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56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F86FD-55B0-4F99-B125-EF21F1CF3A4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A7B6-DC24-433C-977B-61D1E3253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226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85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237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Modelamiento de distribución de especies con </a:t>
            </a:r>
            <a:r>
              <a:rPr lang="es-ES" sz="4400" dirty="0" err="1"/>
              <a:t>Maxent</a:t>
            </a:r>
            <a:r>
              <a:rPr lang="es-ES" sz="4400"/>
              <a:t> </a:t>
            </a:r>
            <a:r>
              <a:rPr lang="es-ES" sz="4400"/>
              <a:t>en </a:t>
            </a:r>
            <a:r>
              <a:rPr lang="es-ES" sz="4400" smtClean="0"/>
              <a:t>R: tutorial </a:t>
            </a:r>
            <a:r>
              <a:rPr lang="es-ES" sz="4400"/>
              <a:t>y (algunas) </a:t>
            </a:r>
            <a:r>
              <a:rPr lang="es-ES" sz="4400"/>
              <a:t>consideraciones </a:t>
            </a:r>
            <a:r>
              <a:rPr lang="es-ES" sz="4400" smtClean="0"/>
              <a:t>prácticas</a:t>
            </a:r>
            <a:endParaRPr lang="en-US" sz="44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939662"/>
            <a:ext cx="9144000" cy="1655762"/>
          </a:xfrm>
        </p:spPr>
        <p:txBody>
          <a:bodyPr/>
          <a:lstStyle/>
          <a:p>
            <a:r>
              <a:rPr lang="en-US" dirty="0" smtClean="0"/>
              <a:t>Jorge </a:t>
            </a:r>
            <a:r>
              <a:rPr lang="en-US" dirty="0" err="1" smtClean="0"/>
              <a:t>Velásquez-Tibatá</a:t>
            </a:r>
            <a:endParaRPr lang="en-US" dirty="0" smtClean="0"/>
          </a:p>
          <a:p>
            <a:r>
              <a:rPr lang="en-US" dirty="0" err="1" smtClean="0"/>
              <a:t>Laboratorio</a:t>
            </a:r>
            <a:r>
              <a:rPr lang="en-US" dirty="0" smtClean="0"/>
              <a:t> de </a:t>
            </a:r>
            <a:r>
              <a:rPr lang="en-US" dirty="0" err="1" smtClean="0"/>
              <a:t>Biogeografía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</a:t>
            </a:r>
            <a:r>
              <a:rPr lang="en-US" dirty="0" err="1" smtClean="0"/>
              <a:t>Instituto</a:t>
            </a:r>
            <a:r>
              <a:rPr lang="en-US" dirty="0" smtClean="0"/>
              <a:t> Humboldt, Colombia</a:t>
            </a:r>
          </a:p>
          <a:p>
            <a:r>
              <a:rPr lang="en-US" dirty="0"/>
              <a:t>j</a:t>
            </a:r>
            <a:r>
              <a:rPr lang="en-US" dirty="0" smtClean="0"/>
              <a:t>velasquez@humboldt.org.co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490537"/>
            <a:ext cx="7267575" cy="5876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214" y="5679583"/>
            <a:ext cx="4687910" cy="2446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9707" y="875763"/>
            <a:ext cx="8950817" cy="148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9707" y="2599385"/>
            <a:ext cx="8950817" cy="372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84882" y="1275005"/>
            <a:ext cx="212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</a:t>
            </a:r>
            <a:r>
              <a:rPr lang="en-US" sz="4000" dirty="0" err="1" smtClean="0"/>
              <a:t>res.covs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784882" y="4107513"/>
            <a:ext cx="1969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bkg.covs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73035" y="2772800"/>
            <a:ext cx="2313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</a:t>
            </a:r>
            <a:r>
              <a:rPr lang="en-US" sz="4000" dirty="0" err="1" smtClean="0"/>
              <a:t>nv.values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753859" y="875763"/>
            <a:ext cx="656823" cy="148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3858" y="2599385"/>
            <a:ext cx="656823" cy="372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73718" y="167877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867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023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6846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2</a:t>
            </a:r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3669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3</a:t>
            </a:r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492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3755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0578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7401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4224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6941" y="215154"/>
            <a:ext cx="238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Presencias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0418" y="1235177"/>
            <a:ext cx="28411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Dividir</a:t>
            </a:r>
            <a:r>
              <a:rPr lang="en-US" dirty="0" smtClean="0"/>
              <a:t> las </a:t>
            </a:r>
            <a:r>
              <a:rPr lang="en-US" dirty="0" err="1" smtClean="0"/>
              <a:t>presencias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n folds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background para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Correr</a:t>
            </a:r>
            <a:r>
              <a:rPr lang="en-US" dirty="0" smtClean="0"/>
              <a:t> n </a:t>
            </a:r>
            <a:r>
              <a:rPr lang="en-US" dirty="0" err="1" smtClean="0"/>
              <a:t>modelos</a:t>
            </a:r>
            <a:r>
              <a:rPr lang="en-US" dirty="0" smtClean="0"/>
              <a:t> con </a:t>
            </a:r>
            <a:r>
              <a:rPr lang="en-US" dirty="0" err="1" smtClean="0"/>
              <a:t>cada</a:t>
            </a:r>
            <a:r>
              <a:rPr lang="en-US" dirty="0" smtClean="0"/>
              <a:t> fold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(e.g. AUC).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450023" y="2193647"/>
            <a:ext cx="5261024" cy="2405247"/>
            <a:chOff x="3450023" y="2193647"/>
            <a:chExt cx="5261024" cy="746975"/>
          </a:xfrm>
        </p:grpSpPr>
        <p:sp>
          <p:nvSpPr>
            <p:cNvPr id="14" name="Rectangle 13"/>
            <p:cNvSpPr/>
            <p:nvPr/>
          </p:nvSpPr>
          <p:spPr>
            <a:xfrm>
              <a:off x="3450023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000" dirty="0" smtClean="0">
                  <a:solidFill>
                    <a:sysClr val="windowText" lastClr="000000"/>
                  </a:solidFill>
                </a:rPr>
                <a:t>background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6846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3669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20492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3755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40578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7401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54224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53243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 smtClean="0">
                <a:solidFill>
                  <a:sysClr val="windowText" lastClr="000000"/>
                </a:solidFill>
              </a:rPr>
              <a:t>AUC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10066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2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66889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3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23712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6975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3798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00621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57444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n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1017" y="6003649"/>
            <a:ext cx="585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tendencia</a:t>
            </a:r>
            <a:r>
              <a:rPr lang="en-US" dirty="0" smtClean="0"/>
              <a:t> central y dispersion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500062"/>
            <a:ext cx="7248525" cy="585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214" y="5679583"/>
            <a:ext cx="4687910" cy="2446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81012"/>
            <a:ext cx="7239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62200" y="3962400"/>
            <a:ext cx="3733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1" y="3810001"/>
                <a:ext cx="3400483" cy="167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Restricción </a:t>
                </a:r>
                <a:r>
                  <a:rPr lang="en-US" sz="3000" dirty="0" err="1"/>
                  <a:t>densidad</a:t>
                </a:r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10000"/>
                <a:ext cx="3400483" cy="1671933"/>
              </a:xfrm>
              <a:prstGeom prst="rect">
                <a:avLst/>
              </a:prstGeom>
              <a:blipFill rotWithShape="1">
                <a:blip r:embed="rId4"/>
                <a:stretch>
                  <a:fillRect l="-4309" t="-4380" r="-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7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3810001"/>
                <a:ext cx="3937488" cy="213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Restricción </a:t>
                </a:r>
                <a:r>
                  <a:rPr lang="en-US" sz="3000" dirty="0" err="1"/>
                  <a:t>por</a:t>
                </a:r>
                <a:r>
                  <a:rPr lang="en-US" sz="3000" dirty="0"/>
                  <a:t> la media</a:t>
                </a:r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000" i="1">
                              <a:latin typeface="Cambria Math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10000"/>
                <a:ext cx="3937488" cy="2133597"/>
              </a:xfrm>
              <a:prstGeom prst="rect">
                <a:avLst/>
              </a:prstGeom>
              <a:blipFill rotWithShape="1">
                <a:blip r:embed="rId4"/>
                <a:stretch>
                  <a:fillRect l="-3721" t="-3429" r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 rot="10800000">
            <a:off x="4267200" y="-76200"/>
            <a:ext cx="2286000" cy="5257800"/>
          </a:xfrm>
          <a:prstGeom prst="arc">
            <a:avLst>
              <a:gd name="adj1" fmla="val 16370742"/>
              <a:gd name="adj2" fmla="val 215132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 flipH="1">
            <a:off x="1219200" y="-6246"/>
            <a:ext cx="3048000" cy="5257800"/>
          </a:xfrm>
          <a:prstGeom prst="arc">
            <a:avLst>
              <a:gd name="adj1" fmla="val 16370742"/>
              <a:gd name="adj2" fmla="val 215132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1" y="3810001"/>
                <a:ext cx="4087337" cy="213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Restricción </a:t>
                </a:r>
                <a:r>
                  <a:rPr lang="en-US" sz="3000" dirty="0" err="1"/>
                  <a:t>por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varianza</a:t>
                </a:r>
                <a:endParaRPr lang="en-US" sz="3000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3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10000"/>
                <a:ext cx="4087337" cy="2133597"/>
              </a:xfrm>
              <a:prstGeom prst="rect">
                <a:avLst/>
              </a:prstGeom>
              <a:blipFill rotWithShape="1">
                <a:blip r:embed="rId4"/>
                <a:stretch>
                  <a:fillRect l="-3582" t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348460" y="3072966"/>
            <a:ext cx="3777521" cy="2023690"/>
          </a:xfrm>
          <a:custGeom>
            <a:avLst/>
            <a:gdLst>
              <a:gd name="connsiteX0" fmla="*/ 0 w 3777521"/>
              <a:gd name="connsiteY0" fmla="*/ 2023690 h 2023690"/>
              <a:gd name="connsiteX1" fmla="*/ 1813810 w 3777521"/>
              <a:gd name="connsiteY1" fmla="*/ 18 h 2023690"/>
              <a:gd name="connsiteX2" fmla="*/ 3777521 w 3777521"/>
              <a:gd name="connsiteY2" fmla="*/ 1993709 h 202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521" h="2023690">
                <a:moveTo>
                  <a:pt x="0" y="2023690"/>
                </a:moveTo>
                <a:cubicBezTo>
                  <a:pt x="592111" y="1014352"/>
                  <a:pt x="1184223" y="5015"/>
                  <a:pt x="1813810" y="18"/>
                </a:cubicBezTo>
                <a:cubicBezTo>
                  <a:pt x="2443397" y="-4979"/>
                  <a:pt x="3110459" y="994365"/>
                  <a:pt x="3777521" y="1993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  <p:sp>
        <p:nvSpPr>
          <p:cNvPr id="2255874" name="Text Box 2"/>
          <p:cNvSpPr txBox="1">
            <a:spLocks noChangeArrowheads="1"/>
          </p:cNvSpPr>
          <p:nvPr/>
        </p:nvSpPr>
        <p:spPr bwMode="auto">
          <a:xfrm>
            <a:off x="2133141" y="906708"/>
            <a:ext cx="853486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Arial" pitchFamily="34" charset="0"/>
              </a:rPr>
              <a:t>Cada tipo de atributo u opción impone restricciones  en la distribución resultante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lineales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(Linear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        …	    media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cuadráticos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 (Quadratic features) 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…	    varianza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producto </a:t>
            </a:r>
            <a:r>
              <a:rPr lang="en-US" altLang="en-US" sz="1600">
                <a:solidFill>
                  <a:schemeClr val="accent2"/>
                </a:solidFill>
                <a:latin typeface="GillSans" pitchFamily="34" charset="0"/>
              </a:rPr>
              <a:t>(Product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     …	    covarianza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de umbral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(Threshold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…  proporción sobre el umbral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Hinge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(Hinge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		  …  media </a:t>
            </a:r>
            <a:r>
              <a:rPr lang="en-US" altLang="en-US" sz="2200">
                <a:solidFill>
                  <a:schemeClr val="accent2"/>
                </a:solidFill>
                <a:latin typeface="GillSans" pitchFamily="34" charset="0"/>
              </a:rPr>
              <a:t>sobre el umbral</a:t>
            </a:r>
            <a:endParaRPr lang="en-US" altLang="en-US" sz="2200">
              <a:solidFill>
                <a:schemeClr val="accent2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binarios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(Binary features, categorical)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…  proporción en cada  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                                                              categoría</a:t>
            </a:r>
          </a:p>
        </p:txBody>
      </p:sp>
      <p:sp>
        <p:nvSpPr>
          <p:cNvPr id="2255875" name="Rectangle 3"/>
          <p:cNvSpPr>
            <a:spLocks noChangeArrowheads="1"/>
          </p:cNvSpPr>
          <p:nvPr/>
        </p:nvSpPr>
        <p:spPr bwMode="auto">
          <a:xfrm>
            <a:off x="1689659" y="1"/>
            <a:ext cx="8978342" cy="5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10" tIns="50955" rIns="101910" bIns="50955"/>
          <a:lstStyle>
            <a:lvl1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1pPr>
            <a:lvl2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2pPr>
            <a:lvl3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3pPr>
            <a:lvl4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4pPr>
            <a:lvl5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9pPr>
          </a:lstStyle>
          <a:p>
            <a:r>
              <a:rPr lang="en-US" altLang="en-US"/>
              <a:t>Restricciones</a:t>
            </a:r>
          </a:p>
        </p:txBody>
      </p:sp>
    </p:spTree>
    <p:extLst>
      <p:ext uri="{BB962C8B-B14F-4D97-AF65-F5344CB8AC3E}">
        <p14:creationId xmlns:p14="http://schemas.microsoft.com/office/powerpoint/2010/main" val="37534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3" name="Rectangle 3"/>
          <p:cNvSpPr>
            <a:spLocks noChangeArrowheads="1"/>
          </p:cNvSpPr>
          <p:nvPr/>
        </p:nvSpPr>
        <p:spPr bwMode="auto">
          <a:xfrm>
            <a:off x="1418676" y="0"/>
            <a:ext cx="9530496" cy="5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498" tIns="52749" rIns="105498" bIns="52749"/>
          <a:lstStyle>
            <a:lvl1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1pPr>
            <a:lvl2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2pPr>
            <a:lvl3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3pPr>
            <a:lvl4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4pPr>
            <a:lvl5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9pPr>
          </a:lstStyle>
          <a:p>
            <a:r>
              <a:rPr lang="en-US" altLang="en-US" sz="3692" dirty="0" err="1"/>
              <a:t>Atributos</a:t>
            </a:r>
            <a:r>
              <a:rPr lang="en-US" altLang="en-US" sz="3692" dirty="0"/>
              <a:t> </a:t>
            </a:r>
            <a:r>
              <a:rPr lang="en-US" altLang="en-US" sz="3692" dirty="0" smtClean="0"/>
              <a:t>(features)</a:t>
            </a:r>
            <a:endParaRPr lang="en-US" altLang="en-US" sz="3692" dirty="0"/>
          </a:p>
        </p:txBody>
      </p:sp>
      <p:sp>
        <p:nvSpPr>
          <p:cNvPr id="2273284" name="Line 4"/>
          <p:cNvSpPr>
            <a:spLocks noChangeShapeType="1"/>
          </p:cNvSpPr>
          <p:nvPr/>
        </p:nvSpPr>
        <p:spPr bwMode="auto">
          <a:xfrm>
            <a:off x="5981518" y="4154365"/>
            <a:ext cx="0" cy="7271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5" name="Line 5"/>
          <p:cNvSpPr>
            <a:spLocks noChangeShapeType="1"/>
          </p:cNvSpPr>
          <p:nvPr/>
        </p:nvSpPr>
        <p:spPr bwMode="auto">
          <a:xfrm>
            <a:off x="5990676" y="4890721"/>
            <a:ext cx="3020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6" name="Line 6"/>
          <p:cNvSpPr>
            <a:spLocks noChangeShapeType="1"/>
          </p:cNvSpPr>
          <p:nvPr/>
        </p:nvSpPr>
        <p:spPr bwMode="auto">
          <a:xfrm>
            <a:off x="6117067" y="4782650"/>
            <a:ext cx="12107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7" name="Line 7"/>
          <p:cNvSpPr>
            <a:spLocks noChangeShapeType="1"/>
          </p:cNvSpPr>
          <p:nvPr/>
        </p:nvSpPr>
        <p:spPr bwMode="auto">
          <a:xfrm flipV="1">
            <a:off x="7327839" y="4255111"/>
            <a:ext cx="0" cy="52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8" name="Line 8"/>
          <p:cNvSpPr>
            <a:spLocks noChangeShapeType="1"/>
          </p:cNvSpPr>
          <p:nvPr/>
        </p:nvSpPr>
        <p:spPr bwMode="auto">
          <a:xfrm>
            <a:off x="7327840" y="4255111"/>
            <a:ext cx="1527663" cy="73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9" name="Text Box 9"/>
          <p:cNvSpPr txBox="1">
            <a:spLocks noChangeArrowheads="1"/>
          </p:cNvSpPr>
          <p:nvPr/>
        </p:nvSpPr>
        <p:spPr bwMode="auto">
          <a:xfrm>
            <a:off x="5732403" y="4104909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1</a:t>
            </a:r>
          </a:p>
        </p:txBody>
      </p:sp>
      <p:sp>
        <p:nvSpPr>
          <p:cNvPr id="2273290" name="Text Box 10"/>
          <p:cNvSpPr txBox="1">
            <a:spLocks noChangeArrowheads="1"/>
          </p:cNvSpPr>
          <p:nvPr/>
        </p:nvSpPr>
        <p:spPr bwMode="auto">
          <a:xfrm>
            <a:off x="5732403" y="4588486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0</a:t>
            </a:r>
          </a:p>
        </p:txBody>
      </p:sp>
      <p:sp>
        <p:nvSpPr>
          <p:cNvPr id="2273291" name="Text Box 11"/>
          <p:cNvSpPr txBox="1">
            <a:spLocks noChangeArrowheads="1"/>
          </p:cNvSpPr>
          <p:nvPr/>
        </p:nvSpPr>
        <p:spPr bwMode="auto">
          <a:xfrm>
            <a:off x="6600643" y="4899880"/>
            <a:ext cx="1451729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Environmental variable</a:t>
            </a:r>
          </a:p>
        </p:txBody>
      </p:sp>
      <p:sp>
        <p:nvSpPr>
          <p:cNvPr id="2273300" name="Line 20"/>
          <p:cNvSpPr>
            <a:spLocks noChangeShapeType="1"/>
          </p:cNvSpPr>
          <p:nvPr/>
        </p:nvSpPr>
        <p:spPr bwMode="auto">
          <a:xfrm>
            <a:off x="5963200" y="5568461"/>
            <a:ext cx="0" cy="7271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1" name="Line 21"/>
          <p:cNvSpPr>
            <a:spLocks noChangeShapeType="1"/>
          </p:cNvSpPr>
          <p:nvPr/>
        </p:nvSpPr>
        <p:spPr bwMode="auto">
          <a:xfrm>
            <a:off x="5972358" y="6304817"/>
            <a:ext cx="3020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2" name="Line 22"/>
          <p:cNvSpPr>
            <a:spLocks noChangeShapeType="1"/>
          </p:cNvSpPr>
          <p:nvPr/>
        </p:nvSpPr>
        <p:spPr bwMode="auto">
          <a:xfrm>
            <a:off x="6098749" y="6196746"/>
            <a:ext cx="12107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5" name="Text Box 25"/>
          <p:cNvSpPr txBox="1">
            <a:spLocks noChangeArrowheads="1"/>
          </p:cNvSpPr>
          <p:nvPr/>
        </p:nvSpPr>
        <p:spPr bwMode="auto">
          <a:xfrm>
            <a:off x="5714086" y="5519005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1</a:t>
            </a:r>
          </a:p>
        </p:txBody>
      </p:sp>
      <p:sp>
        <p:nvSpPr>
          <p:cNvPr id="2273306" name="Text Box 26"/>
          <p:cNvSpPr txBox="1">
            <a:spLocks noChangeArrowheads="1"/>
          </p:cNvSpPr>
          <p:nvPr/>
        </p:nvSpPr>
        <p:spPr bwMode="auto">
          <a:xfrm>
            <a:off x="5714086" y="6002582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0</a:t>
            </a:r>
          </a:p>
        </p:txBody>
      </p:sp>
      <p:sp>
        <p:nvSpPr>
          <p:cNvPr id="2273307" name="Text Box 27"/>
          <p:cNvSpPr txBox="1">
            <a:spLocks noChangeArrowheads="1"/>
          </p:cNvSpPr>
          <p:nvPr/>
        </p:nvSpPr>
        <p:spPr bwMode="auto">
          <a:xfrm>
            <a:off x="6582326" y="6313977"/>
            <a:ext cx="1451729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Environmental variable</a:t>
            </a:r>
          </a:p>
        </p:txBody>
      </p:sp>
      <p:sp>
        <p:nvSpPr>
          <p:cNvPr id="2273308" name="Line 28"/>
          <p:cNvSpPr>
            <a:spLocks noChangeShapeType="1"/>
          </p:cNvSpPr>
          <p:nvPr/>
        </p:nvSpPr>
        <p:spPr bwMode="auto">
          <a:xfrm flipV="1">
            <a:off x="7309522" y="5685693"/>
            <a:ext cx="1536823" cy="511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15" name="Text Box 35"/>
          <p:cNvSpPr txBox="1">
            <a:spLocks noChangeArrowheads="1"/>
          </p:cNvSpPr>
          <p:nvPr/>
        </p:nvSpPr>
        <p:spPr bwMode="auto">
          <a:xfrm>
            <a:off x="1889432" y="707049"/>
            <a:ext cx="9059740" cy="54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51" tIns="47325" rIns="94651" bIns="47325">
            <a:spAutoFit/>
          </a:bodyPr>
          <a:lstStyle>
            <a:lvl1pPr marL="457200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6775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7938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513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7088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42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14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86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58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Variables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ambientales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funciones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Maxent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tiene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clases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atributos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u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opciones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otros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también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son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posibles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):</a:t>
            </a:r>
          </a:p>
          <a:p>
            <a:pPr>
              <a:spcBef>
                <a:spcPct val="50000"/>
              </a:spcBef>
            </a:pPr>
            <a:endParaRPr lang="en-US" altLang="en-US" sz="2308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>
                <a:latin typeface="Arial" panose="020B0604020202020204" pitchFamily="34" charset="0"/>
              </a:rPr>
              <a:t>Linear 		</a:t>
            </a:r>
          </a:p>
          <a:p>
            <a:pPr marL="0" indent="0"/>
            <a:r>
              <a:rPr lang="en-US" altLang="en-US" sz="2308" dirty="0" err="1">
                <a:latin typeface="Arial" panose="020B0604020202020204" pitchFamily="34" charset="0"/>
              </a:rPr>
              <a:t>Cuadrática</a:t>
            </a:r>
            <a:r>
              <a:rPr lang="en-US" altLang="en-US" sz="2308" dirty="0">
                <a:latin typeface="Arial" panose="020B0604020202020204" pitchFamily="34" charset="0"/>
              </a:rPr>
              <a:t> </a:t>
            </a:r>
            <a:r>
              <a:rPr lang="en-US" altLang="en-US" sz="2308" dirty="0" smtClean="0">
                <a:latin typeface="Arial" panose="020B0604020202020204" pitchFamily="34" charset="0"/>
              </a:rPr>
              <a:t>(Quadratic)</a:t>
            </a:r>
          </a:p>
          <a:p>
            <a:pPr marL="0" indent="0"/>
            <a:r>
              <a:rPr lang="en-US" altLang="en-US" sz="2308" dirty="0" err="1" smtClean="0">
                <a:latin typeface="Arial" panose="020B0604020202020204" pitchFamily="34" charset="0"/>
              </a:rPr>
              <a:t>Producto</a:t>
            </a:r>
            <a:r>
              <a:rPr lang="en-US" altLang="en-US" sz="2308" dirty="0" smtClean="0">
                <a:latin typeface="Arial" panose="020B0604020202020204" pitchFamily="34" charset="0"/>
              </a:rPr>
              <a:t> (Product)			</a:t>
            </a:r>
            <a:r>
              <a:rPr lang="en-US" altLang="en-US" sz="2308" dirty="0" err="1" smtClean="0">
                <a:latin typeface="Arial" panose="020B0604020202020204" pitchFamily="34" charset="0"/>
              </a:rPr>
              <a:t>Interacciones</a:t>
            </a:r>
            <a:r>
              <a:rPr lang="en-US" altLang="en-US" sz="2308" dirty="0" smtClean="0">
                <a:latin typeface="Arial" panose="020B0604020202020204" pitchFamily="34" charset="0"/>
              </a:rPr>
              <a:t> entre variables</a:t>
            </a: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 smtClean="0">
                <a:latin typeface="Arial" panose="020B0604020202020204" pitchFamily="34" charset="0"/>
              </a:rPr>
              <a:t>Umbral(Threshold)</a:t>
            </a:r>
            <a:endParaRPr lang="en-US" altLang="en-US" sz="2308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 smtClean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 err="1" smtClean="0">
                <a:latin typeface="Arial" panose="020B0604020202020204" pitchFamily="34" charset="0"/>
              </a:rPr>
              <a:t>Bisagra</a:t>
            </a:r>
            <a:r>
              <a:rPr lang="en-US" altLang="en-US" sz="2308" dirty="0" smtClean="0">
                <a:latin typeface="Arial" panose="020B0604020202020204" pitchFamily="34" charset="0"/>
              </a:rPr>
              <a:t> (Hinge)</a:t>
            </a:r>
            <a:endParaRPr lang="en-US" altLang="en-US" sz="2308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2" y="6376368"/>
            <a:ext cx="2743200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6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  <a:p>
            <a:r>
              <a:rPr lang="en-US" dirty="0" err="1" smtClean="0"/>
              <a:t>Formatos</a:t>
            </a:r>
            <a:r>
              <a:rPr lang="en-US" dirty="0" smtClean="0"/>
              <a:t> para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Maxent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,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y </a:t>
            </a:r>
            <a:r>
              <a:rPr lang="en-US" dirty="0" err="1" smtClean="0"/>
              <a:t>umbrales</a:t>
            </a:r>
            <a:endParaRPr lang="en-US" dirty="0" smtClean="0"/>
          </a:p>
          <a:p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áreas</a:t>
            </a:r>
            <a:endParaRPr lang="en-US" dirty="0" smtClean="0"/>
          </a:p>
          <a:p>
            <a:r>
              <a:rPr lang="en-US" dirty="0" err="1" smtClean="0"/>
              <a:t>Selección</a:t>
            </a:r>
            <a:r>
              <a:rPr lang="en-US" dirty="0" smtClean="0"/>
              <a:t> de features</a:t>
            </a:r>
          </a:p>
          <a:p>
            <a:r>
              <a:rPr lang="en-US" dirty="0" err="1" smtClean="0"/>
              <a:t>Argumentos</a:t>
            </a:r>
            <a:r>
              <a:rPr lang="en-US" dirty="0" smtClean="0"/>
              <a:t> para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/>
              <a:t>Regularización</a:t>
            </a:r>
            <a:endParaRPr lang="en-US" dirty="0"/>
          </a:p>
          <a:p>
            <a:r>
              <a:rPr lang="en-US" dirty="0" err="1" smtClean="0"/>
              <a:t>Selección</a:t>
            </a:r>
            <a:r>
              <a:rPr lang="en-US" dirty="0" smtClean="0"/>
              <a:t> de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8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898" name="Group 2"/>
          <p:cNvGrpSpPr>
            <a:grpSpLocks/>
          </p:cNvGrpSpPr>
          <p:nvPr/>
        </p:nvGrpSpPr>
        <p:grpSpPr bwMode="auto">
          <a:xfrm>
            <a:off x="7714336" y="1752967"/>
            <a:ext cx="3072309" cy="1524000"/>
            <a:chOff x="3840" y="1104"/>
            <a:chExt cx="1825" cy="960"/>
          </a:xfrm>
        </p:grpSpPr>
        <p:sp>
          <p:nvSpPr>
            <p:cNvPr id="2256899" name="Rectangle 3" descr="50%"/>
            <p:cNvSpPr>
              <a:spLocks noChangeArrowheads="1"/>
            </p:cNvSpPr>
            <p:nvPr/>
          </p:nvSpPr>
          <p:spPr bwMode="auto">
            <a:xfrm>
              <a:off x="3840" y="1632"/>
              <a:ext cx="528" cy="432"/>
            </a:xfrm>
            <a:prstGeom prst="rect">
              <a:avLst/>
            </a:prstGeom>
            <a:pattFill prst="pct50">
              <a:fgClr>
                <a:srgbClr val="009900"/>
              </a:fgClr>
              <a:bgClr>
                <a:srgbClr val="FFFFFF"/>
              </a:bgClr>
            </a:pattFill>
            <a:ln w="38100" cap="sq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00" name="Line 4"/>
            <p:cNvSpPr>
              <a:spLocks noChangeShapeType="1"/>
            </p:cNvSpPr>
            <p:nvPr/>
          </p:nvSpPr>
          <p:spPr bwMode="auto">
            <a:xfrm flipH="1">
              <a:off x="4272" y="1344"/>
              <a:ext cx="384" cy="240"/>
            </a:xfrm>
            <a:prstGeom prst="line">
              <a:avLst/>
            </a:prstGeom>
            <a:noFill/>
            <a:ln w="38100" cap="sq">
              <a:solidFill>
                <a:srgbClr val="0099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77"/>
            </a:p>
          </p:txBody>
        </p:sp>
        <p:sp>
          <p:nvSpPr>
            <p:cNvPr id="2256901" name="Text Box 5"/>
            <p:cNvSpPr txBox="1">
              <a:spLocks noChangeArrowheads="1"/>
            </p:cNvSpPr>
            <p:nvPr/>
          </p:nvSpPr>
          <p:spPr bwMode="auto">
            <a:xfrm>
              <a:off x="4176" y="1104"/>
              <a:ext cx="148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77">
                  <a:solidFill>
                    <a:srgbClr val="009900"/>
                  </a:solidFill>
                  <a:latin typeface="Arial" panose="020B0604020202020204" pitchFamily="34" charset="0"/>
                </a:rPr>
                <a:t>región de confianza</a:t>
              </a:r>
            </a:p>
          </p:txBody>
        </p:sp>
      </p:grpSp>
      <p:sp>
        <p:nvSpPr>
          <p:cNvPr id="2256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FF00"/>
                </a:solidFill>
              </a:rPr>
              <a:t>Regularización</a:t>
            </a:r>
          </a:p>
        </p:txBody>
      </p:sp>
      <p:sp>
        <p:nvSpPr>
          <p:cNvPr id="2256903" name="Line 7"/>
          <p:cNvSpPr>
            <a:spLocks noChangeShapeType="1"/>
          </p:cNvSpPr>
          <p:nvPr/>
        </p:nvSpPr>
        <p:spPr bwMode="auto">
          <a:xfrm>
            <a:off x="6662922" y="4038967"/>
            <a:ext cx="3154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sp>
        <p:nvSpPr>
          <p:cNvPr id="2256904" name="Line 8"/>
          <p:cNvSpPr>
            <a:spLocks noChangeShapeType="1"/>
          </p:cNvSpPr>
          <p:nvPr/>
        </p:nvSpPr>
        <p:spPr bwMode="auto">
          <a:xfrm flipV="1">
            <a:off x="6662922" y="1752967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sp>
        <p:nvSpPr>
          <p:cNvPr id="2256905" name="Text Box 9"/>
          <p:cNvSpPr txBox="1">
            <a:spLocks noChangeArrowheads="1"/>
          </p:cNvSpPr>
          <p:nvPr/>
        </p:nvSpPr>
        <p:spPr bwMode="auto">
          <a:xfrm>
            <a:off x="7228926" y="4114068"/>
            <a:ext cx="1621029" cy="4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77">
                <a:latin typeface="Arial" panose="020B0604020202020204" pitchFamily="34" charset="0"/>
              </a:rPr>
              <a:t>temperatura</a:t>
            </a:r>
          </a:p>
        </p:txBody>
      </p:sp>
      <p:sp>
        <p:nvSpPr>
          <p:cNvPr id="2256906" name="Text Box 10"/>
          <p:cNvSpPr txBox="1">
            <a:spLocks noChangeArrowheads="1"/>
          </p:cNvSpPr>
          <p:nvPr/>
        </p:nvSpPr>
        <p:spPr bwMode="auto">
          <a:xfrm rot="16200000">
            <a:off x="5341327" y="2629745"/>
            <a:ext cx="2084510" cy="4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77">
                <a:latin typeface="Arial" panose="020B0604020202020204" pitchFamily="34" charset="0"/>
              </a:rPr>
              <a:t>precipitación</a:t>
            </a:r>
          </a:p>
        </p:txBody>
      </p:sp>
      <p:grpSp>
        <p:nvGrpSpPr>
          <p:cNvPr id="2256907" name="Group 11"/>
          <p:cNvGrpSpPr>
            <a:grpSpLocks/>
          </p:cNvGrpSpPr>
          <p:nvPr/>
        </p:nvGrpSpPr>
        <p:grpSpPr bwMode="auto">
          <a:xfrm>
            <a:off x="2294244" y="1752967"/>
            <a:ext cx="3271471" cy="2284168"/>
            <a:chOff x="720" y="1104"/>
            <a:chExt cx="1941" cy="1439"/>
          </a:xfrm>
        </p:grpSpPr>
        <p:pic>
          <p:nvPicPr>
            <p:cNvPr id="2256908" name="Picture 12" descr="ma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104"/>
              <a:ext cx="1941" cy="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6909" name="Oval 13"/>
            <p:cNvSpPr>
              <a:spLocks noChangeAspect="1" noChangeArrowheads="1"/>
            </p:cNvSpPr>
            <p:nvPr/>
          </p:nvSpPr>
          <p:spPr bwMode="auto">
            <a:xfrm flipH="1">
              <a:off x="1664" y="1751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0" name="Oval 14"/>
            <p:cNvSpPr>
              <a:spLocks noChangeAspect="1" noChangeArrowheads="1"/>
            </p:cNvSpPr>
            <p:nvPr/>
          </p:nvSpPr>
          <p:spPr bwMode="auto">
            <a:xfrm flipH="1">
              <a:off x="1793" y="1923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1" name="Oval 15"/>
            <p:cNvSpPr>
              <a:spLocks noChangeAspect="1" noChangeArrowheads="1"/>
            </p:cNvSpPr>
            <p:nvPr/>
          </p:nvSpPr>
          <p:spPr bwMode="auto">
            <a:xfrm flipH="1">
              <a:off x="1392" y="2112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2" name="Oval 16"/>
            <p:cNvSpPr>
              <a:spLocks noChangeAspect="1" noChangeArrowheads="1"/>
            </p:cNvSpPr>
            <p:nvPr/>
          </p:nvSpPr>
          <p:spPr bwMode="auto">
            <a:xfrm flipH="1">
              <a:off x="1440" y="1728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3" name="Oval 17"/>
            <p:cNvSpPr>
              <a:spLocks noChangeAspect="1" noChangeArrowheads="1"/>
            </p:cNvSpPr>
            <p:nvPr/>
          </p:nvSpPr>
          <p:spPr bwMode="auto">
            <a:xfrm flipH="1">
              <a:off x="1968" y="1776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4" name="Oval 18"/>
            <p:cNvSpPr>
              <a:spLocks noChangeAspect="1" noChangeArrowheads="1"/>
            </p:cNvSpPr>
            <p:nvPr/>
          </p:nvSpPr>
          <p:spPr bwMode="auto">
            <a:xfrm flipH="1">
              <a:off x="1632" y="1968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56915" name="Oval 19"/>
          <p:cNvSpPr>
            <a:spLocks noChangeAspect="1" noChangeArrowheads="1"/>
          </p:cNvSpPr>
          <p:nvPr/>
        </p:nvSpPr>
        <p:spPr bwMode="auto">
          <a:xfrm flipH="1">
            <a:off x="7633739" y="2895967"/>
            <a:ext cx="122725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16" name="AutoShape 20"/>
          <p:cNvSpPr>
            <a:spLocks noChangeArrowheads="1"/>
          </p:cNvSpPr>
          <p:nvPr/>
        </p:nvSpPr>
        <p:spPr bwMode="auto">
          <a:xfrm rot="2700000">
            <a:off x="8044047" y="2811708"/>
            <a:ext cx="228966" cy="243620"/>
          </a:xfrm>
          <a:prstGeom prst="plus">
            <a:avLst>
              <a:gd name="adj" fmla="val 35417"/>
            </a:avLst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77"/>
          </a:p>
        </p:txBody>
      </p:sp>
      <p:sp>
        <p:nvSpPr>
          <p:cNvPr id="2256917" name="Oval 21"/>
          <p:cNvSpPr>
            <a:spLocks noChangeAspect="1" noChangeArrowheads="1"/>
          </p:cNvSpPr>
          <p:nvPr/>
        </p:nvSpPr>
        <p:spPr bwMode="auto">
          <a:xfrm flipH="1">
            <a:off x="7794931" y="3505933"/>
            <a:ext cx="122725" cy="115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18" name="Oval 22"/>
          <p:cNvSpPr>
            <a:spLocks noChangeAspect="1" noChangeArrowheads="1"/>
          </p:cNvSpPr>
          <p:nvPr/>
        </p:nvSpPr>
        <p:spPr bwMode="auto">
          <a:xfrm flipH="1">
            <a:off x="7714335" y="2514967"/>
            <a:ext cx="122725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19" name="Oval 23"/>
          <p:cNvSpPr>
            <a:spLocks noChangeAspect="1" noChangeArrowheads="1"/>
          </p:cNvSpPr>
          <p:nvPr/>
        </p:nvSpPr>
        <p:spPr bwMode="auto">
          <a:xfrm flipH="1">
            <a:off x="8280340" y="3276967"/>
            <a:ext cx="122727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20" name="Oval 24"/>
          <p:cNvSpPr>
            <a:spLocks noChangeAspect="1" noChangeArrowheads="1"/>
          </p:cNvSpPr>
          <p:nvPr/>
        </p:nvSpPr>
        <p:spPr bwMode="auto">
          <a:xfrm flipH="1">
            <a:off x="8360936" y="2209067"/>
            <a:ext cx="122727" cy="1172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21" name="Oval 25"/>
          <p:cNvSpPr>
            <a:spLocks noChangeAspect="1" noChangeArrowheads="1"/>
          </p:cNvSpPr>
          <p:nvPr/>
        </p:nvSpPr>
        <p:spPr bwMode="auto">
          <a:xfrm flipH="1">
            <a:off x="8441532" y="2895967"/>
            <a:ext cx="122727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22" name="AutoShape 26"/>
          <p:cNvSpPr>
            <a:spLocks noChangeArrowheads="1"/>
          </p:cNvSpPr>
          <p:nvPr/>
        </p:nvSpPr>
        <p:spPr bwMode="auto">
          <a:xfrm rot="2700000">
            <a:off x="7801342" y="2889556"/>
            <a:ext cx="228966" cy="241788"/>
          </a:xfrm>
          <a:prstGeom prst="plus">
            <a:avLst>
              <a:gd name="adj" fmla="val 3541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77"/>
          </a:p>
        </p:txBody>
      </p:sp>
      <p:sp>
        <p:nvSpPr>
          <p:cNvPr id="2256923" name="Line 27"/>
          <p:cNvSpPr>
            <a:spLocks noChangeShapeType="1"/>
          </p:cNvSpPr>
          <p:nvPr/>
        </p:nvSpPr>
        <p:spPr bwMode="auto">
          <a:xfrm flipH="1" flipV="1">
            <a:off x="8280339" y="2971068"/>
            <a:ext cx="646602" cy="457933"/>
          </a:xfrm>
          <a:prstGeom prst="line">
            <a:avLst/>
          </a:prstGeom>
          <a:noFill/>
          <a:ln w="38100" cap="sq">
            <a:solidFill>
              <a:srgbClr val="0099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sp>
        <p:nvSpPr>
          <p:cNvPr id="2256924" name="Text Box 28"/>
          <p:cNvSpPr txBox="1">
            <a:spLocks noChangeArrowheads="1"/>
          </p:cNvSpPr>
          <p:nvPr/>
        </p:nvSpPr>
        <p:spPr bwMode="auto">
          <a:xfrm>
            <a:off x="8280339" y="3381375"/>
            <a:ext cx="2703057" cy="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46">
                <a:solidFill>
                  <a:srgbClr val="009900"/>
                </a:solidFill>
                <a:latin typeface="GillSans" pitchFamily="34" charset="0"/>
              </a:rPr>
              <a:t>Promedio de la muestra</a:t>
            </a:r>
          </a:p>
        </p:txBody>
      </p:sp>
      <p:sp>
        <p:nvSpPr>
          <p:cNvPr id="2256925" name="Text Box 29"/>
          <p:cNvSpPr txBox="1">
            <a:spLocks noChangeArrowheads="1"/>
          </p:cNvSpPr>
          <p:nvPr/>
        </p:nvSpPr>
        <p:spPr bwMode="auto">
          <a:xfrm>
            <a:off x="6824114" y="3608510"/>
            <a:ext cx="1965675" cy="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46">
                <a:solidFill>
                  <a:schemeClr val="accent2"/>
                </a:solidFill>
                <a:latin typeface="Arial" panose="020B0604020202020204" pitchFamily="34" charset="0"/>
              </a:rPr>
              <a:t>media verdadera</a:t>
            </a:r>
          </a:p>
        </p:txBody>
      </p:sp>
      <p:sp>
        <p:nvSpPr>
          <p:cNvPr id="2256926" name="Line 30"/>
          <p:cNvSpPr>
            <a:spLocks noChangeShapeType="1"/>
          </p:cNvSpPr>
          <p:nvPr/>
        </p:nvSpPr>
        <p:spPr bwMode="auto">
          <a:xfrm flipV="1">
            <a:off x="7390118" y="3048000"/>
            <a:ext cx="404813" cy="609967"/>
          </a:xfrm>
          <a:prstGeom prst="line">
            <a:avLst/>
          </a:prstGeom>
          <a:noFill/>
          <a:ln w="38100" cap="sq">
            <a:solidFill>
              <a:schemeClr val="accent2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grpSp>
        <p:nvGrpSpPr>
          <p:cNvPr id="2256927" name="Group 31"/>
          <p:cNvGrpSpPr>
            <a:grpSpLocks/>
          </p:cNvGrpSpPr>
          <p:nvPr/>
        </p:nvGrpSpPr>
        <p:grpSpPr bwMode="auto">
          <a:xfrm>
            <a:off x="1543234" y="4923692"/>
            <a:ext cx="8700721" cy="1218102"/>
            <a:chOff x="624" y="3024"/>
            <a:chExt cx="4368" cy="768"/>
          </a:xfrm>
        </p:grpSpPr>
        <p:sp>
          <p:nvSpPr>
            <p:cNvPr id="2256928" name="Text Box 32"/>
            <p:cNvSpPr txBox="1">
              <a:spLocks noChangeArrowheads="1"/>
            </p:cNvSpPr>
            <p:nvPr/>
          </p:nvSpPr>
          <p:spPr bwMode="auto">
            <a:xfrm>
              <a:off x="720" y="3149"/>
              <a:ext cx="4207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308">
                  <a:latin typeface="GillSans" pitchFamily="34" charset="0"/>
                </a:rPr>
                <a:t>Encuentra la distribución p de </a:t>
              </a:r>
              <a:r>
                <a:rPr lang="en-US" altLang="en-US" sz="2308">
                  <a:solidFill>
                    <a:srgbClr val="FF0000"/>
                  </a:solidFill>
                  <a:latin typeface="GillSans" pitchFamily="34" charset="0"/>
                </a:rPr>
                <a:t>máxima entropía</a:t>
              </a:r>
              <a:r>
                <a:rPr lang="en-US" altLang="en-US" sz="2308">
                  <a:latin typeface="GillSans" pitchFamily="34" charset="0"/>
                </a:rPr>
                <a:t> tal que </a:t>
              </a:r>
              <a:endParaRPr lang="en-US" altLang="en-US" sz="2308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sz="2308">
                  <a:latin typeface="Arial" panose="020B0604020202020204" pitchFamily="34" charset="0"/>
                </a:rPr>
                <a:t>E</a:t>
              </a:r>
              <a:r>
                <a:rPr lang="en-US" altLang="en-US" sz="2308" baseline="-25000">
                  <a:latin typeface="cmmi10" pitchFamily="34" charset="0"/>
                </a:rPr>
                <a:t>p</a:t>
              </a:r>
              <a:r>
                <a:rPr lang="en-US" altLang="en-US" sz="2308">
                  <a:latin typeface="Arial" panose="020B0604020202020204" pitchFamily="34" charset="0"/>
                </a:rPr>
                <a:t>[</a:t>
              </a:r>
              <a:r>
                <a:rPr lang="en-US" altLang="en-US" sz="2308">
                  <a:latin typeface="cmmi10" pitchFamily="34" charset="0"/>
                </a:rPr>
                <a:t>f</a:t>
              </a:r>
              <a:r>
                <a:rPr lang="en-US" altLang="en-US" sz="2308">
                  <a:latin typeface="Arial" panose="020B0604020202020204" pitchFamily="34" charset="0"/>
                </a:rPr>
                <a:t>] en la </a:t>
              </a:r>
              <a:r>
                <a:rPr lang="en-US" altLang="en-US" sz="2308">
                  <a:solidFill>
                    <a:srgbClr val="008000"/>
                  </a:solidFill>
                  <a:latin typeface="Arial" panose="020B0604020202020204" pitchFamily="34" charset="0"/>
                </a:rPr>
                <a:t>región de confianza</a:t>
              </a:r>
              <a:r>
                <a:rPr lang="en-US" altLang="en-US" sz="2308">
                  <a:latin typeface="Arial" panose="020B0604020202020204" pitchFamily="34" charset="0"/>
                </a:rPr>
                <a:t> </a:t>
              </a:r>
              <a:r>
                <a:rPr lang="en-US" altLang="en-US" sz="2308">
                  <a:solidFill>
                    <a:srgbClr val="00FF00"/>
                  </a:solidFill>
                  <a:latin typeface="Arial" panose="020B0604020202020204" pitchFamily="34" charset="0"/>
                </a:rPr>
                <a:t>del promedio de la muestra de </a:t>
              </a:r>
              <a:r>
                <a:rPr lang="en-US" altLang="en-US" sz="2308">
                  <a:solidFill>
                    <a:srgbClr val="00FF00"/>
                  </a:solidFill>
                  <a:latin typeface="cmmi10" pitchFamily="34" charset="0"/>
                </a:rPr>
                <a:t>f</a:t>
              </a:r>
            </a:p>
          </p:txBody>
        </p:sp>
        <p:sp>
          <p:nvSpPr>
            <p:cNvPr id="2256929" name="Rectangle 33"/>
            <p:cNvSpPr>
              <a:spLocks noChangeArrowheads="1"/>
            </p:cNvSpPr>
            <p:nvPr/>
          </p:nvSpPr>
          <p:spPr bwMode="auto">
            <a:xfrm>
              <a:off x="624" y="3024"/>
              <a:ext cx="4368" cy="7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77"/>
            </a:p>
          </p:txBody>
        </p:sp>
      </p:grpSp>
      <p:sp>
        <p:nvSpPr>
          <p:cNvPr id="3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2" y="6376368"/>
            <a:ext cx="2743200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92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339850"/>
            <a:ext cx="4729163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687514" y="203200"/>
            <a:ext cx="88280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2040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  <a:t>Incertidumbres en proyecciones temporales y espaciales.</a:t>
            </a:r>
            <a:b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</a:br>
            <a: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  <a:t>El comportamiento de los modelos en climas no análogos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9164" y="3202820"/>
            <a:ext cx="204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Clamp / extrapolate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1" y="6446837"/>
            <a:ext cx="3879465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1800" dirty="0" err="1" smtClean="0"/>
              <a:t>Tomado</a:t>
            </a:r>
            <a:r>
              <a:rPr lang="en-US" altLang="en-US" sz="1800" dirty="0" smtClean="0"/>
              <a:t> de Enrique Martinez-Meyer</a:t>
            </a:r>
            <a:endParaRPr lang="en-US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281" y="1157288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281" y="5166422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5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Software y </a:t>
            </a:r>
            <a:r>
              <a:rPr lang="en-US" b="1" dirty="0" err="1" smtClean="0"/>
              <a:t>datos</a:t>
            </a:r>
            <a:endParaRPr lang="en-US" b="1" dirty="0" smtClean="0"/>
          </a:p>
          <a:p>
            <a:r>
              <a:rPr lang="en-US" dirty="0" smtClean="0"/>
              <a:t>Java Runtime Environment</a:t>
            </a:r>
          </a:p>
          <a:p>
            <a:r>
              <a:rPr lang="en-US" dirty="0" err="1" smtClean="0"/>
              <a:t>Maxent</a:t>
            </a:r>
            <a:r>
              <a:rPr lang="en-US" dirty="0" smtClean="0"/>
              <a:t> (</a:t>
            </a:r>
            <a:r>
              <a:rPr lang="en-US" dirty="0" err="1" smtClean="0"/>
              <a:t>programa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datos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/>
              <a:t> </a:t>
            </a:r>
            <a:r>
              <a:rPr lang="en-US" dirty="0" smtClean="0"/>
              <a:t>de R: raster, </a:t>
            </a:r>
            <a:r>
              <a:rPr lang="en-US" dirty="0" err="1" smtClean="0"/>
              <a:t>dismo</a:t>
            </a:r>
            <a:r>
              <a:rPr lang="en-US" dirty="0" smtClean="0"/>
              <a:t>, </a:t>
            </a:r>
            <a:r>
              <a:rPr lang="en-US" dirty="0" err="1" smtClean="0"/>
              <a:t>rgdal</a:t>
            </a:r>
            <a:r>
              <a:rPr lang="en-US" dirty="0" smtClean="0"/>
              <a:t>, </a:t>
            </a:r>
            <a:r>
              <a:rPr lang="en-US" dirty="0" err="1" smtClean="0"/>
              <a:t>rJava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Técnicos</a:t>
            </a:r>
            <a:endParaRPr lang="en-US" b="1" dirty="0" smtClean="0"/>
          </a:p>
          <a:p>
            <a:r>
              <a:rPr lang="en-US" dirty="0" err="1"/>
              <a:t>Familiaridad</a:t>
            </a:r>
            <a:r>
              <a:rPr lang="en-US" dirty="0"/>
              <a:t> con la </a:t>
            </a:r>
            <a:r>
              <a:rPr lang="en-US" dirty="0" err="1"/>
              <a:t>consola</a:t>
            </a:r>
            <a:r>
              <a:rPr lang="en-US" dirty="0"/>
              <a:t> de </a:t>
            </a:r>
            <a:r>
              <a:rPr lang="en-US" dirty="0" err="1" smtClean="0"/>
              <a:t>Maxent</a:t>
            </a:r>
            <a:endParaRPr lang="en-US" dirty="0" smtClean="0"/>
          </a:p>
          <a:p>
            <a:r>
              <a:rPr lang="en-US" dirty="0" err="1" smtClean="0"/>
              <a:t>Familiaridad</a:t>
            </a:r>
            <a:r>
              <a:rPr lang="en-US" dirty="0" smtClean="0"/>
              <a:t> con la </a:t>
            </a:r>
            <a:r>
              <a:rPr lang="en-US" dirty="0" err="1" smtClean="0"/>
              <a:t>sintaxis</a:t>
            </a:r>
            <a:r>
              <a:rPr lang="en-US" dirty="0" smtClean="0"/>
              <a:t> de R,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estructuras</a:t>
            </a:r>
            <a:r>
              <a:rPr lang="en-US" dirty="0" smtClean="0"/>
              <a:t> de control.</a:t>
            </a:r>
          </a:p>
        </p:txBody>
      </p:sp>
    </p:spTree>
    <p:extLst>
      <p:ext uri="{BB962C8B-B14F-4D97-AF65-F5344CB8AC3E}">
        <p14:creationId xmlns:p14="http://schemas.microsoft.com/office/powerpoint/2010/main" val="18545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consola</a:t>
            </a:r>
            <a:r>
              <a:rPr lang="en-US" dirty="0" smtClean="0"/>
              <a:t> de </a:t>
            </a:r>
            <a:r>
              <a:rPr lang="en-US" dirty="0" err="1" smtClean="0"/>
              <a:t>Maxent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37" y="1510617"/>
            <a:ext cx="6045960" cy="4895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90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90" y="1545466"/>
            <a:ext cx="8612168" cy="4861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31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Capas</a:t>
            </a:r>
            <a:r>
              <a:rPr lang="en-US" dirty="0" smtClean="0"/>
              <a:t> (Phillips et al.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cld6190_ann : cloud cover, annual</a:t>
            </a:r>
          </a:p>
          <a:p>
            <a:r>
              <a:rPr lang="en-US" sz="1600" dirty="0"/>
              <a:t>dtr6190_ann : diurnal temperature range, annual</a:t>
            </a:r>
          </a:p>
          <a:p>
            <a:r>
              <a:rPr lang="en-US" sz="1600" dirty="0"/>
              <a:t>frs6190_ann : frost frequency, annual</a:t>
            </a:r>
          </a:p>
          <a:p>
            <a:r>
              <a:rPr lang="en-US" sz="1600" dirty="0"/>
              <a:t>pre6190_ann : precipitation, annual</a:t>
            </a:r>
          </a:p>
          <a:p>
            <a:r>
              <a:rPr lang="en-US" sz="1600" dirty="0"/>
              <a:t>pre6190_I1 : precipitation, January</a:t>
            </a:r>
          </a:p>
          <a:p>
            <a:r>
              <a:rPr lang="en-US" sz="1600" dirty="0"/>
              <a:t>pre6190_I4 : precipitation, April</a:t>
            </a:r>
          </a:p>
          <a:p>
            <a:r>
              <a:rPr lang="en-US" sz="1600" dirty="0"/>
              <a:t>pre6190_I7 : precipitation, July</a:t>
            </a:r>
          </a:p>
          <a:p>
            <a:r>
              <a:rPr lang="en-US" sz="1600" dirty="0"/>
              <a:t>pre6190_I10 : precipitation, October</a:t>
            </a:r>
          </a:p>
          <a:p>
            <a:r>
              <a:rPr lang="en-US" sz="1600" dirty="0"/>
              <a:t>tmn6190_ann : mean temperature, annual</a:t>
            </a:r>
          </a:p>
          <a:p>
            <a:r>
              <a:rPr lang="en-US" sz="1600" dirty="0"/>
              <a:t>tmp6190_ann : minimum temperature, annual</a:t>
            </a:r>
          </a:p>
          <a:p>
            <a:r>
              <a:rPr lang="en-US" sz="1600" dirty="0"/>
              <a:t>tmx6190_ann : maximum temperature, annual</a:t>
            </a:r>
          </a:p>
          <a:p>
            <a:r>
              <a:rPr lang="en-US" sz="1600" dirty="0"/>
              <a:t>vap6190_ann : </a:t>
            </a:r>
            <a:r>
              <a:rPr lang="en-US" sz="1600" dirty="0" err="1"/>
              <a:t>vapour</a:t>
            </a:r>
            <a:r>
              <a:rPr lang="en-US" sz="1600" dirty="0"/>
              <a:t> pressure, </a:t>
            </a:r>
            <a:r>
              <a:rPr lang="en-US" sz="1600" dirty="0" smtClean="0"/>
              <a:t>annual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Steven J. Phillips, Robert P. Anderson, Robert E.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entropy modeling of species geographic distributions.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Ecological Modelling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190:231-259, 2006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consola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SWD: </a:t>
            </a:r>
            <a:r>
              <a:rPr lang="en-US" dirty="0" err="1" smtClean="0"/>
              <a:t>presencias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188"/>
          <a:stretch/>
        </p:blipFill>
        <p:spPr>
          <a:xfrm>
            <a:off x="257579" y="1443842"/>
            <a:ext cx="11410682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SWD: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(background)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64313"/>
            <a:ext cx="11182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433</Words>
  <Application>Microsoft Office PowerPoint</Application>
  <PresentationFormat>Widescreen</PresentationFormat>
  <Paragraphs>134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Arial</vt:lpstr>
      <vt:lpstr>Calibri</vt:lpstr>
      <vt:lpstr>Calibri Light</vt:lpstr>
      <vt:lpstr>Cambria Math</vt:lpstr>
      <vt:lpstr>cmmi10</vt:lpstr>
      <vt:lpstr>GillSans</vt:lpstr>
      <vt:lpstr>Office Theme</vt:lpstr>
      <vt:lpstr>Modelamiento de distribución de especies con Maxent en R: tutorial y (algunas) consideraciones prácticas</vt:lpstr>
      <vt:lpstr>Contenido</vt:lpstr>
      <vt:lpstr>Preliminares</vt:lpstr>
      <vt:lpstr>La consola de Maxent</vt:lpstr>
      <vt:lpstr>Datos</vt:lpstr>
      <vt:lpstr>Capas (Phillips et al. 2006)</vt:lpstr>
      <vt:lpstr>Ejemplo uso consola</vt:lpstr>
      <vt:lpstr>Formato SWD: presencias</vt:lpstr>
      <vt:lpstr>Formato SWD: datos de fondo (background)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Estimación de la distribución de probabilidad de las variables ambientales que maximiza la entropia, sujeto a ciertas restricciónes </vt:lpstr>
      <vt:lpstr>Estimación de la distribución de probabilidad de las variables ambientales que maximiza la entropia, sujeto a ciertas restricciónes </vt:lpstr>
      <vt:lpstr>Estimación de la distribución de probabilidad de las variables ambientales que maximiza la entropia, sujeto a ciertas restricciónes </vt:lpstr>
      <vt:lpstr>PowerPoint Presentation</vt:lpstr>
      <vt:lpstr>PowerPoint Presentation</vt:lpstr>
      <vt:lpstr>Regularización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Velasquez</dc:creator>
  <cp:lastModifiedBy>Jorge Velasquez</cp:lastModifiedBy>
  <cp:revision>19</cp:revision>
  <dcterms:created xsi:type="dcterms:W3CDTF">2016-03-23T00:24:15Z</dcterms:created>
  <dcterms:modified xsi:type="dcterms:W3CDTF">2016-03-28T14:29:02Z</dcterms:modified>
</cp:coreProperties>
</file>