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7" r:id="rId5"/>
    <p:sldId id="268" r:id="rId6"/>
    <p:sldId id="282" r:id="rId7"/>
    <p:sldId id="283" r:id="rId8"/>
    <p:sldId id="284" r:id="rId9"/>
    <p:sldId id="285" r:id="rId10"/>
    <p:sldId id="276" r:id="rId11"/>
    <p:sldId id="277" r:id="rId12"/>
    <p:sldId id="275" r:id="rId13"/>
    <p:sldId id="278" r:id="rId14"/>
    <p:sldId id="279" r:id="rId15"/>
    <p:sldId id="280" r:id="rId16"/>
    <p:sldId id="281"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47" d="100"/>
          <a:sy n="47" d="100"/>
        </p:scale>
        <p:origin x="72" y="11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0556" y="609601"/>
            <a:ext cx="8673963" cy="3200400"/>
          </a:xfrm>
        </p:spPr>
        <p:txBody>
          <a:bodyPr anchor="b">
            <a:normAutofit/>
          </a:bodyPr>
          <a:lstStyle>
            <a:lvl1pPr algn="ctr">
              <a:defRPr sz="4799">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0556" y="3886200"/>
            <a:ext cx="8673963" cy="1905000"/>
          </a:xfrm>
        </p:spPr>
        <p:txBody>
          <a:bodyPr anchor="t">
            <a:normAutofit/>
          </a:bodyPr>
          <a:lstStyle>
            <a:lvl1pPr marL="0" indent="0" algn="ctr">
              <a:buNone/>
              <a:defRPr sz="2099">
                <a:gradFill flip="none" rotWithShape="1">
                  <a:gsLst>
                    <a:gs pos="0">
                      <a:schemeClr val="tx1"/>
                    </a:gs>
                    <a:gs pos="100000">
                      <a:schemeClr val="tx1">
                        <a:lumMod val="75000"/>
                      </a:schemeClr>
                    </a:gs>
                  </a:gsLst>
                  <a:lin ang="5400000" scaled="0"/>
                  <a:tileRect/>
                </a:gra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6163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4732865"/>
            <a:ext cx="9903420"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096"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116" y="5299603"/>
            <a:ext cx="9903420" cy="493712"/>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422226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5" y="609602"/>
            <a:ext cx="9903419" cy="3124199"/>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1141114" y="4343400"/>
            <a:ext cx="9903420" cy="1447800"/>
          </a:xfrm>
        </p:spPr>
        <p:txBody>
          <a:bodyPr anchor="ctr">
            <a:normAutofit/>
          </a:bodyPr>
          <a:lstStyle>
            <a:lvl1pPr marL="0" indent="0" algn="l">
              <a:buNone/>
              <a:defRPr sz="1999">
                <a:gradFill flip="none" rotWithShape="1">
                  <a:gsLst>
                    <a:gs pos="0">
                      <a:schemeClr val="tx1"/>
                    </a:gs>
                    <a:gs pos="100000">
                      <a:schemeClr val="tx1">
                        <a:lumMod val="75000"/>
                      </a:schemeClr>
                    </a:gs>
                  </a:gsLst>
                  <a:lin ang="5400000" scaled="0"/>
                  <a:tileRect/>
                </a:gra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183479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394" y="7868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accent1"/>
                </a:solidFill>
              </a:rPr>
              <a:t>“</a:t>
            </a:r>
          </a:p>
        </p:txBody>
      </p:sp>
      <p:sp>
        <p:nvSpPr>
          <p:cNvPr id="15" name="TextBox 14"/>
          <p:cNvSpPr txBox="1"/>
          <p:nvPr/>
        </p:nvSpPr>
        <p:spPr>
          <a:xfrm>
            <a:off x="10435094"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accent1"/>
                </a:solidFill>
              </a:rPr>
              <a:t>”</a:t>
            </a:r>
          </a:p>
        </p:txBody>
      </p:sp>
      <p:sp>
        <p:nvSpPr>
          <p:cNvPr id="2" name="Title 1"/>
          <p:cNvSpPr>
            <a:spLocks noGrp="1"/>
          </p:cNvSpPr>
          <p:nvPr>
            <p:ph type="title"/>
          </p:nvPr>
        </p:nvSpPr>
        <p:spPr>
          <a:xfrm>
            <a:off x="1445836" y="609602"/>
            <a:ext cx="9293977" cy="2743199"/>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376" y="3352800"/>
            <a:ext cx="8836900"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141114" y="4343400"/>
            <a:ext cx="9903420" cy="1447800"/>
          </a:xfrm>
        </p:spPr>
        <p:txBody>
          <a:bodyPr vert="horz" lIns="91440" tIns="45720" rIns="91440" bIns="45720" rtlCol="0" anchor="ctr">
            <a:normAutofit/>
          </a:bodyPr>
          <a:lstStyle>
            <a:lvl1pPr>
              <a:buNone/>
              <a:defRPr lang="en-US" sz="1999">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159205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5" y="3308581"/>
            <a:ext cx="9903420" cy="14688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1141113" y="4777381"/>
            <a:ext cx="9903421" cy="860400"/>
          </a:xfrm>
        </p:spPr>
        <p:txBody>
          <a:bodyPr vert="horz" lIns="91440" tIns="45720" rIns="91440" bIns="45720" rtlCol="0" anchor="t">
            <a:normAutofit/>
          </a:bodyPr>
          <a:lstStyle>
            <a:lvl1pPr>
              <a:defRPr lang="en-US" sz="1999">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271845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394" y="7868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accent1"/>
                </a:solidFill>
              </a:rPr>
              <a:t>“</a:t>
            </a:r>
          </a:p>
        </p:txBody>
      </p:sp>
      <p:sp>
        <p:nvSpPr>
          <p:cNvPr id="15" name="TextBox 14"/>
          <p:cNvSpPr txBox="1"/>
          <p:nvPr/>
        </p:nvSpPr>
        <p:spPr>
          <a:xfrm>
            <a:off x="10435094"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accent1"/>
                </a:solidFill>
              </a:rPr>
              <a:t>”</a:t>
            </a:r>
          </a:p>
        </p:txBody>
      </p:sp>
      <p:sp>
        <p:nvSpPr>
          <p:cNvPr id="2" name="Title 1"/>
          <p:cNvSpPr>
            <a:spLocks noGrp="1"/>
          </p:cNvSpPr>
          <p:nvPr>
            <p:ph type="title"/>
          </p:nvPr>
        </p:nvSpPr>
        <p:spPr>
          <a:xfrm>
            <a:off x="1445836" y="609602"/>
            <a:ext cx="9293977" cy="2743199"/>
          </a:xfrm>
        </p:spPr>
        <p:txBody>
          <a:bodyPr anchor="ctr">
            <a:normAutofit/>
          </a:bodyPr>
          <a:lstStyle>
            <a:lvl1pPr algn="l">
              <a:defRPr sz="3199"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115" y="3886200"/>
            <a:ext cx="9903420" cy="889000"/>
          </a:xfrm>
        </p:spPr>
        <p:txBody>
          <a:bodyPr vert="horz" lIns="91440" tIns="45720" rIns="91440" bIns="45720" rtlCol="0" anchor="b">
            <a:normAutofit/>
          </a:bodyPr>
          <a:lstStyle>
            <a:lvl1pPr>
              <a:buNone/>
              <a:defRPr lang="en-US" sz="2399"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114" y="4775200"/>
            <a:ext cx="9903420" cy="1016000"/>
          </a:xfrm>
        </p:spPr>
        <p:txBody>
          <a:bodyPr anchor="t">
            <a:normAutofit/>
          </a:bodyPr>
          <a:lstStyle>
            <a:lvl1pPr marL="0" indent="0" algn="l">
              <a:buNone/>
              <a:defRPr sz="1799">
                <a:gradFill flip="none" rotWithShape="1">
                  <a:gsLst>
                    <a:gs pos="0">
                      <a:schemeClr val="tx1"/>
                    </a:gs>
                    <a:gs pos="100000">
                      <a:schemeClr val="tx1">
                        <a:lumMod val="75000"/>
                      </a:schemeClr>
                    </a:gs>
                  </a:gsLst>
                  <a:lin ang="5400000" scaled="0"/>
                  <a:tileRect/>
                </a:gra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1461875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115" y="609602"/>
            <a:ext cx="990341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115" y="3505200"/>
            <a:ext cx="9903420" cy="838200"/>
          </a:xfrm>
        </p:spPr>
        <p:txBody>
          <a:bodyPr vert="horz" lIns="91440" tIns="45720" rIns="91440" bIns="45720" rtlCol="0" anchor="b">
            <a:normAutofit/>
          </a:bodyPr>
          <a:lstStyle>
            <a:lvl1pPr>
              <a:buNone/>
              <a:defRPr lang="en-US" sz="2799"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114" y="4343400"/>
            <a:ext cx="9903420" cy="1447800"/>
          </a:xfrm>
        </p:spPr>
        <p:txBody>
          <a:bodyPr anchor="t">
            <a:normAutofit/>
          </a:bodyPr>
          <a:lstStyle>
            <a:lvl1pPr marL="0" indent="0" algn="l">
              <a:buNone/>
              <a:defRPr sz="1799">
                <a:gradFill flip="none" rotWithShape="1">
                  <a:gsLst>
                    <a:gs pos="0">
                      <a:schemeClr val="tx1"/>
                    </a:gs>
                    <a:gs pos="100000">
                      <a:schemeClr val="tx1">
                        <a:lumMod val="75000"/>
                      </a:schemeClr>
                    </a:gs>
                  </a:gsLst>
                  <a:lin ang="5400000" scaled="0"/>
                  <a:tileRect/>
                </a:gra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778835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334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597" y="609600"/>
            <a:ext cx="220993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5" y="609600"/>
            <a:ext cx="7541835"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982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5987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0557" y="3308581"/>
            <a:ext cx="8684538" cy="1468800"/>
          </a:xfrm>
        </p:spPr>
        <p:txBody>
          <a:bodyPr anchor="b"/>
          <a:lstStyle>
            <a:lvl1pPr algn="r">
              <a:defRPr sz="3999" b="0" cap="all"/>
            </a:lvl1pPr>
          </a:lstStyle>
          <a:p>
            <a:r>
              <a:rPr lang="en-US"/>
              <a:t>Click to edit Master title style</a:t>
            </a:r>
            <a:endParaRPr lang="en-US" dirty="0"/>
          </a:p>
        </p:txBody>
      </p:sp>
      <p:sp>
        <p:nvSpPr>
          <p:cNvPr id="3" name="Text Placeholder 2"/>
          <p:cNvSpPr>
            <a:spLocks noGrp="1"/>
          </p:cNvSpPr>
          <p:nvPr>
            <p:ph type="body" idx="1"/>
          </p:nvPr>
        </p:nvSpPr>
        <p:spPr>
          <a:xfrm>
            <a:off x="1750555" y="4777381"/>
            <a:ext cx="8684539" cy="860400"/>
          </a:xfrm>
        </p:spPr>
        <p:txBody>
          <a:bodyPr anchor="t">
            <a:normAutofit/>
          </a:bodyPr>
          <a:lstStyle>
            <a:lvl1pPr marL="0" indent="0" algn="r">
              <a:buNone/>
              <a:defRPr sz="1999">
                <a:gradFill flip="none" rotWithShape="1">
                  <a:gsLst>
                    <a:gs pos="0">
                      <a:schemeClr val="tx1"/>
                    </a:gs>
                    <a:gs pos="100000">
                      <a:schemeClr val="tx1">
                        <a:lumMod val="75000"/>
                      </a:schemeClr>
                    </a:gs>
                  </a:gsLst>
                  <a:lin ang="5400000" scaled="0"/>
                  <a:tileRect/>
                </a:gra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07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5" y="2667000"/>
            <a:ext cx="487553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9005" y="2667000"/>
            <a:ext cx="4875530"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5885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8908" y="2658533"/>
            <a:ext cx="4587736"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115" y="3243263"/>
            <a:ext cx="4875530" cy="2547937"/>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1455" y="2667000"/>
            <a:ext cx="4603081"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006" y="3243263"/>
            <a:ext cx="4875531" cy="2547937"/>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81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7912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71570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1600200"/>
            <a:ext cx="3548197"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102483" y="609601"/>
            <a:ext cx="5942053" cy="51816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114" y="2971800"/>
            <a:ext cx="3548197" cy="1828800"/>
          </a:xfrm>
        </p:spPr>
        <p:txBody>
          <a:bodyPr>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1178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1600200"/>
            <a:ext cx="5332612" cy="13716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1797" y="-18288"/>
            <a:ext cx="3275746"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114" y="2971800"/>
            <a:ext cx="5332612" cy="1828800"/>
          </a:xfrm>
        </p:spPr>
        <p:txBody>
          <a:bodyP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7545" y="5883276"/>
            <a:ext cx="914162" cy="365125"/>
          </a:xfrm>
        </p:spPr>
        <p:txBody>
          <a:bodyPr/>
          <a:lstStyle/>
          <a:p>
            <a:fld id="{F0DFD029-FB74-4578-B929-F66AA97659CA}" type="datetimeFigureOut">
              <a:rPr lang="en-US" smtClean="0"/>
              <a:t>5/1/2022</a:t>
            </a:fld>
            <a:endParaRPr lang="en-US"/>
          </a:p>
        </p:txBody>
      </p:sp>
      <p:sp>
        <p:nvSpPr>
          <p:cNvPr id="6" name="Footer Placeholder 5"/>
          <p:cNvSpPr>
            <a:spLocks noGrp="1"/>
          </p:cNvSpPr>
          <p:nvPr>
            <p:ph type="ftr" sz="quarter" idx="11"/>
          </p:nvPr>
        </p:nvSpPr>
        <p:spPr>
          <a:xfrm>
            <a:off x="1141115" y="5883276"/>
            <a:ext cx="5104070" cy="365125"/>
          </a:xfrm>
        </p:spPr>
        <p:txBody>
          <a:bodyPr/>
          <a:lstStyle/>
          <a:p>
            <a:endParaRPr lang="en-US"/>
          </a:p>
        </p:txBody>
      </p:sp>
      <p:sp>
        <p:nvSpPr>
          <p:cNvPr id="7" name="Slide Number Placeholder 6"/>
          <p:cNvSpPr>
            <a:spLocks noGrp="1"/>
          </p:cNvSpPr>
          <p:nvPr>
            <p:ph type="sldNum" sz="quarter" idx="12"/>
          </p:nvPr>
        </p:nvSpPr>
        <p:spPr>
          <a:xfrm>
            <a:off x="10739815" y="5883276"/>
            <a:ext cx="322483" cy="365125"/>
          </a:xfrm>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40716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116" y="609600"/>
            <a:ext cx="990341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116" y="2667000"/>
            <a:ext cx="990341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5311" y="5883276"/>
            <a:ext cx="1599783"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0DFD029-FB74-4578-B929-F66AA97659CA}" type="datetimeFigureOut">
              <a:rPr lang="en-US" smtClean="0"/>
              <a:pPr/>
              <a:t>5/1/2022</a:t>
            </a:fld>
            <a:endParaRPr lang="en-US"/>
          </a:p>
        </p:txBody>
      </p:sp>
      <p:sp>
        <p:nvSpPr>
          <p:cNvPr id="5" name="Footer Placeholder 4"/>
          <p:cNvSpPr>
            <a:spLocks noGrp="1"/>
          </p:cNvSpPr>
          <p:nvPr>
            <p:ph type="ftr" sz="quarter" idx="3"/>
          </p:nvPr>
        </p:nvSpPr>
        <p:spPr>
          <a:xfrm>
            <a:off x="1141115" y="5883276"/>
            <a:ext cx="7541835"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1275" y="5883276"/>
            <a:ext cx="551023"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32110185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199"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100000"/>
        <a:buFont typeface="Arial"/>
        <a:buChar char="•"/>
        <a:defRPr sz="199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100000"/>
        <a:buFont typeface="Arial"/>
        <a:buChar char="•"/>
        <a:defRPr sz="1799"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de/odins0n/nbme-detailed-eda/dat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0556" y="4363271"/>
            <a:ext cx="8673962" cy="1066801"/>
          </a:xfrm>
        </p:spPr>
        <p:txBody>
          <a:bodyPr>
            <a:normAutofit/>
          </a:bodyPr>
          <a:lstStyle/>
          <a:p>
            <a:pPr>
              <a:lnSpc>
                <a:spcPct val="90000"/>
              </a:lnSpc>
            </a:pPr>
            <a:r>
              <a:rPr lang="en-US" sz="3400" b="0" i="0" u="none" strike="noStrike">
                <a:effectLst/>
                <a:latin typeface="Inter"/>
                <a:hlinkClick r:id="rId3">
                  <a:extLst>
                    <a:ext uri="{A12FA001-AC4F-418D-AE19-62706E023703}">
                      <ahyp:hlinkClr xmlns:ahyp="http://schemas.microsoft.com/office/drawing/2018/hyperlinkcolor" val="tx"/>
                    </a:ext>
                  </a:extLst>
                </a:hlinkClick>
              </a:rPr>
              <a:t>Score Clinical Patient Notes</a:t>
            </a:r>
            <a:r>
              <a:rPr lang="en-US" sz="3400" b="0" i="0" u="none" strike="noStrike">
                <a:effectLst/>
                <a:latin typeface="Inter"/>
              </a:rPr>
              <a:t> </a:t>
            </a:r>
            <a:r>
              <a:rPr lang="en-US" sz="3400">
                <a:effectLst/>
                <a:latin typeface="Inter"/>
              </a:rPr>
              <a:t>presentation</a:t>
            </a:r>
          </a:p>
        </p:txBody>
      </p:sp>
      <p:sp>
        <p:nvSpPr>
          <p:cNvPr id="5" name="Subtitle 4"/>
          <p:cNvSpPr>
            <a:spLocks noGrp="1"/>
          </p:cNvSpPr>
          <p:nvPr>
            <p:ph type="subTitle" idx="1"/>
          </p:nvPr>
        </p:nvSpPr>
        <p:spPr>
          <a:xfrm>
            <a:off x="1750556" y="5516211"/>
            <a:ext cx="8673962" cy="722243"/>
          </a:xfrm>
        </p:spPr>
        <p:txBody>
          <a:bodyPr>
            <a:normAutofit/>
          </a:bodyPr>
          <a:lstStyle/>
          <a:p>
            <a:r>
              <a:rPr lang="en-US" dirty="0"/>
              <a:t>By: Angela donguia</a:t>
            </a:r>
          </a:p>
        </p:txBody>
      </p:sp>
      <p:pic>
        <p:nvPicPr>
          <p:cNvPr id="4" name="Picture 3">
            <a:extLst>
              <a:ext uri="{FF2B5EF4-FFF2-40B4-BE49-F238E27FC236}">
                <a16:creationId xmlns:a16="http://schemas.microsoft.com/office/drawing/2014/main" id="{01CB6079-433C-F0E0-A298-BD8C1FF54FE0}"/>
              </a:ext>
            </a:extLst>
          </p:cNvPr>
          <p:cNvPicPr>
            <a:picLocks noChangeAspect="1"/>
          </p:cNvPicPr>
          <p:nvPr/>
        </p:nvPicPr>
        <p:blipFill rotWithShape="1">
          <a:blip r:embed="rId4"/>
          <a:srcRect l="11029" r="29080"/>
          <a:stretch/>
        </p:blipFill>
        <p:spPr>
          <a:xfrm>
            <a:off x="20" y="10"/>
            <a:ext cx="12188805" cy="4273816"/>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1447800"/>
            <a:ext cx="4062942" cy="2438400"/>
          </a:xfrm>
        </p:spPr>
        <p:txBody>
          <a:bodyPr anchor="b">
            <a:normAutofit/>
          </a:bodyPr>
          <a:lstStyle/>
          <a:p>
            <a:r>
              <a:rPr lang="en-US" dirty="0"/>
              <a:t>  		</a:t>
            </a:r>
          </a:p>
        </p:txBody>
      </p:sp>
      <p:sp>
        <p:nvSpPr>
          <p:cNvPr id="14" name="Content Placeholder 13"/>
          <p:cNvSpPr>
            <a:spLocks noGrp="1"/>
          </p:cNvSpPr>
          <p:nvPr>
            <p:ph type="body" sz="half" idx="2"/>
          </p:nvPr>
        </p:nvSpPr>
        <p:spPr>
          <a:xfrm>
            <a:off x="1027112" y="1352550"/>
            <a:ext cx="4062942" cy="1657350"/>
          </a:xfrm>
        </p:spPr>
        <p:txBody>
          <a:bodyPr>
            <a:normAutofit/>
          </a:bodyPr>
          <a:lstStyle/>
          <a:p>
            <a:r>
              <a:rPr lang="en-US" sz="1400" dirty="0"/>
              <a:t>We firstly found out the basic information of Patient Notes</a:t>
            </a:r>
          </a:p>
          <a:p>
            <a:endParaRPr lang="en-US" sz="1400" dirty="0"/>
          </a:p>
        </p:txBody>
      </p:sp>
      <p:sp>
        <p:nvSpPr>
          <p:cNvPr id="7" name="TextBox 6">
            <a:extLst>
              <a:ext uri="{FF2B5EF4-FFF2-40B4-BE49-F238E27FC236}">
                <a16:creationId xmlns:a16="http://schemas.microsoft.com/office/drawing/2014/main" id="{310ECD79-21CF-4C27-9F5D-4640DE1E621F}"/>
              </a:ext>
            </a:extLst>
          </p:cNvPr>
          <p:cNvSpPr txBox="1"/>
          <p:nvPr/>
        </p:nvSpPr>
        <p:spPr>
          <a:xfrm>
            <a:off x="760412" y="5029200"/>
            <a:ext cx="4062942" cy="369332"/>
          </a:xfrm>
          <a:prstGeom prst="rect">
            <a:avLst/>
          </a:prstGeom>
          <a:noFill/>
        </p:spPr>
        <p:txBody>
          <a:bodyPr wrap="square" rtlCol="0">
            <a:spAutoFit/>
          </a:bodyPr>
          <a:lstStyle/>
          <a:p>
            <a:r>
              <a:rPr lang="en-US" sz="1800" dirty="0"/>
              <a:t>Then what is present inside of it</a:t>
            </a:r>
          </a:p>
        </p:txBody>
      </p:sp>
      <p:pic>
        <p:nvPicPr>
          <p:cNvPr id="4" name="Picture 3">
            <a:extLst>
              <a:ext uri="{FF2B5EF4-FFF2-40B4-BE49-F238E27FC236}">
                <a16:creationId xmlns:a16="http://schemas.microsoft.com/office/drawing/2014/main" id="{96665CA7-5E6A-09BE-0F39-2F9D83B01082}"/>
              </a:ext>
            </a:extLst>
          </p:cNvPr>
          <p:cNvPicPr>
            <a:picLocks noChangeAspect="1"/>
          </p:cNvPicPr>
          <p:nvPr/>
        </p:nvPicPr>
        <p:blipFill>
          <a:blip r:embed="rId2"/>
          <a:stretch>
            <a:fillRect/>
          </a:stretch>
        </p:blipFill>
        <p:spPr>
          <a:xfrm>
            <a:off x="5194301" y="152400"/>
            <a:ext cx="5967412" cy="3467100"/>
          </a:xfrm>
          <a:prstGeom prst="rect">
            <a:avLst/>
          </a:prstGeom>
        </p:spPr>
      </p:pic>
      <p:pic>
        <p:nvPicPr>
          <p:cNvPr id="6" name="Picture 5">
            <a:extLst>
              <a:ext uri="{FF2B5EF4-FFF2-40B4-BE49-F238E27FC236}">
                <a16:creationId xmlns:a16="http://schemas.microsoft.com/office/drawing/2014/main" id="{9EFFE3E7-9F40-B335-56A4-54E701B4772B}"/>
              </a:ext>
            </a:extLst>
          </p:cNvPr>
          <p:cNvPicPr>
            <a:picLocks noChangeAspect="1"/>
          </p:cNvPicPr>
          <p:nvPr/>
        </p:nvPicPr>
        <p:blipFill>
          <a:blip r:embed="rId3"/>
          <a:stretch>
            <a:fillRect/>
          </a:stretch>
        </p:blipFill>
        <p:spPr>
          <a:xfrm>
            <a:off x="5422901" y="3961328"/>
            <a:ext cx="5510212" cy="2505075"/>
          </a:xfrm>
          <a:prstGeom prst="rect">
            <a:avLst/>
          </a:prstGeom>
        </p:spPr>
      </p:pic>
    </p:spTree>
    <p:extLst>
      <p:ext uri="{BB962C8B-B14F-4D97-AF65-F5344CB8AC3E}">
        <p14:creationId xmlns:p14="http://schemas.microsoft.com/office/powerpoint/2010/main" val="20537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9841-5257-91A7-D9BD-76ACB5FA82C2}"/>
              </a:ext>
            </a:extLst>
          </p:cNvPr>
          <p:cNvSpPr>
            <a:spLocks noGrp="1"/>
          </p:cNvSpPr>
          <p:nvPr>
            <p:ph type="title"/>
          </p:nvPr>
        </p:nvSpPr>
        <p:spPr>
          <a:xfrm>
            <a:off x="6551612" y="2424112"/>
            <a:ext cx="5434344" cy="2009775"/>
          </a:xfrm>
        </p:spPr>
        <p:txBody>
          <a:bodyPr vert="horz" lIns="91440" tIns="45720" rIns="91440" bIns="45720" rtlCol="0" anchor="ctr">
            <a:normAutofit fontScale="90000"/>
          </a:bodyPr>
          <a:lstStyle/>
          <a:p>
            <a:pPr algn="ctr" defTabSz="457200"/>
            <a:r>
              <a:rPr lang="en-US" sz="3200" dirty="0"/>
              <a:t>Soon after that, there are a few questions that arises</a:t>
            </a:r>
            <a:br>
              <a:rPr lang="en-US" sz="3200" dirty="0"/>
            </a:br>
            <a:br>
              <a:rPr lang="en-US" sz="3200" dirty="0"/>
            </a:br>
            <a:r>
              <a:rPr lang="en-US" sz="3200" dirty="0"/>
              <a:t>Then we list our findings of Patient notes, in a summery</a:t>
            </a:r>
          </a:p>
        </p:txBody>
      </p:sp>
      <p:pic>
        <p:nvPicPr>
          <p:cNvPr id="8" name="Picture 7">
            <a:extLst>
              <a:ext uri="{FF2B5EF4-FFF2-40B4-BE49-F238E27FC236}">
                <a16:creationId xmlns:a16="http://schemas.microsoft.com/office/drawing/2014/main" id="{F737E091-BA1D-21DA-26AC-D172F9B9214C}"/>
              </a:ext>
            </a:extLst>
          </p:cNvPr>
          <p:cNvPicPr>
            <a:picLocks noChangeAspect="1"/>
          </p:cNvPicPr>
          <p:nvPr/>
        </p:nvPicPr>
        <p:blipFill rotWithShape="1">
          <a:blip r:embed="rId3"/>
          <a:srcRect l="946" r="41708"/>
          <a:stretch/>
        </p:blipFill>
        <p:spPr>
          <a:xfrm>
            <a:off x="707554" y="2717975"/>
            <a:ext cx="4764356" cy="3240120"/>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6" name="Content Placeholder 5">
            <a:extLst>
              <a:ext uri="{FF2B5EF4-FFF2-40B4-BE49-F238E27FC236}">
                <a16:creationId xmlns:a16="http://schemas.microsoft.com/office/drawing/2014/main" id="{2DB29439-0A08-1D79-548A-DC7B8848E7E3}"/>
              </a:ext>
            </a:extLst>
          </p:cNvPr>
          <p:cNvPicPr>
            <a:picLocks noGrp="1" noChangeAspect="1"/>
          </p:cNvPicPr>
          <p:nvPr>
            <p:ph idx="1"/>
          </p:nvPr>
        </p:nvPicPr>
        <p:blipFill rotWithShape="1">
          <a:blip r:embed="rId4"/>
          <a:srcRect r="4476" b="-1"/>
          <a:stretch/>
        </p:blipFill>
        <p:spPr>
          <a:xfrm>
            <a:off x="707554" y="609600"/>
            <a:ext cx="4764356" cy="205739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7341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1631-2B49-8360-6A40-50B4D5169839}"/>
              </a:ext>
            </a:extLst>
          </p:cNvPr>
          <p:cNvSpPr>
            <a:spLocks noGrp="1"/>
          </p:cNvSpPr>
          <p:nvPr>
            <p:ph type="title"/>
          </p:nvPr>
        </p:nvSpPr>
        <p:spPr/>
        <p:txBody>
          <a:bodyPr>
            <a:normAutofit fontScale="90000"/>
          </a:bodyPr>
          <a:lstStyle/>
          <a:p>
            <a:r>
              <a:rPr lang="en-US" dirty="0"/>
              <a:t>Another question includes, how does this patient note looks like</a:t>
            </a:r>
            <a:br>
              <a:rPr lang="en-US" dirty="0"/>
            </a:br>
            <a:br>
              <a:rPr lang="en-US" dirty="0"/>
            </a:br>
            <a:r>
              <a:rPr lang="en-US" dirty="0"/>
              <a:t>So we took a sample patient note</a:t>
            </a:r>
          </a:p>
        </p:txBody>
      </p:sp>
      <p:pic>
        <p:nvPicPr>
          <p:cNvPr id="6" name="Content Placeholder 5">
            <a:extLst>
              <a:ext uri="{FF2B5EF4-FFF2-40B4-BE49-F238E27FC236}">
                <a16:creationId xmlns:a16="http://schemas.microsoft.com/office/drawing/2014/main" id="{AD9F72F5-8CB0-EABF-CC9E-C4D3C8A6DB28}"/>
              </a:ext>
            </a:extLst>
          </p:cNvPr>
          <p:cNvPicPr>
            <a:picLocks noGrp="1" noChangeAspect="1"/>
          </p:cNvPicPr>
          <p:nvPr>
            <p:ph idx="1"/>
          </p:nvPr>
        </p:nvPicPr>
        <p:blipFill>
          <a:blip r:embed="rId2"/>
          <a:stretch>
            <a:fillRect/>
          </a:stretch>
        </p:blipFill>
        <p:spPr>
          <a:xfrm>
            <a:off x="5102225" y="1798155"/>
            <a:ext cx="5942013" cy="2804489"/>
          </a:xfrm>
        </p:spPr>
      </p:pic>
    </p:spTree>
    <p:extLst>
      <p:ext uri="{BB962C8B-B14F-4D97-AF65-F5344CB8AC3E}">
        <p14:creationId xmlns:p14="http://schemas.microsoft.com/office/powerpoint/2010/main" val="213449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563E-16EA-1DA8-FE66-265274AEE951}"/>
              </a:ext>
            </a:extLst>
          </p:cNvPr>
          <p:cNvSpPr>
            <a:spLocks noGrp="1"/>
          </p:cNvSpPr>
          <p:nvPr>
            <p:ph type="title"/>
          </p:nvPr>
        </p:nvSpPr>
        <p:spPr>
          <a:xfrm>
            <a:off x="1112856" y="3200399"/>
            <a:ext cx="3548197" cy="1371600"/>
          </a:xfrm>
        </p:spPr>
        <p:txBody>
          <a:bodyPr>
            <a:normAutofit fontScale="90000"/>
          </a:bodyPr>
          <a:lstStyle/>
          <a:p>
            <a:r>
              <a:rPr lang="en-US" dirty="0"/>
              <a:t>Now from above, we mentioned there are multiple patient locations, was that true? Let's check that out: We used </a:t>
            </a:r>
            <a:r>
              <a:rPr lang="en-US" dirty="0" err="1"/>
              <a:t>iloc</a:t>
            </a:r>
            <a:r>
              <a:rPr lang="en-US" dirty="0"/>
              <a:t> to filter some values from our dataset and we listed 5 random values</a:t>
            </a:r>
          </a:p>
        </p:txBody>
      </p:sp>
      <p:pic>
        <p:nvPicPr>
          <p:cNvPr id="6" name="Content Placeholder 5">
            <a:extLst>
              <a:ext uri="{FF2B5EF4-FFF2-40B4-BE49-F238E27FC236}">
                <a16:creationId xmlns:a16="http://schemas.microsoft.com/office/drawing/2014/main" id="{A5CDC247-3F62-6434-C79B-115A15EA444A}"/>
              </a:ext>
            </a:extLst>
          </p:cNvPr>
          <p:cNvPicPr>
            <a:picLocks noGrp="1" noChangeAspect="1"/>
          </p:cNvPicPr>
          <p:nvPr>
            <p:ph idx="1"/>
          </p:nvPr>
        </p:nvPicPr>
        <p:blipFill>
          <a:blip r:embed="rId2"/>
          <a:stretch>
            <a:fillRect/>
          </a:stretch>
        </p:blipFill>
        <p:spPr>
          <a:xfrm>
            <a:off x="5102225" y="1767950"/>
            <a:ext cx="5942013" cy="2864899"/>
          </a:xfrm>
        </p:spPr>
      </p:pic>
    </p:spTree>
    <p:extLst>
      <p:ext uri="{BB962C8B-B14F-4D97-AF65-F5344CB8AC3E}">
        <p14:creationId xmlns:p14="http://schemas.microsoft.com/office/powerpoint/2010/main" val="287393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961" y="0"/>
            <a:ext cx="936698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6903"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961771" y="643467"/>
            <a:ext cx="4338893" cy="5571064"/>
          </a:xfrm>
        </p:spPr>
        <p:txBody>
          <a:bodyPr vert="horz" lIns="91440" tIns="45720" rIns="91440" bIns="45720" rtlCol="0" anchor="ctr">
            <a:normAutofit/>
          </a:bodyPr>
          <a:lstStyle/>
          <a:p>
            <a:pPr defTabSz="457200"/>
            <a:r>
              <a:rPr lang="en-US" sz="4400" dirty="0"/>
              <a:t>  Overview</a:t>
            </a:r>
          </a:p>
        </p:txBody>
      </p:sp>
      <p:sp>
        <p:nvSpPr>
          <p:cNvPr id="14" name="Content Placeholder 13"/>
          <p:cNvSpPr>
            <a:spLocks noGrp="1"/>
          </p:cNvSpPr>
          <p:nvPr>
            <p:ph sz="half" idx="1"/>
          </p:nvPr>
        </p:nvSpPr>
        <p:spPr>
          <a:xfrm>
            <a:off x="6706751" y="643467"/>
            <a:ext cx="4520303" cy="5571064"/>
          </a:xfrm>
        </p:spPr>
        <p:txBody>
          <a:bodyPr vert="horz" lIns="91440" tIns="45720" rIns="91440" bIns="45720" rtlCol="0" anchor="ctr">
            <a:normAutofit/>
          </a:bodyPr>
          <a:lstStyle/>
          <a:p>
            <a:pPr algn="l"/>
            <a:r>
              <a:rPr lang="en-US" b="0" i="0" dirty="0">
                <a:solidFill>
                  <a:srgbClr val="C9D1D9"/>
                </a:solidFill>
                <a:effectLst/>
                <a:latin typeface="-apple-system"/>
              </a:rPr>
              <a:t>This notebook is used to find out the following:</a:t>
            </a:r>
          </a:p>
          <a:p>
            <a:pPr algn="l">
              <a:buFont typeface="Arial" panose="020B0604020202020204" pitchFamily="34" charset="0"/>
              <a:buChar char="•"/>
            </a:pPr>
            <a:r>
              <a:rPr lang="en-US" b="0" i="0" dirty="0">
                <a:solidFill>
                  <a:srgbClr val="C9D1D9"/>
                </a:solidFill>
                <a:effectLst/>
                <a:latin typeface="-apple-system"/>
              </a:rPr>
              <a:t>Analyzing the dataset to find out basic information of the CSV files</a:t>
            </a:r>
          </a:p>
          <a:p>
            <a:pPr algn="l">
              <a:buFont typeface="Arial" panose="020B0604020202020204" pitchFamily="34" charset="0"/>
              <a:buChar char="•"/>
            </a:pPr>
            <a:r>
              <a:rPr lang="en-US" b="0" i="0" dirty="0">
                <a:solidFill>
                  <a:srgbClr val="C9D1D9"/>
                </a:solidFill>
                <a:effectLst/>
                <a:latin typeface="-apple-system"/>
              </a:rPr>
              <a:t>Listing out Sample notes and their corresponding labels with locations</a:t>
            </a:r>
          </a:p>
          <a:p>
            <a:pPr algn="l">
              <a:buFont typeface="Arial" panose="020B0604020202020204" pitchFamily="34" charset="0"/>
              <a:buChar char="•"/>
            </a:pPr>
            <a:r>
              <a:rPr lang="en-US" b="0" i="0" dirty="0">
                <a:solidFill>
                  <a:srgbClr val="C9D1D9"/>
                </a:solidFill>
                <a:effectLst/>
                <a:latin typeface="-apple-system"/>
              </a:rPr>
              <a:t>Visualizing the data for patients and their distribution</a:t>
            </a:r>
          </a:p>
          <a:p>
            <a:pPr algn="l">
              <a:buFont typeface="Arial" panose="020B0604020202020204" pitchFamily="34" charset="0"/>
              <a:buChar char="•"/>
            </a:pPr>
            <a:r>
              <a:rPr lang="en-US" b="0" i="0" dirty="0">
                <a:solidFill>
                  <a:srgbClr val="C9D1D9"/>
                </a:solidFill>
                <a:effectLst/>
                <a:latin typeface="-apple-system"/>
              </a:rPr>
              <a:t>Finding out the list of all annotations in the dataset</a:t>
            </a:r>
          </a:p>
          <a:p>
            <a:pPr marL="0" indent="0" defTabSz="45720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117C-0707-9E99-2F09-2E7B9C8CB7CE}"/>
              </a:ext>
            </a:extLst>
          </p:cNvPr>
          <p:cNvSpPr>
            <a:spLocks noGrp="1"/>
          </p:cNvSpPr>
          <p:nvPr>
            <p:ph type="title"/>
          </p:nvPr>
        </p:nvSpPr>
        <p:spPr/>
        <p:txBody>
          <a:bodyPr/>
          <a:lstStyle/>
          <a:p>
            <a:r>
              <a:rPr lang="en-US" b="1" i="0" dirty="0">
                <a:solidFill>
                  <a:srgbClr val="C9D1D9"/>
                </a:solidFill>
                <a:effectLst/>
                <a:latin typeface="-apple-system"/>
              </a:rPr>
              <a:t>Summary of Work Done</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FC706141-DB64-C91A-432F-83ECEA3B2CF1}"/>
              </a:ext>
            </a:extLst>
          </p:cNvPr>
          <p:cNvSpPr>
            <a:spLocks noGrp="1"/>
          </p:cNvSpPr>
          <p:nvPr>
            <p:ph sz="half" idx="1"/>
          </p:nvPr>
        </p:nvSpPr>
        <p:spPr>
          <a:xfrm>
            <a:off x="1141114" y="2667000"/>
            <a:ext cx="9677697" cy="3124201"/>
          </a:xfrm>
        </p:spPr>
        <p:txBody>
          <a:bodyPr/>
          <a:lstStyle/>
          <a:p>
            <a:r>
              <a:rPr lang="en-US" b="1" i="0" dirty="0">
                <a:solidFill>
                  <a:srgbClr val="C9D1D9"/>
                </a:solidFill>
                <a:effectLst/>
                <a:latin typeface="-apple-system"/>
              </a:rPr>
              <a:t>The main goal was to find how doctors can easily find out the symptoms of the patients through the use of this notebook and spacy can be used to mark up the annotations with accuracy, such that the doctors don't need to manually annotate the data.</a:t>
            </a:r>
            <a:endParaRPr lang="en-US" b="1" dirty="0"/>
          </a:p>
        </p:txBody>
      </p:sp>
    </p:spTree>
    <p:extLst>
      <p:ext uri="{BB962C8B-B14F-4D97-AF65-F5344CB8AC3E}">
        <p14:creationId xmlns:p14="http://schemas.microsoft.com/office/powerpoint/2010/main" val="36829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1728-7FB3-FA81-16D7-5D53940C4B4F}"/>
              </a:ext>
            </a:extLst>
          </p:cNvPr>
          <p:cNvSpPr>
            <a:spLocks noGrp="1"/>
          </p:cNvSpPr>
          <p:nvPr>
            <p:ph type="title"/>
          </p:nvPr>
        </p:nvSpPr>
        <p:spPr>
          <a:xfrm>
            <a:off x="8161979" y="609600"/>
            <a:ext cx="3368256" cy="3642851"/>
          </a:xfrm>
        </p:spPr>
        <p:txBody>
          <a:bodyPr vert="horz" lIns="91440" tIns="45720" rIns="91440" bIns="45720" rtlCol="0" anchor="b">
            <a:normAutofit/>
          </a:bodyPr>
          <a:lstStyle/>
          <a:p>
            <a:pPr algn="ctr" defTabSz="457200">
              <a:lnSpc>
                <a:spcPct val="90000"/>
              </a:lnSpc>
            </a:pPr>
            <a:r>
              <a:rPr lang="en-US" sz="3100" b="1" i="0">
                <a:effectLst>
                  <a:glow rad="38100">
                    <a:schemeClr val="bg1">
                      <a:lumMod val="65000"/>
                      <a:lumOff val="35000"/>
                      <a:alpha val="50000"/>
                    </a:schemeClr>
                  </a:glow>
                  <a:outerShdw blurRad="28575" dist="31750" dir="13200000" algn="tl" rotWithShape="0">
                    <a:srgbClr val="000000">
                      <a:alpha val="25000"/>
                    </a:srgbClr>
                  </a:outerShdw>
                </a:effectLst>
              </a:rPr>
              <a:t>Data</a:t>
            </a:r>
            <a:br>
              <a:rPr lang="en-US" sz="3100" b="1" i="0">
                <a:effectLst>
                  <a:glow rad="38100">
                    <a:schemeClr val="bg1">
                      <a:lumMod val="65000"/>
                      <a:lumOff val="35000"/>
                      <a:alpha val="50000"/>
                    </a:schemeClr>
                  </a:glow>
                  <a:outerShdw blurRad="28575" dist="31750" dir="13200000" algn="tl" rotWithShape="0">
                    <a:srgbClr val="000000">
                      <a:alpha val="25000"/>
                    </a:srgbClr>
                  </a:outerShdw>
                </a:effectLst>
              </a:rPr>
            </a:br>
            <a:r>
              <a:rPr lang="en-US" sz="3100" b="0" i="0">
                <a:effectLst>
                  <a:glow rad="38100">
                    <a:schemeClr val="bg1">
                      <a:lumMod val="65000"/>
                      <a:lumOff val="35000"/>
                      <a:alpha val="50000"/>
                    </a:schemeClr>
                  </a:glow>
                  <a:outerShdw blurRad="28575" dist="31750" dir="13200000" algn="tl" rotWithShape="0">
                    <a:srgbClr val="000000">
                      <a:alpha val="25000"/>
                    </a:srgbClr>
                  </a:outerShdw>
                </a:effectLst>
              </a:rPr>
              <a:t>Input files that are used to find and analyse the data includes:</a:t>
            </a:r>
            <a:br>
              <a:rPr lang="en-US" sz="3100" b="0" i="0">
                <a:effectLst>
                  <a:glow rad="38100">
                    <a:schemeClr val="bg1">
                      <a:lumMod val="65000"/>
                      <a:lumOff val="35000"/>
                      <a:alpha val="50000"/>
                    </a:schemeClr>
                  </a:glow>
                  <a:outerShdw blurRad="28575" dist="31750" dir="13200000" algn="tl" rotWithShape="0">
                    <a:srgbClr val="000000">
                      <a:alpha val="25000"/>
                    </a:srgbClr>
                  </a:outerShdw>
                </a:effectLst>
              </a:rPr>
            </a:br>
            <a:endParaRPr lang="en-US" sz="310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091FD374-425A-88A8-2B2C-B385D1A91AE6}"/>
              </a:ext>
            </a:extLst>
          </p:cNvPr>
          <p:cNvPicPr>
            <a:picLocks noGrp="1" noChangeAspect="1"/>
          </p:cNvPicPr>
          <p:nvPr>
            <p:ph sz="half" idx="2"/>
          </p:nvPr>
        </p:nvPicPr>
        <p:blipFill>
          <a:blip r:embed="rId3"/>
          <a:stretch>
            <a:fillRect/>
          </a:stretch>
        </p:blipFill>
        <p:spPr>
          <a:xfrm>
            <a:off x="636749" y="1287547"/>
            <a:ext cx="6913862" cy="428659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6124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4FC65-6268-A71A-A5B1-0172987EA59D}"/>
              </a:ext>
            </a:extLst>
          </p:cNvPr>
          <p:cNvSpPr>
            <a:spLocks noGrp="1"/>
          </p:cNvSpPr>
          <p:nvPr>
            <p:ph sz="half" idx="1"/>
          </p:nvPr>
        </p:nvSpPr>
        <p:spPr/>
        <p:txBody>
          <a:bodyPr>
            <a:normAutofit lnSpcReduction="10000"/>
          </a:bodyPr>
          <a:lstStyle/>
          <a:p>
            <a:pPr algn="l"/>
            <a:r>
              <a:rPr lang="en-US" b="0" i="0" dirty="0">
                <a:solidFill>
                  <a:srgbClr val="C9D1D9"/>
                </a:solidFill>
                <a:effectLst/>
                <a:latin typeface="-apple-system"/>
              </a:rPr>
              <a:t>Since there was no missing values in the dataset, no cleaning was required.</a:t>
            </a:r>
          </a:p>
          <a:p>
            <a:pPr algn="l"/>
            <a:r>
              <a:rPr lang="en-US" b="1" i="0" dirty="0">
                <a:solidFill>
                  <a:srgbClr val="C9D1D9"/>
                </a:solidFill>
                <a:effectLst/>
                <a:latin typeface="-apple-system"/>
              </a:rPr>
              <a:t>Data Visualization</a:t>
            </a:r>
          </a:p>
          <a:p>
            <a:endParaRPr lang="en-US" dirty="0"/>
          </a:p>
        </p:txBody>
      </p:sp>
      <p:sp>
        <p:nvSpPr>
          <p:cNvPr id="4" name="Content Placeholder 3">
            <a:extLst>
              <a:ext uri="{FF2B5EF4-FFF2-40B4-BE49-F238E27FC236}">
                <a16:creationId xmlns:a16="http://schemas.microsoft.com/office/drawing/2014/main" id="{3F4740F4-7362-2BC6-B9E3-8C8AD5314474}"/>
              </a:ext>
            </a:extLst>
          </p:cNvPr>
          <p:cNvSpPr>
            <a:spLocks noGrp="1"/>
          </p:cNvSpPr>
          <p:nvPr>
            <p:ph sz="half" idx="2"/>
          </p:nvPr>
        </p:nvSpPr>
        <p:spPr/>
        <p:txBody>
          <a:bodyPr>
            <a:normAutofit lnSpcReduction="10000"/>
          </a:bodyPr>
          <a:lstStyle/>
          <a:p>
            <a:pPr algn="l"/>
            <a:r>
              <a:rPr lang="en-US" b="0" i="0" dirty="0">
                <a:solidFill>
                  <a:srgbClr val="C9D1D9"/>
                </a:solidFill>
                <a:effectLst/>
                <a:latin typeface="-apple-system"/>
              </a:rPr>
              <a:t>For Data Visualization, SNS was used to plot the following:</a:t>
            </a:r>
          </a:p>
          <a:p>
            <a:pPr algn="l">
              <a:buFont typeface="Arial" panose="020B0604020202020204" pitchFamily="34" charset="0"/>
              <a:buChar char="•"/>
            </a:pPr>
            <a:r>
              <a:rPr lang="en-US" b="0" i="0" dirty="0">
                <a:solidFill>
                  <a:srgbClr val="C9D1D9"/>
                </a:solidFill>
                <a:effectLst/>
                <a:latin typeface="-apple-system"/>
              </a:rPr>
              <a:t>Patient Notes Distribution (Per case)</a:t>
            </a:r>
          </a:p>
          <a:p>
            <a:pPr algn="l">
              <a:buFont typeface="Arial" panose="020B0604020202020204" pitchFamily="34" charset="0"/>
              <a:buChar char="•"/>
            </a:pPr>
            <a:r>
              <a:rPr lang="en-US" b="0" i="0" dirty="0">
                <a:solidFill>
                  <a:srgbClr val="C9D1D9"/>
                </a:solidFill>
                <a:effectLst/>
                <a:latin typeface="-apple-system"/>
              </a:rPr>
              <a:t>Patient Notes Length Distribution</a:t>
            </a:r>
          </a:p>
          <a:p>
            <a:pPr algn="l">
              <a:buFont typeface="Arial" panose="020B0604020202020204" pitchFamily="34" charset="0"/>
              <a:buChar char="•"/>
            </a:pPr>
            <a:r>
              <a:rPr lang="en-US" b="0" i="0" dirty="0">
                <a:solidFill>
                  <a:srgbClr val="C9D1D9"/>
                </a:solidFill>
                <a:effectLst/>
                <a:latin typeface="-apple-system"/>
              </a:rPr>
              <a:t>Feature Distribution (per Case)</a:t>
            </a:r>
          </a:p>
          <a:p>
            <a:pPr algn="l">
              <a:buFont typeface="Arial" panose="020B0604020202020204" pitchFamily="34" charset="0"/>
              <a:buChar char="•"/>
            </a:pPr>
            <a:r>
              <a:rPr lang="en-US" b="0" i="0" dirty="0">
                <a:solidFill>
                  <a:srgbClr val="C9D1D9"/>
                </a:solidFill>
                <a:effectLst/>
                <a:latin typeface="-apple-system"/>
              </a:rPr>
              <a:t>Feature Length Distribution</a:t>
            </a:r>
          </a:p>
          <a:p>
            <a:pPr algn="l">
              <a:buFont typeface="Arial" panose="020B0604020202020204" pitchFamily="34" charset="0"/>
              <a:buChar char="•"/>
            </a:pPr>
            <a:r>
              <a:rPr lang="en-US" b="0" i="0" dirty="0">
                <a:solidFill>
                  <a:srgbClr val="C9D1D9"/>
                </a:solidFill>
                <a:effectLst/>
                <a:latin typeface="-apple-system"/>
              </a:rPr>
              <a:t>Graphing Annotations Distribution</a:t>
            </a:r>
          </a:p>
          <a:p>
            <a:pPr algn="l">
              <a:buFont typeface="Arial" panose="020B0604020202020204" pitchFamily="34" charset="0"/>
              <a:buChar char="•"/>
            </a:pPr>
            <a:r>
              <a:rPr lang="en-US" b="0" i="0" dirty="0">
                <a:solidFill>
                  <a:srgbClr val="C9D1D9"/>
                </a:solidFill>
                <a:effectLst/>
                <a:latin typeface="-apple-system"/>
              </a:rPr>
              <a:t>Annotation Length Distribution</a:t>
            </a:r>
          </a:p>
          <a:p>
            <a:endParaRPr lang="en-US" dirty="0"/>
          </a:p>
        </p:txBody>
      </p:sp>
      <p:sp>
        <p:nvSpPr>
          <p:cNvPr id="7" name="Title 6">
            <a:extLst>
              <a:ext uri="{FF2B5EF4-FFF2-40B4-BE49-F238E27FC236}">
                <a16:creationId xmlns:a16="http://schemas.microsoft.com/office/drawing/2014/main" id="{25BA719F-B8A4-A6E8-8634-FF391D3DB7B5}"/>
              </a:ext>
            </a:extLst>
          </p:cNvPr>
          <p:cNvSpPr>
            <a:spLocks noGrp="1"/>
          </p:cNvSpPr>
          <p:nvPr>
            <p:ph type="title"/>
          </p:nvPr>
        </p:nvSpPr>
        <p:spPr/>
        <p:txBody>
          <a:bodyPr>
            <a:normAutofit fontScale="90000"/>
          </a:bodyPr>
          <a:lstStyle/>
          <a:p>
            <a:r>
              <a:rPr lang="en-US" b="1" i="0" dirty="0">
                <a:solidFill>
                  <a:srgbClr val="C9D1D9"/>
                </a:solidFill>
                <a:effectLst/>
                <a:latin typeface="-apple-system"/>
              </a:rPr>
              <a:t>Preprocessing / Clean up               Data Visualization</a:t>
            </a:r>
            <a:br>
              <a:rPr lang="en-US" b="1" i="0" dirty="0">
                <a:solidFill>
                  <a:srgbClr val="C9D1D9"/>
                </a:solidFill>
                <a:effectLst/>
                <a:latin typeface="-apple-system"/>
              </a:rPr>
            </a:br>
            <a:br>
              <a:rPr lang="en-US" b="1" i="0" dirty="0">
                <a:solidFill>
                  <a:srgbClr val="C9D1D9"/>
                </a:solidFill>
                <a:effectLst/>
                <a:latin typeface="-apple-system"/>
              </a:rPr>
            </a:br>
            <a:endParaRPr lang="en-US" dirty="0"/>
          </a:p>
        </p:txBody>
      </p:sp>
    </p:spTree>
    <p:extLst>
      <p:ext uri="{BB962C8B-B14F-4D97-AF65-F5344CB8AC3E}">
        <p14:creationId xmlns:p14="http://schemas.microsoft.com/office/powerpoint/2010/main" val="71991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19F6-E7A5-4672-E558-5E83EF16C41D}"/>
              </a:ext>
            </a:extLst>
          </p:cNvPr>
          <p:cNvSpPr>
            <a:spLocks noGrp="1"/>
          </p:cNvSpPr>
          <p:nvPr>
            <p:ph type="title"/>
          </p:nvPr>
        </p:nvSpPr>
        <p:spPr/>
        <p:txBody>
          <a:bodyPr>
            <a:normAutofit/>
          </a:bodyPr>
          <a:lstStyle/>
          <a:p>
            <a:r>
              <a:rPr lang="en-US" b="1" i="0" dirty="0">
                <a:solidFill>
                  <a:srgbClr val="C9D1D9"/>
                </a:solidFill>
                <a:effectLst/>
                <a:latin typeface="-apple-system"/>
              </a:rPr>
              <a:t>Problem Formulation</a:t>
            </a:r>
            <a:br>
              <a:rPr lang="en-US" b="0"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E5E2FD15-F18C-8E6F-6E1C-0BD00AA7A975}"/>
              </a:ext>
            </a:extLst>
          </p:cNvPr>
          <p:cNvSpPr>
            <a:spLocks noGrp="1"/>
          </p:cNvSpPr>
          <p:nvPr>
            <p:ph sz="half" idx="1"/>
          </p:nvPr>
        </p:nvSpPr>
        <p:spPr>
          <a:xfrm>
            <a:off x="1177059" y="2209800"/>
            <a:ext cx="9525297" cy="3810000"/>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At first step, we firstly inputted all the csv files to have basic information about the dataset.</a:t>
            </a:r>
          </a:p>
          <a:p>
            <a:pPr algn="l">
              <a:buFont typeface="Arial" panose="020B0604020202020204" pitchFamily="34" charset="0"/>
              <a:buChar char="•"/>
            </a:pPr>
            <a:r>
              <a:rPr lang="en-US" b="0" i="0" dirty="0">
                <a:solidFill>
                  <a:srgbClr val="C9D1D9"/>
                </a:solidFill>
                <a:effectLst/>
                <a:latin typeface="-apple-system"/>
              </a:rPr>
              <a:t>Soon after that, we visualized the data so we can see the frequency of each annotation and how each annotation varies.</a:t>
            </a:r>
          </a:p>
          <a:p>
            <a:pPr marL="742950" lvl="1" indent="-285750" algn="l">
              <a:buFont typeface="Arial" panose="020B0604020202020204" pitchFamily="34" charset="0"/>
              <a:buChar char="•"/>
            </a:pPr>
            <a:r>
              <a:rPr lang="en-US" b="0" i="0" dirty="0">
                <a:solidFill>
                  <a:srgbClr val="C9D1D9"/>
                </a:solidFill>
                <a:effectLst/>
                <a:latin typeface="-apple-system"/>
              </a:rPr>
              <a:t>Such as, how many patients have the annotation, what is the length, are there multiple annotations, etc.</a:t>
            </a:r>
          </a:p>
          <a:p>
            <a:pPr algn="l">
              <a:buFont typeface="Arial" panose="020B0604020202020204" pitchFamily="34" charset="0"/>
              <a:buChar char="•"/>
            </a:pPr>
            <a:r>
              <a:rPr lang="en-US" b="0" i="0" dirty="0">
                <a:solidFill>
                  <a:srgbClr val="C9D1D9"/>
                </a:solidFill>
                <a:effectLst/>
                <a:latin typeface="-apple-system"/>
              </a:rPr>
              <a:t>Later on, we started to find out about how the annotation and patient history looks like so we can better understand the data.</a:t>
            </a:r>
          </a:p>
          <a:p>
            <a:pPr algn="l">
              <a:buFont typeface="Arial" panose="020B0604020202020204" pitchFamily="34" charset="0"/>
              <a:buChar char="•"/>
            </a:pPr>
            <a:r>
              <a:rPr lang="en-US" b="0" i="0" dirty="0">
                <a:solidFill>
                  <a:srgbClr val="C9D1D9"/>
                </a:solidFill>
                <a:effectLst/>
                <a:latin typeface="-apple-system"/>
              </a:rPr>
              <a:t>With the previous step out of the way, we visualized all the annotations and their corresponding labels to find frequency and distribution and get the length of distribution.</a:t>
            </a:r>
          </a:p>
          <a:p>
            <a:pPr algn="l">
              <a:buFont typeface="Arial" panose="020B0604020202020204" pitchFamily="34" charset="0"/>
              <a:buChar char="•"/>
            </a:pPr>
            <a:r>
              <a:rPr lang="en-US" b="0" i="0" dirty="0">
                <a:solidFill>
                  <a:srgbClr val="C9D1D9"/>
                </a:solidFill>
                <a:effectLst/>
                <a:latin typeface="-apple-system"/>
              </a:rPr>
              <a:t>In the end, we highlighted the annotations using Spacy</a:t>
            </a:r>
          </a:p>
          <a:p>
            <a:endParaRPr lang="en-US" dirty="0"/>
          </a:p>
        </p:txBody>
      </p:sp>
    </p:spTree>
    <p:extLst>
      <p:ext uri="{BB962C8B-B14F-4D97-AF65-F5344CB8AC3E}">
        <p14:creationId xmlns:p14="http://schemas.microsoft.com/office/powerpoint/2010/main" val="130248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1447800"/>
            <a:ext cx="4062942" cy="2438400"/>
          </a:xfrm>
        </p:spPr>
        <p:txBody>
          <a:bodyPr anchor="b">
            <a:normAutofit/>
          </a:bodyPr>
          <a:lstStyle/>
          <a:p>
            <a:r>
              <a:rPr lang="en-US" dirty="0"/>
              <a:t>  			functions</a:t>
            </a:r>
          </a:p>
        </p:txBody>
      </p:sp>
      <p:sp>
        <p:nvSpPr>
          <p:cNvPr id="14" name="Content Placeholder 13"/>
          <p:cNvSpPr>
            <a:spLocks noGrp="1"/>
          </p:cNvSpPr>
          <p:nvPr>
            <p:ph type="body" sz="half" idx="2"/>
          </p:nvPr>
        </p:nvSpPr>
        <p:spPr>
          <a:xfrm>
            <a:off x="1027112" y="1352550"/>
            <a:ext cx="4062942" cy="1657350"/>
          </a:xfrm>
        </p:spPr>
        <p:txBody>
          <a:bodyPr>
            <a:normAutofit/>
          </a:bodyPr>
          <a:lstStyle/>
          <a:p>
            <a:r>
              <a:rPr lang="en-US" sz="1400" dirty="0"/>
              <a:t>I have only used one function to get information out of the dataset</a:t>
            </a:r>
          </a:p>
          <a:p>
            <a:r>
              <a:rPr lang="en-US" sz="1400" dirty="0"/>
              <a:t>things like - rows- columns- are there any missing values- the total amount of rows</a:t>
            </a:r>
          </a:p>
          <a:p>
            <a:endParaRPr lang="en-US" sz="1400" dirty="0"/>
          </a:p>
          <a:p>
            <a:endParaRPr lang="en-US" sz="1400" dirty="0"/>
          </a:p>
        </p:txBody>
      </p:sp>
      <p:sp>
        <p:nvSpPr>
          <p:cNvPr id="7" name="TextBox 6">
            <a:extLst>
              <a:ext uri="{FF2B5EF4-FFF2-40B4-BE49-F238E27FC236}">
                <a16:creationId xmlns:a16="http://schemas.microsoft.com/office/drawing/2014/main" id="{310ECD79-21CF-4C27-9F5D-4640DE1E621F}"/>
              </a:ext>
            </a:extLst>
          </p:cNvPr>
          <p:cNvSpPr txBox="1"/>
          <p:nvPr/>
        </p:nvSpPr>
        <p:spPr>
          <a:xfrm>
            <a:off x="760412" y="4628287"/>
            <a:ext cx="4062942" cy="1477328"/>
          </a:xfrm>
          <a:prstGeom prst="rect">
            <a:avLst/>
          </a:prstGeom>
          <a:noFill/>
        </p:spPr>
        <p:txBody>
          <a:bodyPr wrap="square" rtlCol="0">
            <a:spAutoFit/>
          </a:bodyPr>
          <a:lstStyle/>
          <a:p>
            <a:r>
              <a:rPr lang="en-US" sz="1800" dirty="0"/>
              <a:t>then we get to numerical analysis part, where we describe information of our datasets </a:t>
            </a:r>
          </a:p>
          <a:p>
            <a:r>
              <a:rPr lang="en-US" sz="1800" dirty="0"/>
              <a:t>note, there are 5 csv files so we will first check each of them</a:t>
            </a:r>
          </a:p>
        </p:txBody>
      </p:sp>
      <p:pic>
        <p:nvPicPr>
          <p:cNvPr id="3" name="Picture 2">
            <a:extLst>
              <a:ext uri="{FF2B5EF4-FFF2-40B4-BE49-F238E27FC236}">
                <a16:creationId xmlns:a16="http://schemas.microsoft.com/office/drawing/2014/main" id="{7EBD5BF8-64E3-EF34-9912-101291AAC527}"/>
              </a:ext>
            </a:extLst>
          </p:cNvPr>
          <p:cNvPicPr>
            <a:picLocks noChangeAspect="1"/>
          </p:cNvPicPr>
          <p:nvPr/>
        </p:nvPicPr>
        <p:blipFill>
          <a:blip r:embed="rId2"/>
          <a:stretch>
            <a:fillRect/>
          </a:stretch>
        </p:blipFill>
        <p:spPr>
          <a:xfrm>
            <a:off x="5413376" y="329094"/>
            <a:ext cx="6319837" cy="3095625"/>
          </a:xfrm>
          <a:prstGeom prst="rect">
            <a:avLst/>
          </a:prstGeom>
        </p:spPr>
      </p:pic>
      <p:pic>
        <p:nvPicPr>
          <p:cNvPr id="8" name="Picture 7">
            <a:extLst>
              <a:ext uri="{FF2B5EF4-FFF2-40B4-BE49-F238E27FC236}">
                <a16:creationId xmlns:a16="http://schemas.microsoft.com/office/drawing/2014/main" id="{2C339013-B144-2D45-D2EF-2BF9688B35EF}"/>
              </a:ext>
            </a:extLst>
          </p:cNvPr>
          <p:cNvPicPr>
            <a:picLocks noChangeAspect="1"/>
          </p:cNvPicPr>
          <p:nvPr/>
        </p:nvPicPr>
        <p:blipFill>
          <a:blip r:embed="rId3"/>
          <a:stretch>
            <a:fillRect/>
          </a:stretch>
        </p:blipFill>
        <p:spPr>
          <a:xfrm>
            <a:off x="5413376" y="3458682"/>
            <a:ext cx="6096001" cy="3606122"/>
          </a:xfrm>
          <a:prstGeom prst="rect">
            <a:avLst/>
          </a:prstGeom>
        </p:spPr>
      </p:pic>
    </p:spTree>
    <p:extLst>
      <p:ext uri="{BB962C8B-B14F-4D97-AF65-F5344CB8AC3E}">
        <p14:creationId xmlns:p14="http://schemas.microsoft.com/office/powerpoint/2010/main" val="19121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1447800"/>
            <a:ext cx="4062942" cy="2438400"/>
          </a:xfrm>
        </p:spPr>
        <p:txBody>
          <a:bodyPr anchor="b">
            <a:normAutofit/>
          </a:bodyPr>
          <a:lstStyle/>
          <a:p>
            <a:r>
              <a:rPr lang="en-US" dirty="0"/>
              <a:t>  		</a:t>
            </a:r>
          </a:p>
        </p:txBody>
      </p:sp>
      <p:sp>
        <p:nvSpPr>
          <p:cNvPr id="14" name="Content Placeholder 13"/>
          <p:cNvSpPr>
            <a:spLocks noGrp="1"/>
          </p:cNvSpPr>
          <p:nvPr>
            <p:ph type="body" sz="half" idx="2"/>
          </p:nvPr>
        </p:nvSpPr>
        <p:spPr>
          <a:xfrm>
            <a:off x="545570" y="457200"/>
            <a:ext cx="4405842" cy="1866900"/>
          </a:xfrm>
        </p:spPr>
        <p:txBody>
          <a:bodyPr>
            <a:normAutofit/>
          </a:bodyPr>
          <a:lstStyle/>
          <a:p>
            <a:r>
              <a:rPr lang="en-US" sz="1400" dirty="0"/>
              <a:t>Train.csv We firstly found about the initial information about our dataset</a:t>
            </a:r>
          </a:p>
          <a:p>
            <a:endParaRPr lang="en-US" sz="1400" dirty="0"/>
          </a:p>
          <a:p>
            <a:endParaRPr lang="en-US" sz="1400" dirty="0"/>
          </a:p>
        </p:txBody>
      </p:sp>
      <p:sp>
        <p:nvSpPr>
          <p:cNvPr id="7" name="TextBox 6">
            <a:extLst>
              <a:ext uri="{FF2B5EF4-FFF2-40B4-BE49-F238E27FC236}">
                <a16:creationId xmlns:a16="http://schemas.microsoft.com/office/drawing/2014/main" id="{310ECD79-21CF-4C27-9F5D-4640DE1E621F}"/>
              </a:ext>
            </a:extLst>
          </p:cNvPr>
          <p:cNvSpPr txBox="1"/>
          <p:nvPr/>
        </p:nvSpPr>
        <p:spPr>
          <a:xfrm>
            <a:off x="455612" y="3146889"/>
            <a:ext cx="4062942" cy="646331"/>
          </a:xfrm>
          <a:prstGeom prst="rect">
            <a:avLst/>
          </a:prstGeom>
          <a:noFill/>
        </p:spPr>
        <p:txBody>
          <a:bodyPr wrap="square" rtlCol="0">
            <a:spAutoFit/>
          </a:bodyPr>
          <a:lstStyle/>
          <a:p>
            <a:r>
              <a:rPr lang="en-US" sz="1800"/>
              <a:t>We then looked at a bit overview of how it looks like</a:t>
            </a:r>
            <a:endParaRPr lang="en-US" sz="1800" dirty="0"/>
          </a:p>
        </p:txBody>
      </p:sp>
      <p:pic>
        <p:nvPicPr>
          <p:cNvPr id="4" name="Picture 3">
            <a:extLst>
              <a:ext uri="{FF2B5EF4-FFF2-40B4-BE49-F238E27FC236}">
                <a16:creationId xmlns:a16="http://schemas.microsoft.com/office/drawing/2014/main" id="{07BF3B28-8856-F17F-4144-F75BB0E35F38}"/>
              </a:ext>
            </a:extLst>
          </p:cNvPr>
          <p:cNvPicPr>
            <a:picLocks noChangeAspect="1"/>
          </p:cNvPicPr>
          <p:nvPr/>
        </p:nvPicPr>
        <p:blipFill>
          <a:blip r:embed="rId2"/>
          <a:stretch>
            <a:fillRect/>
          </a:stretch>
        </p:blipFill>
        <p:spPr>
          <a:xfrm>
            <a:off x="4951412" y="228600"/>
            <a:ext cx="6400800" cy="2781300"/>
          </a:xfrm>
          <a:prstGeom prst="rect">
            <a:avLst/>
          </a:prstGeom>
        </p:spPr>
      </p:pic>
      <p:pic>
        <p:nvPicPr>
          <p:cNvPr id="6" name="Picture 5">
            <a:extLst>
              <a:ext uri="{FF2B5EF4-FFF2-40B4-BE49-F238E27FC236}">
                <a16:creationId xmlns:a16="http://schemas.microsoft.com/office/drawing/2014/main" id="{012709B3-9E7A-BD6D-F773-179A8196A9EC}"/>
              </a:ext>
            </a:extLst>
          </p:cNvPr>
          <p:cNvPicPr>
            <a:picLocks noChangeAspect="1"/>
          </p:cNvPicPr>
          <p:nvPr/>
        </p:nvPicPr>
        <p:blipFill>
          <a:blip r:embed="rId3"/>
          <a:stretch>
            <a:fillRect/>
          </a:stretch>
        </p:blipFill>
        <p:spPr>
          <a:xfrm>
            <a:off x="0" y="4038600"/>
            <a:ext cx="5876395" cy="2686050"/>
          </a:xfrm>
          <a:prstGeom prst="rect">
            <a:avLst/>
          </a:prstGeom>
        </p:spPr>
      </p:pic>
      <p:sp>
        <p:nvSpPr>
          <p:cNvPr id="9" name="TextBox 8">
            <a:extLst>
              <a:ext uri="{FF2B5EF4-FFF2-40B4-BE49-F238E27FC236}">
                <a16:creationId xmlns:a16="http://schemas.microsoft.com/office/drawing/2014/main" id="{3E2A9E10-358B-63D8-7E93-6B0025CE1721}"/>
              </a:ext>
            </a:extLst>
          </p:cNvPr>
          <p:cNvSpPr txBox="1"/>
          <p:nvPr/>
        </p:nvSpPr>
        <p:spPr>
          <a:xfrm>
            <a:off x="6300569" y="3300615"/>
            <a:ext cx="4430181" cy="923330"/>
          </a:xfrm>
          <a:prstGeom prst="rect">
            <a:avLst/>
          </a:prstGeom>
          <a:noFill/>
        </p:spPr>
        <p:txBody>
          <a:bodyPr wrap="square" rtlCol="0">
            <a:spAutoFit/>
          </a:bodyPr>
          <a:lstStyle/>
          <a:p>
            <a:r>
              <a:rPr lang="en-US" dirty="0"/>
              <a:t>Then we asked some basic questions to ourselves (to make things interesting)</a:t>
            </a:r>
          </a:p>
        </p:txBody>
      </p:sp>
      <p:pic>
        <p:nvPicPr>
          <p:cNvPr id="11" name="Picture 10">
            <a:extLst>
              <a:ext uri="{FF2B5EF4-FFF2-40B4-BE49-F238E27FC236}">
                <a16:creationId xmlns:a16="http://schemas.microsoft.com/office/drawing/2014/main" id="{5135BAAC-FC9E-A885-A28F-4F8826A4E457}"/>
              </a:ext>
            </a:extLst>
          </p:cNvPr>
          <p:cNvPicPr>
            <a:picLocks noChangeAspect="1"/>
          </p:cNvPicPr>
          <p:nvPr/>
        </p:nvPicPr>
        <p:blipFill>
          <a:blip r:embed="rId4"/>
          <a:stretch>
            <a:fillRect/>
          </a:stretch>
        </p:blipFill>
        <p:spPr>
          <a:xfrm>
            <a:off x="6018212" y="4223945"/>
            <a:ext cx="5772150" cy="2590800"/>
          </a:xfrm>
          <a:prstGeom prst="rect">
            <a:avLst/>
          </a:prstGeom>
        </p:spPr>
      </p:pic>
    </p:spTree>
    <p:extLst>
      <p:ext uri="{BB962C8B-B14F-4D97-AF65-F5344CB8AC3E}">
        <p14:creationId xmlns:p14="http://schemas.microsoft.com/office/powerpoint/2010/main" val="107957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title"/>
          </p:nvPr>
        </p:nvSpPr>
        <p:spPr>
          <a:xfrm>
            <a:off x="989012" y="10332"/>
            <a:ext cx="3580129" cy="1186608"/>
          </a:xfrm>
        </p:spPr>
        <p:txBody>
          <a:bodyPr anchor="b">
            <a:normAutofit/>
          </a:bodyPr>
          <a:lstStyle/>
          <a:p>
            <a:r>
              <a:rPr lang="en-US" sz="2000" dirty="0"/>
              <a:t>Lastly, we summarize the findings of train.csv file</a:t>
            </a:r>
          </a:p>
        </p:txBody>
      </p:sp>
      <p:sp>
        <p:nvSpPr>
          <p:cNvPr id="4" name="TextBox 3">
            <a:extLst>
              <a:ext uri="{FF2B5EF4-FFF2-40B4-BE49-F238E27FC236}">
                <a16:creationId xmlns:a16="http://schemas.microsoft.com/office/drawing/2014/main" id="{46394B3B-2275-49C7-B106-9BF1E2BCC31D}"/>
              </a:ext>
            </a:extLst>
          </p:cNvPr>
          <p:cNvSpPr txBox="1"/>
          <p:nvPr/>
        </p:nvSpPr>
        <p:spPr>
          <a:xfrm>
            <a:off x="379412" y="2436197"/>
            <a:ext cx="4038600" cy="1015663"/>
          </a:xfrm>
          <a:prstGeom prst="rect">
            <a:avLst/>
          </a:prstGeom>
          <a:noFill/>
        </p:spPr>
        <p:txBody>
          <a:bodyPr wrap="square" rtlCol="0">
            <a:spAutoFit/>
          </a:bodyPr>
          <a:lstStyle/>
          <a:p>
            <a:r>
              <a:rPr lang="en-US" sz="2000" dirty="0"/>
              <a:t>test.csv We firstly showed the table of what columns are present in train dataset</a:t>
            </a:r>
          </a:p>
        </p:txBody>
      </p:sp>
      <p:sp>
        <p:nvSpPr>
          <p:cNvPr id="9" name="TextBox 8">
            <a:extLst>
              <a:ext uri="{FF2B5EF4-FFF2-40B4-BE49-F238E27FC236}">
                <a16:creationId xmlns:a16="http://schemas.microsoft.com/office/drawing/2014/main" id="{D7ED4B11-B323-4FEA-AE90-379AA651EBC5}"/>
              </a:ext>
            </a:extLst>
          </p:cNvPr>
          <p:cNvSpPr txBox="1"/>
          <p:nvPr/>
        </p:nvSpPr>
        <p:spPr>
          <a:xfrm>
            <a:off x="608012" y="4495800"/>
            <a:ext cx="4038600" cy="923330"/>
          </a:xfrm>
          <a:prstGeom prst="rect">
            <a:avLst/>
          </a:prstGeom>
          <a:noFill/>
        </p:spPr>
        <p:txBody>
          <a:bodyPr wrap="square" rtlCol="0">
            <a:spAutoFit/>
          </a:bodyPr>
          <a:lstStyle/>
          <a:p>
            <a:r>
              <a:rPr lang="en-US" sz="1800" dirty="0"/>
              <a:t>Then we saw some basic information of it and looked at how data looked in it</a:t>
            </a:r>
          </a:p>
        </p:txBody>
      </p:sp>
      <p:pic>
        <p:nvPicPr>
          <p:cNvPr id="6" name="Picture 5">
            <a:extLst>
              <a:ext uri="{FF2B5EF4-FFF2-40B4-BE49-F238E27FC236}">
                <a16:creationId xmlns:a16="http://schemas.microsoft.com/office/drawing/2014/main" id="{C77437F8-D680-8F6D-AD79-85977B3E1E71}"/>
              </a:ext>
            </a:extLst>
          </p:cNvPr>
          <p:cNvPicPr>
            <a:picLocks noChangeAspect="1"/>
          </p:cNvPicPr>
          <p:nvPr/>
        </p:nvPicPr>
        <p:blipFill>
          <a:blip r:embed="rId2"/>
          <a:stretch>
            <a:fillRect/>
          </a:stretch>
        </p:blipFill>
        <p:spPr>
          <a:xfrm>
            <a:off x="5241183" y="4652155"/>
            <a:ext cx="5791200" cy="2226165"/>
          </a:xfrm>
          <a:prstGeom prst="rect">
            <a:avLst/>
          </a:prstGeom>
        </p:spPr>
      </p:pic>
      <p:pic>
        <p:nvPicPr>
          <p:cNvPr id="10" name="Picture 9">
            <a:extLst>
              <a:ext uri="{FF2B5EF4-FFF2-40B4-BE49-F238E27FC236}">
                <a16:creationId xmlns:a16="http://schemas.microsoft.com/office/drawing/2014/main" id="{1F1B5912-4000-570D-D4B1-234E9C930FB6}"/>
              </a:ext>
            </a:extLst>
          </p:cNvPr>
          <p:cNvPicPr>
            <a:picLocks noChangeAspect="1"/>
          </p:cNvPicPr>
          <p:nvPr/>
        </p:nvPicPr>
        <p:blipFill>
          <a:blip r:embed="rId3"/>
          <a:stretch>
            <a:fillRect/>
          </a:stretch>
        </p:blipFill>
        <p:spPr>
          <a:xfrm>
            <a:off x="5103918" y="10332"/>
            <a:ext cx="6096000" cy="1966913"/>
          </a:xfrm>
          <a:prstGeom prst="rect">
            <a:avLst/>
          </a:prstGeom>
        </p:spPr>
      </p:pic>
      <p:pic>
        <p:nvPicPr>
          <p:cNvPr id="13" name="Picture 12">
            <a:extLst>
              <a:ext uri="{FF2B5EF4-FFF2-40B4-BE49-F238E27FC236}">
                <a16:creationId xmlns:a16="http://schemas.microsoft.com/office/drawing/2014/main" id="{A2F6979D-7281-C7FC-EE86-C4294C50C6E9}"/>
              </a:ext>
            </a:extLst>
          </p:cNvPr>
          <p:cNvPicPr>
            <a:picLocks noChangeAspect="1"/>
          </p:cNvPicPr>
          <p:nvPr/>
        </p:nvPicPr>
        <p:blipFill>
          <a:blip r:embed="rId4"/>
          <a:stretch>
            <a:fillRect/>
          </a:stretch>
        </p:blipFill>
        <p:spPr>
          <a:xfrm>
            <a:off x="5256318" y="2057400"/>
            <a:ext cx="5791200" cy="2514600"/>
          </a:xfrm>
          <a:prstGeom prst="rect">
            <a:avLst/>
          </a:prstGeom>
        </p:spPr>
      </p:pic>
    </p:spTree>
    <p:extLst>
      <p:ext uri="{BB962C8B-B14F-4D97-AF65-F5344CB8AC3E}">
        <p14:creationId xmlns:p14="http://schemas.microsoft.com/office/powerpoint/2010/main" val="207252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TotalTime>6707</TotalTime>
  <Words>575</Words>
  <Application>Microsoft Office PowerPoint</Application>
  <PresentationFormat>Custom</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Century Gothic</vt:lpstr>
      <vt:lpstr>Inter</vt:lpstr>
      <vt:lpstr>Mesh</vt:lpstr>
      <vt:lpstr>Score Clinical Patient Notes presentation</vt:lpstr>
      <vt:lpstr>  Overview</vt:lpstr>
      <vt:lpstr>Summary of Work Done </vt:lpstr>
      <vt:lpstr>Data Input files that are used to find and analyse the data includes: </vt:lpstr>
      <vt:lpstr>Preprocessing / Clean up               Data Visualization  </vt:lpstr>
      <vt:lpstr>Problem Formulation </vt:lpstr>
      <vt:lpstr>     functions</vt:lpstr>
      <vt:lpstr>    </vt:lpstr>
      <vt:lpstr>Lastly, we summarize the findings of train.csv file</vt:lpstr>
      <vt:lpstr>    </vt:lpstr>
      <vt:lpstr>Soon after that, there are a few questions that arises  Then we list our findings of Patient notes, in a summery</vt:lpstr>
      <vt:lpstr>Another question includes, how does this patient note looks like  So we took a sample patient note</vt:lpstr>
      <vt:lpstr>Now from above, we mentioned there are multiple patient locations, was that true? Let's check that out: We used iloc to filter some values from our dataset and we listed 5 random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presentation</dc:title>
  <dc:creator>angela donguia</dc:creator>
  <cp:lastModifiedBy>angela donguia</cp:lastModifiedBy>
  <cp:revision>5</cp:revision>
  <dcterms:created xsi:type="dcterms:W3CDTF">2022-04-04T18:03:10Z</dcterms:created>
  <dcterms:modified xsi:type="dcterms:W3CDTF">2022-05-06T16:40:00Z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