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21" r:id="rId3"/>
    <p:sldId id="322" r:id="rId4"/>
    <p:sldId id="328" r:id="rId5"/>
    <p:sldId id="323" r:id="rId6"/>
    <p:sldId id="324" r:id="rId7"/>
    <p:sldId id="273" r:id="rId8"/>
    <p:sldId id="297" r:id="rId9"/>
    <p:sldId id="301" r:id="rId10"/>
    <p:sldId id="302" r:id="rId11"/>
    <p:sldId id="349" r:id="rId12"/>
    <p:sldId id="305" r:id="rId13"/>
    <p:sldId id="306" r:id="rId14"/>
    <p:sldId id="307" r:id="rId15"/>
    <p:sldId id="308" r:id="rId16"/>
    <p:sldId id="319" r:id="rId17"/>
    <p:sldId id="316" r:id="rId18"/>
    <p:sldId id="317" r:id="rId19"/>
    <p:sldId id="318" r:id="rId20"/>
    <p:sldId id="320" r:id="rId21"/>
    <p:sldId id="326" r:id="rId22"/>
    <p:sldId id="347" r:id="rId23"/>
    <p:sldId id="325" r:id="rId24"/>
    <p:sldId id="32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1509"/>
    <a:srgbClr val="A11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3.jpeg"/><Relationship Id="rId3" Type="http://schemas.openxmlformats.org/officeDocument/2006/relationships/hyperlink" Target="http://49.235.56.155/test/hello/&#13;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020820"/>
            <a:ext cx="7856855" cy="135699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燕园吸猫助手</a:t>
            </a:r>
            <a:endParaRPr lang="zh-CN" altLang="en-US" sz="6600" dirty="0"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469890"/>
            <a:ext cx="7856855" cy="104457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软件工程第七组 课程实践第一次报告</a:t>
            </a:r>
            <a:endParaRPr lang="zh-CN" altLang="en-US" sz="2800" b="1"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报告人：宋泽田 程轶</a:t>
            </a:r>
            <a:endParaRPr lang="zh-CN" altLang="en-US" sz="2800" b="1"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2"/>
            <a:tile tx="-38100" ty="0" sx="100000" sy="100000" flip="x" algn="l"/>
          </a:blipFill>
        </p:spPr>
        <p:txBody>
          <a:bodyPr wrap="square" tIns="144145" rtlCol="0">
            <a:spAutoFit/>
          </a:bodyPr>
          <a:p>
            <a:endParaRPr lang="en-US"/>
          </a:p>
        </p:txBody>
      </p:sp>
      <p:pic>
        <p:nvPicPr>
          <p:cNvPr id="4" name="Content Placeholder 3" descr="Picture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445" y="706120"/>
            <a:ext cx="10397082" cy="576000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5415280" y="779145"/>
            <a:ext cx="5115560" cy="4627244"/>
          </a:xfrm>
          <a:prstGeom prst="round1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29000"/>
              </a:schemeClr>
            </a:glow>
            <a:outerShdw blurRad="50800" dist="50800" dir="720000" algn="ctr" rotWithShape="0">
              <a:srgbClr val="000000">
                <a:alpha val="43000"/>
              </a:srgbClr>
            </a:outerShdw>
          </a:effectLst>
        </p:spPr>
        <p:txBody>
          <a:bodyPr wrap="square" lIns="179705" tIns="71755" rIns="0" bIns="215900" rtlCol="0" anchor="t">
            <a:spAutoFit/>
          </a:bodyPr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用户查看猫咪</a:t>
            </a:r>
            <a:r>
              <a:rPr lang="zh-CN" altLang="en-US" sz="28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档案</a:t>
            </a:r>
            <a:r>
              <a:rPr lang="en-US" sz="28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信息</a:t>
            </a:r>
            <a:endParaRPr lang="en-US" sz="2400" b="1">
              <a:solidFill>
                <a:srgbClr val="A1150A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用户进入“家园”界面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用户查看某只猫咪的档案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用户查看</a:t>
            </a:r>
            <a:r>
              <a:rPr lang="en-US" sz="2400" b="1">
                <a:solidFill>
                  <a:srgbClr val="A1150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关联（同品种、有亲缘关系）的猫咪档案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用户查看相应猫咪动态，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登录后可在评论区进行发表评论、回复、点赞的操作</a:t>
            </a:r>
            <a:r>
              <a:rPr lang="zh-CN" alt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查看后可返回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495300" y="-83185"/>
            <a:ext cx="7997190" cy="950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需求捕获：功能需求与用况图（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/8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Oval 8"/>
          <p:cNvSpPr/>
          <p:nvPr/>
        </p:nvSpPr>
        <p:spPr>
          <a:xfrm>
            <a:off x="254635" y="3225800"/>
            <a:ext cx="1421130" cy="59817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66165" y="3824605"/>
            <a:ext cx="3611880" cy="1837690"/>
          </a:xfrm>
          <a:prstGeom prst="lin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45210" y="1633855"/>
            <a:ext cx="1741805" cy="1581150"/>
          </a:xfrm>
          <a:prstGeom prst="lin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2076450" y="867410"/>
            <a:ext cx="1506220" cy="76581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335" y="706120"/>
            <a:ext cx="10240000" cy="57600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/>
        </p:nvSpPr>
        <p:spPr>
          <a:xfrm>
            <a:off x="495300" y="-83185"/>
            <a:ext cx="7997190" cy="950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需求捕获：功能需求与用况图（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5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/8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335" y="706120"/>
            <a:ext cx="10240000" cy="5760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95300" y="993140"/>
            <a:ext cx="5735955" cy="3703954"/>
          </a:xfrm>
          <a:prstGeom prst="round1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29000"/>
              </a:schemeClr>
            </a:glow>
            <a:outerShdw blurRad="50800" dist="50800" dir="720000" algn="ctr" rotWithShape="0">
              <a:srgbClr val="000000">
                <a:alpha val="43000"/>
              </a:srgbClr>
            </a:outerShdw>
          </a:effectLst>
        </p:spPr>
        <p:txBody>
          <a:bodyPr wrap="square" lIns="179705" tIns="71755" rIns="0" bIns="215900" rtlCol="0" anchor="t">
            <a:spAutoFit/>
          </a:bodyPr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用户使用相机自动识别猫功能</a:t>
            </a:r>
            <a:endParaRPr lang="en-US" sz="2800"/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用户点击相机图标进入相机界面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</a:t>
            </a:r>
            <a:r>
              <a:rPr lang="en-US" sz="2400" b="1">
                <a:solidFill>
                  <a:srgbClr val="A1150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拍照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或使用相册图片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页面展示识别结果，包含</a:t>
            </a:r>
            <a:r>
              <a:rPr lang="en-US" sz="2400" b="1">
                <a:solidFill>
                  <a:srgbClr val="A1150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相似的猫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的照片和对应的名称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用户点击猫的照片或名称进入</a:t>
            </a:r>
            <a:r>
              <a:rPr lang="en-US" sz="2400" b="1">
                <a:solidFill>
                  <a:srgbClr val="A1150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对应的猫咪档案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界面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495300" y="-83185"/>
            <a:ext cx="7997190" cy="950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需求捕获：功能需求与用况图（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6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/8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335" y="706120"/>
            <a:ext cx="10240000" cy="57600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235575" y="1003300"/>
            <a:ext cx="5735955" cy="3807459"/>
          </a:xfrm>
          <a:prstGeom prst="round1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29000"/>
              </a:schemeClr>
            </a:glow>
            <a:outerShdw blurRad="50800" dist="50800" dir="720000" algn="ctr" rotWithShape="0">
              <a:srgbClr val="000000">
                <a:alpha val="43000"/>
              </a:srgbClr>
            </a:outerShdw>
          </a:effectLst>
        </p:spPr>
        <p:txBody>
          <a:bodyPr wrap="square" lIns="179705" tIns="71755" rIns="0" bIns="215900" rtlCol="0" anchor="t">
            <a:spAutoFit/>
          </a:bodyPr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饲养员维护猫咪档案</a:t>
            </a:r>
            <a:endParaRPr lang="en-US" sz="2800"/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进入猫咪档案管理页面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可进行三种操作：     </a:t>
            </a:r>
            <a:r>
              <a:rPr lang="en-US" sz="2400" b="1">
                <a:solidFill>
                  <a:srgbClr val="A1150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修改、新增、删除</a:t>
            </a:r>
            <a:endParaRPr lang="en-US" sz="2400" b="1">
              <a:solidFill>
                <a:srgbClr val="A1150A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lang="zh-CN" altLang="en-US" sz="70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饲养员完善动态信息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进入动态管理页面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可</a:t>
            </a:r>
            <a:r>
              <a:rPr lang="en-US" sz="2400" b="1">
                <a:solidFill>
                  <a:srgbClr val="A1150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更正动态标签</a:t>
            </a:r>
            <a:endParaRPr lang="en-US" sz="2400" b="1">
              <a:solidFill>
                <a:srgbClr val="A1150A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95300" y="-83185"/>
            <a:ext cx="7997190" cy="950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需求捕获：功能需求与用况图（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7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/8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335" y="706120"/>
            <a:ext cx="10240000" cy="57600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334760" y="867410"/>
            <a:ext cx="5735955" cy="4165600"/>
          </a:xfrm>
          <a:prstGeom prst="round1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29000"/>
              </a:schemeClr>
            </a:glow>
            <a:outerShdw blurRad="50800" dist="50800" dir="720000" algn="ctr" rotWithShape="0">
              <a:srgbClr val="000000">
                <a:alpha val="43000"/>
              </a:srgbClr>
            </a:outerShdw>
          </a:effectLst>
        </p:spPr>
        <p:txBody>
          <a:bodyPr wrap="square" lIns="179705" tIns="71755" rIns="0" bIns="215900" rtlCol="0" anchor="t">
            <a:spAutoFit/>
          </a:bodyPr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管理员修改用户权限</a:t>
            </a:r>
            <a:endParaRPr lang="en-US" sz="2400"/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进入权限管理页面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获取并显示</a:t>
            </a:r>
            <a:r>
              <a:rPr lang="en-US" sz="2400" b="1">
                <a:solidFill>
                  <a:srgbClr val="A1150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饲养员列表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可以进行两种操作：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点击</a:t>
            </a:r>
            <a:r>
              <a:rPr lang="en-US" sz="2400" b="1">
                <a:solidFill>
                  <a:srgbClr val="A1150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新增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按钮，输入用户名，将某用户加入饲养员列表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点击</a:t>
            </a:r>
            <a:r>
              <a:rPr lang="en-US" sz="2400" b="1">
                <a:solidFill>
                  <a:srgbClr val="A1150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删除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按钮，将某用户移出饲养员列表</a:t>
            </a:r>
            <a:endParaRPr lang="en-US" sz="2400" b="1">
              <a:solidFill>
                <a:srgbClr val="A1150A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495300" y="-83185"/>
            <a:ext cx="7997190" cy="950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需求捕获：功能需求与用况图（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8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/8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" name="Text Box 15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592455" y="-221615"/>
            <a:ext cx="10515600" cy="1325563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需求捕获：非功能需求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987425" y="868680"/>
          <a:ext cx="9998075" cy="5040000"/>
        </p:xfrm>
        <a:graphic>
          <a:graphicData uri="http://schemas.openxmlformats.org/drawingml/2006/table">
            <a:tbl>
              <a:tblPr firstCol="1">
                <a:effectLst/>
                <a:tableStyleId>{7DF18680-E054-41AD-8BC1-D1AEF772440D}</a:tableStyleId>
              </a:tblPr>
              <a:tblGrid>
                <a:gridCol w="2837815"/>
                <a:gridCol w="7160260"/>
              </a:tblGrid>
              <a:tr h="1008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000" b="1">
                          <a:latin typeface="楷体" panose="02010609060101010101" charset="-122"/>
                          <a:ea typeface="楷体" panose="02010609060101010101" charset="-122"/>
                        </a:rPr>
                        <a:t>健壮性</a:t>
                      </a:r>
                      <a:endParaRPr lang="en-US" sz="3000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7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输入错误、磁盘故障和网络错误</a:t>
                      </a:r>
                      <a:endParaRPr lang="en-US" sz="2700">
                        <a:solidFill>
                          <a:schemeClr val="accent1">
                            <a:lumMod val="50000"/>
                          </a:schemeClr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7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不会导致系统崩溃和错误</a:t>
                      </a:r>
                      <a:endParaRPr lang="en-US" sz="2700">
                        <a:solidFill>
                          <a:schemeClr val="accent1">
                            <a:lumMod val="50000"/>
                          </a:schemeClr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1008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000" b="1">
                          <a:latin typeface="楷体" panose="02010609060101010101" charset="-122"/>
                          <a:ea typeface="楷体" panose="02010609060101010101" charset="-122"/>
                        </a:rPr>
                        <a:t>可维护性</a:t>
                      </a:r>
                      <a:endParaRPr lang="en-US" sz="3000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7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系统所有数据都进行备份，</a:t>
                      </a:r>
                      <a:endParaRPr lang="en-US" sz="2700">
                        <a:solidFill>
                          <a:schemeClr val="accent1">
                            <a:lumMod val="50000"/>
                          </a:schemeClr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7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系统故障后平均能够在10分钟内恢复</a:t>
                      </a:r>
                      <a:endParaRPr lang="en-US" sz="2700">
                        <a:solidFill>
                          <a:schemeClr val="accent1">
                            <a:lumMod val="50000"/>
                          </a:schemeClr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1008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000" b="1">
                          <a:latin typeface="楷体" panose="02010609060101010101" charset="-122"/>
                          <a:ea typeface="楷体" panose="02010609060101010101" charset="-122"/>
                        </a:rPr>
                        <a:t>性能及效率</a:t>
                      </a:r>
                      <a:endParaRPr lang="en-US" sz="3000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7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可以峰值支持1000人并发访问</a:t>
                      </a:r>
                      <a:endParaRPr lang="en-US" sz="2700">
                        <a:solidFill>
                          <a:schemeClr val="accent1">
                            <a:lumMod val="50000"/>
                          </a:schemeClr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1008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000" b="1">
                          <a:latin typeface="楷体" panose="02010609060101010101" charset="-122"/>
                          <a:ea typeface="楷体" panose="02010609060101010101" charset="-122"/>
                        </a:rPr>
                        <a:t>易用性</a:t>
                      </a:r>
                      <a:endParaRPr lang="en-US" sz="3000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7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提供软件使用文档</a:t>
                      </a:r>
                      <a:r>
                        <a:rPr lang="zh-CN" altLang="en-US" sz="27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和教学动画</a:t>
                      </a:r>
                      <a:endParaRPr lang="zh-CN" altLang="en-US" sz="2700">
                        <a:solidFill>
                          <a:schemeClr val="accent1">
                            <a:lumMod val="50000"/>
                          </a:schemeClr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1008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000" b="1">
                          <a:latin typeface="楷体" panose="02010609060101010101" charset="-122"/>
                          <a:ea typeface="楷体" panose="02010609060101010101" charset="-122"/>
                        </a:rPr>
                        <a:t>可移植性</a:t>
                      </a:r>
                      <a:endParaRPr lang="en-US" sz="3000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7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软件可在常见Android系统移动端上使用</a:t>
                      </a:r>
                      <a:endParaRPr lang="en-US" sz="2700">
                        <a:solidFill>
                          <a:schemeClr val="accent1">
                            <a:lumMod val="50000"/>
                          </a:schemeClr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" name="Text Box 15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95300" y="-83185"/>
            <a:ext cx="7249795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结构化需求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分析：顶层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数据流图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rcRect b="3231"/>
          <a:stretch>
            <a:fillRect/>
          </a:stretch>
        </p:blipFill>
        <p:spPr>
          <a:xfrm>
            <a:off x="304165" y="803275"/>
            <a:ext cx="9975215" cy="55645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" name="Text Box 15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95300" y="-83185"/>
            <a:ext cx="6886575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结构化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sym typeface="+mn-ea"/>
              </a:rPr>
              <a:t>需求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分析：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0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层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数据流图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Content Placeholder 3" descr="0层DFD"/>
          <p:cNvPicPr>
            <a:picLocks noChangeAspect="1"/>
          </p:cNvPicPr>
          <p:nvPr>
            <p:ph idx="1"/>
          </p:nvPr>
        </p:nvPicPr>
        <p:blipFill>
          <a:blip r:embed="rId2"/>
          <a:srcRect b="2361"/>
          <a:stretch>
            <a:fillRect/>
          </a:stretch>
        </p:blipFill>
        <p:spPr>
          <a:xfrm>
            <a:off x="254000" y="770255"/>
            <a:ext cx="9196705" cy="5628640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" name="Text Box 15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95300" y="-157480"/>
            <a:ext cx="6677025" cy="117030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结构化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sym typeface="+mn-ea"/>
              </a:rPr>
              <a:t>需求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分析：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层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数据流图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Content Placeholder 2" descr="1层DFD-档案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0420" y="678815"/>
            <a:ext cx="4550410" cy="2907030"/>
          </a:xfrm>
          <a:prstGeom prst="rect">
            <a:avLst/>
          </a:prstGeom>
        </p:spPr>
      </p:pic>
      <p:pic>
        <p:nvPicPr>
          <p:cNvPr id="5" name="Content Placeholder 3" descr="1层DFD-动态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6495" y="706120"/>
            <a:ext cx="4615240" cy="288000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-12700" y="6414770"/>
            <a:ext cx="12225655" cy="427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/>
          <a:p>
            <a:pPr algn="ctr"/>
            <a:endParaRPr lang="en-US"/>
          </a:p>
        </p:txBody>
      </p:sp>
      <p:pic>
        <p:nvPicPr>
          <p:cNvPr id="6" name="Content Placeholder 3" descr="1层DFD-个体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45" y="3632835"/>
            <a:ext cx="4375150" cy="3209290"/>
          </a:xfrm>
          <a:prstGeom prst="rect">
            <a:avLst/>
          </a:prstGeom>
        </p:spPr>
      </p:pic>
      <p:pic>
        <p:nvPicPr>
          <p:cNvPr id="7" name="Content Placeholder 3" descr="1层DFD-用户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610" y="3810000"/>
            <a:ext cx="4384675" cy="3032125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" name="Text Box 15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95300" y="-83185"/>
            <a:ext cx="609600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开发计划与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Demo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展示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051560" y="2921635"/>
            <a:ext cx="1022096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请宋泽田同学介绍项目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开发计划等</a:t>
            </a: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相关内容</a:t>
            </a:r>
            <a:endParaRPr lang="zh-CN" altLang="en-US" sz="4000" dirty="0">
              <a:solidFill>
                <a:schemeClr val="accent5">
                  <a:lumMod val="50000"/>
                </a:schemeClr>
              </a:solidFill>
              <a:effectLst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421640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小组成员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2"/>
            <a:tile tx="-38100" ty="0" sx="100000" sy="100000" flip="x" algn="l"/>
          </a:blipFill>
        </p:spPr>
        <p:txBody>
          <a:bodyPr wrap="square" tIns="144145" rtlCol="0">
            <a:spAutoFit/>
          </a:bodyPr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79500" y="1144270"/>
            <a:ext cx="6886575" cy="4569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fontAlgn="auto"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sym typeface="+mn-ea"/>
              </a:rPr>
              <a:t>张石然</a:t>
            </a:r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  <a:sym typeface="+mn-ea"/>
              </a:rPr>
              <a:t>：组长，前端开发人员</a:t>
            </a:r>
            <a:endParaRPr lang="en-US" altLang="zh-CN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 fontAlgn="auto"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sym typeface="+mn-ea"/>
              </a:rPr>
              <a:t>程轶</a:t>
            </a:r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  <a:sym typeface="+mn-ea"/>
              </a:rPr>
              <a:t>：组员，前端开发人员</a:t>
            </a:r>
            <a:endParaRPr lang="en-US" altLang="zh-CN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 fontAlgn="auto">
              <a:lnSpc>
                <a:spcPct val="130000"/>
              </a:lnSpc>
            </a:pP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余</a:t>
            </a:r>
            <a:r>
              <a:rPr lang="zh-CN" altLang="zh-CN" sz="2800" b="1" dirty="0" smtClean="0">
                <a:solidFill>
                  <a:schemeClr val="accent5">
                    <a:lumMod val="50000"/>
                  </a:schemeClr>
                </a:solidFill>
                <a:sym typeface="+mn-ea"/>
              </a:rPr>
              <a:t>卓</a:t>
            </a:r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  <a:sym typeface="+mn-ea"/>
              </a:rPr>
              <a:t>：组员，前端开发人员</a:t>
            </a:r>
            <a:endParaRPr lang="en-US" altLang="zh-CN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 fontAlgn="auto">
              <a:lnSpc>
                <a:spcPct val="130000"/>
              </a:lnSpc>
            </a:pPr>
            <a:r>
              <a:rPr lang="zh-CN" altLang="zh-CN" sz="2800" b="1" dirty="0" smtClean="0">
                <a:solidFill>
                  <a:schemeClr val="accent5">
                    <a:lumMod val="50000"/>
                  </a:schemeClr>
                </a:solidFill>
                <a:sym typeface="+mn-ea"/>
              </a:rPr>
              <a:t>滕沅建</a:t>
            </a:r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  <a:sym typeface="+mn-ea"/>
              </a:rPr>
              <a:t>：组员，后端开发人员</a:t>
            </a:r>
            <a:endParaRPr lang="en-US" altLang="zh-CN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 fontAlgn="auto">
              <a:lnSpc>
                <a:spcPct val="130000"/>
              </a:lnSpc>
            </a:pPr>
            <a:r>
              <a:rPr lang="zh-CN" altLang="zh-CN" sz="2800" b="1" dirty="0" smtClean="0">
                <a:solidFill>
                  <a:schemeClr val="accent5">
                    <a:lumMod val="50000"/>
                  </a:schemeClr>
                </a:solidFill>
                <a:sym typeface="+mn-ea"/>
              </a:rPr>
              <a:t>张颢丹</a:t>
            </a:r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  <a:sym typeface="+mn-ea"/>
              </a:rPr>
              <a:t>：组员，后端开发人员</a:t>
            </a:r>
            <a:endParaRPr lang="en-US" altLang="zh-CN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 fontAlgn="auto">
              <a:lnSpc>
                <a:spcPct val="130000"/>
              </a:lnSpc>
            </a:pPr>
            <a:r>
              <a:rPr lang="zh-CN" altLang="zh-CN" sz="2800" b="1" dirty="0" smtClean="0">
                <a:solidFill>
                  <a:schemeClr val="accent5">
                    <a:lumMod val="50000"/>
                  </a:schemeClr>
                </a:solidFill>
                <a:sym typeface="+mn-ea"/>
              </a:rPr>
              <a:t>王昱斐</a:t>
            </a:r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  <a:sym typeface="+mn-ea"/>
              </a:rPr>
              <a:t>：组员，后端开发人员</a:t>
            </a:r>
            <a:endParaRPr lang="en-US" altLang="zh-CN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 fontAlgn="auto">
              <a:lnSpc>
                <a:spcPct val="130000"/>
              </a:lnSpc>
            </a:pP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叶文</a:t>
            </a:r>
            <a:r>
              <a:rPr lang="zh-CN" altLang="zh-CN" sz="2800" b="1" dirty="0" smtClean="0">
                <a:solidFill>
                  <a:schemeClr val="accent5">
                    <a:lumMod val="50000"/>
                  </a:schemeClr>
                </a:solidFill>
                <a:sym typeface="+mn-ea"/>
              </a:rPr>
              <a:t>沁</a:t>
            </a:r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  <a:sym typeface="+mn-ea"/>
              </a:rPr>
              <a:t>：组员，后端开发人员</a:t>
            </a:r>
            <a:endParaRPr lang="en-US" altLang="zh-CN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 fontAlgn="auto">
              <a:lnSpc>
                <a:spcPct val="130000"/>
              </a:lnSpc>
            </a:pP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sym typeface="+mn-ea"/>
              </a:rPr>
              <a:t>宋泽</a:t>
            </a:r>
            <a:r>
              <a:rPr lang="zh-CN" altLang="zh-CN" sz="2800" b="1" dirty="0" smtClean="0">
                <a:solidFill>
                  <a:schemeClr val="accent5">
                    <a:lumMod val="50000"/>
                  </a:schemeClr>
                </a:solidFill>
                <a:sym typeface="+mn-ea"/>
              </a:rPr>
              <a:t>田</a:t>
            </a:r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  <a:sym typeface="+mn-ea"/>
              </a:rPr>
              <a:t>：组员，前端开发人员</a:t>
            </a:r>
            <a:endParaRPr lang="en-US" altLang="zh-CN" sz="2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421640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开发计划甘特图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2"/>
            <a:tile tx="-38100" ty="0" sx="100000" sy="100000" flip="x" algn="l"/>
          </a:blipFill>
        </p:spPr>
        <p:txBody>
          <a:bodyPr wrap="square" tIns="144145" rtlCol="0">
            <a:spAutoFit/>
          </a:bodyPr>
          <a:p>
            <a:endParaRPr lang="en-US"/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96"/>
          <a:stretch>
            <a:fillRect/>
          </a:stretch>
        </p:blipFill>
        <p:spPr>
          <a:xfrm>
            <a:off x="35560" y="1341755"/>
            <a:ext cx="12162790" cy="417385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3" name="Content Placeholder 5"/>
          <p:cNvPicPr>
            <a:picLocks noChangeAspect="1"/>
          </p:cNvPicPr>
          <p:nvPr/>
        </p:nvPicPr>
        <p:blipFill>
          <a:blip r:embed="rId1"/>
          <a:srcRect l="34939" t="15675" r="1912"/>
          <a:stretch>
            <a:fillRect/>
          </a:stretch>
        </p:blipFill>
        <p:spPr>
          <a:xfrm>
            <a:off x="10269855" y="124460"/>
            <a:ext cx="2055495" cy="236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" name="Content Placeholder 5"/>
          <p:cNvPicPr>
            <a:picLocks noChangeAspect="1"/>
          </p:cNvPicPr>
          <p:nvPr/>
        </p:nvPicPr>
        <p:blipFill>
          <a:blip r:embed="rId1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45" y="-320675"/>
            <a:ext cx="10515600" cy="1325563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前后端技术选型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080" y="6475095"/>
            <a:ext cx="12182475" cy="466725"/>
          </a:xfrm>
          <a:prstGeom prst="rect">
            <a:avLst/>
          </a:prstGeom>
          <a:blipFill rotWithShape="1">
            <a:blip r:embed="rId2"/>
            <a:tile tx="-38100" ty="0" sx="100000" sy="100000" flip="x" algn="l"/>
          </a:blipFill>
        </p:spPr>
        <p:txBody>
          <a:bodyPr wrap="square" tIns="144145" rtlCol="0">
            <a:spAutoFit/>
          </a:bodyPr>
          <a:p>
            <a:endParaRPr lang="en-US"/>
          </a:p>
        </p:txBody>
      </p:sp>
      <p:sp>
        <p:nvSpPr>
          <p:cNvPr id="3" name="文本框 5"/>
          <p:cNvSpPr txBox="1"/>
          <p:nvPr/>
        </p:nvSpPr>
        <p:spPr>
          <a:xfrm>
            <a:off x="1332851" y="1130382"/>
            <a:ext cx="39007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</a:t>
            </a:r>
            <a:endParaRPr lang="en-US" altLang="zh-CN" sz="36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30" y="4380230"/>
            <a:ext cx="2910205" cy="1842770"/>
          </a:xfrm>
          <a:prstGeom prst="rect">
            <a:avLst/>
          </a:prstGeom>
        </p:spPr>
      </p:pic>
      <p:sp>
        <p:nvSpPr>
          <p:cNvPr id="17" name="圆角矩形 17"/>
          <p:cNvSpPr/>
          <p:nvPr/>
        </p:nvSpPr>
        <p:spPr>
          <a:xfrm>
            <a:off x="1438275" y="1130300"/>
            <a:ext cx="3689985" cy="521906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箭头连接符 11"/>
          <p:cNvCxnSpPr/>
          <p:nvPr/>
        </p:nvCxnSpPr>
        <p:spPr>
          <a:xfrm>
            <a:off x="5125628" y="3299758"/>
            <a:ext cx="1828738" cy="2380"/>
          </a:xfrm>
          <a:prstGeom prst="straightConnector1">
            <a:avLst/>
          </a:prstGeom>
          <a:noFill/>
          <a:ln w="57150">
            <a:solidFill>
              <a:srgbClr val="9A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197225" y="3983355"/>
            <a:ext cx="14605" cy="1386840"/>
          </a:xfrm>
          <a:prstGeom prst="straightConnector1">
            <a:avLst/>
          </a:prstGeom>
          <a:noFill/>
          <a:ln w="57150">
            <a:solidFill>
              <a:srgbClr val="9A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2" name="Content Placeholder 21"/>
          <p:cNvPicPr>
            <a:picLocks noChangeAspect="1"/>
          </p:cNvPicPr>
          <p:nvPr>
            <p:ph sz="half" idx="1"/>
          </p:nvPr>
        </p:nvPicPr>
        <p:blipFill>
          <a:blip r:embed="rId4"/>
          <a:srcRect l="5503" r="4737"/>
          <a:stretch>
            <a:fillRect/>
          </a:stretch>
        </p:blipFill>
        <p:spPr>
          <a:xfrm>
            <a:off x="7063105" y="1775460"/>
            <a:ext cx="3645535" cy="2282190"/>
          </a:xfrm>
          <a:prstGeom prst="rect">
            <a:avLst/>
          </a:prstGeom>
        </p:spPr>
      </p:pic>
      <p:pic>
        <p:nvPicPr>
          <p:cNvPr id="28" name="Content Placeholder 27"/>
          <p:cNvPicPr>
            <a:picLocks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38275" y="1888490"/>
            <a:ext cx="3687445" cy="2069465"/>
          </a:xfrm>
          <a:prstGeom prst="rect">
            <a:avLst/>
          </a:prstGeom>
        </p:spPr>
      </p:pic>
      <p:sp>
        <p:nvSpPr>
          <p:cNvPr id="31" name="文本框 5"/>
          <p:cNvSpPr txBox="1"/>
          <p:nvPr/>
        </p:nvSpPr>
        <p:spPr>
          <a:xfrm>
            <a:off x="6933551" y="1130382"/>
            <a:ext cx="39007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</a:t>
            </a:r>
            <a:endParaRPr lang="en-US" altLang="zh-CN" sz="36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圆角矩形 17"/>
          <p:cNvSpPr/>
          <p:nvPr/>
        </p:nvSpPr>
        <p:spPr>
          <a:xfrm>
            <a:off x="7038975" y="1130300"/>
            <a:ext cx="3689985" cy="337058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1181100" y="1588770"/>
            <a:ext cx="5334635" cy="4368165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421640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Demo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展示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2"/>
            <a:tile tx="-38100" ty="0" sx="100000" sy="100000" flip="x" algn="l"/>
          </a:blipFill>
        </p:spPr>
        <p:txBody>
          <a:bodyPr wrap="square" tIns="144145" rtlCol="0">
            <a:spAutoFit/>
          </a:bodyPr>
          <a:p>
            <a:endParaRPr lang="en-US"/>
          </a:p>
        </p:txBody>
      </p:sp>
      <p:sp>
        <p:nvSpPr>
          <p:cNvPr id="5" name="文本框 7"/>
          <p:cNvSpPr txBox="1"/>
          <p:nvPr/>
        </p:nvSpPr>
        <p:spPr>
          <a:xfrm>
            <a:off x="1181100" y="3370580"/>
            <a:ext cx="5412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u="sng" dirty="0" smtClean="0">
                <a:solidFill>
                  <a:schemeClr val="accent5">
                    <a:lumMod val="50000"/>
                  </a:schemeClr>
                </a:solidFill>
                <a:latin typeface="Comic Sans MS" panose="030F0702030302020204" charset="0"/>
                <a:cs typeface="Comic Sans MS" panose="030F0702030302020204" charset="0"/>
                <a:hlinkClick r:id="rId3"/>
              </a:rPr>
              <a:t># http://49.235.56.155/test/hello/</a:t>
            </a:r>
            <a:endParaRPr lang="en-US" altLang="zh-CN" sz="2400" u="sng" dirty="0" smtClean="0">
              <a:solidFill>
                <a:schemeClr val="accent5">
                  <a:lumMod val="50000"/>
                </a:schemeClr>
              </a:solidFill>
              <a:latin typeface="Comic Sans MS" panose="030F0702030302020204" charset="0"/>
              <a:cs typeface="Comic Sans MS" panose="030F0702030302020204" charset="0"/>
              <a:hlinkClick r:id="rId3"/>
            </a:endParaRPr>
          </a:p>
          <a:p>
            <a:endParaRPr lang="en-US" altLang="zh-CN" sz="2400" u="sng" dirty="0" smtClean="0">
              <a:solidFill>
                <a:schemeClr val="accent5">
                  <a:lumMod val="50000"/>
                </a:schemeClr>
              </a:solidFill>
              <a:latin typeface="Comic Sans MS" panose="030F0702030302020204" charset="0"/>
              <a:cs typeface="Comic Sans MS" panose="030F0702030302020204" charset="0"/>
              <a:hlinkClick r:id="rId3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1775446" y="867492"/>
            <a:ext cx="39007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DEMO</a:t>
            </a:r>
            <a:endParaRPr lang="en-US" altLang="zh-CN" sz="36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97"/>
          <a:stretch>
            <a:fillRect/>
          </a:stretch>
        </p:blipFill>
        <p:spPr>
          <a:xfrm>
            <a:off x="7033895" y="1594485"/>
            <a:ext cx="2865120" cy="4292600"/>
          </a:xfrm>
          <a:prstGeom prst="rect">
            <a:avLst/>
          </a:prstGeom>
        </p:spPr>
      </p:pic>
      <p:sp>
        <p:nvSpPr>
          <p:cNvPr id="10" name="文本框 5"/>
          <p:cNvSpPr txBox="1"/>
          <p:nvPr/>
        </p:nvSpPr>
        <p:spPr>
          <a:xfrm>
            <a:off x="6515721" y="858602"/>
            <a:ext cx="39007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DEMO</a:t>
            </a:r>
            <a:endParaRPr lang="en-US" altLang="zh-CN" sz="36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715" y="6464935"/>
            <a:ext cx="12182475" cy="466725"/>
          </a:xfrm>
          <a:prstGeom prst="rect">
            <a:avLst/>
          </a:prstGeom>
          <a:blipFill rotWithShape="1">
            <a:blip r:embed="rId2"/>
            <a:tile tx="-38100" ty="0" sx="100000" sy="100000" flip="x" algn="l"/>
          </a:blipFill>
        </p:spPr>
        <p:txBody>
          <a:bodyPr wrap="square" tIns="144145" rtlCol="0">
            <a:spAutoFit/>
          </a:bodyPr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317115" y="1788795"/>
            <a:ext cx="7257415" cy="31534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99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  <a:endParaRPr lang="en-US" altLang="zh-CN" sz="199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Text Box 15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1755" tIns="179705" rIns="7175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421640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大纲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2"/>
            <a:tile tx="-38100" ty="0" sx="100000" sy="100000" flip="x" algn="l"/>
          </a:blipFill>
        </p:spPr>
        <p:txBody>
          <a:bodyPr wrap="square" tIns="144145" rtlCol="0">
            <a:spAutoFit/>
          </a:bodyPr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50950" y="706120"/>
            <a:ext cx="6886575" cy="5691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lvl="1" indent="-4572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创意来源</a:t>
            </a:r>
            <a:endParaRPr lang="zh-CN" altLang="en-US" sz="3600" b="1" dirty="0" smtClean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14400" lvl="1" indent="-4572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需求捕获</a:t>
            </a:r>
            <a:endParaRPr lang="zh-CN" altLang="en-US" sz="3600" b="1" dirty="0" smtClean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1828800" lvl="3" indent="-457200" fontAlgn="auto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3200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功能需求</a:t>
            </a:r>
            <a:endParaRPr lang="zh-CN" altLang="en-US" sz="3200" dirty="0" smtClean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1828800" lvl="3" indent="-457200" fontAlgn="auto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3200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非功能需求</a:t>
            </a:r>
            <a:endParaRPr lang="zh-CN" altLang="en-US" sz="3600" b="1" dirty="0" smtClean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14400" lvl="1" indent="-4572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结构化需求分析</a:t>
            </a:r>
            <a:endParaRPr lang="zh-CN" altLang="en-US" sz="3600" b="1" dirty="0" smtClean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14400" lvl="1" indent="-4572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项目开发计划</a:t>
            </a:r>
            <a:endParaRPr lang="zh-CN" altLang="en-US" sz="3600" b="1" dirty="0" smtClean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14400" lvl="1" indent="-4572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技术</a:t>
            </a:r>
            <a:r>
              <a:rPr lang="zh-CN" altLang="en-US" sz="3600" b="1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选型</a:t>
            </a:r>
            <a:endParaRPr lang="zh-CN" altLang="en-US" sz="3600" b="1" dirty="0" smtClean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914400" lvl="1" indent="-4572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Demo</a:t>
            </a:r>
            <a:r>
              <a:rPr lang="zh-CN" altLang="en-US" sz="3600" b="1" dirty="0" smtClean="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展示</a:t>
            </a:r>
            <a:endParaRPr lang="zh-CN" altLang="en-US" sz="3600" b="1" dirty="0" smtClean="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421640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创意来源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2"/>
            <a:tile tx="-38100" ty="0" sx="100000" sy="100000" flip="x" algn="l"/>
          </a:blipFill>
        </p:spPr>
        <p:txBody>
          <a:bodyPr wrap="square" tIns="144145" rtlCol="0">
            <a:spAutoFit/>
          </a:bodyPr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366520" y="1686560"/>
            <a:ext cx="899604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2800" b="0">
                <a:solidFill>
                  <a:schemeClr val="accent5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sz="2800" b="0">
                <a:solidFill>
                  <a:schemeClr val="accent5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北大校园里有着许多可爱的流浪猫，也有着许多的猫咪爱好者。这些猫咪爱好者们集结起来建立了北京大学流浪猫关爱协会。我们希望提供一个以猫咪为主题的信息共享平台，为猫咪爱好者们提供猫咪档案信息，并且为用户提供猫咪动态分享平台，用户可以发布猫咪的最新动态。</a:t>
            </a:r>
            <a:endParaRPr lang="zh-CN" sz="2800" b="0">
              <a:solidFill>
                <a:schemeClr val="accent5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4612005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需求捕获与需求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分析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2"/>
            <a:tile tx="-38100" ty="0" sx="100000" sy="100000" flip="x" algn="l"/>
          </a:blipFill>
        </p:spPr>
        <p:txBody>
          <a:bodyPr wrap="square" tIns="144145" rtlCol="0">
            <a:spAutoFit/>
          </a:bodyPr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821690" y="2701290"/>
            <a:ext cx="1099312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请程轶同学介绍需求捕获和需求规约相关内容</a:t>
            </a:r>
            <a:endParaRPr lang="zh-CN" altLang="en-US" sz="4000" dirty="0">
              <a:solidFill>
                <a:schemeClr val="accent5">
                  <a:lumMod val="50000"/>
                </a:schemeClr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4699635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需求捕获：功能需求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578610"/>
            <a:ext cx="8550910" cy="4404995"/>
          </a:xfrm>
        </p:spPr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zh-CN" altLang="en-US" sz="36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核心功能</a:t>
            </a:r>
            <a:endParaRPr lang="en-US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endParaRPr lang="zh-CN" altLang="en-US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2"/>
            <a:tile tx="-38100" ty="0" sx="100000" sy="100000" flip="x" algn="l"/>
          </a:blipFill>
        </p:spPr>
        <p:txBody>
          <a:bodyPr wrap="square" tIns="144145" rtlCol="0">
            <a:spAutoFit/>
          </a:bodyPr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316990" y="2618740"/>
            <a:ext cx="8678545" cy="2256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猫咪动态分享</a:t>
            </a:r>
            <a:r>
              <a:rPr lang="zh-CN" altLang="en-US" sz="28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endParaRPr lang="zh-CN" altLang="en-US" sz="28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lvl="1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r>
              <a:rPr lang="zh-CN" alt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发布猫咪照片和视频</a:t>
            </a:r>
            <a:endParaRPr lang="zh-CN" alt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lvl="1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猫咪</a:t>
            </a:r>
            <a:r>
              <a:rPr lang="en-US" sz="28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档案</a:t>
            </a:r>
            <a:r>
              <a:rPr lang="zh-CN" altLang="en-US" sz="28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</a:t>
            </a:r>
            <a:endParaRPr lang="en-US" sz="28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0" lvl="1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r>
              <a:rPr lang="zh-CN" alt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了解猫咪更多信息（品种、年龄、家谱、性格</a:t>
            </a:r>
            <a:r>
              <a:rPr lang="en-US" altLang="zh-CN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.......</a:t>
            </a:r>
            <a:r>
              <a:rPr lang="zh-CN" alt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</a:t>
            </a:r>
            <a:endParaRPr lang="zh-CN" alt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8318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需求捕获：功能需求与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用况图（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1/8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rcRect l="34939" t="15675" r="1912"/>
          <a:stretch>
            <a:fillRect/>
          </a:stretch>
        </p:blipFill>
        <p:spPr>
          <a:xfrm>
            <a:off x="10142855" y="-2540"/>
            <a:ext cx="2055495" cy="23672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2"/>
            <a:tile tx="-38100" ty="0" sx="100000" sy="100000" flip="x" algn="l"/>
          </a:blipFill>
        </p:spPr>
        <p:txBody>
          <a:bodyPr wrap="square" tIns="144145" rtlCol="0">
            <a:spAutoFit/>
          </a:bodyPr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35" y="847725"/>
            <a:ext cx="10022840" cy="56375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-3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2"/>
            <a:tile tx="-38100" ty="0" sx="100000" sy="100000" flip="x" algn="l"/>
          </a:blipFill>
        </p:spPr>
        <p:txBody>
          <a:bodyPr wrap="square" tIns="144145" rtlCol="0">
            <a:spAutoFit/>
          </a:bodyPr>
          <a:p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20" name="Content Placeholder 19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445" y="715010"/>
            <a:ext cx="10240564" cy="576000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194310" y="781685"/>
            <a:ext cx="5735955" cy="3703954"/>
          </a:xfrm>
          <a:prstGeom prst="round1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29000"/>
              </a:schemeClr>
            </a:glow>
            <a:outerShdw blurRad="50800" dist="50800" dir="720000" algn="ctr" rotWithShape="0">
              <a:srgbClr val="000000">
                <a:alpha val="43000"/>
              </a:srgbClr>
            </a:outerShdw>
          </a:effectLst>
        </p:spPr>
        <p:txBody>
          <a:bodyPr wrap="square" lIns="179705" tIns="71755" rIns="0" bIns="215900" rtlCol="0" anchor="t">
            <a:spAutoFit/>
          </a:bodyPr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用户发布猫咪动态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系统显示</a:t>
            </a:r>
            <a:r>
              <a:rPr lang="en-US" sz="2400" b="1">
                <a:solidFill>
                  <a:srgbClr val="A1150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动态界面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用户选择</a:t>
            </a:r>
            <a:r>
              <a:rPr lang="en-US" sz="2400" b="1">
                <a:solidFill>
                  <a:srgbClr val="A1150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发布动态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系统显示编辑动态页面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用户添加</a:t>
            </a:r>
            <a:r>
              <a:rPr lang="en-US" sz="2400" b="1">
                <a:solidFill>
                  <a:srgbClr val="A1150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照片、小视频、文字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等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用户选择</a:t>
            </a:r>
            <a:r>
              <a:rPr lang="en-US" sz="2400" b="1">
                <a:solidFill>
                  <a:srgbClr val="A1150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tag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保存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草稿</a:t>
            </a: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或者发布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27" name="Title 1"/>
          <p:cNvSpPr>
            <a:spLocks noGrp="1"/>
          </p:cNvSpPr>
          <p:nvPr/>
        </p:nvSpPr>
        <p:spPr>
          <a:xfrm>
            <a:off x="495300" y="-83185"/>
            <a:ext cx="7997190" cy="950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需求捕获：功能需求与用况图（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/8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-4445" y="6475095"/>
            <a:ext cx="12182475" cy="466725"/>
          </a:xfrm>
          <a:prstGeom prst="rect">
            <a:avLst/>
          </a:prstGeom>
          <a:blipFill rotWithShape="1">
            <a:blip r:embed="rId2"/>
            <a:tile tx="-38100" ty="0" sx="100000" sy="100000" flip="x" algn="l"/>
          </a:blipFill>
        </p:spPr>
        <p:txBody>
          <a:bodyPr wrap="square" tIns="144145" rtlCol="0">
            <a:spAutoFit/>
          </a:bodyPr>
          <a:p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 flipH="1">
            <a:off x="-13335" y="-22225"/>
            <a:ext cx="508635" cy="728345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79705" tIns="179705" rIns="179705" bIns="179705" rtlCol="0">
            <a:spAutoFit/>
          </a:bodyPr>
          <a:p>
            <a:fld id="{9A0DB2DC-4C9A-4742-B13C-FB6460FD3503}" type="slidenum">
              <a:rPr lang="en-US" sz="2400">
                <a:solidFill>
                  <a:schemeClr val="bg1"/>
                </a:solidFill>
              </a:rPr>
            </a:fld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-13335" y="725805"/>
            <a:ext cx="10240000" cy="576000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6989445" y="2093595"/>
            <a:ext cx="4977130" cy="4165599"/>
          </a:xfrm>
          <a:prstGeom prst="round1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29000"/>
              </a:schemeClr>
            </a:glow>
            <a:outerShdw blurRad="50800" dist="50800" dir="720000" algn="ctr" rotWithShape="0">
              <a:srgbClr val="000000">
                <a:alpha val="43000"/>
              </a:srgbClr>
            </a:outerShdw>
          </a:effectLst>
        </p:spPr>
        <p:txBody>
          <a:bodyPr wrap="square" lIns="179705" tIns="71755" rIns="0" bIns="215900" rtlCol="0" anchor="t">
            <a:spAutoFit/>
          </a:bodyPr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用户查看猫咪社区动态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系统显示动态界面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用户浏览猫咪社区动态</a:t>
            </a:r>
            <a:endParaRPr lang="en-US" sz="2400">
              <a:solidFill>
                <a:schemeClr val="accent5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用户可对感兴趣的</a:t>
            </a:r>
            <a:r>
              <a:rPr lang="en-US" sz="2400" b="1">
                <a:solidFill>
                  <a:srgbClr val="A1150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tag添加关注</a:t>
            </a:r>
            <a:endParaRPr lang="en-US" sz="2400" b="1">
              <a:solidFill>
                <a:srgbClr val="A1150A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用户可对动态进行</a:t>
            </a:r>
            <a:r>
              <a:rPr lang="en-US" sz="2400" b="1">
                <a:solidFill>
                  <a:srgbClr val="A1150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评论、点赞、收藏</a:t>
            </a:r>
            <a:endParaRPr lang="en-US" sz="2400" b="1">
              <a:solidFill>
                <a:srgbClr val="A1150A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971550" lvl="1" indent="-5143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用户可</a:t>
            </a:r>
            <a:r>
              <a:rPr lang="en-US" sz="2400" b="1">
                <a:solidFill>
                  <a:srgbClr val="A1150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对他人动态</a:t>
            </a:r>
            <a:r>
              <a:rPr lang="zh-CN" altLang="en-US" sz="2400" b="1">
                <a:solidFill>
                  <a:srgbClr val="A1150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标记</a:t>
            </a:r>
            <a:r>
              <a:rPr lang="en-US" sz="2400" b="1">
                <a:solidFill>
                  <a:srgbClr val="A1150A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tag</a:t>
            </a:r>
            <a:endParaRPr lang="en-US" sz="2400" b="1">
              <a:solidFill>
                <a:srgbClr val="A1150A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95300" y="-83185"/>
            <a:ext cx="7997190" cy="950595"/>
          </a:xfr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需求捕获：功能需求与用况图（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/8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  <a:effectLst/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Office Them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1305</Words>
  <Application>WPS Presentation</Application>
  <PresentationFormat>Widescreen</PresentationFormat>
  <Paragraphs>202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黑体</vt:lpstr>
      <vt:lpstr>Wingdings</vt:lpstr>
      <vt:lpstr>楷体</vt:lpstr>
      <vt:lpstr>Calibri</vt:lpstr>
      <vt:lpstr>Arial Unicode MS</vt:lpstr>
      <vt:lpstr>Calibri Light</vt:lpstr>
      <vt:lpstr>Comic Sans MS</vt:lpstr>
      <vt:lpstr>Office Theme</vt:lpstr>
      <vt:lpstr>燕园吸猫助手</vt:lpstr>
      <vt:lpstr>小组成员</vt:lpstr>
      <vt:lpstr>大纲</vt:lpstr>
      <vt:lpstr>创意来源</vt:lpstr>
      <vt:lpstr>需求捕获与需求分析</vt:lpstr>
      <vt:lpstr>需求捕获：功能需求</vt:lpstr>
      <vt:lpstr>需求捕获：功能需求与用况图（1/7）</vt:lpstr>
      <vt:lpstr>PowerPoint 演示文稿</vt:lpstr>
      <vt:lpstr>需求捕获：功能需求与用况图（3/7）</vt:lpstr>
      <vt:lpstr>需求捕获：功能需求与用况图（3/7）</vt:lpstr>
      <vt:lpstr>PowerPoint 演示文稿</vt:lpstr>
      <vt:lpstr>PowerPoint 演示文稿</vt:lpstr>
      <vt:lpstr>PowerPoint 演示文稿</vt:lpstr>
      <vt:lpstr>PowerPoint 演示文稿</vt:lpstr>
      <vt:lpstr>需求捕获：非功能需求</vt:lpstr>
      <vt:lpstr>结构化需求分析：顶层数据流图</vt:lpstr>
      <vt:lpstr>结构化需求分析：0层数据流图</vt:lpstr>
      <vt:lpstr>结构化需求分析：1层数据流图</vt:lpstr>
      <vt:lpstr>开发计划与Demo展示</vt:lpstr>
      <vt:lpstr>开发计划甘特图</vt:lpstr>
      <vt:lpstr>Demo展示</vt:lpstr>
      <vt:lpstr>Demo展示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燕园吸猫助手</dc:title>
  <dc:creator/>
  <cp:lastModifiedBy>yicheng</cp:lastModifiedBy>
  <cp:revision>81</cp:revision>
  <dcterms:created xsi:type="dcterms:W3CDTF">2020-03-18T11:08:00Z</dcterms:created>
  <dcterms:modified xsi:type="dcterms:W3CDTF">2020-03-19T01:30:39Z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1033-11.2.0.9169</vt:lpwstr>
  </property>
</Properties>
</file>