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21" r:id="rId2"/>
    <p:sldId id="395" r:id="rId3"/>
    <p:sldId id="328" r:id="rId4"/>
    <p:sldId id="368" r:id="rId5"/>
    <p:sldId id="273" r:id="rId6"/>
    <p:sldId id="297" r:id="rId7"/>
    <p:sldId id="373" r:id="rId8"/>
    <p:sldId id="374" r:id="rId9"/>
    <p:sldId id="375" r:id="rId10"/>
    <p:sldId id="351" r:id="rId11"/>
    <p:sldId id="376" r:id="rId12"/>
    <p:sldId id="377" r:id="rId13"/>
    <p:sldId id="379" r:id="rId14"/>
    <p:sldId id="380" r:id="rId15"/>
    <p:sldId id="381" r:id="rId16"/>
    <p:sldId id="391" r:id="rId17"/>
    <p:sldId id="392" r:id="rId18"/>
    <p:sldId id="382" r:id="rId19"/>
    <p:sldId id="390" r:id="rId20"/>
    <p:sldId id="383" r:id="rId21"/>
    <p:sldId id="384" r:id="rId22"/>
    <p:sldId id="385" r:id="rId23"/>
    <p:sldId id="394" r:id="rId24"/>
    <p:sldId id="389" r:id="rId25"/>
    <p:sldId id="3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drop" initials="D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1509"/>
    <a:srgbClr val="A11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主界面完善</a:t>
            </a:r>
            <a:endParaRPr lang="en-US" altLang="zh-CN"/>
          </a:p>
          <a:p>
            <a:r>
              <a:rPr lang="zh-CN" altLang="en-US"/>
              <a:t>动态右上角增加了点赞和收藏按钮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搜索功能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动态发布页面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用户权限管理界面</a:t>
            </a:r>
            <a:endParaRPr lang="en-US" altLang="zh-CN"/>
          </a:p>
          <a:p>
            <a:r>
              <a:rPr lang="zh-CN" altLang="en-US"/>
              <a:t>增加了“按姓名排序”“按权限排序的选项”，方便管理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只展示部分结果，下同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只展示部分结果，下同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只展示部分结果，下同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gelaEcho/PKU-CA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020820"/>
            <a:ext cx="7856855" cy="135699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燕园吸猫助手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469890"/>
            <a:ext cx="7856855" cy="104457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软件工程第七组 课程实践第三次报告</a:t>
            </a:r>
          </a:p>
          <a:p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报告人：余卓 王昱斐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To be continued...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10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1493995" y="1181100"/>
            <a:ext cx="9185593" cy="3202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71550" lvl="1" indent="-514350" fontAlgn="auto">
              <a:lnSpc>
                <a:spcPct val="130000"/>
              </a:lnSpc>
              <a:buAutoNum type="arabicPlain"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界面进一步优化</a:t>
            </a:r>
            <a:endParaRPr lang="en-US" altLang="zh-CN" sz="3200" b="1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1" fontAlgn="auto">
              <a:lnSpc>
                <a:spcPct val="130000"/>
              </a:lnSpc>
            </a:pP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	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拍摄照片和拍摄视频界面完善</a:t>
            </a:r>
            <a:endParaRPr lang="en-US" altLang="zh-CN" sz="3200" b="1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lain" startAt="3"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猫咪标签</a:t>
            </a:r>
            <a:endParaRPr lang="en-US" altLang="zh-CN" sz="3200" b="1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lain" startAt="3"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猫咪识别</a:t>
            </a:r>
            <a:endParaRPr lang="en-US" altLang="zh-CN" sz="3200" b="1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lain" startAt="3"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用户之间的互动</a:t>
            </a:r>
            <a:endParaRPr lang="en-US" altLang="zh-CN" sz="3200" b="1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11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93995" y="2616507"/>
            <a:ext cx="9185593" cy="710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 fontAlgn="auto">
              <a:lnSpc>
                <a:spcPct val="130000"/>
              </a:lnSpc>
            </a:pPr>
            <a:r>
              <a:rPr lang="en-US" altLang="zh-CN" sz="36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en-US" altLang="zh-CN" sz="36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altLang="en-US" sz="36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测试分析部分</a:t>
            </a:r>
            <a:endParaRPr lang="en-US" altLang="zh-CN" sz="36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12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测试内容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86137"/>
              </p:ext>
            </p:extLst>
          </p:nvPr>
        </p:nvGraphicFramePr>
        <p:xfrm>
          <a:off x="1012857" y="1351261"/>
          <a:ext cx="9581825" cy="4765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所用测试工具和方法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单元测试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对前端动态部分的每个模块进行测试</a:t>
                      </a:r>
                      <a:endParaRPr lang="en-US" altLang="zh-CN"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对后端/APP的每个模块的功能进行测试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保证前端每个模块的正确性</a:t>
                      </a:r>
                      <a:endParaRPr lang="en-US" altLang="zh-CN"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确保后端/APP的每个模块的正确性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JUnit</a:t>
                      </a:r>
                    </a:p>
                    <a:p>
                      <a:pPr algn="ctr"/>
                      <a:endParaRPr lang="en-US" altLang="zh-CN"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Django.test</a:t>
                      </a:r>
                    </a:p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Postman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功能测试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测试各个功能是否完整地满足需求说明书中的要求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测试软件各功能接口是否正确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mockito</a:t>
                      </a:r>
                    </a:p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使用python的requests库模拟APP操作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界面测试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测试界面的元素是否整齐以及各个按钮功能是否正常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增加软件的用户友好性和可操作性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人工操作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APP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页面</a:t>
                      </a:r>
                      <a:endParaRPr lang="en-US" altLang="zh-CN"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espresso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性能测试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向服务器的发送请求，记录响应时间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测试服务器的响应时间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Postman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压力测试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对服务器进行并发访问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测试服务器在并发访问下的处理能力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ab（Apache</a:t>
                      </a:r>
                    </a:p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 Benchmark）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13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测试环境与配置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1305088" y="1935723"/>
          <a:ext cx="9752553" cy="297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0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资源名称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/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PC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个人电脑 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windows 10 64bit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应用服务器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Ubuntu Nginx uwsgi Django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数据库管理系统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MySQL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应用软件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Postman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负载性能测试工具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ab（Apache</a:t>
                      </a:r>
                    </a:p>
                    <a:p>
                      <a:pPr algn="ctr"/>
                      <a:r>
                        <a:rPr lang="zh-CN" altLang="en-US" sz="180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 Benchmark）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14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测试人员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9" name="表格 3"/>
          <p:cNvGraphicFramePr>
            <a:graphicFrameLocks noGrp="1"/>
          </p:cNvGraphicFramePr>
          <p:nvPr/>
        </p:nvGraphicFramePr>
        <p:xfrm>
          <a:off x="1305088" y="1935723"/>
          <a:ext cx="9581825" cy="297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参与人员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所充当角色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单元测试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张石然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全员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测试人员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功能测试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张石然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全员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测试人员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界面测试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张石然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张石然 余卓       </a:t>
                      </a:r>
                    </a:p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程轶 宋泽田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测试人员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性能测试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张颢丹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张颢丹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测试人员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压力测试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滕沅建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滕沅建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测试人员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4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15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单元测试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前端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9" name="表格 3"/>
          <p:cNvGraphicFramePr>
            <a:graphicFrameLocks noGrp="1"/>
          </p:cNvGraphicFramePr>
          <p:nvPr/>
        </p:nvGraphicFramePr>
        <p:xfrm>
          <a:off x="569795" y="1557919"/>
          <a:ext cx="10431284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6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函数名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输入数据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期望结果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实际结果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Calibri" panose="020F0502020204030204" pitchFamily="34" charset="0"/>
                        </a:rPr>
                        <a:t>addUser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用户名为空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输出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“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用户名不能为空！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输出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“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用户名不能为空！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2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Calibri" panose="020F0502020204030204" pitchFamily="34" charset="0"/>
                        </a:rPr>
                        <a:t>addUser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已经拥有权限的用户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输出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“</a:t>
                      </a:r>
                      <a:r>
                        <a:rPr lang="zh-CN" alt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该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用户已有权限！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输出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“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该用户已有权限！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3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+mn-cs"/>
                        </a:rPr>
                        <a:t>addUser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存在且未拥有权限的用户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成功，返回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，输出“饲养员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/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管理员设置成功！”，将信息添加到数据库中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成功，返回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，输出“饲养员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/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管理员设置成功！”，将信息添加到数据库中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Calibri" panose="020F0502020204030204" pitchFamily="34" charset="0"/>
                        </a:rPr>
                        <a:t>8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Calibri" panose="020F0502020204030204" pitchFamily="34" charset="0"/>
                        </a:rPr>
                        <a:t>sort_by_name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点击“按姓名排序”按钮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将列表按照姓名的字典序进行排序并显示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将列表按照姓名的字典序进行排序并显示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Calibri" panose="020F0502020204030204" pitchFamily="34" charset="0"/>
                        </a:rPr>
                        <a:t>9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Calibri" panose="020F0502020204030204" pitchFamily="34" charset="0"/>
                        </a:rPr>
                        <a:t>sort_by_level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点击“按权限排序”按钮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将列表按照权限的大小进行排序并显示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将列表按照权限的大小进行排序并显示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4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16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单元测试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后端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9" name="表格 3"/>
          <p:cNvGraphicFramePr>
            <a:graphicFrameLocks noGrp="1"/>
          </p:cNvGraphicFramePr>
          <p:nvPr/>
        </p:nvGraphicFramePr>
        <p:xfrm>
          <a:off x="569795" y="1557919"/>
          <a:ext cx="10431284" cy="476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6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6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函数名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输入数据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期望结果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实际结果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Calibri" panose="020F0502020204030204" pitchFamily="34" charset="0"/>
                        </a:rPr>
                        <a:t>register_validation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参数（邮箱、用户名、密码、验证码）不全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wrong parameter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wrong parameter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Calibri" panose="020F0502020204030204" pitchFamily="34" charset="0"/>
                        </a:rPr>
                        <a:t>register_validation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验证码错误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wrong verification code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wrong verification code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+mn-cs"/>
                        </a:rPr>
                        <a:t>register_validation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用户名已经存在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黑体" panose="02010609060101010101" charset="-122"/>
                          <a:ea typeface="黑体" panose="02010609060101010101" charset="-122"/>
                        </a:rPr>
                        <a:t>返回</a:t>
                      </a:r>
                    </a:p>
                    <a:p>
                      <a:pPr algn="ctr"/>
                      <a:r>
                        <a:rPr>
                          <a:latin typeface="黑体" panose="02010609060101010101" charset="-122"/>
                          <a:ea typeface="黑体" panose="02010609060101010101" charset="-122"/>
                        </a:rPr>
                        <a:t>duplicate 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黑体" panose="02010609060101010101" charset="-122"/>
                          <a:ea typeface="黑体" panose="02010609060101010101" charset="-122"/>
                        </a:rPr>
                        <a:t>返回</a:t>
                      </a:r>
                    </a:p>
                    <a:p>
                      <a:pPr algn="ctr"/>
                      <a:r>
                        <a:rPr>
                          <a:latin typeface="黑体" panose="02010609060101010101" charset="-122"/>
                          <a:ea typeface="黑体" panose="02010609060101010101" charset="-122"/>
                        </a:rPr>
                        <a:t>duplicate username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+mn-cs"/>
                        </a:rPr>
                        <a:t>register_validation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邮箱格式错误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返回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wrong 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返回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wrong email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503050405090304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Calibri" panose="020F0502020204030204" pitchFamily="34" charset="0"/>
                          <a:sym typeface="+mn-ea"/>
                        </a:rPr>
                        <a:t>register_validation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PUT、GET、DELETE请求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wrong 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wrong method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503050405090304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Calibri" panose="020F0502020204030204" pitchFamily="34" charset="0"/>
                          <a:sym typeface="+mn-ea"/>
                        </a:rPr>
                        <a:t>register_validation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正确的邮箱、验证码、未使用的用户名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success、当前用户的信息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success、当前用户的信息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4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17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单元测试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后端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9" name="表格 3"/>
          <p:cNvGraphicFramePr>
            <a:graphicFrameLocks noGrp="1"/>
          </p:cNvGraphicFramePr>
          <p:nvPr/>
        </p:nvGraphicFramePr>
        <p:xfrm>
          <a:off x="569795" y="1557919"/>
          <a:ext cx="10431284" cy="284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6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6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函数名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输入数据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期望结果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实际结果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Calibri" panose="020F0502020204030204" pitchFamily="34" charset="0"/>
                        </a:rPr>
                        <a:t>upload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 未登录状态的任何请求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not authorized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not authorized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Calibri" panose="020F0502020204030204" pitchFamily="34" charset="0"/>
                        </a:rPr>
                        <a:t>upload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PUT、GET、DELETE请求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wrong 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wrong method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+mn-cs"/>
                        </a:rPr>
                        <a:t>upload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picture和video都为空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黑体" panose="02010609060101010101" charset="-122"/>
                          <a:ea typeface="黑体" panose="02010609060101010101" charset="-122"/>
                        </a:rPr>
                        <a:t>返回</a:t>
                      </a:r>
                    </a:p>
                    <a:p>
                      <a:pPr algn="ctr"/>
                      <a:r>
                        <a:rPr>
                          <a:latin typeface="黑体" panose="02010609060101010101" charset="-122"/>
                          <a:ea typeface="黑体" panose="02010609060101010101" charset="-122"/>
                        </a:rPr>
                        <a:t>parameter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黑体" panose="02010609060101010101" charset="-122"/>
                          <a:ea typeface="黑体" panose="02010609060101010101" charset="-122"/>
                        </a:rPr>
                        <a:t>返回</a:t>
                      </a:r>
                    </a:p>
                    <a:p>
                      <a:pPr algn="ctr"/>
                      <a:r>
                        <a:rPr>
                          <a:latin typeface="黑体" panose="02010609060101010101" charset="-122"/>
                          <a:ea typeface="黑体" panose="02010609060101010101" charset="-122"/>
                        </a:rPr>
                        <a:t>parameter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+mn-cs"/>
                        </a:rPr>
                        <a:t>upload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正确的picture或video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success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返回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success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18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功能测试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前端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270" y="1867630"/>
          <a:ext cx="11054883" cy="344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4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4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测试编号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测试用例名称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用户输入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期望结果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实际结果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管理员设置合法用户的权限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Username:“Eric”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503050405090304" pitchFamily="18" charset="0"/>
                        </a:rPr>
                        <a:t>（合法的用户）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设置成功，显示“饲养员</a:t>
                      </a: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/</a:t>
                      </a: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管理员设置成功！”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设置成功，显示“饲养员</a:t>
                      </a: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/</a:t>
                      </a: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管理员设置成功！”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2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管理员设置不存在的用户的权限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Username:“Frank”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503050405090304" pitchFamily="18" charset="0"/>
                        </a:rPr>
                        <a:t>（不存在的用户）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设置失败，显示“该用户不存在！”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设置失败，显示“该用户不存在！”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3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管理员设置的用户已经拥有权限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Username:“Alice”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 </a:t>
                      </a:r>
                      <a:r>
                        <a:rPr lang="zh-CN" alt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（已经有权限的用户）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设置失败，显示“用户已有权限！”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设置失败，显示“用户已有权限！”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4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管理员设置用户权限时用户名为空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Username:“”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(</a:t>
                      </a:r>
                      <a:r>
                        <a:rPr lang="zh-CN" alt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空字符串</a:t>
                      </a: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)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设置失败，显示“用户名不能为空！”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设置失败，显示“用户名不能为空！”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5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管理员删除用户权限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点击用户名旁的删除按钮，然后在弹出的提示框中点击确认按钮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删除成功，并显示提示信息“删除成功！”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删除成功，并显示提示信息“删除成功！”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19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功能测试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后端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215" y="1867535"/>
          <a:ext cx="1105471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4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4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测试编号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测试用例名称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用户输入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期望结果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实际结果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50305040509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用户注册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email: test_email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username: test_name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password: test_password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verificationCode: test_code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注册成功，返回自己的用户信息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注册成功，返回自己的用户信息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50305040509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用户登录</a:t>
                      </a:r>
                      <a:endParaRPr lang="zh-CN" sz="1800" kern="100">
                        <a:effectLst/>
                        <a:latin typeface="黑体" panose="02010609060101010101" charset="-122"/>
                        <a:ea typeface="黑体" panose="02010609060101010101" charset="-122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email: test_email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password: test_password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登陆成功，返回自己的用户信息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登陆成功，返回自己的用户信息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503050405090304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修改个人信息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avatar: test_url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username: test_name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whatsup: test_text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返回success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返回success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50305040509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申请成为饲养员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catID: test cat 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返回success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返回success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503050405090304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查看所有饲养员申请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Times New Roman" panose="02020503050405090304" pitchFamily="18" charset="0"/>
                        </a:rPr>
                        <a:t>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返回所有饲养员申请的猫咪id、用户id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返回所有饲养员申请的猫咪id、用户id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甘特图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2</a:t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01DB0A-2A4F-4359-9D21-5CEDE6B70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6" y="1275861"/>
            <a:ext cx="10413553" cy="440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08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20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界面测试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9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46229"/>
              </p:ext>
            </p:extLst>
          </p:nvPr>
        </p:nvGraphicFramePr>
        <p:xfrm>
          <a:off x="1031711" y="1238320"/>
          <a:ext cx="8922608" cy="438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7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测试编号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测试项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测试评价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各界面元素的布局是否整齐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较整齐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各按钮功能是否正常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基本正常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整体风格是否一致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各模块较不一致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各个控件的放置位置是否符合客户使用习惯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较符合，设置界面登录按钮需点击头像才显现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界面操作便捷性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便捷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导航简单易懂性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易懂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366057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zh-CN" altLang="en-US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界面命名是否正确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正确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20504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页面是否美观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1910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21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性能测试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9" name="表格 3"/>
          <p:cNvGraphicFramePr>
            <a:graphicFrameLocks noGrp="1"/>
          </p:cNvGraphicFramePr>
          <p:nvPr/>
        </p:nvGraphicFramePr>
        <p:xfrm>
          <a:off x="1305088" y="1935723"/>
          <a:ext cx="9581826" cy="361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6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6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6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性能名称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输入数据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期望性能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实际性能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登录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用户名、密码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200ms以内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平均300ms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2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查看个人信息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用户ID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200ms以内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平均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7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0ms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3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获取验证码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邮箱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200ms以内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平均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00ms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4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注册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邮箱、用户名</a:t>
                      </a:r>
                    </a:p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、密码、验证码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200ms以内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平均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00ms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5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修改个人信息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用户名、头像路径、个性签名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200ms以内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平均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13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0ms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注销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200ms以内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平均90ms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22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压力测试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9" name="表格 3"/>
          <p:cNvGraphicFramePr>
            <a:graphicFrameLocks noGrp="1"/>
          </p:cNvGraphicFramePr>
          <p:nvPr/>
        </p:nvGraphicFramePr>
        <p:xfrm>
          <a:off x="1305088" y="1935723"/>
          <a:ext cx="9581826" cy="266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6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6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6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测试编号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极限名称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输入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/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动作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输出</a:t>
                      </a:r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/</a:t>
                      </a: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实际情况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10人同时登陆（访问login）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输入用户名、密码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是否登录成功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登陆成功，平均响应时间1842ms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2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20人同时登陆（访问login）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输入用户名、密码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是否登陆成功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登陆成功，平均响应时间3138ms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黑体" panose="02010609060101010101" charset="-122"/>
                          <a:ea typeface="黑体" panose="02010609060101010101" charset="-122"/>
                        </a:rPr>
                        <a:t>3</a:t>
                      </a:r>
                      <a:endParaRPr lang="zh-CN" altLang="en-US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10人同时请求资源文件（访问图片url）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返回二进制文件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黑体" panose="02010609060101010101" charset="-122"/>
                          <a:ea typeface="黑体" panose="02010609060101010101" charset="-122"/>
                        </a:rPr>
                        <a:t>平均响应时间225ms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709930"/>
            <a:ext cx="7792085" cy="53289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4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23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压力测试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815" y="709295"/>
            <a:ext cx="7793990" cy="53295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24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93995" y="2616507"/>
            <a:ext cx="9185593" cy="710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 fontAlgn="auto">
              <a:lnSpc>
                <a:spcPct val="130000"/>
              </a:lnSpc>
            </a:pPr>
            <a:r>
              <a:rPr lang="en-US" altLang="zh-CN" sz="36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	github</a:t>
            </a:r>
            <a:r>
              <a:rPr lang="zh-CN" altLang="en-US" sz="36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开发情况</a:t>
            </a:r>
            <a:endParaRPr lang="en-US" altLang="zh-CN" sz="36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E85D82-CCEC-4158-AA2F-650F7472A73E}"/>
              </a:ext>
            </a:extLst>
          </p:cNvPr>
          <p:cNvSpPr/>
          <p:nvPr/>
        </p:nvSpPr>
        <p:spPr>
          <a:xfrm>
            <a:off x="13970" y="6512403"/>
            <a:ext cx="403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hlinkClick r:id="rId4"/>
              </a:rPr>
              <a:t>https://github.com/AngelaEcho/PKU-CAT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25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93995" y="2616507"/>
            <a:ext cx="9185593" cy="710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 fontAlgn="auto">
              <a:lnSpc>
                <a:spcPct val="130000"/>
              </a:lnSpc>
            </a:pPr>
            <a:r>
              <a:rPr lang="en-US" altLang="zh-CN" sz="36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en-US" altLang="zh-CN" sz="36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demo</a:t>
            </a:r>
            <a:r>
              <a:rPr lang="zh-CN" altLang="en-US" sz="36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展示</a:t>
            </a:r>
            <a:endParaRPr lang="en-US" altLang="zh-CN" sz="36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455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3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85009" y="1961555"/>
            <a:ext cx="9185593" cy="2562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fontAlgn="auto">
              <a:lnSpc>
                <a:spcPct val="130000"/>
              </a:lnSpc>
            </a:pP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功能完善</a:t>
            </a:r>
            <a:endParaRPr lang="en-US" altLang="zh-CN" sz="32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lain" startAt="2"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测试分析</a:t>
            </a:r>
            <a:endParaRPr lang="en-US" altLang="zh-CN" sz="3200" b="1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30000"/>
              </a:lnSpc>
              <a:buAutoNum type="arabicPlain" startAt="2"/>
            </a:pP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github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开发情况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1" fontAlgn="auto">
              <a:lnSpc>
                <a:spcPct val="130000"/>
              </a:lnSpc>
            </a:pP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	demo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展示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4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93995" y="2616507"/>
            <a:ext cx="9185593" cy="710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 fontAlgn="auto">
              <a:lnSpc>
                <a:spcPct val="130000"/>
              </a:lnSpc>
            </a:pPr>
            <a:r>
              <a:rPr lang="en-US" altLang="zh-CN" sz="3600" b="1" dirty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en-US" altLang="zh-CN" sz="36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altLang="en-US" sz="36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功能完善部分</a:t>
            </a:r>
            <a:endParaRPr lang="en-US" altLang="zh-CN" sz="36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699635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功能完善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5</a:t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9" name="Text Box 2"/>
          <p:cNvSpPr txBox="1"/>
          <p:nvPr/>
        </p:nvSpPr>
        <p:spPr>
          <a:xfrm>
            <a:off x="1493995" y="1181100"/>
            <a:ext cx="9185593" cy="4722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fontAlgn="auto">
              <a:lnSpc>
                <a:spcPct val="130000"/>
              </a:lnSpc>
            </a:pP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	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动态发布界面优化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1371600" lvl="2" indent="-45720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动态展示效果优化</a:t>
            </a:r>
            <a:endParaRPr lang="en-US" altLang="zh-CN" sz="2800" b="1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1371600" lvl="2" indent="-45720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动态发布功能完善</a:t>
            </a:r>
            <a:endParaRPr lang="en-US" altLang="zh-CN" sz="2800" b="1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1371600" lvl="2" indent="-45720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添加动态点赞和收藏功能</a:t>
            </a:r>
            <a:endParaRPr lang="en-US" altLang="zh-CN" sz="2800" b="1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1371600" lvl="2" indent="-45720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动态搜索功能完善</a:t>
            </a:r>
            <a:endParaRPr lang="en-US" altLang="zh-CN" sz="2800" b="1" dirty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1" fontAlgn="auto">
              <a:lnSpc>
                <a:spcPct val="130000"/>
              </a:lnSpc>
            </a:pP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	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用户权限管理</a:t>
            </a:r>
            <a:endParaRPr lang="en-US" altLang="zh-CN" sz="3200" b="1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1371600" lvl="2" indent="-45720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增加“按姓名排序”“按权限等级排序”功能</a:t>
            </a:r>
            <a:endParaRPr lang="en-US" altLang="zh-CN" sz="2800" b="1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1" fontAlgn="auto">
              <a:lnSpc>
                <a:spcPct val="130000"/>
              </a:lnSpc>
            </a:pP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	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界面风格统一</a:t>
            </a:r>
            <a:endParaRPr lang="en-US" altLang="zh-CN" sz="3200" b="1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动态发布界面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4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6</a:t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动态发布界面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4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7</a:t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动态发布界面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4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8</a:t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89" y="1012261"/>
            <a:ext cx="3072844" cy="54628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权限管理界面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5"/>
            <a:tile tx="-38100" ty="0" sx="100000" sy="100000" flip="x" algn="l"/>
          </a:blipFill>
        </p:spPr>
        <p:txBody>
          <a:bodyPr wrap="square" tIns="144145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lstStyle/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  <a:t>9</a:t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98" y="1012261"/>
            <a:ext cx="3072844" cy="546283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737219" y="1998482"/>
            <a:ext cx="1455785" cy="603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>
            <a:off x="5552388" y="3280528"/>
            <a:ext cx="1008668" cy="36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1412</Words>
  <Application>Microsoft Office PowerPoint</Application>
  <PresentationFormat>宽屏</PresentationFormat>
  <Paragraphs>418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黑体</vt:lpstr>
      <vt:lpstr>微软雅黑</vt:lpstr>
      <vt:lpstr>Arial</vt:lpstr>
      <vt:lpstr>Calibri</vt:lpstr>
      <vt:lpstr>Calibri Light</vt:lpstr>
      <vt:lpstr>Office Theme</vt:lpstr>
      <vt:lpstr>燕园吸猫助手</vt:lpstr>
      <vt:lpstr>甘特图</vt:lpstr>
      <vt:lpstr>目录</vt:lpstr>
      <vt:lpstr>PowerPoint 演示文稿</vt:lpstr>
      <vt:lpstr>功能完善</vt:lpstr>
      <vt:lpstr>动态发布界面</vt:lpstr>
      <vt:lpstr>动态发布界面</vt:lpstr>
      <vt:lpstr>动态发布界面</vt:lpstr>
      <vt:lpstr>权限管理界面</vt:lpstr>
      <vt:lpstr>To be continued...</vt:lpstr>
      <vt:lpstr>PowerPoint 演示文稿</vt:lpstr>
      <vt:lpstr>测试内容</vt:lpstr>
      <vt:lpstr>测试环境与配置</vt:lpstr>
      <vt:lpstr>测试人员</vt:lpstr>
      <vt:lpstr>单元测试——前端</vt:lpstr>
      <vt:lpstr>单元测试——后端</vt:lpstr>
      <vt:lpstr>单元测试——后端</vt:lpstr>
      <vt:lpstr>功能测试——前端</vt:lpstr>
      <vt:lpstr>功能测试——后端</vt:lpstr>
      <vt:lpstr>界面测试</vt:lpstr>
      <vt:lpstr>性能测试</vt:lpstr>
      <vt:lpstr>压力测试</vt:lpstr>
      <vt:lpstr>压力测试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燕园吸猫助手</dc:title>
  <dc:creator/>
  <cp:lastModifiedBy>D drop</cp:lastModifiedBy>
  <cp:revision>176</cp:revision>
  <dcterms:created xsi:type="dcterms:W3CDTF">2020-05-21T00:43:30Z</dcterms:created>
  <dcterms:modified xsi:type="dcterms:W3CDTF">2020-05-24T06:56:25Z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