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Default Extension="jpg" ContentType="image/jpe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8cc29e5db4b482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Calibri"/>
        <a:ea typeface="宋体"/>
      </a:defRPr>
    </a:lvl1pPr>
    <a:lvl2pPr marL="457200" lvl="1" algn="l" defTabSz="914400">
      <a:defRPr sz="1800" kern="1200">
        <a:solidFill>
          <a:schemeClr val="tx1"/>
        </a:solidFill>
        <a:latin typeface="Calibri"/>
        <a:ea typeface="宋体"/>
      </a:defRPr>
    </a:lvl2pPr>
    <a:lvl3pPr marL="914400" lvl="2" algn="l" defTabSz="914400">
      <a:defRPr sz="1800" kern="1200">
        <a:solidFill>
          <a:schemeClr val="tx1"/>
        </a:solidFill>
        <a:latin typeface="Calibri"/>
        <a:ea typeface="宋体"/>
      </a:defRPr>
    </a:lvl3pPr>
    <a:lvl4pPr marL="1371600" lvl="3" algn="l" defTabSz="914400">
      <a:defRPr sz="1800" kern="1200">
        <a:solidFill>
          <a:schemeClr val="tx1"/>
        </a:solidFill>
        <a:latin typeface="Calibri"/>
        <a:ea typeface="宋体"/>
      </a:defRPr>
    </a:lvl4pPr>
    <a:lvl5pPr marL="1828800" lvl="4" algn="l" defTabSz="914400">
      <a:defRPr sz="1800" kern="1200">
        <a:solidFill>
          <a:schemeClr val="tx1"/>
        </a:solidFill>
        <a:latin typeface="Calibri"/>
        <a:ea typeface="宋体"/>
      </a:defRPr>
    </a:lvl5pPr>
    <a:lvl6pPr marL="2286000" lvl="5" algn="l" defTabSz="914400">
      <a:defRPr sz="1800" kern="1200">
        <a:solidFill>
          <a:schemeClr val="tx1"/>
        </a:solidFill>
        <a:latin typeface="Calibri"/>
        <a:ea typeface="宋体"/>
      </a:defRPr>
    </a:lvl6pPr>
    <a:lvl7pPr marL="2743200" lvl="6" algn="l" defTabSz="914400">
      <a:defRPr sz="1800" kern="1200">
        <a:solidFill>
          <a:schemeClr val="tx1"/>
        </a:solidFill>
        <a:latin typeface="Calibri"/>
        <a:ea typeface="宋体"/>
      </a:defRPr>
    </a:lvl7pPr>
    <a:lvl8pPr marL="3200400" lvl="7" algn="l" defTabSz="914400">
      <a:defRPr sz="1800" kern="1200">
        <a:solidFill>
          <a:schemeClr val="tx1"/>
        </a:solidFill>
        <a:latin typeface="Calibri"/>
        <a:ea typeface="宋体"/>
      </a:defRPr>
    </a:lvl8pPr>
    <a:lvl9pPr marL="3657600" lvl="8" algn="l" defTabSz="914400">
      <a:defRPr sz="1800" kern="1200">
        <a:solidFill>
          <a:schemeClr val="tx1"/>
        </a:solidFill>
        <a:latin typeface="Calibri"/>
        <a:ea typeface="宋体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slide" Target="/ppt/slides/slide21.xml" Id="rId24" /><Relationship Type="http://schemas.openxmlformats.org/officeDocument/2006/relationships/slide" Target="/ppt/slides/slide22.xml" Id="rId25" /><Relationship Type="http://schemas.openxmlformats.org/officeDocument/2006/relationships/slide" Target="/ppt/slides/slide23.xml" Id="rId26" /><Relationship Type="http://schemas.openxmlformats.org/officeDocument/2006/relationships/slide" Target="/ppt/slides/slide24.xml" Id="rId27" /><Relationship Type="http://schemas.openxmlformats.org/officeDocument/2006/relationships/slide" Target="/ppt/slides/slide25.xml" Id="rId28" /><Relationship Type="http://schemas.openxmlformats.org/officeDocument/2006/relationships/slide" Target="/ppt/slides/slide26.xml" Id="rId29" /><Relationship Type="http://schemas.openxmlformats.org/officeDocument/2006/relationships/slide" Target="/ppt/slides/slide27.xml" Id="rId30" /><Relationship Type="http://schemas.openxmlformats.org/officeDocument/2006/relationships/tableStyles" Target="/ppt/tableStyles.xml" Id="rId31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7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18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宋体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Calibri"/>
          <a:ea typeface="宋体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Relationship Type="http://schemas.openxmlformats.org/officeDocument/2006/relationships/hyperlink" Target="https://github.com/AngelaEcho/PKU-CAT" TargetMode="External" Id="rId4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Relationship Type="http://schemas.openxmlformats.org/officeDocument/2006/relationships/image" Target="/ppt/media/image.jpg" Id="rId4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Relationship Type="http://schemas.openxmlformats.org/officeDocument/2006/relationships/image" Target="/ppt/media/image9.png" Id="rId4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2.png" Id="rId3" /><Relationship Type="http://schemas.openxmlformats.org/officeDocument/2006/relationships/image" Target="/ppt/media/image3.png" Id="rId4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2.xml" Id="rId2" /><Relationship Type="http://schemas.openxmlformats.org/officeDocument/2006/relationships/image" Target="/ppt/media/image2.png" Id="rId3" /><Relationship Type="http://schemas.openxmlformats.org/officeDocument/2006/relationships/image" Target="/ppt/media/image3.png" Id="rId4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Relationship Type="http://schemas.openxmlformats.org/officeDocument/2006/relationships/image" Target="/ppt/media/image4.png" Id="rId4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Relationship Type="http://schemas.openxmlformats.org/officeDocument/2006/relationships/image" Target="/ppt/media/image10.png" Id="rId4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Relationship Type="http://schemas.openxmlformats.org/officeDocument/2006/relationships/image" Target="/ppt/media/image11.png" Id="rId4" /><Relationship Type="http://schemas.openxmlformats.org/officeDocument/2006/relationships/image" Target="/ppt/media/image12.png" Id="rId5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Relationship Type="http://schemas.openxmlformats.org/officeDocument/2006/relationships/image" Target="/ppt/media/image5.png" Id="rId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Relationship Type="http://schemas.openxmlformats.org/officeDocument/2006/relationships/image" Target="/ppt/media/image6.png" Id="rId4" /><Relationship Type="http://schemas.openxmlformats.org/officeDocument/2006/relationships/image" Target="/ppt/media/image7.png" Id="rId5" /><Relationship Type="http://schemas.openxmlformats.org/officeDocument/2006/relationships/image" Target="/ppt/media/image8.png" Id="rId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4572000" y="4020820"/>
            <a:ext cx="7856855" cy="1356995"/>
          </a:xfrm>
        </p:spPr>
        <p:txBody>
          <a:bodyPr/>
          <a:lstStyle/>
          <a:p>
            <a:r>
              <a:rPr lang="zh-CN" sz="660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</a:rPr>
              <a:t>燕园吸猫助手</a:t>
            </a:r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4572000" y="5469890"/>
            <a:ext cx="7856855" cy="1044575"/>
          </a:xfrm>
        </p:spPr>
        <p:txBody>
          <a:bodyPr>
            <a:normAutofit/>
          </a:bodyPr>
          <a:lstStyle/>
          <a:p>
            <a:r>
              <a:rPr lang="zh-CN" sz="2800" b="1">
                <a:solidFill>
                  <a:schemeClr val="accent1">
                    <a:lumMod val="50000"/>
                  </a:schemeClr>
                </a:solidFill>
              </a:rPr>
              <a:t>软件工程第七组 课程实践</a:t>
            </a:r>
            <a:r>
              <a:rPr lang="zh-CN" sz="2800" b="1">
                <a:solidFill>
                  <a:schemeClr val="accent1">
                    <a:lumMod val="50000"/>
                  </a:schemeClr>
                </a:solidFill>
              </a:rPr>
              <a:t>第四次</a:t>
            </a:r>
            <a:r>
              <a:rPr lang="zh-CN" sz="2800" b="1">
                <a:solidFill>
                  <a:schemeClr val="accent1">
                    <a:lumMod val="50000"/>
                  </a:schemeClr>
                </a:solidFill>
              </a:rPr>
              <a:t>报告</a:t>
            </a:r>
          </a:p>
          <a:p>
            <a:r>
              <a:rPr lang="zh-CN" sz="2800" b="1">
                <a:solidFill>
                  <a:schemeClr val="accent1">
                    <a:lumMod val="50000"/>
                  </a:schemeClr>
                </a:solidFill>
              </a:rPr>
              <a:t>报告人</a:t>
            </a:r>
            <a:r>
              <a:rPr lang="zh-CN" sz="2800" b="1">
                <a:solidFill>
                  <a:schemeClr val="accent1">
                    <a:lumMod val="50000"/>
                  </a:schemeClr>
                </a:solidFill>
              </a:rPr>
              <a:t>：叶文沁 张石然</a:t>
            </a:r>
            <a:endParaRPr lang="zh-CN" sz="28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493995" y="2616507"/>
            <a:ext cx="9185593" cy="7103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1" algn="ctr">
              <a:lnSpc>
                <a:spcPct val="130000"/>
              </a:lnSpc>
            </a:pPr>
            <a:r>
              <a:rPr lang="en-US" sz="3600" b="1">
                <a:solidFill>
                  <a:schemeClr val="accent5">
                    <a:lumMod val="50000"/>
                  </a:schemeClr>
                </a:solidFill>
                <a:latin typeface="黑体"/>
                <a:ea typeface="黑体"/>
              </a:rPr>
              <a:t>2</a:t>
            </a:r>
            <a:r>
              <a:rPr lang="en-US" sz="3600" b="1">
                <a:solidFill>
                  <a:schemeClr val="accent5">
                    <a:lumMod val="50000"/>
                  </a:schemeClr>
                </a:solidFill>
                <a:latin typeface="黑体"/>
                <a:ea typeface="黑体"/>
              </a:rPr>
              <a:t>	</a:t>
            </a:r>
            <a:r>
              <a:rPr lang="zh-CN" sz="3600" b="1">
                <a:solidFill>
                  <a:schemeClr val="accent5">
                    <a:lumMod val="50000"/>
                  </a:schemeClr>
                </a:solidFill>
                <a:latin typeface="黑体"/>
                <a:ea typeface="黑体"/>
              </a:rPr>
              <a:t>测试分析部分</a:t>
            </a:r>
            <a:endParaRPr lang="en-US" sz="3600" b="1">
              <a:solidFill>
                <a:schemeClr val="accent5">
                  <a:lumMod val="50000"/>
                </a:schemeClr>
              </a:solidFill>
              <a:latin typeface="黑体"/>
              <a:ea typeface="黑体"/>
            </a:endParaRPr>
          </a:p>
        </p:txBody>
      </p:sp>
      <p:sp>
        <p:nvSpPr>
          <p:cNvPr id="9" name="Text Box 9"/>
          <p:cNvSpPr txBox="1"/>
          <p:nvPr/>
        </p:nvSpPr>
        <p:spPr>
          <a:xfrm rot="0" flipH="1" flipV="0">
            <a:off x="-13335" y="-22225"/>
            <a:ext cx="671644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7" name="Title 1"/>
          <p:cNvSpPr/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 anchor="ctr"/>
          <a:lstStyle/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新增测试</a:t>
            </a:r>
          </a:p>
        </p:txBody>
      </p:sp>
      <p:graphicFrame>
        <p:nvGraphicFramePr>
          <p:cNvPr id="11" name=""/>
          <p:cNvGraphicFramePr/>
          <p:nvPr/>
        </p:nvGraphicFramePr>
        <p:xfrm rot="0">
          <a:off x="860742" y="2268125"/>
          <a:ext cx="10452100" cy="24130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62100"/>
                <a:gridCol w="2222500"/>
                <a:gridCol w="2222500"/>
                <a:gridCol w="2222500"/>
                <a:gridCol w="2222500"/>
              </a:tblGrid>
              <a:tr h="127000">
                <a:tc>
                  <a:txBody>
                    <a:bodyPr/>
                    <a:lstStyle/>
                    <a:p>
                      <a:pPr/>
                      <a:r>
                        <a:rPr sz="1800" b="1">
                          <a:solidFill>
                            <a:srgbClr val="FFFFFF"/>
                          </a:solidFill>
                          <a:highlight>
                            <a:srgbClr val="a9a57c"/>
                          </a:highlight>
                          <a:latin typeface="黑体"/>
                          <a:ea typeface="黑体"/>
                        </a:rPr>
                        <a:t>测试编号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1800" b="1">
                          <a:solidFill>
                            <a:srgbClr val="FFFFFF"/>
                          </a:solidFill>
                          <a:highlight>
                            <a:srgbClr val="a9a57c"/>
                          </a:highlight>
                          <a:latin typeface="黑体"/>
                          <a:ea typeface="黑体"/>
                        </a:rPr>
                        <a:t>函数名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1800" b="1">
                          <a:solidFill>
                            <a:srgbClr val="FFFFFF"/>
                          </a:solidFill>
                          <a:highlight>
                            <a:srgbClr val="a9a57c"/>
                          </a:highlight>
                          <a:latin typeface="黑体"/>
                          <a:ea typeface="黑体"/>
                        </a:rPr>
                        <a:t>输入数据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1800" b="1">
                          <a:solidFill>
                            <a:srgbClr val="FFFFFF"/>
                          </a:solidFill>
                          <a:highlight>
                            <a:srgbClr val="a9a57c"/>
                          </a:highlight>
                          <a:latin typeface="黑体"/>
                          <a:ea typeface="黑体"/>
                        </a:rPr>
                        <a:t>期望结果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1800" b="1">
                          <a:solidFill>
                            <a:srgbClr val="FFFFFF"/>
                          </a:solidFill>
                          <a:highlight>
                            <a:srgbClr val="a9a57c"/>
                          </a:highlight>
                          <a:latin typeface="黑体"/>
                          <a:ea typeface="黑体"/>
                        </a:rPr>
                        <a:t>实际结果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2F2B2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90</a:t>
                      </a:r>
                    </a:p>
                  </a:txBody>
                  <a:tcPr>
                    <a:lnL w="381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2F2B2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test_post_post</a:t>
                      </a:r>
                    </a:p>
                  </a:txBody>
                  <a:tcPr>
                    <a:lnL w="381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未登陆用户</a:t>
                      </a:r>
                    </a:p>
                  </a:txBody>
                  <a:tcPr>
                    <a:lnL w="381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返回user_error</a:t>
                      </a:r>
                    </a:p>
                  </a:txBody>
                  <a:tcPr>
                    <a:lnL w="381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返回user_error</a:t>
                      </a:r>
                    </a:p>
                  </a:txBody>
                  <a:tcPr>
                    <a:lnL w="381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2F2B20"/>
                          </a:solidFill>
                          <a:highlight>
                            <a:srgbClr val="F1F0EC"/>
                          </a:highlight>
                          <a:latin typeface="黑体"/>
                          <a:ea typeface="黑体"/>
                        </a:rPr>
                        <a:t>91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F1F0EC"/>
                          </a:highlight>
                          <a:latin typeface="黑体"/>
                          <a:ea typeface="黑体"/>
                        </a:rPr>
                        <a:t>test_get_posts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F1F0EC"/>
                          </a:highlight>
                          <a:latin typeface="黑体"/>
                          <a:ea typeface="黑体"/>
                        </a:rPr>
                        <a:t>未登陆用户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F1F0EC"/>
                          </a:highlight>
                          <a:latin typeface="黑体"/>
                          <a:ea typeface="黑体"/>
                        </a:rPr>
                        <a:t>返回user_error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F1F0EC"/>
                          </a:highlight>
                          <a:latin typeface="黑体"/>
                          <a:ea typeface="黑体"/>
                        </a:rPr>
                        <a:t>返回user_error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2F2B2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93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2F2B2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test_favor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未登陆用户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返回user_error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返回user_error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2F2B20"/>
                          </a:solidFill>
                          <a:highlight>
                            <a:srgbClr val="F1F0EC"/>
                          </a:highlight>
                          <a:latin typeface="黑体"/>
                          <a:ea typeface="黑体"/>
                        </a:rPr>
                        <a:t>95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F1F0EC"/>
                          </a:highlight>
                          <a:latin typeface="黑体"/>
                          <a:ea typeface="黑体"/>
                        </a:rPr>
                        <a:t>test_comment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F1F0EC"/>
                          </a:highlight>
                          <a:latin typeface="黑体"/>
                          <a:ea typeface="黑体"/>
                        </a:rPr>
                        <a:t>未登陆用户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F1F0EC"/>
                          </a:highlight>
                          <a:latin typeface="黑体"/>
                          <a:ea typeface="黑体"/>
                        </a:rPr>
                        <a:t>返回user_error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F1F0EC"/>
                          </a:highlight>
                          <a:latin typeface="黑体"/>
                          <a:ea typeface="黑体"/>
                        </a:rPr>
                        <a:t>返回user_error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1f0e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96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test_search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未登陆用户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返回user_error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返回user_error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</a:tr>
            </a:tbl>
          </a:graphicData>
        </a:graphic>
      </p:graphicFrame>
      <p:sp>
        <p:nvSpPr>
          <p:cNvPr id="12" name=""/>
          <p:cNvSpPr/>
          <p:nvPr/>
        </p:nvSpPr>
        <p:spPr>
          <a:xfrm rot="0" flipH="0" flipV="0">
            <a:off x="547243" y="1163079"/>
            <a:ext cx="8982065" cy="948075"/>
          </a:xfrm>
        </p:spPr>
        <p:txBody>
          <a:bodyPr/>
          <a:lstStyle/>
          <a:p>
            <a:pPr marL="619125" lvl="1" indent="0">
              <a:lnSpc>
                <a:spcPct val="130000"/>
              </a:lnSpc>
              <a:buNone/>
            </a:pP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1  用户登陆检验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sz="24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7" name="Title 1"/>
          <p:cNvSpPr/>
          <p:nvPr>
            <p:ph type="title"/>
          </p:nvPr>
        </p:nvSpPr>
        <p:spPr>
          <a:xfrm>
            <a:off x="725864" y="-22225"/>
            <a:ext cx="7997190" cy="9505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/>
                <a:ea typeface="宋体"/>
              </a:defRPr>
            </a:lvl1pPr>
          </a:lstStyle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新增测试</a:t>
            </a:r>
          </a:p>
        </p:txBody>
      </p:sp>
      <p:graphicFrame>
        <p:nvGraphicFramePr>
          <p:cNvPr id="11" name=""/>
          <p:cNvGraphicFramePr/>
          <p:nvPr/>
        </p:nvGraphicFramePr>
        <p:xfrm rot="0">
          <a:off x="860742" y="2268125"/>
          <a:ext cx="10452100" cy="24130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62100"/>
                <a:gridCol w="2222500"/>
                <a:gridCol w="2222500"/>
                <a:gridCol w="2222500"/>
                <a:gridCol w="2222500"/>
              </a:tblGrid>
              <a:tr h="127000"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/>
                      <a:r>
                        <a:rPr sz="1800" b="1">
                          <a:solidFill>
                            <a:srgbClr val="FFFFFF"/>
                          </a:solidFill>
                          <a:highlight>
                            <a:srgbClr val="a9a57c"/>
                          </a:highlight>
                          <a:latin typeface="黑体"/>
                          <a:ea typeface="黑体"/>
                        </a:rPr>
                        <a:t>测试编号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/>
                      <a:r>
                        <a:rPr lang="zh-CN" sz="1800" b="1">
                          <a:solidFill>
                            <a:srgbClr val="FFFFFF"/>
                          </a:solidFill>
                          <a:highlight>
                            <a:srgbClr val="A9A57C"/>
                          </a:highlight>
                          <a:latin typeface="黑体"/>
                          <a:ea typeface="黑体"/>
                        </a:rPr>
                        <a:t>测试用例名称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/>
                      <a:r>
                        <a:rPr sz="1800" b="1">
                          <a:solidFill>
                            <a:srgbClr val="FFFFFF"/>
                          </a:solidFill>
                          <a:highlight>
                            <a:srgbClr val="a9a57c"/>
                          </a:highlight>
                          <a:latin typeface="黑体"/>
                          <a:ea typeface="黑体"/>
                        </a:rPr>
                        <a:t>输入数据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/>
                      <a:r>
                        <a:rPr sz="1800" b="1">
                          <a:solidFill>
                            <a:srgbClr val="FFFFFF"/>
                          </a:solidFill>
                          <a:highlight>
                            <a:srgbClr val="a9a57c"/>
                          </a:highlight>
                          <a:latin typeface="黑体"/>
                          <a:ea typeface="黑体"/>
                        </a:rPr>
                        <a:t>期望结果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/>
                      <a:r>
                        <a:rPr sz="1800" b="1">
                          <a:solidFill>
                            <a:srgbClr val="FFFFFF"/>
                          </a:solidFill>
                          <a:highlight>
                            <a:srgbClr val="a9a57c"/>
                          </a:highlight>
                          <a:latin typeface="黑体"/>
                          <a:ea typeface="黑体"/>
                        </a:rPr>
                        <a:t>实际结果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/>
                      <a:r>
                        <a:rPr lang="zh-CN" sz="1800">
                          <a:solidFill>
                            <a:srgbClr val="2F2B2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15</a:t>
                      </a:r>
                    </a:p>
                  </a:txBody>
                  <a:tcPr>
                    <a:lnL w="381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/>
                      <a:r>
                        <a:rPr lang="zh-CN" sz="1800">
                          <a:solidFill>
                            <a:srgbClr val="2F2B2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动态关键词检索</a:t>
                      </a:r>
                    </a:p>
                  </a:txBody>
                  <a:tcPr>
                    <a:lnL w="381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keyword:</a:t>
                      </a:r>
                    </a:p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大威</a:t>
                      </a:r>
                    </a:p>
                  </a:txBody>
                  <a:tcPr>
                    <a:lnL w="381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返回动态文本关键词包含“大威”的动态列表</a:t>
                      </a:r>
                    </a:p>
                  </a:txBody>
                  <a:tcPr>
                    <a:lnL w="381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 marL="0" lvl="0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1pPr>
                      <a:lvl2pPr marL="457200" lvl="1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2pPr>
                      <a:lvl3pPr marL="914400" lvl="2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3pPr>
                      <a:lvl4pPr marL="1371600" lvl="3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4pPr>
                      <a:lvl5pPr marL="1828800" lvl="4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5pPr>
                      <a:lvl6pPr marL="2286000" lvl="5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6pPr>
                      <a:lvl7pPr marL="2743200" lvl="6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7pPr>
                      <a:lvl8pPr marL="3200400" lvl="7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8pPr>
                      <a:lvl9pPr marL="3657600" lvl="8" algn="l" defTabSz="914400">
                        <a:defRPr sz="1800" kern="1200">
                          <a:solidFill>
                            <a:srgbClr val="000000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返回动态文本关键词包含“大威”的动态列表</a:t>
                      </a:r>
                    </a:p>
                    <a:p>
                      <a:pPr/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（</a:t>
                      </a:r>
                      <a:r>
                        <a:rPr lang="zh-CN" sz="1800">
                          <a:solidFill>
                            <a:srgbClr val="000000"/>
                          </a:solidFill>
                          <a:highlight>
                            <a:srgbClr val="E2E1D7"/>
                          </a:highlight>
                          <a:latin typeface="黑体"/>
                          <a:ea typeface="黑体"/>
                        </a:rPr>
                        <a:t>如动态“今天看到大威了，好开心”）</a:t>
                      </a:r>
                    </a:p>
                  </a:txBody>
                  <a:tcPr>
                    <a:lnL w="381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2e1d7"/>
                    </a:solidFill>
                  </a:tcPr>
                </a:tc>
              </a:tr>
            </a:tbl>
          </a:graphicData>
        </a:graphic>
      </p:graphicFrame>
      <p:sp>
        <p:nvSpPr>
          <p:cNvPr id="12" name=""/>
          <p:cNvSpPr/>
          <p:nvPr/>
        </p:nvSpPr>
        <p:spPr>
          <a:xfrm rot="0" flipH="0" flipV="0">
            <a:off x="547243" y="1163079"/>
            <a:ext cx="8982065" cy="948075"/>
          </a:xfrm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marL="619125" lvl="1" indent="0">
              <a:lnSpc>
                <a:spcPct val="130000"/>
              </a:lnSpc>
              <a:buNone/>
            </a:pP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2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  动态关键词检索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13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493995" y="2616507"/>
            <a:ext cx="9185593" cy="710387"/>
          </a:xfrm>
          <a:prstGeom prst="rect">
            <a:avLst/>
          </a:prstGeom>
          <a:noFill/>
        </p:spPr>
        <p:txBody>
          <a:bodyPr wrap="square" anchor="t"/>
          <a:lstStyle/>
          <a:p>
            <a:pPr lvl="1" algn="ctr">
              <a:lnSpc>
                <a:spcPct val="130000"/>
              </a:lnSpc>
            </a:pPr>
            <a:r>
              <a:rPr lang="en-US" sz="3600" b="1">
                <a:solidFill>
                  <a:srgbClr val="6D5225"/>
                </a:solidFill>
                <a:latin typeface="黑体"/>
                <a:ea typeface="黑体"/>
              </a:rPr>
              <a:t>3	项目开发总结报告</a:t>
            </a:r>
          </a:p>
        </p:txBody>
      </p:sp>
      <p:sp>
        <p:nvSpPr>
          <p:cNvPr id="2" name="矩形 1"/>
          <p:cNvSpPr/>
          <p:nvPr/>
        </p:nvSpPr>
        <p:spPr>
          <a:xfrm>
            <a:off x="13970" y="6512403"/>
            <a:ext cx="403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https://github.com/AngelaEcho/PKU-CAT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 rot="0">
            <a:off x="728169" y="-83185"/>
            <a:ext cx="4216400" cy="950595"/>
          </a:xfrm>
        </p:spPr>
        <p:txBody>
          <a:bodyPr anchor="ctr"/>
          <a:lstStyle/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总结报告</a:t>
            </a:r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目录</a:t>
            </a:r>
          </a:p>
        </p:txBody>
      </p:sp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rot="0" flipH="1" flipV="0">
            <a:off x="-13335" y="-22225"/>
            <a:ext cx="671644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14</a:t>
            </a:r>
          </a:p>
        </p:txBody>
      </p:sp>
      <p:sp>
        <p:nvSpPr>
          <p:cNvPr id="3" name="Text Box 2"/>
          <p:cNvSpPr txBox="1"/>
          <p:nvPr/>
        </p:nvSpPr>
        <p:spPr>
          <a:xfrm rot="0" flipH="0" flipV="0">
            <a:off x="1985010" y="2418151"/>
            <a:ext cx="9185593" cy="2021825"/>
          </a:xfrm>
          <a:prstGeom prst="rect">
            <a:avLst/>
          </a:prstGeom>
          <a:noFill/>
        </p:spPr>
        <p:txBody>
          <a:bodyPr wrap="square" anchor="t"/>
          <a:lstStyle/>
          <a:p>
            <a:pPr marL="891540" lvl="1" indent="0">
              <a:lnSpc>
                <a:spcPct val="130000"/>
              </a:lnSpc>
              <a:buNone/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1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	实际开发结果</a:t>
            </a:r>
          </a:p>
          <a:p>
            <a:pPr marL="891540" lvl="1" indent="0">
              <a:lnSpc>
                <a:spcPct val="130000"/>
              </a:lnSpc>
              <a:buNone/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2	开发工作评价</a:t>
            </a:r>
          </a:p>
          <a:p>
            <a:pPr marL="891540" lvl="1" indent="0">
              <a:lnSpc>
                <a:spcPct val="130000"/>
              </a:lnSpc>
              <a:buNone/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3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	经验与教训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7" name="Title 1"/>
          <p:cNvSpPr/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 anchor="ctr"/>
          <a:lstStyle/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实际开发结果-</a:t>
            </a:r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产品</a:t>
            </a:r>
          </a:p>
        </p:txBody>
      </p:sp>
      <p:sp>
        <p:nvSpPr>
          <p:cNvPr id="11" name="Text Box 2"/>
          <p:cNvSpPr txBox="1"/>
          <p:nvPr/>
        </p:nvSpPr>
        <p:spPr>
          <a:xfrm rot="0" flipH="0" flipV="0">
            <a:off x="1493995" y="1181100"/>
            <a:ext cx="9185593" cy="934037"/>
          </a:xfrm>
          <a:prstGeom prst="rect">
            <a:avLst/>
          </a:prstGeom>
          <a:noFill/>
        </p:spPr>
        <p:txBody>
          <a:bodyPr wrap="square" anchor="t"/>
          <a:lstStyle/>
          <a:p>
            <a:pPr marL="619125" lvl="1" indent="0">
              <a:lnSpc>
                <a:spcPct val="130000"/>
              </a:lnSpc>
              <a:buNone/>
            </a:pP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1  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系统模块及层次结构</a:t>
            </a:r>
          </a:p>
          <a:p>
            <a:pPr marL="971550" lvl="1" indent="-514350">
              <a:lnSpc>
                <a:spcPct val="130000"/>
              </a:lnSpc>
              <a:buAutoNum type="arabicPlain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990600" lvl="1" indent="-49530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</p:txBody>
      </p:sp>
      <p:pic>
        <p:nvPicPr>
          <p:cNvPr id="12" name=""/>
          <p:cNvPicPr/>
          <p:nvPr/>
        </p:nvPicPr>
        <p:blipFill>
          <a:blip r:embed="rId4"/>
          <a:stretch/>
        </p:blipFill>
        <p:spPr>
          <a:xfrm rot="0" flipH="0" flipV="0">
            <a:off x="2550460" y="2048005"/>
            <a:ext cx="7207642" cy="40119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sz="240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7" name="Title 1"/>
          <p:cNvSpPr/>
          <p:nvPr>
            <p:ph type="title"/>
          </p:nvPr>
        </p:nvSpPr>
        <p:spPr>
          <a:xfrm>
            <a:off x="725864" y="-22225"/>
            <a:ext cx="7997190" cy="9505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/>
                <a:ea typeface="宋体"/>
              </a:defRPr>
            </a:lvl1pPr>
          </a:lstStyle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实际开发结果-</a:t>
            </a:r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产品</a:t>
            </a:r>
          </a:p>
        </p:txBody>
      </p:sp>
      <p:sp>
        <p:nvSpPr>
          <p:cNvPr id="11" name="Text Box 2"/>
          <p:cNvSpPr txBox="1"/>
          <p:nvPr/>
        </p:nvSpPr>
        <p:spPr>
          <a:xfrm rot="0" flipH="0" flipV="0">
            <a:off x="1493995" y="1181100"/>
            <a:ext cx="6139718" cy="3949694"/>
          </a:xfrm>
          <a:prstGeom prst="rect">
            <a:avLst/>
          </a:prstGeom>
          <a:noFill/>
        </p:spPr>
        <p:txBody>
          <a:bodyPr wrap="square" anchor="t"/>
          <a:lstStyle/>
          <a:p>
            <a:pPr marL="457200" lvl="1" indent="0">
              <a:lnSpc>
                <a:spcPct val="130000"/>
              </a:lnSpc>
              <a:buNone/>
            </a:pP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2  系统版本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sz="2800" b="1">
                <a:solidFill>
                  <a:srgbClr val="6D5225"/>
                </a:solidFill>
                <a:latin typeface="黑体"/>
                <a:ea typeface="黑体"/>
              </a:rPr>
              <a:t>目前系统有一个版本，版本号为0.9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sz="2800" b="1">
              <a:solidFill>
                <a:srgbClr val="6D5225"/>
              </a:solidFill>
              <a:latin typeface="黑体"/>
              <a:ea typeface="黑体"/>
            </a:endParaRPr>
          </a:p>
          <a:p>
            <a:pPr marL="457200" lvl="1" indent="0">
              <a:lnSpc>
                <a:spcPct val="130000"/>
              </a:lnSpc>
            </a:pP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3  数据库数据表</a:t>
            </a:r>
          </a:p>
          <a:p>
            <a:pPr marL="457200" lvl="1" indent="0">
              <a:lnSpc>
                <a:spcPct val="130000"/>
              </a:lnSpc>
            </a:pPr>
            <a:r>
              <a:rPr lang="en-US" sz="2800" b="1">
                <a:solidFill>
                  <a:srgbClr val="6D5225"/>
                </a:solidFill>
                <a:latin typeface="黑体"/>
                <a:ea typeface="黑体"/>
              </a:rPr>
              <a:t>系统共建立23个数据库数据表，使用mysql数据库存储</a:t>
            </a:r>
          </a:p>
          <a:p>
            <a:pPr marL="971550" lvl="1" indent="-514350">
              <a:lnSpc>
                <a:spcPct val="130000"/>
              </a:lnSpc>
              <a:buAutoNum type="arabicPlain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971550" lvl="1" indent="-514350">
              <a:lnSpc>
                <a:spcPct val="130000"/>
              </a:lnSpc>
              <a:buAutoNum type="arabicPlain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990600" lvl="1" indent="-49530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</p:txBody>
      </p:sp>
      <p:pic>
        <p:nvPicPr>
          <p:cNvPr id="12" name=""/>
          <p:cNvPicPr/>
          <p:nvPr/>
        </p:nvPicPr>
        <p:blipFill>
          <a:blip r:embed="rId4"/>
          <a:stretch/>
        </p:blipFill>
        <p:spPr>
          <a:xfrm rot="0" flipH="0" flipV="0">
            <a:off x="8076164" y="881796"/>
            <a:ext cx="2867703" cy="49560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>
            <p:ph idx="2"/>
          </p:nvPr>
        </p:nvPicPr>
        <p:blipFill>
          <a:blip r:embed="rId3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4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17</a:t>
            </a:r>
          </a:p>
        </p:txBody>
      </p:sp>
      <p:sp>
        <p:nvSpPr>
          <p:cNvPr id="7" name="Title 1"/>
          <p:cNvSpPr/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 anchor="ctr"/>
          <a:lstStyle/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实际开发结果-</a:t>
            </a:r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主要功能和性能</a:t>
            </a:r>
          </a:p>
        </p:txBody>
      </p:sp>
      <p:graphicFrame>
        <p:nvGraphicFramePr>
          <p:cNvPr id="9" name="表格 3"/>
          <p:cNvGraphicFramePr/>
          <p:nvPr/>
        </p:nvGraphicFramePr>
        <p:xfrm rot="0">
          <a:off x="2213038" y="1330388"/>
          <a:ext cx="776605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350"/>
                <a:gridCol w="1676400"/>
                <a:gridCol w="1581150"/>
                <a:gridCol w="2216760"/>
              </a:tblGrid>
              <a:tr h="467660"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立项目标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实际情况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偏差有无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原因分析</a:t>
                      </a:r>
                    </a:p>
                  </a:txBody>
                  <a:tcPr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用户注册，登录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达到了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发布、浏览、检索猫咪信息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达到了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发布、浏览、检索、评论或点赞猫咪社区动态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达到了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给猫咪社区动态添加</a:t>
                      </a: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tag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未达到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开发时间不足</a:t>
                      </a:r>
                    </a:p>
                  </a:txBody>
                  <a:tcPr marL="68580" marR="68580" marT="0" marB="0"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查看猫咪关系图谱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达到了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【扩展需求】根据照片自动识别校内猫咪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未达到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开发时间不足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>
            <p:ph idx="2"/>
          </p:nvPr>
        </p:nvPicPr>
        <p:blipFill>
          <a:blip r:embed="rId3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4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7" name="Title 1"/>
          <p:cNvSpPr/>
          <p:nvPr>
            <p:ph type="title"/>
          </p:nvPr>
        </p:nvSpPr>
        <p:spPr>
          <a:xfrm>
            <a:off x="725864" y="-22225"/>
            <a:ext cx="7997190" cy="950595"/>
          </a:xfrm>
        </p:spPr>
        <p:txBody>
          <a:bodyPr anchor="ctr"/>
          <a:lstStyle/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实际开发结果-</a:t>
            </a:r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进度</a:t>
            </a:r>
          </a:p>
        </p:txBody>
      </p:sp>
      <p:graphicFrame>
        <p:nvGraphicFramePr>
          <p:cNvPr id="9" name="表格 3"/>
          <p:cNvGraphicFramePr/>
          <p:nvPr/>
        </p:nvGraphicFramePr>
        <p:xfrm rot="0">
          <a:off x="777938" y="2120395"/>
          <a:ext cx="10636250" cy="328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900"/>
                <a:gridCol w="2216760"/>
                <a:gridCol w="2216785"/>
                <a:gridCol w="1612900"/>
                <a:gridCol w="2216760"/>
              </a:tblGrid>
              <a:tr h="467660"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里程碑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预定日期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实际日期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偏差有无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原因分析</a:t>
                      </a:r>
                    </a:p>
                  </a:txBody>
                  <a:tcPr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选题及开发计划制定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2020.3.14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2020.3.14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结构化需求分析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2020.3.19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2020.3.19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面向对象分析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2020.4.12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2020.4.12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面向对象设计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2020.4.27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2020.4.27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API</a:t>
                      </a: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设计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2020.4.5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2020.4.5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467660"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第一阶段编码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2020.5.18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2020.6.3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开发难度超出预期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Content Placeholder 5"/>
          <p:cNvPicPr/>
          <p:nvPr/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4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5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19</a:t>
            </a:r>
          </a:p>
        </p:txBody>
      </p:sp>
      <p:sp>
        <p:nvSpPr>
          <p:cNvPr id="6" name="Title 1"/>
          <p:cNvSpPr/>
          <p:nvPr/>
        </p:nvSpPr>
        <p:spPr>
          <a:xfrm>
            <a:off x="725864" y="-22225"/>
            <a:ext cx="7997190" cy="9505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/>
                <a:ea typeface="宋体"/>
              </a:defRPr>
            </a:lvl1pPr>
          </a:lstStyle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开发工作评价-生产效率</a:t>
            </a:r>
          </a:p>
        </p:txBody>
      </p:sp>
      <p:graphicFrame>
        <p:nvGraphicFramePr>
          <p:cNvPr id="7" name="表格 3"/>
          <p:cNvGraphicFramePr/>
          <p:nvPr/>
        </p:nvGraphicFramePr>
        <p:xfrm rot="0">
          <a:off x="777938" y="2120395"/>
          <a:ext cx="10483850" cy="328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854200"/>
                <a:gridCol w="2012950"/>
                <a:gridCol w="2343150"/>
                <a:gridCol w="2216760"/>
              </a:tblGrid>
              <a:tr h="467660"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实际生产效率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计划生产效率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比较结果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lang="zh-CN">
                          <a:latin typeface="黑体"/>
                          <a:ea typeface="黑体"/>
                        </a:rPr>
                        <a:t>原因分析</a:t>
                      </a:r>
                    </a:p>
                  </a:txBody>
                  <a:tcPr anchor="ctr"/>
                </a:tc>
              </a:tr>
              <a:tr h="467660">
                <a:tc>
                  <a:txBody>
                    <a:bodyPr anchor="ctr"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程序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1200行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 anchor="ctr"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2500行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 anchor="ctr"/>
                    <a:lstStyle/>
                    <a:p>
                      <a:pPr marL="0" indent="0" algn="ctr" defTabSz="1143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实际生产效率低于原计划计划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 anchor="ctr"/>
                    <a:lstStyle/>
                    <a:p>
                      <a:pPr marL="0" indent="0" algn="ctr" defTabSz="508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小组成员对于开发工具不熟练</a:t>
                      </a: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467660">
                <a:tc>
                  <a:txBody>
                    <a:bodyPr anchor="ctr"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文件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3000字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 anchor="ctr"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3000字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 anchor="ctr"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基本持平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组内在文档写作方面分工明确</a:t>
                      </a: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467660">
                <a:tc>
                  <a:txBody>
                    <a:bodyPr anchor="ctr"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测试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 anchor="ctr"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实际生产效率低于原计划计划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228600">
                        <a:lnSpc>
                          <a:spcPct val="100000"/>
                        </a:lnSpc>
                        <a:buNone/>
                      </a:pP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小组成员缺乏软件测试经验</a:t>
                      </a:r>
                      <a:r>
                        <a:rPr lang="zh-CN" sz="1800" b="0" i="0" strike="noStrike" spc="0">
                          <a:solidFill>
                            <a:srgbClr val="2F2B20"/>
                          </a:solidFill>
                          <a:latin typeface="黑体"/>
                          <a:ea typeface="黑体"/>
                        </a:rPr>
                        <a:t>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/>
          <a:lstStyle/>
          <a:p>
            <a:r>
              <a:rPr lang="zh-CN" sz="3600" b="1">
                <a:solidFill>
                  <a:schemeClr val="accent5">
                    <a:lumMod val="75000"/>
                  </a:schemeClr>
                </a:solidFill>
                <a:latin typeface="黑体"/>
                <a:ea typeface="黑体"/>
              </a:rPr>
              <a:t>甘特图</a:t>
            </a:r>
            <a:endParaRPr lang="zh-CN" sz="3600" b="1">
              <a:solidFill>
                <a:schemeClr val="accent5">
                  <a:lumMod val="7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4"/>
          <a:stretch/>
        </p:blipFill>
        <p:spPr>
          <a:xfrm>
            <a:off x="619026" y="1275861"/>
            <a:ext cx="10413553" cy="44040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Content Placeholder 5"/>
          <p:cNvPicPr/>
          <p:nvPr/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4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5" name="Text Box 2"/>
          <p:cNvSpPr txBox="1"/>
          <p:nvPr/>
        </p:nvSpPr>
        <p:spPr>
          <a:xfrm rot="0" flipH="0" flipV="0">
            <a:off x="487474" y="1181100"/>
            <a:ext cx="11198638" cy="5540486"/>
          </a:xfrm>
          <a:prstGeom prst="rect">
            <a:avLst/>
          </a:prstGeom>
          <a:noFill/>
        </p:spPr>
        <p:txBody>
          <a:bodyPr wrap="square" anchor="t"/>
          <a:lstStyle/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Django：后端开发的python框架，面向相对大型应用，提供模块全面，开发方便。自带ORM关系对象映射，自带数据库操作功能，有方便的自助管理后台，且自带Django.test，可直接用来进行单元测试。</a:t>
            </a:r>
          </a:p>
          <a:p>
            <a:pPr/>
            <a:endParaRPr lang="zh-CN" sz="2400" b="0" i="0" strike="noStrike" spc="0">
              <a:solidFill>
                <a:srgbClr val="2F2B20"/>
              </a:solidFill>
              <a:latin typeface="黑体"/>
              <a:ea typeface="黑体"/>
            </a:endParaRP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M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ySql：关系型数据库，采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用基于关系表的存储方式，关系表易于理解和维护。</a:t>
            </a:r>
            <a:br>
              <a:rPr lang="en-US"/>
            </a:b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
uwsgi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：python的一个模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块，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实现基于uwsgi+Nginx下django项目生产环境的部署。Web服务器uWSGI实现了uwsgi协议、WSGI协议、http等协议，能直接和应用框架中的WSGI application通信。
Nginx：轻量级且高性能的HTTP和反向代理Web服务器。Nginx中的HttpUwsgiModule与uWSGI服务器进行交换。</a:t>
            </a:r>
          </a:p>
          <a:p>
            <a:pPr/>
            <a:endParaRPr lang="zh-CN" sz="2400" b="0" i="0" strike="noStrike" spc="0">
              <a:solidFill>
                <a:srgbClr val="2F2B20"/>
              </a:solidFill>
              <a:latin typeface="黑体"/>
              <a:ea typeface="黑体"/>
            </a:endParaRPr>
          </a:p>
          <a:p>
            <a:pPr/>
            <a:endParaRPr lang="zh-CN"/>
          </a:p>
        </p:txBody>
      </p:sp>
      <p:sp>
        <p:nvSpPr>
          <p:cNvPr id="6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7" name="Title 1"/>
          <p:cNvSpPr/>
          <p:nvPr/>
        </p:nvSpPr>
        <p:spPr>
          <a:xfrm>
            <a:off x="725864" y="-22225"/>
            <a:ext cx="7997190" cy="9505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/>
                <a:ea typeface="宋体"/>
              </a:defRPr>
            </a:lvl1pPr>
          </a:lstStyle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开发工作评价-技术方法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Content Placeholder 5"/>
          <p:cNvPicPr/>
          <p:nvPr/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4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5" name="Text Box 2"/>
          <p:cNvSpPr txBox="1"/>
          <p:nvPr/>
        </p:nvSpPr>
        <p:spPr>
          <a:xfrm rot="0" flipH="0" flipV="0">
            <a:off x="1493995" y="1181100"/>
            <a:ext cx="9185593" cy="4112703"/>
          </a:xfrm>
          <a:prstGeom prst="rect">
            <a:avLst/>
          </a:prstGeom>
          <a:noFill/>
        </p:spPr>
        <p:txBody>
          <a:bodyPr wrap="square" anchor="t"/>
          <a:lstStyle/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Android Studio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：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前端实现的是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Android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开发，使用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Android Studio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集成开发环境。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采用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 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Java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 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语言来开发。开发完成后，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Android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 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应用程序可以容易的打包。</a:t>
            </a:r>
          </a:p>
          <a:p>
            <a:pPr/>
            <a:endParaRPr lang="zh-CN" sz="2400" b="0" i="0" strike="noStrike" spc="0">
              <a:solidFill>
                <a:srgbClr val="2F2B20"/>
              </a:solidFill>
              <a:latin typeface="黑体"/>
              <a:ea typeface="黑体"/>
            </a:endParaRP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Postman：我们在部分单元测试（后端）和性能测试中使用了Postman。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Postman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有图形界面，门槛低上手快，且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支持各种请求类型和自定义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HTTP Request。</a:t>
            </a:r>
            <a:br>
              <a:rPr lang="en-US"/>
            </a:br>
            <a:br>
              <a:rPr lang="en-US"/>
            </a:b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Apache Benchmark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: 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使用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Apache Benchmark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来进行压力测试，这是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Apache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附带的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web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压力测试工具，使用方便，统计功能强大，能够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创建多个并发访问线程，模拟多个访问者同时对某一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URL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进行访问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。</a:t>
            </a:r>
          </a:p>
        </p:txBody>
      </p:sp>
      <p:sp>
        <p:nvSpPr>
          <p:cNvPr id="6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21</a:t>
            </a:r>
          </a:p>
        </p:txBody>
      </p:sp>
      <p:sp>
        <p:nvSpPr>
          <p:cNvPr id="7" name="Title 1"/>
          <p:cNvSpPr/>
          <p:nvPr/>
        </p:nvSpPr>
        <p:spPr>
          <a:xfrm>
            <a:off x="725864" y="-22225"/>
            <a:ext cx="7997190" cy="9505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/>
                <a:ea typeface="宋体"/>
              </a:defRPr>
            </a:lvl1pPr>
          </a:lstStyle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开发工作评价-技术方法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Content Placeholder 5"/>
          <p:cNvPicPr/>
          <p:nvPr/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4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en-US"/>
          </a:p>
        </p:txBody>
      </p:sp>
      <p:sp>
        <p:nvSpPr>
          <p:cNvPr id="5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sz="2400">
                <a:solidFill>
                  <a:srgbClr val="FFFFFF"/>
                </a:solidFill>
              </a:rPr>
              <a:t>22</a:t>
            </a:r>
          </a:p>
        </p:txBody>
      </p:sp>
      <p:sp>
        <p:nvSpPr>
          <p:cNvPr id="6" name="Title 1"/>
          <p:cNvSpPr/>
          <p:nvPr/>
        </p:nvSpPr>
        <p:spPr>
          <a:xfrm>
            <a:off x="725864" y="-22225"/>
            <a:ext cx="7997190" cy="9505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开发工作评价-出错原因分析</a:t>
            </a:r>
          </a:p>
        </p:txBody>
      </p:sp>
      <p:sp>
        <p:nvSpPr>
          <p:cNvPr id="7" name=""/>
          <p:cNvSpPr/>
          <p:nvPr/>
        </p:nvSpPr>
        <p:spPr>
          <a:xfrm rot="0" flipH="0" flipV="0">
            <a:off x="1462612" y="1222564"/>
            <a:ext cx="9248360" cy="5080000"/>
          </a:xfrm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错误：发送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POST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请求返回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403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，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csrf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验证失败。</a:t>
            </a: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原因：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django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中的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POST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默认开启了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csrf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验证，在使用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POST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方法发送数据时需要先向服务器获取一个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csrf_token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，在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POST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时一起发送到服务器。如果不发送，就会返回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403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。这里我们直接在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django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中关闭了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csrf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。</a:t>
            </a:r>
          </a:p>
          <a:p>
            <a:pPr/>
            <a:endParaRPr lang="zh-CN" sz="2400" b="0" i="0" strike="noStrike" spc="0">
              <a:solidFill>
                <a:srgbClr val="2F2B20"/>
              </a:solidFill>
              <a:latin typeface="黑体"/>
              <a:ea typeface="黑体"/>
            </a:endParaRP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错误：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django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访问数据库出错</a:t>
            </a: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原因：一个人更新了自己的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models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并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migrate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到数据库但未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commit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到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github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上，其他人的代码中的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models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的字段就与数据库中的字段不符，在查询数据库时就会出错。因此要及时同步代码到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github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上。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Content Placeholder 5"/>
          <p:cNvPicPr/>
          <p:nvPr/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4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5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6" name="Title 1"/>
          <p:cNvSpPr/>
          <p:nvPr/>
        </p:nvSpPr>
        <p:spPr>
          <a:xfrm>
            <a:off x="725864" y="-22225"/>
            <a:ext cx="7997190" cy="9505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/>
                <a:ea typeface="宋体"/>
              </a:defRPr>
            </a:lvl1pPr>
          </a:lstStyle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开发工作评价-出错原因分析</a:t>
            </a:r>
          </a:p>
        </p:txBody>
      </p:sp>
      <p:sp>
        <p:nvSpPr>
          <p:cNvPr id="7" name=""/>
          <p:cNvSpPr/>
          <p:nvPr/>
        </p:nvSpPr>
        <p:spPr>
          <a:xfrm rot="0" flipH="0" flipV="0">
            <a:off x="1462612" y="1222564"/>
            <a:ext cx="9248360" cy="5080000"/>
          </a:xfrm>
        </p:spPr>
        <p:txBody>
          <a:bodyPr/>
          <a:lstStyle/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错误：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Android Studio中activity之间的通信错误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。</a:t>
            </a: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原因：activity之间通过intent传输的数据有时候为空（比如我们刚刚遇到的错误），接收端如果不做预判，会导致报错，软件健壮性降低。</a:t>
            </a: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初次使用Android开发工具，不熟悉工具使用，在翻阅多个资料和文档及多次尝试后提高熟练度。</a:t>
            </a:r>
          </a:p>
        </p:txBody>
      </p:sp>
      <p:pic>
        <p:nvPicPr>
          <p:cNvPr id="8" name=""/>
          <p:cNvPicPr/>
          <p:nvPr/>
        </p:nvPicPr>
        <p:blipFill>
          <a:blip r:embed="rId4"/>
          <a:stretch/>
        </p:blipFill>
        <p:spPr>
          <a:xfrm rot="0">
            <a:off x="6350" y="3762564"/>
            <a:ext cx="12192000" cy="19156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Content Placeholder 5"/>
          <p:cNvPicPr/>
          <p:nvPr/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4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5" name="Text Box 2"/>
          <p:cNvSpPr txBox="1"/>
          <p:nvPr/>
        </p:nvSpPr>
        <p:spPr>
          <a:xfrm rot="0" flipH="0" flipV="0">
            <a:off x="1493995" y="1181100"/>
            <a:ext cx="9185593" cy="4916102"/>
          </a:xfrm>
          <a:prstGeom prst="rect">
            <a:avLst/>
          </a:prstGeom>
          <a:noFill/>
        </p:spPr>
        <p:txBody>
          <a:bodyPr wrap="square" anchor="t"/>
          <a:lstStyle/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1   进度控制</a:t>
            </a: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小组严格按照甘特图规划进行项目管理，一定程度上保障了项目的进度要求。但是甘特图的规划不够细致，也造成了一些不利影响，比如没有考虑扩展功能需求。</a:t>
            </a:r>
          </a:p>
          <a:p>
            <a:pPr/>
            <a:endParaRPr lang="zh-CN" sz="2400" b="0" i="0" strike="noStrike" spc="0">
              <a:solidFill>
                <a:srgbClr val="2F2B20"/>
              </a:solidFill>
              <a:latin typeface="黑体"/>
              <a:ea typeface="黑体"/>
            </a:endParaRP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2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   定期交流</a:t>
            </a: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小组成立以来，基本维持每周一次的小组讨论会，前后端内部也进行过多次讨论，良好的交流是软件能够顺利开发的重要因素。</a:t>
            </a:r>
          </a:p>
          <a:p>
            <a:pPr/>
            <a:endParaRPr lang="zh-CN" sz="2400" b="0" i="0" strike="noStrike" spc="0">
              <a:solidFill>
                <a:srgbClr val="2F2B20"/>
              </a:solidFill>
              <a:latin typeface="黑体"/>
              <a:ea typeface="黑体"/>
            </a:endParaRPr>
          </a:p>
        </p:txBody>
      </p:sp>
      <p:sp>
        <p:nvSpPr>
          <p:cNvPr id="6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7" name="Title 1"/>
          <p:cNvSpPr/>
          <p:nvPr/>
        </p:nvSpPr>
        <p:spPr>
          <a:xfrm>
            <a:off x="725864" y="-22225"/>
            <a:ext cx="7997190" cy="9505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/>
                <a:ea typeface="宋体"/>
              </a:defRPr>
            </a:lvl1pPr>
          </a:lstStyle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经验与教训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Content Placeholder 5"/>
          <p:cNvPicPr/>
          <p:nvPr/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4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endParaRPr lang="en-US"/>
          </a:p>
        </p:txBody>
      </p:sp>
      <p:sp>
        <p:nvSpPr>
          <p:cNvPr id="5" name="Text Box 2"/>
          <p:cNvSpPr txBox="1"/>
          <p:nvPr/>
        </p:nvSpPr>
        <p:spPr>
          <a:xfrm rot="0" flipH="0" flipV="0">
            <a:off x="1493995" y="1181100"/>
            <a:ext cx="9185593" cy="4916102"/>
          </a:xfrm>
          <a:prstGeom prst="rect">
            <a:avLst/>
          </a:prstGeom>
          <a:noFill/>
        </p:spPr>
        <p:txBody>
          <a:bodyPr wrap="square" anchor="t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3   git应用</a:t>
            </a: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git是帮助软件开发团队进行协作开发的重要工具，应该充分利用git</a:t>
            </a: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进行团队开发。</a:t>
            </a:r>
          </a:p>
        </p:txBody>
      </p:sp>
      <p:sp>
        <p:nvSpPr>
          <p:cNvPr id="6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en-US" sz="2400">
                <a:solidFill>
                  <a:srgbClr val="FFFFFF"/>
                </a:solidFill>
              </a:rPr>
              <a:t>25</a:t>
            </a:r>
          </a:p>
        </p:txBody>
      </p:sp>
      <p:sp>
        <p:nvSpPr>
          <p:cNvPr id="7" name="Title 1"/>
          <p:cNvSpPr/>
          <p:nvPr/>
        </p:nvSpPr>
        <p:spPr>
          <a:xfrm>
            <a:off x="725864" y="-22225"/>
            <a:ext cx="7997190" cy="9505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/>
                <a:ea typeface="宋体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经验与教训</a:t>
            </a:r>
          </a:p>
        </p:txBody>
      </p:sp>
      <p:pic>
        <p:nvPicPr>
          <p:cNvPr id="8" name=""/>
          <p:cNvPicPr/>
          <p:nvPr/>
        </p:nvPicPr>
        <p:blipFill>
          <a:blip r:embed="rId4"/>
          <a:stretch/>
        </p:blipFill>
        <p:spPr>
          <a:xfrm rot="0" flipH="0" flipV="0">
            <a:off x="1237839" y="3033186"/>
            <a:ext cx="4623748" cy="1991861"/>
          </a:xfrm>
          <a:prstGeom prst="rect">
            <a:avLst/>
          </a:prstGeom>
        </p:spPr>
      </p:pic>
      <p:pic>
        <p:nvPicPr>
          <p:cNvPr id="9" name=""/>
          <p:cNvPicPr/>
          <p:nvPr/>
        </p:nvPicPr>
        <p:blipFill>
          <a:blip r:embed="rId5"/>
          <a:stretch/>
        </p:blipFill>
        <p:spPr>
          <a:xfrm rot="0" flipH="0" flipV="0">
            <a:off x="6232480" y="3066912"/>
            <a:ext cx="4588818" cy="195813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pic>
        <p:nvPicPr>
          <p:cNvPr id="3" name="Content Placeholder 5"/>
          <p:cNvPicPr/>
          <p:nvPr/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4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5" name="Text Box 2"/>
          <p:cNvSpPr txBox="1"/>
          <p:nvPr/>
        </p:nvSpPr>
        <p:spPr>
          <a:xfrm rot="0" flipH="0" flipV="0">
            <a:off x="1493995" y="1181100"/>
            <a:ext cx="9185593" cy="4916102"/>
          </a:xfrm>
          <a:prstGeom prst="rect">
            <a:avLst/>
          </a:prstGeom>
          <a:noFill/>
        </p:spPr>
        <p:txBody>
          <a:bodyPr wrap="square" anchor="t"/>
          <a:lstStyle/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4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   及时测试</a:t>
            </a: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软件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测试的目的在于发现错误，及时测试并改正，可以避免该错误对后续功能或性能要求的影响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。小组虽然在前后端分别完成了软件测试过程，但没有及时完成前后端交互这一内容。</a:t>
            </a:r>
          </a:p>
          <a:p>
            <a:pPr/>
            <a:endParaRPr lang="zh-CN" sz="2400" b="0" i="0" strike="noStrike" spc="0">
              <a:solidFill>
                <a:srgbClr val="2F2B20"/>
              </a:solidFill>
              <a:latin typeface="黑体"/>
              <a:ea typeface="黑体"/>
            </a:endParaRP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5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   非功能需求</a:t>
            </a:r>
          </a:p>
          <a:p>
            <a:pPr/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要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认识到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非功能需求的重要性，对于非功能需求要有准确的界定，并且认真设计并实现非功能需求。我们小组针对软件的非功能需求也有特别的处理，</a:t>
            </a:r>
            <a:r>
              <a:rPr lang="zh-CN" sz="2400" b="0" i="0" strike="noStrike" spc="0">
                <a:solidFill>
                  <a:srgbClr val="2F2B20"/>
                </a:solidFill>
                <a:latin typeface="黑体"/>
                <a:ea typeface="黑体"/>
              </a:rPr>
              <a:t>比如简化功能逻辑提高性能，对于软件的安全性和易用性也进行了特别的处理。</a:t>
            </a:r>
          </a:p>
          <a:p>
            <a:pPr/>
            <a:endParaRPr lang="zh-CN" sz="2400" b="0" i="0" strike="noStrike" spc="0">
              <a:solidFill>
                <a:srgbClr val="2F2B20"/>
              </a:solidFill>
              <a:latin typeface="黑体"/>
              <a:ea typeface="黑体"/>
            </a:endParaRPr>
          </a:p>
          <a:p>
            <a:pPr/>
            <a:endParaRPr lang="zh-CN" sz="2400" b="0" i="0" strike="noStrike" spc="0">
              <a:solidFill>
                <a:srgbClr val="2F2B20"/>
              </a:solidFill>
              <a:latin typeface="黑体"/>
              <a:ea typeface="黑体"/>
            </a:endParaRPr>
          </a:p>
        </p:txBody>
      </p:sp>
      <p:sp>
        <p:nvSpPr>
          <p:cNvPr id="6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26</a:t>
            </a:r>
          </a:p>
        </p:txBody>
      </p:sp>
      <p:sp>
        <p:nvSpPr>
          <p:cNvPr id="7" name="Title 1"/>
          <p:cNvSpPr/>
          <p:nvPr/>
        </p:nvSpPr>
        <p:spPr>
          <a:xfrm>
            <a:off x="725864" y="-22225"/>
            <a:ext cx="7997190" cy="95059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"/>
                <a:ea typeface="宋体"/>
              </a:defRPr>
            </a:lvl1pPr>
          </a:lstStyle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经验与教训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6" y="-22225"/>
            <a:ext cx="673212" cy="7322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27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493995" y="2616507"/>
            <a:ext cx="9185593" cy="710387"/>
          </a:xfrm>
          <a:prstGeom prst="rect">
            <a:avLst/>
          </a:prstGeom>
          <a:noFill/>
        </p:spPr>
        <p:txBody>
          <a:bodyPr wrap="square" anchor="t"/>
          <a:lstStyle/>
          <a:p>
            <a:pPr lvl="1" algn="ctr">
              <a:lnSpc>
                <a:spcPct val="130000"/>
              </a:lnSpc>
            </a:pPr>
            <a:r>
              <a:rPr lang="en-US" sz="3600" b="1">
                <a:solidFill>
                  <a:srgbClr val="6D5225"/>
                </a:solidFill>
                <a:latin typeface="黑体"/>
                <a:ea typeface="黑体"/>
              </a:rPr>
              <a:t>4</a:t>
            </a:r>
            <a:r>
              <a:rPr lang="en-US" sz="3600" b="1">
                <a:solidFill>
                  <a:srgbClr val="6D5225"/>
                </a:solidFill>
                <a:latin typeface="黑体"/>
                <a:ea typeface="黑体"/>
              </a:rPr>
              <a:t>	最终成果</a:t>
            </a:r>
            <a:r>
              <a:rPr lang="zh-CN" sz="3600" b="1">
                <a:solidFill>
                  <a:srgbClr val="6D5225"/>
                </a:solidFill>
                <a:latin typeface="黑体"/>
                <a:ea typeface="黑体"/>
              </a:rPr>
              <a:t>展示</a:t>
            </a:r>
            <a:endParaRPr lang="lat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/>
          <a:lstStyle/>
          <a:p>
            <a:r>
              <a:rPr lang="zh-CN" sz="3600" b="1">
                <a:solidFill>
                  <a:schemeClr val="accent5">
                    <a:lumMod val="75000"/>
                  </a:schemeClr>
                </a:solidFill>
                <a:latin typeface="黑体"/>
                <a:ea typeface="黑体"/>
              </a:rPr>
              <a:t>目录</a:t>
            </a:r>
            <a:endParaRPr lang="zh-CN" sz="3600" b="1">
              <a:solidFill>
                <a:schemeClr val="accent5">
                  <a:lumMod val="7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 rot="0" flipH="0" flipV="0">
            <a:off x="1882651" y="1637421"/>
            <a:ext cx="9185593" cy="3318362"/>
          </a:xfrm>
          <a:prstGeom prst="rect">
            <a:avLst/>
          </a:prstGeom>
          <a:noFill/>
        </p:spPr>
        <p:txBody>
          <a:bodyPr wrap="square" anchor="t"/>
          <a:lstStyle/>
          <a:p>
            <a:pPr marL="891540" lvl="1" indent="0">
              <a:lnSpc>
                <a:spcPct val="130000"/>
              </a:lnSpc>
              <a:buNone/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0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	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选题初衷</a:t>
            </a:r>
          </a:p>
          <a:p>
            <a:pPr marL="891540" lvl="1" indent="0">
              <a:lnSpc>
                <a:spcPct val="130000"/>
              </a:lnSpc>
              <a:buNone/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1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	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功能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完善</a:t>
            </a:r>
          </a:p>
          <a:p>
            <a:pPr marL="891540" lvl="1" indent="0">
              <a:lnSpc>
                <a:spcPct val="130000"/>
              </a:lnSpc>
              <a:buNone/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2	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新增测试</a:t>
            </a:r>
            <a:endParaRPr lang="latin"/>
          </a:p>
          <a:p>
            <a:pPr marL="891540" lvl="1" indent="0">
              <a:lnSpc>
                <a:spcPct val="130000"/>
              </a:lnSpc>
              <a:buNone/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3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	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项目开发总结报告</a:t>
            </a:r>
          </a:p>
          <a:p>
            <a:pPr marL="891540" lvl="1" indent="0">
              <a:lnSpc>
                <a:spcPct val="130000"/>
              </a:lnSpc>
              <a:buNone/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4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	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最终成果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展示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93995" y="2616507"/>
            <a:ext cx="9185593" cy="710387"/>
          </a:xfrm>
          <a:prstGeom prst="rect">
            <a:avLst/>
          </a:prstGeom>
          <a:noFill/>
        </p:spPr>
        <p:txBody>
          <a:bodyPr wrap="square" anchor="t"/>
          <a:lstStyle/>
          <a:p>
            <a:pPr lvl="1" algn="ctr">
              <a:lnSpc>
                <a:spcPct val="130000"/>
              </a:lnSpc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0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	选题初衷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95300" y="-83185"/>
            <a:ext cx="4699635" cy="950595"/>
          </a:xfrm>
        </p:spPr>
        <p:txBody>
          <a:bodyPr anchor="ctr"/>
          <a:lstStyle/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选题初衷-猫协小程序</a:t>
            </a:r>
          </a:p>
        </p:txBody>
      </p:sp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5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11" name=""/>
          <p:cNvPicPr/>
          <p:nvPr/>
        </p:nvPicPr>
        <p:blipFill>
          <a:blip r:embed="rId4"/>
          <a:stretch/>
        </p:blipFill>
        <p:spPr>
          <a:xfrm>
            <a:off x="0" y="1417320"/>
            <a:ext cx="1219200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95300" y="-83185"/>
            <a:ext cx="4699635" cy="950595"/>
          </a:xfrm>
        </p:spPr>
        <p:txBody>
          <a:bodyPr anchor="ctr"/>
          <a:lstStyle/>
          <a:p>
            <a:pPr/>
            <a:r>
              <a:rPr lang="zh-CN" sz="3600" b="1">
                <a:solidFill>
                  <a:srgbClr val="A47B38"/>
                </a:solidFill>
                <a:latin typeface="黑体"/>
                <a:ea typeface="黑体"/>
              </a:rPr>
              <a:t>选题初衷-猫协小程序</a:t>
            </a:r>
          </a:p>
        </p:txBody>
      </p:sp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9" name="Text Box 2"/>
          <p:cNvSpPr txBox="1"/>
          <p:nvPr/>
        </p:nvSpPr>
        <p:spPr>
          <a:xfrm rot="0">
            <a:off x="2543356" y="1804372"/>
            <a:ext cx="9185593" cy="5053691"/>
          </a:xfrm>
          <a:prstGeom prst="rect">
            <a:avLst/>
          </a:prstGeom>
          <a:noFill/>
        </p:spPr>
        <p:txBody>
          <a:bodyPr wrap="square" anchor="t"/>
          <a:lstStyle/>
          <a:p>
            <a:pPr lvl="1">
              <a:lnSpc>
                <a:spcPct val="130000"/>
              </a:lnSpc>
            </a:pPr>
            <a:endParaRPr lang="en-US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lvl="1">
              <a:lnSpc>
                <a:spcPct val="130000"/>
              </a:lnSpc>
            </a:pPr>
            <a:endParaRPr lang="en-US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lvl="1">
              <a:lnSpc>
                <a:spcPct val="130000"/>
              </a:lnSpc>
            </a:pPr>
            <a:endParaRPr lang="en-US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lvl="1">
              <a:lnSpc>
                <a:spcPct val="130000"/>
              </a:lnSpc>
            </a:pPr>
            <a:endParaRPr lang="en-US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lvl="1">
              <a:lnSpc>
                <a:spcPct val="130000"/>
              </a:lnSpc>
            </a:pPr>
            <a:endParaRPr lang="en-US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lvl="1">
              <a:lnSpc>
                <a:spcPct val="130000"/>
              </a:lnSpc>
            </a:pPr>
            <a:endParaRPr lang="en-US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lvl="1">
              <a:lnSpc>
                <a:spcPct val="130000"/>
              </a:lnSpc>
            </a:pPr>
            <a:endParaRPr lang="en-US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lvl="1">
              <a:lnSpc>
                <a:spcPct val="130000"/>
              </a:lnSpc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四月份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意外走红的猫协小程序</a:t>
            </a:r>
          </a:p>
        </p:txBody>
      </p:sp>
      <p:pic>
        <p:nvPicPr>
          <p:cNvPr id="11" name=""/>
          <p:cNvPicPr/>
          <p:nvPr/>
        </p:nvPicPr>
        <p:blipFill>
          <a:blip r:embed="rId4"/>
          <a:stretch/>
        </p:blipFill>
        <p:spPr>
          <a:xfrm rot="0" flipH="0" flipV="0">
            <a:off x="3679525" y="942987"/>
            <a:ext cx="4159812" cy="5357838"/>
          </a:xfrm>
          <a:prstGeom prst="rect">
            <a:avLst/>
          </a:prstGeom>
        </p:spPr>
      </p:pic>
      <p:pic>
        <p:nvPicPr>
          <p:cNvPr id="12" name=""/>
          <p:cNvPicPr/>
          <p:nvPr/>
        </p:nvPicPr>
        <p:blipFill>
          <a:blip r:embed="rId5"/>
          <a:stretch/>
        </p:blipFill>
        <p:spPr>
          <a:xfrm rot="0" flipH="0" flipV="0">
            <a:off x="8778432" y="2026149"/>
            <a:ext cx="2448273" cy="4359692"/>
          </a:xfrm>
          <a:prstGeom prst="rect">
            <a:avLst/>
          </a:prstGeom>
        </p:spPr>
      </p:pic>
      <p:pic>
        <p:nvPicPr>
          <p:cNvPr id="13" name=""/>
          <p:cNvPicPr/>
          <p:nvPr/>
        </p:nvPicPr>
        <p:blipFill>
          <a:blip r:embed="rId6"/>
          <a:stretch/>
        </p:blipFill>
        <p:spPr>
          <a:xfrm rot="0" flipH="0" flipV="0">
            <a:off x="605359" y="1001930"/>
            <a:ext cx="2442587" cy="5298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493995" y="2616507"/>
            <a:ext cx="9185593" cy="710387"/>
          </a:xfrm>
          <a:prstGeom prst="rect">
            <a:avLst/>
          </a:prstGeom>
          <a:noFill/>
        </p:spPr>
        <p:txBody>
          <a:bodyPr wrap="square" anchor="t"/>
          <a:lstStyle/>
          <a:p>
            <a:pPr lvl="1" algn="ctr">
              <a:lnSpc>
                <a:spcPct val="130000"/>
              </a:lnSpc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1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	</a:t>
            </a:r>
            <a:r>
              <a:rPr lang="zh-CN" sz="3600" b="1">
                <a:solidFill>
                  <a:srgbClr val="6D5225"/>
                </a:solidFill>
                <a:latin typeface="黑体"/>
                <a:ea typeface="黑体"/>
              </a:rPr>
              <a:t>功能</a:t>
            </a:r>
            <a:r>
              <a:rPr lang="zh-CN" sz="3600" b="1">
                <a:solidFill>
                  <a:srgbClr val="6D5225"/>
                </a:solidFill>
                <a:latin typeface="黑体"/>
                <a:ea typeface="黑体"/>
              </a:rPr>
              <a:t>完善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95300" y="-83185"/>
            <a:ext cx="4699635" cy="950595"/>
          </a:xfrm>
        </p:spPr>
        <p:txBody>
          <a:bodyPr/>
          <a:lstStyle/>
          <a:p>
            <a:r>
              <a:rPr lang="zh-CN" sz="3600" b="1">
                <a:solidFill>
                  <a:schemeClr val="accent5">
                    <a:lumMod val="75000"/>
                  </a:schemeClr>
                </a:solidFill>
                <a:latin typeface="黑体"/>
                <a:ea typeface="黑体"/>
              </a:rPr>
              <a:t>期望</a:t>
            </a:r>
            <a:r>
              <a:rPr lang="zh-CN" sz="3600" b="1">
                <a:solidFill>
                  <a:schemeClr val="accent5">
                    <a:lumMod val="75000"/>
                  </a:schemeClr>
                </a:solidFill>
                <a:latin typeface="黑体"/>
                <a:ea typeface="黑体"/>
              </a:rPr>
              <a:t>完成的功能</a:t>
            </a:r>
            <a:endParaRPr lang="zh-CN" sz="3600" b="1">
              <a:solidFill>
                <a:schemeClr val="accent5">
                  <a:lumMod val="75000"/>
                </a:schemeClr>
              </a:solidFill>
              <a:latin typeface="黑体"/>
              <a:ea typeface="黑体"/>
            </a:endParaRPr>
          </a:p>
        </p:txBody>
      </p:sp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9" name="Text Box 2"/>
          <p:cNvSpPr txBox="1"/>
          <p:nvPr/>
        </p:nvSpPr>
        <p:spPr>
          <a:xfrm>
            <a:off x="1493995" y="1181100"/>
            <a:ext cx="9185593" cy="5053691"/>
          </a:xfrm>
          <a:prstGeom prst="rect">
            <a:avLst/>
          </a:prstGeom>
          <a:noFill/>
        </p:spPr>
        <p:txBody>
          <a:bodyPr wrap="square" anchor="t"/>
          <a:lstStyle/>
          <a:p>
            <a:pPr lvl="1">
              <a:lnSpc>
                <a:spcPct val="130000"/>
              </a:lnSpc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1	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用户部分</a:t>
            </a:r>
          </a:p>
          <a:p>
            <a:pPr marL="1371600" lvl="2" indent="-457200">
              <a:lnSpc>
                <a:spcPct val="130000"/>
              </a:lnSpc>
              <a:buFont typeface="Arial" charset="0"/>
              <a:buChar char="•"/>
            </a:pP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用户登录</a:t>
            </a:r>
            <a:r>
              <a:rPr lang="en-US" sz="2800" b="1">
                <a:solidFill>
                  <a:srgbClr val="6D5225"/>
                </a:solidFill>
                <a:latin typeface="黑体"/>
                <a:ea typeface="黑体"/>
              </a:rPr>
              <a:t>/</a:t>
            </a: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注册</a:t>
            </a:r>
            <a:r>
              <a:rPr lang="en-US" sz="2800" b="1">
                <a:solidFill>
                  <a:srgbClr val="6D5225"/>
                </a:solidFill>
                <a:latin typeface="黑体"/>
                <a:ea typeface="黑体"/>
              </a:rPr>
              <a:t>/</a:t>
            </a: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登出</a:t>
            </a:r>
            <a:r>
              <a:rPr lang="en-US" sz="2800" b="1">
                <a:solidFill>
                  <a:srgbClr val="6D5225"/>
                </a:solidFill>
                <a:latin typeface="黑体"/>
                <a:ea typeface="黑体"/>
              </a:rPr>
              <a:t>/</a:t>
            </a: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档案</a:t>
            </a:r>
            <a:endParaRPr lang="latin"/>
          </a:p>
          <a:p>
            <a:pPr lvl="1">
              <a:lnSpc>
                <a:spcPct val="130000"/>
              </a:lnSpc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2	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管理员部分</a:t>
            </a:r>
            <a:endParaRPr lang="latin"/>
          </a:p>
          <a:p>
            <a:pPr marL="1371600" lvl="2" indent="-457200">
              <a:lnSpc>
                <a:spcPct val="130000"/>
              </a:lnSpc>
              <a:buFont typeface="Arial" charset="0"/>
              <a:buChar char="•"/>
            </a:pP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管理员申请</a:t>
            </a:r>
            <a:r>
              <a:rPr lang="en-US" sz="2800" b="1">
                <a:solidFill>
                  <a:srgbClr val="6D5225"/>
                </a:solidFill>
                <a:latin typeface="黑体"/>
                <a:ea typeface="黑体"/>
              </a:rPr>
              <a:t>/</a:t>
            </a: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管理</a:t>
            </a:r>
            <a:endParaRPr lang="latin"/>
          </a:p>
          <a:p>
            <a:pPr marL="457200" lvl="1" indent="0">
              <a:lnSpc>
                <a:spcPct val="130000"/>
              </a:lnSpc>
              <a:buNone/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3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	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动态部分</a:t>
            </a: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动态查看</a:t>
            </a:r>
            <a:r>
              <a:rPr lang="en-US" sz="2800" b="1">
                <a:solidFill>
                  <a:srgbClr val="6D5225"/>
                </a:solidFill>
                <a:latin typeface="黑体"/>
                <a:ea typeface="黑体"/>
              </a:rPr>
              <a:t>/</a:t>
            </a: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点赞</a:t>
            </a:r>
            <a:r>
              <a:rPr lang="en-US" sz="2800" b="1">
                <a:solidFill>
                  <a:srgbClr val="6D5225"/>
                </a:solidFill>
                <a:latin typeface="黑体"/>
                <a:ea typeface="黑体"/>
              </a:rPr>
              <a:t>/</a:t>
            </a: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评论</a:t>
            </a:r>
            <a:r>
              <a:rPr lang="en-US" sz="2800" b="1">
                <a:solidFill>
                  <a:srgbClr val="6D5225"/>
                </a:solidFill>
                <a:latin typeface="黑体"/>
                <a:ea typeface="黑体"/>
              </a:rPr>
              <a:t>/</a:t>
            </a: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搜索</a:t>
            </a:r>
            <a:endParaRPr lang="latin"/>
          </a:p>
          <a:p>
            <a:pPr marL="457200" lvl="1" indent="0">
              <a:lnSpc>
                <a:spcPct val="130000"/>
              </a:lnSpc>
              <a:buNone/>
            </a:pP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4</a:t>
            </a:r>
            <a:r>
              <a:rPr lang="en-US" sz="3200" b="1">
                <a:solidFill>
                  <a:srgbClr val="6D5225"/>
                </a:solidFill>
                <a:latin typeface="黑体"/>
                <a:ea typeface="黑体"/>
              </a:rPr>
              <a:t>	</a:t>
            </a: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猫咪档案部分</a:t>
            </a: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查看档案</a:t>
            </a:r>
            <a:r>
              <a:rPr lang="en-US" sz="2800" b="1">
                <a:solidFill>
                  <a:srgbClr val="6D5225"/>
                </a:solidFill>
                <a:latin typeface="黑体"/>
                <a:ea typeface="黑体"/>
              </a:rPr>
              <a:t>/</a:t>
            </a: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搜索</a:t>
            </a:r>
            <a:endParaRPr lang="lat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95300" y="-83185"/>
            <a:ext cx="4699635" cy="950595"/>
          </a:xfrm>
        </p:spPr>
        <p:txBody>
          <a:bodyPr/>
          <a:lstStyle/>
          <a:p>
            <a:r>
              <a:rPr lang="zh-CN" sz="3600" b="1">
                <a:solidFill>
                  <a:schemeClr val="accent5">
                    <a:lumMod val="75000"/>
                  </a:schemeClr>
                </a:solidFill>
                <a:latin typeface="黑体"/>
                <a:ea typeface="黑体"/>
              </a:rPr>
              <a:t>功能完善</a:t>
            </a:r>
          </a:p>
        </p:txBody>
      </p:sp>
      <p:pic>
        <p:nvPicPr>
          <p:cNvPr id="6" name="Content Placeholder 5"/>
          <p:cNvPicPr/>
          <p:nvPr>
            <p:ph idx="2"/>
          </p:nvPr>
        </p:nvPicPr>
        <p:blipFill>
          <a:blip r:embed="rId2"/>
          <a:srcRect l="34939" t="15675" r="1912"/>
          <a:stretch/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3"/>
            <a:tile tx="-38100" ty="0" sx="100000" sy="100000" flip="x" algn="l"/>
          </a:blipFill>
        </p:spPr>
        <p:txBody>
          <a:bodyPr wrap="square" tIns="144145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rot="0" flipH="1" flipV="0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179705" tIns="179705" rIns="179705" bIns="179705"/>
          <a:lstStyle/>
          <a:p>
            <a:pPr/>
            <a:r>
              <a:rPr lang="en-US" sz="24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9" name="Text Box 2"/>
          <p:cNvSpPr txBox="1"/>
          <p:nvPr/>
        </p:nvSpPr>
        <p:spPr>
          <a:xfrm rot="0" flipH="0" flipV="0">
            <a:off x="1493995" y="1181100"/>
            <a:ext cx="9185593" cy="4811310"/>
          </a:xfrm>
          <a:prstGeom prst="rect">
            <a:avLst/>
          </a:prstGeom>
          <a:noFill/>
        </p:spPr>
        <p:txBody>
          <a:bodyPr wrap="square" anchor="t"/>
          <a:lstStyle/>
          <a:p>
            <a:pPr marL="971550" lvl="1" indent="-514350">
              <a:lnSpc>
                <a:spcPct val="130000"/>
              </a:lnSpc>
              <a:buAutoNum type="arabicPlain"/>
            </a:pP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前后端交互</a:t>
            </a:r>
            <a:endParaRPr lang="latin"/>
          </a:p>
          <a:p>
            <a:pPr marL="971550" lvl="1" indent="-514350">
              <a:lnSpc>
                <a:spcPct val="130000"/>
              </a:lnSpc>
              <a:buAutoNum type="arabicPlain"/>
            </a:pPr>
            <a:r>
              <a:rPr lang="zh-CN" sz="3200" b="1">
                <a:solidFill>
                  <a:srgbClr val="6D5225"/>
                </a:solidFill>
                <a:latin typeface="黑体"/>
                <a:ea typeface="黑体"/>
              </a:rPr>
              <a:t>预期功能的完善</a:t>
            </a:r>
            <a:endParaRPr lang="latin"/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登录</a:t>
            </a:r>
            <a:r>
              <a:rPr lang="en-US" sz="2800" b="1">
                <a:solidFill>
                  <a:srgbClr val="6D5225"/>
                </a:solidFill>
                <a:latin typeface="黑体"/>
                <a:ea typeface="黑体"/>
              </a:rPr>
              <a:t>/</a:t>
            </a: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注册验证</a:t>
            </a:r>
            <a:endParaRPr lang="latin"/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动态多媒体内容传输</a:t>
            </a: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动态</a:t>
            </a: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关键词检索功能</a:t>
            </a: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档案关联跳转</a:t>
            </a: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管理员身份验证</a:t>
            </a: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r>
              <a:rPr lang="zh-CN" sz="2800" b="1">
                <a:solidFill>
                  <a:srgbClr val="6D5225"/>
                </a:solidFill>
                <a:latin typeface="黑体"/>
                <a:ea typeface="黑体"/>
              </a:rPr>
              <a:t>动态评论界面</a:t>
            </a: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990600" lvl="1" indent="-49530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  <a:p>
            <a:pPr marL="1428750" lvl="2" indent="-514350">
              <a:lnSpc>
                <a:spcPct val="130000"/>
              </a:lnSpc>
              <a:buFont typeface="Arial" charset="0"/>
              <a:buChar char="•"/>
            </a:pPr>
            <a:endParaRPr lang="zh-CN" sz="3200" b="1">
              <a:solidFill>
                <a:srgbClr val="6D5225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</p:sld>
</file>