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85" r:id="rId3"/>
    <p:sldId id="257" r:id="rId4"/>
    <p:sldId id="284" r:id="rId5"/>
    <p:sldId id="258" r:id="rId6"/>
    <p:sldId id="259" r:id="rId7"/>
    <p:sldId id="286" r:id="rId8"/>
    <p:sldId id="274" r:id="rId9"/>
    <p:sldId id="291" r:id="rId10"/>
    <p:sldId id="309" r:id="rId11"/>
    <p:sldId id="294" r:id="rId12"/>
    <p:sldId id="310" r:id="rId13"/>
    <p:sldId id="316" r:id="rId14"/>
    <p:sldId id="319" r:id="rId15"/>
    <p:sldId id="320" r:id="rId16"/>
    <p:sldId id="321" r:id="rId17"/>
    <p:sldId id="314" r:id="rId18"/>
    <p:sldId id="295" r:id="rId19"/>
    <p:sldId id="308" r:id="rId20"/>
    <p:sldId id="296" r:id="rId21"/>
    <p:sldId id="312" r:id="rId22"/>
    <p:sldId id="313" r:id="rId23"/>
    <p:sldId id="299" r:id="rId24"/>
    <p:sldId id="300" r:id="rId25"/>
    <p:sldId id="287" r:id="rId26"/>
    <p:sldId id="271" r:id="rId27"/>
    <p:sldId id="288" r:id="rId28"/>
    <p:sldId id="260" r:id="rId29"/>
    <p:sldId id="27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EC9"/>
    <a:srgbClr val="FF2F92"/>
    <a:srgbClr val="504B58"/>
    <a:srgbClr val="625D6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89C110-D4BE-4A8E-B096-2509E0A71CB8}">
  <a:tblStyle styleId="{FD89C110-D4BE-4A8E-B096-2509E0A71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290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25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0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2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889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18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21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5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07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5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93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9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7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9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1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8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CC1C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D4A5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 b="1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4D4A5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4D4A5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D4A5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rgbClr val="4D4A5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_1_1_1">
    <p:bg>
      <p:bgPr>
        <a:solidFill>
          <a:srgbClr val="4D4A5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sz="3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60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510400" y="1920698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 smtClean="0">
                <a:solidFill>
                  <a:schemeClr val="accent6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ADIVINA LA PALABRA</a:t>
            </a:r>
            <a:endParaRPr i="0" dirty="0">
              <a:solidFill>
                <a:schemeClr val="accent6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16859" y="3331675"/>
            <a:ext cx="191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Proyecto</a:t>
            </a:r>
          </a:p>
          <a:p>
            <a:pPr algn="ctr"/>
            <a:r>
              <a:rPr lang="es-ES" b="1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Programación II </a:t>
            </a:r>
            <a:endParaRPr lang="es-ES_tradnl" b="1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96901" y="4305248"/>
            <a:ext cx="2150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625D69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POR:</a:t>
            </a:r>
          </a:p>
          <a:p>
            <a:pPr algn="ctr"/>
            <a:r>
              <a:rPr lang="es-ES_tradnl" b="1" dirty="0" smtClean="0">
                <a:solidFill>
                  <a:srgbClr val="625D69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FR</a:t>
            </a:r>
            <a:r>
              <a:rPr lang="es-ES" b="1" dirty="0" smtClean="0">
                <a:solidFill>
                  <a:srgbClr val="625D69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ÍAS, FRANCYN</a:t>
            </a:r>
          </a:p>
          <a:p>
            <a:pPr algn="ctr"/>
            <a:r>
              <a:rPr lang="es-ES" b="1" dirty="0" smtClean="0">
                <a:solidFill>
                  <a:srgbClr val="625D69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HERRERA, ANGELA</a:t>
            </a:r>
            <a:endParaRPr lang="es-ES_tradnl" b="1" dirty="0">
              <a:solidFill>
                <a:srgbClr val="625D69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7" name="Google Shape;413;p42"/>
          <p:cNvGrpSpPr/>
          <p:nvPr/>
        </p:nvGrpSpPr>
        <p:grpSpPr>
          <a:xfrm>
            <a:off x="4374451" y="1065734"/>
            <a:ext cx="395098" cy="242589"/>
            <a:chOff x="4595425" y="1707325"/>
            <a:chExt cx="470075" cy="288625"/>
          </a:xfrm>
          <a:solidFill>
            <a:schemeClr val="bg1"/>
          </a:solidFill>
        </p:grpSpPr>
        <p:sp>
          <p:nvSpPr>
            <p:cNvPr id="18" name="Google Shape;414;p4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5;p4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6;p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7;p4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8;p42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58432" y="1176288"/>
            <a:ext cx="6264997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  <a:tabLst>
                <a:tab pos="3034665" algn="ctr"/>
                <a:tab pos="4676775" algn="l"/>
              </a:tabLst>
            </a:pPr>
            <a:r>
              <a:rPr lang="es-ES_tradnl" sz="1600" b="1" dirty="0" smtClean="0">
                <a:solidFill>
                  <a:schemeClr val="tx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EL JUEGO PERMITE 6 INTENTOS PARA FALLAR, LUEGO DE ESTO SALDR</a:t>
            </a:r>
            <a:r>
              <a:rPr lang="es-ES" sz="1600" b="1" dirty="0" smtClean="0">
                <a:solidFill>
                  <a:schemeClr val="tx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Á UN MENSAJE DICIENDO “PERDISTE!”.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26" y="2564143"/>
            <a:ext cx="6019549" cy="9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8"/>
          <p:cNvSpPr txBox="1">
            <a:spLocks/>
          </p:cNvSpPr>
          <p:nvPr/>
        </p:nvSpPr>
        <p:spPr>
          <a:xfrm>
            <a:off x="685800" y="2136680"/>
            <a:ext cx="7772400" cy="87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s-ES" sz="4000" i="0" dirty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7400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2745" cy="30731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"/>
          <a:stretch/>
        </p:blipFill>
        <p:spPr>
          <a:xfrm>
            <a:off x="4361255" y="2118511"/>
            <a:ext cx="4782745" cy="30249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537" y="4897279"/>
            <a:ext cx="142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Datos.Class</a:t>
            </a:r>
            <a:endParaRPr lang="es-ES_tradnl" sz="10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2745" cy="30722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55" y="2071284"/>
            <a:ext cx="4782745" cy="307221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37" y="4897279"/>
            <a:ext cx="142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Marco2.Class</a:t>
            </a:r>
            <a:endParaRPr lang="es-ES_tradnl" sz="10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8537" y="4897279"/>
            <a:ext cx="142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Marco2.Class</a:t>
            </a:r>
            <a:endParaRPr lang="es-ES_tradnl" sz="10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2745" cy="30722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90" y="2071285"/>
            <a:ext cx="4774910" cy="30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8537" y="4897279"/>
            <a:ext cx="142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Marco2.Class</a:t>
            </a:r>
            <a:endParaRPr lang="es-ES_tradnl" sz="10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2745" cy="30722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55" y="2071285"/>
            <a:ext cx="4782745" cy="30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8537" y="4897279"/>
            <a:ext cx="1421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Marco2.Class</a:t>
            </a:r>
            <a:endParaRPr lang="es-ES_tradnl" sz="10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2745" cy="30722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72" y="2071285"/>
            <a:ext cx="4781028" cy="30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09213" y="2265587"/>
            <a:ext cx="191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2F92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GitHub</a:t>
            </a:r>
            <a:r>
              <a:rPr lang="es-ES_tradnl" b="1" dirty="0" smtClean="0">
                <a:solidFill>
                  <a:srgbClr val="FF2F92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  <a:endParaRPr lang="es-ES_tradnl" b="1" dirty="0">
              <a:solidFill>
                <a:srgbClr val="FF2F92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55540" y="2789598"/>
            <a:ext cx="50076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https://github.com/AngelaHerrera17/Programacion-II</a:t>
            </a:r>
            <a:endParaRPr lang="es-ES_tradnl" sz="12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r="43996"/>
          <a:stretch/>
        </p:blipFill>
        <p:spPr>
          <a:xfrm>
            <a:off x="1" y="0"/>
            <a:ext cx="41917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8"/>
          <p:cNvSpPr txBox="1">
            <a:spLocks/>
          </p:cNvSpPr>
          <p:nvPr/>
        </p:nvSpPr>
        <p:spPr>
          <a:xfrm>
            <a:off x="685800" y="2136680"/>
            <a:ext cx="7772400" cy="87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EJEMPLOS </a:t>
            </a:r>
            <a:r>
              <a:rPr lang="es-ES" sz="4000" i="0" dirty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DE USO</a:t>
            </a:r>
          </a:p>
        </p:txBody>
      </p:sp>
    </p:spTree>
    <p:extLst>
      <p:ext uri="{BB962C8B-B14F-4D97-AF65-F5344CB8AC3E}">
        <p14:creationId xmlns:p14="http://schemas.microsoft.com/office/powerpoint/2010/main" val="10307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3072784" y="1638769"/>
            <a:ext cx="5174923" cy="2647200"/>
          </a:xfrm>
          <a:prstGeom prst="bracePair">
            <a:avLst/>
          </a:prstGeom>
          <a:noFill/>
          <a:ln w="1143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5560641" y="1638769"/>
            <a:ext cx="0" cy="2647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7" name="Google Shape;187;p27"/>
          <p:cNvSpPr txBox="1"/>
          <p:nvPr/>
        </p:nvSpPr>
        <p:spPr>
          <a:xfrm>
            <a:off x="3657111" y="1604439"/>
            <a:ext cx="1695300" cy="27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ECC1C8"/>
                </a:solidFill>
                <a:latin typeface="Andale Mono" charset="0"/>
                <a:ea typeface="Andale Mono" charset="0"/>
                <a:cs typeface="Andale Mono" charset="0"/>
                <a:sym typeface="Tinos"/>
              </a:rPr>
              <a:t>LOS NIÑOS PUEDEN UTILIZAR CON SUS PADRES ESTE JUEGO PARA APRENDER NUEVAS PALABRAS.</a:t>
            </a:r>
            <a:endParaRPr sz="1800" b="1" dirty="0">
              <a:solidFill>
                <a:srgbClr val="ECC1C8"/>
              </a:solidFill>
              <a:latin typeface="Andale Mono" charset="0"/>
              <a:ea typeface="Andale Mono" charset="0"/>
              <a:cs typeface="Andale Mono" charset="0"/>
              <a:sym typeface="Tino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714549" y="1604439"/>
            <a:ext cx="1962788" cy="27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ECC1C8"/>
                </a:solidFill>
                <a:latin typeface="Andale Mono" charset="0"/>
                <a:ea typeface="Andale Mono" charset="0"/>
                <a:cs typeface="Andale Mono" charset="0"/>
                <a:sym typeface="Tinos"/>
              </a:rPr>
              <a:t>LOS JÓVENES PUEDEN UTILIZAR ESTE JUEGO PARA DIVERTIRSE ENTRE ELLOS, HACIENDO COMPETENCIAS.</a:t>
            </a:r>
            <a:endParaRPr sz="1800" b="1" dirty="0">
              <a:solidFill>
                <a:srgbClr val="ECC1C8"/>
              </a:solidFill>
              <a:latin typeface="Andale Mono" charset="0"/>
              <a:ea typeface="Andale Mono" charset="0"/>
              <a:cs typeface="Andale Mono" charset="0"/>
              <a:sym typeface="Tinos"/>
            </a:endParaRPr>
          </a:p>
        </p:txBody>
      </p:sp>
      <p:grpSp>
        <p:nvGrpSpPr>
          <p:cNvPr id="11" name="Google Shape;404;p42"/>
          <p:cNvGrpSpPr/>
          <p:nvPr/>
        </p:nvGrpSpPr>
        <p:grpSpPr>
          <a:xfrm>
            <a:off x="832412" y="811254"/>
            <a:ext cx="1140773" cy="1108080"/>
            <a:chOff x="2594050" y="1631825"/>
            <a:chExt cx="439625" cy="439625"/>
          </a:xfrm>
        </p:grpSpPr>
        <p:sp>
          <p:nvSpPr>
            <p:cNvPr id="12" name="Google Shape;405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04B58"/>
                </a:solidFill>
              </a:endParaRPr>
            </a:p>
          </p:txBody>
        </p:sp>
        <p:sp>
          <p:nvSpPr>
            <p:cNvPr id="13" name="Google Shape;406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04B58"/>
                </a:solidFill>
              </a:endParaRPr>
            </a:p>
          </p:txBody>
        </p:sp>
        <p:sp>
          <p:nvSpPr>
            <p:cNvPr id="14" name="Google Shape;407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04B58"/>
                </a:solidFill>
              </a:endParaRPr>
            </a:p>
          </p:txBody>
        </p:sp>
        <p:sp>
          <p:nvSpPr>
            <p:cNvPr id="15" name="Google Shape;408;p4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04B5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091600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OBJETIVOS</a:t>
            </a:r>
            <a:endParaRPr sz="4000" i="0" dirty="0">
              <a:solidFill>
                <a:srgbClr val="FFFF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883246"/>
            <a:ext cx="7772400" cy="1377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CAPTURAS DE FUNCIONAMIENTO</a:t>
            </a:r>
            <a:endParaRPr sz="4000" i="0" dirty="0">
              <a:solidFill>
                <a:srgbClr val="FFFF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7;p38"/>
          <p:cNvSpPr/>
          <p:nvPr/>
        </p:nvSpPr>
        <p:spPr>
          <a:xfrm>
            <a:off x="924969" y="42111"/>
            <a:ext cx="7294062" cy="510138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56" y="316871"/>
            <a:ext cx="6696179" cy="38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7;p38"/>
          <p:cNvSpPr/>
          <p:nvPr/>
        </p:nvSpPr>
        <p:spPr>
          <a:xfrm>
            <a:off x="924969" y="42111"/>
            <a:ext cx="7294062" cy="510138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59" y="316872"/>
            <a:ext cx="6715030" cy="3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7;p38"/>
          <p:cNvSpPr/>
          <p:nvPr/>
        </p:nvSpPr>
        <p:spPr>
          <a:xfrm>
            <a:off x="924969" y="42111"/>
            <a:ext cx="7294062" cy="510138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2" y="307818"/>
            <a:ext cx="6720437" cy="38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7;p38"/>
          <p:cNvSpPr/>
          <p:nvPr/>
        </p:nvSpPr>
        <p:spPr>
          <a:xfrm>
            <a:off x="924969" y="42111"/>
            <a:ext cx="7294062" cy="510138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0" y="316870"/>
            <a:ext cx="6709325" cy="38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136680"/>
            <a:ext cx="7772400" cy="870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CONCLUSIÓN</a:t>
            </a:r>
            <a:endParaRPr sz="4000" i="0" dirty="0">
              <a:solidFill>
                <a:srgbClr val="FFFF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3497" y="599223"/>
            <a:ext cx="8637006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s-PA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 APRENDIZAJE DE LA PROGRAMACIÓN REQUIERE DE UN GRAN ESFUERZO, PARA CIMENTAR EL INTERÉS POR LA COMPUTACIÓN POR QU</a:t>
            </a:r>
            <a:r>
              <a:rPr lang="es-ES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É</a:t>
            </a:r>
            <a:r>
              <a:rPr lang="es-PA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NO HACERLO MEDIANTE LOS JUEGOS QUE SON ENTRETENIDOS, DINÁMICOS QUE CON LA PRÁCTICA VENDRÁ LA PERFECCIÓN. </a:t>
            </a:r>
          </a:p>
          <a:p>
            <a:pPr marL="457200" algn="just">
              <a:lnSpc>
                <a:spcPct val="107000"/>
              </a:lnSpc>
            </a:pPr>
            <a:endParaRPr lang="es-PA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PA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LA MENTE DEL NIÑO Y J</a:t>
            </a:r>
            <a:r>
              <a:rPr lang="es-ES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ÓVEN </a:t>
            </a:r>
            <a:r>
              <a:rPr lang="es-PA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DEBE PERMANECER SIEMPRE ABIERTA, SER DINÁMICA Y UNA MANERA DE MANTENER VIVA SU </a:t>
            </a:r>
            <a:r>
              <a:rPr lang="es-PA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HAGILIDAD MENTAL </a:t>
            </a:r>
            <a:r>
              <a:rPr lang="es-PA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ES A TRAVÉS DE LOS JUEGOS. </a:t>
            </a:r>
          </a:p>
          <a:p>
            <a:pPr marL="457200" algn="just">
              <a:lnSpc>
                <a:spcPct val="107000"/>
              </a:lnSpc>
            </a:pPr>
            <a:endParaRPr lang="es-ES_tradnl" sz="1800" b="1" dirty="0" smtClean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PA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ACTUALMENTE PODEMOS DECIR QUE LOS JUEGOS ESTÁN DIRECTAMENTE RELACIONADOS CON LA PROGRAMACIÓN, NO PODEMOS OLVIDAR QUE ES NECESARIO NUESTRA CREATIVIDAD, INGENIO Y UTILIZAR EL SENTIDO COMÚN. </a:t>
            </a:r>
            <a:endParaRPr lang="es-ES_tradnl" sz="1800" b="1" dirty="0">
              <a:solidFill>
                <a:schemeClr val="bg1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0" name="Google Shape;185;p27"/>
          <p:cNvCxnSpPr/>
          <p:nvPr/>
        </p:nvCxnSpPr>
        <p:spPr>
          <a:xfrm>
            <a:off x="400166" y="1248150"/>
            <a:ext cx="0" cy="2647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18"/>
          <p:cNvSpPr txBox="1">
            <a:spLocks/>
          </p:cNvSpPr>
          <p:nvPr/>
        </p:nvSpPr>
        <p:spPr>
          <a:xfrm>
            <a:off x="685800" y="2136680"/>
            <a:ext cx="7772400" cy="87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s-ES" sz="4000" i="0" dirty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0963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32711" y="1802712"/>
            <a:ext cx="6278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Clr>
                <a:srgbClr val="625D69"/>
              </a:buClr>
              <a:buFont typeface="Arial" charset="0"/>
              <a:buChar char="•"/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SE DEBE PROCURAR DESARROLLAR CONCEPTUALIZACIONES EN LOS JUEGOS PARA UN MEJOR ENTENDIMIENTO Y DESARROLLO DEL MISMO.</a:t>
            </a:r>
          </a:p>
          <a:p>
            <a:pPr marL="342900" lvl="0" indent="-342900" algn="just">
              <a:buClr>
                <a:srgbClr val="625D69"/>
              </a:buClr>
              <a:buFont typeface="Arial" charset="0"/>
              <a:buChar char="•"/>
            </a:pPr>
            <a:endParaRPr lang="es-ES_tradnl" sz="1200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342900" lvl="0" indent="-342900" algn="just">
              <a:buClr>
                <a:srgbClr val="625D69"/>
              </a:buClr>
              <a:buFont typeface="Arial" charset="0"/>
              <a:buChar char="•"/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EL J</a:t>
            </a:r>
            <a:r>
              <a:rPr lang="es-ES" b="1" dirty="0" smtClean="0">
                <a:latin typeface="Andale Mono" charset="0"/>
                <a:ea typeface="Andale Mono" charset="0"/>
                <a:cs typeface="Andale Mono" charset="0"/>
              </a:rPr>
              <a:t>ÓVEN </a:t>
            </a: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DEBE TOMAR INTERÉS EN INVESTIGAR DE MANERA QUE PUEDA SEGUIR PASO A PASO EL DESARROLLO DEL PROGRAMA. </a:t>
            </a:r>
          </a:p>
          <a:p>
            <a:pPr marL="342900" lvl="0" indent="-342900" algn="just">
              <a:buClr>
                <a:srgbClr val="625D69"/>
              </a:buClr>
              <a:buFont typeface="Arial" charset="0"/>
              <a:buChar char="•"/>
            </a:pPr>
            <a:endParaRPr lang="es-ES_tradnl" sz="1200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625D69"/>
              </a:buClr>
              <a:buFont typeface="Arial" charset="0"/>
              <a:buChar char="•"/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SIENDO PERSISTENTES EN LA PRÁCTICA DE LOS JUEGOS SE PUEDE DESCUBRIR EL ALCANCE LÓGICO Y DESARROLLAR LAS HABILIDADES MENTALES.</a:t>
            </a:r>
            <a:endParaRPr lang="es-ES_tradnl" sz="1200" b="1" dirty="0"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711350" y="1218750"/>
            <a:ext cx="5721300" cy="27060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162050" y="9092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45;p42"/>
          <p:cNvGrpSpPr/>
          <p:nvPr/>
        </p:nvGrpSpPr>
        <p:grpSpPr>
          <a:xfrm>
            <a:off x="4411811" y="1158998"/>
            <a:ext cx="320378" cy="320378"/>
            <a:chOff x="1278900" y="2333250"/>
            <a:chExt cx="381175" cy="381175"/>
          </a:xfrm>
          <a:solidFill>
            <a:srgbClr val="504B58"/>
          </a:solidFill>
        </p:grpSpPr>
        <p:sp>
          <p:nvSpPr>
            <p:cNvPr id="9" name="Google Shape;446;p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grp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7;p4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8;p42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9;p4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grp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467070" y="2181885"/>
            <a:ext cx="4209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smtClean="0">
                <a:solidFill>
                  <a:srgbClr val="FF2F92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GRACIAS!</a:t>
            </a:r>
            <a:endParaRPr lang="es-ES_tradnl" sz="6000" b="1" dirty="0">
              <a:solidFill>
                <a:srgbClr val="FF2F92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1193" y="1312753"/>
            <a:ext cx="208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FF2F92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GENERAL</a:t>
            </a:r>
            <a:endParaRPr lang="es-ES_tradnl" sz="1600" b="1" dirty="0">
              <a:solidFill>
                <a:srgbClr val="FF2F92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2293" y="15560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DESARROLLAR UN JUEGO INTERACTIVO QUE APARTE DE AYUDAR A DIVERTIRSE Y DESESTRESARSE; ESTIMULE LA IMAGINACI</a:t>
            </a:r>
            <a:r>
              <a:rPr lang="es-ES" sz="1800" b="1" dirty="0" smtClean="0">
                <a:latin typeface="Andale Mono" charset="0"/>
                <a:ea typeface="Andale Mono" charset="0"/>
                <a:cs typeface="Andale Mono" charset="0"/>
              </a:rPr>
              <a:t>ÓN, DESTREZAS Y HABILIDADES </a:t>
            </a:r>
            <a:r>
              <a:rPr lang="es-PA" sz="1800" b="1" dirty="0">
                <a:latin typeface="Andale Mono" charset="0"/>
                <a:ea typeface="Andale Mono" charset="0"/>
                <a:cs typeface="Andale Mono" charset="0"/>
              </a:rPr>
              <a:t>DE NIÑOS Y JÓVENES </a:t>
            </a:r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TANTO EN CLASES COMO EN CUALQUIER LUGAR.</a:t>
            </a:r>
            <a:endParaRPr lang="es-ES_tradnl" sz="1800" b="1" dirty="0"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71193" y="1312753"/>
            <a:ext cx="208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FF2F92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ESPEC</a:t>
            </a:r>
            <a:r>
              <a:rPr lang="es-ES" sz="1600" b="1" dirty="0" smtClean="0">
                <a:solidFill>
                  <a:srgbClr val="FF2F92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ÍFICOS</a:t>
            </a:r>
            <a:endParaRPr lang="es-ES_tradnl" sz="1600" b="1" dirty="0">
              <a:solidFill>
                <a:srgbClr val="FF2F92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182293" y="183308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Clr>
                <a:srgbClr val="625D69"/>
              </a:buClr>
              <a:buFont typeface="Arial" charset="0"/>
              <a:buChar char="•"/>
            </a:pPr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AUMENTAR EL INTERÉS DE UTILIZAR LA PROGRAMACI</a:t>
            </a:r>
            <a:r>
              <a:rPr lang="es-ES" sz="1800" b="1" dirty="0" smtClean="0">
                <a:latin typeface="Andale Mono" charset="0"/>
                <a:ea typeface="Andale Mono" charset="0"/>
                <a:cs typeface="Andale Mono" charset="0"/>
              </a:rPr>
              <a:t>ÓN</a:t>
            </a:r>
            <a:r>
              <a:rPr lang="es-PA" sz="1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POR PARTE DE LOS NIÑOS Y J</a:t>
            </a:r>
            <a:r>
              <a:rPr lang="es-ES" sz="1800" b="1" dirty="0" smtClean="0">
                <a:latin typeface="Andale Mono" charset="0"/>
                <a:ea typeface="Andale Mono" charset="0"/>
                <a:cs typeface="Andale Mono" charset="0"/>
              </a:rPr>
              <a:t>ÓVENES</a:t>
            </a:r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marL="285750" lvl="0" indent="-285750" algn="just">
              <a:buClr>
                <a:srgbClr val="625D69"/>
              </a:buClr>
              <a:buFont typeface="Arial" charset="0"/>
              <a:buChar char="•"/>
            </a:pPr>
            <a:endParaRPr lang="es-ES_tradnl" sz="1800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285750" lvl="0" indent="-285750" algn="just">
              <a:buClr>
                <a:srgbClr val="625D69"/>
              </a:buClr>
              <a:buFont typeface="Arial" charset="0"/>
              <a:buChar char="•"/>
            </a:pPr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LOGRAR QUE ESTOS MEJOREN SU CAPACIDAD DE AN</a:t>
            </a:r>
            <a:r>
              <a:rPr lang="es-ES" sz="1800" b="1" dirty="0" smtClean="0">
                <a:latin typeface="Andale Mono" charset="0"/>
                <a:ea typeface="Andale Mono" charset="0"/>
                <a:cs typeface="Andale Mono" charset="0"/>
              </a:rPr>
              <a:t>ÁLISIS.</a:t>
            </a:r>
            <a:r>
              <a:rPr lang="es-PA" sz="1800" b="1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endParaRPr lang="es-ES_tradnl" sz="18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091600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LENGUAJE</a:t>
            </a:r>
            <a:endParaRPr sz="4000" i="0" dirty="0">
              <a:solidFill>
                <a:srgbClr val="FFFF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404500" y="1720159"/>
            <a:ext cx="4335000" cy="2340602"/>
          </a:xfrm>
        </p:spPr>
        <p:txBody>
          <a:bodyPr/>
          <a:lstStyle/>
          <a:p>
            <a: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  <a:t>EL JUEGO  </a:t>
            </a:r>
            <a:r>
              <a:rPr lang="es-PA" sz="1100" i="0" dirty="0" smtClean="0">
                <a:solidFill>
                  <a:srgbClr val="FF2F92"/>
                </a:solidFill>
                <a:latin typeface="Andale Mono" charset="0"/>
                <a:ea typeface="Andale Mono" charset="0"/>
                <a:cs typeface="Andale Mono" charset="0"/>
              </a:rPr>
              <a:t>“ADIVINA LA PALABRA” </a:t>
            </a:r>
            <a: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  <a:t>FUE REALIZADO EN EL LENGUAJE DE PROGRAMACIÓN JAVA, ESTE LENGUAJE JAVA EN SU MAYORÍA ESTÁ ORIENTADA A OBJETOS, YA QUE AL ESTAR AGRUPADOS A ESTRUCTURAS ENCAPSULADAS ES MÁS FÁCIL SU MANIPULACIÓN. </a:t>
            </a:r>
            <a:b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  <a:t>LA PROGRAMACIÓN ORIENTADA A OBJETOS TE DA LA POSIBILIDAD DE ESCRIBIR UNA VEZ Y UTILIZAR MUCHAS VECES UN OBJETO (PROCEDIMIENTO, MÉTODO, ETC). </a:t>
            </a:r>
            <a:b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s-PA" sz="1100" i="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s-PA" sz="1100" i="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s-PA" sz="1100" i="0" dirty="0" smtClean="0">
                <a:latin typeface="Andale Mono" charset="0"/>
                <a:ea typeface="Andale Mono" charset="0"/>
                <a:cs typeface="Andale Mono" charset="0"/>
              </a:rPr>
              <a:t>EN POCAS PALABRAS, TE PERMITE SIMPLIFICAR TU CÓDIGO Y TE EVITA LA NECESIDAD DE COPIAR Y PEGAR MUCHAS VECES UN MISMO PROCEDIMIENTO.</a:t>
            </a:r>
            <a:endParaRPr lang="es-ES_tradnl" sz="1100" i="0" dirty="0"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9" name="Google Shape;413;p42"/>
          <p:cNvGrpSpPr/>
          <p:nvPr/>
        </p:nvGrpSpPr>
        <p:grpSpPr>
          <a:xfrm>
            <a:off x="4374451" y="1037675"/>
            <a:ext cx="395098" cy="242589"/>
            <a:chOff x="4595425" y="1707325"/>
            <a:chExt cx="470075" cy="288625"/>
          </a:xfrm>
          <a:solidFill>
            <a:srgbClr val="625D69"/>
          </a:solidFill>
        </p:grpSpPr>
        <p:sp>
          <p:nvSpPr>
            <p:cNvPr id="10" name="Google Shape;414;p4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grpFill/>
            <a:ln w="12175" cap="rnd" cmpd="sng">
              <a:solidFill>
                <a:srgbClr val="625D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5;p4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grpFill/>
            <a:ln w="12175" cap="rnd" cmpd="sng">
              <a:solidFill>
                <a:srgbClr val="625D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6;p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grpFill/>
            <a:ln w="12175" cap="rnd" cmpd="sng">
              <a:solidFill>
                <a:srgbClr val="625D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7;p4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grpFill/>
            <a:ln w="12175" cap="rnd" cmpd="sng">
              <a:solidFill>
                <a:srgbClr val="625D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8;p42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grpFill/>
            <a:ln w="12175" cap="rnd" cmpd="sng">
              <a:solidFill>
                <a:srgbClr val="625D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883246"/>
            <a:ext cx="7772400" cy="1377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DESCRIPCIÓN DE LA UTILIDAD</a:t>
            </a:r>
            <a:endParaRPr sz="4000" i="0" dirty="0">
              <a:solidFill>
                <a:srgbClr val="FFFF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89221" y="980110"/>
            <a:ext cx="6264997" cy="2935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  <a:tabLst>
                <a:tab pos="3034665" algn="ctr"/>
                <a:tab pos="4676775" algn="l"/>
              </a:tabLst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EL OTRO JUGADOR PONE UNA PALABRA SECRETA, DE LA CUAL SÓLO SE CONOCE SU LONGITUD Y UNA REFERENCIA (CLAVE).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  <a:tabLst>
                <a:tab pos="3034665" algn="ctr"/>
                <a:tab pos="4676775" algn="l"/>
              </a:tabLst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EL JUGADOR DEBE IR ELIGIENDO LETRA POR LETRA, AL MODO DE IR COMPLETANDO LA PALABRA DE LA QUE SE CONOCE EL NÚMERO DE LETRAS.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3034665" algn="ctr"/>
                <a:tab pos="4676775" algn="l"/>
              </a:tabLst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EL JUGADOR PODRÁ IR PIDIENDO LETRAS QUE APARECERÁN EN LA PALABRA SECRETA SI ÉSTA LAS CONTIENE, EN CASO CONTRARIO CONTARÁ COMO INTENTO 1 Y ASÍ SUCESIVAMENTE.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  <a:tabLst>
                <a:tab pos="3034665" algn="ctr"/>
                <a:tab pos="4676775" algn="l"/>
              </a:tabLst>
            </a:pPr>
            <a:r>
              <a:rPr lang="es-PA" b="1" dirty="0" smtClean="0">
                <a:latin typeface="Andale Mono" charset="0"/>
                <a:ea typeface="Andale Mono" charset="0"/>
                <a:cs typeface="Andale Mono" charset="0"/>
              </a:rPr>
              <a:t>EL OBJETIVO CONSISTE EN ACERTAR LA PALABRA SECRETA SIN COMETER MÁS DE SEIS FALLOS (INTENTOS).</a:t>
            </a:r>
            <a:endParaRPr lang="es-ES_tradnl" sz="1200" b="1" dirty="0"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091600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 smtClean="0">
                <a:solidFill>
                  <a:srgbClr val="FFFF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MANEJO DE ERRORES</a:t>
            </a:r>
            <a:endParaRPr sz="4000" i="0" dirty="0">
              <a:solidFill>
                <a:srgbClr val="FFFF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helia templat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416</Words>
  <Application>Microsoft Macintosh PowerPoint</Application>
  <PresentationFormat>Presentación en pantalla (16:9)</PresentationFormat>
  <Paragraphs>47</Paragraphs>
  <Slides>29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American Typewriter</vt:lpstr>
      <vt:lpstr>Andale Mono</vt:lpstr>
      <vt:lpstr>Playfair Display</vt:lpstr>
      <vt:lpstr>Tinos</vt:lpstr>
      <vt:lpstr>Arial</vt:lpstr>
      <vt:lpstr>Ophelia template</vt:lpstr>
      <vt:lpstr>ADIVINA LA PALABRA</vt:lpstr>
      <vt:lpstr>OBJETIVOS</vt:lpstr>
      <vt:lpstr>Presentación de PowerPoint</vt:lpstr>
      <vt:lpstr>Presentación de PowerPoint</vt:lpstr>
      <vt:lpstr>LENGUAJE</vt:lpstr>
      <vt:lpstr>EL JUEGO  “ADIVINA LA PALABRA” FUE REALIZADO EN EL LENGUAJE DE PROGRAMACIÓN JAVA, ESTE LENGUAJE JAVA EN SU MAYORÍA ESTÁ ORIENTADA A OBJETOS, YA QUE AL ESTAR AGRUPADOS A ESTRUCTURAS ENCAPSULADAS ES MÁS FÁCIL SU MANIPULACIÓN.   LA PROGRAMACIÓN ORIENTADA A OBJETOS TE DA LA POSIBILIDAD DE ESCRIBIR UNA VEZ Y UTILIZAR MUCHAS VECES UN OBJETO (PROCEDIMIENTO, MÉTODO, ETC).   EN POCAS PALABRAS, TE PERMITE SIMPLIFICAR TU CÓDIGO Y TE EVITA LA NECESIDAD DE COPIAR Y PEGAR MUCHAS VECES UN MISMO PROCEDIMIENTO.</vt:lpstr>
      <vt:lpstr>DESCRIPCIÓN DE LA UTILIDAD</vt:lpstr>
      <vt:lpstr>Presentación de PowerPoint</vt:lpstr>
      <vt:lpstr>MANEJO DE ERRORES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CAPTURAS DE FUNCIONAMIENTO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ADIVINA LA PALABRA</dc:title>
  <cp:lastModifiedBy>Angela Herrera</cp:lastModifiedBy>
  <cp:revision>34</cp:revision>
  <dcterms:modified xsi:type="dcterms:W3CDTF">2018-08-26T07:23:18Z</dcterms:modified>
</cp:coreProperties>
</file>