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72" r:id="rId4"/>
  </p:sldMasterIdLst>
  <p:notesMasterIdLst>
    <p:notesMasterId r:id="rId23"/>
  </p:notesMasterIdLst>
  <p:handoutMasterIdLst>
    <p:handoutMasterId r:id="rId24"/>
  </p:handoutMasterIdLst>
  <p:sldIdLst>
    <p:sldId id="256" r:id="rId5"/>
    <p:sldId id="276" r:id="rId6"/>
    <p:sldId id="261" r:id="rId7"/>
    <p:sldId id="263" r:id="rId8"/>
    <p:sldId id="262" r:id="rId9"/>
    <p:sldId id="264" r:id="rId10"/>
    <p:sldId id="267" r:id="rId11"/>
    <p:sldId id="268" r:id="rId12"/>
    <p:sldId id="269" r:id="rId13"/>
    <p:sldId id="265" r:id="rId14"/>
    <p:sldId id="270" r:id="rId15"/>
    <p:sldId id="271" r:id="rId16"/>
    <p:sldId id="272" r:id="rId17"/>
    <p:sldId id="258" r:id="rId18"/>
    <p:sldId id="277" r:id="rId19"/>
    <p:sldId id="273" r:id="rId20"/>
    <p:sldId id="275" r:id="rId21"/>
    <p:sldId id="260"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48"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5.xml.rels><?xml version="1.0" encoding="UTF-8" standalone="yes"?>
<Relationships xmlns="http://schemas.openxmlformats.org/package/2006/relationships"><Relationship Id="rId8" Type="http://schemas.openxmlformats.org/officeDocument/2006/relationships/image" Target="../media/image45.svg"/><Relationship Id="rId3" Type="http://schemas.openxmlformats.org/officeDocument/2006/relationships/image" Target="../media/image40.png"/><Relationship Id="rId7" Type="http://schemas.openxmlformats.org/officeDocument/2006/relationships/image" Target="../media/image44.png"/><Relationship Id="rId2" Type="http://schemas.openxmlformats.org/officeDocument/2006/relationships/image" Target="../media/image39.svg"/><Relationship Id="rId1" Type="http://schemas.openxmlformats.org/officeDocument/2006/relationships/image" Target="../media/image38.png"/><Relationship Id="rId6" Type="http://schemas.openxmlformats.org/officeDocument/2006/relationships/image" Target="../media/image43.svg"/><Relationship Id="rId5" Type="http://schemas.openxmlformats.org/officeDocument/2006/relationships/image" Target="../media/image42.png"/><Relationship Id="rId4" Type="http://schemas.openxmlformats.org/officeDocument/2006/relationships/image" Target="../media/image4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C2BD23C-D611-47BF-B45E-3C815253ECB7}" type="doc">
      <dgm:prSet loTypeId="urn:microsoft.com/office/officeart/2018/5/layout/IconCircleLabelList" loCatId="icon" qsTypeId="urn:microsoft.com/office/officeart/2005/8/quickstyle/simple1" qsCatId="simple" csTypeId="urn:microsoft.com/office/officeart/2005/8/colors/accent1_2" csCatId="accent1" phldr="1"/>
      <dgm:spPr/>
      <dgm:t>
        <a:bodyPr/>
        <a:lstStyle/>
        <a:p>
          <a:endParaRPr lang="en-US"/>
        </a:p>
      </dgm:t>
    </dgm:pt>
    <dgm:pt modelId="{714ABDAC-E0D3-493B-A07A-38F97E935A94}">
      <dgm:prSet/>
      <dgm:spPr/>
      <dgm:t>
        <a:bodyPr/>
        <a:lstStyle/>
        <a:p>
          <a:pPr>
            <a:lnSpc>
              <a:spcPct val="100000"/>
            </a:lnSpc>
            <a:defRPr cap="all"/>
          </a:pPr>
          <a:r>
            <a:rPr lang="en-US" dirty="0"/>
            <a:t>Background</a:t>
          </a:r>
        </a:p>
      </dgm:t>
    </dgm:pt>
    <dgm:pt modelId="{9FF25C93-EDA7-43F8-B959-E93B87CDD281}" type="parTrans" cxnId="{706DE3EA-37C3-4A62-AC7E-9E6762010101}">
      <dgm:prSet/>
      <dgm:spPr/>
      <dgm:t>
        <a:bodyPr/>
        <a:lstStyle/>
        <a:p>
          <a:endParaRPr lang="en-US"/>
        </a:p>
      </dgm:t>
    </dgm:pt>
    <dgm:pt modelId="{73710048-1FAE-4748-A388-2466ECA61DE6}" type="sibTrans" cxnId="{706DE3EA-37C3-4A62-AC7E-9E6762010101}">
      <dgm:prSet/>
      <dgm:spPr/>
      <dgm:t>
        <a:bodyPr/>
        <a:lstStyle/>
        <a:p>
          <a:endParaRPr lang="en-US"/>
        </a:p>
      </dgm:t>
    </dgm:pt>
    <dgm:pt modelId="{29E922C0-E40C-4DD3-BB6B-3EB1A9CDA472}">
      <dgm:prSet/>
      <dgm:spPr/>
      <dgm:t>
        <a:bodyPr/>
        <a:lstStyle/>
        <a:p>
          <a:pPr>
            <a:lnSpc>
              <a:spcPct val="100000"/>
            </a:lnSpc>
            <a:defRPr cap="all"/>
          </a:pPr>
          <a:r>
            <a:rPr lang="en-US" dirty="0"/>
            <a:t>Summary statement</a:t>
          </a:r>
        </a:p>
      </dgm:t>
    </dgm:pt>
    <dgm:pt modelId="{387EABD8-D88C-4AE6-A5A3-DCA1A7960DE5}" type="parTrans" cxnId="{33C9848F-E5CF-4F0E-8696-F4AFEDB7677D}">
      <dgm:prSet/>
      <dgm:spPr/>
      <dgm:t>
        <a:bodyPr/>
        <a:lstStyle/>
        <a:p>
          <a:endParaRPr lang="en-US"/>
        </a:p>
      </dgm:t>
    </dgm:pt>
    <dgm:pt modelId="{705D2F17-BFB1-47B7-8978-C8A277ED699B}" type="sibTrans" cxnId="{33C9848F-E5CF-4F0E-8696-F4AFEDB7677D}">
      <dgm:prSet/>
      <dgm:spPr/>
      <dgm:t>
        <a:bodyPr/>
        <a:lstStyle/>
        <a:p>
          <a:endParaRPr lang="en-US"/>
        </a:p>
      </dgm:t>
    </dgm:pt>
    <dgm:pt modelId="{B43FC929-8B3F-4192-86A2-7CB8142315CD}">
      <dgm:prSet/>
      <dgm:spPr/>
      <dgm:t>
        <a:bodyPr/>
        <a:lstStyle/>
        <a:p>
          <a:pPr>
            <a:lnSpc>
              <a:spcPct val="100000"/>
            </a:lnSpc>
            <a:defRPr cap="all"/>
          </a:pPr>
          <a:r>
            <a:rPr lang="en-US"/>
            <a:t>Historical Data</a:t>
          </a:r>
        </a:p>
      </dgm:t>
    </dgm:pt>
    <dgm:pt modelId="{6769AF7F-EBED-4FA4-95FA-AA73C5E27DC7}" type="parTrans" cxnId="{99404022-1BC8-4A48-A535-DFDB7EE92A3B}">
      <dgm:prSet/>
      <dgm:spPr/>
      <dgm:t>
        <a:bodyPr/>
        <a:lstStyle/>
        <a:p>
          <a:endParaRPr lang="en-US"/>
        </a:p>
      </dgm:t>
    </dgm:pt>
    <dgm:pt modelId="{636D0046-EFE1-479C-BCCD-0DE5E655E958}" type="sibTrans" cxnId="{99404022-1BC8-4A48-A535-DFDB7EE92A3B}">
      <dgm:prSet/>
      <dgm:spPr/>
      <dgm:t>
        <a:bodyPr/>
        <a:lstStyle/>
        <a:p>
          <a:endParaRPr lang="en-US"/>
        </a:p>
      </dgm:t>
    </dgm:pt>
    <dgm:pt modelId="{021708AE-5F04-449C-AFDB-2989327E9E3E}">
      <dgm:prSet/>
      <dgm:spPr/>
      <dgm:t>
        <a:bodyPr/>
        <a:lstStyle/>
        <a:p>
          <a:pPr>
            <a:lnSpc>
              <a:spcPct val="100000"/>
            </a:lnSpc>
            <a:defRPr cap="all"/>
          </a:pPr>
          <a:r>
            <a:rPr lang="en-US"/>
            <a:t>Seasonal Trends</a:t>
          </a:r>
        </a:p>
      </dgm:t>
    </dgm:pt>
    <dgm:pt modelId="{6BE09771-289F-4053-B736-C2DF356BEB47}" type="parTrans" cxnId="{E4711492-ED6F-49C3-AF2D-A633409E99D8}">
      <dgm:prSet/>
      <dgm:spPr/>
      <dgm:t>
        <a:bodyPr/>
        <a:lstStyle/>
        <a:p>
          <a:endParaRPr lang="en-US"/>
        </a:p>
      </dgm:t>
    </dgm:pt>
    <dgm:pt modelId="{16574040-7850-4102-BA96-A44BE4AD212A}" type="sibTrans" cxnId="{E4711492-ED6F-49C3-AF2D-A633409E99D8}">
      <dgm:prSet/>
      <dgm:spPr/>
      <dgm:t>
        <a:bodyPr/>
        <a:lstStyle/>
        <a:p>
          <a:endParaRPr lang="en-US"/>
        </a:p>
      </dgm:t>
    </dgm:pt>
    <dgm:pt modelId="{B48C7BA5-8A1D-4308-9189-B5BB71FEF8D1}">
      <dgm:prSet/>
      <dgm:spPr/>
      <dgm:t>
        <a:bodyPr/>
        <a:lstStyle/>
        <a:p>
          <a:pPr>
            <a:lnSpc>
              <a:spcPct val="100000"/>
            </a:lnSpc>
            <a:defRPr cap="all"/>
          </a:pPr>
          <a:r>
            <a:rPr lang="en-US" dirty="0"/>
            <a:t>Forecasting</a:t>
          </a:r>
        </a:p>
      </dgm:t>
    </dgm:pt>
    <dgm:pt modelId="{F96433FF-61EE-4E94-8E84-098A44E1A3EF}" type="parTrans" cxnId="{E7DFA62E-DDDE-481C-B214-6E9DB4DE917E}">
      <dgm:prSet/>
      <dgm:spPr/>
      <dgm:t>
        <a:bodyPr/>
        <a:lstStyle/>
        <a:p>
          <a:endParaRPr lang="en-US"/>
        </a:p>
      </dgm:t>
    </dgm:pt>
    <dgm:pt modelId="{DC6DF4A2-9AB3-44C0-AB6D-9070B2C727A3}" type="sibTrans" cxnId="{E7DFA62E-DDDE-481C-B214-6E9DB4DE917E}">
      <dgm:prSet/>
      <dgm:spPr/>
      <dgm:t>
        <a:bodyPr/>
        <a:lstStyle/>
        <a:p>
          <a:endParaRPr lang="en-US"/>
        </a:p>
      </dgm:t>
    </dgm:pt>
    <dgm:pt modelId="{67A47864-62E8-4499-9440-45107573177D}">
      <dgm:prSet/>
      <dgm:spPr/>
      <dgm:t>
        <a:bodyPr/>
        <a:lstStyle/>
        <a:p>
          <a:pPr>
            <a:lnSpc>
              <a:spcPct val="100000"/>
            </a:lnSpc>
            <a:defRPr cap="all"/>
          </a:pPr>
          <a:r>
            <a:rPr lang="en-US"/>
            <a:t>Insights</a:t>
          </a:r>
        </a:p>
      </dgm:t>
    </dgm:pt>
    <dgm:pt modelId="{460EC252-429C-4F75-B512-CAF9B331E786}" type="parTrans" cxnId="{C98B82A2-C105-4C1E-94C3-FF3AA94E1BD0}">
      <dgm:prSet/>
      <dgm:spPr/>
      <dgm:t>
        <a:bodyPr/>
        <a:lstStyle/>
        <a:p>
          <a:endParaRPr lang="en-US"/>
        </a:p>
      </dgm:t>
    </dgm:pt>
    <dgm:pt modelId="{25A1FAED-C8BC-4308-9C20-C40E1FF133F3}" type="sibTrans" cxnId="{C98B82A2-C105-4C1E-94C3-FF3AA94E1BD0}">
      <dgm:prSet/>
      <dgm:spPr/>
      <dgm:t>
        <a:bodyPr/>
        <a:lstStyle/>
        <a:p>
          <a:endParaRPr lang="en-US"/>
        </a:p>
      </dgm:t>
    </dgm:pt>
    <dgm:pt modelId="{316899EA-60F3-46D0-A354-BF8E20866841}">
      <dgm:prSet/>
      <dgm:spPr/>
      <dgm:t>
        <a:bodyPr/>
        <a:lstStyle/>
        <a:p>
          <a:pPr>
            <a:lnSpc>
              <a:spcPct val="100000"/>
            </a:lnSpc>
            <a:defRPr cap="all"/>
          </a:pPr>
          <a:r>
            <a:rPr lang="en-US"/>
            <a:t>Recommendations</a:t>
          </a:r>
        </a:p>
      </dgm:t>
    </dgm:pt>
    <dgm:pt modelId="{C468F4B5-60A8-4828-90A3-A5E0BE5B293C}" type="parTrans" cxnId="{F8C9FEBE-E73B-4DBB-89C7-2786DE7BC853}">
      <dgm:prSet/>
      <dgm:spPr/>
      <dgm:t>
        <a:bodyPr/>
        <a:lstStyle/>
        <a:p>
          <a:endParaRPr lang="en-US"/>
        </a:p>
      </dgm:t>
    </dgm:pt>
    <dgm:pt modelId="{D55B0299-A45F-435E-9A0B-F1CD747F9C92}" type="sibTrans" cxnId="{F8C9FEBE-E73B-4DBB-89C7-2786DE7BC853}">
      <dgm:prSet/>
      <dgm:spPr/>
      <dgm:t>
        <a:bodyPr/>
        <a:lstStyle/>
        <a:p>
          <a:endParaRPr lang="en-US"/>
        </a:p>
      </dgm:t>
    </dgm:pt>
    <dgm:pt modelId="{7E798308-20B9-4388-8EA7-A21B1D7C0A04}">
      <dgm:prSet/>
      <dgm:spPr/>
      <dgm:t>
        <a:bodyPr/>
        <a:lstStyle/>
        <a:p>
          <a:pPr>
            <a:lnSpc>
              <a:spcPct val="100000"/>
            </a:lnSpc>
            <a:defRPr cap="all"/>
          </a:pPr>
          <a:r>
            <a:rPr lang="en-US" dirty="0"/>
            <a:t>Lessons Learned</a:t>
          </a:r>
        </a:p>
      </dgm:t>
    </dgm:pt>
    <dgm:pt modelId="{FAC64FA7-EEAF-4A33-BCCD-671969E4051F}" type="parTrans" cxnId="{15F1A088-F645-4C1F-AE35-40C6663188AB}">
      <dgm:prSet/>
      <dgm:spPr/>
      <dgm:t>
        <a:bodyPr/>
        <a:lstStyle/>
        <a:p>
          <a:endParaRPr lang="en-US"/>
        </a:p>
      </dgm:t>
    </dgm:pt>
    <dgm:pt modelId="{EBC05EAC-782F-437A-90FB-E2922DB18049}" type="sibTrans" cxnId="{15F1A088-F645-4C1F-AE35-40C6663188AB}">
      <dgm:prSet/>
      <dgm:spPr/>
      <dgm:t>
        <a:bodyPr/>
        <a:lstStyle/>
        <a:p>
          <a:endParaRPr lang="en-US"/>
        </a:p>
      </dgm:t>
    </dgm:pt>
    <dgm:pt modelId="{9C5C9219-1AC9-4039-B0C5-A6B70D8480A7}" type="pres">
      <dgm:prSet presAssocID="{2C2BD23C-D611-47BF-B45E-3C815253ECB7}" presName="root" presStyleCnt="0">
        <dgm:presLayoutVars>
          <dgm:dir/>
          <dgm:resizeHandles val="exact"/>
        </dgm:presLayoutVars>
      </dgm:prSet>
      <dgm:spPr/>
    </dgm:pt>
    <dgm:pt modelId="{7F2C3BCE-8E1C-402D-85FA-03594E1E20B8}" type="pres">
      <dgm:prSet presAssocID="{714ABDAC-E0D3-493B-A07A-38F97E935A94}" presName="compNode" presStyleCnt="0"/>
      <dgm:spPr/>
    </dgm:pt>
    <dgm:pt modelId="{851D06DD-2A37-4ABC-8D0F-FFADAF616830}" type="pres">
      <dgm:prSet presAssocID="{714ABDAC-E0D3-493B-A07A-38F97E935A94}" presName="iconBgRect" presStyleLbl="bgShp" presStyleIdx="0" presStyleCnt="8" custLinFactX="85844" custLinFactNeighborX="100000" custLinFactNeighborY="13009"/>
      <dgm:spPr/>
    </dgm:pt>
    <dgm:pt modelId="{D370A1B2-B16F-48B9-8518-8C34ED6D0ED8}" type="pres">
      <dgm:prSet presAssocID="{714ABDAC-E0D3-493B-A07A-38F97E935A94}" presName="iconRect" presStyleLbl="node1" presStyleIdx="0" presStyleCnt="8" custLinFactX="127139" custLinFactNeighborX="200000" custLinFactNeighborY="809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House"/>
        </a:ext>
      </dgm:extLst>
    </dgm:pt>
    <dgm:pt modelId="{7A782F2B-0402-4112-B2A6-20775572A687}" type="pres">
      <dgm:prSet presAssocID="{714ABDAC-E0D3-493B-A07A-38F97E935A94}" presName="spaceRect" presStyleCnt="0"/>
      <dgm:spPr/>
    </dgm:pt>
    <dgm:pt modelId="{9D998EF9-B6EE-4F37-B8EB-167EA689241A}" type="pres">
      <dgm:prSet presAssocID="{714ABDAC-E0D3-493B-A07A-38F97E935A94}" presName="textRect" presStyleLbl="revTx" presStyleIdx="0" presStyleCnt="8" custLinFactX="19600" custLinFactNeighborX="100000" custLinFactNeighborY="4014">
        <dgm:presLayoutVars>
          <dgm:chMax val="1"/>
          <dgm:chPref val="1"/>
        </dgm:presLayoutVars>
      </dgm:prSet>
      <dgm:spPr/>
    </dgm:pt>
    <dgm:pt modelId="{4ADAE8AE-5927-4026-8ECF-805E566EB00A}" type="pres">
      <dgm:prSet presAssocID="{73710048-1FAE-4748-A388-2466ECA61DE6}" presName="sibTrans" presStyleCnt="0"/>
      <dgm:spPr/>
    </dgm:pt>
    <dgm:pt modelId="{0FA0DBC9-F57E-4938-89D7-39E552C97E5E}" type="pres">
      <dgm:prSet presAssocID="{29E922C0-E40C-4DD3-BB6B-3EB1A9CDA472}" presName="compNode" presStyleCnt="0"/>
      <dgm:spPr/>
    </dgm:pt>
    <dgm:pt modelId="{D80C6175-DE86-401E-9F3E-53C82EB2EE7D}" type="pres">
      <dgm:prSet presAssocID="{29E922C0-E40C-4DD3-BB6B-3EB1A9CDA472}" presName="iconBgRect" presStyleLbl="bgShp" presStyleIdx="1" presStyleCnt="8" custLinFactX="200000" custLinFactY="100000" custLinFactNeighborX="200494" custLinFactNeighborY="137881"/>
      <dgm:spPr/>
    </dgm:pt>
    <dgm:pt modelId="{8FD7B54B-53B6-4366-AB6D-727446EC3870}" type="pres">
      <dgm:prSet presAssocID="{29E922C0-E40C-4DD3-BB6B-3EB1A9CDA472}" presName="iconRect" presStyleLbl="node1" presStyleIdx="1" presStyleCnt="8" custLinFactX="300000" custLinFactY="200000" custLinFactNeighborX="396385" custLinFactNeighborY="21621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61A3F9BD-9DB9-4364-83D9-70514935E9BF}" type="pres">
      <dgm:prSet presAssocID="{29E922C0-E40C-4DD3-BB6B-3EB1A9CDA472}" presName="spaceRect" presStyleCnt="0"/>
      <dgm:spPr/>
    </dgm:pt>
    <dgm:pt modelId="{889D50D6-9172-489F-A763-19E9D44F9E7F}" type="pres">
      <dgm:prSet presAssocID="{29E922C0-E40C-4DD3-BB6B-3EB1A9CDA472}" presName="textRect" presStyleLbl="revTx" presStyleIdx="1" presStyleCnt="8" custLinFactX="100000" custLinFactY="159618" custLinFactNeighborX="146001" custLinFactNeighborY="200000">
        <dgm:presLayoutVars>
          <dgm:chMax val="1"/>
          <dgm:chPref val="1"/>
        </dgm:presLayoutVars>
      </dgm:prSet>
      <dgm:spPr/>
    </dgm:pt>
    <dgm:pt modelId="{DBD1F0AB-308D-42C2-ADCA-9F62BB855DBE}" type="pres">
      <dgm:prSet presAssocID="{705D2F17-BFB1-47B7-8978-C8A277ED699B}" presName="sibTrans" presStyleCnt="0"/>
      <dgm:spPr/>
    </dgm:pt>
    <dgm:pt modelId="{FD5DF794-A952-446F-A394-7E648F92E46B}" type="pres">
      <dgm:prSet presAssocID="{B43FC929-8B3F-4192-86A2-7CB8142315CD}" presName="compNode" presStyleCnt="0"/>
      <dgm:spPr/>
    </dgm:pt>
    <dgm:pt modelId="{A27155F4-87F9-42F6-8E4F-22675AB7CEA8}" type="pres">
      <dgm:prSet presAssocID="{B43FC929-8B3F-4192-86A2-7CB8142315CD}" presName="iconBgRect" presStyleLbl="bgShp" presStyleIdx="2" presStyleCnt="8"/>
      <dgm:spPr/>
    </dgm:pt>
    <dgm:pt modelId="{1A1F2B99-856C-4D05-A84B-49B479EB846A}" type="pres">
      <dgm:prSet presAssocID="{B43FC929-8B3F-4192-86A2-7CB8142315CD}"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BF26E031-7178-45CF-842A-ADD1E2EBB289}" type="pres">
      <dgm:prSet presAssocID="{B43FC929-8B3F-4192-86A2-7CB8142315CD}" presName="spaceRect" presStyleCnt="0"/>
      <dgm:spPr/>
    </dgm:pt>
    <dgm:pt modelId="{82419BD2-7D63-435F-AD90-F8255275C6AB}" type="pres">
      <dgm:prSet presAssocID="{B43FC929-8B3F-4192-86A2-7CB8142315CD}" presName="textRect" presStyleLbl="revTx" presStyleIdx="2" presStyleCnt="8">
        <dgm:presLayoutVars>
          <dgm:chMax val="1"/>
          <dgm:chPref val="1"/>
        </dgm:presLayoutVars>
      </dgm:prSet>
      <dgm:spPr/>
    </dgm:pt>
    <dgm:pt modelId="{59AD0020-DC47-4516-A64F-A494D1C7BA40}" type="pres">
      <dgm:prSet presAssocID="{636D0046-EFE1-479C-BCCD-0DE5E655E958}" presName="sibTrans" presStyleCnt="0"/>
      <dgm:spPr/>
    </dgm:pt>
    <dgm:pt modelId="{B4A170F7-9D49-4C22-ADC0-1F61B6492164}" type="pres">
      <dgm:prSet presAssocID="{021708AE-5F04-449C-AFDB-2989327E9E3E}" presName="compNode" presStyleCnt="0"/>
      <dgm:spPr/>
    </dgm:pt>
    <dgm:pt modelId="{D1699796-A031-4BD8-B809-8898BFBBC7C9}" type="pres">
      <dgm:prSet presAssocID="{021708AE-5F04-449C-AFDB-2989327E9E3E}" presName="iconBgRect" presStyleLbl="bgShp" presStyleIdx="3" presStyleCnt="8"/>
      <dgm:spPr/>
    </dgm:pt>
    <dgm:pt modelId="{8ED648F8-0699-4DD6-9777-ED2C542827C2}" type="pres">
      <dgm:prSet presAssocID="{021708AE-5F04-449C-AFDB-2989327E9E3E}"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artial Sun"/>
        </a:ext>
      </dgm:extLst>
    </dgm:pt>
    <dgm:pt modelId="{722A4ACF-E29D-42B9-943D-F002F8AE3DCC}" type="pres">
      <dgm:prSet presAssocID="{021708AE-5F04-449C-AFDB-2989327E9E3E}" presName="spaceRect" presStyleCnt="0"/>
      <dgm:spPr/>
    </dgm:pt>
    <dgm:pt modelId="{17FDD3CA-9E2C-48B6-8442-F97104446F4A}" type="pres">
      <dgm:prSet presAssocID="{021708AE-5F04-449C-AFDB-2989327E9E3E}" presName="textRect" presStyleLbl="revTx" presStyleIdx="3" presStyleCnt="8">
        <dgm:presLayoutVars>
          <dgm:chMax val="1"/>
          <dgm:chPref val="1"/>
        </dgm:presLayoutVars>
      </dgm:prSet>
      <dgm:spPr/>
    </dgm:pt>
    <dgm:pt modelId="{97F1884B-DBC3-409A-9261-15A6E917CBD9}" type="pres">
      <dgm:prSet presAssocID="{16574040-7850-4102-BA96-A44BE4AD212A}" presName="sibTrans" presStyleCnt="0"/>
      <dgm:spPr/>
    </dgm:pt>
    <dgm:pt modelId="{33B79C37-203E-4225-9A7B-19B427E62B76}" type="pres">
      <dgm:prSet presAssocID="{B48C7BA5-8A1D-4308-9189-B5BB71FEF8D1}" presName="compNode" presStyleCnt="0"/>
      <dgm:spPr/>
    </dgm:pt>
    <dgm:pt modelId="{D57A6D3A-052A-4476-B700-75ED4D692AAC}" type="pres">
      <dgm:prSet presAssocID="{B48C7BA5-8A1D-4308-9189-B5BB71FEF8D1}" presName="iconBgRect" presStyleLbl="bgShp" presStyleIdx="4" presStyleCnt="8"/>
      <dgm:spPr/>
    </dgm:pt>
    <dgm:pt modelId="{06D6316D-FCB5-42D3-A83C-9B0639CD92F1}" type="pres">
      <dgm:prSet presAssocID="{B48C7BA5-8A1D-4308-9189-B5BB71FEF8D1}" presName="iconRect" presStyleLbl="node1" presStyleIdx="4" presStyleCnt="8"/>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Bar graph with upward trend"/>
        </a:ext>
      </dgm:extLst>
    </dgm:pt>
    <dgm:pt modelId="{64E0919A-0089-4456-B1B5-3FD47945A968}" type="pres">
      <dgm:prSet presAssocID="{B48C7BA5-8A1D-4308-9189-B5BB71FEF8D1}" presName="spaceRect" presStyleCnt="0"/>
      <dgm:spPr/>
    </dgm:pt>
    <dgm:pt modelId="{786D363C-6CCA-4941-8D9B-CC5C6D097B8C}" type="pres">
      <dgm:prSet presAssocID="{B48C7BA5-8A1D-4308-9189-B5BB71FEF8D1}" presName="textRect" presStyleLbl="revTx" presStyleIdx="4" presStyleCnt="8">
        <dgm:presLayoutVars>
          <dgm:chMax val="1"/>
          <dgm:chPref val="1"/>
        </dgm:presLayoutVars>
      </dgm:prSet>
      <dgm:spPr/>
    </dgm:pt>
    <dgm:pt modelId="{602C193B-4B7B-460A-9D0C-FE43B97A5C27}" type="pres">
      <dgm:prSet presAssocID="{DC6DF4A2-9AB3-44C0-AB6D-9070B2C727A3}" presName="sibTrans" presStyleCnt="0"/>
      <dgm:spPr/>
    </dgm:pt>
    <dgm:pt modelId="{515E01FA-B75C-43FF-A249-47DC60252A41}" type="pres">
      <dgm:prSet presAssocID="{67A47864-62E8-4499-9440-45107573177D}" presName="compNode" presStyleCnt="0"/>
      <dgm:spPr/>
    </dgm:pt>
    <dgm:pt modelId="{2ADD0E65-2AA4-472B-9A3E-DD8D05B79BD2}" type="pres">
      <dgm:prSet presAssocID="{67A47864-62E8-4499-9440-45107573177D}" presName="iconBgRect" presStyleLbl="bgShp" presStyleIdx="5" presStyleCnt="8"/>
      <dgm:spPr/>
    </dgm:pt>
    <dgm:pt modelId="{CB43CBED-4D65-4482-841C-8A72F52072D2}" type="pres">
      <dgm:prSet presAssocID="{67A47864-62E8-4499-9440-45107573177D}"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Magnifying glass"/>
        </a:ext>
      </dgm:extLst>
    </dgm:pt>
    <dgm:pt modelId="{28296995-658D-4D84-9703-27B88A76D79F}" type="pres">
      <dgm:prSet presAssocID="{67A47864-62E8-4499-9440-45107573177D}" presName="spaceRect" presStyleCnt="0"/>
      <dgm:spPr/>
    </dgm:pt>
    <dgm:pt modelId="{F4633F83-4414-463C-BBB9-B022FB1F06D0}" type="pres">
      <dgm:prSet presAssocID="{67A47864-62E8-4499-9440-45107573177D}" presName="textRect" presStyleLbl="revTx" presStyleIdx="5" presStyleCnt="8">
        <dgm:presLayoutVars>
          <dgm:chMax val="1"/>
          <dgm:chPref val="1"/>
        </dgm:presLayoutVars>
      </dgm:prSet>
      <dgm:spPr/>
    </dgm:pt>
    <dgm:pt modelId="{6E497EB6-A67C-49AB-A2A9-74CC7C0803D1}" type="pres">
      <dgm:prSet presAssocID="{25A1FAED-C8BC-4308-9C20-C40E1FF133F3}" presName="sibTrans" presStyleCnt="0"/>
      <dgm:spPr/>
    </dgm:pt>
    <dgm:pt modelId="{76834572-9F0E-49F4-8140-E23508E19D3F}" type="pres">
      <dgm:prSet presAssocID="{316899EA-60F3-46D0-A354-BF8E20866841}" presName="compNode" presStyleCnt="0"/>
      <dgm:spPr/>
    </dgm:pt>
    <dgm:pt modelId="{E2F27DBE-8E20-495C-AF78-8364D6180F3B}" type="pres">
      <dgm:prSet presAssocID="{316899EA-60F3-46D0-A354-BF8E20866841}" presName="iconBgRect" presStyleLbl="bgShp" presStyleIdx="6" presStyleCnt="8"/>
      <dgm:spPr/>
    </dgm:pt>
    <dgm:pt modelId="{5D7A8AAC-20CA-4F1C-8E73-BE3B0E570661}" type="pres">
      <dgm:prSet presAssocID="{316899EA-60F3-46D0-A354-BF8E20866841}"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Lightbulb"/>
        </a:ext>
      </dgm:extLst>
    </dgm:pt>
    <dgm:pt modelId="{008E1A34-DAD5-49FB-92EA-73D76DCC752D}" type="pres">
      <dgm:prSet presAssocID="{316899EA-60F3-46D0-A354-BF8E20866841}" presName="spaceRect" presStyleCnt="0"/>
      <dgm:spPr/>
    </dgm:pt>
    <dgm:pt modelId="{192181D8-5385-41F5-B528-AAD253AD3709}" type="pres">
      <dgm:prSet presAssocID="{316899EA-60F3-46D0-A354-BF8E20866841}" presName="textRect" presStyleLbl="revTx" presStyleIdx="6" presStyleCnt="8">
        <dgm:presLayoutVars>
          <dgm:chMax val="1"/>
          <dgm:chPref val="1"/>
        </dgm:presLayoutVars>
      </dgm:prSet>
      <dgm:spPr/>
    </dgm:pt>
    <dgm:pt modelId="{BAACFFBF-2972-4953-9D7C-B3AD2663D934}" type="pres">
      <dgm:prSet presAssocID="{D55B0299-A45F-435E-9A0B-F1CD747F9C92}" presName="sibTrans" presStyleCnt="0"/>
      <dgm:spPr/>
    </dgm:pt>
    <dgm:pt modelId="{94DDD46E-6554-4108-A186-C90E8E9AD70F}" type="pres">
      <dgm:prSet presAssocID="{7E798308-20B9-4388-8EA7-A21B1D7C0A04}" presName="compNode" presStyleCnt="0"/>
      <dgm:spPr/>
    </dgm:pt>
    <dgm:pt modelId="{83637265-0339-487B-BC1E-F66526A6E714}" type="pres">
      <dgm:prSet presAssocID="{7E798308-20B9-4388-8EA7-A21B1D7C0A04}" presName="iconBgRect" presStyleLbl="bgShp" presStyleIdx="7" presStyleCnt="8" custLinFactX="100000" custLinFactNeighborX="111862" custLinFactNeighborY="-5575"/>
      <dgm:spPr/>
    </dgm:pt>
    <dgm:pt modelId="{110C697A-484C-4AFD-8DC8-14AD81F3954E}" type="pres">
      <dgm:prSet presAssocID="{7E798308-20B9-4388-8EA7-A21B1D7C0A04}" presName="iconRect" presStyleLbl="node1" presStyleIdx="7" presStyleCnt="8" custLinFactX="170866" custLinFactNeighborX="200000" custLinFactNeighborY="-647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Checklist"/>
        </a:ext>
      </dgm:extLst>
    </dgm:pt>
    <dgm:pt modelId="{192278F3-F2F1-4BFA-B5BD-21E0079BC279}" type="pres">
      <dgm:prSet presAssocID="{7E798308-20B9-4388-8EA7-A21B1D7C0A04}" presName="spaceRect" presStyleCnt="0"/>
      <dgm:spPr/>
    </dgm:pt>
    <dgm:pt modelId="{6DD26516-5FF6-4F85-A9AA-31A774409C91}" type="pres">
      <dgm:prSet presAssocID="{7E798308-20B9-4388-8EA7-A21B1D7C0A04}" presName="textRect" presStyleLbl="revTx" presStyleIdx="7" presStyleCnt="8" custLinFactX="41139" custLinFactNeighborX="100000" custLinFactNeighborY="-2882">
        <dgm:presLayoutVars>
          <dgm:chMax val="1"/>
          <dgm:chPref val="1"/>
        </dgm:presLayoutVars>
      </dgm:prSet>
      <dgm:spPr/>
    </dgm:pt>
  </dgm:ptLst>
  <dgm:cxnLst>
    <dgm:cxn modelId="{D35F0C0E-8A73-4020-A600-DC40F9F0BD41}" type="presOf" srcId="{29E922C0-E40C-4DD3-BB6B-3EB1A9CDA472}" destId="{889D50D6-9172-489F-A763-19E9D44F9E7F}" srcOrd="0" destOrd="0" presId="urn:microsoft.com/office/officeart/2018/5/layout/IconCircleLabelList"/>
    <dgm:cxn modelId="{2D2E6F11-81A0-4959-9A96-D56C7DFEF99D}" type="presOf" srcId="{B43FC929-8B3F-4192-86A2-7CB8142315CD}" destId="{82419BD2-7D63-435F-AD90-F8255275C6AB}" srcOrd="0" destOrd="0" presId="urn:microsoft.com/office/officeart/2018/5/layout/IconCircleLabelList"/>
    <dgm:cxn modelId="{E42D0A1B-9421-4A99-A514-C9C879527D93}" type="presOf" srcId="{67A47864-62E8-4499-9440-45107573177D}" destId="{F4633F83-4414-463C-BBB9-B022FB1F06D0}" srcOrd="0" destOrd="0" presId="urn:microsoft.com/office/officeart/2018/5/layout/IconCircleLabelList"/>
    <dgm:cxn modelId="{99404022-1BC8-4A48-A535-DFDB7EE92A3B}" srcId="{2C2BD23C-D611-47BF-B45E-3C815253ECB7}" destId="{B43FC929-8B3F-4192-86A2-7CB8142315CD}" srcOrd="2" destOrd="0" parTransId="{6769AF7F-EBED-4FA4-95FA-AA73C5E27DC7}" sibTransId="{636D0046-EFE1-479C-BCCD-0DE5E655E958}"/>
    <dgm:cxn modelId="{E7DFA62E-DDDE-481C-B214-6E9DB4DE917E}" srcId="{2C2BD23C-D611-47BF-B45E-3C815253ECB7}" destId="{B48C7BA5-8A1D-4308-9189-B5BB71FEF8D1}" srcOrd="4" destOrd="0" parTransId="{F96433FF-61EE-4E94-8E84-098A44E1A3EF}" sibTransId="{DC6DF4A2-9AB3-44C0-AB6D-9070B2C727A3}"/>
    <dgm:cxn modelId="{05A30D5B-AE4B-4E46-BE56-C443DC4100D1}" type="presOf" srcId="{714ABDAC-E0D3-493B-A07A-38F97E935A94}" destId="{9D998EF9-B6EE-4F37-B8EB-167EA689241A}" srcOrd="0" destOrd="0" presId="urn:microsoft.com/office/officeart/2018/5/layout/IconCircleLabelList"/>
    <dgm:cxn modelId="{5B99585D-CF27-4FB2-A281-4CAB7090CA7B}" type="presOf" srcId="{021708AE-5F04-449C-AFDB-2989327E9E3E}" destId="{17FDD3CA-9E2C-48B6-8442-F97104446F4A}" srcOrd="0" destOrd="0" presId="urn:microsoft.com/office/officeart/2018/5/layout/IconCircleLabelList"/>
    <dgm:cxn modelId="{6A9D765F-019A-4008-AA8B-062DA0191AFF}" type="presOf" srcId="{7E798308-20B9-4388-8EA7-A21B1D7C0A04}" destId="{6DD26516-5FF6-4F85-A9AA-31A774409C91}" srcOrd="0" destOrd="0" presId="urn:microsoft.com/office/officeart/2018/5/layout/IconCircleLabelList"/>
    <dgm:cxn modelId="{6E079287-9DA5-4960-BA31-B9AD2B16F86B}" type="presOf" srcId="{B48C7BA5-8A1D-4308-9189-B5BB71FEF8D1}" destId="{786D363C-6CCA-4941-8D9B-CC5C6D097B8C}" srcOrd="0" destOrd="0" presId="urn:microsoft.com/office/officeart/2018/5/layout/IconCircleLabelList"/>
    <dgm:cxn modelId="{15F1A088-F645-4C1F-AE35-40C6663188AB}" srcId="{2C2BD23C-D611-47BF-B45E-3C815253ECB7}" destId="{7E798308-20B9-4388-8EA7-A21B1D7C0A04}" srcOrd="7" destOrd="0" parTransId="{FAC64FA7-EEAF-4A33-BCCD-671969E4051F}" sibTransId="{EBC05EAC-782F-437A-90FB-E2922DB18049}"/>
    <dgm:cxn modelId="{33C9848F-E5CF-4F0E-8696-F4AFEDB7677D}" srcId="{2C2BD23C-D611-47BF-B45E-3C815253ECB7}" destId="{29E922C0-E40C-4DD3-BB6B-3EB1A9CDA472}" srcOrd="1" destOrd="0" parTransId="{387EABD8-D88C-4AE6-A5A3-DCA1A7960DE5}" sibTransId="{705D2F17-BFB1-47B7-8978-C8A277ED699B}"/>
    <dgm:cxn modelId="{E4711492-ED6F-49C3-AF2D-A633409E99D8}" srcId="{2C2BD23C-D611-47BF-B45E-3C815253ECB7}" destId="{021708AE-5F04-449C-AFDB-2989327E9E3E}" srcOrd="3" destOrd="0" parTransId="{6BE09771-289F-4053-B736-C2DF356BEB47}" sibTransId="{16574040-7850-4102-BA96-A44BE4AD212A}"/>
    <dgm:cxn modelId="{2AB9BDA0-81B0-4943-ABBF-73289185727C}" type="presOf" srcId="{2C2BD23C-D611-47BF-B45E-3C815253ECB7}" destId="{9C5C9219-1AC9-4039-B0C5-A6B70D8480A7}" srcOrd="0" destOrd="0" presId="urn:microsoft.com/office/officeart/2018/5/layout/IconCircleLabelList"/>
    <dgm:cxn modelId="{C98B82A2-C105-4C1E-94C3-FF3AA94E1BD0}" srcId="{2C2BD23C-D611-47BF-B45E-3C815253ECB7}" destId="{67A47864-62E8-4499-9440-45107573177D}" srcOrd="5" destOrd="0" parTransId="{460EC252-429C-4F75-B512-CAF9B331E786}" sibTransId="{25A1FAED-C8BC-4308-9C20-C40E1FF133F3}"/>
    <dgm:cxn modelId="{F8C9FEBE-E73B-4DBB-89C7-2786DE7BC853}" srcId="{2C2BD23C-D611-47BF-B45E-3C815253ECB7}" destId="{316899EA-60F3-46D0-A354-BF8E20866841}" srcOrd="6" destOrd="0" parTransId="{C468F4B5-60A8-4828-90A3-A5E0BE5B293C}" sibTransId="{D55B0299-A45F-435E-9A0B-F1CD747F9C92}"/>
    <dgm:cxn modelId="{706DE3EA-37C3-4A62-AC7E-9E6762010101}" srcId="{2C2BD23C-D611-47BF-B45E-3C815253ECB7}" destId="{714ABDAC-E0D3-493B-A07A-38F97E935A94}" srcOrd="0" destOrd="0" parTransId="{9FF25C93-EDA7-43F8-B959-E93B87CDD281}" sibTransId="{73710048-1FAE-4748-A388-2466ECA61DE6}"/>
    <dgm:cxn modelId="{B7CBC5EB-790E-4F48-8B4C-D42FC3FF1FDC}" type="presOf" srcId="{316899EA-60F3-46D0-A354-BF8E20866841}" destId="{192181D8-5385-41F5-B528-AAD253AD3709}" srcOrd="0" destOrd="0" presId="urn:microsoft.com/office/officeart/2018/5/layout/IconCircleLabelList"/>
    <dgm:cxn modelId="{6CADF4E2-548A-4ED9-86F5-A373D1DE4609}" type="presParOf" srcId="{9C5C9219-1AC9-4039-B0C5-A6B70D8480A7}" destId="{7F2C3BCE-8E1C-402D-85FA-03594E1E20B8}" srcOrd="0" destOrd="0" presId="urn:microsoft.com/office/officeart/2018/5/layout/IconCircleLabelList"/>
    <dgm:cxn modelId="{99BEC434-9A77-4248-ACFB-62A4E0619C0A}" type="presParOf" srcId="{7F2C3BCE-8E1C-402D-85FA-03594E1E20B8}" destId="{851D06DD-2A37-4ABC-8D0F-FFADAF616830}" srcOrd="0" destOrd="0" presId="urn:microsoft.com/office/officeart/2018/5/layout/IconCircleLabelList"/>
    <dgm:cxn modelId="{A7038547-5DDA-457D-BD41-AEA54E01B34C}" type="presParOf" srcId="{7F2C3BCE-8E1C-402D-85FA-03594E1E20B8}" destId="{D370A1B2-B16F-48B9-8518-8C34ED6D0ED8}" srcOrd="1" destOrd="0" presId="urn:microsoft.com/office/officeart/2018/5/layout/IconCircleLabelList"/>
    <dgm:cxn modelId="{F829595E-8538-4584-B5CF-772C4785F205}" type="presParOf" srcId="{7F2C3BCE-8E1C-402D-85FA-03594E1E20B8}" destId="{7A782F2B-0402-4112-B2A6-20775572A687}" srcOrd="2" destOrd="0" presId="urn:microsoft.com/office/officeart/2018/5/layout/IconCircleLabelList"/>
    <dgm:cxn modelId="{872C5B6E-60A5-4FCA-8C97-2AC5E524CF40}" type="presParOf" srcId="{7F2C3BCE-8E1C-402D-85FA-03594E1E20B8}" destId="{9D998EF9-B6EE-4F37-B8EB-167EA689241A}" srcOrd="3" destOrd="0" presId="urn:microsoft.com/office/officeart/2018/5/layout/IconCircleLabelList"/>
    <dgm:cxn modelId="{A212F509-48DE-49B1-848B-3F9A5B033F17}" type="presParOf" srcId="{9C5C9219-1AC9-4039-B0C5-A6B70D8480A7}" destId="{4ADAE8AE-5927-4026-8ECF-805E566EB00A}" srcOrd="1" destOrd="0" presId="urn:microsoft.com/office/officeart/2018/5/layout/IconCircleLabelList"/>
    <dgm:cxn modelId="{56524E57-DA72-4604-BF63-11940C70DFD2}" type="presParOf" srcId="{9C5C9219-1AC9-4039-B0C5-A6B70D8480A7}" destId="{0FA0DBC9-F57E-4938-89D7-39E552C97E5E}" srcOrd="2" destOrd="0" presId="urn:microsoft.com/office/officeart/2018/5/layout/IconCircleLabelList"/>
    <dgm:cxn modelId="{11792A36-DE14-4835-82F3-D9C113F7E391}" type="presParOf" srcId="{0FA0DBC9-F57E-4938-89D7-39E552C97E5E}" destId="{D80C6175-DE86-401E-9F3E-53C82EB2EE7D}" srcOrd="0" destOrd="0" presId="urn:microsoft.com/office/officeart/2018/5/layout/IconCircleLabelList"/>
    <dgm:cxn modelId="{1EE14AD1-2A09-4BE5-88DA-A9FC67022E2F}" type="presParOf" srcId="{0FA0DBC9-F57E-4938-89D7-39E552C97E5E}" destId="{8FD7B54B-53B6-4366-AB6D-727446EC3870}" srcOrd="1" destOrd="0" presId="urn:microsoft.com/office/officeart/2018/5/layout/IconCircleLabelList"/>
    <dgm:cxn modelId="{97105563-63D8-458D-A98C-3E664C351F25}" type="presParOf" srcId="{0FA0DBC9-F57E-4938-89D7-39E552C97E5E}" destId="{61A3F9BD-9DB9-4364-83D9-70514935E9BF}" srcOrd="2" destOrd="0" presId="urn:microsoft.com/office/officeart/2018/5/layout/IconCircleLabelList"/>
    <dgm:cxn modelId="{2858B663-6717-43FB-85B7-F61A9114673D}" type="presParOf" srcId="{0FA0DBC9-F57E-4938-89D7-39E552C97E5E}" destId="{889D50D6-9172-489F-A763-19E9D44F9E7F}" srcOrd="3" destOrd="0" presId="urn:microsoft.com/office/officeart/2018/5/layout/IconCircleLabelList"/>
    <dgm:cxn modelId="{9384DFBB-66B2-4C6D-A634-12559BFEF7EF}" type="presParOf" srcId="{9C5C9219-1AC9-4039-B0C5-A6B70D8480A7}" destId="{DBD1F0AB-308D-42C2-ADCA-9F62BB855DBE}" srcOrd="3" destOrd="0" presId="urn:microsoft.com/office/officeart/2018/5/layout/IconCircleLabelList"/>
    <dgm:cxn modelId="{E2BC8981-8E85-4B34-AA4F-94BC9E649010}" type="presParOf" srcId="{9C5C9219-1AC9-4039-B0C5-A6B70D8480A7}" destId="{FD5DF794-A952-446F-A394-7E648F92E46B}" srcOrd="4" destOrd="0" presId="urn:microsoft.com/office/officeart/2018/5/layout/IconCircleLabelList"/>
    <dgm:cxn modelId="{56FCC7E0-6164-45CD-8140-EBF8F293E433}" type="presParOf" srcId="{FD5DF794-A952-446F-A394-7E648F92E46B}" destId="{A27155F4-87F9-42F6-8E4F-22675AB7CEA8}" srcOrd="0" destOrd="0" presId="urn:microsoft.com/office/officeart/2018/5/layout/IconCircleLabelList"/>
    <dgm:cxn modelId="{AA3019ED-E26A-44C2-9F56-FA246AFCFF9F}" type="presParOf" srcId="{FD5DF794-A952-446F-A394-7E648F92E46B}" destId="{1A1F2B99-856C-4D05-A84B-49B479EB846A}" srcOrd="1" destOrd="0" presId="urn:microsoft.com/office/officeart/2018/5/layout/IconCircleLabelList"/>
    <dgm:cxn modelId="{5F872C67-1C04-4E6A-8616-335AB0C49CF9}" type="presParOf" srcId="{FD5DF794-A952-446F-A394-7E648F92E46B}" destId="{BF26E031-7178-45CF-842A-ADD1E2EBB289}" srcOrd="2" destOrd="0" presId="urn:microsoft.com/office/officeart/2018/5/layout/IconCircleLabelList"/>
    <dgm:cxn modelId="{F19D49C0-970C-4F4B-8C38-7D4AAE89547A}" type="presParOf" srcId="{FD5DF794-A952-446F-A394-7E648F92E46B}" destId="{82419BD2-7D63-435F-AD90-F8255275C6AB}" srcOrd="3" destOrd="0" presId="urn:microsoft.com/office/officeart/2018/5/layout/IconCircleLabelList"/>
    <dgm:cxn modelId="{E8A0023D-7B80-4817-8717-5CBA24522A41}" type="presParOf" srcId="{9C5C9219-1AC9-4039-B0C5-A6B70D8480A7}" destId="{59AD0020-DC47-4516-A64F-A494D1C7BA40}" srcOrd="5" destOrd="0" presId="urn:microsoft.com/office/officeart/2018/5/layout/IconCircleLabelList"/>
    <dgm:cxn modelId="{148718AD-2C89-4D5A-A864-3B44FA71B5E2}" type="presParOf" srcId="{9C5C9219-1AC9-4039-B0C5-A6B70D8480A7}" destId="{B4A170F7-9D49-4C22-ADC0-1F61B6492164}" srcOrd="6" destOrd="0" presId="urn:microsoft.com/office/officeart/2018/5/layout/IconCircleLabelList"/>
    <dgm:cxn modelId="{D6B41154-716F-4513-AE93-A216F6238655}" type="presParOf" srcId="{B4A170F7-9D49-4C22-ADC0-1F61B6492164}" destId="{D1699796-A031-4BD8-B809-8898BFBBC7C9}" srcOrd="0" destOrd="0" presId="urn:microsoft.com/office/officeart/2018/5/layout/IconCircleLabelList"/>
    <dgm:cxn modelId="{40442E09-07B4-45BF-AB5E-6748975A1999}" type="presParOf" srcId="{B4A170F7-9D49-4C22-ADC0-1F61B6492164}" destId="{8ED648F8-0699-4DD6-9777-ED2C542827C2}" srcOrd="1" destOrd="0" presId="urn:microsoft.com/office/officeart/2018/5/layout/IconCircleLabelList"/>
    <dgm:cxn modelId="{3868975A-94A0-4513-84C2-6B8149C2F5EE}" type="presParOf" srcId="{B4A170F7-9D49-4C22-ADC0-1F61B6492164}" destId="{722A4ACF-E29D-42B9-943D-F002F8AE3DCC}" srcOrd="2" destOrd="0" presId="urn:microsoft.com/office/officeart/2018/5/layout/IconCircleLabelList"/>
    <dgm:cxn modelId="{85EB3CCA-CB38-4DE5-B5FE-F5089846D1D1}" type="presParOf" srcId="{B4A170F7-9D49-4C22-ADC0-1F61B6492164}" destId="{17FDD3CA-9E2C-48B6-8442-F97104446F4A}" srcOrd="3" destOrd="0" presId="urn:microsoft.com/office/officeart/2018/5/layout/IconCircleLabelList"/>
    <dgm:cxn modelId="{CB35B841-1CF5-4F02-A996-49AC98A2A548}" type="presParOf" srcId="{9C5C9219-1AC9-4039-B0C5-A6B70D8480A7}" destId="{97F1884B-DBC3-409A-9261-15A6E917CBD9}" srcOrd="7" destOrd="0" presId="urn:microsoft.com/office/officeart/2018/5/layout/IconCircleLabelList"/>
    <dgm:cxn modelId="{D430D146-0DD3-4289-B07E-D53DAF47CE87}" type="presParOf" srcId="{9C5C9219-1AC9-4039-B0C5-A6B70D8480A7}" destId="{33B79C37-203E-4225-9A7B-19B427E62B76}" srcOrd="8" destOrd="0" presId="urn:microsoft.com/office/officeart/2018/5/layout/IconCircleLabelList"/>
    <dgm:cxn modelId="{3463B95D-1323-4CCB-B021-0E9D6C96AB14}" type="presParOf" srcId="{33B79C37-203E-4225-9A7B-19B427E62B76}" destId="{D57A6D3A-052A-4476-B700-75ED4D692AAC}" srcOrd="0" destOrd="0" presId="urn:microsoft.com/office/officeart/2018/5/layout/IconCircleLabelList"/>
    <dgm:cxn modelId="{6DEFA1C5-F6B5-43A7-8D88-598E5A4C9488}" type="presParOf" srcId="{33B79C37-203E-4225-9A7B-19B427E62B76}" destId="{06D6316D-FCB5-42D3-A83C-9B0639CD92F1}" srcOrd="1" destOrd="0" presId="urn:microsoft.com/office/officeart/2018/5/layout/IconCircleLabelList"/>
    <dgm:cxn modelId="{449FAFAD-6574-4A74-9956-36EC71A03629}" type="presParOf" srcId="{33B79C37-203E-4225-9A7B-19B427E62B76}" destId="{64E0919A-0089-4456-B1B5-3FD47945A968}" srcOrd="2" destOrd="0" presId="urn:microsoft.com/office/officeart/2018/5/layout/IconCircleLabelList"/>
    <dgm:cxn modelId="{533AE819-C8D6-449E-ACC7-4A8D9195B9B0}" type="presParOf" srcId="{33B79C37-203E-4225-9A7B-19B427E62B76}" destId="{786D363C-6CCA-4941-8D9B-CC5C6D097B8C}" srcOrd="3" destOrd="0" presId="urn:microsoft.com/office/officeart/2018/5/layout/IconCircleLabelList"/>
    <dgm:cxn modelId="{FEC29E26-4E9E-4814-B8FB-919830909EF7}" type="presParOf" srcId="{9C5C9219-1AC9-4039-B0C5-A6B70D8480A7}" destId="{602C193B-4B7B-460A-9D0C-FE43B97A5C27}" srcOrd="9" destOrd="0" presId="urn:microsoft.com/office/officeart/2018/5/layout/IconCircleLabelList"/>
    <dgm:cxn modelId="{7E7CFA2D-F7EB-40ED-B59C-4F2EA69B64E6}" type="presParOf" srcId="{9C5C9219-1AC9-4039-B0C5-A6B70D8480A7}" destId="{515E01FA-B75C-43FF-A249-47DC60252A41}" srcOrd="10" destOrd="0" presId="urn:microsoft.com/office/officeart/2018/5/layout/IconCircleLabelList"/>
    <dgm:cxn modelId="{2BD1B23F-3151-4E99-8AC2-D9CD9C7DC0C1}" type="presParOf" srcId="{515E01FA-B75C-43FF-A249-47DC60252A41}" destId="{2ADD0E65-2AA4-472B-9A3E-DD8D05B79BD2}" srcOrd="0" destOrd="0" presId="urn:microsoft.com/office/officeart/2018/5/layout/IconCircleLabelList"/>
    <dgm:cxn modelId="{9E5A0612-A880-4E14-893B-1895C70F5727}" type="presParOf" srcId="{515E01FA-B75C-43FF-A249-47DC60252A41}" destId="{CB43CBED-4D65-4482-841C-8A72F52072D2}" srcOrd="1" destOrd="0" presId="urn:microsoft.com/office/officeart/2018/5/layout/IconCircleLabelList"/>
    <dgm:cxn modelId="{548D1BCF-DF85-4E53-B351-EFA868024377}" type="presParOf" srcId="{515E01FA-B75C-43FF-A249-47DC60252A41}" destId="{28296995-658D-4D84-9703-27B88A76D79F}" srcOrd="2" destOrd="0" presId="urn:microsoft.com/office/officeart/2018/5/layout/IconCircleLabelList"/>
    <dgm:cxn modelId="{752CC3EA-2F93-4D34-AD76-7976181C986B}" type="presParOf" srcId="{515E01FA-B75C-43FF-A249-47DC60252A41}" destId="{F4633F83-4414-463C-BBB9-B022FB1F06D0}" srcOrd="3" destOrd="0" presId="urn:microsoft.com/office/officeart/2018/5/layout/IconCircleLabelList"/>
    <dgm:cxn modelId="{CB9A892A-E7C2-47FF-8102-E373FDF1F5C8}" type="presParOf" srcId="{9C5C9219-1AC9-4039-B0C5-A6B70D8480A7}" destId="{6E497EB6-A67C-49AB-A2A9-74CC7C0803D1}" srcOrd="11" destOrd="0" presId="urn:microsoft.com/office/officeart/2018/5/layout/IconCircleLabelList"/>
    <dgm:cxn modelId="{F55A96A2-01ED-4F13-9945-0D2354E0E8C1}" type="presParOf" srcId="{9C5C9219-1AC9-4039-B0C5-A6B70D8480A7}" destId="{76834572-9F0E-49F4-8140-E23508E19D3F}" srcOrd="12" destOrd="0" presId="urn:microsoft.com/office/officeart/2018/5/layout/IconCircleLabelList"/>
    <dgm:cxn modelId="{824E015B-5688-45AE-A05F-A1987415CE19}" type="presParOf" srcId="{76834572-9F0E-49F4-8140-E23508E19D3F}" destId="{E2F27DBE-8E20-495C-AF78-8364D6180F3B}" srcOrd="0" destOrd="0" presId="urn:microsoft.com/office/officeart/2018/5/layout/IconCircleLabelList"/>
    <dgm:cxn modelId="{57EAB405-A4D4-4671-99E4-99AFCBFCEF1F}" type="presParOf" srcId="{76834572-9F0E-49F4-8140-E23508E19D3F}" destId="{5D7A8AAC-20CA-4F1C-8E73-BE3B0E570661}" srcOrd="1" destOrd="0" presId="urn:microsoft.com/office/officeart/2018/5/layout/IconCircleLabelList"/>
    <dgm:cxn modelId="{81FCB308-6B1E-4BF6-BBCD-99FCE9F85CA2}" type="presParOf" srcId="{76834572-9F0E-49F4-8140-E23508E19D3F}" destId="{008E1A34-DAD5-49FB-92EA-73D76DCC752D}" srcOrd="2" destOrd="0" presId="urn:microsoft.com/office/officeart/2018/5/layout/IconCircleLabelList"/>
    <dgm:cxn modelId="{6F18BD95-1758-462A-8C61-D3D99B06EB98}" type="presParOf" srcId="{76834572-9F0E-49F4-8140-E23508E19D3F}" destId="{192181D8-5385-41F5-B528-AAD253AD3709}" srcOrd="3" destOrd="0" presId="urn:microsoft.com/office/officeart/2018/5/layout/IconCircleLabelList"/>
    <dgm:cxn modelId="{86C8B8B9-2D01-4FFC-84CC-E3FB7E5D1509}" type="presParOf" srcId="{9C5C9219-1AC9-4039-B0C5-A6B70D8480A7}" destId="{BAACFFBF-2972-4953-9D7C-B3AD2663D934}" srcOrd="13" destOrd="0" presId="urn:microsoft.com/office/officeart/2018/5/layout/IconCircleLabelList"/>
    <dgm:cxn modelId="{60AC5B90-4FD9-4F83-8AEF-4091807C83F3}" type="presParOf" srcId="{9C5C9219-1AC9-4039-B0C5-A6B70D8480A7}" destId="{94DDD46E-6554-4108-A186-C90E8E9AD70F}" srcOrd="14" destOrd="0" presId="urn:microsoft.com/office/officeart/2018/5/layout/IconCircleLabelList"/>
    <dgm:cxn modelId="{6C463746-067A-4068-A6EE-D164947023E8}" type="presParOf" srcId="{94DDD46E-6554-4108-A186-C90E8E9AD70F}" destId="{83637265-0339-487B-BC1E-F66526A6E714}" srcOrd="0" destOrd="0" presId="urn:microsoft.com/office/officeart/2018/5/layout/IconCircleLabelList"/>
    <dgm:cxn modelId="{FCB7013D-6B90-4C42-AF31-F8B468B949AF}" type="presParOf" srcId="{94DDD46E-6554-4108-A186-C90E8E9AD70F}" destId="{110C697A-484C-4AFD-8DC8-14AD81F3954E}" srcOrd="1" destOrd="0" presId="urn:microsoft.com/office/officeart/2018/5/layout/IconCircleLabelList"/>
    <dgm:cxn modelId="{9705216A-09D3-43C9-AD2C-62642E74E9FA}" type="presParOf" srcId="{94DDD46E-6554-4108-A186-C90E8E9AD70F}" destId="{192278F3-F2F1-4BFA-B5BD-21E0079BC279}" srcOrd="2" destOrd="0" presId="urn:microsoft.com/office/officeart/2018/5/layout/IconCircleLabelList"/>
    <dgm:cxn modelId="{51431CA1-68B8-4495-9D53-3D4E156F62AA}" type="presParOf" srcId="{94DDD46E-6554-4108-A186-C90E8E9AD70F}" destId="{6DD26516-5FF6-4F85-A9AA-31A774409C9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25C14C25-2A98-4731-B0BF-677AD8191C30}" type="pres">
      <dgm:prSet presAssocID="{7D9C16A6-8C48-4165-8DAF-8C957C12A8FA}" presName="root" presStyleCnt="0">
        <dgm:presLayoutVars>
          <dgm:dir/>
          <dgm:resizeHandles val="exact"/>
        </dgm:presLayoutVars>
      </dgm:prSet>
      <dgm:spPr/>
    </dgm:pt>
  </dgm:ptLst>
  <dgm:cxnLst>
    <dgm:cxn modelId="{1DCAC474-202E-48E4-8885-832453650F99}" type="presOf" srcId="{7D9C16A6-8C48-4165-8DAF-8C957C12A8FA}" destId="{25C14C25-2A98-4731-B0BF-677AD8191C30}" srcOrd="0"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25C14C25-2A98-4731-B0BF-677AD8191C30}" type="pres">
      <dgm:prSet presAssocID="{7D9C16A6-8C48-4165-8DAF-8C957C12A8FA}" presName="root" presStyleCnt="0">
        <dgm:presLayoutVars>
          <dgm:dir/>
          <dgm:resizeHandles val="exact"/>
        </dgm:presLayoutVars>
      </dgm:prSet>
      <dgm:spPr/>
    </dgm:pt>
  </dgm:ptLst>
  <dgm:cxnLst>
    <dgm:cxn modelId="{1DCAC474-202E-48E4-8885-832453650F99}" type="presOf" srcId="{7D9C16A6-8C48-4165-8DAF-8C957C12A8FA}" destId="{25C14C25-2A98-4731-B0BF-677AD8191C30}" srcOrd="0"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7D9C16A6-8C48-4165-8DAF-8C957C12A8FA}"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pt>
    <dgm:pt modelId="{25C14C25-2A98-4731-B0BF-677AD8191C30}" type="pres">
      <dgm:prSet presAssocID="{7D9C16A6-8C48-4165-8DAF-8C957C12A8FA}" presName="root" presStyleCnt="0">
        <dgm:presLayoutVars>
          <dgm:dir/>
          <dgm:resizeHandles val="exact"/>
        </dgm:presLayoutVars>
      </dgm:prSet>
      <dgm:spPr/>
    </dgm:pt>
  </dgm:ptLst>
  <dgm:cxnLst>
    <dgm:cxn modelId="{1DCAC474-202E-48E4-8885-832453650F99}" type="presOf" srcId="{7D9C16A6-8C48-4165-8DAF-8C957C12A8FA}" destId="{25C14C25-2A98-4731-B0BF-677AD8191C30}" srcOrd="0"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31BB54F8-C062-4679-996E-24E1601398CD}" type="doc">
      <dgm:prSet loTypeId="urn:microsoft.com/office/officeart/2018/2/layout/IconCircleList" loCatId="icon" qsTypeId="urn:microsoft.com/office/officeart/2005/8/quickstyle/simple1" qsCatId="simple" csTypeId="urn:microsoft.com/office/officeart/2005/8/colors/accent2_2" csCatId="accent2" phldr="1"/>
      <dgm:spPr/>
      <dgm:t>
        <a:bodyPr/>
        <a:lstStyle/>
        <a:p>
          <a:endParaRPr lang="en-US"/>
        </a:p>
      </dgm:t>
    </dgm:pt>
    <dgm:pt modelId="{1D44401F-F56F-4D0B-88A0-E2DF619F6BB1}">
      <dgm:prSet/>
      <dgm:spPr/>
      <dgm:t>
        <a:bodyPr/>
        <a:lstStyle/>
        <a:p>
          <a:r>
            <a:rPr lang="en-US" dirty="0"/>
            <a:t>Based on historical data, kitchen is not used frequently but when used it consumed a lot of energy. The forecasting shows an increase in frequency, lower watt/hour consumed.</a:t>
          </a:r>
        </a:p>
      </dgm:t>
    </dgm:pt>
    <dgm:pt modelId="{6D5D8040-D01B-4BDA-9965-E3E7EEBDA058}" type="parTrans" cxnId="{5C343470-9748-48EC-8733-D945215B38D8}">
      <dgm:prSet/>
      <dgm:spPr/>
      <dgm:t>
        <a:bodyPr/>
        <a:lstStyle/>
        <a:p>
          <a:endParaRPr lang="en-US"/>
        </a:p>
      </dgm:t>
    </dgm:pt>
    <dgm:pt modelId="{661CA9A0-F644-4347-BD81-92296854DC7E}" type="sibTrans" cxnId="{5C343470-9748-48EC-8733-D945215B38D8}">
      <dgm:prSet/>
      <dgm:spPr/>
      <dgm:t>
        <a:bodyPr/>
        <a:lstStyle/>
        <a:p>
          <a:endParaRPr lang="en-US"/>
        </a:p>
      </dgm:t>
    </dgm:pt>
    <dgm:pt modelId="{158DAA6C-3AEF-40D4-8AF7-4B2E935721B2}">
      <dgm:prSet/>
      <dgm:spPr/>
      <dgm:t>
        <a:bodyPr/>
        <a:lstStyle/>
        <a:p>
          <a:r>
            <a:rPr lang="en-US" dirty="0"/>
            <a:t>Laundry Rooms usage have some variation in usage, but our forecasting shows no changes expected in usage but does indicate a lower watt/hour usage.</a:t>
          </a:r>
        </a:p>
      </dgm:t>
    </dgm:pt>
    <dgm:pt modelId="{AD8801C7-0E70-44F3-A0EB-DE30B59349B7}" type="parTrans" cxnId="{3AC36EB1-9E0F-4998-8244-A0E669795622}">
      <dgm:prSet/>
      <dgm:spPr/>
      <dgm:t>
        <a:bodyPr/>
        <a:lstStyle/>
        <a:p>
          <a:endParaRPr lang="en-US"/>
        </a:p>
      </dgm:t>
    </dgm:pt>
    <dgm:pt modelId="{0E00E423-EEC1-4AF8-BEDF-8ACF629C234C}" type="sibTrans" cxnId="{3AC36EB1-9E0F-4998-8244-A0E669795622}">
      <dgm:prSet/>
      <dgm:spPr/>
      <dgm:t>
        <a:bodyPr/>
        <a:lstStyle/>
        <a:p>
          <a:endParaRPr lang="en-US"/>
        </a:p>
      </dgm:t>
    </dgm:pt>
    <dgm:pt modelId="{394666DE-E77F-4202-AC97-BFA66DDBFFD1}">
      <dgm:prSet/>
      <dgm:spPr/>
      <dgm:t>
        <a:bodyPr/>
        <a:lstStyle/>
        <a:p>
          <a:r>
            <a:rPr lang="en-US" dirty="0"/>
            <a:t>Water Heaters and AC have the highest frequency of use and forecasting does indicate a possible rise in watt/hour usage.</a:t>
          </a:r>
        </a:p>
      </dgm:t>
    </dgm:pt>
    <dgm:pt modelId="{ECF2D696-8C8A-4EE6-8342-C075D1E8789B}" type="parTrans" cxnId="{B416E433-93EE-4171-BDDD-120B555EF09C}">
      <dgm:prSet/>
      <dgm:spPr/>
      <dgm:t>
        <a:bodyPr/>
        <a:lstStyle/>
        <a:p>
          <a:endParaRPr lang="en-US"/>
        </a:p>
      </dgm:t>
    </dgm:pt>
    <dgm:pt modelId="{8204F8D0-9A72-467F-8F67-DA191D279A40}" type="sibTrans" cxnId="{B416E433-93EE-4171-BDDD-120B555EF09C}">
      <dgm:prSet/>
      <dgm:spPr/>
      <dgm:t>
        <a:bodyPr/>
        <a:lstStyle/>
        <a:p>
          <a:endParaRPr lang="en-US"/>
        </a:p>
      </dgm:t>
    </dgm:pt>
    <dgm:pt modelId="{3C0842F7-80DD-483A-8E92-924934D73292}">
      <dgm:prSet/>
      <dgm:spPr/>
      <dgm:t>
        <a:bodyPr/>
        <a:lstStyle/>
        <a:p>
          <a:r>
            <a:rPr lang="en-US"/>
            <a:t>Home owner power consumption has been decreasing since mid 2008. This may coincide with the launch of the energy star campaigns directed at consumers in 2008.</a:t>
          </a:r>
        </a:p>
      </dgm:t>
    </dgm:pt>
    <dgm:pt modelId="{A338D949-9574-4A7F-8749-07C0C60E9703}" type="parTrans" cxnId="{04AF8191-7B6D-476C-B132-5E5C6461BC91}">
      <dgm:prSet/>
      <dgm:spPr/>
      <dgm:t>
        <a:bodyPr/>
        <a:lstStyle/>
        <a:p>
          <a:endParaRPr lang="en-US"/>
        </a:p>
      </dgm:t>
    </dgm:pt>
    <dgm:pt modelId="{28B0804A-4E2D-44F5-998F-4C1CF3BD14C5}" type="sibTrans" cxnId="{04AF8191-7B6D-476C-B132-5E5C6461BC91}">
      <dgm:prSet/>
      <dgm:spPr/>
      <dgm:t>
        <a:bodyPr/>
        <a:lstStyle/>
        <a:p>
          <a:endParaRPr lang="en-US"/>
        </a:p>
      </dgm:t>
    </dgm:pt>
    <dgm:pt modelId="{6AB38F3F-C1CC-40EF-90F9-D2B7449AE82F}" type="pres">
      <dgm:prSet presAssocID="{31BB54F8-C062-4679-996E-24E1601398CD}" presName="root" presStyleCnt="0">
        <dgm:presLayoutVars>
          <dgm:dir/>
          <dgm:resizeHandles val="exact"/>
        </dgm:presLayoutVars>
      </dgm:prSet>
      <dgm:spPr/>
    </dgm:pt>
    <dgm:pt modelId="{68BEC5EB-D1B1-4AE6-959C-558423A3A427}" type="pres">
      <dgm:prSet presAssocID="{31BB54F8-C062-4679-996E-24E1601398CD}" presName="container" presStyleCnt="0">
        <dgm:presLayoutVars>
          <dgm:dir/>
          <dgm:resizeHandles val="exact"/>
        </dgm:presLayoutVars>
      </dgm:prSet>
      <dgm:spPr/>
    </dgm:pt>
    <dgm:pt modelId="{CDC7A859-2FD8-472C-94BB-D3809F84916E}" type="pres">
      <dgm:prSet presAssocID="{1D44401F-F56F-4D0B-88A0-E2DF619F6BB1}" presName="compNode" presStyleCnt="0"/>
      <dgm:spPr/>
    </dgm:pt>
    <dgm:pt modelId="{80F39E18-9649-4036-B165-E882E1C9484C}" type="pres">
      <dgm:prSet presAssocID="{1D44401F-F56F-4D0B-88A0-E2DF619F6BB1}" presName="iconBgRect" presStyleLbl="bgShp" presStyleIdx="0" presStyleCnt="4"/>
      <dgm:spPr/>
    </dgm:pt>
    <dgm:pt modelId="{A881EA49-FE5B-4A4C-B0E4-42B7F761407B}" type="pres">
      <dgm:prSet presAssocID="{1D44401F-F56F-4D0B-88A0-E2DF619F6BB1}"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Fork and knife"/>
        </a:ext>
      </dgm:extLst>
    </dgm:pt>
    <dgm:pt modelId="{FFF3A209-832D-4E9F-86A9-E90632CDC218}" type="pres">
      <dgm:prSet presAssocID="{1D44401F-F56F-4D0B-88A0-E2DF619F6BB1}" presName="spaceRect" presStyleCnt="0"/>
      <dgm:spPr/>
    </dgm:pt>
    <dgm:pt modelId="{A0BFAAA6-5F33-4676-800C-2F51DED81EC6}" type="pres">
      <dgm:prSet presAssocID="{1D44401F-F56F-4D0B-88A0-E2DF619F6BB1}" presName="textRect" presStyleLbl="revTx" presStyleIdx="0" presStyleCnt="4">
        <dgm:presLayoutVars>
          <dgm:chMax val="1"/>
          <dgm:chPref val="1"/>
        </dgm:presLayoutVars>
      </dgm:prSet>
      <dgm:spPr/>
    </dgm:pt>
    <dgm:pt modelId="{4FE446A0-1C2B-4307-B982-178D5F310727}" type="pres">
      <dgm:prSet presAssocID="{661CA9A0-F644-4347-BD81-92296854DC7E}" presName="sibTrans" presStyleLbl="sibTrans2D1" presStyleIdx="0" presStyleCnt="0"/>
      <dgm:spPr/>
    </dgm:pt>
    <dgm:pt modelId="{50BE5888-4A63-468B-8A92-3D07FE1D7E24}" type="pres">
      <dgm:prSet presAssocID="{158DAA6C-3AEF-40D4-8AF7-4B2E935721B2}" presName="compNode" presStyleCnt="0"/>
      <dgm:spPr/>
    </dgm:pt>
    <dgm:pt modelId="{99C9E863-9FE4-48BB-B328-93AD64A25B39}" type="pres">
      <dgm:prSet presAssocID="{158DAA6C-3AEF-40D4-8AF7-4B2E935721B2}" presName="iconBgRect" presStyleLbl="bgShp" presStyleIdx="1" presStyleCnt="4"/>
      <dgm:spPr/>
    </dgm:pt>
    <dgm:pt modelId="{15F400DF-20C6-4813-9084-4A99F5A58438}" type="pres">
      <dgm:prSet presAssocID="{158DAA6C-3AEF-40D4-8AF7-4B2E935721B2}" presName="iconRect" presStyleLbl="node1" presStyleIdx="1" presStyleCnt="4"/>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Clothes hanger"/>
        </a:ext>
      </dgm:extLst>
    </dgm:pt>
    <dgm:pt modelId="{3C1964A5-4DF8-4D2B-8418-9DA3A756A504}" type="pres">
      <dgm:prSet presAssocID="{158DAA6C-3AEF-40D4-8AF7-4B2E935721B2}" presName="spaceRect" presStyleCnt="0"/>
      <dgm:spPr/>
    </dgm:pt>
    <dgm:pt modelId="{53B1B49F-F292-4B2B-9579-F20BE2187B74}" type="pres">
      <dgm:prSet presAssocID="{158DAA6C-3AEF-40D4-8AF7-4B2E935721B2}" presName="textRect" presStyleLbl="revTx" presStyleIdx="1" presStyleCnt="4">
        <dgm:presLayoutVars>
          <dgm:chMax val="1"/>
          <dgm:chPref val="1"/>
        </dgm:presLayoutVars>
      </dgm:prSet>
      <dgm:spPr/>
    </dgm:pt>
    <dgm:pt modelId="{5A3CB423-658A-48CD-A546-0702444C41EB}" type="pres">
      <dgm:prSet presAssocID="{0E00E423-EEC1-4AF8-BEDF-8ACF629C234C}" presName="sibTrans" presStyleLbl="sibTrans2D1" presStyleIdx="0" presStyleCnt="0"/>
      <dgm:spPr/>
    </dgm:pt>
    <dgm:pt modelId="{DD15E8CB-529B-4DB6-8C63-0B66235C932D}" type="pres">
      <dgm:prSet presAssocID="{394666DE-E77F-4202-AC97-BFA66DDBFFD1}" presName="compNode" presStyleCnt="0"/>
      <dgm:spPr/>
    </dgm:pt>
    <dgm:pt modelId="{456F4751-DBF9-4354-8FE8-40CAF5AAA068}" type="pres">
      <dgm:prSet presAssocID="{394666DE-E77F-4202-AC97-BFA66DDBFFD1}" presName="iconBgRect" presStyleLbl="bgShp" presStyleIdx="2" presStyleCnt="4"/>
      <dgm:spPr/>
    </dgm:pt>
    <dgm:pt modelId="{301DF023-9279-42E1-BB37-C7DFCE0070CF}" type="pres">
      <dgm:prSet presAssocID="{394666DE-E77F-4202-AC97-BFA66DDBFFD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hower"/>
        </a:ext>
      </dgm:extLst>
    </dgm:pt>
    <dgm:pt modelId="{15046088-D55C-4060-8A52-946F5BAF2512}" type="pres">
      <dgm:prSet presAssocID="{394666DE-E77F-4202-AC97-BFA66DDBFFD1}" presName="spaceRect" presStyleCnt="0"/>
      <dgm:spPr/>
    </dgm:pt>
    <dgm:pt modelId="{21E54CBE-B984-4781-9FC6-01939C97EBA9}" type="pres">
      <dgm:prSet presAssocID="{394666DE-E77F-4202-AC97-BFA66DDBFFD1}" presName="textRect" presStyleLbl="revTx" presStyleIdx="2" presStyleCnt="4">
        <dgm:presLayoutVars>
          <dgm:chMax val="1"/>
          <dgm:chPref val="1"/>
        </dgm:presLayoutVars>
      </dgm:prSet>
      <dgm:spPr/>
    </dgm:pt>
    <dgm:pt modelId="{C9A2FECB-47DA-472B-8098-8E9634429951}" type="pres">
      <dgm:prSet presAssocID="{8204F8D0-9A72-467F-8F67-DA191D279A40}" presName="sibTrans" presStyleLbl="sibTrans2D1" presStyleIdx="0" presStyleCnt="0"/>
      <dgm:spPr/>
    </dgm:pt>
    <dgm:pt modelId="{ABFB7AC4-E416-4BD4-9DEB-E19B7F9008BD}" type="pres">
      <dgm:prSet presAssocID="{3C0842F7-80DD-483A-8E92-924934D73292}" presName="compNode" presStyleCnt="0"/>
      <dgm:spPr/>
    </dgm:pt>
    <dgm:pt modelId="{FA6156AF-4DB6-4296-87A4-27B0A55FB678}" type="pres">
      <dgm:prSet presAssocID="{3C0842F7-80DD-483A-8E92-924934D73292}" presName="iconBgRect" presStyleLbl="bgShp" presStyleIdx="3" presStyleCnt="4"/>
      <dgm:spPr/>
    </dgm:pt>
    <dgm:pt modelId="{8BD77A82-9B01-4FC5-9A1E-4AD7059F5AE7}" type="pres">
      <dgm:prSet presAssocID="{3C0842F7-80DD-483A-8E92-924934D7329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Lightbulb and gear"/>
        </a:ext>
      </dgm:extLst>
    </dgm:pt>
    <dgm:pt modelId="{BF9D3B8D-4CFC-4106-8760-7A331F056659}" type="pres">
      <dgm:prSet presAssocID="{3C0842F7-80DD-483A-8E92-924934D73292}" presName="spaceRect" presStyleCnt="0"/>
      <dgm:spPr/>
    </dgm:pt>
    <dgm:pt modelId="{C3606960-660B-43A2-9DAE-0C8688D01AC6}" type="pres">
      <dgm:prSet presAssocID="{3C0842F7-80DD-483A-8E92-924934D73292}" presName="textRect" presStyleLbl="revTx" presStyleIdx="3" presStyleCnt="4">
        <dgm:presLayoutVars>
          <dgm:chMax val="1"/>
          <dgm:chPref val="1"/>
        </dgm:presLayoutVars>
      </dgm:prSet>
      <dgm:spPr/>
    </dgm:pt>
  </dgm:ptLst>
  <dgm:cxnLst>
    <dgm:cxn modelId="{B416E433-93EE-4171-BDDD-120B555EF09C}" srcId="{31BB54F8-C062-4679-996E-24E1601398CD}" destId="{394666DE-E77F-4202-AC97-BFA66DDBFFD1}" srcOrd="2" destOrd="0" parTransId="{ECF2D696-8C8A-4EE6-8342-C075D1E8789B}" sibTransId="{8204F8D0-9A72-467F-8F67-DA191D279A40}"/>
    <dgm:cxn modelId="{60DCBD62-009C-4043-B3D1-5BBBEE8578F1}" type="presOf" srcId="{3C0842F7-80DD-483A-8E92-924934D73292}" destId="{C3606960-660B-43A2-9DAE-0C8688D01AC6}" srcOrd="0" destOrd="0" presId="urn:microsoft.com/office/officeart/2018/2/layout/IconCircleList"/>
    <dgm:cxn modelId="{97D60165-A798-47A7-A855-90CB11DB58BE}" type="presOf" srcId="{661CA9A0-F644-4347-BD81-92296854DC7E}" destId="{4FE446A0-1C2B-4307-B982-178D5F310727}" srcOrd="0" destOrd="0" presId="urn:microsoft.com/office/officeart/2018/2/layout/IconCircleList"/>
    <dgm:cxn modelId="{E9DCFC67-D36A-41DE-998D-B43FFD564F94}" type="presOf" srcId="{1D44401F-F56F-4D0B-88A0-E2DF619F6BB1}" destId="{A0BFAAA6-5F33-4676-800C-2F51DED81EC6}" srcOrd="0" destOrd="0" presId="urn:microsoft.com/office/officeart/2018/2/layout/IconCircleList"/>
    <dgm:cxn modelId="{5C343470-9748-48EC-8733-D945215B38D8}" srcId="{31BB54F8-C062-4679-996E-24E1601398CD}" destId="{1D44401F-F56F-4D0B-88A0-E2DF619F6BB1}" srcOrd="0" destOrd="0" parTransId="{6D5D8040-D01B-4BDA-9965-E3E7EEBDA058}" sibTransId="{661CA9A0-F644-4347-BD81-92296854DC7E}"/>
    <dgm:cxn modelId="{04AF8191-7B6D-476C-B132-5E5C6461BC91}" srcId="{31BB54F8-C062-4679-996E-24E1601398CD}" destId="{3C0842F7-80DD-483A-8E92-924934D73292}" srcOrd="3" destOrd="0" parTransId="{A338D949-9574-4A7F-8749-07C0C60E9703}" sibTransId="{28B0804A-4E2D-44F5-998F-4C1CF3BD14C5}"/>
    <dgm:cxn modelId="{04070895-E308-4EB8-A77E-5A6631E9267A}" type="presOf" srcId="{394666DE-E77F-4202-AC97-BFA66DDBFFD1}" destId="{21E54CBE-B984-4781-9FC6-01939C97EBA9}" srcOrd="0" destOrd="0" presId="urn:microsoft.com/office/officeart/2018/2/layout/IconCircleList"/>
    <dgm:cxn modelId="{FE95B0A1-0C73-42F1-80BD-F71E3E594FD7}" type="presOf" srcId="{158DAA6C-3AEF-40D4-8AF7-4B2E935721B2}" destId="{53B1B49F-F292-4B2B-9579-F20BE2187B74}" srcOrd="0" destOrd="0" presId="urn:microsoft.com/office/officeart/2018/2/layout/IconCircleList"/>
    <dgm:cxn modelId="{3AC36EB1-9E0F-4998-8244-A0E669795622}" srcId="{31BB54F8-C062-4679-996E-24E1601398CD}" destId="{158DAA6C-3AEF-40D4-8AF7-4B2E935721B2}" srcOrd="1" destOrd="0" parTransId="{AD8801C7-0E70-44F3-A0EB-DE30B59349B7}" sibTransId="{0E00E423-EEC1-4AF8-BEDF-8ACF629C234C}"/>
    <dgm:cxn modelId="{979602D7-674E-4CB9-B223-37656E696ED7}" type="presOf" srcId="{0E00E423-EEC1-4AF8-BEDF-8ACF629C234C}" destId="{5A3CB423-658A-48CD-A546-0702444C41EB}" srcOrd="0" destOrd="0" presId="urn:microsoft.com/office/officeart/2018/2/layout/IconCircleList"/>
    <dgm:cxn modelId="{1C721CF6-6E0C-4E63-9B75-352F920B8F30}" type="presOf" srcId="{31BB54F8-C062-4679-996E-24E1601398CD}" destId="{6AB38F3F-C1CC-40EF-90F9-D2B7449AE82F}" srcOrd="0" destOrd="0" presId="urn:microsoft.com/office/officeart/2018/2/layout/IconCircleList"/>
    <dgm:cxn modelId="{096E3AF7-B586-4C6C-AB61-EAFA7F4ED6CA}" type="presOf" srcId="{8204F8D0-9A72-467F-8F67-DA191D279A40}" destId="{C9A2FECB-47DA-472B-8098-8E9634429951}" srcOrd="0" destOrd="0" presId="urn:microsoft.com/office/officeart/2018/2/layout/IconCircleList"/>
    <dgm:cxn modelId="{1092A116-D074-4314-B1A0-D3DBFEF4E0A0}" type="presParOf" srcId="{6AB38F3F-C1CC-40EF-90F9-D2B7449AE82F}" destId="{68BEC5EB-D1B1-4AE6-959C-558423A3A427}" srcOrd="0" destOrd="0" presId="urn:microsoft.com/office/officeart/2018/2/layout/IconCircleList"/>
    <dgm:cxn modelId="{344DC7EA-3980-4FC4-B015-9C692CCB51D4}" type="presParOf" srcId="{68BEC5EB-D1B1-4AE6-959C-558423A3A427}" destId="{CDC7A859-2FD8-472C-94BB-D3809F84916E}" srcOrd="0" destOrd="0" presId="urn:microsoft.com/office/officeart/2018/2/layout/IconCircleList"/>
    <dgm:cxn modelId="{D6483413-F361-45CF-B586-09C4E12F9AD0}" type="presParOf" srcId="{CDC7A859-2FD8-472C-94BB-D3809F84916E}" destId="{80F39E18-9649-4036-B165-E882E1C9484C}" srcOrd="0" destOrd="0" presId="urn:microsoft.com/office/officeart/2018/2/layout/IconCircleList"/>
    <dgm:cxn modelId="{2172710A-ADCA-436C-9A8A-5412BD1A32BC}" type="presParOf" srcId="{CDC7A859-2FD8-472C-94BB-D3809F84916E}" destId="{A881EA49-FE5B-4A4C-B0E4-42B7F761407B}" srcOrd="1" destOrd="0" presId="urn:microsoft.com/office/officeart/2018/2/layout/IconCircleList"/>
    <dgm:cxn modelId="{B7486FBD-7FB1-4287-B9DE-DE326D3DE67C}" type="presParOf" srcId="{CDC7A859-2FD8-472C-94BB-D3809F84916E}" destId="{FFF3A209-832D-4E9F-86A9-E90632CDC218}" srcOrd="2" destOrd="0" presId="urn:microsoft.com/office/officeart/2018/2/layout/IconCircleList"/>
    <dgm:cxn modelId="{A5135610-6E4F-4A81-ABA5-5F72CFBB906F}" type="presParOf" srcId="{CDC7A859-2FD8-472C-94BB-D3809F84916E}" destId="{A0BFAAA6-5F33-4676-800C-2F51DED81EC6}" srcOrd="3" destOrd="0" presId="urn:microsoft.com/office/officeart/2018/2/layout/IconCircleList"/>
    <dgm:cxn modelId="{F84C42D1-82D3-48C7-A3D4-62E9DE68AE24}" type="presParOf" srcId="{68BEC5EB-D1B1-4AE6-959C-558423A3A427}" destId="{4FE446A0-1C2B-4307-B982-178D5F310727}" srcOrd="1" destOrd="0" presId="urn:microsoft.com/office/officeart/2018/2/layout/IconCircleList"/>
    <dgm:cxn modelId="{FFD55307-4CC8-450B-BB33-AF7D2EBE997F}" type="presParOf" srcId="{68BEC5EB-D1B1-4AE6-959C-558423A3A427}" destId="{50BE5888-4A63-468B-8A92-3D07FE1D7E24}" srcOrd="2" destOrd="0" presId="urn:microsoft.com/office/officeart/2018/2/layout/IconCircleList"/>
    <dgm:cxn modelId="{0F73DC9A-B766-42E0-A46F-DC0F1FC7CA31}" type="presParOf" srcId="{50BE5888-4A63-468B-8A92-3D07FE1D7E24}" destId="{99C9E863-9FE4-48BB-B328-93AD64A25B39}" srcOrd="0" destOrd="0" presId="urn:microsoft.com/office/officeart/2018/2/layout/IconCircleList"/>
    <dgm:cxn modelId="{EEA4D459-00D6-4A42-BF29-7BA71A6BF211}" type="presParOf" srcId="{50BE5888-4A63-468B-8A92-3D07FE1D7E24}" destId="{15F400DF-20C6-4813-9084-4A99F5A58438}" srcOrd="1" destOrd="0" presId="urn:microsoft.com/office/officeart/2018/2/layout/IconCircleList"/>
    <dgm:cxn modelId="{20F59A3E-C93F-4F9F-8746-85A6F7D36D9F}" type="presParOf" srcId="{50BE5888-4A63-468B-8A92-3D07FE1D7E24}" destId="{3C1964A5-4DF8-4D2B-8418-9DA3A756A504}" srcOrd="2" destOrd="0" presId="urn:microsoft.com/office/officeart/2018/2/layout/IconCircleList"/>
    <dgm:cxn modelId="{B23CB15A-B062-4F16-BDE0-1FD0EFADAD97}" type="presParOf" srcId="{50BE5888-4A63-468B-8A92-3D07FE1D7E24}" destId="{53B1B49F-F292-4B2B-9579-F20BE2187B74}" srcOrd="3" destOrd="0" presId="urn:microsoft.com/office/officeart/2018/2/layout/IconCircleList"/>
    <dgm:cxn modelId="{D1AA3DD5-7621-4F1D-B9DC-1EC188B9DB23}" type="presParOf" srcId="{68BEC5EB-D1B1-4AE6-959C-558423A3A427}" destId="{5A3CB423-658A-48CD-A546-0702444C41EB}" srcOrd="3" destOrd="0" presId="urn:microsoft.com/office/officeart/2018/2/layout/IconCircleList"/>
    <dgm:cxn modelId="{B3FEEC06-9659-4B0C-B47A-7212093AD079}" type="presParOf" srcId="{68BEC5EB-D1B1-4AE6-959C-558423A3A427}" destId="{DD15E8CB-529B-4DB6-8C63-0B66235C932D}" srcOrd="4" destOrd="0" presId="urn:microsoft.com/office/officeart/2018/2/layout/IconCircleList"/>
    <dgm:cxn modelId="{FFAAD169-1693-40BA-9383-F04630359218}" type="presParOf" srcId="{DD15E8CB-529B-4DB6-8C63-0B66235C932D}" destId="{456F4751-DBF9-4354-8FE8-40CAF5AAA068}" srcOrd="0" destOrd="0" presId="urn:microsoft.com/office/officeart/2018/2/layout/IconCircleList"/>
    <dgm:cxn modelId="{CBCE139E-751A-4DD3-AF60-36BB82F5246E}" type="presParOf" srcId="{DD15E8CB-529B-4DB6-8C63-0B66235C932D}" destId="{301DF023-9279-42E1-BB37-C7DFCE0070CF}" srcOrd="1" destOrd="0" presId="urn:microsoft.com/office/officeart/2018/2/layout/IconCircleList"/>
    <dgm:cxn modelId="{EE088248-7099-4C78-BD0A-5A5203861D9F}" type="presParOf" srcId="{DD15E8CB-529B-4DB6-8C63-0B66235C932D}" destId="{15046088-D55C-4060-8A52-946F5BAF2512}" srcOrd="2" destOrd="0" presId="urn:microsoft.com/office/officeart/2018/2/layout/IconCircleList"/>
    <dgm:cxn modelId="{7980CFED-7393-4DE9-92AE-08E276DFA022}" type="presParOf" srcId="{DD15E8CB-529B-4DB6-8C63-0B66235C932D}" destId="{21E54CBE-B984-4781-9FC6-01939C97EBA9}" srcOrd="3" destOrd="0" presId="urn:microsoft.com/office/officeart/2018/2/layout/IconCircleList"/>
    <dgm:cxn modelId="{86BB0D61-B76D-4A95-BD9C-718C50321DDB}" type="presParOf" srcId="{68BEC5EB-D1B1-4AE6-959C-558423A3A427}" destId="{C9A2FECB-47DA-472B-8098-8E9634429951}" srcOrd="5" destOrd="0" presId="urn:microsoft.com/office/officeart/2018/2/layout/IconCircleList"/>
    <dgm:cxn modelId="{51723B0C-8192-4CC5-BF20-10C9BAC0E46F}" type="presParOf" srcId="{68BEC5EB-D1B1-4AE6-959C-558423A3A427}" destId="{ABFB7AC4-E416-4BD4-9DEB-E19B7F9008BD}" srcOrd="6" destOrd="0" presId="urn:microsoft.com/office/officeart/2018/2/layout/IconCircleList"/>
    <dgm:cxn modelId="{1B040F32-B2F2-428B-AAD2-20A7A4FF3987}" type="presParOf" srcId="{ABFB7AC4-E416-4BD4-9DEB-E19B7F9008BD}" destId="{FA6156AF-4DB6-4296-87A4-27B0A55FB678}" srcOrd="0" destOrd="0" presId="urn:microsoft.com/office/officeart/2018/2/layout/IconCircleList"/>
    <dgm:cxn modelId="{6D535930-943A-4303-808F-A66B3FA46AF2}" type="presParOf" srcId="{ABFB7AC4-E416-4BD4-9DEB-E19B7F9008BD}" destId="{8BD77A82-9B01-4FC5-9A1E-4AD7059F5AE7}" srcOrd="1" destOrd="0" presId="urn:microsoft.com/office/officeart/2018/2/layout/IconCircleList"/>
    <dgm:cxn modelId="{BEE82A59-20DB-40AA-A69A-4EF1B1111A51}" type="presParOf" srcId="{ABFB7AC4-E416-4BD4-9DEB-E19B7F9008BD}" destId="{BF9D3B8D-4CFC-4106-8760-7A331F056659}" srcOrd="2" destOrd="0" presId="urn:microsoft.com/office/officeart/2018/2/layout/IconCircleList"/>
    <dgm:cxn modelId="{103F54A1-E6DD-4F28-95CE-9F1F06A5AAB7}" type="presParOf" srcId="{ABFB7AC4-E416-4BD4-9DEB-E19B7F9008BD}" destId="{C3606960-660B-43A2-9DAE-0C8688D01AC6}"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1BB54F8-C062-4679-996E-24E1601398CD}"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1D44401F-F56F-4D0B-88A0-E2DF619F6BB1}">
      <dgm:prSet/>
      <dgm:spPr/>
      <dgm:t>
        <a:bodyPr/>
        <a:lstStyle/>
        <a:p>
          <a:r>
            <a:rPr lang="en-US" dirty="0"/>
            <a:t>Kitchen: </a:t>
          </a:r>
        </a:p>
        <a:p>
          <a:r>
            <a:rPr lang="en-US" dirty="0"/>
            <a:t>Install appliances that have high efficiency and lower watt/hour usage.</a:t>
          </a:r>
        </a:p>
      </dgm:t>
    </dgm:pt>
    <dgm:pt modelId="{6D5D8040-D01B-4BDA-9965-E3E7EEBDA058}" type="parTrans" cxnId="{5C343470-9748-48EC-8733-D945215B38D8}">
      <dgm:prSet/>
      <dgm:spPr/>
      <dgm:t>
        <a:bodyPr/>
        <a:lstStyle/>
        <a:p>
          <a:endParaRPr lang="en-US"/>
        </a:p>
      </dgm:t>
    </dgm:pt>
    <dgm:pt modelId="{661CA9A0-F644-4347-BD81-92296854DC7E}" type="sibTrans" cxnId="{5C343470-9748-48EC-8733-D945215B38D8}">
      <dgm:prSet/>
      <dgm:spPr/>
      <dgm:t>
        <a:bodyPr/>
        <a:lstStyle/>
        <a:p>
          <a:endParaRPr lang="en-US"/>
        </a:p>
      </dgm:t>
    </dgm:pt>
    <dgm:pt modelId="{158DAA6C-3AEF-40D4-8AF7-4B2E935721B2}">
      <dgm:prSet/>
      <dgm:spPr/>
      <dgm:t>
        <a:bodyPr/>
        <a:lstStyle/>
        <a:p>
          <a:r>
            <a:rPr lang="en-US" dirty="0"/>
            <a:t>Laundry Room: </a:t>
          </a:r>
        </a:p>
        <a:p>
          <a:r>
            <a:rPr lang="en-US" dirty="0"/>
            <a:t>High efficiency washer/dryer and perform larger loads with less frequency.</a:t>
          </a:r>
        </a:p>
      </dgm:t>
    </dgm:pt>
    <dgm:pt modelId="{AD8801C7-0E70-44F3-A0EB-DE30B59349B7}" type="parTrans" cxnId="{3AC36EB1-9E0F-4998-8244-A0E669795622}">
      <dgm:prSet/>
      <dgm:spPr/>
      <dgm:t>
        <a:bodyPr/>
        <a:lstStyle/>
        <a:p>
          <a:endParaRPr lang="en-US"/>
        </a:p>
      </dgm:t>
    </dgm:pt>
    <dgm:pt modelId="{0E00E423-EEC1-4AF8-BEDF-8ACF629C234C}" type="sibTrans" cxnId="{3AC36EB1-9E0F-4998-8244-A0E669795622}">
      <dgm:prSet/>
      <dgm:spPr/>
      <dgm:t>
        <a:bodyPr/>
        <a:lstStyle/>
        <a:p>
          <a:endParaRPr lang="en-US"/>
        </a:p>
      </dgm:t>
    </dgm:pt>
    <dgm:pt modelId="{394666DE-E77F-4202-AC97-BFA66DDBFFD1}">
      <dgm:prSet/>
      <dgm:spPr/>
      <dgm:t>
        <a:bodyPr/>
        <a:lstStyle/>
        <a:p>
          <a:r>
            <a:rPr lang="en-US" dirty="0"/>
            <a:t>Sub-metering:</a:t>
          </a:r>
        </a:p>
        <a:p>
          <a:r>
            <a:rPr lang="en-US" dirty="0"/>
            <a:t>Devices should always be recommended/used as they provide detailed valuable data on power consumption.</a:t>
          </a:r>
        </a:p>
      </dgm:t>
    </dgm:pt>
    <dgm:pt modelId="{ECF2D696-8C8A-4EE6-8342-C075D1E8789B}" type="parTrans" cxnId="{B416E433-93EE-4171-BDDD-120B555EF09C}">
      <dgm:prSet/>
      <dgm:spPr/>
      <dgm:t>
        <a:bodyPr/>
        <a:lstStyle/>
        <a:p>
          <a:endParaRPr lang="en-US"/>
        </a:p>
      </dgm:t>
    </dgm:pt>
    <dgm:pt modelId="{8204F8D0-9A72-467F-8F67-DA191D279A40}" type="sibTrans" cxnId="{B416E433-93EE-4171-BDDD-120B555EF09C}">
      <dgm:prSet/>
      <dgm:spPr/>
      <dgm:t>
        <a:bodyPr/>
        <a:lstStyle/>
        <a:p>
          <a:endParaRPr lang="en-US"/>
        </a:p>
      </dgm:t>
    </dgm:pt>
    <dgm:pt modelId="{3C0842F7-80DD-483A-8E92-924934D73292}">
      <dgm:prSet/>
      <dgm:spPr/>
      <dgm:t>
        <a:bodyPr/>
        <a:lstStyle/>
        <a:p>
          <a:r>
            <a:rPr lang="en-US" dirty="0"/>
            <a:t>AC: </a:t>
          </a:r>
        </a:p>
        <a:p>
          <a:r>
            <a:rPr lang="en-US" dirty="0"/>
            <a:t>Install smart thermostat, use scheduling to turn off when away from home.</a:t>
          </a:r>
        </a:p>
      </dgm:t>
    </dgm:pt>
    <dgm:pt modelId="{A338D949-9574-4A7F-8749-07C0C60E9703}" type="parTrans" cxnId="{04AF8191-7B6D-476C-B132-5E5C6461BC91}">
      <dgm:prSet/>
      <dgm:spPr/>
      <dgm:t>
        <a:bodyPr/>
        <a:lstStyle/>
        <a:p>
          <a:endParaRPr lang="en-US"/>
        </a:p>
      </dgm:t>
    </dgm:pt>
    <dgm:pt modelId="{28B0804A-4E2D-44F5-998F-4C1CF3BD14C5}" type="sibTrans" cxnId="{04AF8191-7B6D-476C-B132-5E5C6461BC91}">
      <dgm:prSet/>
      <dgm:spPr/>
      <dgm:t>
        <a:bodyPr/>
        <a:lstStyle/>
        <a:p>
          <a:endParaRPr lang="en-US"/>
        </a:p>
      </dgm:t>
    </dgm:pt>
    <dgm:pt modelId="{DF542377-9AFC-4B49-9894-235E88DF8A76}">
      <dgm:prSet/>
      <dgm:spPr/>
      <dgm:t>
        <a:bodyPr/>
        <a:lstStyle/>
        <a:p>
          <a:r>
            <a:rPr lang="en-US" dirty="0"/>
            <a:t>Lighting:</a:t>
          </a:r>
        </a:p>
        <a:p>
          <a:r>
            <a:rPr lang="en-US" dirty="0"/>
            <a:t>Data analysis should include home lighting power consumption, to provide through usage reporting.</a:t>
          </a:r>
        </a:p>
      </dgm:t>
    </dgm:pt>
    <dgm:pt modelId="{FF52754E-8A0D-4B3D-8D56-843D42FD8857}" type="parTrans" cxnId="{58D1F3D4-D549-4B0E-AB5B-1E17DF41D1DC}">
      <dgm:prSet/>
      <dgm:spPr/>
      <dgm:t>
        <a:bodyPr/>
        <a:lstStyle/>
        <a:p>
          <a:endParaRPr lang="en-US"/>
        </a:p>
      </dgm:t>
    </dgm:pt>
    <dgm:pt modelId="{E5FC5DFA-AB91-4A2A-A27D-D7A6E24F3669}" type="sibTrans" cxnId="{58D1F3D4-D549-4B0E-AB5B-1E17DF41D1DC}">
      <dgm:prSet/>
      <dgm:spPr/>
      <dgm:t>
        <a:bodyPr/>
        <a:lstStyle/>
        <a:p>
          <a:endParaRPr lang="en-US"/>
        </a:p>
      </dgm:t>
    </dgm:pt>
    <dgm:pt modelId="{8F39B46D-D55F-4645-AE1E-3CEE0543BB0D}">
      <dgm:prSet/>
      <dgm:spPr/>
      <dgm:t>
        <a:bodyPr/>
        <a:lstStyle/>
        <a:p>
          <a:r>
            <a:rPr lang="en-US" dirty="0"/>
            <a:t>Water Heater: </a:t>
          </a:r>
        </a:p>
        <a:p>
          <a:r>
            <a:rPr lang="en-US" dirty="0"/>
            <a:t>Install on demand water heater to reduce constant usage.</a:t>
          </a:r>
        </a:p>
      </dgm:t>
    </dgm:pt>
    <dgm:pt modelId="{97C7EEB6-1843-4AF9-8872-36B8E480D6DA}" type="parTrans" cxnId="{F461A68F-FEE6-4EB9-B08B-7D788CFF1CF7}">
      <dgm:prSet/>
      <dgm:spPr/>
      <dgm:t>
        <a:bodyPr/>
        <a:lstStyle/>
        <a:p>
          <a:endParaRPr lang="en-US"/>
        </a:p>
      </dgm:t>
    </dgm:pt>
    <dgm:pt modelId="{1556D70D-7BC1-4F71-8192-C17DD5CF4CB6}" type="sibTrans" cxnId="{F461A68F-FEE6-4EB9-B08B-7D788CFF1CF7}">
      <dgm:prSet/>
      <dgm:spPr/>
      <dgm:t>
        <a:bodyPr/>
        <a:lstStyle/>
        <a:p>
          <a:endParaRPr lang="en-US"/>
        </a:p>
      </dgm:t>
    </dgm:pt>
    <dgm:pt modelId="{E10B4BD7-8D5F-4520-BCC6-A0F238F902B8}" type="pres">
      <dgm:prSet presAssocID="{31BB54F8-C062-4679-996E-24E1601398CD}" presName="diagram" presStyleCnt="0">
        <dgm:presLayoutVars>
          <dgm:dir/>
          <dgm:resizeHandles val="exact"/>
        </dgm:presLayoutVars>
      </dgm:prSet>
      <dgm:spPr/>
    </dgm:pt>
    <dgm:pt modelId="{FAD44C0C-F168-4468-AAEE-99E420CEB50F}" type="pres">
      <dgm:prSet presAssocID="{1D44401F-F56F-4D0B-88A0-E2DF619F6BB1}" presName="node" presStyleLbl="node1" presStyleIdx="0" presStyleCnt="6" custLinFactX="9675" custLinFactY="17122" custLinFactNeighborX="100000" custLinFactNeighborY="100000">
        <dgm:presLayoutVars>
          <dgm:bulletEnabled val="1"/>
        </dgm:presLayoutVars>
      </dgm:prSet>
      <dgm:spPr/>
    </dgm:pt>
    <dgm:pt modelId="{2B542258-F664-42F3-A9FE-A0907DB9C605}" type="pres">
      <dgm:prSet presAssocID="{661CA9A0-F644-4347-BD81-92296854DC7E}" presName="sibTrans" presStyleCnt="0"/>
      <dgm:spPr/>
    </dgm:pt>
    <dgm:pt modelId="{8491F113-8C57-4033-A851-1BEB1E151561}" type="pres">
      <dgm:prSet presAssocID="{DF542377-9AFC-4B49-9894-235E88DF8A76}" presName="node" presStyleLbl="node1" presStyleIdx="1" presStyleCnt="6" custLinFactNeighborX="326" custLinFactNeighborY="1541">
        <dgm:presLayoutVars>
          <dgm:bulletEnabled val="1"/>
        </dgm:presLayoutVars>
      </dgm:prSet>
      <dgm:spPr/>
    </dgm:pt>
    <dgm:pt modelId="{5CE23AE4-62FE-458F-A139-4D72287C8E80}" type="pres">
      <dgm:prSet presAssocID="{E5FC5DFA-AB91-4A2A-A27D-D7A6E24F3669}" presName="sibTrans" presStyleCnt="0"/>
      <dgm:spPr/>
    </dgm:pt>
    <dgm:pt modelId="{7D0D998C-8520-4757-86E7-3D1D692B3118}" type="pres">
      <dgm:prSet presAssocID="{158DAA6C-3AEF-40D4-8AF7-4B2E935721B2}" presName="node" presStyleLbl="node1" presStyleIdx="2" presStyleCnt="6" custLinFactY="16779" custLinFactNeighborX="-449" custLinFactNeighborY="100000">
        <dgm:presLayoutVars>
          <dgm:bulletEnabled val="1"/>
        </dgm:presLayoutVars>
      </dgm:prSet>
      <dgm:spPr/>
    </dgm:pt>
    <dgm:pt modelId="{6C8A42ED-1243-4FFA-8D31-5C93E0C3294D}" type="pres">
      <dgm:prSet presAssocID="{0E00E423-EEC1-4AF8-BEDF-8ACF629C234C}" presName="sibTrans" presStyleCnt="0"/>
      <dgm:spPr/>
    </dgm:pt>
    <dgm:pt modelId="{7BB8AA87-2F54-4DAF-8A7F-408920AB5B21}" type="pres">
      <dgm:prSet presAssocID="{394666DE-E77F-4202-AC97-BFA66DDBFFD1}" presName="node" presStyleLbl="node1" presStyleIdx="3" presStyleCnt="6" custLinFactY="-15953" custLinFactNeighborX="-248" custLinFactNeighborY="-100000">
        <dgm:presLayoutVars>
          <dgm:bulletEnabled val="1"/>
        </dgm:presLayoutVars>
      </dgm:prSet>
      <dgm:spPr/>
    </dgm:pt>
    <dgm:pt modelId="{7D5BDC32-45A4-4576-8999-53E7AFC6C15E}" type="pres">
      <dgm:prSet presAssocID="{8204F8D0-9A72-467F-8F67-DA191D279A40}" presName="sibTrans" presStyleCnt="0"/>
      <dgm:spPr/>
    </dgm:pt>
    <dgm:pt modelId="{AF0BC150-FCFD-4752-90A1-03233D4AC1B6}" type="pres">
      <dgm:prSet presAssocID="{8F39B46D-D55F-4645-AE1E-3CEE0543BB0D}" presName="node" presStyleLbl="node1" presStyleIdx="4" presStyleCnt="6" custLinFactX="9315" custLinFactY="-16581" custLinFactNeighborX="100000" custLinFactNeighborY="-100000">
        <dgm:presLayoutVars>
          <dgm:bulletEnabled val="1"/>
        </dgm:presLayoutVars>
      </dgm:prSet>
      <dgm:spPr/>
    </dgm:pt>
    <dgm:pt modelId="{7A86951C-E1E6-41D2-91D5-B818025570FD}" type="pres">
      <dgm:prSet presAssocID="{1556D70D-7BC1-4F71-8192-C17DD5CF4CB6}" presName="sibTrans" presStyleCnt="0"/>
      <dgm:spPr/>
    </dgm:pt>
    <dgm:pt modelId="{B73EB5E2-E355-4D6B-97E5-08EB4BF224A8}" type="pres">
      <dgm:prSet presAssocID="{3C0842F7-80DD-483A-8E92-924934D73292}" presName="node" presStyleLbl="node1" presStyleIdx="5" presStyleCnt="6" custLinFactX="-100000" custLinFactNeighborX="-120248" custLinFactNeighborY="1084">
        <dgm:presLayoutVars>
          <dgm:bulletEnabled val="1"/>
        </dgm:presLayoutVars>
      </dgm:prSet>
      <dgm:spPr/>
    </dgm:pt>
  </dgm:ptLst>
  <dgm:cxnLst>
    <dgm:cxn modelId="{8673DC28-1ABA-47FD-8253-3AFFD853BD99}" type="presOf" srcId="{394666DE-E77F-4202-AC97-BFA66DDBFFD1}" destId="{7BB8AA87-2F54-4DAF-8A7F-408920AB5B21}" srcOrd="0" destOrd="0" presId="urn:microsoft.com/office/officeart/2005/8/layout/default"/>
    <dgm:cxn modelId="{B0A10F2C-B6F9-4E57-94C7-CC2D157D8EAA}" type="presOf" srcId="{8F39B46D-D55F-4645-AE1E-3CEE0543BB0D}" destId="{AF0BC150-FCFD-4752-90A1-03233D4AC1B6}" srcOrd="0" destOrd="0" presId="urn:microsoft.com/office/officeart/2005/8/layout/default"/>
    <dgm:cxn modelId="{B416E433-93EE-4171-BDDD-120B555EF09C}" srcId="{31BB54F8-C062-4679-996E-24E1601398CD}" destId="{394666DE-E77F-4202-AC97-BFA66DDBFFD1}" srcOrd="3" destOrd="0" parTransId="{ECF2D696-8C8A-4EE6-8342-C075D1E8789B}" sibTransId="{8204F8D0-9A72-467F-8F67-DA191D279A40}"/>
    <dgm:cxn modelId="{D2A0845C-8367-42CD-BD0B-D937DF5CA3C2}" type="presOf" srcId="{31BB54F8-C062-4679-996E-24E1601398CD}" destId="{E10B4BD7-8D5F-4520-BCC6-A0F238F902B8}" srcOrd="0" destOrd="0" presId="urn:microsoft.com/office/officeart/2005/8/layout/default"/>
    <dgm:cxn modelId="{55368161-1745-4AD9-9257-61361B63DFE5}" type="presOf" srcId="{158DAA6C-3AEF-40D4-8AF7-4B2E935721B2}" destId="{7D0D998C-8520-4757-86E7-3D1D692B3118}" srcOrd="0" destOrd="0" presId="urn:microsoft.com/office/officeart/2005/8/layout/default"/>
    <dgm:cxn modelId="{5C343470-9748-48EC-8733-D945215B38D8}" srcId="{31BB54F8-C062-4679-996E-24E1601398CD}" destId="{1D44401F-F56F-4D0B-88A0-E2DF619F6BB1}" srcOrd="0" destOrd="0" parTransId="{6D5D8040-D01B-4BDA-9965-E3E7EEBDA058}" sibTransId="{661CA9A0-F644-4347-BD81-92296854DC7E}"/>
    <dgm:cxn modelId="{4832F555-86FE-4F90-B9D8-573B23AA303B}" type="presOf" srcId="{DF542377-9AFC-4B49-9894-235E88DF8A76}" destId="{8491F113-8C57-4033-A851-1BEB1E151561}" srcOrd="0" destOrd="0" presId="urn:microsoft.com/office/officeart/2005/8/layout/default"/>
    <dgm:cxn modelId="{55E8B977-B419-4628-AD4A-E54525375164}" type="presOf" srcId="{3C0842F7-80DD-483A-8E92-924934D73292}" destId="{B73EB5E2-E355-4D6B-97E5-08EB4BF224A8}" srcOrd="0" destOrd="0" presId="urn:microsoft.com/office/officeart/2005/8/layout/default"/>
    <dgm:cxn modelId="{F461A68F-FEE6-4EB9-B08B-7D788CFF1CF7}" srcId="{31BB54F8-C062-4679-996E-24E1601398CD}" destId="{8F39B46D-D55F-4645-AE1E-3CEE0543BB0D}" srcOrd="4" destOrd="0" parTransId="{97C7EEB6-1843-4AF9-8872-36B8E480D6DA}" sibTransId="{1556D70D-7BC1-4F71-8192-C17DD5CF4CB6}"/>
    <dgm:cxn modelId="{04AF8191-7B6D-476C-B132-5E5C6461BC91}" srcId="{31BB54F8-C062-4679-996E-24E1601398CD}" destId="{3C0842F7-80DD-483A-8E92-924934D73292}" srcOrd="5" destOrd="0" parTransId="{A338D949-9574-4A7F-8749-07C0C60E9703}" sibTransId="{28B0804A-4E2D-44F5-998F-4C1CF3BD14C5}"/>
    <dgm:cxn modelId="{3AC36EB1-9E0F-4998-8244-A0E669795622}" srcId="{31BB54F8-C062-4679-996E-24E1601398CD}" destId="{158DAA6C-3AEF-40D4-8AF7-4B2E935721B2}" srcOrd="2" destOrd="0" parTransId="{AD8801C7-0E70-44F3-A0EB-DE30B59349B7}" sibTransId="{0E00E423-EEC1-4AF8-BEDF-8ACF629C234C}"/>
    <dgm:cxn modelId="{F8FC09B3-8981-42EF-8783-E28D9A731A1B}" type="presOf" srcId="{1D44401F-F56F-4D0B-88A0-E2DF619F6BB1}" destId="{FAD44C0C-F168-4468-AAEE-99E420CEB50F}" srcOrd="0" destOrd="0" presId="urn:microsoft.com/office/officeart/2005/8/layout/default"/>
    <dgm:cxn modelId="{58D1F3D4-D549-4B0E-AB5B-1E17DF41D1DC}" srcId="{31BB54F8-C062-4679-996E-24E1601398CD}" destId="{DF542377-9AFC-4B49-9894-235E88DF8A76}" srcOrd="1" destOrd="0" parTransId="{FF52754E-8A0D-4B3D-8D56-843D42FD8857}" sibTransId="{E5FC5DFA-AB91-4A2A-A27D-D7A6E24F3669}"/>
    <dgm:cxn modelId="{B24B9D74-5A98-4EF6-BF8E-703F31CA71B5}" type="presParOf" srcId="{E10B4BD7-8D5F-4520-BCC6-A0F238F902B8}" destId="{FAD44C0C-F168-4468-AAEE-99E420CEB50F}" srcOrd="0" destOrd="0" presId="urn:microsoft.com/office/officeart/2005/8/layout/default"/>
    <dgm:cxn modelId="{4CA59291-10DF-4232-ABE5-43BC56E7585E}" type="presParOf" srcId="{E10B4BD7-8D5F-4520-BCC6-A0F238F902B8}" destId="{2B542258-F664-42F3-A9FE-A0907DB9C605}" srcOrd="1" destOrd="0" presId="urn:microsoft.com/office/officeart/2005/8/layout/default"/>
    <dgm:cxn modelId="{A3443EFF-E689-4535-BB93-6A8DC770CFEB}" type="presParOf" srcId="{E10B4BD7-8D5F-4520-BCC6-A0F238F902B8}" destId="{8491F113-8C57-4033-A851-1BEB1E151561}" srcOrd="2" destOrd="0" presId="urn:microsoft.com/office/officeart/2005/8/layout/default"/>
    <dgm:cxn modelId="{02F17EFA-0077-4007-9BFE-3DFE76AEFB10}" type="presParOf" srcId="{E10B4BD7-8D5F-4520-BCC6-A0F238F902B8}" destId="{5CE23AE4-62FE-458F-A139-4D72287C8E80}" srcOrd="3" destOrd="0" presId="urn:microsoft.com/office/officeart/2005/8/layout/default"/>
    <dgm:cxn modelId="{58F8B6EA-8D3F-4156-9294-11483F0C5388}" type="presParOf" srcId="{E10B4BD7-8D5F-4520-BCC6-A0F238F902B8}" destId="{7D0D998C-8520-4757-86E7-3D1D692B3118}" srcOrd="4" destOrd="0" presId="urn:microsoft.com/office/officeart/2005/8/layout/default"/>
    <dgm:cxn modelId="{0793B5BB-5DD5-4A07-B22E-555578EE7BE1}" type="presParOf" srcId="{E10B4BD7-8D5F-4520-BCC6-A0F238F902B8}" destId="{6C8A42ED-1243-4FFA-8D31-5C93E0C3294D}" srcOrd="5" destOrd="0" presId="urn:microsoft.com/office/officeart/2005/8/layout/default"/>
    <dgm:cxn modelId="{970881B9-CC18-464C-B89A-DD116E525F9F}" type="presParOf" srcId="{E10B4BD7-8D5F-4520-BCC6-A0F238F902B8}" destId="{7BB8AA87-2F54-4DAF-8A7F-408920AB5B21}" srcOrd="6" destOrd="0" presId="urn:microsoft.com/office/officeart/2005/8/layout/default"/>
    <dgm:cxn modelId="{7966FA9A-B923-4B72-8B56-6980051221FF}" type="presParOf" srcId="{E10B4BD7-8D5F-4520-BCC6-A0F238F902B8}" destId="{7D5BDC32-45A4-4576-8999-53E7AFC6C15E}" srcOrd="7" destOrd="0" presId="urn:microsoft.com/office/officeart/2005/8/layout/default"/>
    <dgm:cxn modelId="{9CC41B1C-9F64-4E44-82E8-5BBB5C10DA18}" type="presParOf" srcId="{E10B4BD7-8D5F-4520-BCC6-A0F238F902B8}" destId="{AF0BC150-FCFD-4752-90A1-03233D4AC1B6}" srcOrd="8" destOrd="0" presId="urn:microsoft.com/office/officeart/2005/8/layout/default"/>
    <dgm:cxn modelId="{21502F19-0D2D-4918-86F0-1AE0E1029EF2}" type="presParOf" srcId="{E10B4BD7-8D5F-4520-BCC6-A0F238F902B8}" destId="{7A86951C-E1E6-41D2-91D5-B818025570FD}" srcOrd="9" destOrd="0" presId="urn:microsoft.com/office/officeart/2005/8/layout/default"/>
    <dgm:cxn modelId="{E6855783-6A99-4DF3-9B8C-BEA4937732A6}" type="presParOf" srcId="{E10B4BD7-8D5F-4520-BCC6-A0F238F902B8}" destId="{B73EB5E2-E355-4D6B-97E5-08EB4BF224A8}"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1D06DD-2A37-4ABC-8D0F-FFADAF616830}">
      <dsp:nvSpPr>
        <dsp:cNvPr id="0" name=""/>
        <dsp:cNvSpPr/>
      </dsp:nvSpPr>
      <dsp:spPr>
        <a:xfrm>
          <a:off x="3035776" y="131183"/>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370A1B2-B16F-48B9-8518-8C34ED6D0ED8}">
      <dsp:nvSpPr>
        <dsp:cNvPr id="0" name=""/>
        <dsp:cNvSpPr/>
      </dsp:nvSpPr>
      <dsp:spPr>
        <a:xfrm>
          <a:off x="3266086" y="259887"/>
          <a:ext cx="570322" cy="57032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D998EF9-B6EE-4F37-B8EB-167EA689241A}">
      <dsp:nvSpPr>
        <dsp:cNvPr id="0" name=""/>
        <dsp:cNvSpPr/>
      </dsp:nvSpPr>
      <dsp:spPr>
        <a:xfrm>
          <a:off x="2819627" y="1331631"/>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Background</a:t>
          </a:r>
        </a:p>
      </dsp:txBody>
      <dsp:txXfrm>
        <a:off x="2819627" y="1331631"/>
        <a:ext cx="1629492" cy="651796"/>
      </dsp:txXfrm>
    </dsp:sp>
    <dsp:sp modelId="{D80C6175-DE86-401E-9F3E-53C82EB2EE7D}">
      <dsp:nvSpPr>
        <dsp:cNvPr id="0" name=""/>
        <dsp:cNvSpPr/>
      </dsp:nvSpPr>
      <dsp:spPr>
        <a:xfrm>
          <a:off x="7084030" y="2366388"/>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D7B54B-53B6-4366-AB6D-727446EC3870}">
      <dsp:nvSpPr>
        <dsp:cNvPr id="0" name=""/>
        <dsp:cNvSpPr/>
      </dsp:nvSpPr>
      <dsp:spPr>
        <a:xfrm>
          <a:off x="7286631" y="2587458"/>
          <a:ext cx="570322" cy="57032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9D50D6-9172-489F-A763-19E9D44F9E7F}">
      <dsp:nvSpPr>
        <dsp:cNvPr id="0" name=""/>
        <dsp:cNvSpPr/>
      </dsp:nvSpPr>
      <dsp:spPr>
        <a:xfrm>
          <a:off x="6793975" y="3649447"/>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Summary statement</a:t>
          </a:r>
        </a:p>
      </dsp:txBody>
      <dsp:txXfrm>
        <a:off x="6793975" y="3649447"/>
        <a:ext cx="1629492" cy="651796"/>
      </dsp:txXfrm>
    </dsp:sp>
    <dsp:sp modelId="{A27155F4-87F9-42F6-8E4F-22675AB7CEA8}">
      <dsp:nvSpPr>
        <dsp:cNvPr id="0" name=""/>
        <dsp:cNvSpPr/>
      </dsp:nvSpPr>
      <dsp:spPr>
        <a:xfrm>
          <a:off x="5017812" y="1874"/>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1F2B99-856C-4D05-A84B-49B479EB846A}">
      <dsp:nvSpPr>
        <dsp:cNvPr id="0" name=""/>
        <dsp:cNvSpPr/>
      </dsp:nvSpPr>
      <dsp:spPr>
        <a:xfrm>
          <a:off x="5229646" y="213708"/>
          <a:ext cx="570322" cy="57032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2419BD2-7D63-435F-AD90-F8255275C6AB}">
      <dsp:nvSpPr>
        <dsp:cNvPr id="0" name=""/>
        <dsp:cNvSpPr/>
      </dsp:nvSpPr>
      <dsp:spPr>
        <a:xfrm>
          <a:off x="4700061" y="1305468"/>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Historical Data</a:t>
          </a:r>
        </a:p>
      </dsp:txBody>
      <dsp:txXfrm>
        <a:off x="4700061" y="1305468"/>
        <a:ext cx="1629492" cy="651796"/>
      </dsp:txXfrm>
    </dsp:sp>
    <dsp:sp modelId="{D1699796-A031-4BD8-B809-8898BFBBC7C9}">
      <dsp:nvSpPr>
        <dsp:cNvPr id="0" name=""/>
        <dsp:cNvSpPr/>
      </dsp:nvSpPr>
      <dsp:spPr>
        <a:xfrm>
          <a:off x="6932465" y="1874"/>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D648F8-0699-4DD6-9777-ED2C542827C2}">
      <dsp:nvSpPr>
        <dsp:cNvPr id="0" name=""/>
        <dsp:cNvSpPr/>
      </dsp:nvSpPr>
      <dsp:spPr>
        <a:xfrm>
          <a:off x="7144299" y="213708"/>
          <a:ext cx="570322" cy="57032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FDD3CA-9E2C-48B6-8442-F97104446F4A}">
      <dsp:nvSpPr>
        <dsp:cNvPr id="0" name=""/>
        <dsp:cNvSpPr/>
      </dsp:nvSpPr>
      <dsp:spPr>
        <a:xfrm>
          <a:off x="6614714" y="1305468"/>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Seasonal Trends</a:t>
          </a:r>
        </a:p>
      </dsp:txBody>
      <dsp:txXfrm>
        <a:off x="6614714" y="1305468"/>
        <a:ext cx="1629492" cy="651796"/>
      </dsp:txXfrm>
    </dsp:sp>
    <dsp:sp modelId="{D57A6D3A-052A-4476-B700-75ED4D692AAC}">
      <dsp:nvSpPr>
        <dsp:cNvPr id="0" name=""/>
        <dsp:cNvSpPr/>
      </dsp:nvSpPr>
      <dsp:spPr>
        <a:xfrm>
          <a:off x="8847119" y="1874"/>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D6316D-FCB5-42D3-A83C-9B0639CD92F1}">
      <dsp:nvSpPr>
        <dsp:cNvPr id="0" name=""/>
        <dsp:cNvSpPr/>
      </dsp:nvSpPr>
      <dsp:spPr>
        <a:xfrm>
          <a:off x="9058953" y="213708"/>
          <a:ext cx="570322" cy="57032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6D363C-6CCA-4941-8D9B-CC5C6D097B8C}">
      <dsp:nvSpPr>
        <dsp:cNvPr id="0" name=""/>
        <dsp:cNvSpPr/>
      </dsp:nvSpPr>
      <dsp:spPr>
        <a:xfrm>
          <a:off x="8529368" y="1305468"/>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Forecasting</a:t>
          </a:r>
        </a:p>
      </dsp:txBody>
      <dsp:txXfrm>
        <a:off x="8529368" y="1305468"/>
        <a:ext cx="1629492" cy="651796"/>
      </dsp:txXfrm>
    </dsp:sp>
    <dsp:sp modelId="{2ADD0E65-2AA4-472B-9A3E-DD8D05B79BD2}">
      <dsp:nvSpPr>
        <dsp:cNvPr id="0" name=""/>
        <dsp:cNvSpPr/>
      </dsp:nvSpPr>
      <dsp:spPr>
        <a:xfrm>
          <a:off x="3103159" y="2364638"/>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43CBED-4D65-4482-841C-8A72F52072D2}">
      <dsp:nvSpPr>
        <dsp:cNvPr id="0" name=""/>
        <dsp:cNvSpPr/>
      </dsp:nvSpPr>
      <dsp:spPr>
        <a:xfrm>
          <a:off x="3314993" y="2576472"/>
          <a:ext cx="570322" cy="57032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633F83-4414-463C-BBB9-B022FB1F06D0}">
      <dsp:nvSpPr>
        <dsp:cNvPr id="0" name=""/>
        <dsp:cNvSpPr/>
      </dsp:nvSpPr>
      <dsp:spPr>
        <a:xfrm>
          <a:off x="2785408" y="3668232"/>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Insights</a:t>
          </a:r>
        </a:p>
      </dsp:txBody>
      <dsp:txXfrm>
        <a:off x="2785408" y="3668232"/>
        <a:ext cx="1629492" cy="651796"/>
      </dsp:txXfrm>
    </dsp:sp>
    <dsp:sp modelId="{E2F27DBE-8E20-495C-AF78-8364D6180F3B}">
      <dsp:nvSpPr>
        <dsp:cNvPr id="0" name=""/>
        <dsp:cNvSpPr/>
      </dsp:nvSpPr>
      <dsp:spPr>
        <a:xfrm>
          <a:off x="5017812" y="2364638"/>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7A8AAC-20CA-4F1C-8E73-BE3B0E570661}">
      <dsp:nvSpPr>
        <dsp:cNvPr id="0" name=""/>
        <dsp:cNvSpPr/>
      </dsp:nvSpPr>
      <dsp:spPr>
        <a:xfrm>
          <a:off x="5229646" y="2576472"/>
          <a:ext cx="570322" cy="57032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2181D8-5385-41F5-B528-AAD253AD3709}">
      <dsp:nvSpPr>
        <dsp:cNvPr id="0" name=""/>
        <dsp:cNvSpPr/>
      </dsp:nvSpPr>
      <dsp:spPr>
        <a:xfrm>
          <a:off x="4700061" y="3668232"/>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a:t>Recommendations</a:t>
          </a:r>
        </a:p>
      </dsp:txBody>
      <dsp:txXfrm>
        <a:off x="4700061" y="3668232"/>
        <a:ext cx="1629492" cy="651796"/>
      </dsp:txXfrm>
    </dsp:sp>
    <dsp:sp modelId="{83637265-0339-487B-BC1E-F66526A6E714}">
      <dsp:nvSpPr>
        <dsp:cNvPr id="0" name=""/>
        <dsp:cNvSpPr/>
      </dsp:nvSpPr>
      <dsp:spPr>
        <a:xfrm>
          <a:off x="9038353" y="2309223"/>
          <a:ext cx="993990" cy="993990"/>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0C697A-484C-4AFD-8DC8-14AD81F3954E}">
      <dsp:nvSpPr>
        <dsp:cNvPr id="0" name=""/>
        <dsp:cNvSpPr/>
      </dsp:nvSpPr>
      <dsp:spPr>
        <a:xfrm>
          <a:off x="9259431" y="2539527"/>
          <a:ext cx="570322" cy="57032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D26516-5FF6-4F85-A9AA-31A774409C91}">
      <dsp:nvSpPr>
        <dsp:cNvPr id="0" name=""/>
        <dsp:cNvSpPr/>
      </dsp:nvSpPr>
      <dsp:spPr>
        <a:xfrm>
          <a:off x="8914563" y="3649447"/>
          <a:ext cx="1629492" cy="651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defRPr cap="all"/>
          </a:pPr>
          <a:r>
            <a:rPr lang="en-US" sz="1300" kern="1200" dirty="0"/>
            <a:t>Lessons Learned</a:t>
          </a:r>
        </a:p>
      </dsp:txBody>
      <dsp:txXfrm>
        <a:off x="8914563" y="3649447"/>
        <a:ext cx="1629492" cy="651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F39E18-9649-4036-B165-E882E1C9484C}">
      <dsp:nvSpPr>
        <dsp:cNvPr id="0" name=""/>
        <dsp:cNvSpPr/>
      </dsp:nvSpPr>
      <dsp:spPr>
        <a:xfrm>
          <a:off x="6363" y="67995"/>
          <a:ext cx="1458500" cy="14585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1EA49-FE5B-4A4C-B0E4-42B7F761407B}">
      <dsp:nvSpPr>
        <dsp:cNvPr id="0" name=""/>
        <dsp:cNvSpPr/>
      </dsp:nvSpPr>
      <dsp:spPr>
        <a:xfrm>
          <a:off x="312648" y="374280"/>
          <a:ext cx="845930" cy="8459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0BFAAA6-5F33-4676-800C-2F51DED81EC6}">
      <dsp:nvSpPr>
        <dsp:cNvPr id="0" name=""/>
        <dsp:cNvSpPr/>
      </dsp:nvSpPr>
      <dsp:spPr>
        <a:xfrm>
          <a:off x="1777400" y="67995"/>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Based on historical data, kitchen is not used frequently but when used it consumed a lot of energy. The forecasting shows an increase in frequency, lower watt/hour consumed.</a:t>
          </a:r>
        </a:p>
      </dsp:txBody>
      <dsp:txXfrm>
        <a:off x="1777400" y="67995"/>
        <a:ext cx="3437893" cy="1458500"/>
      </dsp:txXfrm>
    </dsp:sp>
    <dsp:sp modelId="{99C9E863-9FE4-48BB-B328-93AD64A25B39}">
      <dsp:nvSpPr>
        <dsp:cNvPr id="0" name=""/>
        <dsp:cNvSpPr/>
      </dsp:nvSpPr>
      <dsp:spPr>
        <a:xfrm>
          <a:off x="5814320" y="67995"/>
          <a:ext cx="1458500" cy="14585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F400DF-20C6-4813-9084-4A99F5A58438}">
      <dsp:nvSpPr>
        <dsp:cNvPr id="0" name=""/>
        <dsp:cNvSpPr/>
      </dsp:nvSpPr>
      <dsp:spPr>
        <a:xfrm>
          <a:off x="6120606" y="374280"/>
          <a:ext cx="845930" cy="84593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3B1B49F-F292-4B2B-9579-F20BE2187B74}">
      <dsp:nvSpPr>
        <dsp:cNvPr id="0" name=""/>
        <dsp:cNvSpPr/>
      </dsp:nvSpPr>
      <dsp:spPr>
        <a:xfrm>
          <a:off x="7585357" y="67995"/>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Laundry Rooms usage have some variation in usage, but our forecasting shows no changes expected in usage but does indicate a lower watt/hour usage.</a:t>
          </a:r>
        </a:p>
      </dsp:txBody>
      <dsp:txXfrm>
        <a:off x="7585357" y="67995"/>
        <a:ext cx="3437893" cy="1458500"/>
      </dsp:txXfrm>
    </dsp:sp>
    <dsp:sp modelId="{456F4751-DBF9-4354-8FE8-40CAF5AAA068}">
      <dsp:nvSpPr>
        <dsp:cNvPr id="0" name=""/>
        <dsp:cNvSpPr/>
      </dsp:nvSpPr>
      <dsp:spPr>
        <a:xfrm>
          <a:off x="6363" y="2151807"/>
          <a:ext cx="1458500" cy="14585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1DF023-9279-42E1-BB37-C7DFCE0070CF}">
      <dsp:nvSpPr>
        <dsp:cNvPr id="0" name=""/>
        <dsp:cNvSpPr/>
      </dsp:nvSpPr>
      <dsp:spPr>
        <a:xfrm>
          <a:off x="312648" y="2458092"/>
          <a:ext cx="845930" cy="8459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1E54CBE-B984-4781-9FC6-01939C97EBA9}">
      <dsp:nvSpPr>
        <dsp:cNvPr id="0" name=""/>
        <dsp:cNvSpPr/>
      </dsp:nvSpPr>
      <dsp:spPr>
        <a:xfrm>
          <a:off x="1777400" y="2151807"/>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dirty="0"/>
            <a:t>Water Heaters and AC have the highest frequency of use and forecasting does indicate a possible rise in watt/hour usage.</a:t>
          </a:r>
        </a:p>
      </dsp:txBody>
      <dsp:txXfrm>
        <a:off x="1777400" y="2151807"/>
        <a:ext cx="3437893" cy="1458500"/>
      </dsp:txXfrm>
    </dsp:sp>
    <dsp:sp modelId="{FA6156AF-4DB6-4296-87A4-27B0A55FB678}">
      <dsp:nvSpPr>
        <dsp:cNvPr id="0" name=""/>
        <dsp:cNvSpPr/>
      </dsp:nvSpPr>
      <dsp:spPr>
        <a:xfrm>
          <a:off x="5814320" y="2151807"/>
          <a:ext cx="1458500" cy="1458500"/>
        </a:xfrm>
        <a:prstGeom prst="ellipse">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D77A82-9B01-4FC5-9A1E-4AD7059F5AE7}">
      <dsp:nvSpPr>
        <dsp:cNvPr id="0" name=""/>
        <dsp:cNvSpPr/>
      </dsp:nvSpPr>
      <dsp:spPr>
        <a:xfrm>
          <a:off x="6120606" y="2458092"/>
          <a:ext cx="845930" cy="8459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3606960-660B-43A2-9DAE-0C8688D01AC6}">
      <dsp:nvSpPr>
        <dsp:cNvPr id="0" name=""/>
        <dsp:cNvSpPr/>
      </dsp:nvSpPr>
      <dsp:spPr>
        <a:xfrm>
          <a:off x="7585357" y="2151807"/>
          <a:ext cx="3437893" cy="1458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en-US" sz="1800" kern="1200"/>
            <a:t>Home owner power consumption has been decreasing since mid 2008. This may coincide with the launch of the energy star campaigns directed at consumers in 2008.</a:t>
          </a:r>
        </a:p>
      </dsp:txBody>
      <dsp:txXfrm>
        <a:off x="7585357" y="2151807"/>
        <a:ext cx="3437893" cy="1458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D44C0C-F168-4468-AAEE-99E420CEB50F}">
      <dsp:nvSpPr>
        <dsp:cNvPr id="0" name=""/>
        <dsp:cNvSpPr/>
      </dsp:nvSpPr>
      <dsp:spPr>
        <a:xfrm>
          <a:off x="3481950" y="1990197"/>
          <a:ext cx="2838979" cy="170338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Kitchen: </a:t>
          </a:r>
        </a:p>
        <a:p>
          <a:pPr marL="0" lvl="0" indent="0" algn="ctr" defTabSz="800100">
            <a:lnSpc>
              <a:spcPct val="90000"/>
            </a:lnSpc>
            <a:spcBef>
              <a:spcPct val="0"/>
            </a:spcBef>
            <a:spcAft>
              <a:spcPct val="35000"/>
            </a:spcAft>
            <a:buNone/>
          </a:pPr>
          <a:r>
            <a:rPr lang="en-US" sz="1800" kern="1200" dirty="0"/>
            <a:t>Install appliances that have high efficiency and lower watt/hour usage.</a:t>
          </a:r>
        </a:p>
      </dsp:txBody>
      <dsp:txXfrm>
        <a:off x="3481950" y="1990197"/>
        <a:ext cx="2838979" cy="1703387"/>
      </dsp:txXfrm>
    </dsp:sp>
    <dsp:sp modelId="{8491F113-8C57-4033-A851-1BEB1E151561}">
      <dsp:nvSpPr>
        <dsp:cNvPr id="0" name=""/>
        <dsp:cNvSpPr/>
      </dsp:nvSpPr>
      <dsp:spPr>
        <a:xfrm>
          <a:off x="3500432" y="27705"/>
          <a:ext cx="2838979" cy="170338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Lighting:</a:t>
          </a:r>
        </a:p>
        <a:p>
          <a:pPr marL="0" lvl="0" indent="0" algn="ctr" defTabSz="800100">
            <a:lnSpc>
              <a:spcPct val="90000"/>
            </a:lnSpc>
            <a:spcBef>
              <a:spcPct val="0"/>
            </a:spcBef>
            <a:spcAft>
              <a:spcPct val="35000"/>
            </a:spcAft>
            <a:buNone/>
          </a:pPr>
          <a:r>
            <a:rPr lang="en-US" sz="1800" kern="1200" dirty="0"/>
            <a:t>Data analysis should include home lighting power consumption, to provide through usage reporting.</a:t>
          </a:r>
        </a:p>
      </dsp:txBody>
      <dsp:txXfrm>
        <a:off x="3500432" y="27705"/>
        <a:ext cx="2838979" cy="1703387"/>
      </dsp:txXfrm>
    </dsp:sp>
    <dsp:sp modelId="{7D0D998C-8520-4757-86E7-3D1D692B3118}">
      <dsp:nvSpPr>
        <dsp:cNvPr id="0" name=""/>
        <dsp:cNvSpPr/>
      </dsp:nvSpPr>
      <dsp:spPr>
        <a:xfrm>
          <a:off x="6601307" y="1990197"/>
          <a:ext cx="2838979" cy="170338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Laundry Room: </a:t>
          </a:r>
        </a:p>
        <a:p>
          <a:pPr marL="0" lvl="0" indent="0" algn="ctr" defTabSz="800100">
            <a:lnSpc>
              <a:spcPct val="90000"/>
            </a:lnSpc>
            <a:spcBef>
              <a:spcPct val="0"/>
            </a:spcBef>
            <a:spcAft>
              <a:spcPct val="35000"/>
            </a:spcAft>
            <a:buNone/>
          </a:pPr>
          <a:r>
            <a:rPr lang="en-US" sz="1800" kern="1200" dirty="0"/>
            <a:t>High efficiency washer/dryer and perform larger loads with less frequency.</a:t>
          </a:r>
        </a:p>
      </dsp:txBody>
      <dsp:txXfrm>
        <a:off x="6601307" y="1990197"/>
        <a:ext cx="2838979" cy="1703387"/>
      </dsp:txXfrm>
    </dsp:sp>
    <dsp:sp modelId="{7BB8AA87-2F54-4DAF-8A7F-408920AB5B21}">
      <dsp:nvSpPr>
        <dsp:cNvPr id="0" name=""/>
        <dsp:cNvSpPr/>
      </dsp:nvSpPr>
      <dsp:spPr>
        <a:xfrm>
          <a:off x="361259" y="13612"/>
          <a:ext cx="2838979" cy="170338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Sub-metering:</a:t>
          </a:r>
        </a:p>
        <a:p>
          <a:pPr marL="0" lvl="0" indent="0" algn="ctr" defTabSz="800100">
            <a:lnSpc>
              <a:spcPct val="90000"/>
            </a:lnSpc>
            <a:spcBef>
              <a:spcPct val="0"/>
            </a:spcBef>
            <a:spcAft>
              <a:spcPct val="35000"/>
            </a:spcAft>
            <a:buNone/>
          </a:pPr>
          <a:r>
            <a:rPr lang="en-US" sz="1800" kern="1200" dirty="0"/>
            <a:t>Devices should always be recommended/used as they provide detailed valuable data on power consumption.</a:t>
          </a:r>
        </a:p>
      </dsp:txBody>
      <dsp:txXfrm>
        <a:off x="361259" y="13612"/>
        <a:ext cx="2838979" cy="1703387"/>
      </dsp:txXfrm>
    </dsp:sp>
    <dsp:sp modelId="{AF0BC150-FCFD-4752-90A1-03233D4AC1B6}">
      <dsp:nvSpPr>
        <dsp:cNvPr id="0" name=""/>
        <dsp:cNvSpPr/>
      </dsp:nvSpPr>
      <dsp:spPr>
        <a:xfrm>
          <a:off x="6594607" y="2915"/>
          <a:ext cx="2838979" cy="170338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Water Heater: </a:t>
          </a:r>
        </a:p>
        <a:p>
          <a:pPr marL="0" lvl="0" indent="0" algn="ctr" defTabSz="800100">
            <a:lnSpc>
              <a:spcPct val="90000"/>
            </a:lnSpc>
            <a:spcBef>
              <a:spcPct val="0"/>
            </a:spcBef>
            <a:spcAft>
              <a:spcPct val="35000"/>
            </a:spcAft>
            <a:buNone/>
          </a:pPr>
          <a:r>
            <a:rPr lang="en-US" sz="1800" kern="1200" dirty="0"/>
            <a:t>Install on demand water heater to reduce constant usage.</a:t>
          </a:r>
        </a:p>
      </dsp:txBody>
      <dsp:txXfrm>
        <a:off x="6594607" y="2915"/>
        <a:ext cx="2838979" cy="1703387"/>
      </dsp:txXfrm>
    </dsp:sp>
    <dsp:sp modelId="{B73EB5E2-E355-4D6B-97E5-08EB4BF224A8}">
      <dsp:nvSpPr>
        <dsp:cNvPr id="0" name=""/>
        <dsp:cNvSpPr/>
      </dsp:nvSpPr>
      <dsp:spPr>
        <a:xfrm>
          <a:off x="361259" y="1990197"/>
          <a:ext cx="2838979" cy="1703387"/>
        </a:xfrm>
        <a:prstGeom prst="rect">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 </a:t>
          </a:r>
        </a:p>
        <a:p>
          <a:pPr marL="0" lvl="0" indent="0" algn="ctr" defTabSz="800100">
            <a:lnSpc>
              <a:spcPct val="90000"/>
            </a:lnSpc>
            <a:spcBef>
              <a:spcPct val="0"/>
            </a:spcBef>
            <a:spcAft>
              <a:spcPct val="35000"/>
            </a:spcAft>
            <a:buNone/>
          </a:pPr>
          <a:r>
            <a:rPr lang="en-US" sz="1800" kern="1200" dirty="0"/>
            <a:t>Install smart thermostat, use scheduling to turn off when away from home.</a:t>
          </a:r>
        </a:p>
      </dsp:txBody>
      <dsp:txXfrm>
        <a:off x="361259" y="1990197"/>
        <a:ext cx="2838979" cy="1703387"/>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44646B-21C0-410B-BA17-64C59EB2927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289392C-F5C5-4C38-94CE-455C7F40279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29A4FD-FAFB-4CDA-9DC5-D20CA18269A9}" type="datetimeFigureOut">
              <a:rPr lang="en-US" smtClean="0"/>
              <a:t>12/18/2019</a:t>
            </a:fld>
            <a:endParaRPr lang="en-US" dirty="0"/>
          </a:p>
        </p:txBody>
      </p:sp>
      <p:sp>
        <p:nvSpPr>
          <p:cNvPr id="4" name="Footer Placeholder 3">
            <a:extLst>
              <a:ext uri="{FF2B5EF4-FFF2-40B4-BE49-F238E27FC236}">
                <a16:creationId xmlns:a16="http://schemas.microsoft.com/office/drawing/2014/main" id="{A62F3D2C-86D2-4CEA-B1B8-750885E16DD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A6D5F72-69F2-4B4B-A943-B04C4B1E36A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3BEBA49-8001-49C3-9348-74483362155A}" type="slidenum">
              <a:rPr lang="en-US" smtClean="0"/>
              <a:t>‹#›</a:t>
            </a:fld>
            <a:endParaRPr lang="en-US" dirty="0"/>
          </a:p>
        </p:txBody>
      </p:sp>
    </p:spTree>
    <p:extLst>
      <p:ext uri="{BB962C8B-B14F-4D97-AF65-F5344CB8AC3E}">
        <p14:creationId xmlns:p14="http://schemas.microsoft.com/office/powerpoint/2010/main" val="2747906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91E35E-F34C-4F0E-B8A1-D9F5F49CB3AD}" type="datetimeFigureOut">
              <a:rPr lang="en-US" smtClean="0"/>
              <a:t>12/18/2019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F15BC-4AA1-41C4-8C26-91A7E3BB93DC}" type="slidenum">
              <a:rPr lang="en-US" smtClean="0"/>
              <a:t>‹#›</a:t>
            </a:fld>
            <a:endParaRPr lang="en-US" dirty="0"/>
          </a:p>
        </p:txBody>
      </p:sp>
    </p:spTree>
    <p:extLst>
      <p:ext uri="{BB962C8B-B14F-4D97-AF65-F5344CB8AC3E}">
        <p14:creationId xmlns:p14="http://schemas.microsoft.com/office/powerpoint/2010/main" val="1413467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a:t>
            </a:fld>
            <a:endParaRPr lang="en-US" dirty="0"/>
          </a:p>
        </p:txBody>
      </p:sp>
    </p:spTree>
    <p:extLst>
      <p:ext uri="{BB962C8B-B14F-4D97-AF65-F5344CB8AC3E}">
        <p14:creationId xmlns:p14="http://schemas.microsoft.com/office/powerpoint/2010/main" val="41500528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11</a:t>
            </a:fld>
            <a:endParaRPr lang="en-US" dirty="0"/>
          </a:p>
        </p:txBody>
      </p:sp>
    </p:spTree>
    <p:extLst>
      <p:ext uri="{BB962C8B-B14F-4D97-AF65-F5344CB8AC3E}">
        <p14:creationId xmlns:p14="http://schemas.microsoft.com/office/powerpoint/2010/main" val="733513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12</a:t>
            </a:fld>
            <a:endParaRPr lang="en-US" dirty="0"/>
          </a:p>
        </p:txBody>
      </p:sp>
    </p:spTree>
    <p:extLst>
      <p:ext uri="{BB962C8B-B14F-4D97-AF65-F5344CB8AC3E}">
        <p14:creationId xmlns:p14="http://schemas.microsoft.com/office/powerpoint/2010/main" val="254626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13</a:t>
            </a:fld>
            <a:endParaRPr lang="en-US" dirty="0"/>
          </a:p>
        </p:txBody>
      </p:sp>
    </p:spTree>
    <p:extLst>
      <p:ext uri="{BB962C8B-B14F-4D97-AF65-F5344CB8AC3E}">
        <p14:creationId xmlns:p14="http://schemas.microsoft.com/office/powerpoint/2010/main" val="304918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14</a:t>
            </a:fld>
            <a:endParaRPr lang="en-US" dirty="0"/>
          </a:p>
        </p:txBody>
      </p:sp>
    </p:spTree>
    <p:extLst>
      <p:ext uri="{BB962C8B-B14F-4D97-AF65-F5344CB8AC3E}">
        <p14:creationId xmlns:p14="http://schemas.microsoft.com/office/powerpoint/2010/main" val="17383817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16</a:t>
            </a:fld>
            <a:endParaRPr lang="en-US" dirty="0"/>
          </a:p>
        </p:txBody>
      </p:sp>
    </p:spTree>
    <p:extLst>
      <p:ext uri="{BB962C8B-B14F-4D97-AF65-F5344CB8AC3E}">
        <p14:creationId xmlns:p14="http://schemas.microsoft.com/office/powerpoint/2010/main" val="3276475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17</a:t>
            </a:fld>
            <a:endParaRPr lang="en-US" dirty="0"/>
          </a:p>
        </p:txBody>
      </p:sp>
    </p:spTree>
    <p:extLst>
      <p:ext uri="{BB962C8B-B14F-4D97-AF65-F5344CB8AC3E}">
        <p14:creationId xmlns:p14="http://schemas.microsoft.com/office/powerpoint/2010/main" val="41442097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18</a:t>
            </a:fld>
            <a:endParaRPr lang="en-US" dirty="0"/>
          </a:p>
        </p:txBody>
      </p:sp>
    </p:spTree>
    <p:extLst>
      <p:ext uri="{BB962C8B-B14F-4D97-AF65-F5344CB8AC3E}">
        <p14:creationId xmlns:p14="http://schemas.microsoft.com/office/powerpoint/2010/main" val="31220644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3</a:t>
            </a:fld>
            <a:endParaRPr lang="en-US" dirty="0"/>
          </a:p>
        </p:txBody>
      </p:sp>
    </p:spTree>
    <p:extLst>
      <p:ext uri="{BB962C8B-B14F-4D97-AF65-F5344CB8AC3E}">
        <p14:creationId xmlns:p14="http://schemas.microsoft.com/office/powerpoint/2010/main" val="3573156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4</a:t>
            </a:fld>
            <a:endParaRPr lang="en-US" dirty="0"/>
          </a:p>
        </p:txBody>
      </p:sp>
    </p:spTree>
    <p:extLst>
      <p:ext uri="{BB962C8B-B14F-4D97-AF65-F5344CB8AC3E}">
        <p14:creationId xmlns:p14="http://schemas.microsoft.com/office/powerpoint/2010/main" val="35526829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5</a:t>
            </a:fld>
            <a:endParaRPr lang="en-US" dirty="0"/>
          </a:p>
        </p:txBody>
      </p:sp>
    </p:spTree>
    <p:extLst>
      <p:ext uri="{BB962C8B-B14F-4D97-AF65-F5344CB8AC3E}">
        <p14:creationId xmlns:p14="http://schemas.microsoft.com/office/powerpoint/2010/main" val="197820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6</a:t>
            </a:fld>
            <a:endParaRPr lang="en-US" dirty="0"/>
          </a:p>
        </p:txBody>
      </p:sp>
    </p:spTree>
    <p:extLst>
      <p:ext uri="{BB962C8B-B14F-4D97-AF65-F5344CB8AC3E}">
        <p14:creationId xmlns:p14="http://schemas.microsoft.com/office/powerpoint/2010/main" val="3165063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7</a:t>
            </a:fld>
            <a:endParaRPr lang="en-US" dirty="0"/>
          </a:p>
        </p:txBody>
      </p:sp>
    </p:spTree>
    <p:extLst>
      <p:ext uri="{BB962C8B-B14F-4D97-AF65-F5344CB8AC3E}">
        <p14:creationId xmlns:p14="http://schemas.microsoft.com/office/powerpoint/2010/main" val="411333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8</a:t>
            </a:fld>
            <a:endParaRPr lang="en-US" dirty="0"/>
          </a:p>
        </p:txBody>
      </p:sp>
    </p:spTree>
    <p:extLst>
      <p:ext uri="{BB962C8B-B14F-4D97-AF65-F5344CB8AC3E}">
        <p14:creationId xmlns:p14="http://schemas.microsoft.com/office/powerpoint/2010/main" val="37969830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9</a:t>
            </a:fld>
            <a:endParaRPr lang="en-US" dirty="0"/>
          </a:p>
        </p:txBody>
      </p:sp>
    </p:spTree>
    <p:extLst>
      <p:ext uri="{BB962C8B-B14F-4D97-AF65-F5344CB8AC3E}">
        <p14:creationId xmlns:p14="http://schemas.microsoft.com/office/powerpoint/2010/main" val="619344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D3F15BC-4AA1-41C4-8C26-91A7E3BB93DC}" type="slidenum">
              <a:rPr lang="en-US" smtClean="0"/>
              <a:t>10</a:t>
            </a:fld>
            <a:endParaRPr lang="en-US" dirty="0"/>
          </a:p>
        </p:txBody>
      </p:sp>
    </p:spTree>
    <p:extLst>
      <p:ext uri="{BB962C8B-B14F-4D97-AF65-F5344CB8AC3E}">
        <p14:creationId xmlns:p14="http://schemas.microsoft.com/office/powerpoint/2010/main" val="1546825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12/18/2019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12/18/2019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12/18/2019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12/18/2019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12/18/2019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12/18/2019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31.jpeg"/><Relationship Id="rId4" Type="http://schemas.openxmlformats.org/officeDocument/2006/relationships/image" Target="../media/image30.jpeg"/></Relationships>
</file>

<file path=ppt/slides/_rels/slide11.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3.jpeg"/></Relationships>
</file>

<file path=ppt/slides/_rels/slide1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3.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 Id="rId9" Type="http://schemas.openxmlformats.org/officeDocument/2006/relationships/hyperlink" Target="https://en.wikipedia.org/wiki/Energy_Star" TargetMode="Externa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19.png"/></Relationships>
</file>

<file path=ppt/slides/_rels/slide4.xml.rels><?xml version="1.0" encoding="UTF-8" standalone="yes"?>
<Relationships xmlns="http://schemas.openxmlformats.org/package/2006/relationships"><Relationship Id="rId8" Type="http://schemas.openxmlformats.org/officeDocument/2006/relationships/image" Target="../media/image20.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22.jpeg"/></Relationships>
</file>

<file path=ppt/slides/_rels/slide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5.jpeg"/><Relationship Id="rId4" Type="http://schemas.openxmlformats.org/officeDocument/2006/relationships/image" Target="../media/image24.jpe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446534" y="4424510"/>
            <a:ext cx="11260667" cy="1042734"/>
          </a:xfrm>
        </p:spPr>
        <p:txBody>
          <a:bodyPr>
            <a:noAutofit/>
          </a:bodyPr>
          <a:lstStyle/>
          <a:p>
            <a:r>
              <a:rPr lang="en-US" dirty="0">
                <a:solidFill>
                  <a:schemeClr val="bg1"/>
                </a:solidFill>
              </a:rPr>
              <a:t>household power consumption report </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Review and Benefits of Analysis </a:t>
            </a: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Forecasting:</a:t>
            </a:r>
            <a:br>
              <a:rPr lang="en-US" dirty="0">
                <a:solidFill>
                  <a:srgbClr val="FFFEFF"/>
                </a:solidFill>
              </a:rPr>
            </a:br>
            <a:r>
              <a:rPr lang="en-US" dirty="0">
                <a:solidFill>
                  <a:srgbClr val="FFFEFF"/>
                </a:solidFill>
              </a:rPr>
              <a:t>From Linear Regression models</a:t>
            </a:r>
          </a:p>
        </p:txBody>
      </p:sp>
      <p:sp>
        <p:nvSpPr>
          <p:cNvPr id="9" name="TextBox 8">
            <a:extLst>
              <a:ext uri="{FF2B5EF4-FFF2-40B4-BE49-F238E27FC236}">
                <a16:creationId xmlns:a16="http://schemas.microsoft.com/office/drawing/2014/main" id="{E17D5C44-FDFE-4865-B67D-8860EECF1674}"/>
              </a:ext>
            </a:extLst>
          </p:cNvPr>
          <p:cNvSpPr txBox="1"/>
          <p:nvPr/>
        </p:nvSpPr>
        <p:spPr>
          <a:xfrm>
            <a:off x="6962862" y="2671160"/>
            <a:ext cx="4728921" cy="523220"/>
          </a:xfrm>
          <a:prstGeom prst="rect">
            <a:avLst/>
          </a:prstGeom>
          <a:noFill/>
        </p:spPr>
        <p:txBody>
          <a:bodyPr wrap="square" rtlCol="0">
            <a:spAutoFit/>
          </a:bodyPr>
          <a:lstStyle/>
          <a:p>
            <a:br>
              <a:rPr lang="en-US" sz="1400" dirty="0"/>
            </a:br>
            <a:endParaRPr lang="en-US" sz="1400" dirty="0"/>
          </a:p>
        </p:txBody>
      </p:sp>
      <p:sp>
        <p:nvSpPr>
          <p:cNvPr id="14" name="Content Placeholder 13">
            <a:extLst>
              <a:ext uri="{FF2B5EF4-FFF2-40B4-BE49-F238E27FC236}">
                <a16:creationId xmlns:a16="http://schemas.microsoft.com/office/drawing/2014/main" id="{F0638D4A-A77A-4B5B-A671-D5EA84DB7AB2}"/>
              </a:ext>
            </a:extLst>
          </p:cNvPr>
          <p:cNvSpPr>
            <a:spLocks noGrp="1"/>
          </p:cNvSpPr>
          <p:nvPr>
            <p:ph idx="1"/>
          </p:nvPr>
        </p:nvSpPr>
        <p:spPr>
          <a:xfrm>
            <a:off x="520117" y="4874003"/>
            <a:ext cx="10117567" cy="1597192"/>
          </a:xfrm>
        </p:spPr>
        <p:txBody>
          <a:bodyPr>
            <a:normAutofit lnSpcReduction="10000"/>
          </a:bodyPr>
          <a:lstStyle/>
          <a:p>
            <a:r>
              <a:rPr lang="en-US" sz="1400" dirty="0"/>
              <a:t>The linear regression model on the left predicts that the power consumption of a Kitchen is much less frequent when compared to the Laundry Room, Water Heater &amp; AC, also lower watt/per hour on average., which shows it has the lowest usage among the three.</a:t>
            </a:r>
          </a:p>
          <a:p>
            <a:r>
              <a:rPr lang="en-US" sz="1400" dirty="0"/>
              <a:t>The chart in the middle predicts the power consumption of a Laundry Room has the most variation between 0- 40 watt per hour, which has high and low usage periods.</a:t>
            </a:r>
          </a:p>
          <a:p>
            <a:r>
              <a:rPr lang="en-US" sz="1400" dirty="0"/>
              <a:t>The chart on the right the regression model shows us that the power consumption of a Water Heater &amp; AC has the least variation ( between 5- 20 watt per hour) but the most frequency, showing a more constant usage.</a:t>
            </a:r>
          </a:p>
        </p:txBody>
      </p:sp>
      <p:pic>
        <p:nvPicPr>
          <p:cNvPr id="4" name="Picture 3" descr="A screenshot of a cell phone&#10;&#10;Description automatically generated">
            <a:extLst>
              <a:ext uri="{FF2B5EF4-FFF2-40B4-BE49-F238E27FC236}">
                <a16:creationId xmlns:a16="http://schemas.microsoft.com/office/drawing/2014/main" id="{CED44A58-1C9E-4322-AA3F-A586038EB515}"/>
              </a:ext>
            </a:extLst>
          </p:cNvPr>
          <p:cNvPicPr>
            <a:picLocks noChangeAspect="1"/>
          </p:cNvPicPr>
          <p:nvPr/>
        </p:nvPicPr>
        <p:blipFill>
          <a:blip r:embed="rId3"/>
          <a:stretch>
            <a:fillRect/>
          </a:stretch>
        </p:blipFill>
        <p:spPr>
          <a:xfrm>
            <a:off x="57015" y="1922804"/>
            <a:ext cx="4082764" cy="2852270"/>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85A0CC59-022B-4A9D-9584-44748EE652F3}"/>
              </a:ext>
            </a:extLst>
          </p:cNvPr>
          <p:cNvPicPr>
            <a:picLocks noChangeAspect="1"/>
          </p:cNvPicPr>
          <p:nvPr/>
        </p:nvPicPr>
        <p:blipFill>
          <a:blip r:embed="rId4"/>
          <a:stretch>
            <a:fillRect/>
          </a:stretch>
        </p:blipFill>
        <p:spPr>
          <a:xfrm>
            <a:off x="3940020" y="1922804"/>
            <a:ext cx="4092284" cy="2858922"/>
          </a:xfrm>
          <a:prstGeom prst="rect">
            <a:avLst/>
          </a:prstGeom>
        </p:spPr>
      </p:pic>
      <p:pic>
        <p:nvPicPr>
          <p:cNvPr id="11" name="Picture 10" descr="A screenshot of a cell phone&#10;&#10;Description automatically generated">
            <a:extLst>
              <a:ext uri="{FF2B5EF4-FFF2-40B4-BE49-F238E27FC236}">
                <a16:creationId xmlns:a16="http://schemas.microsoft.com/office/drawing/2014/main" id="{A36BCA9A-CCA0-402A-91B7-F5896351568C}"/>
              </a:ext>
            </a:extLst>
          </p:cNvPr>
          <p:cNvPicPr>
            <a:picLocks noChangeAspect="1"/>
          </p:cNvPicPr>
          <p:nvPr/>
        </p:nvPicPr>
        <p:blipFill>
          <a:blip r:embed="rId5"/>
          <a:stretch>
            <a:fillRect/>
          </a:stretch>
        </p:blipFill>
        <p:spPr>
          <a:xfrm>
            <a:off x="8022784" y="1915196"/>
            <a:ext cx="4169216" cy="2912668"/>
          </a:xfrm>
          <a:prstGeom prst="rect">
            <a:avLst/>
          </a:prstGeom>
        </p:spPr>
      </p:pic>
      <p:sp>
        <p:nvSpPr>
          <p:cNvPr id="15" name="TextBox 14">
            <a:extLst>
              <a:ext uri="{FF2B5EF4-FFF2-40B4-BE49-F238E27FC236}">
                <a16:creationId xmlns:a16="http://schemas.microsoft.com/office/drawing/2014/main" id="{33696ECC-AB00-4BCA-AF82-17A86C8EFDBC}"/>
              </a:ext>
            </a:extLst>
          </p:cNvPr>
          <p:cNvSpPr txBox="1"/>
          <p:nvPr/>
        </p:nvSpPr>
        <p:spPr>
          <a:xfrm>
            <a:off x="1174155" y="4504727"/>
            <a:ext cx="1686188" cy="276999"/>
          </a:xfrm>
          <a:prstGeom prst="rect">
            <a:avLst/>
          </a:prstGeom>
          <a:noFill/>
        </p:spPr>
        <p:txBody>
          <a:bodyPr wrap="square" rtlCol="0">
            <a:spAutoFit/>
          </a:bodyPr>
          <a:lstStyle/>
          <a:p>
            <a:pPr algn="ctr"/>
            <a:r>
              <a:rPr lang="en-US" sz="1200" dirty="0"/>
              <a:t>Kitchen</a:t>
            </a:r>
          </a:p>
        </p:txBody>
      </p:sp>
      <p:sp>
        <p:nvSpPr>
          <p:cNvPr id="16" name="TextBox 15">
            <a:extLst>
              <a:ext uri="{FF2B5EF4-FFF2-40B4-BE49-F238E27FC236}">
                <a16:creationId xmlns:a16="http://schemas.microsoft.com/office/drawing/2014/main" id="{541BA904-88D4-4FD4-89A9-BDFD53EB614E}"/>
              </a:ext>
            </a:extLst>
          </p:cNvPr>
          <p:cNvSpPr txBox="1"/>
          <p:nvPr/>
        </p:nvSpPr>
        <p:spPr>
          <a:xfrm>
            <a:off x="5143068" y="4504727"/>
            <a:ext cx="1686188" cy="276999"/>
          </a:xfrm>
          <a:prstGeom prst="rect">
            <a:avLst/>
          </a:prstGeom>
          <a:noFill/>
        </p:spPr>
        <p:txBody>
          <a:bodyPr wrap="square" rtlCol="0">
            <a:spAutoFit/>
          </a:bodyPr>
          <a:lstStyle/>
          <a:p>
            <a:pPr algn="ctr"/>
            <a:r>
              <a:rPr lang="en-US" sz="1200" dirty="0"/>
              <a:t>Laundry Room</a:t>
            </a:r>
          </a:p>
        </p:txBody>
      </p:sp>
      <p:sp>
        <p:nvSpPr>
          <p:cNvPr id="17" name="TextBox 16">
            <a:extLst>
              <a:ext uri="{FF2B5EF4-FFF2-40B4-BE49-F238E27FC236}">
                <a16:creationId xmlns:a16="http://schemas.microsoft.com/office/drawing/2014/main" id="{AD865B9F-B3F0-43E0-B0C8-6192304FEB1A}"/>
              </a:ext>
            </a:extLst>
          </p:cNvPr>
          <p:cNvSpPr txBox="1"/>
          <p:nvPr/>
        </p:nvSpPr>
        <p:spPr>
          <a:xfrm>
            <a:off x="9386045" y="4550865"/>
            <a:ext cx="1686188" cy="276999"/>
          </a:xfrm>
          <a:prstGeom prst="rect">
            <a:avLst/>
          </a:prstGeom>
          <a:solidFill>
            <a:schemeClr val="bg1"/>
          </a:solidFill>
        </p:spPr>
        <p:txBody>
          <a:bodyPr wrap="square" rtlCol="0">
            <a:spAutoFit/>
          </a:bodyPr>
          <a:lstStyle/>
          <a:p>
            <a:pPr algn="ctr"/>
            <a:r>
              <a:rPr lang="en-US" sz="1200" dirty="0"/>
              <a:t>Water Heater &amp; AC</a:t>
            </a:r>
          </a:p>
        </p:txBody>
      </p:sp>
    </p:spTree>
    <p:extLst>
      <p:ext uri="{BB962C8B-B14F-4D97-AF65-F5344CB8AC3E}">
        <p14:creationId xmlns:p14="http://schemas.microsoft.com/office/powerpoint/2010/main" val="1932495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Forecasting:</a:t>
            </a:r>
            <a:br>
              <a:rPr lang="en-US" dirty="0">
                <a:solidFill>
                  <a:srgbClr val="FFFEFF"/>
                </a:solidFill>
              </a:rPr>
            </a:br>
            <a:r>
              <a:rPr lang="en-US" dirty="0">
                <a:solidFill>
                  <a:srgbClr val="FFFEFF"/>
                </a:solidFill>
              </a:rPr>
              <a:t>power consumption - kitchen </a:t>
            </a:r>
          </a:p>
        </p:txBody>
      </p:sp>
      <p:sp>
        <p:nvSpPr>
          <p:cNvPr id="9" name="TextBox 8">
            <a:extLst>
              <a:ext uri="{FF2B5EF4-FFF2-40B4-BE49-F238E27FC236}">
                <a16:creationId xmlns:a16="http://schemas.microsoft.com/office/drawing/2014/main" id="{E17D5C44-FDFE-4865-B67D-8860EECF1674}"/>
              </a:ext>
            </a:extLst>
          </p:cNvPr>
          <p:cNvSpPr txBox="1"/>
          <p:nvPr/>
        </p:nvSpPr>
        <p:spPr>
          <a:xfrm>
            <a:off x="6962862" y="2671160"/>
            <a:ext cx="4728921" cy="523220"/>
          </a:xfrm>
          <a:prstGeom prst="rect">
            <a:avLst/>
          </a:prstGeom>
          <a:noFill/>
        </p:spPr>
        <p:txBody>
          <a:bodyPr wrap="square" rtlCol="0">
            <a:spAutoFit/>
          </a:bodyPr>
          <a:lstStyle/>
          <a:p>
            <a:br>
              <a:rPr lang="en-US" sz="1400" dirty="0"/>
            </a:br>
            <a:endParaRPr lang="en-US" sz="1400" dirty="0"/>
          </a:p>
        </p:txBody>
      </p:sp>
      <p:pic>
        <p:nvPicPr>
          <p:cNvPr id="6" name="Picture 5" descr="A screenshot of a social media post&#10;&#10;Description automatically generated">
            <a:extLst>
              <a:ext uri="{FF2B5EF4-FFF2-40B4-BE49-F238E27FC236}">
                <a16:creationId xmlns:a16="http://schemas.microsoft.com/office/drawing/2014/main" id="{EF1AF530-21DC-470D-808B-2CFCAEE152FE}"/>
              </a:ext>
            </a:extLst>
          </p:cNvPr>
          <p:cNvPicPr>
            <a:picLocks noChangeAspect="1"/>
          </p:cNvPicPr>
          <p:nvPr/>
        </p:nvPicPr>
        <p:blipFill>
          <a:blip r:embed="rId3"/>
          <a:stretch>
            <a:fillRect/>
          </a:stretch>
        </p:blipFill>
        <p:spPr>
          <a:xfrm>
            <a:off x="500216" y="1795580"/>
            <a:ext cx="5415279" cy="3783184"/>
          </a:xfrm>
          <a:prstGeom prst="rect">
            <a:avLst/>
          </a:prstGeom>
        </p:spPr>
      </p:pic>
      <p:pic>
        <p:nvPicPr>
          <p:cNvPr id="8" name="Picture 7" descr="A screenshot of a cell phone&#10;&#10;Description automatically generated">
            <a:extLst>
              <a:ext uri="{FF2B5EF4-FFF2-40B4-BE49-F238E27FC236}">
                <a16:creationId xmlns:a16="http://schemas.microsoft.com/office/drawing/2014/main" id="{E5192E30-B82D-4702-83E2-62B05C1FF0CF}"/>
              </a:ext>
            </a:extLst>
          </p:cNvPr>
          <p:cNvPicPr>
            <a:picLocks noChangeAspect="1"/>
          </p:cNvPicPr>
          <p:nvPr/>
        </p:nvPicPr>
        <p:blipFill>
          <a:blip r:embed="rId4"/>
          <a:stretch>
            <a:fillRect/>
          </a:stretch>
        </p:blipFill>
        <p:spPr>
          <a:xfrm>
            <a:off x="5732093" y="1795580"/>
            <a:ext cx="5415280" cy="3783184"/>
          </a:xfrm>
          <a:prstGeom prst="rect">
            <a:avLst/>
          </a:prstGeom>
        </p:spPr>
      </p:pic>
    </p:spTree>
    <p:extLst>
      <p:ext uri="{BB962C8B-B14F-4D97-AF65-F5344CB8AC3E}">
        <p14:creationId xmlns:p14="http://schemas.microsoft.com/office/powerpoint/2010/main" val="170221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Forecasting:</a:t>
            </a:r>
            <a:br>
              <a:rPr lang="en-US" dirty="0">
                <a:solidFill>
                  <a:srgbClr val="FFFEFF"/>
                </a:solidFill>
              </a:rPr>
            </a:br>
            <a:r>
              <a:rPr lang="en-US" dirty="0">
                <a:solidFill>
                  <a:srgbClr val="FFFEFF"/>
                </a:solidFill>
              </a:rPr>
              <a:t>power consumption – laundry room </a:t>
            </a:r>
          </a:p>
        </p:txBody>
      </p:sp>
      <p:sp>
        <p:nvSpPr>
          <p:cNvPr id="9" name="TextBox 8">
            <a:extLst>
              <a:ext uri="{FF2B5EF4-FFF2-40B4-BE49-F238E27FC236}">
                <a16:creationId xmlns:a16="http://schemas.microsoft.com/office/drawing/2014/main" id="{E17D5C44-FDFE-4865-B67D-8860EECF1674}"/>
              </a:ext>
            </a:extLst>
          </p:cNvPr>
          <p:cNvSpPr txBox="1"/>
          <p:nvPr/>
        </p:nvSpPr>
        <p:spPr>
          <a:xfrm>
            <a:off x="6962862" y="2671160"/>
            <a:ext cx="4728921" cy="523220"/>
          </a:xfrm>
          <a:prstGeom prst="rect">
            <a:avLst/>
          </a:prstGeom>
          <a:noFill/>
        </p:spPr>
        <p:txBody>
          <a:bodyPr wrap="square" rtlCol="0">
            <a:spAutoFit/>
          </a:bodyPr>
          <a:lstStyle/>
          <a:p>
            <a:br>
              <a:rPr lang="en-US" sz="1400" dirty="0"/>
            </a:br>
            <a:endParaRPr lang="en-US" sz="1400" dirty="0"/>
          </a:p>
        </p:txBody>
      </p:sp>
      <p:pic>
        <p:nvPicPr>
          <p:cNvPr id="20" name="Content Placeholder 19">
            <a:extLst>
              <a:ext uri="{FF2B5EF4-FFF2-40B4-BE49-F238E27FC236}">
                <a16:creationId xmlns:a16="http://schemas.microsoft.com/office/drawing/2014/main" id="{E8D0AC1B-C6FE-4417-AEFD-921A11768D8A}"/>
              </a:ext>
            </a:extLst>
          </p:cNvPr>
          <p:cNvPicPr>
            <a:picLocks noGrp="1" noChangeAspect="1"/>
          </p:cNvPicPr>
          <p:nvPr>
            <p:ph idx="1"/>
          </p:nvPr>
        </p:nvPicPr>
        <p:blipFill>
          <a:blip r:embed="rId3"/>
          <a:stretch>
            <a:fillRect/>
          </a:stretch>
        </p:blipFill>
        <p:spPr>
          <a:xfrm>
            <a:off x="325008" y="1891445"/>
            <a:ext cx="5621802" cy="3927463"/>
          </a:xfrm>
        </p:spPr>
      </p:pic>
      <p:pic>
        <p:nvPicPr>
          <p:cNvPr id="22" name="Picture 21" descr="A screenshot of a cell phone&#10;&#10;Description automatically generated">
            <a:extLst>
              <a:ext uri="{FF2B5EF4-FFF2-40B4-BE49-F238E27FC236}">
                <a16:creationId xmlns:a16="http://schemas.microsoft.com/office/drawing/2014/main" id="{2C33B3D8-C5F8-4E5A-A254-255059A74DB8}"/>
              </a:ext>
            </a:extLst>
          </p:cNvPr>
          <p:cNvPicPr>
            <a:picLocks noChangeAspect="1"/>
          </p:cNvPicPr>
          <p:nvPr/>
        </p:nvPicPr>
        <p:blipFill>
          <a:blip r:embed="rId4"/>
          <a:stretch>
            <a:fillRect/>
          </a:stretch>
        </p:blipFill>
        <p:spPr>
          <a:xfrm>
            <a:off x="6017502" y="1891446"/>
            <a:ext cx="5621801" cy="3927462"/>
          </a:xfrm>
          <a:prstGeom prst="rect">
            <a:avLst/>
          </a:prstGeom>
        </p:spPr>
      </p:pic>
    </p:spTree>
    <p:extLst>
      <p:ext uri="{BB962C8B-B14F-4D97-AF65-F5344CB8AC3E}">
        <p14:creationId xmlns:p14="http://schemas.microsoft.com/office/powerpoint/2010/main" val="3293424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Forecasting:</a:t>
            </a:r>
            <a:br>
              <a:rPr lang="en-US" dirty="0">
                <a:solidFill>
                  <a:srgbClr val="FFFEFF"/>
                </a:solidFill>
              </a:rPr>
            </a:br>
            <a:r>
              <a:rPr lang="en-US" dirty="0">
                <a:solidFill>
                  <a:srgbClr val="FFFEFF"/>
                </a:solidFill>
              </a:rPr>
              <a:t>power consumption – water heater &amp; ac</a:t>
            </a:r>
          </a:p>
        </p:txBody>
      </p:sp>
      <p:sp>
        <p:nvSpPr>
          <p:cNvPr id="9" name="TextBox 8">
            <a:extLst>
              <a:ext uri="{FF2B5EF4-FFF2-40B4-BE49-F238E27FC236}">
                <a16:creationId xmlns:a16="http://schemas.microsoft.com/office/drawing/2014/main" id="{E17D5C44-FDFE-4865-B67D-8860EECF1674}"/>
              </a:ext>
            </a:extLst>
          </p:cNvPr>
          <p:cNvSpPr txBox="1"/>
          <p:nvPr/>
        </p:nvSpPr>
        <p:spPr>
          <a:xfrm>
            <a:off x="6962862" y="2671160"/>
            <a:ext cx="4728921" cy="523220"/>
          </a:xfrm>
          <a:prstGeom prst="rect">
            <a:avLst/>
          </a:prstGeom>
          <a:noFill/>
        </p:spPr>
        <p:txBody>
          <a:bodyPr wrap="square" rtlCol="0">
            <a:spAutoFit/>
          </a:bodyPr>
          <a:lstStyle/>
          <a:p>
            <a:br>
              <a:rPr lang="en-US" sz="1400" dirty="0"/>
            </a:br>
            <a:endParaRPr lang="en-US" sz="1400" dirty="0"/>
          </a:p>
        </p:txBody>
      </p:sp>
      <p:pic>
        <p:nvPicPr>
          <p:cNvPr id="6" name="Content Placeholder 5">
            <a:extLst>
              <a:ext uri="{FF2B5EF4-FFF2-40B4-BE49-F238E27FC236}">
                <a16:creationId xmlns:a16="http://schemas.microsoft.com/office/drawing/2014/main" id="{D8ABB20A-F655-4E7C-AC4F-69FA7BDA176D}"/>
              </a:ext>
            </a:extLst>
          </p:cNvPr>
          <p:cNvPicPr>
            <a:picLocks noGrp="1" noChangeAspect="1"/>
          </p:cNvPicPr>
          <p:nvPr>
            <p:ph idx="1"/>
          </p:nvPr>
        </p:nvPicPr>
        <p:blipFill>
          <a:blip r:embed="rId3"/>
          <a:stretch>
            <a:fillRect/>
          </a:stretch>
        </p:blipFill>
        <p:spPr>
          <a:xfrm>
            <a:off x="417089" y="1829591"/>
            <a:ext cx="5115285" cy="3573607"/>
          </a:xfrm>
        </p:spPr>
      </p:pic>
      <p:pic>
        <p:nvPicPr>
          <p:cNvPr id="8" name="Picture 7" descr="A screenshot of a cell phone&#10;&#10;Description automatically generated">
            <a:extLst>
              <a:ext uri="{FF2B5EF4-FFF2-40B4-BE49-F238E27FC236}">
                <a16:creationId xmlns:a16="http://schemas.microsoft.com/office/drawing/2014/main" id="{17A675A9-79A4-45B2-AB2A-874BE6D43A6A}"/>
              </a:ext>
            </a:extLst>
          </p:cNvPr>
          <p:cNvPicPr>
            <a:picLocks noChangeAspect="1"/>
          </p:cNvPicPr>
          <p:nvPr/>
        </p:nvPicPr>
        <p:blipFill>
          <a:blip r:embed="rId4"/>
          <a:stretch>
            <a:fillRect/>
          </a:stretch>
        </p:blipFill>
        <p:spPr>
          <a:xfrm>
            <a:off x="6161304" y="1829591"/>
            <a:ext cx="5115289" cy="3573607"/>
          </a:xfrm>
          <a:prstGeom prst="rect">
            <a:avLst/>
          </a:prstGeom>
        </p:spPr>
      </p:pic>
      <p:sp>
        <p:nvSpPr>
          <p:cNvPr id="10" name="TextBox 9">
            <a:extLst>
              <a:ext uri="{FF2B5EF4-FFF2-40B4-BE49-F238E27FC236}">
                <a16:creationId xmlns:a16="http://schemas.microsoft.com/office/drawing/2014/main" id="{62E359E4-68C9-42D0-B2E9-6C0844B30DCF}"/>
              </a:ext>
            </a:extLst>
          </p:cNvPr>
          <p:cNvSpPr txBox="1"/>
          <p:nvPr/>
        </p:nvSpPr>
        <p:spPr>
          <a:xfrm>
            <a:off x="581192" y="5593957"/>
            <a:ext cx="1033619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Forecast for all three sub-</a:t>
            </a:r>
            <a:r>
              <a:rPr lang="en-US" dirty="0" err="1"/>
              <a:t>meterings</a:t>
            </a:r>
            <a:r>
              <a:rPr lang="en-US" dirty="0"/>
              <a:t> appears to be a flat line, indicating the dataset is neither trended nor seasonal. How these amounts will fluctuate is not predictable based solely on the historic data.  The expected range of the fluctuations is shown by the confidence limits.</a:t>
            </a:r>
          </a:p>
        </p:txBody>
      </p:sp>
    </p:spTree>
    <p:extLst>
      <p:ext uri="{BB962C8B-B14F-4D97-AF65-F5344CB8AC3E}">
        <p14:creationId xmlns:p14="http://schemas.microsoft.com/office/powerpoint/2010/main" val="956083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702156"/>
            <a:ext cx="11029616" cy="1013800"/>
          </a:xfrm>
          <a:prstGeom prst="rect">
            <a:avLst/>
          </a:prstGeom>
        </p:spPr>
        <p:txBody>
          <a:bodyPr anchor="b">
            <a:normAutofit/>
          </a:bodyPr>
          <a:lstStyle/>
          <a:p>
            <a:r>
              <a:rPr lang="en-US" dirty="0"/>
              <a:t>Insights from analysis</a:t>
            </a:r>
          </a:p>
        </p:txBody>
      </p:sp>
      <p:graphicFrame>
        <p:nvGraphicFramePr>
          <p:cNvPr id="7" name="Content Placeholder 3">
            <a:extLst>
              <a:ext uri="{FF2B5EF4-FFF2-40B4-BE49-F238E27FC236}">
                <a16:creationId xmlns:a16="http://schemas.microsoft.com/office/drawing/2014/main" id="{42C3A87E-4419-4A71-996D-2B2C1E5B11EB}"/>
              </a:ext>
            </a:extLst>
          </p:cNvPr>
          <p:cNvGraphicFramePr>
            <a:graphicFrameLocks noGrp="1"/>
          </p:cNvGraphicFramePr>
          <p:nvPr>
            <p:ph idx="1"/>
            <p:extLst>
              <p:ext uri="{D42A27DB-BD31-4B8C-83A1-F6EECF244321}">
                <p14:modId xmlns:p14="http://schemas.microsoft.com/office/powerpoint/2010/main" val="3866488207"/>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7607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40117-76BA-45DE-B715-FECAEF7387AD}"/>
              </a:ext>
            </a:extLst>
          </p:cNvPr>
          <p:cNvSpPr>
            <a:spLocks noGrp="1"/>
          </p:cNvSpPr>
          <p:nvPr>
            <p:ph type="title"/>
          </p:nvPr>
        </p:nvSpPr>
        <p:spPr/>
        <p:txBody>
          <a:bodyPr/>
          <a:lstStyle/>
          <a:p>
            <a:r>
              <a:rPr lang="en-US" dirty="0"/>
              <a:t>Summary statement</a:t>
            </a:r>
          </a:p>
        </p:txBody>
      </p:sp>
      <p:sp>
        <p:nvSpPr>
          <p:cNvPr id="3" name="Content Placeholder 2">
            <a:extLst>
              <a:ext uri="{FF2B5EF4-FFF2-40B4-BE49-F238E27FC236}">
                <a16:creationId xmlns:a16="http://schemas.microsoft.com/office/drawing/2014/main" id="{8DD3FAAA-28D1-428F-A182-32A74D3075DF}"/>
              </a:ext>
            </a:extLst>
          </p:cNvPr>
          <p:cNvSpPr>
            <a:spLocks noGrp="1"/>
          </p:cNvSpPr>
          <p:nvPr>
            <p:ph idx="1"/>
          </p:nvPr>
        </p:nvSpPr>
        <p:spPr/>
        <p:txBody>
          <a:bodyPr/>
          <a:lstStyle/>
          <a:p>
            <a:r>
              <a:rPr lang="en-US" dirty="0"/>
              <a:t>Through this report we hope to provide you with confidence in our process and convince you that this project is relevant to your business needs.</a:t>
            </a:r>
          </a:p>
          <a:p>
            <a:r>
              <a:rPr lang="en-US" dirty="0"/>
              <a:t>The objective with this report will be to demonstrate the benefits of using sub-metering and IOT devices and how they can provide valuable data which will provide valuable information to home owners regarding their power consumption.  As a builder you will be able to show home owners how these tools can assist them in seeing their current power consumption and then how they can make improvements to lower their power usage.</a:t>
            </a:r>
          </a:p>
          <a:p>
            <a:r>
              <a:rPr lang="en-US" dirty="0"/>
              <a:t>There is also the potential to expanded this information further in the future to include areas such as home lighting power consumption, home heating and water usage.</a:t>
            </a:r>
          </a:p>
        </p:txBody>
      </p:sp>
    </p:spTree>
    <p:extLst>
      <p:ext uri="{BB962C8B-B14F-4D97-AF65-F5344CB8AC3E}">
        <p14:creationId xmlns:p14="http://schemas.microsoft.com/office/powerpoint/2010/main" val="3398424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3" y="729658"/>
            <a:ext cx="11029616" cy="988332"/>
          </a:xfrm>
          <a:prstGeom prst="rect">
            <a:avLst/>
          </a:prstGeom>
        </p:spPr>
        <p:txBody>
          <a:bodyPr anchor="b">
            <a:normAutofit/>
          </a:bodyPr>
          <a:lstStyle/>
          <a:p>
            <a:r>
              <a:rPr lang="en-US" dirty="0"/>
              <a:t>Recommendations</a:t>
            </a:r>
          </a:p>
        </p:txBody>
      </p:sp>
      <p:graphicFrame>
        <p:nvGraphicFramePr>
          <p:cNvPr id="7" name="Content Placeholder 3">
            <a:extLst>
              <a:ext uri="{FF2B5EF4-FFF2-40B4-BE49-F238E27FC236}">
                <a16:creationId xmlns:a16="http://schemas.microsoft.com/office/drawing/2014/main" id="{42C3A87E-4419-4A71-996D-2B2C1E5B11EB}"/>
              </a:ext>
            </a:extLst>
          </p:cNvPr>
          <p:cNvGraphicFramePr>
            <a:graphicFrameLocks noGrp="1"/>
          </p:cNvGraphicFramePr>
          <p:nvPr>
            <p:ph sz="quarter" idx="4"/>
            <p:extLst>
              <p:ext uri="{D42A27DB-BD31-4B8C-83A1-F6EECF244321}">
                <p14:modId xmlns:p14="http://schemas.microsoft.com/office/powerpoint/2010/main" val="849327553"/>
              </p:ext>
            </p:extLst>
          </p:nvPr>
        </p:nvGraphicFramePr>
        <p:xfrm>
          <a:off x="1083733" y="2822222"/>
          <a:ext cx="9821334" cy="36935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1" name="Content Placeholder 20">
            <a:extLst>
              <a:ext uri="{FF2B5EF4-FFF2-40B4-BE49-F238E27FC236}">
                <a16:creationId xmlns:a16="http://schemas.microsoft.com/office/drawing/2014/main" id="{7CF0039D-3B6C-454E-A958-4FA954EBEC51}"/>
              </a:ext>
            </a:extLst>
          </p:cNvPr>
          <p:cNvSpPr txBox="1">
            <a:spLocks noGrp="1"/>
          </p:cNvSpPr>
          <p:nvPr>
            <p:ph sz="half" idx="2"/>
          </p:nvPr>
        </p:nvSpPr>
        <p:spPr>
          <a:xfrm>
            <a:off x="1444978" y="2060575"/>
            <a:ext cx="9460089" cy="646331"/>
          </a:xfrm>
          <a:prstGeom prst="rect">
            <a:avLst/>
          </a:prstGeom>
          <a:noFill/>
        </p:spPr>
        <p:txBody>
          <a:bodyPr wrap="square" rtlCol="0">
            <a:spAutoFit/>
          </a:bodyPr>
          <a:lstStyle/>
          <a:p>
            <a:pPr marL="0" indent="0">
              <a:buNone/>
            </a:pPr>
            <a:r>
              <a:rPr lang="en-US" dirty="0"/>
              <a:t>As one final point in this presentation we’d like to share our recommendations on what you as builders can market to your protentional home owner/buyers.</a:t>
            </a:r>
          </a:p>
        </p:txBody>
      </p:sp>
      <p:pic>
        <p:nvPicPr>
          <p:cNvPr id="19" name="Picture 18" descr="A close up of a sign&#10;&#10;Description automatically generated">
            <a:extLst>
              <a:ext uri="{FF2B5EF4-FFF2-40B4-BE49-F238E27FC236}">
                <a16:creationId xmlns:a16="http://schemas.microsoft.com/office/drawing/2014/main" id="{51D95FF6-AC98-4D0B-8694-6C9027861EAF}"/>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9411856" y="654302"/>
            <a:ext cx="1112166" cy="1139044"/>
          </a:xfrm>
          <a:prstGeom prst="rect">
            <a:avLst/>
          </a:prstGeom>
        </p:spPr>
      </p:pic>
    </p:spTree>
    <p:extLst>
      <p:ext uri="{BB962C8B-B14F-4D97-AF65-F5344CB8AC3E}">
        <p14:creationId xmlns:p14="http://schemas.microsoft.com/office/powerpoint/2010/main" val="42094791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a:xfrm>
            <a:off x="581192" y="702156"/>
            <a:ext cx="11029616" cy="1013800"/>
          </a:xfrm>
          <a:prstGeom prst="rect">
            <a:avLst/>
          </a:prstGeom>
        </p:spPr>
        <p:txBody>
          <a:bodyPr anchor="b">
            <a:normAutofit/>
          </a:bodyPr>
          <a:lstStyle/>
          <a:p>
            <a:r>
              <a:rPr lang="en-US" dirty="0"/>
              <a:t>Lessons learned  </a:t>
            </a:r>
          </a:p>
        </p:txBody>
      </p:sp>
      <p:sp>
        <p:nvSpPr>
          <p:cNvPr id="3" name="Content Placeholder 2">
            <a:extLst>
              <a:ext uri="{FF2B5EF4-FFF2-40B4-BE49-F238E27FC236}">
                <a16:creationId xmlns:a16="http://schemas.microsoft.com/office/drawing/2014/main" id="{791F99E9-303C-47C9-97FF-487EBEAC8DF3}"/>
              </a:ext>
            </a:extLst>
          </p:cNvPr>
          <p:cNvSpPr>
            <a:spLocks noGrp="1"/>
          </p:cNvSpPr>
          <p:nvPr>
            <p:ph idx="1"/>
          </p:nvPr>
        </p:nvSpPr>
        <p:spPr/>
        <p:txBody>
          <a:bodyPr/>
          <a:lstStyle/>
          <a:p>
            <a:r>
              <a:rPr lang="en-US" dirty="0"/>
              <a:t>Produce time series plots</a:t>
            </a:r>
          </a:p>
          <a:p>
            <a:r>
              <a:rPr lang="en-US" dirty="0"/>
              <a:t>Use linear regression model to forecast seasonal time series </a:t>
            </a:r>
          </a:p>
          <a:p>
            <a:r>
              <a:rPr lang="en-US" dirty="0"/>
              <a:t>Decompose time series to correctly estimate the trend, and seasonal components.</a:t>
            </a:r>
          </a:p>
          <a:p>
            <a:r>
              <a:rPr lang="en-US" dirty="0"/>
              <a:t>Use exceptional smoothing to make forecasts</a:t>
            </a:r>
          </a:p>
          <a:p>
            <a:endParaRPr lang="en-US" dirty="0"/>
          </a:p>
          <a:p>
            <a:endParaRPr lang="en-US" dirty="0"/>
          </a:p>
        </p:txBody>
      </p:sp>
    </p:spTree>
    <p:extLst>
      <p:ext uri="{BB962C8B-B14F-4D97-AF65-F5344CB8AC3E}">
        <p14:creationId xmlns:p14="http://schemas.microsoft.com/office/powerpoint/2010/main" val="13049850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527786" y="1810470"/>
            <a:ext cx="3081576" cy="1746762"/>
          </a:xfrm>
        </p:spPr>
        <p:txBody>
          <a:bodyPr>
            <a:normAutofit/>
          </a:bodyPr>
          <a:lstStyle/>
          <a:p>
            <a:r>
              <a:rPr lang="en-US" dirty="0">
                <a:solidFill>
                  <a:srgbClr val="FFFFFF"/>
                </a:solidFill>
              </a:rPr>
              <a:t>Thank You</a:t>
            </a:r>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grpSp>
    </p:spTree>
    <p:extLst>
      <p:ext uri="{BB962C8B-B14F-4D97-AF65-F5344CB8AC3E}">
        <p14:creationId xmlns:p14="http://schemas.microsoft.com/office/powerpoint/2010/main" val="3501347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CAAA3-048C-4694-A777-0A6CF365E678}"/>
              </a:ext>
            </a:extLst>
          </p:cNvPr>
          <p:cNvSpPr>
            <a:spLocks noGrp="1"/>
          </p:cNvSpPr>
          <p:nvPr>
            <p:ph type="title"/>
          </p:nvPr>
        </p:nvSpPr>
        <p:spPr>
          <a:xfrm>
            <a:off x="581192" y="702156"/>
            <a:ext cx="11029616" cy="1013800"/>
          </a:xfrm>
          <a:prstGeom prst="rect">
            <a:avLst/>
          </a:prstGeom>
        </p:spPr>
        <p:txBody>
          <a:bodyPr anchor="b">
            <a:normAutofit/>
          </a:bodyPr>
          <a:lstStyle/>
          <a:p>
            <a:r>
              <a:rPr lang="en-US" dirty="0"/>
              <a:t>Agenda</a:t>
            </a:r>
          </a:p>
        </p:txBody>
      </p:sp>
      <p:graphicFrame>
        <p:nvGraphicFramePr>
          <p:cNvPr id="13" name="Content Placeholder 2">
            <a:extLst>
              <a:ext uri="{FF2B5EF4-FFF2-40B4-BE49-F238E27FC236}">
                <a16:creationId xmlns:a16="http://schemas.microsoft.com/office/drawing/2014/main" id="{D8D23A76-AD5A-4E70-BDA4-C33984685B9E}"/>
              </a:ext>
            </a:extLst>
          </p:cNvPr>
          <p:cNvGraphicFramePr>
            <a:graphicFrameLocks noGrp="1"/>
          </p:cNvGraphicFramePr>
          <p:nvPr>
            <p:ph idx="1"/>
            <p:extLst>
              <p:ext uri="{D42A27DB-BD31-4B8C-83A1-F6EECF244321}">
                <p14:modId xmlns:p14="http://schemas.microsoft.com/office/powerpoint/2010/main" val="563285673"/>
              </p:ext>
            </p:extLst>
          </p:nvPr>
        </p:nvGraphicFramePr>
        <p:xfrm>
          <a:off x="581192" y="2180496"/>
          <a:ext cx="11029615" cy="43219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38910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Background:</a:t>
            </a:r>
            <a:br>
              <a:rPr lang="en-US" dirty="0">
                <a:solidFill>
                  <a:srgbClr val="FFFEFF"/>
                </a:solidFill>
              </a:rPr>
            </a:br>
            <a:r>
              <a:rPr lang="en-US" dirty="0">
                <a:solidFill>
                  <a:srgbClr val="FFFEFF"/>
                </a:solidFill>
              </a:rPr>
              <a:t>Household Power consumption 2007-2010 </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663041388"/>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E17D5C44-FDFE-4865-B67D-8860EECF1674}"/>
              </a:ext>
            </a:extLst>
          </p:cNvPr>
          <p:cNvSpPr txBox="1"/>
          <p:nvPr/>
        </p:nvSpPr>
        <p:spPr>
          <a:xfrm>
            <a:off x="2751957" y="5620449"/>
            <a:ext cx="6392411" cy="1169551"/>
          </a:xfrm>
          <a:prstGeom prst="rect">
            <a:avLst/>
          </a:prstGeom>
          <a:noFill/>
        </p:spPr>
        <p:txBody>
          <a:bodyPr wrap="square" rtlCol="0">
            <a:spAutoFit/>
          </a:bodyPr>
          <a:lstStyle/>
          <a:p>
            <a:r>
              <a:rPr lang="en-US" sz="1400" dirty="0"/>
              <a:t>In the time period of 2007 - 2010, people consumed the most power in the following areas of their home; Kitchen, Laundry Room and lastly the  AC &amp; Water Heater with the least amount consumed. Energy used by water heater and AC has increased every year from 2007-2010, whereas energy used by laundry room and kitchen has gradually decreased.</a:t>
            </a:r>
          </a:p>
        </p:txBody>
      </p:sp>
      <p:pic>
        <p:nvPicPr>
          <p:cNvPr id="3" name="Picture 2">
            <a:extLst>
              <a:ext uri="{FF2B5EF4-FFF2-40B4-BE49-F238E27FC236}">
                <a16:creationId xmlns:a16="http://schemas.microsoft.com/office/drawing/2014/main" id="{3FADCFFC-CBAC-445E-8688-0AA58BC801E3}"/>
              </a:ext>
            </a:extLst>
          </p:cNvPr>
          <p:cNvPicPr>
            <a:picLocks noChangeAspect="1"/>
          </p:cNvPicPr>
          <p:nvPr/>
        </p:nvPicPr>
        <p:blipFill>
          <a:blip r:embed="rId8"/>
          <a:stretch>
            <a:fillRect/>
          </a:stretch>
        </p:blipFill>
        <p:spPr>
          <a:xfrm>
            <a:off x="411867" y="1801257"/>
            <a:ext cx="5034346" cy="3255486"/>
          </a:xfrm>
          <a:prstGeom prst="rect">
            <a:avLst/>
          </a:prstGeom>
        </p:spPr>
      </p:pic>
      <p:pic>
        <p:nvPicPr>
          <p:cNvPr id="6" name="Picture 5">
            <a:extLst>
              <a:ext uri="{FF2B5EF4-FFF2-40B4-BE49-F238E27FC236}">
                <a16:creationId xmlns:a16="http://schemas.microsoft.com/office/drawing/2014/main" id="{DE2CBEF3-75F8-43CD-853D-58581E057CC8}"/>
              </a:ext>
            </a:extLst>
          </p:cNvPr>
          <p:cNvPicPr>
            <a:picLocks noChangeAspect="1"/>
          </p:cNvPicPr>
          <p:nvPr/>
        </p:nvPicPr>
        <p:blipFill>
          <a:blip r:embed="rId9"/>
          <a:stretch>
            <a:fillRect/>
          </a:stretch>
        </p:blipFill>
        <p:spPr>
          <a:xfrm>
            <a:off x="5793884" y="1781085"/>
            <a:ext cx="5034346" cy="3958871"/>
          </a:xfrm>
          <a:prstGeom prst="rect">
            <a:avLst/>
          </a:prstGeom>
        </p:spPr>
      </p:pic>
    </p:spTree>
    <p:extLst>
      <p:ext uri="{BB962C8B-B14F-4D97-AF65-F5344CB8AC3E}">
        <p14:creationId xmlns:p14="http://schemas.microsoft.com/office/powerpoint/2010/main" val="1703342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Historical Power consumption - daily </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E17D5C44-FDFE-4865-B67D-8860EECF1674}"/>
              </a:ext>
            </a:extLst>
          </p:cNvPr>
          <p:cNvSpPr txBox="1"/>
          <p:nvPr/>
        </p:nvSpPr>
        <p:spPr>
          <a:xfrm>
            <a:off x="6962862" y="2671160"/>
            <a:ext cx="4728921" cy="3539430"/>
          </a:xfrm>
          <a:prstGeom prst="rect">
            <a:avLst/>
          </a:prstGeom>
          <a:noFill/>
        </p:spPr>
        <p:txBody>
          <a:bodyPr wrap="square" rtlCol="0">
            <a:spAutoFit/>
          </a:bodyPr>
          <a:lstStyle/>
          <a:p>
            <a:r>
              <a:rPr lang="en-US" sz="1400" b="1" dirty="0"/>
              <a:t>We randomly selected Jan 9</a:t>
            </a:r>
            <a:r>
              <a:rPr lang="en-US" sz="1400" b="1" baseline="30000" dirty="0"/>
              <a:t>th</a:t>
            </a:r>
            <a:r>
              <a:rPr lang="en-US" sz="1400" b="1" dirty="0"/>
              <a:t>, 2008 for example.  </a:t>
            </a:r>
          </a:p>
          <a:p>
            <a:endParaRPr lang="en-US" sz="1400" dirty="0"/>
          </a:p>
          <a:p>
            <a:pPr marL="285750" indent="-285750">
              <a:buFont typeface="Arial" panose="020B0604020202020204" pitchFamily="34" charset="0"/>
              <a:buChar char="•"/>
            </a:pPr>
            <a:r>
              <a:rPr lang="en-US" sz="1400" dirty="0"/>
              <a:t>The power consumption in the kitchen has a peak in the beginning of the day (home owners making breakfast) and remains very low for the rest of the day.  </a:t>
            </a:r>
          </a:p>
          <a:p>
            <a:endParaRPr lang="en-US" sz="1400" dirty="0"/>
          </a:p>
          <a:p>
            <a:pPr marL="285750" indent="-285750">
              <a:buFont typeface="Arial" panose="020B0604020202020204" pitchFamily="34" charset="0"/>
              <a:buChar char="•"/>
            </a:pPr>
            <a:r>
              <a:rPr lang="en-US" sz="1400" dirty="0"/>
              <a:t>The power consumption of laundry room has regular intervals about every two hrs. This is likely due to the cycle of finishing and starting a new load of laundry.</a:t>
            </a:r>
          </a:p>
          <a:p>
            <a:endParaRPr lang="en-US" sz="1400" dirty="0"/>
          </a:p>
          <a:p>
            <a:pPr marL="285750" indent="-285750">
              <a:buFont typeface="Arial" panose="020B0604020202020204" pitchFamily="34" charset="0"/>
              <a:buChar char="•"/>
            </a:pPr>
            <a:r>
              <a:rPr lang="en-US" sz="1400" dirty="0"/>
              <a:t>Water heater &amp; AC was used in the morning around 6am which would be when home owners are getting up and showering preparing to for work, and then between 2pm to 10pm which may coincide when children and parents are returning home.</a:t>
            </a:r>
            <a:br>
              <a:rPr lang="en-US" sz="1400" dirty="0"/>
            </a:br>
            <a:endParaRPr lang="en-US" sz="1400" dirty="0"/>
          </a:p>
        </p:txBody>
      </p:sp>
      <p:pic>
        <p:nvPicPr>
          <p:cNvPr id="13" name="Picture 12" descr="A close up of text on a white background&#10;&#10;Description automatically generated">
            <a:extLst>
              <a:ext uri="{FF2B5EF4-FFF2-40B4-BE49-F238E27FC236}">
                <a16:creationId xmlns:a16="http://schemas.microsoft.com/office/drawing/2014/main" id="{6FB21A1A-967B-4D4C-8E06-27395BE77745}"/>
              </a:ext>
            </a:extLst>
          </p:cNvPr>
          <p:cNvPicPr>
            <a:picLocks noChangeAspect="1"/>
          </p:cNvPicPr>
          <p:nvPr/>
        </p:nvPicPr>
        <p:blipFill>
          <a:blip r:embed="rId8"/>
          <a:stretch>
            <a:fillRect/>
          </a:stretch>
        </p:blipFill>
        <p:spPr>
          <a:xfrm>
            <a:off x="435745" y="1827018"/>
            <a:ext cx="6373779" cy="4447947"/>
          </a:xfrm>
          <a:prstGeom prst="rect">
            <a:avLst/>
          </a:prstGeom>
        </p:spPr>
      </p:pic>
    </p:spTree>
    <p:extLst>
      <p:ext uri="{BB962C8B-B14F-4D97-AF65-F5344CB8AC3E}">
        <p14:creationId xmlns:p14="http://schemas.microsoft.com/office/powerpoint/2010/main" val="271048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Historical Power consumption - weekly </a:t>
            </a:r>
          </a:p>
        </p:txBody>
      </p:sp>
      <p:graphicFrame>
        <p:nvGraphicFramePr>
          <p:cNvPr id="4" name="Content Placeholder 3" descr="icon SmartArt graphic">
            <a:extLst>
              <a:ext uri="{FF2B5EF4-FFF2-40B4-BE49-F238E27FC236}">
                <a16:creationId xmlns:a16="http://schemas.microsoft.com/office/drawing/2014/main" id="{81E592E1-99DF-4294-A2E9-EF46299BD3F4}"/>
              </a:ext>
            </a:extLst>
          </p:cNvPr>
          <p:cNvGraphicFramePr>
            <a:graphicFrameLocks noGrp="1"/>
          </p:cNvGraphicFramePr>
          <p:nvPr>
            <p:ph idx="1"/>
            <p:extLst>
              <p:ext uri="{D42A27DB-BD31-4B8C-83A1-F6EECF244321}">
                <p14:modId xmlns:p14="http://schemas.microsoft.com/office/powerpoint/2010/main" val="656982501"/>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E17D5C44-FDFE-4865-B67D-8860EECF1674}"/>
              </a:ext>
            </a:extLst>
          </p:cNvPr>
          <p:cNvSpPr txBox="1"/>
          <p:nvPr/>
        </p:nvSpPr>
        <p:spPr>
          <a:xfrm>
            <a:off x="941775" y="5678790"/>
            <a:ext cx="11029950" cy="954107"/>
          </a:xfrm>
          <a:prstGeom prst="rect">
            <a:avLst/>
          </a:prstGeom>
          <a:noFill/>
        </p:spPr>
        <p:txBody>
          <a:bodyPr wrap="square" rtlCol="0">
            <a:spAutoFit/>
          </a:bodyPr>
          <a:lstStyle/>
          <a:p>
            <a:pPr marL="285750" indent="-285750">
              <a:buFont typeface="Arial" panose="020B0604020202020204" pitchFamily="34" charset="0"/>
              <a:buChar char="•"/>
            </a:pPr>
            <a:r>
              <a:rPr lang="en-US" sz="1400" dirty="0"/>
              <a:t>In the time period of 2008 Jan 14-21, and 22 -28 (Mon. - Sun.), people consumed more power in the kitchen and laundry room on the weekend.</a:t>
            </a:r>
          </a:p>
          <a:p>
            <a:pPr marL="285750" indent="-285750">
              <a:buFont typeface="Arial" panose="020B0604020202020204" pitchFamily="34" charset="0"/>
              <a:buChar char="•"/>
            </a:pPr>
            <a:r>
              <a:rPr lang="en-US" sz="1400" dirty="0"/>
              <a:t>Kitchen power usage has peaks on Sunday night and in the middle of the week.  </a:t>
            </a:r>
          </a:p>
          <a:p>
            <a:pPr marL="285750" indent="-285750">
              <a:buFont typeface="Arial" panose="020B0604020202020204" pitchFamily="34" charset="0"/>
              <a:buChar char="•"/>
            </a:pPr>
            <a:r>
              <a:rPr lang="en-US" sz="1400" dirty="0"/>
              <a:t>Laundry room usage has peaks on Sunday and beginning of the week.  </a:t>
            </a:r>
          </a:p>
          <a:p>
            <a:pPr marL="285750" indent="-285750">
              <a:buFont typeface="Arial" panose="020B0604020202020204" pitchFamily="34" charset="0"/>
              <a:buChar char="•"/>
            </a:pPr>
            <a:r>
              <a:rPr lang="en-US" sz="1400" dirty="0"/>
              <a:t>Water heater &amp; AC usage doesn’t have much variation during the week.  </a:t>
            </a:r>
          </a:p>
        </p:txBody>
      </p:sp>
      <p:pic>
        <p:nvPicPr>
          <p:cNvPr id="11" name="Picture 10" descr="A pencil and paper&#10;&#10;Description automatically generated">
            <a:extLst>
              <a:ext uri="{FF2B5EF4-FFF2-40B4-BE49-F238E27FC236}">
                <a16:creationId xmlns:a16="http://schemas.microsoft.com/office/drawing/2014/main" id="{EB0EC2F5-1E9A-401F-9893-DFF73BD83C2D}"/>
              </a:ext>
            </a:extLst>
          </p:cNvPr>
          <p:cNvPicPr>
            <a:picLocks noChangeAspect="1"/>
          </p:cNvPicPr>
          <p:nvPr/>
        </p:nvPicPr>
        <p:blipFill>
          <a:blip r:embed="rId8"/>
          <a:stretch>
            <a:fillRect/>
          </a:stretch>
        </p:blipFill>
        <p:spPr>
          <a:xfrm>
            <a:off x="6314463" y="2147112"/>
            <a:ext cx="4647762" cy="3531678"/>
          </a:xfrm>
          <a:prstGeom prst="rect">
            <a:avLst/>
          </a:prstGeom>
        </p:spPr>
      </p:pic>
      <p:pic>
        <p:nvPicPr>
          <p:cNvPr id="15" name="Picture 14">
            <a:extLst>
              <a:ext uri="{FF2B5EF4-FFF2-40B4-BE49-F238E27FC236}">
                <a16:creationId xmlns:a16="http://schemas.microsoft.com/office/drawing/2014/main" id="{874FF2FD-D678-4EEB-8193-1BDC3EBD7C64}"/>
              </a:ext>
            </a:extLst>
          </p:cNvPr>
          <p:cNvPicPr>
            <a:picLocks noChangeAspect="1"/>
          </p:cNvPicPr>
          <p:nvPr/>
        </p:nvPicPr>
        <p:blipFill>
          <a:blip r:embed="rId9"/>
          <a:stretch>
            <a:fillRect/>
          </a:stretch>
        </p:blipFill>
        <p:spPr>
          <a:xfrm>
            <a:off x="1045333" y="2215186"/>
            <a:ext cx="4169847" cy="3463604"/>
          </a:xfrm>
          <a:prstGeom prst="rect">
            <a:avLst/>
          </a:prstGeom>
        </p:spPr>
      </p:pic>
    </p:spTree>
    <p:extLst>
      <p:ext uri="{BB962C8B-B14F-4D97-AF65-F5344CB8AC3E}">
        <p14:creationId xmlns:p14="http://schemas.microsoft.com/office/powerpoint/2010/main" val="254988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Historical Power consumption  - (2007 – 2011)</a:t>
            </a:r>
          </a:p>
        </p:txBody>
      </p:sp>
      <p:sp>
        <p:nvSpPr>
          <p:cNvPr id="9" name="TextBox 8">
            <a:extLst>
              <a:ext uri="{FF2B5EF4-FFF2-40B4-BE49-F238E27FC236}">
                <a16:creationId xmlns:a16="http://schemas.microsoft.com/office/drawing/2014/main" id="{E17D5C44-FDFE-4865-B67D-8860EECF1674}"/>
              </a:ext>
            </a:extLst>
          </p:cNvPr>
          <p:cNvSpPr txBox="1"/>
          <p:nvPr/>
        </p:nvSpPr>
        <p:spPr>
          <a:xfrm>
            <a:off x="6962862" y="2671160"/>
            <a:ext cx="4728921" cy="523220"/>
          </a:xfrm>
          <a:prstGeom prst="rect">
            <a:avLst/>
          </a:prstGeom>
          <a:noFill/>
        </p:spPr>
        <p:txBody>
          <a:bodyPr wrap="square" rtlCol="0">
            <a:spAutoFit/>
          </a:bodyPr>
          <a:lstStyle/>
          <a:p>
            <a:br>
              <a:rPr lang="en-US" sz="1400" dirty="0"/>
            </a:br>
            <a:endParaRPr lang="en-US" sz="1400" dirty="0"/>
          </a:p>
        </p:txBody>
      </p:sp>
      <p:pic>
        <p:nvPicPr>
          <p:cNvPr id="5" name="Picture 4" descr="A screenshot of a cell phone&#10;&#10;Description automatically generated">
            <a:extLst>
              <a:ext uri="{FF2B5EF4-FFF2-40B4-BE49-F238E27FC236}">
                <a16:creationId xmlns:a16="http://schemas.microsoft.com/office/drawing/2014/main" id="{967A3384-2525-45DA-83FD-AA069834865B}"/>
              </a:ext>
            </a:extLst>
          </p:cNvPr>
          <p:cNvPicPr>
            <a:picLocks noChangeAspect="1"/>
          </p:cNvPicPr>
          <p:nvPr/>
        </p:nvPicPr>
        <p:blipFill>
          <a:blip r:embed="rId3"/>
          <a:stretch>
            <a:fillRect/>
          </a:stretch>
        </p:blipFill>
        <p:spPr>
          <a:xfrm>
            <a:off x="7865696" y="1982347"/>
            <a:ext cx="3971027" cy="2774211"/>
          </a:xfrm>
          <a:prstGeom prst="rect">
            <a:avLst/>
          </a:prstGeom>
        </p:spPr>
      </p:pic>
      <p:pic>
        <p:nvPicPr>
          <p:cNvPr id="7" name="Picture 6" descr="A close up of a mans face&#10;&#10;Description automatically generated">
            <a:extLst>
              <a:ext uri="{FF2B5EF4-FFF2-40B4-BE49-F238E27FC236}">
                <a16:creationId xmlns:a16="http://schemas.microsoft.com/office/drawing/2014/main" id="{F2A8E66A-7681-4FD5-9BE0-427B66D70022}"/>
              </a:ext>
            </a:extLst>
          </p:cNvPr>
          <p:cNvPicPr>
            <a:picLocks noChangeAspect="1"/>
          </p:cNvPicPr>
          <p:nvPr/>
        </p:nvPicPr>
        <p:blipFill>
          <a:blip r:embed="rId4"/>
          <a:stretch>
            <a:fillRect/>
          </a:stretch>
        </p:blipFill>
        <p:spPr>
          <a:xfrm>
            <a:off x="3990733" y="1982348"/>
            <a:ext cx="3947115" cy="2757506"/>
          </a:xfrm>
          <a:prstGeom prst="rect">
            <a:avLst/>
          </a:prstGeom>
        </p:spPr>
      </p:pic>
      <p:pic>
        <p:nvPicPr>
          <p:cNvPr id="12" name="Picture 11" descr="A close up of a white wall&#10;&#10;Description automatically generated">
            <a:extLst>
              <a:ext uri="{FF2B5EF4-FFF2-40B4-BE49-F238E27FC236}">
                <a16:creationId xmlns:a16="http://schemas.microsoft.com/office/drawing/2014/main" id="{DD852942-EF8C-48EF-8F09-7D6C91FFCA67}"/>
              </a:ext>
            </a:extLst>
          </p:cNvPr>
          <p:cNvPicPr>
            <a:picLocks noChangeAspect="1"/>
          </p:cNvPicPr>
          <p:nvPr/>
        </p:nvPicPr>
        <p:blipFill>
          <a:blip r:embed="rId5"/>
          <a:stretch>
            <a:fillRect/>
          </a:stretch>
        </p:blipFill>
        <p:spPr>
          <a:xfrm>
            <a:off x="19707" y="1982347"/>
            <a:ext cx="3971027" cy="2774211"/>
          </a:xfrm>
          <a:prstGeom prst="rect">
            <a:avLst/>
          </a:prstGeom>
        </p:spPr>
      </p:pic>
      <p:sp>
        <p:nvSpPr>
          <p:cNvPr id="14" name="Content Placeholder 13">
            <a:extLst>
              <a:ext uri="{FF2B5EF4-FFF2-40B4-BE49-F238E27FC236}">
                <a16:creationId xmlns:a16="http://schemas.microsoft.com/office/drawing/2014/main" id="{F0638D4A-A77A-4B5B-A671-D5EA84DB7AB2}"/>
              </a:ext>
            </a:extLst>
          </p:cNvPr>
          <p:cNvSpPr>
            <a:spLocks noGrp="1"/>
          </p:cNvSpPr>
          <p:nvPr>
            <p:ph idx="1"/>
          </p:nvPr>
        </p:nvSpPr>
        <p:spPr>
          <a:xfrm>
            <a:off x="520117" y="4874003"/>
            <a:ext cx="10117567" cy="1597192"/>
          </a:xfrm>
        </p:spPr>
        <p:txBody>
          <a:bodyPr>
            <a:normAutofit/>
          </a:bodyPr>
          <a:lstStyle/>
          <a:p>
            <a:r>
              <a:rPr lang="en-US" sz="1400" dirty="0"/>
              <a:t>The power consumption of kitchen is much less frequent than laundry room and water heater /AC. But when the kitchen is in use it has a high peak.</a:t>
            </a:r>
          </a:p>
          <a:p>
            <a:r>
              <a:rPr lang="en-US" sz="1400" dirty="0"/>
              <a:t>The power consumption of laundry room has the most variation (usage fluctuates).</a:t>
            </a:r>
          </a:p>
          <a:p>
            <a:r>
              <a:rPr lang="en-US" sz="1400" dirty="0"/>
              <a:t>The power consumption of water heater /AC has the least variation but the most frequency. </a:t>
            </a:r>
          </a:p>
        </p:txBody>
      </p:sp>
      <p:sp>
        <p:nvSpPr>
          <p:cNvPr id="15" name="TextBox 14">
            <a:extLst>
              <a:ext uri="{FF2B5EF4-FFF2-40B4-BE49-F238E27FC236}">
                <a16:creationId xmlns:a16="http://schemas.microsoft.com/office/drawing/2014/main" id="{098DD8A2-4B7D-4B59-BAE9-C9A28A6020B0}"/>
              </a:ext>
            </a:extLst>
          </p:cNvPr>
          <p:cNvSpPr txBox="1"/>
          <p:nvPr/>
        </p:nvSpPr>
        <p:spPr>
          <a:xfrm>
            <a:off x="1840052" y="4699783"/>
            <a:ext cx="665567" cy="553998"/>
          </a:xfrm>
          <a:prstGeom prst="rect">
            <a:avLst/>
          </a:prstGeom>
          <a:noFill/>
        </p:spPr>
        <p:txBody>
          <a:bodyPr wrap="none" rtlCol="0">
            <a:spAutoFit/>
          </a:bodyPr>
          <a:lstStyle/>
          <a:p>
            <a:r>
              <a:rPr lang="en-US" sz="1200" dirty="0"/>
              <a:t>Kitchen</a:t>
            </a:r>
          </a:p>
          <a:p>
            <a:endParaRPr lang="en-US" dirty="0"/>
          </a:p>
        </p:txBody>
      </p:sp>
      <p:sp>
        <p:nvSpPr>
          <p:cNvPr id="17" name="TextBox 16">
            <a:extLst>
              <a:ext uri="{FF2B5EF4-FFF2-40B4-BE49-F238E27FC236}">
                <a16:creationId xmlns:a16="http://schemas.microsoft.com/office/drawing/2014/main" id="{56DC1D97-CC9E-454F-B33B-FA4B3F295630}"/>
              </a:ext>
            </a:extLst>
          </p:cNvPr>
          <p:cNvSpPr txBox="1"/>
          <p:nvPr/>
        </p:nvSpPr>
        <p:spPr>
          <a:xfrm>
            <a:off x="5578900" y="4714686"/>
            <a:ext cx="1115755" cy="738664"/>
          </a:xfrm>
          <a:prstGeom prst="rect">
            <a:avLst/>
          </a:prstGeom>
          <a:noFill/>
        </p:spPr>
        <p:txBody>
          <a:bodyPr wrap="none" rtlCol="0">
            <a:spAutoFit/>
          </a:bodyPr>
          <a:lstStyle/>
          <a:p>
            <a:r>
              <a:rPr lang="en-US" sz="1200" dirty="0"/>
              <a:t>Laundry Room</a:t>
            </a:r>
          </a:p>
          <a:p>
            <a:endParaRPr lang="en-US" sz="1200" dirty="0"/>
          </a:p>
          <a:p>
            <a:endParaRPr lang="en-US" dirty="0"/>
          </a:p>
        </p:txBody>
      </p:sp>
      <p:sp>
        <p:nvSpPr>
          <p:cNvPr id="18" name="TextBox 17">
            <a:extLst>
              <a:ext uri="{FF2B5EF4-FFF2-40B4-BE49-F238E27FC236}">
                <a16:creationId xmlns:a16="http://schemas.microsoft.com/office/drawing/2014/main" id="{179E3803-7713-4B12-B77B-A6F5D0F4D042}"/>
              </a:ext>
            </a:extLst>
          </p:cNvPr>
          <p:cNvSpPr txBox="1"/>
          <p:nvPr/>
        </p:nvSpPr>
        <p:spPr>
          <a:xfrm>
            <a:off x="9288467" y="4739854"/>
            <a:ext cx="1405834" cy="276999"/>
          </a:xfrm>
          <a:prstGeom prst="rect">
            <a:avLst/>
          </a:prstGeom>
          <a:noFill/>
        </p:spPr>
        <p:txBody>
          <a:bodyPr wrap="none" rtlCol="0">
            <a:spAutoFit/>
          </a:bodyPr>
          <a:lstStyle/>
          <a:p>
            <a:r>
              <a:rPr lang="en-US" sz="1200" dirty="0"/>
              <a:t>Water heater &amp; AC</a:t>
            </a:r>
          </a:p>
        </p:txBody>
      </p:sp>
    </p:spTree>
    <p:extLst>
      <p:ext uri="{BB962C8B-B14F-4D97-AF65-F5344CB8AC3E}">
        <p14:creationId xmlns:p14="http://schemas.microsoft.com/office/powerpoint/2010/main" val="2919108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seasonal trend - Kitchen </a:t>
            </a:r>
          </a:p>
        </p:txBody>
      </p:sp>
      <p:sp>
        <p:nvSpPr>
          <p:cNvPr id="14" name="Content Placeholder 13">
            <a:extLst>
              <a:ext uri="{FF2B5EF4-FFF2-40B4-BE49-F238E27FC236}">
                <a16:creationId xmlns:a16="http://schemas.microsoft.com/office/drawing/2014/main" id="{F0638D4A-A77A-4B5B-A671-D5EA84DB7AB2}"/>
              </a:ext>
            </a:extLst>
          </p:cNvPr>
          <p:cNvSpPr>
            <a:spLocks noGrp="1"/>
          </p:cNvSpPr>
          <p:nvPr>
            <p:ph idx="1"/>
          </p:nvPr>
        </p:nvSpPr>
        <p:spPr>
          <a:xfrm>
            <a:off x="6641768" y="2124306"/>
            <a:ext cx="4858204" cy="3821919"/>
          </a:xfrm>
        </p:spPr>
        <p:txBody>
          <a:bodyPr>
            <a:normAutofit/>
          </a:bodyPr>
          <a:lstStyle/>
          <a:p>
            <a:pPr>
              <a:spcBef>
                <a:spcPts val="0"/>
              </a:spcBef>
              <a:spcAft>
                <a:spcPts val="0"/>
              </a:spcAft>
            </a:pPr>
            <a:r>
              <a:rPr lang="en-US" sz="1400" dirty="0"/>
              <a:t>The power consumption of Kitchen gradually increased since second half of 2007, reached peak in the beginning of 2008, and then started decreasing in the middle of 2008. It remained low ever since.</a:t>
            </a:r>
          </a:p>
          <a:p>
            <a:pPr marL="0" indent="0">
              <a:spcBef>
                <a:spcPts val="0"/>
              </a:spcBef>
              <a:spcAft>
                <a:spcPts val="0"/>
              </a:spcAft>
              <a:buNone/>
            </a:pPr>
            <a:r>
              <a:rPr lang="en-US" sz="1400" dirty="0"/>
              <a:t>	</a:t>
            </a:r>
            <a:r>
              <a:rPr lang="en-US" sz="1100" dirty="0"/>
              <a:t>(Fact: 2008 was the launch of the National Energy Star Campaign 	directed at Consumers.)</a:t>
            </a:r>
          </a:p>
          <a:p>
            <a:r>
              <a:rPr lang="en-US" sz="1400" dirty="0"/>
              <a:t>We can see patterns in the seasonal trend:  a spike near the end of each year, possibly because people cook more in holiday season. Also, people cook more in the winter than summer.</a:t>
            </a:r>
          </a:p>
        </p:txBody>
      </p:sp>
      <p:sp>
        <p:nvSpPr>
          <p:cNvPr id="15" name="TextBox 14">
            <a:extLst>
              <a:ext uri="{FF2B5EF4-FFF2-40B4-BE49-F238E27FC236}">
                <a16:creationId xmlns:a16="http://schemas.microsoft.com/office/drawing/2014/main" id="{33696ECC-AB00-4BCA-AF82-17A86C8EFDBC}"/>
              </a:ext>
            </a:extLst>
          </p:cNvPr>
          <p:cNvSpPr txBox="1"/>
          <p:nvPr/>
        </p:nvSpPr>
        <p:spPr>
          <a:xfrm>
            <a:off x="2726118" y="6195023"/>
            <a:ext cx="1686188" cy="276999"/>
          </a:xfrm>
          <a:prstGeom prst="rect">
            <a:avLst/>
          </a:prstGeom>
          <a:noFill/>
        </p:spPr>
        <p:txBody>
          <a:bodyPr wrap="square" rtlCol="0">
            <a:spAutoFit/>
          </a:bodyPr>
          <a:lstStyle/>
          <a:p>
            <a:pPr algn="ctr"/>
            <a:r>
              <a:rPr lang="en-US" sz="1200" dirty="0"/>
              <a:t>Kitchen</a:t>
            </a:r>
          </a:p>
        </p:txBody>
      </p:sp>
      <p:pic>
        <p:nvPicPr>
          <p:cNvPr id="5" name="Picture 4" descr="A screenshot of a cell phone&#10;&#10;Description automatically generated">
            <a:extLst>
              <a:ext uri="{FF2B5EF4-FFF2-40B4-BE49-F238E27FC236}">
                <a16:creationId xmlns:a16="http://schemas.microsoft.com/office/drawing/2014/main" id="{AC03E386-4FB7-40CF-A787-72752FDDC344}"/>
              </a:ext>
            </a:extLst>
          </p:cNvPr>
          <p:cNvPicPr>
            <a:picLocks noChangeAspect="1"/>
          </p:cNvPicPr>
          <p:nvPr/>
        </p:nvPicPr>
        <p:blipFill>
          <a:blip r:embed="rId3"/>
          <a:stretch>
            <a:fillRect/>
          </a:stretch>
        </p:blipFill>
        <p:spPr>
          <a:xfrm>
            <a:off x="757787" y="2124307"/>
            <a:ext cx="5470727" cy="3821919"/>
          </a:xfrm>
          <a:prstGeom prst="rect">
            <a:avLst/>
          </a:prstGeom>
        </p:spPr>
      </p:pic>
    </p:spTree>
    <p:extLst>
      <p:ext uri="{BB962C8B-B14F-4D97-AF65-F5344CB8AC3E}">
        <p14:creationId xmlns:p14="http://schemas.microsoft.com/office/powerpoint/2010/main" val="398490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seasonal trend – Laundry Room</a:t>
            </a:r>
          </a:p>
        </p:txBody>
      </p:sp>
      <p:sp>
        <p:nvSpPr>
          <p:cNvPr id="14" name="Content Placeholder 13">
            <a:extLst>
              <a:ext uri="{FF2B5EF4-FFF2-40B4-BE49-F238E27FC236}">
                <a16:creationId xmlns:a16="http://schemas.microsoft.com/office/drawing/2014/main" id="{F0638D4A-A77A-4B5B-A671-D5EA84DB7AB2}"/>
              </a:ext>
            </a:extLst>
          </p:cNvPr>
          <p:cNvSpPr>
            <a:spLocks noGrp="1"/>
          </p:cNvSpPr>
          <p:nvPr>
            <p:ph idx="1"/>
          </p:nvPr>
        </p:nvSpPr>
        <p:spPr>
          <a:xfrm>
            <a:off x="6574935" y="2206305"/>
            <a:ext cx="4429831" cy="3776661"/>
          </a:xfrm>
        </p:spPr>
        <p:txBody>
          <a:bodyPr>
            <a:normAutofit/>
          </a:bodyPr>
          <a:lstStyle/>
          <a:p>
            <a:r>
              <a:rPr lang="en-US" sz="1400" dirty="0"/>
              <a:t>The power consumption of laundry room reached the highest point around the end of 2008 and the beginning of 2009 and then gradually decreased. since the second half of 2009. </a:t>
            </a:r>
          </a:p>
          <a:p>
            <a:r>
              <a:rPr lang="en-US" sz="1400" dirty="0"/>
              <a:t>As for seasonal trend,  people use laundry room the most in the beginning of the year and during spring time. </a:t>
            </a:r>
          </a:p>
        </p:txBody>
      </p:sp>
      <p:sp>
        <p:nvSpPr>
          <p:cNvPr id="16" name="TextBox 15">
            <a:extLst>
              <a:ext uri="{FF2B5EF4-FFF2-40B4-BE49-F238E27FC236}">
                <a16:creationId xmlns:a16="http://schemas.microsoft.com/office/drawing/2014/main" id="{541BA904-88D4-4FD4-89A9-BDFD53EB614E}"/>
              </a:ext>
            </a:extLst>
          </p:cNvPr>
          <p:cNvSpPr txBox="1"/>
          <p:nvPr/>
        </p:nvSpPr>
        <p:spPr>
          <a:xfrm>
            <a:off x="2494771" y="6085798"/>
            <a:ext cx="1686188" cy="276999"/>
          </a:xfrm>
          <a:prstGeom prst="rect">
            <a:avLst/>
          </a:prstGeom>
          <a:noFill/>
        </p:spPr>
        <p:txBody>
          <a:bodyPr wrap="square" rtlCol="0">
            <a:spAutoFit/>
          </a:bodyPr>
          <a:lstStyle/>
          <a:p>
            <a:pPr algn="ctr"/>
            <a:r>
              <a:rPr lang="en-US" sz="1200" dirty="0"/>
              <a:t>Laundry Room</a:t>
            </a:r>
          </a:p>
        </p:txBody>
      </p:sp>
      <p:pic>
        <p:nvPicPr>
          <p:cNvPr id="7" name="Picture 6" descr="A screenshot of a cell phone&#10;&#10;Description automatically generated">
            <a:extLst>
              <a:ext uri="{FF2B5EF4-FFF2-40B4-BE49-F238E27FC236}">
                <a16:creationId xmlns:a16="http://schemas.microsoft.com/office/drawing/2014/main" id="{AE2D850C-FFA5-4A5B-868E-4325D1EBD48A}"/>
              </a:ext>
            </a:extLst>
          </p:cNvPr>
          <p:cNvPicPr>
            <a:picLocks noChangeAspect="1"/>
          </p:cNvPicPr>
          <p:nvPr/>
        </p:nvPicPr>
        <p:blipFill>
          <a:blip r:embed="rId3"/>
          <a:stretch>
            <a:fillRect/>
          </a:stretch>
        </p:blipFill>
        <p:spPr>
          <a:xfrm>
            <a:off x="592874" y="2206305"/>
            <a:ext cx="5283551" cy="3691156"/>
          </a:xfrm>
          <a:prstGeom prst="rect">
            <a:avLst/>
          </a:prstGeom>
        </p:spPr>
      </p:pic>
    </p:spTree>
    <p:extLst>
      <p:ext uri="{BB962C8B-B14F-4D97-AF65-F5344CB8AC3E}">
        <p14:creationId xmlns:p14="http://schemas.microsoft.com/office/powerpoint/2010/main" val="440929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40558-A365-4CCE-92FA-5A48CD98F9C9}"/>
              </a:ext>
            </a:extLst>
          </p:cNvPr>
          <p:cNvSpPr>
            <a:spLocks noGrp="1"/>
          </p:cNvSpPr>
          <p:nvPr>
            <p:ph type="title"/>
          </p:nvPr>
        </p:nvSpPr>
        <p:spPr>
          <a:xfrm>
            <a:off x="581192" y="702156"/>
            <a:ext cx="11029616" cy="1013800"/>
          </a:xfrm>
        </p:spPr>
        <p:txBody>
          <a:bodyPr>
            <a:normAutofit/>
          </a:bodyPr>
          <a:lstStyle/>
          <a:p>
            <a:r>
              <a:rPr lang="en-US" dirty="0">
                <a:solidFill>
                  <a:srgbClr val="FFFEFF"/>
                </a:solidFill>
              </a:rPr>
              <a:t>seasonal trend- water heater &amp; ac </a:t>
            </a:r>
          </a:p>
        </p:txBody>
      </p:sp>
      <p:sp>
        <p:nvSpPr>
          <p:cNvPr id="9" name="TextBox 8">
            <a:extLst>
              <a:ext uri="{FF2B5EF4-FFF2-40B4-BE49-F238E27FC236}">
                <a16:creationId xmlns:a16="http://schemas.microsoft.com/office/drawing/2014/main" id="{E17D5C44-FDFE-4865-B67D-8860EECF1674}"/>
              </a:ext>
            </a:extLst>
          </p:cNvPr>
          <p:cNvSpPr txBox="1"/>
          <p:nvPr/>
        </p:nvSpPr>
        <p:spPr>
          <a:xfrm>
            <a:off x="6962862" y="2671160"/>
            <a:ext cx="4728921" cy="523220"/>
          </a:xfrm>
          <a:prstGeom prst="rect">
            <a:avLst/>
          </a:prstGeom>
          <a:noFill/>
        </p:spPr>
        <p:txBody>
          <a:bodyPr wrap="square" rtlCol="0">
            <a:spAutoFit/>
          </a:bodyPr>
          <a:lstStyle/>
          <a:p>
            <a:br>
              <a:rPr lang="en-US" sz="1400" dirty="0"/>
            </a:br>
            <a:endParaRPr lang="en-US" sz="1400" dirty="0"/>
          </a:p>
        </p:txBody>
      </p:sp>
      <p:sp>
        <p:nvSpPr>
          <p:cNvPr id="14" name="Content Placeholder 13">
            <a:extLst>
              <a:ext uri="{FF2B5EF4-FFF2-40B4-BE49-F238E27FC236}">
                <a16:creationId xmlns:a16="http://schemas.microsoft.com/office/drawing/2014/main" id="{F0638D4A-A77A-4B5B-A671-D5EA84DB7AB2}"/>
              </a:ext>
            </a:extLst>
          </p:cNvPr>
          <p:cNvSpPr>
            <a:spLocks noGrp="1"/>
          </p:cNvSpPr>
          <p:nvPr>
            <p:ph idx="1"/>
          </p:nvPr>
        </p:nvSpPr>
        <p:spPr>
          <a:xfrm>
            <a:off x="6703735" y="2124363"/>
            <a:ext cx="4261607" cy="3469377"/>
          </a:xfrm>
        </p:spPr>
        <p:txBody>
          <a:bodyPr>
            <a:normAutofit/>
          </a:bodyPr>
          <a:lstStyle/>
          <a:p>
            <a:r>
              <a:rPr lang="en-US" sz="1400" dirty="0"/>
              <a:t>The usage of water heater &amp; AC started decreasing in Spring 2009 and hit the lowest point in the middle of 2009.  It has been constantly increasing since then. </a:t>
            </a:r>
          </a:p>
          <a:p>
            <a:r>
              <a:rPr lang="en-US" sz="1400" dirty="0"/>
              <a:t>The usage is always higher in the first half of the year than the second half of the year.      </a:t>
            </a:r>
          </a:p>
        </p:txBody>
      </p:sp>
      <p:sp>
        <p:nvSpPr>
          <p:cNvPr id="17" name="TextBox 16">
            <a:extLst>
              <a:ext uri="{FF2B5EF4-FFF2-40B4-BE49-F238E27FC236}">
                <a16:creationId xmlns:a16="http://schemas.microsoft.com/office/drawing/2014/main" id="{AD865B9F-B3F0-43E0-B0C8-6192304FEB1A}"/>
              </a:ext>
            </a:extLst>
          </p:cNvPr>
          <p:cNvSpPr txBox="1"/>
          <p:nvPr/>
        </p:nvSpPr>
        <p:spPr>
          <a:xfrm>
            <a:off x="2628345" y="6029922"/>
            <a:ext cx="1686188" cy="276999"/>
          </a:xfrm>
          <a:prstGeom prst="rect">
            <a:avLst/>
          </a:prstGeom>
          <a:solidFill>
            <a:schemeClr val="bg1"/>
          </a:solidFill>
        </p:spPr>
        <p:txBody>
          <a:bodyPr wrap="square" rtlCol="0">
            <a:spAutoFit/>
          </a:bodyPr>
          <a:lstStyle/>
          <a:p>
            <a:pPr algn="ctr"/>
            <a:r>
              <a:rPr lang="en-US" sz="1200" dirty="0"/>
              <a:t>Water Heater &amp; AC</a:t>
            </a:r>
          </a:p>
        </p:txBody>
      </p:sp>
      <p:pic>
        <p:nvPicPr>
          <p:cNvPr id="12" name="Picture 11" descr="A screenshot of a cell phone&#10;&#10;Description automatically generated">
            <a:extLst>
              <a:ext uri="{FF2B5EF4-FFF2-40B4-BE49-F238E27FC236}">
                <a16:creationId xmlns:a16="http://schemas.microsoft.com/office/drawing/2014/main" id="{598EAF94-F3FF-42C0-AC44-2241D3D9B96E}"/>
              </a:ext>
            </a:extLst>
          </p:cNvPr>
          <p:cNvPicPr>
            <a:picLocks noChangeAspect="1"/>
          </p:cNvPicPr>
          <p:nvPr/>
        </p:nvPicPr>
        <p:blipFill>
          <a:blip r:embed="rId3"/>
          <a:stretch>
            <a:fillRect/>
          </a:stretch>
        </p:blipFill>
        <p:spPr>
          <a:xfrm>
            <a:off x="581192" y="2007808"/>
            <a:ext cx="5555674" cy="3881264"/>
          </a:xfrm>
          <a:prstGeom prst="rect">
            <a:avLst/>
          </a:prstGeom>
        </p:spPr>
      </p:pic>
    </p:spTree>
    <p:extLst>
      <p:ext uri="{BB962C8B-B14F-4D97-AF65-F5344CB8AC3E}">
        <p14:creationId xmlns:p14="http://schemas.microsoft.com/office/powerpoint/2010/main" val="193917811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33568355_Tech Dividend design_SL_V1.potx" id="{467224E0-F025-4A0A-AD92-512F9DFA538F}" vid="{0926D7DA-7D63-4ED6-A5D6-C1696246783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5C8BF1-B0E4-49A1-808F-40F2AD30E743}">
  <ds:schemaRefs>
    <ds:schemaRef ds:uri="http://schemas.openxmlformats.org/package/2006/metadata/core-properties"/>
    <ds:schemaRef ds:uri="16c05727-aa75-4e4a-9b5f-8a80a1165891"/>
    <ds:schemaRef ds:uri="http://www.w3.org/XML/1998/namespace"/>
    <ds:schemaRef ds:uri="http://purl.org/dc/terms/"/>
    <ds:schemaRef ds:uri="http://schemas.microsoft.com/office/2006/documentManagement/types"/>
    <ds:schemaRef ds:uri="http://schemas.microsoft.com/office/infopath/2007/PartnerControls"/>
    <ds:schemaRef ds:uri="http://purl.org/dc/elements/1.1/"/>
    <ds:schemaRef ds:uri="71af3243-3dd4-4a8d-8c0d-dd76da1f02a5"/>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E2C2F66B-486F-47B1-BC58-6A0FC1A721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FC8A1C-A436-42C0-AC33-FAFFFAF219B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1239</Words>
  <Application>Microsoft Office PowerPoint</Application>
  <PresentationFormat>Widescreen</PresentationFormat>
  <Paragraphs>108</Paragraphs>
  <Slides>18</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Gill Sans MT</vt:lpstr>
      <vt:lpstr>Wingdings 2</vt:lpstr>
      <vt:lpstr>Dividend</vt:lpstr>
      <vt:lpstr>household power consumption report </vt:lpstr>
      <vt:lpstr>Agenda</vt:lpstr>
      <vt:lpstr>Background: Household Power consumption 2007-2010 </vt:lpstr>
      <vt:lpstr>Historical Power consumption - daily </vt:lpstr>
      <vt:lpstr>Historical Power consumption - weekly </vt:lpstr>
      <vt:lpstr>Historical Power consumption  - (2007 – 2011)</vt:lpstr>
      <vt:lpstr>seasonal trend - Kitchen </vt:lpstr>
      <vt:lpstr>seasonal trend – Laundry Room</vt:lpstr>
      <vt:lpstr>seasonal trend- water heater &amp; ac </vt:lpstr>
      <vt:lpstr>Forecasting: From Linear Regression models</vt:lpstr>
      <vt:lpstr>Forecasting: power consumption - kitchen </vt:lpstr>
      <vt:lpstr>Forecasting: power consumption – laundry room </vt:lpstr>
      <vt:lpstr>Forecasting: power consumption – water heater &amp; ac</vt:lpstr>
      <vt:lpstr>Insights from analysis</vt:lpstr>
      <vt:lpstr>Summary statement</vt:lpstr>
      <vt:lpstr>Recommendations</vt:lpstr>
      <vt:lpstr>Lessons learned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2019-07-28T22:59:52Z</dcterms:created>
  <dcterms:modified xsi:type="dcterms:W3CDTF">2019-12-19T05:08:39Z</dcterms:modified>
</cp:coreProperties>
</file>