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3" r:id="rId1"/>
  </p:sldMasterIdLst>
  <p:sldIdLst>
    <p:sldId id="256" r:id="rId2"/>
    <p:sldId id="257" r:id="rId3"/>
    <p:sldId id="258" r:id="rId4"/>
    <p:sldId id="263"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03"/>
  </p:normalViewPr>
  <p:slideViewPr>
    <p:cSldViewPr snapToGrid="0" snapToObjects="1">
      <p:cViewPr varScale="1">
        <p:scale>
          <a:sx n="102" d="100"/>
          <a:sy n="102"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51630FD-378D-164B-AAB6-357950B2A5FD}" type="datetimeFigureOut">
              <a:rPr lang="en-US" smtClean="0"/>
              <a:t>2/25/20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12689715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630FD-378D-164B-AAB6-357950B2A5F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1668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630FD-378D-164B-AAB6-357950B2A5FD}" type="datetimeFigureOut">
              <a:rPr lang="en-US" smtClean="0"/>
              <a:t>2/25/20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1223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630FD-378D-164B-AAB6-357950B2A5FD}" type="datetimeFigureOut">
              <a:rPr lang="en-US" smtClean="0"/>
              <a:t>2/25/20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324681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51630FD-378D-164B-AAB6-357950B2A5FD}" type="datetimeFigureOut">
              <a:rPr lang="en-US" smtClean="0"/>
              <a:t>2/25/20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3619924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51630FD-378D-164B-AAB6-357950B2A5FD}" type="datetimeFigureOut">
              <a:rPr lang="en-US" smtClean="0"/>
              <a:t>2/25/20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9714564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51630FD-378D-164B-AAB6-357950B2A5FD}" type="datetimeFigureOut">
              <a:rPr lang="en-US" smtClean="0"/>
              <a:t>2/25/20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D9972-F27F-2549-A904-4A710B8092E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6125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630FD-378D-164B-AAB6-357950B2A5FD}" type="datetimeFigureOut">
              <a:rPr lang="en-US" smtClean="0"/>
              <a:t>2/25/20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244484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630FD-378D-164B-AAB6-357950B2A5FD}" type="datetimeFigureOut">
              <a:rPr lang="en-US" smtClean="0"/>
              <a:t>2/25/20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341334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51630FD-378D-164B-AAB6-357950B2A5FD}" type="datetimeFigureOut">
              <a:rPr lang="en-US" smtClean="0"/>
              <a:t>2/25/20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17090305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51630FD-378D-164B-AAB6-357950B2A5FD}" type="datetimeFigureOut">
              <a:rPr lang="en-US" smtClean="0"/>
              <a:t>2/25/20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6D9972-F27F-2549-A904-4A710B8092E5}" type="slidenum">
              <a:rPr lang="en-US" smtClean="0"/>
              <a:t>‹#›</a:t>
            </a:fld>
            <a:endParaRPr lang="en-US"/>
          </a:p>
        </p:txBody>
      </p:sp>
    </p:spTree>
    <p:extLst>
      <p:ext uri="{BB962C8B-B14F-4D97-AF65-F5344CB8AC3E}">
        <p14:creationId xmlns:p14="http://schemas.microsoft.com/office/powerpoint/2010/main" val="280438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51630FD-378D-164B-AAB6-357950B2A5FD}" type="datetimeFigureOut">
              <a:rPr lang="en-US" smtClean="0"/>
              <a:t>2/25/20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6D9972-F27F-2549-A904-4A710B8092E5}" type="slidenum">
              <a:rPr lang="en-US" smtClean="0"/>
              <a:t>‹#›</a:t>
            </a:fld>
            <a:endParaRPr lang="en-US"/>
          </a:p>
        </p:txBody>
      </p:sp>
    </p:spTree>
    <p:extLst>
      <p:ext uri="{BB962C8B-B14F-4D97-AF65-F5344CB8AC3E}">
        <p14:creationId xmlns:p14="http://schemas.microsoft.com/office/powerpoint/2010/main" val="3035698172"/>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DFEDF-9E15-4D46-B10D-CAFDC7D27C38}"/>
              </a:ext>
            </a:extLst>
          </p:cNvPr>
          <p:cNvSpPr>
            <a:spLocks noGrp="1"/>
          </p:cNvSpPr>
          <p:nvPr>
            <p:ph type="ctrTitle"/>
          </p:nvPr>
        </p:nvSpPr>
        <p:spPr>
          <a:xfrm>
            <a:off x="1600200" y="2567226"/>
            <a:ext cx="8991600" cy="1723549"/>
          </a:xfrm>
        </p:spPr>
        <p:txBody>
          <a:bodyPr>
            <a:normAutofit/>
          </a:bodyPr>
          <a:lstStyle/>
          <a:p>
            <a:r>
              <a:rPr lang="en-US" sz="4000" dirty="0"/>
              <a:t>Earning Potential Analysis</a:t>
            </a:r>
          </a:p>
        </p:txBody>
      </p:sp>
      <p:sp>
        <p:nvSpPr>
          <p:cNvPr id="3" name="Subtitle 2">
            <a:extLst>
              <a:ext uri="{FF2B5EF4-FFF2-40B4-BE49-F238E27FC236}">
                <a16:creationId xmlns:a16="http://schemas.microsoft.com/office/drawing/2014/main" id="{4DDAA028-99BA-D94B-B6F9-EDED7D40D8BD}"/>
              </a:ext>
            </a:extLst>
          </p:cNvPr>
          <p:cNvSpPr>
            <a:spLocks noGrp="1"/>
          </p:cNvSpPr>
          <p:nvPr>
            <p:ph type="subTitle" idx="1"/>
          </p:nvPr>
        </p:nvSpPr>
        <p:spPr>
          <a:xfrm>
            <a:off x="6579219" y="5583044"/>
            <a:ext cx="3995955" cy="653164"/>
          </a:xfrm>
        </p:spPr>
        <p:txBody>
          <a:bodyPr>
            <a:normAutofit/>
          </a:bodyPr>
          <a:lstStyle/>
          <a:p>
            <a:pPr algn="r"/>
            <a:r>
              <a:rPr lang="en-US">
                <a:solidFill>
                  <a:srgbClr val="FFFFFF"/>
                </a:solidFill>
              </a:rPr>
              <a:t>By Angela Jackson</a:t>
            </a:r>
          </a:p>
        </p:txBody>
      </p:sp>
    </p:spTree>
    <p:extLst>
      <p:ext uri="{BB962C8B-B14F-4D97-AF65-F5344CB8AC3E}">
        <p14:creationId xmlns:p14="http://schemas.microsoft.com/office/powerpoint/2010/main" val="38019485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A74D-3A6E-1A45-A154-DF6E5F70C1A9}"/>
              </a:ext>
            </a:extLst>
          </p:cNvPr>
          <p:cNvSpPr>
            <a:spLocks noGrp="1"/>
          </p:cNvSpPr>
          <p:nvPr>
            <p:ph type="title"/>
          </p:nvPr>
        </p:nvSpPr>
        <p:spPr>
          <a:xfrm>
            <a:off x="2231136" y="185351"/>
            <a:ext cx="7729728" cy="1188720"/>
          </a:xfrm>
        </p:spPr>
        <p:txBody>
          <a:bodyPr/>
          <a:lstStyle/>
          <a:p>
            <a:r>
              <a:rPr lang="en-US" dirty="0"/>
              <a:t>What Is The Data?</a:t>
            </a:r>
          </a:p>
        </p:txBody>
      </p:sp>
      <p:sp>
        <p:nvSpPr>
          <p:cNvPr id="3" name="Content Placeholder 2">
            <a:extLst>
              <a:ext uri="{FF2B5EF4-FFF2-40B4-BE49-F238E27FC236}">
                <a16:creationId xmlns:a16="http://schemas.microsoft.com/office/drawing/2014/main" id="{66ABEC50-3B3E-BD49-8C55-9FFDEC5AE766}"/>
              </a:ext>
            </a:extLst>
          </p:cNvPr>
          <p:cNvSpPr>
            <a:spLocks noGrp="1"/>
          </p:cNvSpPr>
          <p:nvPr>
            <p:ph idx="1"/>
          </p:nvPr>
        </p:nvSpPr>
        <p:spPr>
          <a:xfrm>
            <a:off x="197707" y="1692876"/>
            <a:ext cx="11800703" cy="4979773"/>
          </a:xfrm>
        </p:spPr>
        <p:txBody>
          <a:bodyPr/>
          <a:lstStyle/>
          <a:p>
            <a:r>
              <a:rPr lang="en-US" dirty="0"/>
              <a:t>For this prediction dataset we are observing what attributes have the most significance. </a:t>
            </a:r>
          </a:p>
          <a:p>
            <a:r>
              <a:rPr lang="en-US" dirty="0"/>
              <a:t>The purpose behind this is to see which attributes yield the best results</a:t>
            </a:r>
          </a:p>
          <a:p>
            <a:r>
              <a:rPr lang="en-US" dirty="0"/>
              <a:t>Several prediction models are created to see what the overall outcome will be if any or maybe the data will contradict what we could expect to find.</a:t>
            </a:r>
          </a:p>
        </p:txBody>
      </p:sp>
    </p:spTree>
    <p:extLst>
      <p:ext uri="{BB962C8B-B14F-4D97-AF65-F5344CB8AC3E}">
        <p14:creationId xmlns:p14="http://schemas.microsoft.com/office/powerpoint/2010/main" val="108495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AFDD-9931-D34C-B48E-724D8C13433D}"/>
              </a:ext>
            </a:extLst>
          </p:cNvPr>
          <p:cNvSpPr>
            <a:spLocks noGrp="1"/>
          </p:cNvSpPr>
          <p:nvPr>
            <p:ph type="title"/>
          </p:nvPr>
        </p:nvSpPr>
        <p:spPr>
          <a:xfrm>
            <a:off x="2231136" y="148281"/>
            <a:ext cx="7729728" cy="1188720"/>
          </a:xfrm>
        </p:spPr>
        <p:txBody>
          <a:bodyPr/>
          <a:lstStyle/>
          <a:p>
            <a:r>
              <a:rPr lang="en-US" dirty="0"/>
              <a:t>Plots</a:t>
            </a:r>
          </a:p>
        </p:txBody>
      </p:sp>
      <p:sp>
        <p:nvSpPr>
          <p:cNvPr id="3" name="Content Placeholder 2">
            <a:extLst>
              <a:ext uri="{FF2B5EF4-FFF2-40B4-BE49-F238E27FC236}">
                <a16:creationId xmlns:a16="http://schemas.microsoft.com/office/drawing/2014/main" id="{40716C75-C935-3D4A-99BF-CB847E427CBC}"/>
              </a:ext>
            </a:extLst>
          </p:cNvPr>
          <p:cNvSpPr>
            <a:spLocks noGrp="1"/>
          </p:cNvSpPr>
          <p:nvPr>
            <p:ph idx="1"/>
          </p:nvPr>
        </p:nvSpPr>
        <p:spPr>
          <a:xfrm>
            <a:off x="135923" y="1631092"/>
            <a:ext cx="11924271" cy="5078627"/>
          </a:xfrm>
        </p:spPr>
        <p:txBody>
          <a:bodyPr/>
          <a:lstStyle/>
          <a:p>
            <a:r>
              <a:rPr lang="en-US" dirty="0"/>
              <a:t>Below illustrates earning potential based on the majors</a:t>
            </a:r>
          </a:p>
          <a:p>
            <a:r>
              <a:rPr lang="en-US" dirty="0"/>
              <a:t>As we can see it appears vocational shows the highest earnings followed by professional, business and STEM being the highest.  This tells us there is a greater level of significance in earnings compared to Humanities, and Other.</a:t>
            </a:r>
          </a:p>
          <a:p>
            <a:r>
              <a:rPr lang="en-US" dirty="0"/>
              <a:t>In addition professional connections also has an impact on overall earnings, thus making earnings based on major and professional have the highest levels of exponential growth.</a:t>
            </a:r>
          </a:p>
        </p:txBody>
      </p:sp>
      <p:pic>
        <p:nvPicPr>
          <p:cNvPr id="5" name="Picture 4" descr="A screenshot of a cell phone&#10;&#10;Description automatically generated">
            <a:extLst>
              <a:ext uri="{FF2B5EF4-FFF2-40B4-BE49-F238E27FC236}">
                <a16:creationId xmlns:a16="http://schemas.microsoft.com/office/drawing/2014/main" id="{72990BBB-EB36-9A4E-A3BC-30E7E0B6133D}"/>
              </a:ext>
            </a:extLst>
          </p:cNvPr>
          <p:cNvPicPr>
            <a:picLocks noChangeAspect="1"/>
          </p:cNvPicPr>
          <p:nvPr/>
        </p:nvPicPr>
        <p:blipFill>
          <a:blip r:embed="rId2"/>
          <a:stretch>
            <a:fillRect/>
          </a:stretch>
        </p:blipFill>
        <p:spPr>
          <a:xfrm>
            <a:off x="244357" y="3550920"/>
            <a:ext cx="3973558" cy="3307080"/>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AFF37636-F236-2142-B910-F332FCC26756}"/>
              </a:ext>
            </a:extLst>
          </p:cNvPr>
          <p:cNvPicPr>
            <a:picLocks noChangeAspect="1"/>
          </p:cNvPicPr>
          <p:nvPr/>
        </p:nvPicPr>
        <p:blipFill>
          <a:blip r:embed="rId3"/>
          <a:stretch>
            <a:fillRect/>
          </a:stretch>
        </p:blipFill>
        <p:spPr>
          <a:xfrm>
            <a:off x="4217915" y="3498309"/>
            <a:ext cx="3599180" cy="3359691"/>
          </a:xfrm>
          <a:prstGeom prst="rect">
            <a:avLst/>
          </a:prstGeom>
        </p:spPr>
      </p:pic>
      <p:pic>
        <p:nvPicPr>
          <p:cNvPr id="9" name="Picture 8" descr="A picture containing screenshot, text&#10;&#10;Description automatically generated">
            <a:extLst>
              <a:ext uri="{FF2B5EF4-FFF2-40B4-BE49-F238E27FC236}">
                <a16:creationId xmlns:a16="http://schemas.microsoft.com/office/drawing/2014/main" id="{2912DBED-811A-A043-80BA-B26A57901366}"/>
              </a:ext>
            </a:extLst>
          </p:cNvPr>
          <p:cNvPicPr>
            <a:picLocks noChangeAspect="1"/>
          </p:cNvPicPr>
          <p:nvPr/>
        </p:nvPicPr>
        <p:blipFill>
          <a:blip r:embed="rId4"/>
          <a:stretch>
            <a:fillRect/>
          </a:stretch>
        </p:blipFill>
        <p:spPr>
          <a:xfrm>
            <a:off x="7846550" y="3550920"/>
            <a:ext cx="3265850" cy="3048541"/>
          </a:xfrm>
          <a:prstGeom prst="rect">
            <a:avLst/>
          </a:prstGeom>
        </p:spPr>
      </p:pic>
    </p:spTree>
    <p:extLst>
      <p:ext uri="{BB962C8B-B14F-4D97-AF65-F5344CB8AC3E}">
        <p14:creationId xmlns:p14="http://schemas.microsoft.com/office/powerpoint/2010/main" val="122741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ACF5-AB2D-AF4D-B047-B4973A591316}"/>
              </a:ext>
            </a:extLst>
          </p:cNvPr>
          <p:cNvSpPr>
            <a:spLocks noGrp="1"/>
          </p:cNvSpPr>
          <p:nvPr>
            <p:ph type="title"/>
          </p:nvPr>
        </p:nvSpPr>
        <p:spPr>
          <a:xfrm>
            <a:off x="2231136" y="294132"/>
            <a:ext cx="7729728" cy="1188720"/>
          </a:xfrm>
        </p:spPr>
        <p:txBody>
          <a:bodyPr/>
          <a:lstStyle/>
          <a:p>
            <a:r>
              <a:rPr lang="en-US" dirty="0"/>
              <a:t>Additional Plots</a:t>
            </a:r>
          </a:p>
        </p:txBody>
      </p:sp>
      <p:sp>
        <p:nvSpPr>
          <p:cNvPr id="3" name="Content Placeholder 2">
            <a:extLst>
              <a:ext uri="{FF2B5EF4-FFF2-40B4-BE49-F238E27FC236}">
                <a16:creationId xmlns:a16="http://schemas.microsoft.com/office/drawing/2014/main" id="{B14EA98A-168C-234A-8A6A-03DA02DAFF61}"/>
              </a:ext>
            </a:extLst>
          </p:cNvPr>
          <p:cNvSpPr>
            <a:spLocks noGrp="1"/>
          </p:cNvSpPr>
          <p:nvPr>
            <p:ph idx="1"/>
          </p:nvPr>
        </p:nvSpPr>
        <p:spPr>
          <a:xfrm>
            <a:off x="289560" y="1798320"/>
            <a:ext cx="11628120" cy="4892038"/>
          </a:xfrm>
        </p:spPr>
        <p:txBody>
          <a:bodyPr/>
          <a:lstStyle/>
          <a:p>
            <a:r>
              <a:rPr lang="en-US" dirty="0"/>
              <a:t>These other plots were created to see how the other attributes affected the overall dataset.</a:t>
            </a:r>
          </a:p>
          <a:p>
            <a:endParaRPr lang="en-US" dirty="0"/>
          </a:p>
          <a:p>
            <a:r>
              <a:rPr lang="en-US" dirty="0"/>
              <a:t>Interestingly enough, by including attributes such as Parking tickets, GPA, Height, and number of credits the results appear stagnate. There is minimal amount of growth which tells us these parameters are insignificant to what is being predicted.</a:t>
            </a:r>
          </a:p>
        </p:txBody>
      </p:sp>
      <p:pic>
        <p:nvPicPr>
          <p:cNvPr id="5" name="Picture 4" descr="A screenshot of a cell phone&#10;&#10;Description automatically generated">
            <a:extLst>
              <a:ext uri="{FF2B5EF4-FFF2-40B4-BE49-F238E27FC236}">
                <a16:creationId xmlns:a16="http://schemas.microsoft.com/office/drawing/2014/main" id="{3CE80BF6-3273-5640-B7A0-CBE2AD2D123B}"/>
              </a:ext>
            </a:extLst>
          </p:cNvPr>
          <p:cNvPicPr>
            <a:picLocks noChangeAspect="1"/>
          </p:cNvPicPr>
          <p:nvPr/>
        </p:nvPicPr>
        <p:blipFill>
          <a:blip r:embed="rId2"/>
          <a:stretch>
            <a:fillRect/>
          </a:stretch>
        </p:blipFill>
        <p:spPr>
          <a:xfrm>
            <a:off x="289560" y="3992877"/>
            <a:ext cx="2889766" cy="269748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C584644-9C77-FB49-95B6-AD173DC2E338}"/>
              </a:ext>
            </a:extLst>
          </p:cNvPr>
          <p:cNvPicPr>
            <a:picLocks noChangeAspect="1"/>
          </p:cNvPicPr>
          <p:nvPr/>
        </p:nvPicPr>
        <p:blipFill>
          <a:blip r:embed="rId3"/>
          <a:stretch>
            <a:fillRect/>
          </a:stretch>
        </p:blipFill>
        <p:spPr>
          <a:xfrm>
            <a:off x="3132582" y="3992877"/>
            <a:ext cx="2889766" cy="269748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B3A8D93-DF59-764D-AEC9-4F7C2681D76A}"/>
              </a:ext>
            </a:extLst>
          </p:cNvPr>
          <p:cNvPicPr>
            <a:picLocks noChangeAspect="1"/>
          </p:cNvPicPr>
          <p:nvPr/>
        </p:nvPicPr>
        <p:blipFill>
          <a:blip r:embed="rId4"/>
          <a:stretch>
            <a:fillRect/>
          </a:stretch>
        </p:blipFill>
        <p:spPr>
          <a:xfrm>
            <a:off x="6022348" y="3992878"/>
            <a:ext cx="2889765" cy="269748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A0C81822-8B08-2F4F-BF92-93205B95C3F8}"/>
              </a:ext>
            </a:extLst>
          </p:cNvPr>
          <p:cNvPicPr>
            <a:picLocks noChangeAspect="1"/>
          </p:cNvPicPr>
          <p:nvPr/>
        </p:nvPicPr>
        <p:blipFill>
          <a:blip r:embed="rId5"/>
          <a:stretch>
            <a:fillRect/>
          </a:stretch>
        </p:blipFill>
        <p:spPr>
          <a:xfrm>
            <a:off x="8877905" y="3988560"/>
            <a:ext cx="3073983" cy="2869440"/>
          </a:xfrm>
          <a:prstGeom prst="rect">
            <a:avLst/>
          </a:prstGeom>
        </p:spPr>
      </p:pic>
    </p:spTree>
    <p:extLst>
      <p:ext uri="{BB962C8B-B14F-4D97-AF65-F5344CB8AC3E}">
        <p14:creationId xmlns:p14="http://schemas.microsoft.com/office/powerpoint/2010/main" val="273150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4316-CA80-A347-A330-2BA638F66A48}"/>
              </a:ext>
            </a:extLst>
          </p:cNvPr>
          <p:cNvSpPr>
            <a:spLocks noGrp="1"/>
          </p:cNvSpPr>
          <p:nvPr>
            <p:ph type="title"/>
          </p:nvPr>
        </p:nvSpPr>
        <p:spPr>
          <a:xfrm>
            <a:off x="2231136" y="187452"/>
            <a:ext cx="7729728" cy="1188720"/>
          </a:xfrm>
        </p:spPr>
        <p:txBody>
          <a:bodyPr/>
          <a:lstStyle/>
          <a:p>
            <a:r>
              <a:rPr lang="en-US" dirty="0"/>
              <a:t>Cross Validation &amp; Prediction</a:t>
            </a:r>
          </a:p>
        </p:txBody>
      </p:sp>
      <p:sp>
        <p:nvSpPr>
          <p:cNvPr id="3" name="Content Placeholder 2">
            <a:extLst>
              <a:ext uri="{FF2B5EF4-FFF2-40B4-BE49-F238E27FC236}">
                <a16:creationId xmlns:a16="http://schemas.microsoft.com/office/drawing/2014/main" id="{C29D37D1-F4E4-7B47-9D47-59D677F8DC47}"/>
              </a:ext>
            </a:extLst>
          </p:cNvPr>
          <p:cNvSpPr>
            <a:spLocks noGrp="1"/>
          </p:cNvSpPr>
          <p:nvPr>
            <p:ph idx="1"/>
          </p:nvPr>
        </p:nvSpPr>
        <p:spPr>
          <a:xfrm>
            <a:off x="198120" y="1569720"/>
            <a:ext cx="11826240" cy="5100828"/>
          </a:xfrm>
        </p:spPr>
        <p:txBody>
          <a:bodyPr/>
          <a:lstStyle/>
          <a:p>
            <a:r>
              <a:rPr lang="en-US" dirty="0"/>
              <a:t>Cross validation function is used to analyze the dataset based on the predictions made. Here there are 10 prediction result </a:t>
            </a:r>
          </a:p>
        </p:txBody>
      </p:sp>
      <p:pic>
        <p:nvPicPr>
          <p:cNvPr id="5" name="Picture 4">
            <a:extLst>
              <a:ext uri="{FF2B5EF4-FFF2-40B4-BE49-F238E27FC236}">
                <a16:creationId xmlns:a16="http://schemas.microsoft.com/office/drawing/2014/main" id="{523C9BFC-97B0-234A-A913-C6D9C44EE015}"/>
              </a:ext>
            </a:extLst>
          </p:cNvPr>
          <p:cNvPicPr>
            <a:picLocks noChangeAspect="1"/>
          </p:cNvPicPr>
          <p:nvPr/>
        </p:nvPicPr>
        <p:blipFill>
          <a:blip r:embed="rId2"/>
          <a:stretch>
            <a:fillRect/>
          </a:stretch>
        </p:blipFill>
        <p:spPr>
          <a:xfrm>
            <a:off x="167639" y="5288281"/>
            <a:ext cx="3483963" cy="1382268"/>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18AD8C5A-F625-7546-8B60-384007610519}"/>
              </a:ext>
            </a:extLst>
          </p:cNvPr>
          <p:cNvPicPr>
            <a:picLocks noChangeAspect="1"/>
          </p:cNvPicPr>
          <p:nvPr/>
        </p:nvPicPr>
        <p:blipFill>
          <a:blip r:embed="rId3"/>
          <a:stretch>
            <a:fillRect/>
          </a:stretch>
        </p:blipFill>
        <p:spPr>
          <a:xfrm>
            <a:off x="3727803" y="5288280"/>
            <a:ext cx="3615690" cy="1421340"/>
          </a:xfrm>
          <a:prstGeom prst="rect">
            <a:avLst/>
          </a:prstGeom>
        </p:spPr>
      </p:pic>
      <p:pic>
        <p:nvPicPr>
          <p:cNvPr id="11" name="Picture 10">
            <a:extLst>
              <a:ext uri="{FF2B5EF4-FFF2-40B4-BE49-F238E27FC236}">
                <a16:creationId xmlns:a16="http://schemas.microsoft.com/office/drawing/2014/main" id="{6A07D3C3-8C9D-0946-8771-D01D374F3DBA}"/>
              </a:ext>
            </a:extLst>
          </p:cNvPr>
          <p:cNvPicPr>
            <a:picLocks noChangeAspect="1"/>
          </p:cNvPicPr>
          <p:nvPr/>
        </p:nvPicPr>
        <p:blipFill>
          <a:blip r:embed="rId4"/>
          <a:stretch>
            <a:fillRect/>
          </a:stretch>
        </p:blipFill>
        <p:spPr>
          <a:xfrm>
            <a:off x="7915763" y="5220484"/>
            <a:ext cx="3929380" cy="1566320"/>
          </a:xfrm>
          <a:prstGeom prst="rect">
            <a:avLst/>
          </a:prstGeom>
        </p:spPr>
      </p:pic>
      <p:pic>
        <p:nvPicPr>
          <p:cNvPr id="13" name="Picture 12">
            <a:extLst>
              <a:ext uri="{FF2B5EF4-FFF2-40B4-BE49-F238E27FC236}">
                <a16:creationId xmlns:a16="http://schemas.microsoft.com/office/drawing/2014/main" id="{EE189290-F68B-8B42-A58C-E1897AA8CCDF}"/>
              </a:ext>
            </a:extLst>
          </p:cNvPr>
          <p:cNvPicPr>
            <a:picLocks noChangeAspect="1"/>
          </p:cNvPicPr>
          <p:nvPr/>
        </p:nvPicPr>
        <p:blipFill>
          <a:blip r:embed="rId5"/>
          <a:stretch>
            <a:fillRect/>
          </a:stretch>
        </p:blipFill>
        <p:spPr>
          <a:xfrm>
            <a:off x="167639" y="3780282"/>
            <a:ext cx="3712745" cy="1314450"/>
          </a:xfrm>
          <a:prstGeom prst="rect">
            <a:avLst/>
          </a:prstGeom>
        </p:spPr>
      </p:pic>
      <p:pic>
        <p:nvPicPr>
          <p:cNvPr id="15" name="Picture 14">
            <a:extLst>
              <a:ext uri="{FF2B5EF4-FFF2-40B4-BE49-F238E27FC236}">
                <a16:creationId xmlns:a16="http://schemas.microsoft.com/office/drawing/2014/main" id="{E0FA743B-A8E9-0E4E-A87A-D93F17F7A79C}"/>
              </a:ext>
            </a:extLst>
          </p:cNvPr>
          <p:cNvPicPr>
            <a:picLocks noChangeAspect="1"/>
          </p:cNvPicPr>
          <p:nvPr/>
        </p:nvPicPr>
        <p:blipFill>
          <a:blip r:embed="rId6"/>
          <a:stretch>
            <a:fillRect/>
          </a:stretch>
        </p:blipFill>
        <p:spPr>
          <a:xfrm>
            <a:off x="198120" y="2272283"/>
            <a:ext cx="3757781" cy="1314450"/>
          </a:xfrm>
          <a:prstGeom prst="rect">
            <a:avLst/>
          </a:prstGeom>
        </p:spPr>
      </p:pic>
      <p:pic>
        <p:nvPicPr>
          <p:cNvPr id="17" name="Picture 16">
            <a:extLst>
              <a:ext uri="{FF2B5EF4-FFF2-40B4-BE49-F238E27FC236}">
                <a16:creationId xmlns:a16="http://schemas.microsoft.com/office/drawing/2014/main" id="{0AE7A19A-DE08-B547-BAD2-CE6B9D66770B}"/>
              </a:ext>
            </a:extLst>
          </p:cNvPr>
          <p:cNvPicPr>
            <a:picLocks noChangeAspect="1"/>
          </p:cNvPicPr>
          <p:nvPr/>
        </p:nvPicPr>
        <p:blipFill>
          <a:blip r:embed="rId7"/>
          <a:stretch>
            <a:fillRect/>
          </a:stretch>
        </p:blipFill>
        <p:spPr>
          <a:xfrm>
            <a:off x="3986382" y="3620777"/>
            <a:ext cx="3929381" cy="1483451"/>
          </a:xfrm>
          <a:prstGeom prst="rect">
            <a:avLst/>
          </a:prstGeom>
        </p:spPr>
      </p:pic>
      <p:pic>
        <p:nvPicPr>
          <p:cNvPr id="19" name="Picture 18">
            <a:extLst>
              <a:ext uri="{FF2B5EF4-FFF2-40B4-BE49-F238E27FC236}">
                <a16:creationId xmlns:a16="http://schemas.microsoft.com/office/drawing/2014/main" id="{192F147B-906F-C44C-993A-DAF8DFEAE3C8}"/>
              </a:ext>
            </a:extLst>
          </p:cNvPr>
          <p:cNvPicPr>
            <a:picLocks noChangeAspect="1"/>
          </p:cNvPicPr>
          <p:nvPr/>
        </p:nvPicPr>
        <p:blipFill>
          <a:blip r:embed="rId8"/>
          <a:stretch>
            <a:fillRect/>
          </a:stretch>
        </p:blipFill>
        <p:spPr>
          <a:xfrm>
            <a:off x="8217403" y="3641493"/>
            <a:ext cx="3757782" cy="1496154"/>
          </a:xfrm>
          <a:prstGeom prst="rect">
            <a:avLst/>
          </a:prstGeom>
        </p:spPr>
      </p:pic>
      <p:pic>
        <p:nvPicPr>
          <p:cNvPr id="21" name="Picture 20">
            <a:extLst>
              <a:ext uri="{FF2B5EF4-FFF2-40B4-BE49-F238E27FC236}">
                <a16:creationId xmlns:a16="http://schemas.microsoft.com/office/drawing/2014/main" id="{DBA8D083-9103-CB4D-8C84-FE4FAF68D2DA}"/>
              </a:ext>
            </a:extLst>
          </p:cNvPr>
          <p:cNvPicPr>
            <a:picLocks noChangeAspect="1"/>
          </p:cNvPicPr>
          <p:nvPr/>
        </p:nvPicPr>
        <p:blipFill>
          <a:blip r:embed="rId9"/>
          <a:stretch>
            <a:fillRect/>
          </a:stretch>
        </p:blipFill>
        <p:spPr>
          <a:xfrm>
            <a:off x="7999241" y="2062502"/>
            <a:ext cx="4040359" cy="1578991"/>
          </a:xfrm>
          <a:prstGeom prst="rect">
            <a:avLst/>
          </a:prstGeom>
        </p:spPr>
      </p:pic>
      <p:pic>
        <p:nvPicPr>
          <p:cNvPr id="23" name="Picture 22">
            <a:extLst>
              <a:ext uri="{FF2B5EF4-FFF2-40B4-BE49-F238E27FC236}">
                <a16:creationId xmlns:a16="http://schemas.microsoft.com/office/drawing/2014/main" id="{0994E812-E9A4-E24F-B3F0-C28F149724B6}"/>
              </a:ext>
            </a:extLst>
          </p:cNvPr>
          <p:cNvPicPr>
            <a:picLocks noChangeAspect="1"/>
          </p:cNvPicPr>
          <p:nvPr/>
        </p:nvPicPr>
        <p:blipFill>
          <a:blip r:embed="rId10"/>
          <a:stretch>
            <a:fillRect/>
          </a:stretch>
        </p:blipFill>
        <p:spPr>
          <a:xfrm>
            <a:off x="4100171" y="2128463"/>
            <a:ext cx="3701801" cy="1447068"/>
          </a:xfrm>
          <a:prstGeom prst="rect">
            <a:avLst/>
          </a:prstGeom>
        </p:spPr>
      </p:pic>
    </p:spTree>
    <p:extLst>
      <p:ext uri="{BB962C8B-B14F-4D97-AF65-F5344CB8AC3E}">
        <p14:creationId xmlns:p14="http://schemas.microsoft.com/office/powerpoint/2010/main" val="219113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5269-025C-3144-A662-31DEA7878023}"/>
              </a:ext>
            </a:extLst>
          </p:cNvPr>
          <p:cNvSpPr>
            <a:spLocks noGrp="1"/>
          </p:cNvSpPr>
          <p:nvPr>
            <p:ph type="title"/>
          </p:nvPr>
        </p:nvSpPr>
        <p:spPr>
          <a:xfrm>
            <a:off x="2239374" y="189100"/>
            <a:ext cx="7729728" cy="1188720"/>
          </a:xfrm>
        </p:spPr>
        <p:txBody>
          <a:bodyPr/>
          <a:lstStyle/>
          <a:p>
            <a:r>
              <a:rPr lang="en-US" dirty="0"/>
              <a:t>Conclusion</a:t>
            </a:r>
          </a:p>
        </p:txBody>
      </p:sp>
      <p:sp>
        <p:nvSpPr>
          <p:cNvPr id="3" name="Content Placeholder 2">
            <a:extLst>
              <a:ext uri="{FF2B5EF4-FFF2-40B4-BE49-F238E27FC236}">
                <a16:creationId xmlns:a16="http://schemas.microsoft.com/office/drawing/2014/main" id="{8C6ECF90-8913-0549-940E-74D992C510AE}"/>
              </a:ext>
            </a:extLst>
          </p:cNvPr>
          <p:cNvSpPr>
            <a:spLocks noGrp="1"/>
          </p:cNvSpPr>
          <p:nvPr>
            <p:ph idx="1"/>
          </p:nvPr>
        </p:nvSpPr>
        <p:spPr>
          <a:xfrm>
            <a:off x="148281" y="1584960"/>
            <a:ext cx="11911914" cy="5149472"/>
          </a:xfrm>
        </p:spPr>
        <p:txBody>
          <a:bodyPr/>
          <a:lstStyle/>
          <a:p>
            <a:r>
              <a:rPr lang="en-US" dirty="0"/>
              <a:t>After analyzing all attributes through plotting containing the most significance appeared was professional connections with earnings and also earnings and major. </a:t>
            </a:r>
          </a:p>
          <a:p>
            <a:r>
              <a:rPr lang="en-US" dirty="0"/>
              <a:t>The other attributes such as GPA, Height, and Parking tickets showed a stagnate illustration which tells us there is no significance from these attributes.</a:t>
            </a:r>
          </a:p>
          <a:p>
            <a:r>
              <a:rPr lang="en-US" dirty="0"/>
              <a:t>It appears utilizing all attributes across all the trees increased the overall score to register 12665.580. This score result is interesting because it shows why alternating parameters can change the overall prediction rate.</a:t>
            </a:r>
          </a:p>
          <a:p>
            <a:endParaRPr lang="en-US" dirty="0"/>
          </a:p>
        </p:txBody>
      </p:sp>
    </p:spTree>
    <p:extLst>
      <p:ext uri="{BB962C8B-B14F-4D97-AF65-F5344CB8AC3E}">
        <p14:creationId xmlns:p14="http://schemas.microsoft.com/office/powerpoint/2010/main" val="25608184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479</TotalTime>
  <Words>315</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Earning Potential Analysis</vt:lpstr>
      <vt:lpstr>What Is The Data?</vt:lpstr>
      <vt:lpstr>Plots</vt:lpstr>
      <vt:lpstr>Additional Plots</vt:lpstr>
      <vt:lpstr>Cross Validation &amp; Prediction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Challenge 4</dc:title>
  <dc:creator>Angela Jackson</dc:creator>
  <cp:lastModifiedBy>Angela Jackson</cp:lastModifiedBy>
  <cp:revision>17</cp:revision>
  <dcterms:created xsi:type="dcterms:W3CDTF">2019-04-20T23:14:25Z</dcterms:created>
  <dcterms:modified xsi:type="dcterms:W3CDTF">2020-02-25T20:58:52Z</dcterms:modified>
</cp:coreProperties>
</file>