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5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72AF-831D-FA44-B8EB-0A2E31B0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BEFCC-602A-604C-8986-71B36CEC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C2F3-3568-1645-8D07-3DA74407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0AB2-236A-5048-A4DD-5A12042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DA1C-89A6-DE40-A5F4-B7B94C8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5A3-3F55-5741-AE31-3F5A447C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ADEC8-0DE8-214C-99E7-6BDA846C7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2454-64C1-614A-A06E-2B95C115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D1FD-BF57-1C4C-8B45-73BA41F2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7914-7AE9-A84E-B05A-E1E8B40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DA34C-1403-F341-9539-8F478DBF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E0E7-B57D-554B-B1AC-70E7E13E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D56F-14AF-4C4E-BD9F-1D2C128C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B26B-820C-A544-963D-CB135E4A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692F-2E47-D54F-96C7-B5AC0AB8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8915-FB12-3146-9261-FAEEFC1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2F36-4D84-9446-9816-21C2B0E6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FB3A-5274-CB47-B425-EF8B986D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6AE5-D255-9D43-905B-8C3D7B60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74B7-FF67-B541-A531-C97F495B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A357-ADF7-FF4C-A5F4-529CD77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E7E6-78A4-424F-8F7E-12E45D6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0FAA-9C45-8140-A403-508DB9E7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17AD-E845-D54A-B134-3198FD16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A922-5564-8D46-9F80-F00A9C88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D13A-EC78-CA46-8471-6ED5AC5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28B1-00DD-A247-8FD0-F84B24F6F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3A794-7F93-4347-BE82-F47F33C4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7066-33F8-7247-8DF6-986CC1F4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2F76-1422-8649-8D35-FF4F91C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FFD3-A26F-294A-85C1-6A2D0720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26C2-4E42-F94F-956C-4651E729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9A6A-9679-DC4E-AA17-D00A6713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F9B7-B11E-014D-A8CF-CDAF64584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CE363-A7DF-8D4C-9E55-E079354B6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B858F-6928-7F4A-888C-3A28BE82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3C766-FDAD-B849-BB25-C963EFB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6155A-75C2-1545-ACA1-4AEF0724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127F-A143-B140-99C5-8F413A67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DCB-B103-4240-8AE7-51C8D37F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927D0-3EDE-1C4E-89C6-4BCFDE42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39611-53CC-9F46-84B8-4A76E8C5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4AE2-2093-5E43-B682-DE990532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EF4F6-ECF1-8942-BEC0-F911FC9D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544C7-2764-A74C-B7C9-EE9D2FDC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BB62-62AB-DA4C-AFD7-17A1F412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AD98-E36D-2749-A1DA-97B312D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2F91-8511-4049-8877-5BE33564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53C16-DC0A-B742-8BD2-E88CA953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B229-B8FA-BC42-A627-56B41634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B8B-B030-B04E-8614-1A79DA1B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AE141-B0D1-DB40-823B-200D651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27A0-67AC-1443-BD0C-C0CB6B52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B9A5-12EC-E741-A38A-45CDA2BA2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348E-3A1B-7147-BE4D-583FF6001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CE333-302D-E34B-B693-300FB1C5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4091-18C3-E94C-99A8-68C74760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2A88-BEB5-CE49-8C91-01B8762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ADDF3-7D30-0742-AA4C-2298AF39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1DF0-3AD9-3D47-BB0D-76C262D2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3C0D-DC63-9B45-A53D-BAA49C0FF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F484-320D-5F47-AE6F-51273DABCCE1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959A-EE97-0541-869F-5AC9AC7F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4077-7CA2-1C4C-A6DB-D92694425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7149-754F-714E-BE6C-6F41FA34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B9E24-1D78-E34D-99E6-9F72F39BE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1C55F-ACC2-E04A-B0E8-328B57DD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By Angela Jackson</a:t>
            </a:r>
          </a:p>
        </p:txBody>
      </p:sp>
    </p:spTree>
    <p:extLst>
      <p:ext uri="{BB962C8B-B14F-4D97-AF65-F5344CB8AC3E}">
        <p14:creationId xmlns:p14="http://schemas.microsoft.com/office/powerpoint/2010/main" val="222306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5B83-6362-B242-AA56-C03C322F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0" y="599905"/>
            <a:ext cx="10515600" cy="796410"/>
          </a:xfrm>
        </p:spPr>
        <p:txBody>
          <a:bodyPr>
            <a:normAutofit/>
          </a:bodyPr>
          <a:lstStyle/>
          <a:p>
            <a:r>
              <a:rPr lang="en-US" sz="3200" dirty="0"/>
              <a:t>What is the purpose behind this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25F5-238F-0C49-B319-943677B2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825624"/>
            <a:ext cx="11825416" cy="4933521"/>
          </a:xfrm>
        </p:spPr>
        <p:txBody>
          <a:bodyPr/>
          <a:lstStyle/>
          <a:p>
            <a:r>
              <a:rPr lang="en-US" dirty="0"/>
              <a:t>The goal behind analyzing this dataset is to determine which parameters yield the highest results.</a:t>
            </a:r>
          </a:p>
          <a:p>
            <a:r>
              <a:rPr lang="en-US" dirty="0"/>
              <a:t>Sources </a:t>
            </a:r>
            <a:r>
              <a:rPr lang="en-US" dirty="0" err="1"/>
              <a:t>GoogleAdWord</a:t>
            </a:r>
            <a:r>
              <a:rPr lang="en-US" dirty="0"/>
              <a:t>, </a:t>
            </a:r>
            <a:r>
              <a:rPr lang="en-US" dirty="0" err="1"/>
              <a:t>GoogleSearch</a:t>
            </a:r>
            <a:r>
              <a:rPr lang="en-US" dirty="0"/>
              <a:t>, and </a:t>
            </a:r>
            <a:r>
              <a:rPr lang="en-US" dirty="0" err="1"/>
              <a:t>Directlink</a:t>
            </a:r>
            <a:r>
              <a:rPr lang="en-US" dirty="0"/>
              <a:t> are observed to see which sources can produce the highest revenue</a:t>
            </a:r>
          </a:p>
          <a:p>
            <a:r>
              <a:rPr lang="en-US" dirty="0"/>
              <a:t>In doing so MSE and SVM are the functions used to see which parameters show the most significance for our prediction</a:t>
            </a:r>
          </a:p>
        </p:txBody>
      </p:sp>
    </p:spTree>
    <p:extLst>
      <p:ext uri="{BB962C8B-B14F-4D97-AF65-F5344CB8AC3E}">
        <p14:creationId xmlns:p14="http://schemas.microsoft.com/office/powerpoint/2010/main" val="12389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DEF3-D4F8-DB4C-ABA4-04507B96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365125"/>
            <a:ext cx="10515600" cy="573989"/>
          </a:xfrm>
        </p:spPr>
        <p:txBody>
          <a:bodyPr>
            <a:normAutofit/>
          </a:bodyPr>
          <a:lstStyle/>
          <a:p>
            <a:r>
              <a:rPr lang="en-US" sz="3200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2972-A33B-D049-9AF3-14BD790B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4" y="1037968"/>
            <a:ext cx="11986054" cy="5647037"/>
          </a:xfrm>
        </p:spPr>
        <p:txBody>
          <a:bodyPr>
            <a:normAutofit/>
          </a:bodyPr>
          <a:lstStyle/>
          <a:p>
            <a:r>
              <a:rPr lang="en-US" sz="2000" dirty="0"/>
              <a:t>Here illustrates several plots based on activity, revenue and duration from these three website sources.</a:t>
            </a:r>
          </a:p>
          <a:p>
            <a:r>
              <a:rPr lang="en-US" sz="2000" dirty="0"/>
              <a:t>Based on the results it appears </a:t>
            </a:r>
            <a:r>
              <a:rPr lang="en-US" sz="2000" dirty="0" err="1"/>
              <a:t>Directlink</a:t>
            </a:r>
            <a:r>
              <a:rPr lang="en-US" sz="2000" dirty="0"/>
              <a:t> has the highest overall revenue, activity and duration compared to its competitors like </a:t>
            </a:r>
            <a:r>
              <a:rPr lang="en-US" sz="2000" dirty="0" err="1"/>
              <a:t>GoogleSearch</a:t>
            </a:r>
            <a:r>
              <a:rPr lang="en-US" sz="2000" dirty="0"/>
              <a:t> and </a:t>
            </a:r>
            <a:r>
              <a:rPr lang="en-US" sz="2000" dirty="0" err="1"/>
              <a:t>GoogleAdWord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600" dirty="0"/>
              <a:t>R Code: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9A235-9719-D440-8EB4-9A1E6F34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6" y="2527682"/>
            <a:ext cx="3349641" cy="30621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C82A64-8019-FD40-A72E-FF74E745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96" y="2757860"/>
            <a:ext cx="3349641" cy="306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0C8A3-ED70-4D4A-A4A1-96F69818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31" y="5694103"/>
            <a:ext cx="9486900" cy="91178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E8B7C-56AE-1442-A55B-3DFF3450B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440" y="2533077"/>
            <a:ext cx="3349641" cy="30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3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612C-8428-F142-B895-CE61B286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083" y="166492"/>
            <a:ext cx="3702251" cy="5814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Direct Link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8E8F-CA3D-8345-923C-8950E500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96" y="852616"/>
            <a:ext cx="4362741" cy="5838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These plots provide an overview on which plots show the most significance. In the image in the upper left corner</a:t>
            </a:r>
          </a:p>
          <a:p>
            <a:pPr marL="0" indent="0">
              <a:buNone/>
            </a:pPr>
            <a:r>
              <a:rPr lang="en-US" sz="1800" dirty="0"/>
              <a:t>The boxplot to the right and left show a great amount of significance from revenue, activity and source. </a:t>
            </a:r>
          </a:p>
          <a:p>
            <a:pPr marL="0" indent="0">
              <a:buNone/>
            </a:pPr>
            <a:r>
              <a:rPr lang="en-US" sz="1800" dirty="0"/>
              <a:t>In bottom left and right plots it is shown revenue and activity is crucial component for </a:t>
            </a:r>
            <a:r>
              <a:rPr lang="en-US" sz="1800" dirty="0" err="1"/>
              <a:t>Directlink</a:t>
            </a:r>
            <a:r>
              <a:rPr lang="en-US" sz="1800" dirty="0"/>
              <a:t>. There are clear signs of linear growth between both plots.</a:t>
            </a:r>
          </a:p>
          <a:p>
            <a:pPr marL="0" indent="0">
              <a:buNone/>
            </a:pPr>
            <a:r>
              <a:rPr lang="en-US" sz="1800" dirty="0"/>
              <a:t>This shows the </a:t>
            </a:r>
            <a:r>
              <a:rPr lang="en-US" sz="1800" dirty="0" err="1"/>
              <a:t>intial</a:t>
            </a:r>
            <a:r>
              <a:rPr lang="en-US" sz="1800" dirty="0"/>
              <a:t> </a:t>
            </a:r>
            <a:r>
              <a:rPr lang="en-US" sz="1800" dirty="0" err="1"/>
              <a:t>barplots</a:t>
            </a:r>
            <a:r>
              <a:rPr lang="en-US" sz="1800" dirty="0"/>
              <a:t> show the data’s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 Code: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A8C84-E09C-D34C-A02E-06C72729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2" y="690228"/>
            <a:ext cx="2890705" cy="2478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A249A5-B117-E543-81E8-F9D43E3D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27" y="692463"/>
            <a:ext cx="2885492" cy="24743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72850D-7F41-A241-8C84-275DBC05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01" y="3717370"/>
            <a:ext cx="2895918" cy="248324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EF19CC8-D326-5140-B06A-0BC33C3A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2" y="3700749"/>
            <a:ext cx="2911236" cy="2496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13E28-E52D-AA4D-BAD1-3EE782D2B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423" y="5326934"/>
            <a:ext cx="4525569" cy="6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153A-C207-064A-ABEA-953D097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241" y="108812"/>
            <a:ext cx="3702251" cy="5937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Google Search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8C4D-F741-A045-B0DD-52E12479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854" y="855015"/>
            <a:ext cx="4537895" cy="58941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illustration to the far left tells us there is not much linear growth up until 5 when there is an increase. This growth is not continuous as it gradually decreases all the way down to 20. </a:t>
            </a:r>
          </a:p>
          <a:p>
            <a:pPr marL="0" indent="0">
              <a:buNone/>
            </a:pPr>
            <a:r>
              <a:rPr lang="en-US" sz="2000" dirty="0"/>
              <a:t>Earning potential is very scattered showing very little growth based on duration. </a:t>
            </a:r>
          </a:p>
          <a:p>
            <a:pPr marL="0" indent="0">
              <a:buNone/>
            </a:pPr>
            <a:r>
              <a:rPr lang="en-US" sz="2000" dirty="0"/>
              <a:t>In the bottom right, activity and duration is much more sporadic in activity and duration.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However, revenue and duration show little signs of exponential growth</a:t>
            </a:r>
          </a:p>
          <a:p>
            <a:pPr marL="0" indent="0">
              <a:buNone/>
            </a:pPr>
            <a:r>
              <a:rPr lang="en-US" sz="2000" dirty="0"/>
              <a:t>R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5D309-6353-F641-AE97-757DA973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2" y="690228"/>
            <a:ext cx="2890705" cy="2478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7C5A2-8EF7-DD46-B9A6-19B044A4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27" y="692463"/>
            <a:ext cx="2885492" cy="24743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39F41-2732-764C-9D90-B761A5ED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01" y="3717370"/>
            <a:ext cx="2895918" cy="248324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3887BCF-69C2-804E-8823-D89261E3F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2" y="3700749"/>
            <a:ext cx="2911236" cy="249638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EC2637-3097-854D-BFC0-F0A694226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725" y="5633930"/>
            <a:ext cx="4544619" cy="8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0852-6A23-7449-BB7D-F4298D59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083" y="160314"/>
            <a:ext cx="3702251" cy="618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Google Ad Word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75CE-C9F7-D842-BC21-09447D83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521" y="864974"/>
            <a:ext cx="4389387" cy="58327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plots here tell us there is some significance from </a:t>
            </a:r>
            <a:r>
              <a:rPr lang="en-US" sz="2000" dirty="0" err="1"/>
              <a:t>GoogleAdWords</a:t>
            </a:r>
            <a:r>
              <a:rPr lang="en-US" sz="2000" dirty="0"/>
              <a:t> in terms of linear growth. </a:t>
            </a:r>
          </a:p>
          <a:p>
            <a:pPr marL="0" indent="0">
              <a:buNone/>
            </a:pPr>
            <a:r>
              <a:rPr lang="en-US" sz="2000" dirty="0"/>
              <a:t>The Activity and Duration appear to be uniformed together with little variation.         </a:t>
            </a:r>
          </a:p>
          <a:p>
            <a:pPr marL="0" indent="0">
              <a:buNone/>
            </a:pPr>
            <a:r>
              <a:rPr lang="en-US" sz="2000" dirty="0"/>
              <a:t>Surprisingly revenue and duration did not show a significant increase. Aside from the outliers, there is minimal growth.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 Code: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7659FC-3027-C84B-8446-C2E0C8AA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2" y="690228"/>
            <a:ext cx="2890705" cy="2478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7EA71-C17C-3743-884D-C375378F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27" y="692463"/>
            <a:ext cx="2885492" cy="24743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764AF24-360D-3343-B000-5BEDFD68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01" y="3717370"/>
            <a:ext cx="2895918" cy="248324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87B2C45-A415-D14C-AE7B-55E78FA9E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2" y="3700749"/>
            <a:ext cx="2911236" cy="2496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D77C5-2623-484D-AF49-92C005270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341" y="5459658"/>
            <a:ext cx="4389387" cy="7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0FED-0B59-014B-92FD-B162893F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6" y="377483"/>
            <a:ext cx="10515600" cy="536918"/>
          </a:xfrm>
        </p:spPr>
        <p:txBody>
          <a:bodyPr>
            <a:normAutofit/>
          </a:bodyPr>
          <a:lstStyle/>
          <a:p>
            <a:r>
              <a:rPr lang="en-US" sz="3200" dirty="0"/>
              <a:t>SVM &amp; 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859D-6C35-074B-AB68-318CCC93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136822"/>
            <a:ext cx="11850130" cy="5585254"/>
          </a:xfrm>
        </p:spPr>
        <p:txBody>
          <a:bodyPr>
            <a:normAutofit/>
          </a:bodyPr>
          <a:lstStyle/>
          <a:p>
            <a:r>
              <a:rPr lang="en-US" sz="2000" dirty="0"/>
              <a:t>Functions SVM and &amp; LM were best suitable for this dataset as MSE was not efficient to achieve </a:t>
            </a:r>
          </a:p>
          <a:p>
            <a:r>
              <a:rPr lang="en-US" sz="2000" dirty="0"/>
              <a:t>Linear model was used to calculate the X and Y axis in </a:t>
            </a:r>
            <a:r>
              <a:rPr lang="en-US" sz="2000" dirty="0" err="1"/>
              <a:t>directlink</a:t>
            </a:r>
            <a:r>
              <a:rPr lang="en-US" sz="2000" dirty="0"/>
              <a:t>, </a:t>
            </a:r>
            <a:r>
              <a:rPr lang="en-US" sz="2000" dirty="0" err="1"/>
              <a:t>GoogleAdWord</a:t>
            </a:r>
            <a:r>
              <a:rPr lang="en-US" sz="2000" dirty="0"/>
              <a:t>, and </a:t>
            </a:r>
            <a:r>
              <a:rPr lang="en-US" sz="2000" dirty="0" err="1"/>
              <a:t>GoogleSearch</a:t>
            </a:r>
            <a:r>
              <a:rPr lang="en-US" sz="2000" dirty="0"/>
              <a:t>. The goal was to see the relation between attributes for all three sources used.</a:t>
            </a:r>
          </a:p>
          <a:p>
            <a:r>
              <a:rPr lang="en-US" sz="2000" dirty="0"/>
              <a:t>In doing so gave the mean for all three sources to the right;</a:t>
            </a:r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3F51C4-140D-D249-A7C3-C5EAA101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29" y="2578167"/>
            <a:ext cx="5913309" cy="39023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DAB2B-9542-A245-9DB5-98E4C6FF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34729"/>
            <a:ext cx="5588000" cy="19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FBFB-C628-6646-AEBB-DB0FE21A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352769"/>
            <a:ext cx="10515600" cy="649288"/>
          </a:xfrm>
        </p:spPr>
        <p:txBody>
          <a:bodyPr>
            <a:normAutofit/>
          </a:bodyPr>
          <a:lstStyle/>
          <a:p>
            <a:r>
              <a:rPr lang="en-US" sz="2800" dirty="0"/>
              <a:t>What Does The Average Tell Us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9B65-ADE8-D14E-A1F2-0A474D9F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61535"/>
            <a:ext cx="11815763" cy="5453578"/>
          </a:xfrm>
        </p:spPr>
        <p:txBody>
          <a:bodyPr>
            <a:normAutofit/>
          </a:bodyPr>
          <a:lstStyle/>
          <a:p>
            <a:r>
              <a:rPr lang="en-US" sz="2000" dirty="0"/>
              <a:t>The mean or average, tell us that using the Linear model for </a:t>
            </a:r>
            <a:r>
              <a:rPr lang="en-US" sz="2000" dirty="0" err="1"/>
              <a:t>GoogleAdWords</a:t>
            </a:r>
            <a:r>
              <a:rPr lang="en-US" sz="2000" dirty="0"/>
              <a:t> gave a better predication rate of 0.500.</a:t>
            </a:r>
          </a:p>
          <a:p>
            <a:r>
              <a:rPr lang="en-US" sz="2000" dirty="0" err="1"/>
              <a:t>GoogleSearch</a:t>
            </a:r>
            <a:r>
              <a:rPr lang="en-US" sz="2000" dirty="0"/>
              <a:t> had a prediction rate of 3.07 and </a:t>
            </a:r>
            <a:r>
              <a:rPr lang="en-US" sz="2000" dirty="0" err="1"/>
              <a:t>Directlink</a:t>
            </a:r>
            <a:r>
              <a:rPr lang="en-US" sz="2000" dirty="0"/>
              <a:t> had a prediction rate of 155.396. </a:t>
            </a:r>
          </a:p>
          <a:p>
            <a:r>
              <a:rPr lang="en-US" sz="2000" dirty="0" err="1"/>
              <a:t>Directlinks</a:t>
            </a:r>
            <a:r>
              <a:rPr lang="en-US" sz="2000" dirty="0"/>
              <a:t> prediction rate of 155.396 isn’t bad, initially it was 27.03, but after some adjusting it eventually increased overtime.</a:t>
            </a:r>
          </a:p>
          <a:p>
            <a:r>
              <a:rPr lang="en-US" sz="2000" dirty="0" err="1"/>
              <a:t>GoogleSearch</a:t>
            </a:r>
            <a:r>
              <a:rPr lang="en-US" sz="2000" dirty="0"/>
              <a:t> low score rate tells us the average person is not browsing through Google as often compared to its counterparts such as </a:t>
            </a:r>
            <a:r>
              <a:rPr lang="en-US" sz="2000" dirty="0" err="1"/>
              <a:t>Directlink</a:t>
            </a:r>
            <a:r>
              <a:rPr lang="en-US" sz="2000" dirty="0"/>
              <a:t> and </a:t>
            </a:r>
            <a:r>
              <a:rPr lang="en-US" sz="2000" dirty="0" err="1"/>
              <a:t>GoogleAdWords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6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E09E-A632-0A40-87E1-6EF71787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365125"/>
            <a:ext cx="11044881" cy="648129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DD7E-EDC7-F341-8800-0DEE6BA9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186249"/>
            <a:ext cx="11763632" cy="5523470"/>
          </a:xfrm>
        </p:spPr>
        <p:txBody>
          <a:bodyPr/>
          <a:lstStyle/>
          <a:p>
            <a:r>
              <a:rPr lang="en-US" dirty="0"/>
              <a:t>For this dataset given for three sources to see which source overall prediction rate.</a:t>
            </a:r>
          </a:p>
          <a:p>
            <a:r>
              <a:rPr lang="en-US" dirty="0" err="1"/>
              <a:t>GoogleSearch</a:t>
            </a:r>
            <a:r>
              <a:rPr lang="en-US" dirty="0"/>
              <a:t> yielded a significant loss with barely any growth from the data</a:t>
            </a:r>
          </a:p>
          <a:p>
            <a:r>
              <a:rPr lang="en-US" dirty="0" err="1"/>
              <a:t>GoogleAdWords</a:t>
            </a:r>
            <a:r>
              <a:rPr lang="en-US" dirty="0"/>
              <a:t> had a moderate exponential growth, but not by very much</a:t>
            </a:r>
          </a:p>
          <a:p>
            <a:r>
              <a:rPr lang="en-US" dirty="0" err="1"/>
              <a:t>Directlink</a:t>
            </a:r>
            <a:r>
              <a:rPr lang="en-US" dirty="0"/>
              <a:t> showcased the highest in all categories for revenue, duration and source. It seems more people are interested in being on </a:t>
            </a:r>
            <a:r>
              <a:rPr lang="en-US" dirty="0" err="1"/>
              <a:t>Directlink</a:t>
            </a:r>
            <a:r>
              <a:rPr lang="en-US" dirty="0"/>
              <a:t> than </a:t>
            </a:r>
            <a:r>
              <a:rPr lang="en-US" dirty="0" err="1"/>
              <a:t>GoogleAdWords</a:t>
            </a:r>
            <a:r>
              <a:rPr lang="en-US" dirty="0"/>
              <a:t> or </a:t>
            </a:r>
            <a:r>
              <a:rPr lang="en-US" dirty="0" err="1"/>
              <a:t>GoogleSearch</a:t>
            </a:r>
            <a:r>
              <a:rPr lang="en-US" dirty="0"/>
              <a:t>.</a:t>
            </a:r>
          </a:p>
          <a:p>
            <a:r>
              <a:rPr lang="en-US" dirty="0"/>
              <a:t>Overall </a:t>
            </a:r>
            <a:r>
              <a:rPr lang="en-US" dirty="0" err="1"/>
              <a:t>Directlink</a:t>
            </a:r>
            <a:r>
              <a:rPr lang="en-US" dirty="0"/>
              <a:t> upheld the best results</a:t>
            </a:r>
          </a:p>
        </p:txBody>
      </p:sp>
    </p:spTree>
    <p:extLst>
      <p:ext uri="{BB962C8B-B14F-4D97-AF65-F5344CB8AC3E}">
        <p14:creationId xmlns:p14="http://schemas.microsoft.com/office/powerpoint/2010/main" val="244595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578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Revenue Prediction</vt:lpstr>
      <vt:lpstr>What is the purpose behind this prediction?</vt:lpstr>
      <vt:lpstr>Plots</vt:lpstr>
      <vt:lpstr>Direct Link Plots</vt:lpstr>
      <vt:lpstr>Google Search Plots</vt:lpstr>
      <vt:lpstr>Google Ad Word Plots</vt:lpstr>
      <vt:lpstr>SVM &amp; LM</vt:lpstr>
      <vt:lpstr>What Does The Average Tell Us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5</dc:title>
  <dc:creator>Angela Jackson</dc:creator>
  <cp:lastModifiedBy>Angela Jackson</cp:lastModifiedBy>
  <cp:revision>6</cp:revision>
  <dcterms:created xsi:type="dcterms:W3CDTF">2019-05-03T02:20:58Z</dcterms:created>
  <dcterms:modified xsi:type="dcterms:W3CDTF">2020-02-25T20:22:40Z</dcterms:modified>
</cp:coreProperties>
</file>