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2d98cf6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2d98cf6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2d98cf6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2d98cf6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2d98cf6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2d98cf6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d98cf6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2d98cf6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38750" y="513700"/>
            <a:ext cx="5866500" cy="3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solidFill>
                  <a:schemeClr val="dk1"/>
                </a:solidFill>
              </a:rPr>
              <a:t>Brief Introduction of Leetcode search engine</a:t>
            </a:r>
            <a:endParaRPr b="1" sz="2000"/>
          </a:p>
        </p:txBody>
      </p:sp>
      <p:sp>
        <p:nvSpPr>
          <p:cNvPr id="55" name="Google Shape;55;p13"/>
          <p:cNvSpPr txBox="1"/>
          <p:nvPr/>
        </p:nvSpPr>
        <p:spPr>
          <a:xfrm>
            <a:off x="654550" y="1087075"/>
            <a:ext cx="35148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What is Leetcode search engine for?</a:t>
            </a:r>
            <a:endParaRPr b="1"/>
          </a:p>
        </p:txBody>
      </p:sp>
      <p:sp>
        <p:nvSpPr>
          <p:cNvPr id="56" name="Google Shape;56;p13"/>
          <p:cNvSpPr txBox="1"/>
          <p:nvPr/>
        </p:nvSpPr>
        <p:spPr>
          <a:xfrm>
            <a:off x="4169375" y="1087075"/>
            <a:ext cx="4678200" cy="2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t>various coding questions + community for programmers</a:t>
            </a:r>
            <a:endParaRPr/>
          </a:p>
        </p:txBody>
      </p:sp>
      <p:sp>
        <p:nvSpPr>
          <p:cNvPr id="57" name="Google Shape;57;p13"/>
          <p:cNvSpPr txBox="1"/>
          <p:nvPr/>
        </p:nvSpPr>
        <p:spPr>
          <a:xfrm>
            <a:off x="654550" y="1710275"/>
            <a:ext cx="2891700" cy="3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a:t>Why interests me?</a:t>
            </a:r>
            <a:endParaRPr b="1"/>
          </a:p>
        </p:txBody>
      </p:sp>
      <p:sp>
        <p:nvSpPr>
          <p:cNvPr id="58" name="Google Shape;58;p13"/>
          <p:cNvSpPr txBox="1"/>
          <p:nvPr/>
        </p:nvSpPr>
        <p:spPr>
          <a:xfrm>
            <a:off x="4169375" y="1710275"/>
            <a:ext cx="4279200" cy="3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t>helpful to my career life + user-friendly</a:t>
            </a:r>
            <a:endParaRPr/>
          </a:p>
        </p:txBody>
      </p:sp>
      <p:pic>
        <p:nvPicPr>
          <p:cNvPr id="59" name="Google Shape;59;p13"/>
          <p:cNvPicPr preferRelativeResize="0"/>
          <p:nvPr/>
        </p:nvPicPr>
        <p:blipFill>
          <a:blip r:embed="rId3">
            <a:alphaModFix/>
          </a:blip>
          <a:stretch>
            <a:fillRect/>
          </a:stretch>
        </p:blipFill>
        <p:spPr>
          <a:xfrm>
            <a:off x="2188200" y="2527525"/>
            <a:ext cx="4557101" cy="2125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626725" y="239500"/>
            <a:ext cx="5010600" cy="4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CN" sz="2000">
                <a:solidFill>
                  <a:schemeClr val="dk1"/>
                </a:solidFill>
              </a:rPr>
              <a:t>Search types and ranking features</a:t>
            </a:r>
            <a:endParaRPr b="1" sz="2000">
              <a:solidFill>
                <a:schemeClr val="dk1"/>
              </a:solidFill>
            </a:endParaRPr>
          </a:p>
          <a:p>
            <a:pPr indent="0" lvl="0" marL="0" rtl="0" algn="l">
              <a:spcBef>
                <a:spcPts val="0"/>
              </a:spcBef>
              <a:spcAft>
                <a:spcPts val="0"/>
              </a:spcAft>
              <a:buNone/>
            </a:pPr>
            <a:r>
              <a:t/>
            </a:r>
            <a:endParaRPr/>
          </a:p>
        </p:txBody>
      </p:sp>
      <p:sp>
        <p:nvSpPr>
          <p:cNvPr id="65" name="Google Shape;65;p14"/>
          <p:cNvSpPr txBox="1"/>
          <p:nvPr/>
        </p:nvSpPr>
        <p:spPr>
          <a:xfrm>
            <a:off x="538200" y="787925"/>
            <a:ext cx="8126400" cy="72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200">
                <a:solidFill>
                  <a:schemeClr val="dk1"/>
                </a:solidFill>
              </a:rPr>
              <a:t>search types:</a:t>
            </a:r>
            <a:endParaRPr b="1" sz="1200">
              <a:solidFill>
                <a:schemeClr val="dk1"/>
              </a:solidFill>
            </a:endParaRPr>
          </a:p>
          <a:p>
            <a:pPr indent="0" lvl="0" marL="0" rtl="0" algn="l">
              <a:lnSpc>
                <a:spcPct val="115000"/>
              </a:lnSpc>
              <a:spcBef>
                <a:spcPts val="0"/>
              </a:spcBef>
              <a:spcAft>
                <a:spcPts val="0"/>
              </a:spcAft>
              <a:buNone/>
            </a:pPr>
            <a:r>
              <a:rPr lang="zh-CN" sz="1000">
                <a:solidFill>
                  <a:schemeClr val="dk1"/>
                </a:solidFill>
              </a:rPr>
              <a:t>coding problems + user-posted interview questions + interview experience</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 + compensation information + topics of career + general discussion + feedback</a:t>
            </a:r>
            <a:endParaRPr sz="100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p:txBody>
      </p:sp>
      <p:sp>
        <p:nvSpPr>
          <p:cNvPr id="66" name="Google Shape;66;p14"/>
          <p:cNvSpPr txBox="1"/>
          <p:nvPr/>
        </p:nvSpPr>
        <p:spPr>
          <a:xfrm>
            <a:off x="671150" y="2109100"/>
            <a:ext cx="17034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examples:</a:t>
            </a:r>
            <a:endParaRPr/>
          </a:p>
        </p:txBody>
      </p:sp>
      <p:pic>
        <p:nvPicPr>
          <p:cNvPr id="67" name="Google Shape;67;p14"/>
          <p:cNvPicPr preferRelativeResize="0"/>
          <p:nvPr/>
        </p:nvPicPr>
        <p:blipFill>
          <a:blip r:embed="rId3">
            <a:alphaModFix/>
          </a:blip>
          <a:stretch>
            <a:fillRect/>
          </a:stretch>
        </p:blipFill>
        <p:spPr>
          <a:xfrm>
            <a:off x="596350" y="2427600"/>
            <a:ext cx="4268624" cy="2606400"/>
          </a:xfrm>
          <a:prstGeom prst="rect">
            <a:avLst/>
          </a:prstGeom>
          <a:noFill/>
          <a:ln>
            <a:noFill/>
          </a:ln>
        </p:spPr>
      </p:pic>
      <p:pic>
        <p:nvPicPr>
          <p:cNvPr id="68" name="Google Shape;68;p14"/>
          <p:cNvPicPr preferRelativeResize="0"/>
          <p:nvPr/>
        </p:nvPicPr>
        <p:blipFill>
          <a:blip r:embed="rId4">
            <a:alphaModFix/>
          </a:blip>
          <a:stretch>
            <a:fillRect/>
          </a:stretch>
        </p:blipFill>
        <p:spPr>
          <a:xfrm>
            <a:off x="5115650" y="2427600"/>
            <a:ext cx="3350995" cy="2606400"/>
          </a:xfrm>
          <a:prstGeom prst="rect">
            <a:avLst/>
          </a:prstGeom>
          <a:noFill/>
          <a:ln>
            <a:noFill/>
          </a:ln>
        </p:spPr>
      </p:pic>
      <p:sp>
        <p:nvSpPr>
          <p:cNvPr id="69" name="Google Shape;69;p14"/>
          <p:cNvSpPr txBox="1"/>
          <p:nvPr/>
        </p:nvSpPr>
        <p:spPr>
          <a:xfrm>
            <a:off x="538200" y="1477575"/>
            <a:ext cx="8168100" cy="5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200">
                <a:solidFill>
                  <a:schemeClr val="dk1"/>
                </a:solidFill>
              </a:rPr>
              <a:t>ranking features:</a:t>
            </a:r>
            <a:endParaRPr b="1" sz="1200">
              <a:solidFill>
                <a:schemeClr val="dk1"/>
              </a:solidFill>
            </a:endParaRPr>
          </a:p>
          <a:p>
            <a:pPr indent="0" lvl="0" marL="0" rtl="0" algn="l">
              <a:lnSpc>
                <a:spcPct val="115000"/>
              </a:lnSpc>
              <a:spcBef>
                <a:spcPts val="0"/>
              </a:spcBef>
              <a:spcAft>
                <a:spcPts val="0"/>
              </a:spcAft>
              <a:buNone/>
            </a:pPr>
            <a:r>
              <a:rPr lang="zh-CN" sz="1000">
                <a:solidFill>
                  <a:schemeClr val="dk1"/>
                </a:solidFill>
              </a:rPr>
              <a:t>number of votes + the level of hotness</a:t>
            </a:r>
            <a:endParaRPr sz="1000"/>
          </a:p>
        </p:txBody>
      </p:sp>
      <p:sp>
        <p:nvSpPr>
          <p:cNvPr id="70" name="Google Shape;70;p14"/>
          <p:cNvSpPr txBox="1"/>
          <p:nvPr/>
        </p:nvSpPr>
        <p:spPr>
          <a:xfrm>
            <a:off x="5682950" y="1419425"/>
            <a:ext cx="2783700" cy="3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CN" sz="1200">
                <a:solidFill>
                  <a:schemeClr val="dk1"/>
                </a:solidFill>
              </a:rPr>
              <a:t>How does system rank results?</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2283175" y="397375"/>
            <a:ext cx="3406800" cy="44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sz="2000">
                <a:solidFill>
                  <a:schemeClr val="dk1"/>
                </a:solidFill>
              </a:rPr>
              <a:t>Technical problems</a:t>
            </a:r>
            <a:endParaRPr b="1" sz="2000"/>
          </a:p>
        </p:txBody>
      </p:sp>
      <p:sp>
        <p:nvSpPr>
          <p:cNvPr id="76" name="Google Shape;76;p15"/>
          <p:cNvSpPr txBox="1"/>
          <p:nvPr/>
        </p:nvSpPr>
        <p:spPr>
          <a:xfrm>
            <a:off x="380325" y="995675"/>
            <a:ext cx="7953000" cy="17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200">
                <a:solidFill>
                  <a:schemeClr val="dk1"/>
                </a:solidFill>
              </a:rPr>
              <a:t>How to search out all interview questions accurately and order them by relevance according to the description words users type in ?</a:t>
            </a:r>
            <a:endParaRPr b="1" sz="1200">
              <a:solidFill>
                <a:schemeClr val="dk1"/>
              </a:solidFill>
            </a:endParaRPr>
          </a:p>
          <a:p>
            <a:pPr indent="0" lvl="0" marL="0" rtl="0" algn="l">
              <a:lnSpc>
                <a:spcPct val="115000"/>
              </a:lnSpc>
              <a:spcBef>
                <a:spcPts val="0"/>
              </a:spcBef>
              <a:spcAft>
                <a:spcPts val="0"/>
              </a:spcAft>
              <a:buNone/>
            </a:pPr>
            <a:r>
              <a:rPr lang="zh-CN" sz="1000">
                <a:solidFill>
                  <a:schemeClr val="dk1"/>
                </a:solidFill>
              </a:rPr>
              <a:t>1. S</a:t>
            </a:r>
            <a:r>
              <a:rPr lang="zh-CN" sz="1000">
                <a:solidFill>
                  <a:schemeClr val="dk1"/>
                </a:solidFill>
              </a:rPr>
              <a:t>earch out all candidates with tags including the company’s name or having the company’s name in posts’ titles or full text contents. </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2. Use tf-idf weighting to calculate ranking scores and sort them from highest to lowest.</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3. Maybe the weight of tags is bigger than the occurrence of the company’s name in text, since tags of each result are manually added by online posters, so they are more accurate and important.</a:t>
            </a:r>
            <a:endParaRPr sz="1000">
              <a:solidFill>
                <a:schemeClr val="dk1"/>
              </a:solidFill>
            </a:endParaRPr>
          </a:p>
          <a:p>
            <a:pPr indent="0" lvl="0" marL="0" rtl="0" algn="l">
              <a:lnSpc>
                <a:spcPct val="115000"/>
              </a:lnSpc>
              <a:spcBef>
                <a:spcPts val="0"/>
              </a:spcBef>
              <a:spcAft>
                <a:spcPts val="0"/>
              </a:spcAft>
              <a:buNone/>
            </a:pPr>
            <a:r>
              <a:rPr b="1" lang="zh-CN" sz="1200">
                <a:solidFill>
                  <a:schemeClr val="dk1"/>
                </a:solidFill>
              </a:rPr>
              <a:t>How to enable the function of </a:t>
            </a:r>
            <a:r>
              <a:rPr b="1" lang="zh-CN" sz="1200">
                <a:solidFill>
                  <a:schemeClr val="dk1"/>
                </a:solidFill>
              </a:rPr>
              <a:t>updating the suggested results for searching tags</a:t>
            </a:r>
            <a:r>
              <a:rPr b="1" lang="zh-C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rPr lang="zh-CN" sz="1000">
                <a:solidFill>
                  <a:schemeClr val="dk1"/>
                </a:solidFill>
              </a:rPr>
              <a:t>Every time I add a character, the search engine updates the results by listing out all tags containing the current query ordering by post amounts until finish typing.</a:t>
            </a:r>
            <a:endParaRPr sz="10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1645625" y="2766575"/>
            <a:ext cx="1104425" cy="2286726"/>
          </a:xfrm>
          <a:prstGeom prst="rect">
            <a:avLst/>
          </a:prstGeom>
          <a:noFill/>
          <a:ln>
            <a:noFill/>
          </a:ln>
        </p:spPr>
      </p:pic>
      <p:pic>
        <p:nvPicPr>
          <p:cNvPr id="78" name="Google Shape;78;p15"/>
          <p:cNvPicPr preferRelativeResize="0"/>
          <p:nvPr/>
        </p:nvPicPr>
        <p:blipFill>
          <a:blip r:embed="rId4">
            <a:alphaModFix/>
          </a:blip>
          <a:stretch>
            <a:fillRect/>
          </a:stretch>
        </p:blipFill>
        <p:spPr>
          <a:xfrm>
            <a:off x="4929075" y="2605100"/>
            <a:ext cx="1151875" cy="2498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1663575" y="339725"/>
            <a:ext cx="6598200" cy="4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CN" sz="2000">
                <a:solidFill>
                  <a:schemeClr val="dk1"/>
                </a:solidFill>
              </a:rPr>
              <a:t>Strength and limitations of Leetcode search engine</a:t>
            </a:r>
            <a:endParaRPr b="1" sz="2000">
              <a:solidFill>
                <a:schemeClr val="dk1"/>
              </a:solidFill>
            </a:endParaRPr>
          </a:p>
          <a:p>
            <a:pPr indent="0" lvl="0" marL="0" rtl="0" algn="l">
              <a:spcBef>
                <a:spcPts val="0"/>
              </a:spcBef>
              <a:spcAft>
                <a:spcPts val="0"/>
              </a:spcAft>
              <a:buNone/>
            </a:pPr>
            <a:r>
              <a:t/>
            </a:r>
            <a:endParaRPr/>
          </a:p>
        </p:txBody>
      </p:sp>
      <p:sp>
        <p:nvSpPr>
          <p:cNvPr id="84" name="Google Shape;84;p16"/>
          <p:cNvSpPr txBox="1"/>
          <p:nvPr/>
        </p:nvSpPr>
        <p:spPr>
          <a:xfrm>
            <a:off x="632625" y="886925"/>
            <a:ext cx="3188100" cy="21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200">
                <a:solidFill>
                  <a:schemeClr val="dk1"/>
                </a:solidFill>
              </a:rPr>
              <a:t>Strength</a:t>
            </a:r>
            <a:endParaRPr b="1" sz="1200">
              <a:solidFill>
                <a:schemeClr val="dk1"/>
              </a:solidFill>
            </a:endParaRPr>
          </a:p>
          <a:p>
            <a:pPr indent="0" lvl="0" marL="0" rtl="0" algn="l">
              <a:lnSpc>
                <a:spcPct val="115000"/>
              </a:lnSpc>
              <a:spcBef>
                <a:spcPts val="0"/>
              </a:spcBef>
              <a:spcAft>
                <a:spcPts val="0"/>
              </a:spcAft>
              <a:buNone/>
            </a:pPr>
            <a:r>
              <a:rPr lang="zh-CN" sz="850">
                <a:solidFill>
                  <a:schemeClr val="dk1"/>
                </a:solidFill>
              </a:rPr>
              <a:t>Leetcode is best for clustering and topics/tags classification.</a:t>
            </a:r>
            <a:endParaRPr sz="850">
              <a:solidFill>
                <a:schemeClr val="dk1"/>
              </a:solidFill>
            </a:endParaRPr>
          </a:p>
          <a:p>
            <a:pPr indent="0" lvl="0" marL="0" rtl="0" algn="l">
              <a:lnSpc>
                <a:spcPct val="115000"/>
              </a:lnSpc>
              <a:spcBef>
                <a:spcPts val="0"/>
              </a:spcBef>
              <a:spcAft>
                <a:spcPts val="0"/>
              </a:spcAft>
              <a:buNone/>
            </a:pPr>
            <a:r>
              <a:rPr lang="zh-CN" sz="850">
                <a:solidFill>
                  <a:schemeClr val="dk1"/>
                </a:solidFill>
              </a:rPr>
              <a:t>Each problem has similar questions given by Leetcode. </a:t>
            </a:r>
            <a:endParaRPr sz="850">
              <a:solidFill>
                <a:schemeClr val="dk1"/>
              </a:solidFill>
            </a:endParaRPr>
          </a:p>
          <a:p>
            <a:pPr indent="0" lvl="0" marL="0" rtl="0" algn="l">
              <a:lnSpc>
                <a:spcPct val="115000"/>
              </a:lnSpc>
              <a:spcBef>
                <a:spcPts val="0"/>
              </a:spcBef>
              <a:spcAft>
                <a:spcPts val="0"/>
              </a:spcAft>
              <a:buNone/>
            </a:pPr>
            <a:r>
              <a:rPr lang="zh-CN" sz="850">
                <a:solidFill>
                  <a:schemeClr val="dk1"/>
                </a:solidFill>
              </a:rPr>
              <a:t>This feature is enabled by clustering’s </a:t>
            </a:r>
            <a:r>
              <a:rPr lang="zh-CN" sz="850">
                <a:solidFill>
                  <a:srgbClr val="202124"/>
                </a:solidFill>
              </a:rPr>
              <a:t>document grouping.</a:t>
            </a:r>
            <a:endParaRPr sz="850">
              <a:solidFill>
                <a:srgbClr val="202124"/>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b="1" lang="zh-CN" sz="1200">
                <a:solidFill>
                  <a:schemeClr val="dk1"/>
                </a:solidFill>
              </a:rPr>
              <a:t>Limitations</a:t>
            </a:r>
            <a:endParaRPr b="1" sz="1200">
              <a:solidFill>
                <a:schemeClr val="dk1"/>
              </a:solidFill>
            </a:endParaRPr>
          </a:p>
          <a:p>
            <a:pPr indent="0" lvl="0" marL="0" rtl="0" algn="l">
              <a:lnSpc>
                <a:spcPct val="115000"/>
              </a:lnSpc>
              <a:spcBef>
                <a:spcPts val="0"/>
              </a:spcBef>
              <a:spcAft>
                <a:spcPts val="0"/>
              </a:spcAft>
              <a:buNone/>
            </a:pPr>
            <a:r>
              <a:rPr lang="zh-CN" sz="850">
                <a:solidFill>
                  <a:schemeClr val="dk1"/>
                </a:solidFill>
              </a:rPr>
              <a:t>Have limitations on implementing query searching:</a:t>
            </a:r>
            <a:endParaRPr sz="850">
              <a:solidFill>
                <a:schemeClr val="dk1"/>
              </a:solidFill>
            </a:endParaRPr>
          </a:p>
          <a:p>
            <a:pPr indent="0" lvl="0" marL="0" rtl="0" algn="l">
              <a:lnSpc>
                <a:spcPct val="115000"/>
              </a:lnSpc>
              <a:spcBef>
                <a:spcPts val="0"/>
              </a:spcBef>
              <a:spcAft>
                <a:spcPts val="0"/>
              </a:spcAft>
              <a:buNone/>
            </a:pPr>
            <a:r>
              <a:rPr lang="zh-CN" sz="850">
                <a:solidFill>
                  <a:schemeClr val="dk1"/>
                </a:solidFill>
              </a:rPr>
              <a:t>1. </a:t>
            </a:r>
            <a:r>
              <a:rPr lang="zh-CN" sz="850">
                <a:solidFill>
                  <a:schemeClr val="dk1"/>
                </a:solidFill>
              </a:rPr>
              <a:t>Users can’t query out certain contests with their id numbers in</a:t>
            </a:r>
            <a:r>
              <a:rPr lang="zh-CN" sz="850">
                <a:solidFill>
                  <a:schemeClr val="dk1"/>
                </a:solidFill>
              </a:rPr>
              <a:t> the section of “Contest”. </a:t>
            </a:r>
            <a:endParaRPr sz="850">
              <a:solidFill>
                <a:schemeClr val="dk1"/>
              </a:solidFill>
            </a:endParaRPr>
          </a:p>
          <a:p>
            <a:pPr indent="0" lvl="0" marL="0" rtl="0" algn="l">
              <a:lnSpc>
                <a:spcPct val="115000"/>
              </a:lnSpc>
              <a:spcBef>
                <a:spcPts val="0"/>
              </a:spcBef>
              <a:spcAft>
                <a:spcPts val="0"/>
              </a:spcAft>
              <a:buNone/>
            </a:pPr>
            <a:r>
              <a:rPr lang="zh-CN" sz="850">
                <a:solidFill>
                  <a:schemeClr val="dk1"/>
                </a:solidFill>
              </a:rPr>
              <a:t>2. In the section of “interview questions” , although we can filter out questions with company names, further filtering by different positions is not allowed.</a:t>
            </a:r>
            <a:endParaRPr b="1" sz="850">
              <a:solidFill>
                <a:schemeClr val="dk1"/>
              </a:solidFill>
            </a:endParaRPr>
          </a:p>
          <a:p>
            <a:pPr indent="0" lvl="0" marL="0" rtl="0" algn="l">
              <a:lnSpc>
                <a:spcPct val="115000"/>
              </a:lnSpc>
              <a:spcBef>
                <a:spcPts val="0"/>
              </a:spcBef>
              <a:spcAft>
                <a:spcPts val="0"/>
              </a:spcAft>
              <a:buNone/>
            </a:pPr>
            <a:r>
              <a:t/>
            </a:r>
            <a:endParaRPr b="1" sz="850">
              <a:solidFill>
                <a:schemeClr val="dk1"/>
              </a:solidFill>
            </a:endParaRPr>
          </a:p>
          <a:p>
            <a:pPr indent="0" lvl="0" marL="0" rtl="0" algn="l">
              <a:lnSpc>
                <a:spcPct val="115000"/>
              </a:lnSpc>
              <a:spcBef>
                <a:spcPts val="0"/>
              </a:spcBef>
              <a:spcAft>
                <a:spcPts val="0"/>
              </a:spcAft>
              <a:buNone/>
            </a:pPr>
            <a:r>
              <a:t/>
            </a:r>
            <a:endParaRPr b="1" sz="850">
              <a:solidFill>
                <a:schemeClr val="dk1"/>
              </a:solidFill>
            </a:endParaRPr>
          </a:p>
        </p:txBody>
      </p:sp>
      <p:pic>
        <p:nvPicPr>
          <p:cNvPr id="85" name="Google Shape;85;p16"/>
          <p:cNvPicPr preferRelativeResize="0"/>
          <p:nvPr/>
        </p:nvPicPr>
        <p:blipFill>
          <a:blip r:embed="rId3">
            <a:alphaModFix/>
          </a:blip>
          <a:stretch>
            <a:fillRect/>
          </a:stretch>
        </p:blipFill>
        <p:spPr>
          <a:xfrm>
            <a:off x="4829475" y="886925"/>
            <a:ext cx="2805850" cy="304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1877700" y="514200"/>
            <a:ext cx="6399900" cy="4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2000">
                <a:solidFill>
                  <a:schemeClr val="dk1"/>
                </a:solidFill>
              </a:rPr>
              <a:t>Suggestions for improving Leetcode search engine</a:t>
            </a:r>
            <a:endParaRPr b="1" sz="2000"/>
          </a:p>
        </p:txBody>
      </p:sp>
      <p:sp>
        <p:nvSpPr>
          <p:cNvPr id="91" name="Google Shape;91;p17"/>
          <p:cNvSpPr txBox="1"/>
          <p:nvPr/>
        </p:nvSpPr>
        <p:spPr>
          <a:xfrm>
            <a:off x="795150" y="1180350"/>
            <a:ext cx="8184300" cy="3053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b="1" lang="zh-CN">
                <a:solidFill>
                  <a:schemeClr val="dk1"/>
                </a:solidFill>
                <a:highlight>
                  <a:srgbClr val="FFFFFF"/>
                </a:highlight>
              </a:rPr>
              <a:t>Optimize the tagging strategies for users:</a:t>
            </a:r>
            <a:endParaRPr b="1">
              <a:solidFill>
                <a:schemeClr val="dk1"/>
              </a:solidFill>
              <a:highlight>
                <a:srgbClr val="FFFFFF"/>
              </a:highlight>
            </a:endParaRPr>
          </a:p>
          <a:p>
            <a:pPr indent="457200" lvl="0" marL="0" rtl="0" algn="l">
              <a:lnSpc>
                <a:spcPct val="115000"/>
              </a:lnSpc>
              <a:spcBef>
                <a:spcPts val="0"/>
              </a:spcBef>
              <a:spcAft>
                <a:spcPts val="0"/>
              </a:spcAft>
              <a:buNone/>
            </a:pPr>
            <a:r>
              <a:rPr lang="zh-CN">
                <a:solidFill>
                  <a:schemeClr val="dk1"/>
                </a:solidFill>
              </a:rPr>
              <a:t>Leetcode can </a:t>
            </a:r>
            <a:r>
              <a:rPr lang="zh-CN">
                <a:solidFill>
                  <a:schemeClr val="dk1"/>
                </a:solidFill>
                <a:highlight>
                  <a:srgbClr val="FFFFFF"/>
                </a:highlight>
              </a:rPr>
              <a:t>better the process of labeling by adding categories of labels so that other users can clearly search out posts meeting their requirements. </a:t>
            </a:r>
            <a:endParaRPr>
              <a:solidFill>
                <a:schemeClr val="dk1"/>
              </a:solidFill>
              <a:highlight>
                <a:srgbClr val="FFFFFF"/>
              </a:highlight>
            </a:endParaRPr>
          </a:p>
          <a:p>
            <a:pPr indent="0" lvl="0" marL="0" rtl="0" algn="l">
              <a:lnSpc>
                <a:spcPct val="115000"/>
              </a:lnSpc>
              <a:spcBef>
                <a:spcPts val="0"/>
              </a:spcBef>
              <a:spcAft>
                <a:spcPts val="0"/>
              </a:spcAft>
              <a:buNone/>
            </a:pPr>
            <a:r>
              <a:t/>
            </a:r>
            <a:endParaRPr sz="11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AutoNum type="arabicPeriod"/>
            </a:pPr>
            <a:r>
              <a:rPr b="1" lang="zh-CN">
                <a:solidFill>
                  <a:schemeClr val="dk1"/>
                </a:solidFill>
                <a:highlight>
                  <a:srgbClr val="FFFFFF"/>
                </a:highlight>
              </a:rPr>
              <a:t>Leetcode can add more functions to merge social properties into its platform:</a:t>
            </a:r>
            <a:endParaRPr b="1">
              <a:solidFill>
                <a:schemeClr val="dk1"/>
              </a:solidFill>
              <a:highlight>
                <a:srgbClr val="FFFFFF"/>
              </a:highlight>
            </a:endParaRPr>
          </a:p>
          <a:p>
            <a:pPr indent="457200" lvl="0" marL="0" rtl="0" algn="l">
              <a:lnSpc>
                <a:spcPct val="115000"/>
              </a:lnSpc>
              <a:spcBef>
                <a:spcPts val="0"/>
              </a:spcBef>
              <a:spcAft>
                <a:spcPts val="0"/>
              </a:spcAft>
              <a:buNone/>
            </a:pPr>
            <a:r>
              <a:rPr lang="zh-CN">
                <a:solidFill>
                  <a:schemeClr val="dk1"/>
                </a:solidFill>
                <a:highlight>
                  <a:srgbClr val="FFFFFF"/>
                </a:highlight>
              </a:rPr>
              <a:t>For example, add a social forum to enhance connections between users and their friends. </a:t>
            </a:r>
            <a:endParaRPr>
              <a:solidFill>
                <a:schemeClr val="dk1"/>
              </a:solidFill>
              <a:highlight>
                <a:srgbClr val="FFFFFF"/>
              </a:highlight>
            </a:endParaRPr>
          </a:p>
          <a:p>
            <a:pPr indent="0" lvl="0" marL="0" rtl="0" algn="l">
              <a:lnSpc>
                <a:spcPct val="115000"/>
              </a:lnSpc>
              <a:spcBef>
                <a:spcPts val="0"/>
              </a:spcBef>
              <a:spcAft>
                <a:spcPts val="0"/>
              </a:spcAft>
              <a:buNone/>
            </a:pPr>
            <a:r>
              <a:rPr lang="zh-CN">
                <a:solidFill>
                  <a:schemeClr val="dk1"/>
                </a:solidFill>
                <a:highlight>
                  <a:srgbClr val="FFFFFF"/>
                </a:highlight>
              </a:rPr>
              <a:t>In this forum, users are able to display their progress of solving coding problems or communicating with their friends about interview experience together.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