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4" r:id="rId1"/>
  </p:sldMasterIdLst>
  <p:notesMasterIdLst>
    <p:notesMasterId r:id="rId30"/>
  </p:notesMasterIdLst>
  <p:handoutMasterIdLst>
    <p:handoutMasterId r:id="rId31"/>
  </p:handoutMasterIdLst>
  <p:sldIdLst>
    <p:sldId id="264" r:id="rId2"/>
    <p:sldId id="319" r:id="rId3"/>
    <p:sldId id="309" r:id="rId4"/>
    <p:sldId id="316" r:id="rId5"/>
    <p:sldId id="326" r:id="rId6"/>
    <p:sldId id="317" r:id="rId7"/>
    <p:sldId id="322" r:id="rId8"/>
    <p:sldId id="327" r:id="rId9"/>
    <p:sldId id="313" r:id="rId10"/>
    <p:sldId id="321" r:id="rId11"/>
    <p:sldId id="314" r:id="rId12"/>
    <p:sldId id="328" r:id="rId13"/>
    <p:sldId id="333" r:id="rId14"/>
    <p:sldId id="334" r:id="rId15"/>
    <p:sldId id="329" r:id="rId16"/>
    <p:sldId id="336" r:id="rId17"/>
    <p:sldId id="330" r:id="rId18"/>
    <p:sldId id="335" r:id="rId19"/>
    <p:sldId id="331" r:id="rId20"/>
    <p:sldId id="337" r:id="rId21"/>
    <p:sldId id="338" r:id="rId22"/>
    <p:sldId id="340" r:id="rId23"/>
    <p:sldId id="341" r:id="rId24"/>
    <p:sldId id="343" r:id="rId25"/>
    <p:sldId id="339" r:id="rId26"/>
    <p:sldId id="332" r:id="rId27"/>
    <p:sldId id="315" r:id="rId28"/>
    <p:sldId id="260" r:id="rId29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FFFFF"/>
    <a:srgbClr val="393939"/>
    <a:srgbClr val="888888"/>
    <a:srgbClr val="E6E6E6"/>
    <a:srgbClr val="323E1A"/>
    <a:srgbClr val="003300"/>
    <a:srgbClr val="00009A"/>
    <a:srgbClr val="00007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1755" autoAdjust="0"/>
  </p:normalViewPr>
  <p:slideViewPr>
    <p:cSldViewPr showGuides="1">
      <p:cViewPr varScale="1">
        <p:scale>
          <a:sx n="54" d="100"/>
          <a:sy n="54" d="100"/>
        </p:scale>
        <p:origin x="1032" y="41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議題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r>
              <a:rPr lang="zh-TW" altLang="en-US" dirty="0"/>
              <a:t>請問取</a:t>
            </a:r>
            <a:r>
              <a:rPr lang="en-US" dirty="0"/>
              <a:t>log</a:t>
            </a:r>
            <a:r>
              <a:rPr lang="zh-TW" altLang="en-US" dirty="0"/>
              <a:t>與</a:t>
            </a:r>
            <a:r>
              <a:rPr lang="en-US" dirty="0"/>
              <a:t>normalize</a:t>
            </a:r>
            <a:r>
              <a:rPr lang="zh-TW" altLang="en-US" dirty="0"/>
              <a:t>有什麼差別</a:t>
            </a:r>
            <a:r>
              <a:rPr lang="en-US" altLang="zh-TW" dirty="0"/>
              <a:t>?</a:t>
            </a:r>
            <a:endParaRPr lang="en-US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E9FB9-4D1E-4A88-8F87-B34AFE16905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214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議題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r>
              <a:rPr lang="zh-TW" altLang="en-US" dirty="0"/>
              <a:t>請問取</a:t>
            </a:r>
            <a:r>
              <a:rPr lang="en-US" dirty="0"/>
              <a:t>log</a:t>
            </a:r>
            <a:r>
              <a:rPr lang="zh-TW" altLang="en-US" dirty="0"/>
              <a:t>與</a:t>
            </a:r>
            <a:r>
              <a:rPr lang="en-US" dirty="0"/>
              <a:t>normalize</a:t>
            </a:r>
            <a:r>
              <a:rPr lang="zh-TW" altLang="en-US" dirty="0"/>
              <a:t>有什麼差別</a:t>
            </a:r>
            <a:r>
              <a:rPr lang="en-US" altLang="zh-TW" dirty="0"/>
              <a:t>?</a:t>
            </a:r>
            <a:endParaRPr lang="en-US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E9FB9-4D1E-4A88-8F87-B34AFE16905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153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議題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r>
              <a:rPr lang="zh-TW" altLang="en-US" dirty="0"/>
              <a:t>請問取</a:t>
            </a:r>
            <a:r>
              <a:rPr lang="en-US" dirty="0"/>
              <a:t>log</a:t>
            </a:r>
            <a:r>
              <a:rPr lang="zh-TW" altLang="en-US" dirty="0"/>
              <a:t>與</a:t>
            </a:r>
            <a:r>
              <a:rPr lang="en-US" dirty="0"/>
              <a:t>normalize</a:t>
            </a:r>
            <a:r>
              <a:rPr lang="zh-TW" altLang="en-US" dirty="0"/>
              <a:t>有什麼差別</a:t>
            </a:r>
            <a:r>
              <a:rPr lang="en-US" altLang="zh-TW" dirty="0"/>
              <a:t>?</a:t>
            </a:r>
            <a:endParaRPr lang="en-US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E9FB9-4D1E-4A88-8F87-B34AFE16905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742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議題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r>
              <a:rPr lang="zh-TW" altLang="en-US" dirty="0"/>
              <a:t>請問取</a:t>
            </a:r>
            <a:r>
              <a:rPr lang="en-US" dirty="0"/>
              <a:t>log</a:t>
            </a:r>
            <a:r>
              <a:rPr lang="zh-TW" altLang="en-US" dirty="0"/>
              <a:t>與</a:t>
            </a:r>
            <a:r>
              <a:rPr lang="en-US" dirty="0"/>
              <a:t>normalize</a:t>
            </a:r>
            <a:r>
              <a:rPr lang="zh-TW" altLang="en-US" dirty="0"/>
              <a:t>有什麼差別</a:t>
            </a:r>
            <a:r>
              <a:rPr lang="en-US" altLang="zh-TW" dirty="0"/>
              <a:t>?</a:t>
            </a:r>
            <a:endParaRPr lang="en-US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E9FB9-4D1E-4A88-8F87-B34AFE16905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581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議題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r>
              <a:rPr lang="zh-TW" altLang="en-US" dirty="0"/>
              <a:t>請問取</a:t>
            </a:r>
            <a:r>
              <a:rPr lang="en-US" dirty="0"/>
              <a:t>log</a:t>
            </a:r>
            <a:r>
              <a:rPr lang="zh-TW" altLang="en-US" dirty="0"/>
              <a:t>與</a:t>
            </a:r>
            <a:r>
              <a:rPr lang="en-US" dirty="0"/>
              <a:t>normalize</a:t>
            </a:r>
            <a:r>
              <a:rPr lang="zh-TW" altLang="en-US" dirty="0"/>
              <a:t>有什麼差別</a:t>
            </a:r>
            <a:r>
              <a:rPr lang="en-US" altLang="zh-TW" dirty="0"/>
              <a:t>?</a:t>
            </a:r>
            <a:endParaRPr lang="en-US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E9FB9-4D1E-4A88-8F87-B34AFE16905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7832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議題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r>
              <a:rPr lang="zh-TW" altLang="en-US" dirty="0"/>
              <a:t>請問取</a:t>
            </a:r>
            <a:r>
              <a:rPr lang="en-US" dirty="0"/>
              <a:t>log</a:t>
            </a:r>
            <a:r>
              <a:rPr lang="zh-TW" altLang="en-US" dirty="0"/>
              <a:t>與</a:t>
            </a:r>
            <a:r>
              <a:rPr lang="en-US" dirty="0"/>
              <a:t>normalize</a:t>
            </a:r>
            <a:r>
              <a:rPr lang="zh-TW" altLang="en-US" dirty="0"/>
              <a:t>有什麼差別</a:t>
            </a:r>
            <a:r>
              <a:rPr lang="en-US" altLang="zh-TW" dirty="0"/>
              <a:t>?</a:t>
            </a:r>
            <a:endParaRPr lang="en-US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E9FB9-4D1E-4A88-8F87-B34AFE16905A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307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議題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r>
              <a:rPr lang="zh-TW" altLang="en-US" dirty="0"/>
              <a:t>請問取</a:t>
            </a:r>
            <a:r>
              <a:rPr lang="en-US" dirty="0"/>
              <a:t>log</a:t>
            </a:r>
            <a:r>
              <a:rPr lang="zh-TW" altLang="en-US" dirty="0"/>
              <a:t>與</a:t>
            </a:r>
            <a:r>
              <a:rPr lang="en-US" dirty="0"/>
              <a:t>normalize</a:t>
            </a:r>
            <a:r>
              <a:rPr lang="zh-TW" altLang="en-US" dirty="0"/>
              <a:t>有什麼差別</a:t>
            </a:r>
            <a:r>
              <a:rPr lang="en-US" altLang="zh-TW" dirty="0"/>
              <a:t>?</a:t>
            </a:r>
            <a:endParaRPr lang="en-US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E9FB9-4D1E-4A88-8F87-B34AFE16905A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8562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議題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r>
              <a:rPr lang="zh-TW" altLang="en-US" dirty="0"/>
              <a:t>請問取</a:t>
            </a:r>
            <a:r>
              <a:rPr lang="en-US" dirty="0"/>
              <a:t>log</a:t>
            </a:r>
            <a:r>
              <a:rPr lang="zh-TW" altLang="en-US" dirty="0"/>
              <a:t>與</a:t>
            </a:r>
            <a:r>
              <a:rPr lang="en-US" dirty="0"/>
              <a:t>normalize</a:t>
            </a:r>
            <a:r>
              <a:rPr lang="zh-TW" altLang="en-US" dirty="0"/>
              <a:t>有什麼差別</a:t>
            </a:r>
            <a:r>
              <a:rPr lang="en-US" altLang="zh-TW" dirty="0"/>
              <a:t>?</a:t>
            </a:r>
            <a:endParaRPr lang="en-US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E9FB9-4D1E-4A88-8F87-B34AFE16905A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7371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" y="-138880"/>
            <a:ext cx="9905999" cy="682034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封面</a:t>
            </a: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53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TW" altLang="en-US" sz="3600" b="1" kern="1200" spc="3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59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72480" y="764704"/>
            <a:ext cx="5328592" cy="56166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745088" y="764704"/>
            <a:ext cx="3888432" cy="56166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632520" y="0"/>
            <a:ext cx="8640960" cy="548680"/>
          </a:xfrm>
        </p:spPr>
        <p:txBody>
          <a:bodyPr/>
          <a:lstStyle>
            <a:lvl1pPr>
              <a:defRPr lang="zh-TW" altLang="en-US" sz="3600" b="1" kern="1200" spc="3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548763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TW" altLang="en-US" sz="3600" b="1" kern="1200" spc="3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00472" y="764704"/>
            <a:ext cx="5328592" cy="50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00472" y="1340768"/>
            <a:ext cx="5328592" cy="51125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601073" y="764704"/>
            <a:ext cx="4018285" cy="50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5601073" y="1340768"/>
            <a:ext cx="4018285" cy="51125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30255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TW" altLang="en-US" sz="3600" b="1" kern="1200" spc="3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560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5277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2481" y="273050"/>
            <a:ext cx="3481958" cy="1162050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3499" y="273050"/>
            <a:ext cx="5760021" cy="61802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72481" y="1435100"/>
            <a:ext cx="3481958" cy="50182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71889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82483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25868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379662" cy="6106690"/>
          </a:xfrm>
        </p:spPr>
        <p:txBody>
          <a:bodyPr vert="eaVert"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72481" y="274638"/>
            <a:ext cx="6756970" cy="610669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99005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2520" y="2708921"/>
            <a:ext cx="8640960" cy="716838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336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393939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393939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8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89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93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393939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393939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646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631825" y="1268759"/>
            <a:ext cx="4111947" cy="503996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4"/>
          </p:nvPr>
        </p:nvSpPr>
        <p:spPr>
          <a:xfrm>
            <a:off x="5168900" y="1268413"/>
            <a:ext cx="4105275" cy="504031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16897" y="908720"/>
            <a:ext cx="5259982" cy="54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44490" y="908720"/>
            <a:ext cx="3481958" cy="5400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5918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75170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83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zh-TW" altLang="en-US" dirty="0"/>
              <a:t>標題 </a:t>
            </a:r>
            <a:r>
              <a:rPr lang="en-US" altLang="zh-TW" dirty="0"/>
              <a:t>36</a:t>
            </a:r>
            <a:r>
              <a:rPr lang="zh-TW" altLang="en-US" dirty="0"/>
              <a:t>號 粗體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272480" y="764704"/>
            <a:ext cx="936104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28</a:t>
            </a:r>
            <a:r>
              <a:rPr lang="zh-TW" altLang="en-US" dirty="0"/>
              <a:t>號 粗體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24</a:t>
            </a:r>
            <a:r>
              <a:rPr lang="zh-TW" altLang="en-US" dirty="0"/>
              <a:t>號 粗體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20</a:t>
            </a:r>
            <a:r>
              <a:rPr lang="zh-TW" altLang="en-US" dirty="0"/>
              <a:t>號</a:t>
            </a:r>
          </a:p>
          <a:p>
            <a:pPr lvl="3"/>
            <a:r>
              <a:rPr lang="zh-TW" altLang="en-US" dirty="0"/>
              <a:t>第四層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  <a:p>
            <a:pPr lvl="4"/>
            <a:r>
              <a:rPr lang="zh-TW" altLang="en-US" dirty="0"/>
              <a:t>第五層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53" r:id="rId6"/>
    <p:sldLayoutId id="2147483657" r:id="rId7"/>
    <p:sldLayoutId id="2147483671" r:id="rId8"/>
    <p:sldLayoutId id="2147483670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393939"/>
          </a:solidFill>
          <a:latin typeface="Microsoft YaHei UI" pitchFamily="34" charset="-122"/>
          <a:ea typeface="Microsoft YaHei UI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2800" b="1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indent="-3524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itchFamily="34" charset="0"/>
        <a:buChar char="–"/>
        <a:defRPr sz="2400" b="1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indent="-276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Arial" pitchFamily="34" charset="0"/>
        <a:buChar char="•"/>
        <a:defRPr sz="2000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 typeface="Arial" pitchFamily="34" charset="0"/>
        <a:buChar char="–"/>
        <a:defRPr sz="1800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5240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5"/>
        </a:buClr>
        <a:buFont typeface="Arial" pitchFamily="34" charset="0"/>
        <a:buChar char="»"/>
        <a:defRPr sz="1800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Machion</a:t>
            </a:r>
            <a:r>
              <a:rPr lang="en-US" altLang="zh-TW" dirty="0"/>
              <a:t> Learning</a:t>
            </a:r>
            <a:br>
              <a:rPr lang="en-US" altLang="zh-TW" dirty="0"/>
            </a:br>
            <a:r>
              <a:rPr lang="en-US" altLang="zh-TW" dirty="0"/>
              <a:t>02</a:t>
            </a:r>
            <a:r>
              <a:rPr lang="zh-TW" altLang="en-US" dirty="0"/>
              <a:t> </a:t>
            </a:r>
            <a:r>
              <a:rPr lang="en-US" altLang="zh-TW" dirty="0" err="1"/>
              <a:t>PreProcessing</a:t>
            </a:r>
            <a:endParaRPr lang="zh-TW" altLang="en-US" dirty="0">
              <a:solidFill>
                <a:srgbClr val="393939"/>
              </a:solidFill>
            </a:endParaRPr>
          </a:p>
        </p:txBody>
      </p:sp>
      <p:sp>
        <p:nvSpPr>
          <p:cNvPr id="7" name="副標題 4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ct val="10000"/>
              </a:spcBef>
              <a:buClrTx/>
              <a:defRPr/>
            </a:pPr>
            <a:r>
              <a:rPr lang="zh-TW" altLang="en-US" b="0" dirty="0">
                <a:latin typeface="Microsoft YaHei UI" pitchFamily="34" charset="-122"/>
                <a:ea typeface="Microsoft YaHei UI" pitchFamily="34" charset="-122"/>
              </a:rPr>
              <a:t>姓名  王選仲</a:t>
            </a:r>
          </a:p>
          <a:p>
            <a:pPr eaLnBrk="1" hangingPunct="1">
              <a:spcBef>
                <a:spcPct val="10000"/>
              </a:spcBef>
              <a:buClrTx/>
              <a:defRPr/>
            </a:pPr>
            <a:r>
              <a:rPr lang="zh-TW" altLang="en-US" b="0" dirty="0">
                <a:latin typeface="Microsoft YaHei UI" pitchFamily="34" charset="-122"/>
                <a:ea typeface="Microsoft YaHei UI" pitchFamily="34" charset="-122"/>
              </a:rPr>
              <a:t>興創知能 </a:t>
            </a:r>
            <a:r>
              <a:rPr lang="en-US" altLang="zh-TW" b="0" dirty="0">
                <a:latin typeface="Microsoft YaHei UI" pitchFamily="34" charset="-122"/>
                <a:ea typeface="Microsoft YaHei UI" pitchFamily="34" charset="-122"/>
              </a:rPr>
              <a:t>AI</a:t>
            </a:r>
            <a:r>
              <a:rPr lang="zh-TW" altLang="en-US" b="0" dirty="0">
                <a:latin typeface="Microsoft YaHei UI" pitchFamily="34" charset="-122"/>
                <a:ea typeface="Microsoft YaHei UI" pitchFamily="34" charset="-122"/>
              </a:rPr>
              <a:t>工程師</a:t>
            </a:r>
            <a:endParaRPr lang="en-US" altLang="zh-TW" b="0" dirty="0">
              <a:latin typeface="Microsoft YaHei UI" pitchFamily="34" charset="-122"/>
              <a:ea typeface="Microsoft YaHei UI" pitchFamily="34" charset="-122"/>
            </a:endParaRPr>
          </a:p>
          <a:p>
            <a:pPr eaLnBrk="1" hangingPunct="1">
              <a:spcBef>
                <a:spcPct val="10000"/>
              </a:spcBef>
              <a:buClrTx/>
              <a:defRPr/>
            </a:pPr>
            <a:r>
              <a:rPr lang="en-US" altLang="zh-TW" b="0" dirty="0">
                <a:latin typeface="Microsoft YaHei UI" pitchFamily="34" charset="-122"/>
                <a:ea typeface="Microsoft YaHei UI" pitchFamily="34" charset="-122"/>
              </a:rPr>
              <a:t>2020.05.02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0" y="5435025"/>
            <a:ext cx="55173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en-US" altLang="zh-TW" sz="1600" dirty="0">
                <a:solidFill>
                  <a:srgbClr val="888888"/>
                </a:solidFill>
                <a:latin typeface="+mn-lt"/>
              </a:rPr>
              <a:t>jeremy4555@yahoo.com.tw</a:t>
            </a:r>
            <a:endParaRPr lang="zh-TW" altLang="en-US" sz="1600" dirty="0">
              <a:solidFill>
                <a:srgbClr val="888888"/>
              </a:solidFill>
              <a:latin typeface="+mn-lt"/>
            </a:endParaRPr>
          </a:p>
          <a:p>
            <a:pPr eaLnBrk="1" hangingPunct="1"/>
            <a:r>
              <a:rPr lang="en-US" altLang="zh-TW" sz="1600" dirty="0">
                <a:solidFill>
                  <a:srgbClr val="888888"/>
                </a:solidFill>
                <a:latin typeface="+mn-lt"/>
              </a:rPr>
              <a:t>https://www.linkedin.com/in/hsuanchungwang/</a:t>
            </a:r>
          </a:p>
        </p:txBody>
      </p:sp>
    </p:spTree>
    <p:extLst>
      <p:ext uri="{BB962C8B-B14F-4D97-AF65-F5344CB8AC3E}">
        <p14:creationId xmlns:p14="http://schemas.microsoft.com/office/powerpoint/2010/main" val="2586117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38D6AEC-B727-4EDC-8854-4538E3713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Filling</a:t>
            </a:r>
          </a:p>
          <a:p>
            <a:pPr lvl="1"/>
            <a:r>
              <a:rPr lang="en-US" dirty="0"/>
              <a:t>Mean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Median</a:t>
            </a:r>
          </a:p>
          <a:p>
            <a:pPr lvl="1"/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0A46DAB-9EC0-4489-803D-8B6178F14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F945C2C-0BE8-4797-ABBE-145702E5D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0B7C0D0-B913-4B9F-9C2F-2A6756B099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495800"/>
            <a:ext cx="9906000" cy="174258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1E26F18-1151-4E33-8494-D58A458B77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912145"/>
            <a:ext cx="9906000" cy="174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75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8DB039F-9BC6-4EB5-BD58-1BC3E3B0C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Filling</a:t>
            </a:r>
          </a:p>
          <a:p>
            <a:pPr lvl="1"/>
            <a:r>
              <a:rPr lang="en-US" dirty="0"/>
              <a:t>Random number between mean ± std</a:t>
            </a:r>
          </a:p>
          <a:p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8160A6B-4B9C-4C5E-8AB7-E5A03C5F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C9171DC-F0C5-4FC5-99B4-3714FD28B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8436CD9-0C20-4C43-8CC9-BC3791C9F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9906000" cy="390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33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94C2E33-B54C-402D-B243-A895CC3E1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9328720" cy="5879678"/>
          </a:xfrm>
        </p:spPr>
        <p:txBody>
          <a:bodyPr>
            <a:normAutofit/>
          </a:bodyPr>
          <a:lstStyle/>
          <a:p>
            <a:r>
              <a:rPr lang="en-US" dirty="0" err="1"/>
              <a:t>Data</a:t>
            </a:r>
            <a:r>
              <a:rPr lang="en-US" altLang="zh-TW" dirty="0" err="1"/>
              <a:t>Frame</a:t>
            </a:r>
            <a:r>
              <a:rPr lang="en-US" dirty="0"/>
              <a:t> Inspection</a:t>
            </a:r>
          </a:p>
          <a:p>
            <a:r>
              <a:rPr lang="en-US" dirty="0"/>
              <a:t>Missing Data</a:t>
            </a:r>
          </a:p>
          <a:p>
            <a:r>
              <a:rPr lang="en-US" dirty="0">
                <a:solidFill>
                  <a:srgbClr val="FF0000"/>
                </a:solidFill>
              </a:rPr>
              <a:t>Outlier</a:t>
            </a:r>
            <a:endParaRPr lang="zh-TW" altLang="en-US" dirty="0">
              <a:solidFill>
                <a:srgbClr val="FF0000"/>
              </a:solidFill>
            </a:endParaRPr>
          </a:p>
          <a:p>
            <a:r>
              <a:rPr lang="en-US" altLang="zh-TW" dirty="0"/>
              <a:t>Inconsistent Data</a:t>
            </a:r>
            <a:r>
              <a:rPr lang="zh-TW" altLang="en-US" dirty="0"/>
              <a:t> </a:t>
            </a:r>
            <a:r>
              <a:rPr lang="en-US" b="0" dirty="0"/>
              <a:t>e.g. N</a:t>
            </a:r>
            <a:r>
              <a:rPr lang="en-US" altLang="zh-TW" b="0" dirty="0"/>
              <a:t>egative Age</a:t>
            </a:r>
            <a:endParaRPr lang="zh-TW" altLang="en-US" b="0" dirty="0"/>
          </a:p>
          <a:p>
            <a:r>
              <a:rPr lang="en-US" altLang="zh-TW" dirty="0"/>
              <a:t>Categorical Data</a:t>
            </a:r>
            <a:r>
              <a:rPr lang="zh-TW" altLang="en-US" dirty="0"/>
              <a:t> </a:t>
            </a:r>
            <a:r>
              <a:rPr lang="en-US" altLang="zh-TW" b="0" dirty="0"/>
              <a:t>e.g. Natural Language Data</a:t>
            </a:r>
          </a:p>
          <a:p>
            <a:r>
              <a:rPr lang="en-US" dirty="0"/>
              <a:t>Normalization</a:t>
            </a:r>
          </a:p>
          <a:p>
            <a:r>
              <a:rPr lang="en-US" dirty="0"/>
              <a:t>Feature </a:t>
            </a:r>
            <a:r>
              <a:rPr lang="en-US" altLang="zh-TW" dirty="0"/>
              <a:t>Generation</a:t>
            </a:r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870C979-4240-4E32-9C5A-D08523E6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0C776D6-293F-4DAC-8C58-D84D51E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1164284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38D6AEC-B727-4EDC-8854-4538E3713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0A46DAB-9EC0-4489-803D-8B6178F14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F945C2C-0BE8-4797-ABBE-145702E5D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3935A14-217F-455D-8DBB-23B75A8C4D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768"/>
          <a:stretch/>
        </p:blipFill>
        <p:spPr>
          <a:xfrm>
            <a:off x="890909" y="1676400"/>
            <a:ext cx="7705725" cy="251521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1F8ED15-4363-4D61-A336-7A6E5E52BB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67" t="45561" r="40668"/>
          <a:stretch/>
        </p:blipFill>
        <p:spPr>
          <a:xfrm>
            <a:off x="5078895" y="2983604"/>
            <a:ext cx="4169947" cy="352925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FD9ED42-2881-4C21-B362-7F9FE5F78124}"/>
              </a:ext>
            </a:extLst>
          </p:cNvPr>
          <p:cNvSpPr/>
          <p:nvPr/>
        </p:nvSpPr>
        <p:spPr>
          <a:xfrm>
            <a:off x="6096000" y="3657600"/>
            <a:ext cx="1295400" cy="1143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61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4920597-54A8-4A1D-9270-F2E1A34E2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Processing: log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FBFBD74-5B66-4920-90D7-661FD2B80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04AD1DF0-F45E-4D57-A1E4-6112B113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D55842F-DBD7-4669-BBFE-DB445DB2F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949"/>
          <a:stretch/>
        </p:blipFill>
        <p:spPr>
          <a:xfrm>
            <a:off x="0" y="1295401"/>
            <a:ext cx="9906000" cy="9144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3E766BD-C28C-4F5B-9EE5-8F460251B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508" y="2365418"/>
            <a:ext cx="5312527" cy="401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820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94C2E33-B54C-402D-B243-A895CC3E1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9328720" cy="5879678"/>
          </a:xfrm>
        </p:spPr>
        <p:txBody>
          <a:bodyPr>
            <a:normAutofit/>
          </a:bodyPr>
          <a:lstStyle/>
          <a:p>
            <a:r>
              <a:rPr lang="en-US" dirty="0" err="1"/>
              <a:t>Data</a:t>
            </a:r>
            <a:r>
              <a:rPr lang="en-US" altLang="zh-TW" dirty="0" err="1"/>
              <a:t>Frame</a:t>
            </a:r>
            <a:r>
              <a:rPr lang="en-US" dirty="0"/>
              <a:t> Inspection</a:t>
            </a:r>
          </a:p>
          <a:p>
            <a:r>
              <a:rPr lang="en-US" dirty="0"/>
              <a:t>Missing Data</a:t>
            </a:r>
          </a:p>
          <a:p>
            <a:r>
              <a:rPr lang="en-US" dirty="0"/>
              <a:t>Outlier</a:t>
            </a:r>
            <a:endParaRPr lang="zh-TW" altLang="en-US" dirty="0"/>
          </a:p>
          <a:p>
            <a:r>
              <a:rPr lang="en-US" altLang="zh-TW" dirty="0">
                <a:solidFill>
                  <a:srgbClr val="FF0000"/>
                </a:solidFill>
              </a:rPr>
              <a:t>Inconsistent Data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b="0" dirty="0">
                <a:solidFill>
                  <a:srgbClr val="FF0000"/>
                </a:solidFill>
              </a:rPr>
              <a:t>e.g. N</a:t>
            </a:r>
            <a:r>
              <a:rPr lang="en-US" altLang="zh-TW" b="0" dirty="0">
                <a:solidFill>
                  <a:srgbClr val="FF0000"/>
                </a:solidFill>
              </a:rPr>
              <a:t>egative Age</a:t>
            </a:r>
            <a:endParaRPr lang="zh-TW" altLang="en-US" b="0" dirty="0">
              <a:solidFill>
                <a:srgbClr val="FF0000"/>
              </a:solidFill>
            </a:endParaRPr>
          </a:p>
          <a:p>
            <a:r>
              <a:rPr lang="en-US" altLang="zh-TW" dirty="0"/>
              <a:t>Categorical Data</a:t>
            </a:r>
            <a:r>
              <a:rPr lang="zh-TW" altLang="en-US" dirty="0"/>
              <a:t> </a:t>
            </a:r>
            <a:r>
              <a:rPr lang="en-US" altLang="zh-TW" b="0" dirty="0"/>
              <a:t>e.g. Natural Language Data</a:t>
            </a:r>
          </a:p>
          <a:p>
            <a:r>
              <a:rPr lang="en-US" dirty="0"/>
              <a:t>Normalization</a:t>
            </a:r>
          </a:p>
          <a:p>
            <a:r>
              <a:rPr lang="en-US" dirty="0"/>
              <a:t>Feature </a:t>
            </a:r>
            <a:r>
              <a:rPr lang="en-US" altLang="zh-TW" dirty="0"/>
              <a:t>Generation</a:t>
            </a:r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870C979-4240-4E32-9C5A-D08523E6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0C776D6-293F-4DAC-8C58-D84D51E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3145269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115D06D-C29A-49CF-9A2D-59F90DEB4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Detection: Domain Knowledge</a:t>
            </a:r>
          </a:p>
          <a:p>
            <a:r>
              <a:rPr lang="en-US" dirty="0"/>
              <a:t>Processing: Domain Knowledge</a:t>
            </a:r>
          </a:p>
          <a:p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9E85EB9-E280-47CF-8509-C94B75CB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F71E92F6-87EF-425C-945D-FB5943A58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Inconsistent Data </a:t>
            </a:r>
          </a:p>
        </p:txBody>
      </p:sp>
    </p:spTree>
    <p:extLst>
      <p:ext uri="{BB962C8B-B14F-4D97-AF65-F5344CB8AC3E}">
        <p14:creationId xmlns:p14="http://schemas.microsoft.com/office/powerpoint/2010/main" val="1474054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94C2E33-B54C-402D-B243-A895CC3E1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9328720" cy="5879678"/>
          </a:xfrm>
        </p:spPr>
        <p:txBody>
          <a:bodyPr>
            <a:normAutofit/>
          </a:bodyPr>
          <a:lstStyle/>
          <a:p>
            <a:r>
              <a:rPr lang="en-US" dirty="0" err="1"/>
              <a:t>Data</a:t>
            </a:r>
            <a:r>
              <a:rPr lang="en-US" altLang="zh-TW" dirty="0" err="1"/>
              <a:t>Frame</a:t>
            </a:r>
            <a:r>
              <a:rPr lang="en-US" dirty="0"/>
              <a:t> Inspection</a:t>
            </a:r>
          </a:p>
          <a:p>
            <a:r>
              <a:rPr lang="en-US" dirty="0"/>
              <a:t>Missing Data</a:t>
            </a:r>
          </a:p>
          <a:p>
            <a:r>
              <a:rPr lang="en-US" dirty="0"/>
              <a:t>Outlier</a:t>
            </a:r>
            <a:endParaRPr lang="zh-TW" altLang="en-US" dirty="0"/>
          </a:p>
          <a:p>
            <a:r>
              <a:rPr lang="en-US" altLang="zh-TW" dirty="0"/>
              <a:t>Inconsistent Data</a:t>
            </a:r>
            <a:r>
              <a:rPr lang="zh-TW" altLang="en-US" dirty="0"/>
              <a:t> </a:t>
            </a:r>
            <a:r>
              <a:rPr lang="en-US" b="0" dirty="0"/>
              <a:t>e.g. N</a:t>
            </a:r>
            <a:r>
              <a:rPr lang="en-US" altLang="zh-TW" b="0" dirty="0"/>
              <a:t>egative Age</a:t>
            </a:r>
            <a:endParaRPr lang="zh-TW" altLang="en-US" b="0" dirty="0"/>
          </a:p>
          <a:p>
            <a:r>
              <a:rPr lang="en-US" altLang="zh-TW" dirty="0">
                <a:solidFill>
                  <a:srgbClr val="FF0000"/>
                </a:solidFill>
              </a:rPr>
              <a:t>Categorical Data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b="0" dirty="0">
                <a:solidFill>
                  <a:srgbClr val="FF0000"/>
                </a:solidFill>
              </a:rPr>
              <a:t>e.g. Natural Language Data</a:t>
            </a:r>
          </a:p>
          <a:p>
            <a:r>
              <a:rPr lang="en-US" dirty="0"/>
              <a:t>Normalization</a:t>
            </a:r>
          </a:p>
          <a:p>
            <a:r>
              <a:rPr lang="en-US" dirty="0"/>
              <a:t>Feature </a:t>
            </a:r>
            <a:r>
              <a:rPr lang="en-US" altLang="zh-TW" dirty="0"/>
              <a:t>Generation</a:t>
            </a:r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870C979-4240-4E32-9C5A-D08523E6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0C776D6-293F-4DAC-8C58-D84D51E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751717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65A4E201-3D61-454B-BE26-2CD604BE4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9328720" cy="5879678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OneHot</a:t>
            </a:r>
            <a:r>
              <a:rPr lang="en-US" altLang="zh-TW" dirty="0"/>
              <a:t> Encoding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NLP Example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54C8854-DC8B-48F7-947D-30649AF63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8A808F9-4CD5-4260-B548-5AC6EA64F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Data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EADE305-1968-47C7-A2C3-54F701C3D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2460"/>
            <a:ext cx="9906000" cy="300474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45F3C26-4990-4EA6-B6A2-EF4C7DFC1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3412"/>
            <a:ext cx="9906000" cy="122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277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94C2E33-B54C-402D-B243-A895CC3E1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9328720" cy="5879678"/>
          </a:xfrm>
        </p:spPr>
        <p:txBody>
          <a:bodyPr>
            <a:normAutofit/>
          </a:bodyPr>
          <a:lstStyle/>
          <a:p>
            <a:r>
              <a:rPr lang="en-US" dirty="0" err="1"/>
              <a:t>Data</a:t>
            </a:r>
            <a:r>
              <a:rPr lang="en-US" altLang="zh-TW" dirty="0" err="1"/>
              <a:t>Frame</a:t>
            </a:r>
            <a:r>
              <a:rPr lang="en-US" dirty="0"/>
              <a:t> Inspection</a:t>
            </a:r>
          </a:p>
          <a:p>
            <a:r>
              <a:rPr lang="en-US" dirty="0"/>
              <a:t>Missing Data</a:t>
            </a:r>
          </a:p>
          <a:p>
            <a:r>
              <a:rPr lang="en-US" dirty="0"/>
              <a:t>Outlier</a:t>
            </a:r>
            <a:endParaRPr lang="zh-TW" altLang="en-US" dirty="0"/>
          </a:p>
          <a:p>
            <a:r>
              <a:rPr lang="en-US" altLang="zh-TW" dirty="0"/>
              <a:t>Inconsistent Data</a:t>
            </a:r>
            <a:r>
              <a:rPr lang="zh-TW" altLang="en-US" dirty="0"/>
              <a:t> </a:t>
            </a:r>
            <a:r>
              <a:rPr lang="en-US" b="0" dirty="0"/>
              <a:t>e.g. N</a:t>
            </a:r>
            <a:r>
              <a:rPr lang="en-US" altLang="zh-TW" b="0" dirty="0"/>
              <a:t>egative Age</a:t>
            </a:r>
            <a:endParaRPr lang="zh-TW" altLang="en-US" b="0" dirty="0"/>
          </a:p>
          <a:p>
            <a:r>
              <a:rPr lang="en-US" altLang="zh-TW" dirty="0"/>
              <a:t>Categorical Data</a:t>
            </a:r>
            <a:r>
              <a:rPr lang="zh-TW" altLang="en-US" dirty="0"/>
              <a:t> </a:t>
            </a:r>
            <a:r>
              <a:rPr lang="en-US" altLang="zh-TW" b="0" dirty="0"/>
              <a:t>e.g. Natural Language Data</a:t>
            </a:r>
          </a:p>
          <a:p>
            <a:r>
              <a:rPr lang="en-US" dirty="0">
                <a:solidFill>
                  <a:srgbClr val="FF0000"/>
                </a:solidFill>
              </a:rPr>
              <a:t>Normalization</a:t>
            </a:r>
          </a:p>
          <a:p>
            <a:r>
              <a:rPr lang="en-US" dirty="0"/>
              <a:t>Feature </a:t>
            </a:r>
            <a:r>
              <a:rPr lang="en-US" altLang="zh-TW" dirty="0"/>
              <a:t>Generation</a:t>
            </a:r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870C979-4240-4E32-9C5A-D08523E6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0C776D6-293F-4DAC-8C58-D84D51E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680039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097A585-27F3-44F2-B87C-DA48C741B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data to be understood by the model </a:t>
            </a:r>
          </a:p>
          <a:p>
            <a:r>
              <a:rPr lang="en-US" dirty="0"/>
              <a:t>Help model Learn Efficiently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055D2BF-36C3-43B5-BFF8-E1B38126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A53E060-A7D8-4EC4-B558-CD18BD34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of </a:t>
            </a:r>
            <a:r>
              <a:rPr lang="en-US" altLang="zh-TW" dirty="0" err="1"/>
              <a:t>PreProcessing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124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C475F92-FED1-4715-A4E3-B9A2E251A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L1 Norm</a:t>
            </a:r>
          </a:p>
          <a:p>
            <a:endParaRPr lang="en-US" b="0" dirty="0"/>
          </a:p>
          <a:p>
            <a:endParaRPr lang="en-US" b="0" dirty="0"/>
          </a:p>
          <a:p>
            <a:r>
              <a:rPr lang="en-US" b="0" dirty="0"/>
              <a:t>L2 Norm</a:t>
            </a:r>
          </a:p>
          <a:p>
            <a:endParaRPr lang="en-US" b="0" dirty="0"/>
          </a:p>
          <a:p>
            <a:endParaRPr lang="en-US" b="0" dirty="0"/>
          </a:p>
          <a:p>
            <a:r>
              <a:rPr lang="en-US" b="0" dirty="0"/>
              <a:t>Norm to 0 ~ 1</a:t>
            </a:r>
          </a:p>
          <a:p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12EBA9C-9047-474A-B195-19CC9C78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D706E69-B63F-4363-B2A8-5BBA2022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A46EFBD-C945-46C1-BF72-028920EB9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148" y="1366749"/>
            <a:ext cx="2611276" cy="107820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E6DB835-A7AE-4E9E-9BD6-CF324FA92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227" y="2961607"/>
            <a:ext cx="3084346" cy="136604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BCED29D-2872-433F-83C6-E643FC6AF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076" y="5070503"/>
            <a:ext cx="4095366" cy="107820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8B0FD50-2B82-406E-A6EC-0BD0BB337D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611" y="820608"/>
            <a:ext cx="4033871" cy="403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306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E485090-C0BA-44C7-936B-6401EED4B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1287190"/>
            <a:ext cx="4896544" cy="478112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b="0" dirty="0"/>
              <a:t>How to Choose</a:t>
            </a:r>
          </a:p>
          <a:p>
            <a:pPr lvl="1"/>
            <a:r>
              <a:rPr lang="en-US" altLang="zh-CN" b="0" dirty="0"/>
              <a:t>L1</a:t>
            </a:r>
            <a:r>
              <a:rPr lang="zh-CN" altLang="en-US" b="0" dirty="0"/>
              <a:t>是蓝色的线，</a:t>
            </a:r>
            <a:r>
              <a:rPr lang="en-US" altLang="zh-CN" b="0" dirty="0"/>
              <a:t>L2</a:t>
            </a:r>
            <a:r>
              <a:rPr lang="zh-CN" altLang="en-US" b="0" dirty="0"/>
              <a:t>是红色的线，很明显，</a:t>
            </a:r>
            <a:r>
              <a:rPr lang="en-US" altLang="zh-CN" b="0" dirty="0"/>
              <a:t>L1</a:t>
            </a:r>
            <a:r>
              <a:rPr lang="zh-CN" altLang="en-US" b="0" dirty="0"/>
              <a:t>的分布对极端值更能容忍。那么如果数据损失项使用</a:t>
            </a:r>
            <a:r>
              <a:rPr lang="en-US" altLang="zh-CN" b="0" dirty="0"/>
              <a:t>L1 Norm</a:t>
            </a:r>
            <a:r>
              <a:rPr lang="zh-CN" altLang="en-US" b="0" dirty="0"/>
              <a:t>，很明显，</a:t>
            </a:r>
            <a:r>
              <a:rPr lang="en-US" altLang="zh-CN" b="0" dirty="0"/>
              <a:t>L1 Norm</a:t>
            </a:r>
            <a:r>
              <a:rPr lang="zh-CN" altLang="en-US" b="0" dirty="0"/>
              <a:t>对</a:t>
            </a:r>
            <a:r>
              <a:rPr lang="en-US" altLang="zh-CN" b="0" dirty="0"/>
              <a:t>outlier</a:t>
            </a:r>
            <a:r>
              <a:rPr lang="zh-CN" altLang="en-US" b="0" dirty="0"/>
              <a:t>没有</a:t>
            </a:r>
            <a:r>
              <a:rPr lang="en-US" altLang="zh-CN" b="0" dirty="0"/>
              <a:t>L2 Norm</a:t>
            </a:r>
            <a:r>
              <a:rPr lang="zh-CN" altLang="en-US" b="0" dirty="0"/>
              <a:t>那么敏感；如果正则化损失项使用</a:t>
            </a:r>
            <a:r>
              <a:rPr lang="en-US" altLang="zh-CN" b="0" dirty="0"/>
              <a:t>L1</a:t>
            </a:r>
            <a:r>
              <a:rPr lang="zh-CN" altLang="en-US" b="0" dirty="0"/>
              <a:t>的话，那么使学习到的参数倾向于稀疏，使用</a:t>
            </a:r>
            <a:r>
              <a:rPr lang="en-US" altLang="zh-CN" b="0" dirty="0"/>
              <a:t>L2 Norm</a:t>
            </a:r>
            <a:r>
              <a:rPr lang="zh-CN" altLang="en-US" b="0" dirty="0"/>
              <a:t>则没有这种倾向。</a:t>
            </a:r>
          </a:p>
          <a:p>
            <a:pPr lvl="1"/>
            <a:r>
              <a:rPr lang="zh-CN" altLang="en-US" b="0" dirty="0"/>
              <a:t>实践中，根据</a:t>
            </a:r>
            <a:r>
              <a:rPr lang="en-US" altLang="zh-CN" b="0" dirty="0" err="1"/>
              <a:t>Quaro</a:t>
            </a:r>
            <a:r>
              <a:rPr lang="zh-CN" altLang="en-US" b="0" dirty="0"/>
              <a:t>的</a:t>
            </a:r>
            <a:r>
              <a:rPr lang="en-US" altLang="zh-CN" b="0" dirty="0"/>
              <a:t>data scientist Xavier </a:t>
            </a:r>
            <a:r>
              <a:rPr lang="en-US" altLang="zh-CN" b="0" dirty="0" err="1"/>
              <a:t>Amatriain</a:t>
            </a:r>
            <a:r>
              <a:rPr lang="en-US" altLang="zh-CN" b="0" dirty="0"/>
              <a:t> </a:t>
            </a:r>
            <a:r>
              <a:rPr lang="zh-CN" altLang="en-US" b="0" dirty="0"/>
              <a:t>的经验，实际应用过程中，</a:t>
            </a:r>
            <a:r>
              <a:rPr lang="en-US" altLang="zh-CN" b="0" dirty="0"/>
              <a:t>L1 </a:t>
            </a:r>
            <a:r>
              <a:rPr lang="en-US" altLang="zh-CN" b="0" dirty="0" err="1"/>
              <a:t>nrom</a:t>
            </a:r>
            <a:r>
              <a:rPr lang="zh-CN" altLang="en-US" b="0" dirty="0"/>
              <a:t>几乎没有比</a:t>
            </a:r>
            <a:r>
              <a:rPr lang="en-US" altLang="zh-CN" b="0" dirty="0"/>
              <a:t>L2 norm</a:t>
            </a:r>
            <a:r>
              <a:rPr lang="zh-CN" altLang="en-US" b="0" dirty="0"/>
              <a:t>表现好的时候，优先使用</a:t>
            </a:r>
            <a:r>
              <a:rPr lang="en-US" altLang="zh-CN" b="0" dirty="0"/>
              <a:t>L2 norm</a:t>
            </a:r>
            <a:r>
              <a:rPr lang="zh-CN" altLang="en-US" b="0" dirty="0"/>
              <a:t>是比较好的选择。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2A2669E-980F-48E7-A1AB-CC5BEE8A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CDEFC22-B019-42DF-98AB-3BA01CC2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0230948-1B67-44BE-B9D3-B4B0A2975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20" y="1295400"/>
            <a:ext cx="4267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07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0ECDBF3-484B-4662-8F87-C88E71F73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Inplementation</a:t>
            </a:r>
            <a:r>
              <a:rPr lang="en-US" dirty="0"/>
              <a:t>: L1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D81AB96-A226-4103-B630-E54A64A2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F789719C-9340-4986-9CB1-8374E56E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FD17E12-2492-4718-8637-53D6B184B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1717"/>
            <a:ext cx="9906000" cy="334259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A76C7CD-DBDD-41BE-BB49-1E45FD2FF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6561"/>
            <a:ext cx="9906000" cy="30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448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0ECDBF3-484B-4662-8F87-C88E71F73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Inplementation</a:t>
            </a:r>
            <a:r>
              <a:rPr lang="en-US" dirty="0"/>
              <a:t>: L2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D81AB96-A226-4103-B630-E54A64A2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F789719C-9340-4986-9CB1-8374E56E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9AD02CF-D1E8-43C8-811B-6B75686A2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2562"/>
            <a:ext cx="9906000" cy="287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59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0ECDBF3-484B-4662-8F87-C88E71F73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Inplementation</a:t>
            </a:r>
            <a:r>
              <a:rPr lang="en-US" dirty="0"/>
              <a:t>: Norm to 0~1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D81AB96-A226-4103-B630-E54A64A2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F789719C-9340-4986-9CB1-8374E56E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FB7D79B-42AD-4851-B3E0-5DD9F532B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6561"/>
            <a:ext cx="9906000" cy="30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14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0ECDBF3-484B-4662-8F87-C88E71F73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D81AB96-A226-4103-B630-E54A64A2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F789719C-9340-4986-9CB1-8374E56E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2F3FE97-64EB-40D5-BCC1-3FAD6C5DE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324" y="913880"/>
            <a:ext cx="5867400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115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94C2E33-B54C-402D-B243-A895CC3E1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9328720" cy="5879678"/>
          </a:xfrm>
        </p:spPr>
        <p:txBody>
          <a:bodyPr>
            <a:normAutofit/>
          </a:bodyPr>
          <a:lstStyle/>
          <a:p>
            <a:r>
              <a:rPr lang="en-US" dirty="0" err="1"/>
              <a:t>Data</a:t>
            </a:r>
            <a:r>
              <a:rPr lang="en-US" altLang="zh-TW" dirty="0" err="1"/>
              <a:t>Frame</a:t>
            </a:r>
            <a:r>
              <a:rPr lang="en-US" dirty="0"/>
              <a:t> Inspection</a:t>
            </a:r>
          </a:p>
          <a:p>
            <a:r>
              <a:rPr lang="en-US" dirty="0"/>
              <a:t>Missing Data</a:t>
            </a:r>
          </a:p>
          <a:p>
            <a:r>
              <a:rPr lang="en-US" dirty="0"/>
              <a:t>Outlier</a:t>
            </a:r>
            <a:endParaRPr lang="zh-TW" altLang="en-US" dirty="0"/>
          </a:p>
          <a:p>
            <a:r>
              <a:rPr lang="en-US" altLang="zh-TW" dirty="0"/>
              <a:t>Inconsistent Data</a:t>
            </a:r>
            <a:r>
              <a:rPr lang="zh-TW" altLang="en-US" dirty="0"/>
              <a:t> </a:t>
            </a:r>
            <a:r>
              <a:rPr lang="en-US" b="0" dirty="0"/>
              <a:t>e.g. N</a:t>
            </a:r>
            <a:r>
              <a:rPr lang="en-US" altLang="zh-TW" b="0" dirty="0"/>
              <a:t>egative Age</a:t>
            </a:r>
            <a:endParaRPr lang="zh-TW" altLang="en-US" b="0" dirty="0"/>
          </a:p>
          <a:p>
            <a:r>
              <a:rPr lang="en-US" altLang="zh-TW" dirty="0"/>
              <a:t>Categorical Data</a:t>
            </a:r>
            <a:r>
              <a:rPr lang="zh-TW" altLang="en-US" dirty="0"/>
              <a:t> </a:t>
            </a:r>
            <a:r>
              <a:rPr lang="en-US" altLang="zh-TW" b="0" dirty="0"/>
              <a:t>e.g. Natural Language Data</a:t>
            </a:r>
          </a:p>
          <a:p>
            <a:r>
              <a:rPr lang="en-US" dirty="0"/>
              <a:t>Normalization</a:t>
            </a:r>
          </a:p>
          <a:p>
            <a:r>
              <a:rPr lang="en-US" dirty="0">
                <a:solidFill>
                  <a:srgbClr val="FF0000"/>
                </a:solidFill>
              </a:rPr>
              <a:t>Feature </a:t>
            </a:r>
            <a:r>
              <a:rPr lang="en-US" altLang="zh-TW" dirty="0">
                <a:solidFill>
                  <a:srgbClr val="FF0000"/>
                </a:solidFill>
              </a:rPr>
              <a:t>Generation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870C979-4240-4E32-9C5A-D08523E6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0C776D6-293F-4DAC-8C58-D84D51E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3125715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E06B0B8-15F4-48C6-BBB4-2259AC89A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/>
              <a:t>PolynomialFeatures</a:t>
            </a:r>
            <a:r>
              <a:rPr lang="en-US" b="0" dirty="0"/>
              <a:t>: </a:t>
            </a:r>
          </a:p>
          <a:p>
            <a:pPr lvl="1"/>
            <a:r>
              <a:rPr lang="en-US" dirty="0"/>
              <a:t>(𝑋1) =&gt; (1, 𝑋1, 𝑋1^2)</a:t>
            </a:r>
            <a:endParaRPr lang="en-US" b="0" dirty="0"/>
          </a:p>
          <a:p>
            <a:pPr lvl="1"/>
            <a:r>
              <a:rPr lang="en-US" dirty="0"/>
              <a:t>(𝑋1, 𝑋2) =&gt; (1, 𝑋1, 𝑋2, 𝑋1^2, 𝑋1 𝑋2, 𝑋2^2)</a:t>
            </a:r>
          </a:p>
          <a:p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A5D91FD-1726-4C4F-B791-5771825F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091890E-A56B-4246-ADD0-9190F8D0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Generation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C6C66CF-0AB2-473D-A269-B6C6304A3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439948"/>
            <a:ext cx="9906000" cy="416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89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512840" y="2996952"/>
            <a:ext cx="2880320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accent1"/>
                </a:solidFill>
              </a:rPr>
              <a:t>T</a:t>
            </a:r>
            <a:r>
              <a:rPr lang="en-US" altLang="zh-TW" sz="4000" dirty="0">
                <a:solidFill>
                  <a:schemeClr val="accent2"/>
                </a:solidFill>
              </a:rPr>
              <a:t>h</a:t>
            </a:r>
            <a:r>
              <a:rPr lang="en-US" altLang="zh-TW" sz="4000" dirty="0">
                <a:solidFill>
                  <a:schemeClr val="accent3"/>
                </a:solidFill>
              </a:rPr>
              <a:t>a</a:t>
            </a:r>
            <a:r>
              <a:rPr lang="en-US" altLang="zh-TW" sz="4000" dirty="0">
                <a:solidFill>
                  <a:schemeClr val="accent4"/>
                </a:solidFill>
              </a:rPr>
              <a:t>n</a:t>
            </a:r>
            <a:r>
              <a:rPr lang="en-US" altLang="zh-TW" sz="4000" dirty="0">
                <a:solidFill>
                  <a:schemeClr val="accent5"/>
                </a:solidFill>
              </a:rPr>
              <a:t>k</a:t>
            </a:r>
            <a:r>
              <a:rPr lang="en-US" altLang="zh-TW" sz="4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6"/>
                </a:solidFill>
              </a:rPr>
              <a:t>y</a:t>
            </a:r>
            <a:r>
              <a:rPr lang="en-US" altLang="zh-TW" sz="4000" dirty="0">
                <a:solidFill>
                  <a:schemeClr val="accent1"/>
                </a:solidFill>
              </a:rPr>
              <a:t>o</a:t>
            </a:r>
            <a:r>
              <a:rPr lang="en-US" altLang="zh-TW" sz="4000" dirty="0">
                <a:solidFill>
                  <a:schemeClr val="accent3"/>
                </a:solidFill>
              </a:rPr>
              <a:t>u</a:t>
            </a:r>
            <a:endParaRPr lang="zh-TW" altLang="en-US" sz="4000" dirty="0" err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23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94C2E33-B54C-402D-B243-A895CC3E1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9328720" cy="5879678"/>
          </a:xfrm>
        </p:spPr>
        <p:txBody>
          <a:bodyPr>
            <a:normAutofit/>
          </a:bodyPr>
          <a:lstStyle/>
          <a:p>
            <a:r>
              <a:rPr lang="en-US" dirty="0" err="1"/>
              <a:t>Data</a:t>
            </a:r>
            <a:r>
              <a:rPr lang="en-US" altLang="zh-TW" dirty="0" err="1"/>
              <a:t>Frame</a:t>
            </a:r>
            <a:r>
              <a:rPr lang="en-US" dirty="0"/>
              <a:t> Inspection</a:t>
            </a:r>
          </a:p>
          <a:p>
            <a:r>
              <a:rPr lang="en-US" dirty="0"/>
              <a:t>Missing Data</a:t>
            </a:r>
          </a:p>
          <a:p>
            <a:r>
              <a:rPr lang="en-US" dirty="0"/>
              <a:t>Outlier</a:t>
            </a:r>
            <a:endParaRPr lang="zh-TW" altLang="en-US" dirty="0"/>
          </a:p>
          <a:p>
            <a:r>
              <a:rPr lang="en-US" altLang="zh-TW" dirty="0"/>
              <a:t>Inconsistent Data</a:t>
            </a:r>
            <a:r>
              <a:rPr lang="zh-TW" altLang="en-US" dirty="0"/>
              <a:t> </a:t>
            </a:r>
            <a:r>
              <a:rPr lang="en-US" b="0" dirty="0"/>
              <a:t>e.g. N</a:t>
            </a:r>
            <a:r>
              <a:rPr lang="en-US" altLang="zh-TW" b="0" dirty="0"/>
              <a:t>egative Age</a:t>
            </a:r>
            <a:endParaRPr lang="zh-TW" altLang="en-US" b="0" dirty="0"/>
          </a:p>
          <a:p>
            <a:r>
              <a:rPr lang="en-US" altLang="zh-TW" dirty="0"/>
              <a:t>Categorical Data</a:t>
            </a:r>
            <a:r>
              <a:rPr lang="zh-TW" altLang="en-US" dirty="0"/>
              <a:t> </a:t>
            </a:r>
            <a:r>
              <a:rPr lang="en-US" altLang="zh-TW" b="0" dirty="0"/>
              <a:t>e.g. Natural Language Data</a:t>
            </a:r>
          </a:p>
          <a:p>
            <a:r>
              <a:rPr lang="en-US" dirty="0"/>
              <a:t>Normalization</a:t>
            </a:r>
          </a:p>
          <a:p>
            <a:r>
              <a:rPr lang="en-US" dirty="0"/>
              <a:t>Feature </a:t>
            </a:r>
            <a:r>
              <a:rPr lang="en-US" altLang="zh-TW" dirty="0"/>
              <a:t>Generation</a:t>
            </a:r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870C979-4240-4E32-9C5A-D08523E6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0C776D6-293F-4DAC-8C58-D84D51E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2518510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78FD496-4DF3-4C10-9C77-61F25C606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C8D46416-5CF6-49F2-8FFB-F1A64525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Used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2718630-BD9C-4315-8BF3-24FFA85DB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9906000" cy="268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26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94C2E33-B54C-402D-B243-A895CC3E1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9328720" cy="587967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Data</a:t>
            </a:r>
            <a:r>
              <a:rPr lang="en-US" altLang="zh-TW" dirty="0" err="1">
                <a:solidFill>
                  <a:srgbClr val="FF0000"/>
                </a:solidFill>
              </a:rPr>
              <a:t>Frame</a:t>
            </a:r>
            <a:r>
              <a:rPr lang="en-US" dirty="0">
                <a:solidFill>
                  <a:srgbClr val="FF0000"/>
                </a:solidFill>
              </a:rPr>
              <a:t> Inspection</a:t>
            </a:r>
          </a:p>
          <a:p>
            <a:r>
              <a:rPr lang="en-US" dirty="0"/>
              <a:t>Missing Data</a:t>
            </a:r>
          </a:p>
          <a:p>
            <a:r>
              <a:rPr lang="en-US" dirty="0"/>
              <a:t>Outlier</a:t>
            </a:r>
            <a:endParaRPr lang="zh-TW" altLang="en-US" dirty="0"/>
          </a:p>
          <a:p>
            <a:r>
              <a:rPr lang="en-US" altLang="zh-TW" dirty="0"/>
              <a:t>Inconsistent Data</a:t>
            </a:r>
            <a:r>
              <a:rPr lang="zh-TW" altLang="en-US" dirty="0"/>
              <a:t> </a:t>
            </a:r>
            <a:r>
              <a:rPr lang="en-US" b="0" dirty="0"/>
              <a:t>e.g. N</a:t>
            </a:r>
            <a:r>
              <a:rPr lang="en-US" altLang="zh-TW" b="0" dirty="0"/>
              <a:t>egative Age</a:t>
            </a:r>
            <a:endParaRPr lang="zh-TW" altLang="en-US" b="0" dirty="0"/>
          </a:p>
          <a:p>
            <a:r>
              <a:rPr lang="en-US" altLang="zh-TW" dirty="0"/>
              <a:t>Categorical Data</a:t>
            </a:r>
            <a:r>
              <a:rPr lang="zh-TW" altLang="en-US" dirty="0"/>
              <a:t> </a:t>
            </a:r>
            <a:r>
              <a:rPr lang="en-US" altLang="zh-TW" b="0" dirty="0"/>
              <a:t>e.g. Natural Language Data</a:t>
            </a:r>
          </a:p>
          <a:p>
            <a:r>
              <a:rPr lang="en-US" dirty="0"/>
              <a:t>Normalization</a:t>
            </a:r>
          </a:p>
          <a:p>
            <a:r>
              <a:rPr lang="en-US" dirty="0"/>
              <a:t>Feature </a:t>
            </a:r>
            <a:r>
              <a:rPr lang="en-US" altLang="zh-TW" dirty="0"/>
              <a:t>Generation</a:t>
            </a:r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870C979-4240-4E32-9C5A-D08523E6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0C776D6-293F-4DAC-8C58-D84D51E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692849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78FD496-4DF3-4C10-9C77-61F25C606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C8D46416-5CF6-49F2-8FFB-F1A64525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Inspection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23EDE4F-6AC7-4656-9E0F-C82F02A06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3946"/>
            <a:ext cx="9906000" cy="4078140"/>
          </a:xfrm>
          <a:prstGeom prst="rect">
            <a:avLst/>
          </a:prstGeom>
        </p:spPr>
      </p:pic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9F076B2E-F96B-4089-A0CD-FD90FD386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9361040" cy="5616624"/>
          </a:xfrm>
        </p:spPr>
        <p:txBody>
          <a:bodyPr/>
          <a:lstStyle/>
          <a:p>
            <a:r>
              <a:rPr lang="en-US" dirty="0"/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3334770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E24D4FC-B351-4340-B00D-00EC3B506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5E0D5C7-8D24-4F32-BDCA-B3E3C1D1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294E6A1-9E3C-4CA9-B8A1-F186DFF0C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Inspection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7BBCFD6-8B01-4CF7-972E-67917055F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9906000" cy="340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82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94C2E33-B54C-402D-B243-A895CC3E1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9328720" cy="5879678"/>
          </a:xfrm>
        </p:spPr>
        <p:txBody>
          <a:bodyPr>
            <a:normAutofit/>
          </a:bodyPr>
          <a:lstStyle/>
          <a:p>
            <a:r>
              <a:rPr lang="en-US" dirty="0" err="1"/>
              <a:t>Data</a:t>
            </a:r>
            <a:r>
              <a:rPr lang="en-US" altLang="zh-TW" dirty="0" err="1"/>
              <a:t>Frame</a:t>
            </a:r>
            <a:r>
              <a:rPr lang="en-US" dirty="0"/>
              <a:t> Inspection</a:t>
            </a:r>
          </a:p>
          <a:p>
            <a:r>
              <a:rPr lang="en-US" dirty="0">
                <a:solidFill>
                  <a:srgbClr val="FF0000"/>
                </a:solidFill>
              </a:rPr>
              <a:t>Missing Data</a:t>
            </a:r>
          </a:p>
          <a:p>
            <a:r>
              <a:rPr lang="en-US" dirty="0"/>
              <a:t>Outlier</a:t>
            </a:r>
            <a:endParaRPr lang="zh-TW" altLang="en-US" dirty="0"/>
          </a:p>
          <a:p>
            <a:r>
              <a:rPr lang="en-US" altLang="zh-TW" dirty="0"/>
              <a:t>Inconsistent Data</a:t>
            </a:r>
            <a:r>
              <a:rPr lang="zh-TW" altLang="en-US" dirty="0"/>
              <a:t> </a:t>
            </a:r>
            <a:r>
              <a:rPr lang="en-US" b="0" dirty="0"/>
              <a:t>e.g. N</a:t>
            </a:r>
            <a:r>
              <a:rPr lang="en-US" altLang="zh-TW" b="0" dirty="0"/>
              <a:t>egative Age</a:t>
            </a:r>
            <a:endParaRPr lang="zh-TW" altLang="en-US" b="0" dirty="0"/>
          </a:p>
          <a:p>
            <a:r>
              <a:rPr lang="en-US" altLang="zh-TW" dirty="0"/>
              <a:t>Categorical Data</a:t>
            </a:r>
            <a:r>
              <a:rPr lang="zh-TW" altLang="en-US" dirty="0"/>
              <a:t> </a:t>
            </a:r>
            <a:r>
              <a:rPr lang="en-US" altLang="zh-TW" b="0" dirty="0"/>
              <a:t>e.g. Natural Language Data</a:t>
            </a:r>
          </a:p>
          <a:p>
            <a:r>
              <a:rPr lang="en-US" dirty="0"/>
              <a:t>Normalization</a:t>
            </a:r>
          </a:p>
          <a:p>
            <a:r>
              <a:rPr lang="en-US" dirty="0"/>
              <a:t>Feature </a:t>
            </a:r>
            <a:r>
              <a:rPr lang="en-US" altLang="zh-TW" dirty="0"/>
              <a:t>Generation</a:t>
            </a:r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870C979-4240-4E32-9C5A-D08523E6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0C776D6-293F-4DAC-8C58-D84D51E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2662436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38D6AEC-B727-4EDC-8854-4538E3713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0A46DAB-9EC0-4489-803D-8B6178F14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F945C2C-0BE8-4797-ABBE-145702E5D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3F6FBFD-4A90-4AEE-A0D6-F4E87F3FF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1711"/>
            <a:ext cx="9906000" cy="400260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E0FFA36-1F39-4381-A1E3-956FFEF9B9A7}"/>
              </a:ext>
            </a:extLst>
          </p:cNvPr>
          <p:cNvSpPr/>
          <p:nvPr/>
        </p:nvSpPr>
        <p:spPr>
          <a:xfrm>
            <a:off x="608167" y="4121870"/>
            <a:ext cx="2819400" cy="152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2CD3C0-849C-4296-8B16-8249AF046823}"/>
              </a:ext>
            </a:extLst>
          </p:cNvPr>
          <p:cNvSpPr/>
          <p:nvPr/>
        </p:nvSpPr>
        <p:spPr>
          <a:xfrm>
            <a:off x="608167" y="4891169"/>
            <a:ext cx="2819400" cy="152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5457"/>
      </p:ext>
    </p:extLst>
  </p:cSld>
  <p:clrMapOvr>
    <a:masterClrMapping/>
  </p:clrMapOvr>
</p:sld>
</file>

<file path=ppt/theme/theme1.xml><?xml version="1.0" encoding="utf-8"?>
<a:theme xmlns:a="http://schemas.openxmlformats.org/drawingml/2006/main" name="2020簡報範本_light">
  <a:themeElements>
    <a:clrScheme name="2020iii">
      <a:dk1>
        <a:srgbClr val="717171"/>
      </a:dk1>
      <a:lt1>
        <a:srgbClr val="393939"/>
      </a:lt1>
      <a:dk2>
        <a:srgbClr val="DDDDDD"/>
      </a:dk2>
      <a:lt2>
        <a:srgbClr val="ABABAB"/>
      </a:lt2>
      <a:accent1>
        <a:srgbClr val="6E6E6E"/>
      </a:accent1>
      <a:accent2>
        <a:srgbClr val="42BBC6"/>
      </a:accent2>
      <a:accent3>
        <a:srgbClr val="F0591B"/>
      </a:accent3>
      <a:accent4>
        <a:srgbClr val="FFC000"/>
      </a:accent4>
      <a:accent5>
        <a:srgbClr val="8DCBDA"/>
      </a:accent5>
      <a:accent6>
        <a:srgbClr val="90C115"/>
      </a:accent6>
      <a:hlink>
        <a:srgbClr val="F0591B"/>
      </a:hlink>
      <a:folHlink>
        <a:srgbClr val="2A2A2A"/>
      </a:folHlink>
    </a:clrScheme>
    <a:fontScheme name="2020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簡報1" id="{9F657D65-ACA1-4C9A-A249-42B91234B9AD}" vid="{DF6CEEC3-935B-462F-971D-61A2C59E3EC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00_EnvironmentInstallation</Template>
  <TotalTime>249</TotalTime>
  <Words>668</Words>
  <Application>Microsoft Office PowerPoint</Application>
  <PresentationFormat>A4 紙張 (210x297 公釐)</PresentationFormat>
  <Paragraphs>189</Paragraphs>
  <Slides>28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5" baseType="lpstr">
      <vt:lpstr>Microsoft YaHei UI</vt:lpstr>
      <vt:lpstr>微軟正黑體</vt:lpstr>
      <vt:lpstr>新細明體</vt:lpstr>
      <vt:lpstr>標楷體</vt:lpstr>
      <vt:lpstr>Arial</vt:lpstr>
      <vt:lpstr>Calibri</vt:lpstr>
      <vt:lpstr>2020簡報範本_light</vt:lpstr>
      <vt:lpstr>Machion Learning 02 PreProcessing</vt:lpstr>
      <vt:lpstr>Target of PreProcessing</vt:lpstr>
      <vt:lpstr>Table of Content</vt:lpstr>
      <vt:lpstr>Package Used</vt:lpstr>
      <vt:lpstr>Table of Content</vt:lpstr>
      <vt:lpstr>DataFrame Inspection</vt:lpstr>
      <vt:lpstr>DataFrame Inspection</vt:lpstr>
      <vt:lpstr>Table of Content</vt:lpstr>
      <vt:lpstr>Missing Data</vt:lpstr>
      <vt:lpstr>Missing Data</vt:lpstr>
      <vt:lpstr>Missing Data</vt:lpstr>
      <vt:lpstr>Table of Content</vt:lpstr>
      <vt:lpstr>Outlier</vt:lpstr>
      <vt:lpstr>Outlier</vt:lpstr>
      <vt:lpstr>Table of Content</vt:lpstr>
      <vt:lpstr>Inconsistent Data </vt:lpstr>
      <vt:lpstr>Table of Content</vt:lpstr>
      <vt:lpstr>Categorical Data</vt:lpstr>
      <vt:lpstr>Table of Content</vt:lpstr>
      <vt:lpstr>Normalization</vt:lpstr>
      <vt:lpstr>Normalization</vt:lpstr>
      <vt:lpstr>Normalization</vt:lpstr>
      <vt:lpstr>Normalization</vt:lpstr>
      <vt:lpstr>Normalization</vt:lpstr>
      <vt:lpstr>Normalization</vt:lpstr>
      <vt:lpstr>Table of Content</vt:lpstr>
      <vt:lpstr>Feature Generation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Machion Learning 00 Environment Installation</dc:title>
  <dc:subject>2019 template</dc:subject>
  <dc:creator>Thinktron</dc:creator>
  <cp:lastModifiedBy>Jeremy Wang</cp:lastModifiedBy>
  <cp:revision>30</cp:revision>
  <cp:lastPrinted>2016-10-13T08:40:55Z</cp:lastPrinted>
  <dcterms:created xsi:type="dcterms:W3CDTF">2020-05-02T08:30:12Z</dcterms:created>
  <dcterms:modified xsi:type="dcterms:W3CDTF">2020-05-03T00:21:48Z</dcterms:modified>
  <cp:category>淺色</cp:category>
</cp:coreProperties>
</file>