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21"/>
  </p:notesMasterIdLst>
  <p:handoutMasterIdLst>
    <p:handoutMasterId r:id="rId22"/>
  </p:handoutMasterIdLst>
  <p:sldIdLst>
    <p:sldId id="264" r:id="rId2"/>
    <p:sldId id="290" r:id="rId3"/>
    <p:sldId id="291" r:id="rId4"/>
    <p:sldId id="292" r:id="rId5"/>
    <p:sldId id="293" r:id="rId6"/>
    <p:sldId id="297" r:id="rId7"/>
    <p:sldId id="295" r:id="rId8"/>
    <p:sldId id="294" r:id="rId9"/>
    <p:sldId id="305" r:id="rId10"/>
    <p:sldId id="298" r:id="rId11"/>
    <p:sldId id="299" r:id="rId12"/>
    <p:sldId id="300" r:id="rId13"/>
    <p:sldId id="301" r:id="rId14"/>
    <p:sldId id="303" r:id="rId15"/>
    <p:sldId id="302" r:id="rId16"/>
    <p:sldId id="306" r:id="rId17"/>
    <p:sldId id="307" r:id="rId18"/>
    <p:sldId id="308" r:id="rId19"/>
    <p:sldId id="260" r:id="rId20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 autoAdjust="0"/>
  </p:normalViewPr>
  <p:slideViewPr>
    <p:cSldViewPr showGuides="1">
      <p:cViewPr varScale="1">
        <p:scale>
          <a:sx n="68" d="100"/>
          <a:sy n="68" d="100"/>
        </p:scale>
        <p:origin x="1060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" y="-138880"/>
            <a:ext cx="9905999" cy="68203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59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2480" y="764704"/>
            <a:ext cx="5328592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764704"/>
            <a:ext cx="3888432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32520" y="0"/>
            <a:ext cx="8640960" cy="548680"/>
          </a:xfrm>
        </p:spPr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0472" y="764704"/>
            <a:ext cx="5328592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0472" y="1340768"/>
            <a:ext cx="5328592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01073" y="764704"/>
            <a:ext cx="4018285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601073" y="1340768"/>
            <a:ext cx="4018285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30255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481" y="273050"/>
            <a:ext cx="3481958" cy="1162050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499" y="273050"/>
            <a:ext cx="5760021" cy="61802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2481" y="1435100"/>
            <a:ext cx="3481958" cy="5018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71889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82483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25868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379662" cy="610669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72481" y="274638"/>
            <a:ext cx="6756970" cy="610669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99005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393939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393939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393939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393939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68900" y="1268413"/>
            <a:ext cx="4105275" cy="50403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908720"/>
            <a:ext cx="5259982" cy="54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4490" y="908720"/>
            <a:ext cx="348195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/>
              <a:t>標題 </a:t>
            </a:r>
            <a:r>
              <a:rPr lang="en-US" altLang="zh-TW" dirty="0"/>
              <a:t>36</a:t>
            </a:r>
            <a:r>
              <a:rPr lang="zh-TW" altLang="en-US" dirty="0"/>
              <a:t>號 粗體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272480" y="764704"/>
            <a:ext cx="936104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粗體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3" r:id="rId6"/>
    <p:sldLayoutId id="2147483657" r:id="rId7"/>
    <p:sldLayoutId id="2147483671" r:id="rId8"/>
    <p:sldLayoutId id="2147483670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393939"/>
          </a:solidFill>
          <a:latin typeface="Microsoft YaHei UI" pitchFamily="34" charset="-122"/>
          <a:ea typeface="Microsoft YaHei UI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800" b="1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sz="2400" b="1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itchFamily="34" charset="0"/>
        <a:buChar char="•"/>
        <a:defRPr sz="20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Arial" pitchFamily="34" charset="0"/>
        <a:buChar char="–"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Machion</a:t>
            </a:r>
            <a:r>
              <a:rPr lang="en-US" altLang="zh-TW" dirty="0"/>
              <a:t> Learning</a:t>
            </a:r>
            <a:br>
              <a:rPr lang="en-US" altLang="zh-TW" dirty="0"/>
            </a:br>
            <a:r>
              <a:rPr lang="en-US" altLang="zh-TW" dirty="0"/>
              <a:t>01 ML</a:t>
            </a:r>
            <a:r>
              <a:rPr lang="zh-TW" altLang="en-US" dirty="0"/>
              <a:t> </a:t>
            </a:r>
            <a:r>
              <a:rPr lang="en-US" altLang="zh-TW" dirty="0"/>
              <a:t>Introduction</a:t>
            </a:r>
            <a:br>
              <a:rPr lang="en-US" altLang="zh-TW" dirty="0"/>
            </a:br>
            <a:endParaRPr lang="zh-TW" altLang="en-US" dirty="0">
              <a:solidFill>
                <a:srgbClr val="393939"/>
              </a:solidFill>
            </a:endParaRPr>
          </a:p>
        </p:txBody>
      </p:sp>
      <p:sp>
        <p:nvSpPr>
          <p:cNvPr id="7" name="副標題 4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10000"/>
              </a:spcBef>
              <a:buClrTx/>
              <a:defRPr/>
            </a:pP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姓名  王選仲</a:t>
            </a:r>
          </a:p>
          <a:p>
            <a:pPr eaLnBrk="1" hangingPunct="1">
              <a:spcBef>
                <a:spcPct val="10000"/>
              </a:spcBef>
              <a:buClrTx/>
              <a:defRPr/>
            </a:pP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興創知能 </a:t>
            </a:r>
            <a:r>
              <a:rPr lang="en-US" altLang="zh-TW" b="0" dirty="0">
                <a:latin typeface="Microsoft YaHei UI" pitchFamily="34" charset="-122"/>
                <a:ea typeface="Microsoft YaHei UI" pitchFamily="34" charset="-122"/>
              </a:rPr>
              <a:t>AI</a:t>
            </a: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工程師</a:t>
            </a:r>
            <a:endParaRPr lang="en-US" altLang="zh-TW" b="0" dirty="0">
              <a:latin typeface="Microsoft YaHei UI" pitchFamily="34" charset="-122"/>
              <a:ea typeface="Microsoft YaHei UI" pitchFamily="34" charset="-122"/>
            </a:endParaRPr>
          </a:p>
          <a:p>
            <a:pPr eaLnBrk="1" hangingPunct="1">
              <a:spcBef>
                <a:spcPct val="10000"/>
              </a:spcBef>
              <a:buClrTx/>
              <a:defRPr/>
            </a:pPr>
            <a:r>
              <a:rPr lang="en-US" altLang="zh-TW" b="0" dirty="0">
                <a:latin typeface="Microsoft YaHei UI" pitchFamily="34" charset="-122"/>
                <a:ea typeface="Microsoft YaHei UI" pitchFamily="34" charset="-122"/>
              </a:rPr>
              <a:t>2020.05.02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5435025"/>
            <a:ext cx="55173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1600" dirty="0">
                <a:solidFill>
                  <a:srgbClr val="888888"/>
                </a:solidFill>
                <a:latin typeface="+mn-lt"/>
              </a:rPr>
              <a:t>jeremy4555@yahoo.com.tw</a:t>
            </a:r>
            <a:endParaRPr lang="zh-TW" altLang="en-US" sz="1600" dirty="0">
              <a:solidFill>
                <a:srgbClr val="888888"/>
              </a:solidFill>
              <a:latin typeface="+mn-lt"/>
            </a:endParaRPr>
          </a:p>
          <a:p>
            <a:pPr eaLnBrk="1" hangingPunct="1"/>
            <a:r>
              <a:rPr lang="en-US" altLang="zh-TW" sz="1600" dirty="0">
                <a:solidFill>
                  <a:srgbClr val="888888"/>
                </a:solidFill>
                <a:latin typeface="+mn-lt"/>
              </a:rPr>
              <a:t>https://www.linkedin.com/in/hsuanchungwang/</a:t>
            </a:r>
          </a:p>
        </p:txBody>
      </p:sp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DC0A14E-0E52-4B6A-B05D-B73A466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7884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Training, Validation and Testing</a:t>
            </a:r>
          </a:p>
          <a:p>
            <a:pPr lvl="1"/>
            <a:r>
              <a:rPr lang="en-US" dirty="0"/>
              <a:t>Training: </a:t>
            </a:r>
            <a:r>
              <a:rPr lang="en-US" altLang="zh-TW" dirty="0"/>
              <a:t>60%</a:t>
            </a:r>
          </a:p>
          <a:p>
            <a:pPr lvl="1"/>
            <a:r>
              <a:rPr lang="en-US" dirty="0"/>
              <a:t>Validation: </a:t>
            </a:r>
            <a:r>
              <a:rPr lang="en-US" altLang="zh-TW" dirty="0"/>
              <a:t>20%, &gt;1000 rows is recommended</a:t>
            </a:r>
          </a:p>
          <a:p>
            <a:pPr lvl="1"/>
            <a:r>
              <a:rPr lang="en-US" altLang="zh-TW" dirty="0"/>
              <a:t>Testing: 20%, &gt;1000 rows is recommended</a:t>
            </a:r>
          </a:p>
          <a:p>
            <a:r>
              <a:rPr lang="en-US" dirty="0"/>
              <a:t>Evaluation Function</a:t>
            </a:r>
          </a:p>
          <a:p>
            <a:pPr lvl="1">
              <a:spcBef>
                <a:spcPts val="0"/>
              </a:spcBef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Category Data (Two or Multiple): </a:t>
            </a:r>
            <a:endParaRPr lang="zh-TW" alt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2">
              <a:spcBef>
                <a:spcPts val="0"/>
              </a:spcBef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Accuracy</a:t>
            </a:r>
            <a:endParaRPr 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2">
              <a:spcBef>
                <a:spcPts val="0"/>
              </a:spcBef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Precision &amp; Recall</a:t>
            </a:r>
            <a:endParaRPr 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2">
              <a:spcBef>
                <a:spcPts val="0"/>
              </a:spcBef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F1-Score</a:t>
            </a:r>
            <a:endParaRPr 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Continuous Data: </a:t>
            </a:r>
            <a:endParaRPr lang="zh-TW" alt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2">
              <a:spcBef>
                <a:spcPts val="0"/>
              </a:spcBef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Mean Square Error (MSE)</a:t>
            </a:r>
            <a:endParaRPr 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2">
              <a:spcBef>
                <a:spcPts val="0"/>
              </a:spcBef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Root Mean Square Error (RMSE)</a:t>
            </a:r>
            <a:endParaRPr 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2">
              <a:spcBef>
                <a:spcPts val="0"/>
              </a:spcBef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Mean Absolute Error (MAE)</a:t>
            </a:r>
            <a:endParaRPr 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Segmentation: </a:t>
            </a:r>
          </a:p>
          <a:p>
            <a:pPr lvl="2">
              <a:spcBef>
                <a:spcPts val="0"/>
              </a:spcBef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Intersect of Union (IOU)</a:t>
            </a:r>
          </a:p>
          <a:p>
            <a:pPr lvl="1"/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147B24-B86E-4BC9-B570-97514F85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C60A9C2-2C22-43A0-9344-FF687FDED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626527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CF3FBB4-BC4C-4101-B774-2BF44860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BC9B6AA-A60F-4641-86EA-C3C5EBB7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Category Data</a:t>
            </a:r>
            <a:endParaRPr lang="en-US" dirty="0"/>
          </a:p>
        </p:txBody>
      </p:sp>
      <p:graphicFrame>
        <p:nvGraphicFramePr>
          <p:cNvPr id="5" name="Google Shape;206;p26">
            <a:extLst>
              <a:ext uri="{FF2B5EF4-FFF2-40B4-BE49-F238E27FC236}">
                <a16:creationId xmlns:a16="http://schemas.microsoft.com/office/drawing/2014/main" id="{62BBF9E1-FA66-4ED3-A95A-A2BF73DCA3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1819279"/>
              </p:ext>
            </p:extLst>
          </p:nvPr>
        </p:nvGraphicFramePr>
        <p:xfrm>
          <a:off x="5452795" y="2305789"/>
          <a:ext cx="4050691" cy="30734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8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2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9044" marR="99044" marT="99044" marB="99044" anchor="ctr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dirty="0"/>
                        <a:t>Model</a:t>
                      </a:r>
                      <a:r>
                        <a:rPr lang="en-US" altLang="zh-TW" sz="2000" dirty="0"/>
                        <a:t> Predict</a:t>
                      </a:r>
                      <a:endParaRPr sz="2000" dirty="0"/>
                    </a:p>
                  </a:txBody>
                  <a:tcPr marL="99044" marR="99044" marT="99044" marB="99044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7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dirty="0"/>
                        <a:t>Positive</a:t>
                      </a:r>
                      <a:endParaRPr sz="2000" dirty="0"/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dirty="0"/>
                        <a:t>Negative</a:t>
                      </a:r>
                      <a:endParaRPr sz="2000" dirty="0"/>
                    </a:p>
                  </a:txBody>
                  <a:tcPr marL="99044" marR="99044" marT="99044" marB="9904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3444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000" dirty="0"/>
                        <a:t>Label</a:t>
                      </a:r>
                      <a:endParaRPr lang="zh-TW" altLang="en-US" sz="2000" dirty="0"/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000" dirty="0"/>
                        <a:t>Positive</a:t>
                      </a:r>
                      <a:endParaRPr sz="2000" dirty="0"/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TP</a:t>
                      </a:r>
                      <a:endParaRPr sz="2000" dirty="0"/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TN</a:t>
                      </a:r>
                      <a:endParaRPr sz="2000" dirty="0"/>
                    </a:p>
                  </a:txBody>
                  <a:tcPr marL="99044" marR="99044" marT="99044" marB="9904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34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000" dirty="0"/>
                        <a:t>Negative</a:t>
                      </a:r>
                      <a:endParaRPr sz="2000" dirty="0"/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FP</a:t>
                      </a:r>
                      <a:endParaRPr sz="2000" dirty="0"/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FN</a:t>
                      </a:r>
                      <a:endParaRPr sz="2000" dirty="0"/>
                    </a:p>
                  </a:txBody>
                  <a:tcPr marL="99044" marR="99044" marT="99044" marB="9904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Google Shape;207;p26">
            <a:extLst>
              <a:ext uri="{FF2B5EF4-FFF2-40B4-BE49-F238E27FC236}">
                <a16:creationId xmlns:a16="http://schemas.microsoft.com/office/drawing/2014/main" id="{FAEBAF56-713F-4952-AF28-BA0E5F9FB5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29138" b="33070"/>
          <a:stretch/>
        </p:blipFill>
        <p:spPr>
          <a:xfrm>
            <a:off x="413373" y="1828801"/>
            <a:ext cx="4698471" cy="361175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08;p26">
            <a:extLst>
              <a:ext uri="{FF2B5EF4-FFF2-40B4-BE49-F238E27FC236}">
                <a16:creationId xmlns:a16="http://schemas.microsoft.com/office/drawing/2014/main" id="{BCE6C324-51DE-45FE-8F77-2256B82E4434}"/>
              </a:ext>
            </a:extLst>
          </p:cNvPr>
          <p:cNvSpPr txBox="1"/>
          <p:nvPr/>
        </p:nvSpPr>
        <p:spPr>
          <a:xfrm>
            <a:off x="6224454" y="1828800"/>
            <a:ext cx="2507375" cy="46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Confusion Matrix</a:t>
            </a:r>
            <a:endParaRPr sz="1950"/>
          </a:p>
        </p:txBody>
      </p:sp>
    </p:spTree>
    <p:extLst>
      <p:ext uri="{BB962C8B-B14F-4D97-AF65-F5344CB8AC3E}">
        <p14:creationId xmlns:p14="http://schemas.microsoft.com/office/powerpoint/2010/main" val="558635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CF3FBB4-BC4C-4101-B774-2BF44860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BC9B6AA-A60F-4641-86EA-C3C5EBB7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Continuous Data</a:t>
            </a:r>
            <a:endParaRPr lang="en-US" dirty="0"/>
          </a:p>
        </p:txBody>
      </p:sp>
      <p:pic>
        <p:nvPicPr>
          <p:cNvPr id="8" name="Google Shape;214;p27">
            <a:extLst>
              <a:ext uri="{FF2B5EF4-FFF2-40B4-BE49-F238E27FC236}">
                <a16:creationId xmlns:a16="http://schemas.microsoft.com/office/drawing/2014/main" id="{52FBC134-1D65-42A5-B85B-7BCE3ADC34FB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 t="8451" b="30960"/>
          <a:stretch/>
        </p:blipFill>
        <p:spPr>
          <a:xfrm>
            <a:off x="840488" y="1169106"/>
            <a:ext cx="7806567" cy="192410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A63A7547-1B31-4DCA-B5F3-36083DF54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788496"/>
          </a:xfrm>
        </p:spPr>
        <p:txBody>
          <a:bodyPr>
            <a:normAutofit/>
          </a:bodyPr>
          <a:lstStyle/>
          <a:p>
            <a:r>
              <a:rPr lang="en-US" dirty="0"/>
              <a:t>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Visualization</a:t>
            </a:r>
          </a:p>
          <a:p>
            <a:endParaRPr lang="en-US" dirty="0"/>
          </a:p>
        </p:txBody>
      </p:sp>
      <p:pic>
        <p:nvPicPr>
          <p:cNvPr id="11" name="Google Shape;220;p28">
            <a:extLst>
              <a:ext uri="{FF2B5EF4-FFF2-40B4-BE49-F238E27FC236}">
                <a16:creationId xmlns:a16="http://schemas.microsoft.com/office/drawing/2014/main" id="{CD9AECCD-A98B-44F9-8D29-008470EAB05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141" y="3768715"/>
            <a:ext cx="7983717" cy="2679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739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7B727D5-A7BB-4048-9E78-B63D6BE6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8B49D56-374D-48D8-9D5A-33B0897A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Segmentation</a:t>
            </a:r>
          </a:p>
        </p:txBody>
      </p:sp>
      <p:sp>
        <p:nvSpPr>
          <p:cNvPr id="6" name="Google Shape;226;p29">
            <a:extLst>
              <a:ext uri="{FF2B5EF4-FFF2-40B4-BE49-F238E27FC236}">
                <a16:creationId xmlns:a16="http://schemas.microsoft.com/office/drawing/2014/main" id="{32DA7CFB-F076-4216-BA1E-AF286125EE93}"/>
              </a:ext>
            </a:extLst>
          </p:cNvPr>
          <p:cNvSpPr txBox="1"/>
          <p:nvPr/>
        </p:nvSpPr>
        <p:spPr>
          <a:xfrm>
            <a:off x="1175363" y="3124285"/>
            <a:ext cx="1668875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600"/>
              <a:t>IOU =</a:t>
            </a:r>
            <a:endParaRPr sz="2600"/>
          </a:p>
        </p:txBody>
      </p:sp>
      <p:cxnSp>
        <p:nvCxnSpPr>
          <p:cNvPr id="7" name="Google Shape;227;p29">
            <a:extLst>
              <a:ext uri="{FF2B5EF4-FFF2-40B4-BE49-F238E27FC236}">
                <a16:creationId xmlns:a16="http://schemas.microsoft.com/office/drawing/2014/main" id="{ABD942F0-409A-4639-8D7E-5283815E1B96}"/>
              </a:ext>
            </a:extLst>
          </p:cNvPr>
          <p:cNvCxnSpPr>
            <a:stCxn id="6" idx="3"/>
          </p:cNvCxnSpPr>
          <p:nvPr/>
        </p:nvCxnSpPr>
        <p:spPr>
          <a:xfrm>
            <a:off x="2844238" y="3617635"/>
            <a:ext cx="402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229;p29">
            <a:extLst>
              <a:ext uri="{FF2B5EF4-FFF2-40B4-BE49-F238E27FC236}">
                <a16:creationId xmlns:a16="http://schemas.microsoft.com/office/drawing/2014/main" id="{31774353-1FED-41D8-BBB3-9A68BA5E7DEF}"/>
              </a:ext>
            </a:extLst>
          </p:cNvPr>
          <p:cNvSpPr txBox="1"/>
          <p:nvPr/>
        </p:nvSpPr>
        <p:spPr>
          <a:xfrm>
            <a:off x="3081758" y="2630935"/>
            <a:ext cx="237445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600" dirty="0"/>
              <a:t>Intersection</a:t>
            </a:r>
            <a:endParaRPr sz="2600" dirty="0"/>
          </a:p>
        </p:txBody>
      </p:sp>
      <p:sp>
        <p:nvSpPr>
          <p:cNvPr id="9" name="Google Shape;230;p29">
            <a:extLst>
              <a:ext uri="{FF2B5EF4-FFF2-40B4-BE49-F238E27FC236}">
                <a16:creationId xmlns:a16="http://schemas.microsoft.com/office/drawing/2014/main" id="{9C5DD997-D41B-4893-BD82-223261C3486E}"/>
              </a:ext>
            </a:extLst>
          </p:cNvPr>
          <p:cNvSpPr txBox="1"/>
          <p:nvPr/>
        </p:nvSpPr>
        <p:spPr>
          <a:xfrm>
            <a:off x="3081758" y="3617635"/>
            <a:ext cx="237445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600"/>
              <a:t>UNION</a:t>
            </a:r>
            <a:endParaRPr sz="2600"/>
          </a:p>
        </p:txBody>
      </p:sp>
      <p:sp>
        <p:nvSpPr>
          <p:cNvPr id="10" name="Google Shape;231;p29">
            <a:extLst>
              <a:ext uri="{FF2B5EF4-FFF2-40B4-BE49-F238E27FC236}">
                <a16:creationId xmlns:a16="http://schemas.microsoft.com/office/drawing/2014/main" id="{F6D62BC4-B142-4113-ADCE-C9DBC907D1C1}"/>
              </a:ext>
            </a:extLst>
          </p:cNvPr>
          <p:cNvSpPr/>
          <p:nvPr/>
        </p:nvSpPr>
        <p:spPr>
          <a:xfrm>
            <a:off x="5708138" y="2021479"/>
            <a:ext cx="1160900" cy="9867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  <p:sp>
        <p:nvSpPr>
          <p:cNvPr id="11" name="Google Shape;232;p29">
            <a:extLst>
              <a:ext uri="{FF2B5EF4-FFF2-40B4-BE49-F238E27FC236}">
                <a16:creationId xmlns:a16="http://schemas.microsoft.com/office/drawing/2014/main" id="{E6E8B209-DE04-47C4-AC09-1A1062230CFA}"/>
              </a:ext>
            </a:extLst>
          </p:cNvPr>
          <p:cNvSpPr/>
          <p:nvPr/>
        </p:nvSpPr>
        <p:spPr>
          <a:xfrm>
            <a:off x="6323065" y="2505810"/>
            <a:ext cx="1160900" cy="9867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  <p:sp>
        <p:nvSpPr>
          <p:cNvPr id="12" name="Google Shape;233;p29">
            <a:extLst>
              <a:ext uri="{FF2B5EF4-FFF2-40B4-BE49-F238E27FC236}">
                <a16:creationId xmlns:a16="http://schemas.microsoft.com/office/drawing/2014/main" id="{1F859F38-CDAD-4B2A-A4AF-9F0E590B34E8}"/>
              </a:ext>
            </a:extLst>
          </p:cNvPr>
          <p:cNvSpPr/>
          <p:nvPr/>
        </p:nvSpPr>
        <p:spPr>
          <a:xfrm>
            <a:off x="6323065" y="2505810"/>
            <a:ext cx="546000" cy="502450"/>
          </a:xfrm>
          <a:prstGeom prst="rect">
            <a:avLst/>
          </a:prstGeom>
          <a:solidFill>
            <a:srgbClr val="FF9900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  <p:sp>
        <p:nvSpPr>
          <p:cNvPr id="13" name="Google Shape;234;p29">
            <a:extLst>
              <a:ext uri="{FF2B5EF4-FFF2-40B4-BE49-F238E27FC236}">
                <a16:creationId xmlns:a16="http://schemas.microsoft.com/office/drawing/2014/main" id="{5D55D56A-CD2C-4FB2-9F4C-6B985FBC4FB7}"/>
              </a:ext>
            </a:extLst>
          </p:cNvPr>
          <p:cNvSpPr/>
          <p:nvPr/>
        </p:nvSpPr>
        <p:spPr>
          <a:xfrm>
            <a:off x="5708152" y="3733742"/>
            <a:ext cx="1160900" cy="986700"/>
          </a:xfrm>
          <a:prstGeom prst="rect">
            <a:avLst/>
          </a:prstGeom>
          <a:solidFill>
            <a:srgbClr val="FF9900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  <p:sp>
        <p:nvSpPr>
          <p:cNvPr id="14" name="Google Shape;235;p29">
            <a:extLst>
              <a:ext uri="{FF2B5EF4-FFF2-40B4-BE49-F238E27FC236}">
                <a16:creationId xmlns:a16="http://schemas.microsoft.com/office/drawing/2014/main" id="{8DE0EE81-172D-46B6-99F8-31664B6A1D50}"/>
              </a:ext>
            </a:extLst>
          </p:cNvPr>
          <p:cNvSpPr/>
          <p:nvPr/>
        </p:nvSpPr>
        <p:spPr>
          <a:xfrm>
            <a:off x="6323079" y="4218073"/>
            <a:ext cx="1160900" cy="986700"/>
          </a:xfrm>
          <a:prstGeom prst="rect">
            <a:avLst/>
          </a:prstGeom>
          <a:solidFill>
            <a:srgbClr val="FF9900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</p:spTree>
    <p:extLst>
      <p:ext uri="{BB962C8B-B14F-4D97-AF65-F5344CB8AC3E}">
        <p14:creationId xmlns:p14="http://schemas.microsoft.com/office/powerpoint/2010/main" val="2432158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275810A-3514-4659-9E26-63E804D4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93031F2-CCDE-4537-8AA9-4328819E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System Building</a:t>
            </a:r>
          </a:p>
        </p:txBody>
      </p:sp>
      <p:sp>
        <p:nvSpPr>
          <p:cNvPr id="5" name="Google Shape;125;p21">
            <a:extLst>
              <a:ext uri="{FF2B5EF4-FFF2-40B4-BE49-F238E27FC236}">
                <a16:creationId xmlns:a16="http://schemas.microsoft.com/office/drawing/2014/main" id="{96916BB4-3A51-40CF-AFB7-C0E5EF96017B}"/>
              </a:ext>
            </a:extLst>
          </p:cNvPr>
          <p:cNvSpPr/>
          <p:nvPr/>
        </p:nvSpPr>
        <p:spPr>
          <a:xfrm>
            <a:off x="4497906" y="2406713"/>
            <a:ext cx="156260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>
                <a:solidFill>
                  <a:schemeClr val="bg1"/>
                </a:solidFill>
              </a:rPr>
              <a:t>Task Type</a:t>
            </a:r>
            <a:endParaRPr sz="1950">
              <a:solidFill>
                <a:schemeClr val="bg1"/>
              </a:solidFill>
            </a:endParaRPr>
          </a:p>
        </p:txBody>
      </p:sp>
      <p:sp>
        <p:nvSpPr>
          <p:cNvPr id="6" name="Google Shape;126;p21">
            <a:extLst>
              <a:ext uri="{FF2B5EF4-FFF2-40B4-BE49-F238E27FC236}">
                <a16:creationId xmlns:a16="http://schemas.microsoft.com/office/drawing/2014/main" id="{BAE76217-D433-4B24-9DD1-52FB77EB6E46}"/>
              </a:ext>
            </a:extLst>
          </p:cNvPr>
          <p:cNvSpPr/>
          <p:nvPr/>
        </p:nvSpPr>
        <p:spPr>
          <a:xfrm>
            <a:off x="6297857" y="2406740"/>
            <a:ext cx="156260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>
                <a:solidFill>
                  <a:schemeClr val="bg1"/>
                </a:solidFill>
              </a:rPr>
              <a:t>Algorithm</a:t>
            </a:r>
            <a:endParaRPr sz="1950">
              <a:solidFill>
                <a:schemeClr val="bg1"/>
              </a:solidFill>
            </a:endParaRPr>
          </a:p>
        </p:txBody>
      </p:sp>
      <p:sp>
        <p:nvSpPr>
          <p:cNvPr id="7" name="Google Shape;127;p21">
            <a:extLst>
              <a:ext uri="{FF2B5EF4-FFF2-40B4-BE49-F238E27FC236}">
                <a16:creationId xmlns:a16="http://schemas.microsoft.com/office/drawing/2014/main" id="{CD126C97-43CA-47FB-979D-7DCA9A96BA9A}"/>
              </a:ext>
            </a:extLst>
          </p:cNvPr>
          <p:cNvSpPr/>
          <p:nvPr/>
        </p:nvSpPr>
        <p:spPr>
          <a:xfrm>
            <a:off x="2685177" y="4243396"/>
            <a:ext cx="153725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733" b="1">
                <a:solidFill>
                  <a:schemeClr val="bg1"/>
                </a:solidFill>
              </a:rPr>
              <a:t>pre- processing</a:t>
            </a:r>
            <a:endParaRPr sz="1733" b="1">
              <a:solidFill>
                <a:schemeClr val="bg1"/>
              </a:solidFill>
            </a:endParaRPr>
          </a:p>
        </p:txBody>
      </p:sp>
      <p:sp>
        <p:nvSpPr>
          <p:cNvPr id="8" name="Google Shape;128;p21">
            <a:extLst>
              <a:ext uri="{FF2B5EF4-FFF2-40B4-BE49-F238E27FC236}">
                <a16:creationId xmlns:a16="http://schemas.microsoft.com/office/drawing/2014/main" id="{2A77D46C-B0FC-4364-AF36-1B02898A48A0}"/>
              </a:ext>
            </a:extLst>
          </p:cNvPr>
          <p:cNvSpPr/>
          <p:nvPr/>
        </p:nvSpPr>
        <p:spPr>
          <a:xfrm>
            <a:off x="8123209" y="4243369"/>
            <a:ext cx="153725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altLang="zh-TW" sz="1733" b="1" dirty="0">
                <a:solidFill>
                  <a:schemeClr val="bg1"/>
                </a:solidFill>
              </a:rPr>
              <a:t>deployment</a:t>
            </a:r>
            <a:endParaRPr sz="1733" b="1" dirty="0">
              <a:solidFill>
                <a:schemeClr val="bg1"/>
              </a:solidFill>
            </a:endParaRPr>
          </a:p>
        </p:txBody>
      </p:sp>
      <p:sp>
        <p:nvSpPr>
          <p:cNvPr id="9" name="Google Shape;129;p21">
            <a:extLst>
              <a:ext uri="{FF2B5EF4-FFF2-40B4-BE49-F238E27FC236}">
                <a16:creationId xmlns:a16="http://schemas.microsoft.com/office/drawing/2014/main" id="{6D5A1A54-F2AE-4B85-8409-2D34613AD8B4}"/>
              </a:ext>
            </a:extLst>
          </p:cNvPr>
          <p:cNvSpPr/>
          <p:nvPr/>
        </p:nvSpPr>
        <p:spPr>
          <a:xfrm>
            <a:off x="6310532" y="4243369"/>
            <a:ext cx="153725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733" b="1" dirty="0">
                <a:solidFill>
                  <a:schemeClr val="bg1"/>
                </a:solidFill>
              </a:rPr>
              <a:t>parameter tuning</a:t>
            </a:r>
            <a:endParaRPr sz="1733" b="1" dirty="0">
              <a:solidFill>
                <a:schemeClr val="bg1"/>
              </a:solidFill>
            </a:endParaRPr>
          </a:p>
        </p:txBody>
      </p:sp>
      <p:sp>
        <p:nvSpPr>
          <p:cNvPr id="10" name="Google Shape;130;p21">
            <a:extLst>
              <a:ext uri="{FF2B5EF4-FFF2-40B4-BE49-F238E27FC236}">
                <a16:creationId xmlns:a16="http://schemas.microsoft.com/office/drawing/2014/main" id="{0184353D-DA85-41B9-A98A-C957F618DFE5}"/>
              </a:ext>
            </a:extLst>
          </p:cNvPr>
          <p:cNvSpPr/>
          <p:nvPr/>
        </p:nvSpPr>
        <p:spPr>
          <a:xfrm>
            <a:off x="4497854" y="4243369"/>
            <a:ext cx="153725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733" b="1">
                <a:solidFill>
                  <a:schemeClr val="bg1"/>
                </a:solidFill>
              </a:rPr>
              <a:t>model building</a:t>
            </a:r>
            <a:endParaRPr sz="1733" b="1">
              <a:solidFill>
                <a:schemeClr val="bg1"/>
              </a:solidFill>
            </a:endParaRPr>
          </a:p>
        </p:txBody>
      </p:sp>
      <p:cxnSp>
        <p:nvCxnSpPr>
          <p:cNvPr id="11" name="Google Shape;131;p21">
            <a:extLst>
              <a:ext uri="{FF2B5EF4-FFF2-40B4-BE49-F238E27FC236}">
                <a16:creationId xmlns:a16="http://schemas.microsoft.com/office/drawing/2014/main" id="{EDF45DC7-7D9E-44C6-AC98-180125ABF1D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060506" y="2851150"/>
            <a:ext cx="2372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32;p21">
            <a:extLst>
              <a:ext uri="{FF2B5EF4-FFF2-40B4-BE49-F238E27FC236}">
                <a16:creationId xmlns:a16="http://schemas.microsoft.com/office/drawing/2014/main" id="{E917CFA6-8E71-4A88-902E-B16096FE25D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4222427" y="4687833"/>
            <a:ext cx="27527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33;p21">
            <a:extLst>
              <a:ext uri="{FF2B5EF4-FFF2-40B4-BE49-F238E27FC236}">
                <a16:creationId xmlns:a16="http://schemas.microsoft.com/office/drawing/2014/main" id="{0743B549-DD88-439C-A299-22D9C822874D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6035104" y="4687806"/>
            <a:ext cx="27527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34;p21">
            <a:extLst>
              <a:ext uri="{FF2B5EF4-FFF2-40B4-BE49-F238E27FC236}">
                <a16:creationId xmlns:a16="http://schemas.microsoft.com/office/drawing/2014/main" id="{10EA0533-EDED-4C87-863F-B9FEFFBB8E78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7847782" y="4687806"/>
            <a:ext cx="27527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135;p21">
            <a:extLst>
              <a:ext uri="{FF2B5EF4-FFF2-40B4-BE49-F238E27FC236}">
                <a16:creationId xmlns:a16="http://schemas.microsoft.com/office/drawing/2014/main" id="{EE1FC82E-CF0E-4206-9D36-40BDF90986B3}"/>
              </a:ext>
            </a:extLst>
          </p:cNvPr>
          <p:cNvSpPr/>
          <p:nvPr/>
        </p:nvSpPr>
        <p:spPr>
          <a:xfrm>
            <a:off x="785525" y="3707079"/>
            <a:ext cx="9030450" cy="124800"/>
          </a:xfrm>
          <a:prstGeom prst="rect">
            <a:avLst/>
          </a:prstGeom>
          <a:solidFill>
            <a:srgbClr val="FFDEDA">
              <a:alpha val="690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  <p:sp>
        <p:nvSpPr>
          <p:cNvPr id="16" name="Google Shape;136;p21">
            <a:extLst>
              <a:ext uri="{FF2B5EF4-FFF2-40B4-BE49-F238E27FC236}">
                <a16:creationId xmlns:a16="http://schemas.microsoft.com/office/drawing/2014/main" id="{3A3D2994-DD9C-4D9B-A0A5-A6E5714E8C01}"/>
              </a:ext>
            </a:extLst>
          </p:cNvPr>
          <p:cNvSpPr/>
          <p:nvPr/>
        </p:nvSpPr>
        <p:spPr>
          <a:xfrm>
            <a:off x="82550" y="4059094"/>
            <a:ext cx="2540525" cy="1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600">
                <a:solidFill>
                  <a:schemeClr val="bg1"/>
                </a:solidFill>
              </a:rPr>
              <a:t>Technical</a:t>
            </a:r>
            <a:endParaRPr sz="2600">
              <a:solidFill>
                <a:schemeClr val="bg1"/>
              </a:solidFill>
            </a:endParaRPr>
          </a:p>
          <a:p>
            <a:pPr algn="ctr"/>
            <a:r>
              <a:rPr lang="en-US" altLang="zh-TW" sz="2600">
                <a:solidFill>
                  <a:schemeClr val="bg1"/>
                </a:solidFill>
              </a:rPr>
              <a:t>Implementation</a:t>
            </a:r>
            <a:endParaRPr sz="2600">
              <a:solidFill>
                <a:schemeClr val="bg1"/>
              </a:solidFill>
            </a:endParaRPr>
          </a:p>
        </p:txBody>
      </p:sp>
      <p:sp>
        <p:nvSpPr>
          <p:cNvPr id="17" name="Google Shape;137;p21">
            <a:extLst>
              <a:ext uri="{FF2B5EF4-FFF2-40B4-BE49-F238E27FC236}">
                <a16:creationId xmlns:a16="http://schemas.microsoft.com/office/drawing/2014/main" id="{5F8B668C-4DD2-4C69-9A74-FE871CA8F7A1}"/>
              </a:ext>
            </a:extLst>
          </p:cNvPr>
          <p:cNvSpPr/>
          <p:nvPr/>
        </p:nvSpPr>
        <p:spPr>
          <a:xfrm>
            <a:off x="82550" y="2164858"/>
            <a:ext cx="2540525" cy="1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600" dirty="0">
                <a:solidFill>
                  <a:schemeClr val="bg1"/>
                </a:solidFill>
              </a:rPr>
              <a:t>Decision Making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8" name="Google Shape;138;p21">
            <a:extLst>
              <a:ext uri="{FF2B5EF4-FFF2-40B4-BE49-F238E27FC236}">
                <a16:creationId xmlns:a16="http://schemas.microsoft.com/office/drawing/2014/main" id="{6BD2DB38-91F5-4BBE-8DCB-1EB26B8BA7B7}"/>
              </a:ext>
            </a:extLst>
          </p:cNvPr>
          <p:cNvSpPr/>
          <p:nvPr/>
        </p:nvSpPr>
        <p:spPr>
          <a:xfrm>
            <a:off x="8097808" y="2406740"/>
            <a:ext cx="156260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>
                <a:solidFill>
                  <a:schemeClr val="bg1"/>
                </a:solidFill>
              </a:rPr>
              <a:t>Evaluation</a:t>
            </a:r>
            <a:endParaRPr sz="1950">
              <a:solidFill>
                <a:schemeClr val="bg1"/>
              </a:solidFill>
            </a:endParaRPr>
          </a:p>
        </p:txBody>
      </p:sp>
      <p:cxnSp>
        <p:nvCxnSpPr>
          <p:cNvPr id="19" name="Google Shape;139;p21">
            <a:extLst>
              <a:ext uri="{FF2B5EF4-FFF2-40B4-BE49-F238E27FC236}">
                <a16:creationId xmlns:a16="http://schemas.microsoft.com/office/drawing/2014/main" id="{7FC224DE-B5C9-4E2B-B94A-160D9224782A}"/>
              </a:ext>
            </a:extLst>
          </p:cNvPr>
          <p:cNvCxnSpPr>
            <a:stCxn id="6" idx="3"/>
            <a:endCxn id="18" idx="1"/>
          </p:cNvCxnSpPr>
          <p:nvPr/>
        </p:nvCxnSpPr>
        <p:spPr>
          <a:xfrm>
            <a:off x="7860457" y="2851177"/>
            <a:ext cx="2372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140;p21">
            <a:extLst>
              <a:ext uri="{FF2B5EF4-FFF2-40B4-BE49-F238E27FC236}">
                <a16:creationId xmlns:a16="http://schemas.microsoft.com/office/drawing/2014/main" id="{C9AD1505-78CE-4722-AFC5-63CAFC4693D2}"/>
              </a:ext>
            </a:extLst>
          </p:cNvPr>
          <p:cNvSpPr/>
          <p:nvPr/>
        </p:nvSpPr>
        <p:spPr>
          <a:xfrm>
            <a:off x="2697975" y="2406713"/>
            <a:ext cx="156260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>
                <a:solidFill>
                  <a:schemeClr val="bg1"/>
                </a:solidFill>
              </a:rPr>
              <a:t>Data</a:t>
            </a:r>
            <a:endParaRPr sz="1950">
              <a:solidFill>
                <a:schemeClr val="bg1"/>
              </a:solidFill>
            </a:endParaRPr>
          </a:p>
        </p:txBody>
      </p:sp>
      <p:cxnSp>
        <p:nvCxnSpPr>
          <p:cNvPr id="21" name="Google Shape;141;p21">
            <a:extLst>
              <a:ext uri="{FF2B5EF4-FFF2-40B4-BE49-F238E27FC236}">
                <a16:creationId xmlns:a16="http://schemas.microsoft.com/office/drawing/2014/main" id="{EC8245F3-AA29-41F3-8B86-A3E3DCD83A8E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4260575" y="2851150"/>
            <a:ext cx="2372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262973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B6F9911-A672-4342-84A4-EC6B03013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Data Cleaning(</a:t>
            </a:r>
            <a:r>
              <a:rPr lang="zh-TW" altLang="en-US" dirty="0"/>
              <a:t>資料清理</a:t>
            </a:r>
            <a:r>
              <a:rPr lang="en-US" altLang="zh-TW" dirty="0"/>
              <a:t>)</a:t>
            </a:r>
          </a:p>
          <a:p>
            <a:pPr lvl="1"/>
            <a:r>
              <a:rPr lang="en-US" dirty="0"/>
              <a:t>Fill in missing values(</a:t>
            </a:r>
            <a:r>
              <a:rPr lang="zh-TW" altLang="en-US" dirty="0"/>
              <a:t>填入遺漏值</a:t>
            </a:r>
            <a:r>
              <a:rPr lang="en-US" altLang="zh-TW" dirty="0"/>
              <a:t>)</a:t>
            </a:r>
          </a:p>
          <a:p>
            <a:pPr lvl="1"/>
            <a:r>
              <a:rPr lang="en-US" dirty="0"/>
              <a:t>Identify or remove outliers(</a:t>
            </a:r>
            <a:r>
              <a:rPr lang="zh-TW" altLang="en-US" dirty="0"/>
              <a:t>辨識並移除離群值</a:t>
            </a:r>
            <a:r>
              <a:rPr lang="en-US" altLang="zh-TW" dirty="0"/>
              <a:t>)</a:t>
            </a:r>
          </a:p>
          <a:p>
            <a:pPr lvl="1"/>
            <a:r>
              <a:rPr lang="en-US" dirty="0"/>
              <a:t>Resolve inconsistencies(</a:t>
            </a:r>
            <a:r>
              <a:rPr lang="zh-TW" altLang="en-US" dirty="0"/>
              <a:t>資料不一致</a:t>
            </a:r>
            <a:r>
              <a:rPr lang="en-US" altLang="zh-TW" dirty="0"/>
              <a:t>)</a:t>
            </a:r>
          </a:p>
          <a:p>
            <a:r>
              <a:rPr lang="en-US" dirty="0"/>
              <a:t>Integration(</a:t>
            </a:r>
            <a:r>
              <a:rPr lang="zh-TW" altLang="en-US" dirty="0"/>
              <a:t>資料整合</a:t>
            </a:r>
            <a:r>
              <a:rPr lang="en-US" altLang="zh-TW" dirty="0"/>
              <a:t>)</a:t>
            </a:r>
          </a:p>
          <a:p>
            <a:pPr lvl="1"/>
            <a:r>
              <a:rPr lang="en-US" dirty="0"/>
              <a:t>Join tables</a:t>
            </a:r>
          </a:p>
          <a:p>
            <a:pPr lvl="1"/>
            <a:r>
              <a:rPr lang="en-US" dirty="0"/>
              <a:t>Different data sources: csv, json, xml, html, </a:t>
            </a:r>
            <a:r>
              <a:rPr lang="en-US" dirty="0" err="1"/>
              <a:t>api</a:t>
            </a:r>
            <a:r>
              <a:rPr lang="en-US" dirty="0"/>
              <a:t>, </a:t>
            </a:r>
            <a:r>
              <a:rPr lang="en-US" dirty="0" err="1"/>
              <a:t>datebases</a:t>
            </a:r>
            <a:endParaRPr lang="en-US" dirty="0"/>
          </a:p>
          <a:p>
            <a:r>
              <a:rPr lang="en-US" dirty="0"/>
              <a:t>Transformation(</a:t>
            </a:r>
            <a:r>
              <a:rPr lang="zh-TW" altLang="en-US" dirty="0"/>
              <a:t>資料轉換</a:t>
            </a:r>
            <a:r>
              <a:rPr lang="en-US" altLang="zh-TW" dirty="0"/>
              <a:t>)</a:t>
            </a:r>
          </a:p>
          <a:p>
            <a:pPr lvl="1"/>
            <a:r>
              <a:rPr lang="en-US" dirty="0"/>
              <a:t>Normalization(</a:t>
            </a:r>
            <a:r>
              <a:rPr lang="zh-TW" altLang="en-US" dirty="0"/>
              <a:t>正規化</a:t>
            </a:r>
            <a:r>
              <a:rPr lang="en-US" altLang="zh-TW" dirty="0"/>
              <a:t>)</a:t>
            </a:r>
          </a:p>
          <a:p>
            <a:pPr lvl="1"/>
            <a:r>
              <a:rPr lang="en-US" dirty="0"/>
              <a:t>Aggregation(</a:t>
            </a:r>
            <a:r>
              <a:rPr lang="zh-TW" altLang="en-US" dirty="0"/>
              <a:t>加總</a:t>
            </a:r>
            <a:r>
              <a:rPr lang="en-US" altLang="zh-TW" dirty="0"/>
              <a:t>)</a:t>
            </a:r>
          </a:p>
          <a:p>
            <a:pPr lvl="1"/>
            <a:r>
              <a:rPr lang="en-US" dirty="0"/>
              <a:t>Feature Engineering(</a:t>
            </a:r>
            <a:r>
              <a:rPr lang="zh-TW" altLang="en-US" dirty="0"/>
              <a:t>特徵值篩選</a:t>
            </a:r>
            <a:r>
              <a:rPr lang="en-US" altLang="zh-TW" dirty="0"/>
              <a:t>)</a:t>
            </a:r>
          </a:p>
          <a:p>
            <a:r>
              <a:rPr lang="en-US" dirty="0"/>
              <a:t>Data discretization(</a:t>
            </a:r>
            <a:r>
              <a:rPr lang="zh-TW" altLang="en-US" dirty="0"/>
              <a:t>資料切片</a:t>
            </a:r>
            <a:r>
              <a:rPr lang="en-US" altLang="zh-TW" dirty="0"/>
              <a:t>)</a:t>
            </a:r>
          </a:p>
          <a:p>
            <a:pPr lvl="1"/>
            <a:r>
              <a:rPr lang="en-US" dirty="0"/>
              <a:t>data reduction(</a:t>
            </a:r>
            <a:r>
              <a:rPr lang="zh-TW" altLang="en-US" dirty="0"/>
              <a:t>降維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98A4689-5811-47DE-9CC8-72B66DE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DABDE42-3038-4569-B558-703CE076C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</p:spTree>
    <p:extLst>
      <p:ext uri="{BB962C8B-B14F-4D97-AF65-F5344CB8AC3E}">
        <p14:creationId xmlns:p14="http://schemas.microsoft.com/office/powerpoint/2010/main" val="2015132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7776256-E407-4CB9-8746-467118CF0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AI Framework</a:t>
            </a:r>
          </a:p>
          <a:p>
            <a:pPr lvl="1"/>
            <a:r>
              <a:rPr lang="en-US" dirty="0"/>
              <a:t>ML: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/>
              <a:t>DL: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, Caffe</a:t>
            </a:r>
          </a:p>
          <a:p>
            <a:r>
              <a:rPr lang="en-US" dirty="0"/>
              <a:t>Hyper Parameters</a:t>
            </a:r>
          </a:p>
          <a:p>
            <a:pPr lvl="1"/>
            <a:r>
              <a:rPr lang="en-US" dirty="0"/>
              <a:t>Input Variables </a:t>
            </a:r>
          </a:p>
          <a:p>
            <a:pPr lvl="1"/>
            <a:r>
              <a:rPr lang="en-US" dirty="0"/>
              <a:t>Number of Layers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28E6B69-8259-4276-ACC3-1F1CEFA4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B7013AE-5B56-4D15-88A6-1B71BA79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1869225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7776256-E407-4CB9-8746-467118CF0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Random Forest: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/>
              <a:t>Objective Function</a:t>
            </a:r>
          </a:p>
          <a:p>
            <a:pPr lvl="1"/>
            <a:r>
              <a:rPr lang="en-US" dirty="0"/>
              <a:t>Max </a:t>
            </a:r>
            <a:r>
              <a:rPr lang="en-US" altLang="zh-TW" dirty="0"/>
              <a:t>D</a:t>
            </a:r>
            <a:r>
              <a:rPr lang="en-US" dirty="0"/>
              <a:t>epth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Deep Learning: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/>
              <a:t>Loss Function</a:t>
            </a:r>
          </a:p>
          <a:p>
            <a:pPr lvl="1"/>
            <a:r>
              <a:rPr lang="en-US" dirty="0"/>
              <a:t>Optimizer</a:t>
            </a:r>
          </a:p>
          <a:p>
            <a:pPr lvl="1"/>
            <a:r>
              <a:rPr lang="en-US" dirty="0" err="1"/>
              <a:t>Iterrations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28E6B69-8259-4276-ACC3-1F1CEFA4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B7013AE-5B56-4D15-88A6-1B71BA79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Parameter 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684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D308327-A129-48EE-94EF-6B74666B2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4680520" cy="5616624"/>
          </a:xfrm>
        </p:spPr>
        <p:txBody>
          <a:bodyPr>
            <a:normAutofit/>
          </a:bodyPr>
          <a:lstStyle/>
          <a:p>
            <a:r>
              <a:rPr lang="en-US" altLang="zh-TW" dirty="0"/>
              <a:t>Specification: </a:t>
            </a:r>
          </a:p>
          <a:p>
            <a:pPr lvl="1"/>
            <a:r>
              <a:rPr lang="en-US" altLang="zh-TW" b="0" dirty="0"/>
              <a:t>CPU</a:t>
            </a:r>
          </a:p>
          <a:p>
            <a:pPr lvl="1"/>
            <a:r>
              <a:rPr lang="en-US" altLang="zh-TW" b="0" dirty="0"/>
              <a:t>GPU</a:t>
            </a:r>
          </a:p>
          <a:p>
            <a:pPr lvl="1"/>
            <a:r>
              <a:rPr lang="en-US" altLang="zh-TW" b="0" dirty="0"/>
              <a:t>Memory</a:t>
            </a:r>
          </a:p>
          <a:p>
            <a:r>
              <a:rPr lang="en-US" altLang="zh-TW" dirty="0"/>
              <a:t>Device: </a:t>
            </a:r>
          </a:p>
          <a:p>
            <a:pPr lvl="1"/>
            <a:r>
              <a:rPr lang="en-US" altLang="zh-TW" b="0" dirty="0"/>
              <a:t>Computer</a:t>
            </a:r>
          </a:p>
          <a:p>
            <a:pPr lvl="1"/>
            <a:r>
              <a:rPr lang="en-US" altLang="zh-TW" b="0" dirty="0"/>
              <a:t>Smart Phone</a:t>
            </a:r>
          </a:p>
          <a:p>
            <a:pPr lvl="1"/>
            <a:r>
              <a:rPr lang="en-US" b="0" dirty="0"/>
              <a:t>Development Board (</a:t>
            </a:r>
            <a:r>
              <a:rPr lang="en-US" b="0" dirty="0" err="1"/>
              <a:t>RaspberryPi</a:t>
            </a:r>
            <a:r>
              <a:rPr lang="en-US" b="0" dirty="0"/>
              <a:t> or </a:t>
            </a:r>
            <a:r>
              <a:rPr lang="en-US" b="0" dirty="0" err="1"/>
              <a:t>JetsonNano</a:t>
            </a:r>
            <a:r>
              <a:rPr lang="en-US" b="0" dirty="0"/>
              <a:t>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2ED3DEA-7008-450C-815A-CD20FE52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C0CCDEF-5627-4478-B61F-8D82400D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</a:t>
            </a:r>
            <a:r>
              <a:rPr lang="en-US" dirty="0"/>
              <a:t>eployment</a:t>
            </a:r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A08D7970-9E63-4BD5-B0D6-8AD1FED4BB9C}"/>
              </a:ext>
            </a:extLst>
          </p:cNvPr>
          <p:cNvSpPr txBox="1">
            <a:spLocks/>
          </p:cNvSpPr>
          <p:nvPr/>
        </p:nvSpPr>
        <p:spPr bwMode="ltGray">
          <a:xfrm>
            <a:off x="4730417" y="620688"/>
            <a:ext cx="4680520" cy="576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Access Software: </a:t>
            </a:r>
          </a:p>
          <a:p>
            <a:pPr lvl="1"/>
            <a:r>
              <a:rPr lang="en-US" b="0" dirty="0"/>
              <a:t>Desktop App</a:t>
            </a:r>
          </a:p>
          <a:p>
            <a:pPr lvl="1"/>
            <a:r>
              <a:rPr lang="en-US" b="0" dirty="0"/>
              <a:t>Website</a:t>
            </a:r>
          </a:p>
          <a:p>
            <a:pPr lvl="1"/>
            <a:r>
              <a:rPr lang="en-US" b="0" dirty="0"/>
              <a:t>Docker Container</a:t>
            </a:r>
          </a:p>
          <a:p>
            <a:pPr lvl="1"/>
            <a:r>
              <a:rPr lang="en-US" b="0" dirty="0"/>
              <a:t>Smart Phone App</a:t>
            </a:r>
            <a:endParaRPr lang="en-US" dirty="0"/>
          </a:p>
          <a:p>
            <a:r>
              <a:rPr lang="en-US" dirty="0"/>
              <a:t>System:</a:t>
            </a:r>
          </a:p>
          <a:p>
            <a:pPr lvl="1"/>
            <a:r>
              <a:rPr lang="en-US" b="0" dirty="0"/>
              <a:t>Windows</a:t>
            </a:r>
          </a:p>
          <a:p>
            <a:pPr lvl="1"/>
            <a:r>
              <a:rPr lang="en-US" b="0" dirty="0"/>
              <a:t>Ubuntu</a:t>
            </a:r>
          </a:p>
          <a:p>
            <a:pPr lvl="1"/>
            <a:r>
              <a:rPr lang="en-US" b="0" dirty="0"/>
              <a:t>Centos</a:t>
            </a:r>
          </a:p>
        </p:txBody>
      </p:sp>
    </p:spTree>
    <p:extLst>
      <p:ext uri="{BB962C8B-B14F-4D97-AF65-F5344CB8AC3E}">
        <p14:creationId xmlns:p14="http://schemas.microsoft.com/office/powerpoint/2010/main" val="4238824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8A3BA2F-FAFA-4F09-B572-81FD917D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0B962F1-A4A3-4E38-A1D7-EC1A71AA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AI</a:t>
            </a:r>
          </a:p>
        </p:txBody>
      </p:sp>
      <p:sp>
        <p:nvSpPr>
          <p:cNvPr id="5" name="Google Shape;87;p18">
            <a:extLst>
              <a:ext uri="{FF2B5EF4-FFF2-40B4-BE49-F238E27FC236}">
                <a16:creationId xmlns:a16="http://schemas.microsoft.com/office/drawing/2014/main" id="{EB9416A2-CB9E-40F0-AC36-869DD09337E8}"/>
              </a:ext>
            </a:extLst>
          </p:cNvPr>
          <p:cNvSpPr/>
          <p:nvPr/>
        </p:nvSpPr>
        <p:spPr>
          <a:xfrm>
            <a:off x="1265767" y="1941719"/>
            <a:ext cx="7122375" cy="3756675"/>
          </a:xfrm>
          <a:prstGeom prst="ellipse">
            <a:avLst/>
          </a:prstGeom>
          <a:noFill/>
          <a:ln w="2857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  <p:sp>
        <p:nvSpPr>
          <p:cNvPr id="6" name="Google Shape;88;p18">
            <a:extLst>
              <a:ext uri="{FF2B5EF4-FFF2-40B4-BE49-F238E27FC236}">
                <a16:creationId xmlns:a16="http://schemas.microsoft.com/office/drawing/2014/main" id="{35C9EA12-A525-4C36-8337-8C8D370A6234}"/>
              </a:ext>
            </a:extLst>
          </p:cNvPr>
          <p:cNvSpPr/>
          <p:nvPr/>
        </p:nvSpPr>
        <p:spPr>
          <a:xfrm>
            <a:off x="2843804" y="2067467"/>
            <a:ext cx="5362825" cy="3170050"/>
          </a:xfrm>
          <a:prstGeom prst="ellipse">
            <a:avLst/>
          </a:prstGeom>
          <a:noFill/>
          <a:ln w="2857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  <p:sp>
        <p:nvSpPr>
          <p:cNvPr id="7" name="Google Shape;89;p18">
            <a:extLst>
              <a:ext uri="{FF2B5EF4-FFF2-40B4-BE49-F238E27FC236}">
                <a16:creationId xmlns:a16="http://schemas.microsoft.com/office/drawing/2014/main" id="{F6C1B9EF-E8D7-499A-B8D5-B01E098E783E}"/>
              </a:ext>
            </a:extLst>
          </p:cNvPr>
          <p:cNvSpPr/>
          <p:nvPr/>
        </p:nvSpPr>
        <p:spPr>
          <a:xfrm>
            <a:off x="3989321" y="2172198"/>
            <a:ext cx="3952000" cy="2262325"/>
          </a:xfrm>
          <a:prstGeom prst="ellipse">
            <a:avLst/>
          </a:prstGeom>
          <a:noFill/>
          <a:ln w="2857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  <p:sp>
        <p:nvSpPr>
          <p:cNvPr id="8" name="Google Shape;90;p18">
            <a:extLst>
              <a:ext uri="{FF2B5EF4-FFF2-40B4-BE49-F238E27FC236}">
                <a16:creationId xmlns:a16="http://schemas.microsoft.com/office/drawing/2014/main" id="{A17854BD-2322-45B6-9AF4-929DD7422D78}"/>
              </a:ext>
            </a:extLst>
          </p:cNvPr>
          <p:cNvSpPr txBox="1"/>
          <p:nvPr/>
        </p:nvSpPr>
        <p:spPr>
          <a:xfrm>
            <a:off x="3444323" y="4997856"/>
            <a:ext cx="767975" cy="62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600"/>
              <a:t>AI</a:t>
            </a:r>
            <a:endParaRPr sz="2600"/>
          </a:p>
        </p:txBody>
      </p:sp>
      <p:sp>
        <p:nvSpPr>
          <p:cNvPr id="9" name="Google Shape;91;p18">
            <a:extLst>
              <a:ext uri="{FF2B5EF4-FFF2-40B4-BE49-F238E27FC236}">
                <a16:creationId xmlns:a16="http://schemas.microsoft.com/office/drawing/2014/main" id="{FCE4F444-C656-4B82-A97D-C117A26F41A0}"/>
              </a:ext>
            </a:extLst>
          </p:cNvPr>
          <p:cNvSpPr/>
          <p:nvPr/>
        </p:nvSpPr>
        <p:spPr>
          <a:xfrm>
            <a:off x="5176031" y="2262981"/>
            <a:ext cx="2416050" cy="1436175"/>
          </a:xfrm>
          <a:prstGeom prst="ellipse">
            <a:avLst/>
          </a:prstGeom>
          <a:noFill/>
          <a:ln w="2857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  <p:sp>
        <p:nvSpPr>
          <p:cNvPr id="10" name="Google Shape;92;p18">
            <a:extLst>
              <a:ext uri="{FF2B5EF4-FFF2-40B4-BE49-F238E27FC236}">
                <a16:creationId xmlns:a16="http://schemas.microsoft.com/office/drawing/2014/main" id="{8DD23432-1322-43E5-8C12-D47A62458AA8}"/>
              </a:ext>
            </a:extLst>
          </p:cNvPr>
          <p:cNvSpPr txBox="1"/>
          <p:nvPr/>
        </p:nvSpPr>
        <p:spPr>
          <a:xfrm>
            <a:off x="3595448" y="4381765"/>
            <a:ext cx="2320825" cy="62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Expert System</a:t>
            </a:r>
            <a:endParaRPr sz="1950"/>
          </a:p>
        </p:txBody>
      </p:sp>
      <p:sp>
        <p:nvSpPr>
          <p:cNvPr id="11" name="Google Shape;93;p18">
            <a:extLst>
              <a:ext uri="{FF2B5EF4-FFF2-40B4-BE49-F238E27FC236}">
                <a16:creationId xmlns:a16="http://schemas.microsoft.com/office/drawing/2014/main" id="{E520AF2A-5749-46B1-9235-2CC275E40EAD}"/>
              </a:ext>
            </a:extLst>
          </p:cNvPr>
          <p:cNvSpPr txBox="1"/>
          <p:nvPr/>
        </p:nvSpPr>
        <p:spPr>
          <a:xfrm>
            <a:off x="4447354" y="3560679"/>
            <a:ext cx="2320825" cy="62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Machine Learning</a:t>
            </a:r>
            <a:endParaRPr sz="1950"/>
          </a:p>
        </p:txBody>
      </p:sp>
      <p:sp>
        <p:nvSpPr>
          <p:cNvPr id="12" name="Google Shape;94;p18">
            <a:extLst>
              <a:ext uri="{FF2B5EF4-FFF2-40B4-BE49-F238E27FC236}">
                <a16:creationId xmlns:a16="http://schemas.microsoft.com/office/drawing/2014/main" id="{D146F6A6-E71A-4893-AC71-E6E3C30BB127}"/>
              </a:ext>
            </a:extLst>
          </p:cNvPr>
          <p:cNvSpPr txBox="1"/>
          <p:nvPr/>
        </p:nvSpPr>
        <p:spPr>
          <a:xfrm>
            <a:off x="5223644" y="2670856"/>
            <a:ext cx="2320825" cy="62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Deep Learning</a:t>
            </a:r>
            <a:endParaRPr sz="1950"/>
          </a:p>
        </p:txBody>
      </p:sp>
    </p:spTree>
    <p:extLst>
      <p:ext uri="{BB962C8B-B14F-4D97-AF65-F5344CB8AC3E}">
        <p14:creationId xmlns:p14="http://schemas.microsoft.com/office/powerpoint/2010/main" val="111332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EB6899C-2B6D-442D-8D03-B0F4A6AE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7460FE7-6787-4031-A75D-B09144A3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Evolution History</a:t>
            </a:r>
          </a:p>
        </p:txBody>
      </p:sp>
      <p:sp>
        <p:nvSpPr>
          <p:cNvPr id="5" name="Google Shape;100;p19">
            <a:extLst>
              <a:ext uri="{FF2B5EF4-FFF2-40B4-BE49-F238E27FC236}">
                <a16:creationId xmlns:a16="http://schemas.microsoft.com/office/drawing/2014/main" id="{D90A5202-23E1-469E-A8F3-6B6426928D7A}"/>
              </a:ext>
            </a:extLst>
          </p:cNvPr>
          <p:cNvSpPr/>
          <p:nvPr/>
        </p:nvSpPr>
        <p:spPr>
          <a:xfrm>
            <a:off x="1198410" y="4315219"/>
            <a:ext cx="2164500" cy="7523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Input</a:t>
            </a:r>
            <a:endParaRPr sz="1950"/>
          </a:p>
        </p:txBody>
      </p:sp>
      <p:sp>
        <p:nvSpPr>
          <p:cNvPr id="6" name="Google Shape;101;p19">
            <a:extLst>
              <a:ext uri="{FF2B5EF4-FFF2-40B4-BE49-F238E27FC236}">
                <a16:creationId xmlns:a16="http://schemas.microsoft.com/office/drawing/2014/main" id="{A31AD558-1991-420F-B53C-DCB17DEA21BA}"/>
              </a:ext>
            </a:extLst>
          </p:cNvPr>
          <p:cNvSpPr/>
          <p:nvPr/>
        </p:nvSpPr>
        <p:spPr>
          <a:xfrm>
            <a:off x="1198410" y="3375354"/>
            <a:ext cx="2164500" cy="7523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Hand-designed program</a:t>
            </a:r>
            <a:endParaRPr sz="1950"/>
          </a:p>
        </p:txBody>
      </p:sp>
      <p:sp>
        <p:nvSpPr>
          <p:cNvPr id="7" name="Google Shape;102;p19">
            <a:extLst>
              <a:ext uri="{FF2B5EF4-FFF2-40B4-BE49-F238E27FC236}">
                <a16:creationId xmlns:a16="http://schemas.microsoft.com/office/drawing/2014/main" id="{91A4ED35-E0F1-4AB9-A54D-D2737769BAB3}"/>
              </a:ext>
            </a:extLst>
          </p:cNvPr>
          <p:cNvSpPr/>
          <p:nvPr/>
        </p:nvSpPr>
        <p:spPr>
          <a:xfrm>
            <a:off x="1198410" y="2435490"/>
            <a:ext cx="2164500" cy="7523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Output</a:t>
            </a:r>
            <a:endParaRPr sz="1950"/>
          </a:p>
        </p:txBody>
      </p:sp>
      <p:sp>
        <p:nvSpPr>
          <p:cNvPr id="8" name="Google Shape;103;p19">
            <a:extLst>
              <a:ext uri="{FF2B5EF4-FFF2-40B4-BE49-F238E27FC236}">
                <a16:creationId xmlns:a16="http://schemas.microsoft.com/office/drawing/2014/main" id="{E3B17131-CD73-453E-BE53-221A3577EDB4}"/>
              </a:ext>
            </a:extLst>
          </p:cNvPr>
          <p:cNvSpPr/>
          <p:nvPr/>
        </p:nvSpPr>
        <p:spPr>
          <a:xfrm>
            <a:off x="3870750" y="4315219"/>
            <a:ext cx="2164500" cy="7523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Input</a:t>
            </a:r>
            <a:endParaRPr sz="1950"/>
          </a:p>
        </p:txBody>
      </p:sp>
      <p:sp>
        <p:nvSpPr>
          <p:cNvPr id="9" name="Google Shape;104;p19">
            <a:extLst>
              <a:ext uri="{FF2B5EF4-FFF2-40B4-BE49-F238E27FC236}">
                <a16:creationId xmlns:a16="http://schemas.microsoft.com/office/drawing/2014/main" id="{E134EEAC-C357-4E8E-9370-4B2D1AFDDA26}"/>
              </a:ext>
            </a:extLst>
          </p:cNvPr>
          <p:cNvSpPr/>
          <p:nvPr/>
        </p:nvSpPr>
        <p:spPr>
          <a:xfrm>
            <a:off x="3870750" y="3375354"/>
            <a:ext cx="2164500" cy="7523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Hand-designed features</a:t>
            </a:r>
            <a:endParaRPr sz="1950"/>
          </a:p>
        </p:txBody>
      </p:sp>
      <p:sp>
        <p:nvSpPr>
          <p:cNvPr id="10" name="Google Shape;105;p19">
            <a:extLst>
              <a:ext uri="{FF2B5EF4-FFF2-40B4-BE49-F238E27FC236}">
                <a16:creationId xmlns:a16="http://schemas.microsoft.com/office/drawing/2014/main" id="{06E9E348-F15B-4A5F-BB1A-D46885F2AC01}"/>
              </a:ext>
            </a:extLst>
          </p:cNvPr>
          <p:cNvSpPr/>
          <p:nvPr/>
        </p:nvSpPr>
        <p:spPr>
          <a:xfrm>
            <a:off x="3870750" y="1459419"/>
            <a:ext cx="2164500" cy="7523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 dirty="0"/>
              <a:t>Output</a:t>
            </a:r>
            <a:endParaRPr sz="1950" dirty="0"/>
          </a:p>
        </p:txBody>
      </p:sp>
      <p:sp>
        <p:nvSpPr>
          <p:cNvPr id="11" name="Google Shape;106;p19">
            <a:extLst>
              <a:ext uri="{FF2B5EF4-FFF2-40B4-BE49-F238E27FC236}">
                <a16:creationId xmlns:a16="http://schemas.microsoft.com/office/drawing/2014/main" id="{9CBF18FB-35A7-4694-87E9-E8AAD9DDFDF1}"/>
              </a:ext>
            </a:extLst>
          </p:cNvPr>
          <p:cNvSpPr/>
          <p:nvPr/>
        </p:nvSpPr>
        <p:spPr>
          <a:xfrm>
            <a:off x="3870750" y="2417382"/>
            <a:ext cx="2164500" cy="752375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Mapping from features</a:t>
            </a:r>
            <a:endParaRPr sz="1950"/>
          </a:p>
        </p:txBody>
      </p:sp>
      <p:sp>
        <p:nvSpPr>
          <p:cNvPr id="12" name="Google Shape;107;p19">
            <a:extLst>
              <a:ext uri="{FF2B5EF4-FFF2-40B4-BE49-F238E27FC236}">
                <a16:creationId xmlns:a16="http://schemas.microsoft.com/office/drawing/2014/main" id="{3FD23F59-C6D4-4E19-9646-9C6F0CCA4186}"/>
              </a:ext>
            </a:extLst>
          </p:cNvPr>
          <p:cNvSpPr/>
          <p:nvPr/>
        </p:nvSpPr>
        <p:spPr>
          <a:xfrm>
            <a:off x="6543090" y="4315219"/>
            <a:ext cx="2164500" cy="7523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Input</a:t>
            </a:r>
            <a:endParaRPr sz="1950"/>
          </a:p>
        </p:txBody>
      </p:sp>
      <p:sp>
        <p:nvSpPr>
          <p:cNvPr id="13" name="Google Shape;108;p19">
            <a:extLst>
              <a:ext uri="{FF2B5EF4-FFF2-40B4-BE49-F238E27FC236}">
                <a16:creationId xmlns:a16="http://schemas.microsoft.com/office/drawing/2014/main" id="{8163BCDB-203B-41C2-9908-B46E25EE746C}"/>
              </a:ext>
            </a:extLst>
          </p:cNvPr>
          <p:cNvSpPr/>
          <p:nvPr/>
        </p:nvSpPr>
        <p:spPr>
          <a:xfrm>
            <a:off x="6543090" y="3375354"/>
            <a:ext cx="2164500" cy="752375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 dirty="0"/>
              <a:t>Representation features</a:t>
            </a:r>
            <a:endParaRPr sz="1950" dirty="0"/>
          </a:p>
        </p:txBody>
      </p:sp>
      <p:sp>
        <p:nvSpPr>
          <p:cNvPr id="14" name="Google Shape;109;p19">
            <a:extLst>
              <a:ext uri="{FF2B5EF4-FFF2-40B4-BE49-F238E27FC236}">
                <a16:creationId xmlns:a16="http://schemas.microsoft.com/office/drawing/2014/main" id="{E948E2B3-6C48-43BC-8757-357BA48C285C}"/>
              </a:ext>
            </a:extLst>
          </p:cNvPr>
          <p:cNvSpPr/>
          <p:nvPr/>
        </p:nvSpPr>
        <p:spPr>
          <a:xfrm>
            <a:off x="6543090" y="1459419"/>
            <a:ext cx="2164500" cy="7523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Output</a:t>
            </a:r>
            <a:endParaRPr sz="1950"/>
          </a:p>
        </p:txBody>
      </p:sp>
      <p:sp>
        <p:nvSpPr>
          <p:cNvPr id="15" name="Google Shape;110;p19">
            <a:extLst>
              <a:ext uri="{FF2B5EF4-FFF2-40B4-BE49-F238E27FC236}">
                <a16:creationId xmlns:a16="http://schemas.microsoft.com/office/drawing/2014/main" id="{2A94F3DA-5D5A-4563-917A-35DE8CA8FB88}"/>
              </a:ext>
            </a:extLst>
          </p:cNvPr>
          <p:cNvSpPr/>
          <p:nvPr/>
        </p:nvSpPr>
        <p:spPr>
          <a:xfrm>
            <a:off x="6543090" y="2417382"/>
            <a:ext cx="2164500" cy="752375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 dirty="0"/>
              <a:t>Mapping from features</a:t>
            </a:r>
            <a:endParaRPr sz="1950" dirty="0"/>
          </a:p>
        </p:txBody>
      </p:sp>
      <p:sp>
        <p:nvSpPr>
          <p:cNvPr id="16" name="Google Shape;111;p19">
            <a:extLst>
              <a:ext uri="{FF2B5EF4-FFF2-40B4-BE49-F238E27FC236}">
                <a16:creationId xmlns:a16="http://schemas.microsoft.com/office/drawing/2014/main" id="{2C94B287-EF17-4CC5-91B6-E385CD380C80}"/>
              </a:ext>
            </a:extLst>
          </p:cNvPr>
          <p:cNvSpPr txBox="1"/>
          <p:nvPr/>
        </p:nvSpPr>
        <p:spPr>
          <a:xfrm>
            <a:off x="1198248" y="5320310"/>
            <a:ext cx="2164500" cy="50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167" u="sng" dirty="0"/>
              <a:t>Expert System</a:t>
            </a:r>
            <a:endParaRPr sz="2167" u="sng" dirty="0"/>
          </a:p>
        </p:txBody>
      </p:sp>
      <p:sp>
        <p:nvSpPr>
          <p:cNvPr id="17" name="Google Shape;112;p19">
            <a:extLst>
              <a:ext uri="{FF2B5EF4-FFF2-40B4-BE49-F238E27FC236}">
                <a16:creationId xmlns:a16="http://schemas.microsoft.com/office/drawing/2014/main" id="{B65D0F7C-0FDC-48B6-A3F7-AC4562F1F969}"/>
              </a:ext>
            </a:extLst>
          </p:cNvPr>
          <p:cNvSpPr txBox="1"/>
          <p:nvPr/>
        </p:nvSpPr>
        <p:spPr>
          <a:xfrm>
            <a:off x="3870750" y="5320310"/>
            <a:ext cx="2436525" cy="50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167" u="sng"/>
              <a:t>Machine Learning</a:t>
            </a:r>
            <a:endParaRPr sz="2167" u="sng"/>
          </a:p>
        </p:txBody>
      </p:sp>
      <p:sp>
        <p:nvSpPr>
          <p:cNvPr id="18" name="Google Shape;113;p19">
            <a:extLst>
              <a:ext uri="{FF2B5EF4-FFF2-40B4-BE49-F238E27FC236}">
                <a16:creationId xmlns:a16="http://schemas.microsoft.com/office/drawing/2014/main" id="{D1AEA08C-49CA-4E61-8CBD-46475D2839AD}"/>
              </a:ext>
            </a:extLst>
          </p:cNvPr>
          <p:cNvSpPr txBox="1"/>
          <p:nvPr/>
        </p:nvSpPr>
        <p:spPr>
          <a:xfrm>
            <a:off x="6407077" y="5320310"/>
            <a:ext cx="2436525" cy="50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167" u="sng"/>
              <a:t>Deep Learning</a:t>
            </a:r>
            <a:endParaRPr sz="2167" u="sng"/>
          </a:p>
        </p:txBody>
      </p:sp>
    </p:spTree>
    <p:extLst>
      <p:ext uri="{BB962C8B-B14F-4D97-AF65-F5344CB8AC3E}">
        <p14:creationId xmlns:p14="http://schemas.microsoft.com/office/powerpoint/2010/main" val="184282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EB6899C-2B6D-442D-8D03-B0F4A6AE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7460FE7-6787-4031-A75D-B09144A3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Evolution History</a:t>
            </a:r>
          </a:p>
        </p:txBody>
      </p:sp>
      <p:graphicFrame>
        <p:nvGraphicFramePr>
          <p:cNvPr id="19" name="Google Shape;119;p20">
            <a:extLst>
              <a:ext uri="{FF2B5EF4-FFF2-40B4-BE49-F238E27FC236}">
                <a16:creationId xmlns:a16="http://schemas.microsoft.com/office/drawing/2014/main" id="{B16AEE6B-8094-4717-8F9F-17219F8485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5583873"/>
              </p:ext>
            </p:extLst>
          </p:nvPr>
        </p:nvGraphicFramePr>
        <p:xfrm>
          <a:off x="1031876" y="1981200"/>
          <a:ext cx="7842248" cy="24939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0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0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0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51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Expert System</a:t>
                      </a:r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ML</a:t>
                      </a: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DL</a:t>
                      </a: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93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Feature Extraction</a:t>
                      </a: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Human</a:t>
                      </a: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Human</a:t>
                      </a: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Computer</a:t>
                      </a: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93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Logic Define</a:t>
                      </a: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Human</a:t>
                      </a: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Computer</a:t>
                      </a: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Computer</a:t>
                      </a: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21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275810A-3514-4659-9E26-63E804D4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93031F2-CCDE-4537-8AA9-4328819E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System Building</a:t>
            </a:r>
          </a:p>
        </p:txBody>
      </p:sp>
      <p:sp>
        <p:nvSpPr>
          <p:cNvPr id="5" name="Google Shape;125;p21">
            <a:extLst>
              <a:ext uri="{FF2B5EF4-FFF2-40B4-BE49-F238E27FC236}">
                <a16:creationId xmlns:a16="http://schemas.microsoft.com/office/drawing/2014/main" id="{96916BB4-3A51-40CF-AFB7-C0E5EF96017B}"/>
              </a:ext>
            </a:extLst>
          </p:cNvPr>
          <p:cNvSpPr/>
          <p:nvPr/>
        </p:nvSpPr>
        <p:spPr>
          <a:xfrm>
            <a:off x="4497906" y="2406713"/>
            <a:ext cx="156260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 b="1">
                <a:solidFill>
                  <a:schemeClr val="bg1"/>
                </a:solidFill>
              </a:rPr>
              <a:t>Task Type</a:t>
            </a:r>
            <a:endParaRPr sz="1950" b="1">
              <a:solidFill>
                <a:schemeClr val="bg1"/>
              </a:solidFill>
            </a:endParaRPr>
          </a:p>
        </p:txBody>
      </p:sp>
      <p:sp>
        <p:nvSpPr>
          <p:cNvPr id="6" name="Google Shape;126;p21">
            <a:extLst>
              <a:ext uri="{FF2B5EF4-FFF2-40B4-BE49-F238E27FC236}">
                <a16:creationId xmlns:a16="http://schemas.microsoft.com/office/drawing/2014/main" id="{BAE76217-D433-4B24-9DD1-52FB77EB6E46}"/>
              </a:ext>
            </a:extLst>
          </p:cNvPr>
          <p:cNvSpPr/>
          <p:nvPr/>
        </p:nvSpPr>
        <p:spPr>
          <a:xfrm>
            <a:off x="6297857" y="2406740"/>
            <a:ext cx="156260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 b="1">
                <a:solidFill>
                  <a:schemeClr val="bg1"/>
                </a:solidFill>
              </a:rPr>
              <a:t>Algorithm</a:t>
            </a:r>
            <a:endParaRPr sz="1950" b="1">
              <a:solidFill>
                <a:schemeClr val="bg1"/>
              </a:solidFill>
            </a:endParaRPr>
          </a:p>
        </p:txBody>
      </p:sp>
      <p:sp>
        <p:nvSpPr>
          <p:cNvPr id="7" name="Google Shape;127;p21">
            <a:extLst>
              <a:ext uri="{FF2B5EF4-FFF2-40B4-BE49-F238E27FC236}">
                <a16:creationId xmlns:a16="http://schemas.microsoft.com/office/drawing/2014/main" id="{CD126C97-43CA-47FB-979D-7DCA9A96BA9A}"/>
              </a:ext>
            </a:extLst>
          </p:cNvPr>
          <p:cNvSpPr/>
          <p:nvPr/>
        </p:nvSpPr>
        <p:spPr>
          <a:xfrm>
            <a:off x="2685177" y="4243396"/>
            <a:ext cx="153725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733">
                <a:solidFill>
                  <a:schemeClr val="bg1"/>
                </a:solidFill>
              </a:rPr>
              <a:t>pre- processing</a:t>
            </a:r>
            <a:endParaRPr sz="1733">
              <a:solidFill>
                <a:schemeClr val="bg1"/>
              </a:solidFill>
            </a:endParaRPr>
          </a:p>
        </p:txBody>
      </p:sp>
      <p:sp>
        <p:nvSpPr>
          <p:cNvPr id="8" name="Google Shape;128;p21">
            <a:extLst>
              <a:ext uri="{FF2B5EF4-FFF2-40B4-BE49-F238E27FC236}">
                <a16:creationId xmlns:a16="http://schemas.microsoft.com/office/drawing/2014/main" id="{2A77D46C-B0FC-4364-AF36-1B02898A48A0}"/>
              </a:ext>
            </a:extLst>
          </p:cNvPr>
          <p:cNvSpPr/>
          <p:nvPr/>
        </p:nvSpPr>
        <p:spPr>
          <a:xfrm>
            <a:off x="8123209" y="4243369"/>
            <a:ext cx="153725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altLang="zh-TW" sz="1733">
                <a:solidFill>
                  <a:schemeClr val="bg1"/>
                </a:solidFill>
              </a:rPr>
              <a:t>deployment</a:t>
            </a:r>
            <a:endParaRPr sz="1733">
              <a:solidFill>
                <a:schemeClr val="bg1"/>
              </a:solidFill>
            </a:endParaRPr>
          </a:p>
        </p:txBody>
      </p:sp>
      <p:sp>
        <p:nvSpPr>
          <p:cNvPr id="9" name="Google Shape;129;p21">
            <a:extLst>
              <a:ext uri="{FF2B5EF4-FFF2-40B4-BE49-F238E27FC236}">
                <a16:creationId xmlns:a16="http://schemas.microsoft.com/office/drawing/2014/main" id="{6D5A1A54-F2AE-4B85-8409-2D34613AD8B4}"/>
              </a:ext>
            </a:extLst>
          </p:cNvPr>
          <p:cNvSpPr/>
          <p:nvPr/>
        </p:nvSpPr>
        <p:spPr>
          <a:xfrm>
            <a:off x="6310532" y="4243369"/>
            <a:ext cx="153725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733">
                <a:solidFill>
                  <a:schemeClr val="bg1"/>
                </a:solidFill>
              </a:rPr>
              <a:t>parameter tuning</a:t>
            </a:r>
            <a:endParaRPr sz="1733">
              <a:solidFill>
                <a:schemeClr val="bg1"/>
              </a:solidFill>
            </a:endParaRPr>
          </a:p>
        </p:txBody>
      </p:sp>
      <p:sp>
        <p:nvSpPr>
          <p:cNvPr id="10" name="Google Shape;130;p21">
            <a:extLst>
              <a:ext uri="{FF2B5EF4-FFF2-40B4-BE49-F238E27FC236}">
                <a16:creationId xmlns:a16="http://schemas.microsoft.com/office/drawing/2014/main" id="{0184353D-DA85-41B9-A98A-C957F618DFE5}"/>
              </a:ext>
            </a:extLst>
          </p:cNvPr>
          <p:cNvSpPr/>
          <p:nvPr/>
        </p:nvSpPr>
        <p:spPr>
          <a:xfrm>
            <a:off x="4497854" y="4243369"/>
            <a:ext cx="153725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733">
                <a:solidFill>
                  <a:schemeClr val="bg1"/>
                </a:solidFill>
              </a:rPr>
              <a:t>model building</a:t>
            </a:r>
            <a:endParaRPr sz="1733">
              <a:solidFill>
                <a:schemeClr val="bg1"/>
              </a:solidFill>
            </a:endParaRPr>
          </a:p>
        </p:txBody>
      </p:sp>
      <p:cxnSp>
        <p:nvCxnSpPr>
          <p:cNvPr id="11" name="Google Shape;131;p21">
            <a:extLst>
              <a:ext uri="{FF2B5EF4-FFF2-40B4-BE49-F238E27FC236}">
                <a16:creationId xmlns:a16="http://schemas.microsoft.com/office/drawing/2014/main" id="{EDF45DC7-7D9E-44C6-AC98-180125ABF1D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060506" y="2851150"/>
            <a:ext cx="2372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32;p21">
            <a:extLst>
              <a:ext uri="{FF2B5EF4-FFF2-40B4-BE49-F238E27FC236}">
                <a16:creationId xmlns:a16="http://schemas.microsoft.com/office/drawing/2014/main" id="{E917CFA6-8E71-4A88-902E-B16096FE25D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4222427" y="4687833"/>
            <a:ext cx="27527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33;p21">
            <a:extLst>
              <a:ext uri="{FF2B5EF4-FFF2-40B4-BE49-F238E27FC236}">
                <a16:creationId xmlns:a16="http://schemas.microsoft.com/office/drawing/2014/main" id="{0743B549-DD88-439C-A299-22D9C822874D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6035104" y="4687806"/>
            <a:ext cx="27527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34;p21">
            <a:extLst>
              <a:ext uri="{FF2B5EF4-FFF2-40B4-BE49-F238E27FC236}">
                <a16:creationId xmlns:a16="http://schemas.microsoft.com/office/drawing/2014/main" id="{10EA0533-EDED-4C87-863F-B9FEFFBB8E78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7847782" y="4687806"/>
            <a:ext cx="27527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135;p21">
            <a:extLst>
              <a:ext uri="{FF2B5EF4-FFF2-40B4-BE49-F238E27FC236}">
                <a16:creationId xmlns:a16="http://schemas.microsoft.com/office/drawing/2014/main" id="{EE1FC82E-CF0E-4206-9D36-40BDF90986B3}"/>
              </a:ext>
            </a:extLst>
          </p:cNvPr>
          <p:cNvSpPr/>
          <p:nvPr/>
        </p:nvSpPr>
        <p:spPr>
          <a:xfrm>
            <a:off x="785525" y="3707079"/>
            <a:ext cx="9030450" cy="124800"/>
          </a:xfrm>
          <a:prstGeom prst="rect">
            <a:avLst/>
          </a:prstGeom>
          <a:solidFill>
            <a:srgbClr val="FFDEDA">
              <a:alpha val="690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  <p:sp>
        <p:nvSpPr>
          <p:cNvPr id="16" name="Google Shape;136;p21">
            <a:extLst>
              <a:ext uri="{FF2B5EF4-FFF2-40B4-BE49-F238E27FC236}">
                <a16:creationId xmlns:a16="http://schemas.microsoft.com/office/drawing/2014/main" id="{3A3D2994-DD9C-4D9B-A0A5-A6E5714E8C01}"/>
              </a:ext>
            </a:extLst>
          </p:cNvPr>
          <p:cNvSpPr/>
          <p:nvPr/>
        </p:nvSpPr>
        <p:spPr>
          <a:xfrm>
            <a:off x="82550" y="4059094"/>
            <a:ext cx="2540525" cy="1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600">
                <a:solidFill>
                  <a:schemeClr val="bg1"/>
                </a:solidFill>
              </a:rPr>
              <a:t>Technical</a:t>
            </a:r>
            <a:endParaRPr sz="2600">
              <a:solidFill>
                <a:schemeClr val="bg1"/>
              </a:solidFill>
            </a:endParaRPr>
          </a:p>
          <a:p>
            <a:pPr algn="ctr"/>
            <a:r>
              <a:rPr lang="en-US" altLang="zh-TW" sz="2600">
                <a:solidFill>
                  <a:schemeClr val="bg1"/>
                </a:solidFill>
              </a:rPr>
              <a:t>Implementation</a:t>
            </a:r>
            <a:endParaRPr sz="2600">
              <a:solidFill>
                <a:schemeClr val="bg1"/>
              </a:solidFill>
            </a:endParaRPr>
          </a:p>
        </p:txBody>
      </p:sp>
      <p:sp>
        <p:nvSpPr>
          <p:cNvPr id="17" name="Google Shape;137;p21">
            <a:extLst>
              <a:ext uri="{FF2B5EF4-FFF2-40B4-BE49-F238E27FC236}">
                <a16:creationId xmlns:a16="http://schemas.microsoft.com/office/drawing/2014/main" id="{5F8B668C-4DD2-4C69-9A74-FE871CA8F7A1}"/>
              </a:ext>
            </a:extLst>
          </p:cNvPr>
          <p:cNvSpPr/>
          <p:nvPr/>
        </p:nvSpPr>
        <p:spPr>
          <a:xfrm>
            <a:off x="82550" y="2164858"/>
            <a:ext cx="2540525" cy="1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600" dirty="0">
                <a:solidFill>
                  <a:schemeClr val="bg1"/>
                </a:solidFill>
              </a:rPr>
              <a:t>Decision Making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8" name="Google Shape;138;p21">
            <a:extLst>
              <a:ext uri="{FF2B5EF4-FFF2-40B4-BE49-F238E27FC236}">
                <a16:creationId xmlns:a16="http://schemas.microsoft.com/office/drawing/2014/main" id="{6BD2DB38-91F5-4BBE-8DCB-1EB26B8BA7B7}"/>
              </a:ext>
            </a:extLst>
          </p:cNvPr>
          <p:cNvSpPr/>
          <p:nvPr/>
        </p:nvSpPr>
        <p:spPr>
          <a:xfrm>
            <a:off x="8097808" y="2406740"/>
            <a:ext cx="156260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 b="1">
                <a:solidFill>
                  <a:schemeClr val="bg1"/>
                </a:solidFill>
              </a:rPr>
              <a:t>Evaluation</a:t>
            </a:r>
            <a:endParaRPr sz="1950" b="1">
              <a:solidFill>
                <a:schemeClr val="bg1"/>
              </a:solidFill>
            </a:endParaRPr>
          </a:p>
        </p:txBody>
      </p:sp>
      <p:cxnSp>
        <p:nvCxnSpPr>
          <p:cNvPr id="19" name="Google Shape;139;p21">
            <a:extLst>
              <a:ext uri="{FF2B5EF4-FFF2-40B4-BE49-F238E27FC236}">
                <a16:creationId xmlns:a16="http://schemas.microsoft.com/office/drawing/2014/main" id="{7FC224DE-B5C9-4E2B-B94A-160D9224782A}"/>
              </a:ext>
            </a:extLst>
          </p:cNvPr>
          <p:cNvCxnSpPr>
            <a:stCxn id="6" idx="3"/>
            <a:endCxn id="18" idx="1"/>
          </p:cNvCxnSpPr>
          <p:nvPr/>
        </p:nvCxnSpPr>
        <p:spPr>
          <a:xfrm>
            <a:off x="7860457" y="2851177"/>
            <a:ext cx="2372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140;p21">
            <a:extLst>
              <a:ext uri="{FF2B5EF4-FFF2-40B4-BE49-F238E27FC236}">
                <a16:creationId xmlns:a16="http://schemas.microsoft.com/office/drawing/2014/main" id="{C9AD1505-78CE-4722-AFC5-63CAFC4693D2}"/>
              </a:ext>
            </a:extLst>
          </p:cNvPr>
          <p:cNvSpPr/>
          <p:nvPr/>
        </p:nvSpPr>
        <p:spPr>
          <a:xfrm>
            <a:off x="2697975" y="2406713"/>
            <a:ext cx="156260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 b="1">
                <a:solidFill>
                  <a:schemeClr val="bg1"/>
                </a:solidFill>
              </a:rPr>
              <a:t>Data</a:t>
            </a:r>
            <a:endParaRPr sz="1950" b="1">
              <a:solidFill>
                <a:schemeClr val="bg1"/>
              </a:solidFill>
            </a:endParaRPr>
          </a:p>
        </p:txBody>
      </p:sp>
      <p:cxnSp>
        <p:nvCxnSpPr>
          <p:cNvPr id="21" name="Google Shape;141;p21">
            <a:extLst>
              <a:ext uri="{FF2B5EF4-FFF2-40B4-BE49-F238E27FC236}">
                <a16:creationId xmlns:a16="http://schemas.microsoft.com/office/drawing/2014/main" id="{EC8245F3-AA29-41F3-8B86-A3E3DCD83A8E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4260575" y="2851150"/>
            <a:ext cx="2372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70504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C21C9DF-1F15-412C-B3B8-04F05770C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4223320" cy="5616624"/>
          </a:xfrm>
        </p:spPr>
        <p:txBody>
          <a:bodyPr/>
          <a:lstStyle/>
          <a:p>
            <a:r>
              <a:rPr lang="en-US" dirty="0"/>
              <a:t>Data Source</a:t>
            </a:r>
            <a:endParaRPr lang="en-US" altLang="zh-TW" dirty="0"/>
          </a:p>
          <a:p>
            <a:pPr lvl="1"/>
            <a:r>
              <a:rPr lang="en-US" altLang="zh-TW" dirty="0"/>
              <a:t>IOT Sensors: </a:t>
            </a:r>
          </a:p>
          <a:p>
            <a:pPr lvl="2"/>
            <a:r>
              <a:rPr lang="en-US" altLang="zh-TW" dirty="0"/>
              <a:t>Time Series Data</a:t>
            </a:r>
          </a:p>
          <a:p>
            <a:pPr lvl="2"/>
            <a:r>
              <a:rPr lang="en-US" altLang="zh-TW" dirty="0"/>
              <a:t>Spatial Data</a:t>
            </a:r>
            <a:endParaRPr lang="zh-TW" altLang="en-US" dirty="0"/>
          </a:p>
          <a:p>
            <a:pPr lvl="1"/>
            <a:r>
              <a:rPr lang="en-US" altLang="zh-TW" dirty="0"/>
              <a:t>Crawler</a:t>
            </a:r>
          </a:p>
          <a:p>
            <a:pPr lvl="2"/>
            <a:r>
              <a:rPr lang="en-US" altLang="zh-TW" dirty="0"/>
              <a:t>html</a:t>
            </a:r>
          </a:p>
          <a:p>
            <a:pPr lvl="2"/>
            <a:r>
              <a:rPr lang="en-US" altLang="zh-TW" dirty="0"/>
              <a:t>json</a:t>
            </a:r>
          </a:p>
          <a:p>
            <a:pPr lvl="1"/>
            <a:r>
              <a:rPr lang="en-US" altLang="zh-TW" dirty="0"/>
              <a:t>Collect from Website</a:t>
            </a:r>
          </a:p>
          <a:p>
            <a:pPr lvl="2"/>
            <a:r>
              <a:rPr lang="en-US" altLang="zh-TW" dirty="0"/>
              <a:t>Structural Data</a:t>
            </a:r>
          </a:p>
          <a:p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CA5973D-F66B-4F2E-8C31-EE3A593D7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431D156-D721-4C6B-BF37-9ADC4EC37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20" y="0"/>
            <a:ext cx="8640960" cy="54868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C33F594D-36E4-4C16-B1CC-51ECDF27BE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080510"/>
              </p:ext>
            </p:extLst>
          </p:nvPr>
        </p:nvGraphicFramePr>
        <p:xfrm>
          <a:off x="4760269" y="1554480"/>
          <a:ext cx="4800600" cy="3749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41600">
                  <a:extLst>
                    <a:ext uri="{9D8B030D-6E8A-4147-A177-3AD203B41FA5}">
                      <a16:colId xmlns:a16="http://schemas.microsoft.com/office/drawing/2014/main" val="3476581576"/>
                    </a:ext>
                  </a:extLst>
                </a:gridCol>
                <a:gridCol w="2079500">
                  <a:extLst>
                    <a:ext uri="{9D8B030D-6E8A-4147-A177-3AD203B41FA5}">
                      <a16:colId xmlns:a16="http://schemas.microsoft.com/office/drawing/2014/main" val="2430877685"/>
                    </a:ext>
                  </a:extLst>
                </a:gridCol>
                <a:gridCol w="2079500">
                  <a:extLst>
                    <a:ext uri="{9D8B030D-6E8A-4147-A177-3AD203B41FA5}">
                      <a16:colId xmlns:a16="http://schemas.microsoft.com/office/drawing/2014/main" val="32943468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b="1" dirty="0">
                          <a:effectLst/>
                        </a:rPr>
                        <a:t>SQL</a:t>
                      </a:r>
                      <a:br>
                        <a:rPr lang="en-US" altLang="zh-TW" b="1" dirty="0">
                          <a:effectLst/>
                        </a:rPr>
                      </a:br>
                      <a:r>
                        <a:rPr lang="en-US" altLang="zh-TW" b="1" dirty="0">
                          <a:effectLst/>
                        </a:rPr>
                        <a:t>(</a:t>
                      </a:r>
                      <a:r>
                        <a:rPr lang="zh-TW" altLang="en-US" b="1" dirty="0">
                          <a:effectLst/>
                        </a:rPr>
                        <a:t>關聯式資料庫</a:t>
                      </a:r>
                      <a:r>
                        <a:rPr lang="en-US" altLang="zh-TW" b="1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b="1" dirty="0">
                          <a:effectLst/>
                        </a:rPr>
                        <a:t>NoSQL</a:t>
                      </a:r>
                      <a:br>
                        <a:rPr lang="en-US" altLang="zh-TW" b="1" dirty="0">
                          <a:effectLst/>
                        </a:rPr>
                      </a:br>
                      <a:r>
                        <a:rPr lang="en-US" altLang="zh-TW" b="1" dirty="0">
                          <a:effectLst/>
                        </a:rPr>
                        <a:t>(</a:t>
                      </a:r>
                      <a:r>
                        <a:rPr lang="zh-TW" altLang="en-US" b="1" dirty="0">
                          <a:effectLst/>
                        </a:rPr>
                        <a:t>非關聯式資料庫</a:t>
                      </a:r>
                      <a:r>
                        <a:rPr lang="en-US" altLang="zh-TW" b="1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538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>
                          <a:effectLst/>
                        </a:rPr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dirty="0">
                          <a:effectLst/>
                        </a:rPr>
                        <a:t>易於紀錄物件關聯性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>
                          <a:effectLst/>
                        </a:rPr>
                        <a:t>讀寫效能加，可</a:t>
                      </a:r>
                      <a:r>
                        <a:rPr lang="en-US">
                          <a:effectLst/>
                        </a:rPr>
                        <a:t>scale 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69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>
                          <a:effectLst/>
                        </a:rPr>
                        <a:t>適用情境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dirty="0">
                          <a:effectLst/>
                        </a:rPr>
                        <a:t>物件關聯複雜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dirty="0">
                          <a:effectLst/>
                        </a:rPr>
                        <a:t>物件關聯簡單</a:t>
                      </a:r>
                      <a:br>
                        <a:rPr lang="en-US" altLang="zh-TW" dirty="0">
                          <a:effectLst/>
                        </a:rPr>
                      </a:br>
                      <a:r>
                        <a:rPr lang="en-US" altLang="zh-TW" dirty="0">
                          <a:effectLst/>
                        </a:rPr>
                        <a:t>(</a:t>
                      </a:r>
                      <a:r>
                        <a:rPr lang="zh-TW" altLang="en-US" dirty="0">
                          <a:effectLst/>
                        </a:rPr>
                        <a:t>單一</a:t>
                      </a:r>
                      <a:r>
                        <a:rPr lang="en-US" altLang="zh-TW" dirty="0">
                          <a:effectLst/>
                        </a:rPr>
                        <a:t>table</a:t>
                      </a:r>
                      <a:r>
                        <a:rPr lang="zh-TW" altLang="en-US" dirty="0">
                          <a:effectLst/>
                        </a:rPr>
                        <a:t>可以儲存</a:t>
                      </a:r>
                      <a:r>
                        <a:rPr lang="en-US" altLang="zh-TW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37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dirty="0">
                          <a:effectLst/>
                        </a:rPr>
                        <a:t>產品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>
                          <a:effectLst/>
                        </a:rPr>
                        <a:t>MSSQL</a:t>
                      </a:r>
                      <a:r>
                        <a:rPr lang="zh-TW" altLang="en-US" dirty="0">
                          <a:effectLst/>
                        </a:rPr>
                        <a:t>、</a:t>
                      </a:r>
                      <a:r>
                        <a:rPr lang="en-US" altLang="zh-TW" dirty="0">
                          <a:effectLst/>
                        </a:rPr>
                        <a:t>Postgres</a:t>
                      </a:r>
                      <a:r>
                        <a:rPr lang="zh-TW" altLang="en-US" dirty="0">
                          <a:effectLst/>
                        </a:rPr>
                        <a:t>、</a:t>
                      </a:r>
                      <a:r>
                        <a:rPr lang="en-US" altLang="zh-TW" dirty="0">
                          <a:effectLst/>
                        </a:rPr>
                        <a:t>MySQL</a:t>
                      </a:r>
                      <a:endParaRPr lang="zh-TW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>
                          <a:effectLst/>
                        </a:rPr>
                        <a:t>MongoDB</a:t>
                      </a:r>
                      <a:r>
                        <a:rPr lang="zh-TW" altLang="en-US" dirty="0">
                          <a:effectLst/>
                        </a:rPr>
                        <a:t>、</a:t>
                      </a:r>
                      <a:r>
                        <a:rPr lang="en-US" altLang="zh-TW" dirty="0" err="1">
                          <a:effectLst/>
                        </a:rPr>
                        <a:t>ElasticSearch</a:t>
                      </a:r>
                      <a:r>
                        <a:rPr lang="zh-TW" altLang="en-US" dirty="0">
                          <a:effectLst/>
                        </a:rPr>
                        <a:t>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79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dirty="0">
                          <a:effectLst/>
                        </a:rPr>
                        <a:t>舉例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dirty="0">
                          <a:effectLst/>
                        </a:rPr>
                        <a:t>公司內部員工管理系統、訂單管理系統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dirty="0">
                          <a:effectLst/>
                        </a:rPr>
                        <a:t>爬蟲、</a:t>
                      </a:r>
                      <a:r>
                        <a:rPr lang="en-US" dirty="0">
                          <a:effectLst/>
                        </a:rPr>
                        <a:t>IOT</a:t>
                      </a:r>
                      <a:r>
                        <a:rPr lang="zh-TW" altLang="en-US" dirty="0">
                          <a:effectLst/>
                        </a:rPr>
                        <a:t>資料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433798"/>
                  </a:ext>
                </a:extLst>
              </a:tr>
            </a:tbl>
          </a:graphicData>
        </a:graphic>
      </p:graphicFrame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C84222C1-1433-4423-B572-88F3E157B19A}"/>
              </a:ext>
            </a:extLst>
          </p:cNvPr>
          <p:cNvSpPr txBox="1">
            <a:spLocks/>
          </p:cNvSpPr>
          <p:nvPr/>
        </p:nvSpPr>
        <p:spPr bwMode="ltGray">
          <a:xfrm>
            <a:off x="4615880" y="757981"/>
            <a:ext cx="422332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56974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7798214-7CF0-4FDD-8BC8-DBFFB666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DBC52FB-3A27-4F7E-B48F-8504E727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Types</a:t>
            </a:r>
          </a:p>
        </p:txBody>
      </p:sp>
      <p:grpSp>
        <p:nvGrpSpPr>
          <p:cNvPr id="5" name="Google Shape;187;p24">
            <a:extLst>
              <a:ext uri="{FF2B5EF4-FFF2-40B4-BE49-F238E27FC236}">
                <a16:creationId xmlns:a16="http://schemas.microsoft.com/office/drawing/2014/main" id="{AAE1C860-3DF0-429E-A35A-02869AAB473C}"/>
              </a:ext>
            </a:extLst>
          </p:cNvPr>
          <p:cNvGrpSpPr/>
          <p:nvPr/>
        </p:nvGrpSpPr>
        <p:grpSpPr>
          <a:xfrm>
            <a:off x="907481" y="1752603"/>
            <a:ext cx="2960783" cy="3567380"/>
            <a:chOff x="990075" y="1243878"/>
            <a:chExt cx="2733030" cy="3292966"/>
          </a:xfrm>
        </p:grpSpPr>
        <p:sp>
          <p:nvSpPr>
            <p:cNvPr id="6" name="Google Shape;188;p24">
              <a:extLst>
                <a:ext uri="{FF2B5EF4-FFF2-40B4-BE49-F238E27FC236}">
                  <a16:creationId xmlns:a16="http://schemas.microsoft.com/office/drawing/2014/main" id="{713E3DCC-1625-499C-836E-4E505BB9E56E}"/>
                </a:ext>
              </a:extLst>
            </p:cNvPr>
            <p:cNvSpPr/>
            <p:nvPr/>
          </p:nvSpPr>
          <p:spPr>
            <a:xfrm>
              <a:off x="994140" y="1243878"/>
              <a:ext cx="2724900" cy="5361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9044" tIns="99044" rIns="99044" bIns="99044" anchor="ctr" anchorCtr="0">
              <a:noAutofit/>
            </a:bodyPr>
            <a:lstStyle/>
            <a:p>
              <a:pPr algn="ctr"/>
              <a:r>
                <a:rPr lang="en-US" altLang="zh-TW" sz="2600">
                  <a:solidFill>
                    <a:schemeClr val="bg1"/>
                  </a:solidFill>
                </a:rPr>
                <a:t>Clustering</a:t>
              </a:r>
              <a:endParaRPr sz="2600">
                <a:solidFill>
                  <a:schemeClr val="bg1"/>
                </a:solidFill>
              </a:endParaRPr>
            </a:p>
          </p:txBody>
        </p:sp>
        <p:sp>
          <p:nvSpPr>
            <p:cNvPr id="7" name="Google Shape;189;p24">
              <a:extLst>
                <a:ext uri="{FF2B5EF4-FFF2-40B4-BE49-F238E27FC236}">
                  <a16:creationId xmlns:a16="http://schemas.microsoft.com/office/drawing/2014/main" id="{A888EF92-D0A0-434A-9C05-796ED68004B9}"/>
                </a:ext>
              </a:extLst>
            </p:cNvPr>
            <p:cNvSpPr/>
            <p:nvPr/>
          </p:nvSpPr>
          <p:spPr>
            <a:xfrm>
              <a:off x="996173" y="1933094"/>
              <a:ext cx="2724900" cy="5361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9044" tIns="99044" rIns="99044" bIns="99044" anchor="ctr" anchorCtr="0">
              <a:noAutofit/>
            </a:bodyPr>
            <a:lstStyle/>
            <a:p>
              <a:pPr algn="ctr"/>
              <a:r>
                <a:rPr lang="en-US" altLang="zh-TW" sz="2600" dirty="0" err="1">
                  <a:solidFill>
                    <a:schemeClr val="bg1"/>
                  </a:solidFill>
                </a:rPr>
                <a:t>Classfication</a:t>
              </a:r>
              <a:endParaRPr sz="2600" dirty="0">
                <a:solidFill>
                  <a:schemeClr val="bg1"/>
                </a:solidFill>
              </a:endParaRPr>
            </a:p>
          </p:txBody>
        </p:sp>
        <p:sp>
          <p:nvSpPr>
            <p:cNvPr id="8" name="Google Shape;190;p24">
              <a:extLst>
                <a:ext uri="{FF2B5EF4-FFF2-40B4-BE49-F238E27FC236}">
                  <a16:creationId xmlns:a16="http://schemas.microsoft.com/office/drawing/2014/main" id="{0D00349C-E564-40D4-AF54-69B34BE00982}"/>
                </a:ext>
              </a:extLst>
            </p:cNvPr>
            <p:cNvSpPr/>
            <p:nvPr/>
          </p:nvSpPr>
          <p:spPr>
            <a:xfrm>
              <a:off x="990075" y="2622311"/>
              <a:ext cx="2724900" cy="5361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9044" tIns="99044" rIns="99044" bIns="99044" anchor="ctr" anchorCtr="0">
              <a:noAutofit/>
            </a:bodyPr>
            <a:lstStyle/>
            <a:p>
              <a:pPr algn="ctr"/>
              <a:r>
                <a:rPr lang="en-US" altLang="zh-TW" sz="2600">
                  <a:solidFill>
                    <a:schemeClr val="bg1"/>
                  </a:solidFill>
                </a:rPr>
                <a:t>Regression</a:t>
              </a:r>
              <a:endParaRPr sz="2600">
                <a:solidFill>
                  <a:schemeClr val="bg1"/>
                </a:solidFill>
              </a:endParaRPr>
            </a:p>
          </p:txBody>
        </p:sp>
        <p:sp>
          <p:nvSpPr>
            <p:cNvPr id="9" name="Google Shape;191;p24">
              <a:extLst>
                <a:ext uri="{FF2B5EF4-FFF2-40B4-BE49-F238E27FC236}">
                  <a16:creationId xmlns:a16="http://schemas.microsoft.com/office/drawing/2014/main" id="{713530F4-D4A1-4CAC-AC78-E9F95D915EE0}"/>
                </a:ext>
              </a:extLst>
            </p:cNvPr>
            <p:cNvSpPr/>
            <p:nvPr/>
          </p:nvSpPr>
          <p:spPr>
            <a:xfrm>
              <a:off x="998205" y="3311527"/>
              <a:ext cx="2724900" cy="5361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9044" tIns="99044" rIns="99044" bIns="99044" anchor="ctr" anchorCtr="0">
              <a:noAutofit/>
            </a:bodyPr>
            <a:lstStyle/>
            <a:p>
              <a:pPr algn="ctr"/>
              <a:r>
                <a:rPr lang="en-US" altLang="zh-TW" sz="2600">
                  <a:solidFill>
                    <a:schemeClr val="bg1"/>
                  </a:solidFill>
                </a:rPr>
                <a:t>Recommendation</a:t>
              </a:r>
              <a:endParaRPr sz="2600">
                <a:solidFill>
                  <a:schemeClr val="bg1"/>
                </a:solidFill>
              </a:endParaRPr>
            </a:p>
          </p:txBody>
        </p:sp>
        <p:sp>
          <p:nvSpPr>
            <p:cNvPr id="10" name="Google Shape;192;p24">
              <a:extLst>
                <a:ext uri="{FF2B5EF4-FFF2-40B4-BE49-F238E27FC236}">
                  <a16:creationId xmlns:a16="http://schemas.microsoft.com/office/drawing/2014/main" id="{362FA256-846D-4C00-A2B8-E529EE379A22}"/>
                </a:ext>
              </a:extLst>
            </p:cNvPr>
            <p:cNvSpPr/>
            <p:nvPr/>
          </p:nvSpPr>
          <p:spPr>
            <a:xfrm>
              <a:off x="992108" y="4000744"/>
              <a:ext cx="2724900" cy="5361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9044" tIns="99044" rIns="99044" bIns="99044" anchor="ctr" anchorCtr="0">
              <a:noAutofit/>
            </a:bodyPr>
            <a:lstStyle/>
            <a:p>
              <a:pPr algn="ctr"/>
              <a:r>
                <a:rPr lang="en-US" altLang="zh-TW" sz="2600">
                  <a:solidFill>
                    <a:schemeClr val="bg1"/>
                  </a:solidFill>
                </a:rPr>
                <a:t>Auto-control</a:t>
              </a:r>
              <a:endParaRPr sz="2600">
                <a:solidFill>
                  <a:schemeClr val="bg1"/>
                </a:solidFill>
              </a:endParaRPr>
            </a:p>
          </p:txBody>
        </p:sp>
      </p:grpSp>
      <p:sp>
        <p:nvSpPr>
          <p:cNvPr id="11" name="Google Shape;193;p24">
            <a:extLst>
              <a:ext uri="{FF2B5EF4-FFF2-40B4-BE49-F238E27FC236}">
                <a16:creationId xmlns:a16="http://schemas.microsoft.com/office/drawing/2014/main" id="{C8DB8ACB-4F92-41BD-B60E-2E3A8FB1D788}"/>
              </a:ext>
            </a:extLst>
          </p:cNvPr>
          <p:cNvSpPr/>
          <p:nvPr/>
        </p:nvSpPr>
        <p:spPr>
          <a:xfrm>
            <a:off x="4389992" y="1752600"/>
            <a:ext cx="5013125" cy="1655875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t" anchorCtr="0">
            <a:noAutofit/>
          </a:bodyPr>
          <a:lstStyle/>
          <a:p>
            <a:r>
              <a:rPr lang="en-US" altLang="zh-TW" sz="2167" dirty="0">
                <a:solidFill>
                  <a:schemeClr val="bg1"/>
                </a:solidFill>
              </a:rPr>
              <a:t>Natural Language Processing (NLP)</a:t>
            </a:r>
            <a:endParaRPr sz="2167" dirty="0">
              <a:solidFill>
                <a:schemeClr val="bg1"/>
              </a:solidFill>
            </a:endParaRPr>
          </a:p>
          <a:p>
            <a:pPr marL="495285" indent="-371464">
              <a:buSzPts val="1800"/>
              <a:buFont typeface="Arial" panose="020B0604020202020204" pitchFamily="34" charset="0"/>
              <a:buChar char="•"/>
            </a:pPr>
            <a:r>
              <a:rPr lang="en-US" altLang="zh-TW" sz="1950" dirty="0">
                <a:solidFill>
                  <a:schemeClr val="bg1"/>
                </a:solidFill>
              </a:rPr>
              <a:t>Information Retrieval</a:t>
            </a:r>
            <a:endParaRPr sz="1950" dirty="0">
              <a:solidFill>
                <a:schemeClr val="bg1"/>
              </a:solidFill>
            </a:endParaRPr>
          </a:p>
          <a:p>
            <a:pPr marL="495285" indent="-371464">
              <a:buSzPts val="1800"/>
              <a:buFont typeface="Arial" panose="020B0604020202020204" pitchFamily="34" charset="0"/>
              <a:buChar char="•"/>
            </a:pPr>
            <a:r>
              <a:rPr lang="en-US" altLang="zh-TW" sz="1950" dirty="0">
                <a:solidFill>
                  <a:schemeClr val="bg1"/>
                </a:solidFill>
              </a:rPr>
              <a:t>Natural Language Understanding</a:t>
            </a:r>
            <a:endParaRPr sz="1950" dirty="0">
              <a:solidFill>
                <a:schemeClr val="bg1"/>
              </a:solidFill>
            </a:endParaRPr>
          </a:p>
          <a:p>
            <a:pPr marL="495285" indent="-371464">
              <a:buSzPts val="1800"/>
              <a:buFont typeface="Arial" panose="020B0604020202020204" pitchFamily="34" charset="0"/>
              <a:buChar char="•"/>
            </a:pPr>
            <a:r>
              <a:rPr lang="en-US" altLang="zh-TW" sz="1950" dirty="0">
                <a:solidFill>
                  <a:schemeClr val="bg1"/>
                </a:solidFill>
              </a:rPr>
              <a:t>Sentence Generation</a:t>
            </a:r>
            <a:endParaRPr sz="1950" dirty="0">
              <a:solidFill>
                <a:schemeClr val="bg1"/>
              </a:solidFill>
            </a:endParaRPr>
          </a:p>
        </p:txBody>
      </p:sp>
      <p:sp>
        <p:nvSpPr>
          <p:cNvPr id="12" name="Google Shape;194;p24">
            <a:extLst>
              <a:ext uri="{FF2B5EF4-FFF2-40B4-BE49-F238E27FC236}">
                <a16:creationId xmlns:a16="http://schemas.microsoft.com/office/drawing/2014/main" id="{74401BAC-BCFC-4E86-9FA9-179CB7A5F232}"/>
              </a:ext>
            </a:extLst>
          </p:cNvPr>
          <p:cNvSpPr/>
          <p:nvPr/>
        </p:nvSpPr>
        <p:spPr>
          <a:xfrm>
            <a:off x="4389992" y="3653471"/>
            <a:ext cx="5013125" cy="1655875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t" anchorCtr="0">
            <a:noAutofit/>
          </a:bodyPr>
          <a:lstStyle/>
          <a:p>
            <a:r>
              <a:rPr lang="en-US" altLang="zh-TW" sz="2167" dirty="0">
                <a:solidFill>
                  <a:schemeClr val="bg1"/>
                </a:solidFill>
              </a:rPr>
              <a:t>Computer Vision (CV)</a:t>
            </a:r>
            <a:endParaRPr sz="2167" dirty="0">
              <a:solidFill>
                <a:schemeClr val="bg1"/>
              </a:solidFill>
            </a:endParaRPr>
          </a:p>
          <a:p>
            <a:pPr marL="495285" indent="-371464">
              <a:buSzPts val="1800"/>
              <a:buFont typeface="Arial" panose="020B0604020202020204" pitchFamily="34" charset="0"/>
              <a:buChar char="•"/>
            </a:pPr>
            <a:r>
              <a:rPr lang="en-US" altLang="zh-TW" sz="1950" dirty="0">
                <a:solidFill>
                  <a:schemeClr val="bg1"/>
                </a:solidFill>
              </a:rPr>
              <a:t>Segmentation</a:t>
            </a:r>
            <a:endParaRPr sz="1950" dirty="0">
              <a:solidFill>
                <a:schemeClr val="bg1"/>
              </a:solidFill>
            </a:endParaRPr>
          </a:p>
          <a:p>
            <a:pPr marL="495285" indent="-371464">
              <a:buSzPts val="1800"/>
              <a:buFont typeface="Arial" panose="020B0604020202020204" pitchFamily="34" charset="0"/>
              <a:buChar char="•"/>
            </a:pPr>
            <a:r>
              <a:rPr lang="en-US" altLang="zh-TW" sz="1950" dirty="0">
                <a:solidFill>
                  <a:schemeClr val="bg1"/>
                </a:solidFill>
              </a:rPr>
              <a:t>Object Detection</a:t>
            </a:r>
            <a:endParaRPr sz="1950" dirty="0">
              <a:solidFill>
                <a:schemeClr val="bg1"/>
              </a:solidFill>
            </a:endParaRPr>
          </a:p>
          <a:p>
            <a:pPr marL="495285" indent="-371464">
              <a:buSzPts val="1800"/>
              <a:buFont typeface="Arial" panose="020B0604020202020204" pitchFamily="34" charset="0"/>
              <a:buChar char="•"/>
            </a:pPr>
            <a:r>
              <a:rPr lang="en-US" altLang="zh-TW" sz="1950" dirty="0">
                <a:solidFill>
                  <a:schemeClr val="bg1"/>
                </a:solidFill>
              </a:rPr>
              <a:t>Image Generation</a:t>
            </a:r>
            <a:endParaRPr sz="19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17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18B718F-8482-48BC-A72E-94FDC7EC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37FB070-BB1F-47FC-97A4-46CE521E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7946D57-AF3A-4129-BD70-A89A7459D88D}"/>
              </a:ext>
            </a:extLst>
          </p:cNvPr>
          <p:cNvGrpSpPr/>
          <p:nvPr/>
        </p:nvGrpSpPr>
        <p:grpSpPr>
          <a:xfrm>
            <a:off x="685800" y="1371600"/>
            <a:ext cx="8332213" cy="4495800"/>
            <a:chOff x="420386" y="1295400"/>
            <a:chExt cx="8332213" cy="4495800"/>
          </a:xfrm>
        </p:grpSpPr>
        <p:sp>
          <p:nvSpPr>
            <p:cNvPr id="5" name="Google Shape;170;p23">
              <a:extLst>
                <a:ext uri="{FF2B5EF4-FFF2-40B4-BE49-F238E27FC236}">
                  <a16:creationId xmlns:a16="http://schemas.microsoft.com/office/drawing/2014/main" id="{5E427F58-5C6C-45BA-9CEC-A7D365F147E6}"/>
                </a:ext>
              </a:extLst>
            </p:cNvPr>
            <p:cNvSpPr txBox="1"/>
            <p:nvPr/>
          </p:nvSpPr>
          <p:spPr>
            <a:xfrm>
              <a:off x="2197584" y="1611327"/>
              <a:ext cx="2392027" cy="404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44" tIns="99044" rIns="99044" bIns="99044" anchor="ctr" anchorCtr="0">
              <a:noAutofit/>
            </a:bodyPr>
            <a:lstStyle/>
            <a:p>
              <a:pPr algn="ctr"/>
              <a:r>
                <a:rPr lang="en-US" altLang="zh-TW" sz="2167" b="1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Structural Data</a:t>
              </a:r>
              <a:endParaRPr sz="2167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" name="Google Shape;171;p23">
              <a:extLst>
                <a:ext uri="{FF2B5EF4-FFF2-40B4-BE49-F238E27FC236}">
                  <a16:creationId xmlns:a16="http://schemas.microsoft.com/office/drawing/2014/main" id="{918C41D1-7901-424A-95B6-596B3D0A42A4}"/>
                </a:ext>
              </a:extLst>
            </p:cNvPr>
            <p:cNvSpPr txBox="1"/>
            <p:nvPr/>
          </p:nvSpPr>
          <p:spPr>
            <a:xfrm>
              <a:off x="5856972" y="1611327"/>
              <a:ext cx="2895627" cy="404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44" tIns="99044" rIns="99044" bIns="99044" anchor="ctr" anchorCtr="0">
              <a:noAutofit/>
            </a:bodyPr>
            <a:lstStyle/>
            <a:p>
              <a:pPr algn="ctr"/>
              <a:r>
                <a:rPr lang="en-US" altLang="zh-TW" sz="2167" b="1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Non Structural Data</a:t>
              </a:r>
              <a:endParaRPr lang="en-US" sz="2167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" name="Google Shape;172;p23">
              <a:extLst>
                <a:ext uri="{FF2B5EF4-FFF2-40B4-BE49-F238E27FC236}">
                  <a16:creationId xmlns:a16="http://schemas.microsoft.com/office/drawing/2014/main" id="{0A1D48A0-ED72-479A-B590-3CCB8D127D5A}"/>
                </a:ext>
              </a:extLst>
            </p:cNvPr>
            <p:cNvSpPr txBox="1"/>
            <p:nvPr/>
          </p:nvSpPr>
          <p:spPr>
            <a:xfrm>
              <a:off x="6147953" y="2615090"/>
              <a:ext cx="2313663" cy="3176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44" tIns="99044" rIns="99044" bIns="99044" anchor="t" anchorCtr="0">
              <a:noAutofit/>
            </a:bodyPr>
            <a:lstStyle/>
            <a:p>
              <a:pPr algn="ctr"/>
              <a:r>
                <a:rPr lang="en-US" altLang="zh-TW" sz="2167" b="1" dirty="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Deep Learning</a:t>
              </a:r>
              <a:endParaRPr sz="2167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DNN</a:t>
              </a:r>
              <a:endParaRPr sz="195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CNN</a:t>
              </a:r>
              <a:endParaRPr sz="195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RNN</a:t>
              </a:r>
              <a:endParaRPr sz="195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LSTM</a:t>
              </a:r>
              <a:endParaRPr sz="195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Autoencoder</a:t>
              </a:r>
              <a:br>
                <a:rPr lang="zh-TW" altLang="en-US" sz="1950" dirty="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lang="en-US" altLang="zh-TW" sz="1950" dirty="0" err="1">
                  <a:latin typeface="Microsoft JhengHei"/>
                  <a:ea typeface="Microsoft JhengHei"/>
                  <a:cs typeface="Microsoft JhengHei"/>
                  <a:sym typeface="Microsoft JhengHei"/>
                </a:rPr>
                <a:t>UNet</a:t>
              </a:r>
              <a:endParaRPr sz="195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Mask-RCNN</a:t>
              </a:r>
              <a:endParaRPr sz="195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GAN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RL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8" name="Google Shape;173;p23">
              <a:extLst>
                <a:ext uri="{FF2B5EF4-FFF2-40B4-BE49-F238E27FC236}">
                  <a16:creationId xmlns:a16="http://schemas.microsoft.com/office/drawing/2014/main" id="{855DAC32-6B60-40AC-9320-7182DD1424BB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flipH="1">
              <a:off x="3393598" y="1295400"/>
              <a:ext cx="1942946" cy="31592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74;p23">
              <a:extLst>
                <a:ext uri="{FF2B5EF4-FFF2-40B4-BE49-F238E27FC236}">
                  <a16:creationId xmlns:a16="http://schemas.microsoft.com/office/drawing/2014/main" id="{F148AA38-77AB-4E44-B9FB-1052A469F91A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5954945" y="1295400"/>
              <a:ext cx="1349841" cy="31592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75;p23">
              <a:extLst>
                <a:ext uri="{FF2B5EF4-FFF2-40B4-BE49-F238E27FC236}">
                  <a16:creationId xmlns:a16="http://schemas.microsoft.com/office/drawing/2014/main" id="{FEE3FA10-2FAD-46E1-9FA0-AEAE518CF9EF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7304785" y="2015952"/>
              <a:ext cx="1" cy="59913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176;p23">
              <a:extLst>
                <a:ext uri="{FF2B5EF4-FFF2-40B4-BE49-F238E27FC236}">
                  <a16:creationId xmlns:a16="http://schemas.microsoft.com/office/drawing/2014/main" id="{C814542D-A129-4B02-A1CB-F1FFF80895E0}"/>
                </a:ext>
              </a:extLst>
            </p:cNvPr>
            <p:cNvSpPr txBox="1"/>
            <p:nvPr/>
          </p:nvSpPr>
          <p:spPr>
            <a:xfrm>
              <a:off x="420386" y="2615090"/>
              <a:ext cx="1592238" cy="2243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44" tIns="99044" rIns="99044" bIns="99044" anchor="t" anchorCtr="0">
              <a:noAutofit/>
            </a:bodyPr>
            <a:lstStyle/>
            <a:p>
              <a:pPr algn="ctr"/>
              <a:r>
                <a:rPr lang="en-US" sz="2167" b="1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Clustering</a:t>
              </a:r>
              <a:endParaRPr sz="2167" b="1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K-means</a:t>
              </a:r>
              <a:endParaRPr sz="195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DBSCAN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 err="1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Hierachical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" name="Google Shape;177;p23">
              <a:extLst>
                <a:ext uri="{FF2B5EF4-FFF2-40B4-BE49-F238E27FC236}">
                  <a16:creationId xmlns:a16="http://schemas.microsoft.com/office/drawing/2014/main" id="{9FC81EBE-B14D-48C6-9C7D-837F5358DC0F}"/>
                </a:ext>
              </a:extLst>
            </p:cNvPr>
            <p:cNvSpPr txBox="1"/>
            <p:nvPr/>
          </p:nvSpPr>
          <p:spPr>
            <a:xfrm>
              <a:off x="2070385" y="2615090"/>
              <a:ext cx="2040471" cy="25665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44" tIns="99044" rIns="99044" bIns="99044" anchor="t" anchorCtr="0">
              <a:noAutofit/>
            </a:bodyPr>
            <a:lstStyle/>
            <a:p>
              <a:pPr algn="ctr"/>
              <a:r>
                <a:rPr lang="en-US" altLang="zh-TW" sz="2167" b="1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Classification</a:t>
              </a:r>
              <a:endParaRPr sz="2167" b="1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SVM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 err="1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Baysian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Decision Tree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Logistic Reg.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XGBOOST</a:t>
              </a:r>
              <a:endParaRPr sz="195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 err="1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LightGBM</a:t>
              </a:r>
              <a:endParaRPr sz="195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 err="1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CatBoost</a:t>
              </a:r>
              <a:endParaRPr sz="195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" name="Google Shape;178;p23">
              <a:extLst>
                <a:ext uri="{FF2B5EF4-FFF2-40B4-BE49-F238E27FC236}">
                  <a16:creationId xmlns:a16="http://schemas.microsoft.com/office/drawing/2014/main" id="{904790E5-36DF-40D5-9378-7AF1128327CD}"/>
                </a:ext>
              </a:extLst>
            </p:cNvPr>
            <p:cNvSpPr txBox="1"/>
            <p:nvPr/>
          </p:nvSpPr>
          <p:spPr>
            <a:xfrm>
              <a:off x="4170678" y="2615090"/>
              <a:ext cx="1753133" cy="2243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44" tIns="99044" rIns="99044" bIns="99044" anchor="t" anchorCtr="0">
              <a:noAutofit/>
            </a:bodyPr>
            <a:lstStyle/>
            <a:p>
              <a:pPr algn="ctr"/>
              <a:r>
                <a:rPr lang="en-US" altLang="zh-TW" sz="2167" b="1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Regression</a:t>
              </a:r>
              <a:endParaRPr sz="2167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Linear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Simple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Multiple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br>
                <a:rPr lang="zh-TW" altLang="en-US" sz="1950" b="1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endParaRPr sz="1950" b="1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4" name="Google Shape;179;p23">
              <a:extLst>
                <a:ext uri="{FF2B5EF4-FFF2-40B4-BE49-F238E27FC236}">
                  <a16:creationId xmlns:a16="http://schemas.microsoft.com/office/drawing/2014/main" id="{43851C44-65A4-468C-9717-0C091B9EA2A8}"/>
                </a:ext>
              </a:extLst>
            </p:cNvPr>
            <p:cNvCxnSpPr>
              <a:cxnSpLocks/>
              <a:stCxn id="5" idx="2"/>
              <a:endCxn id="13" idx="0"/>
            </p:cNvCxnSpPr>
            <p:nvPr/>
          </p:nvCxnSpPr>
          <p:spPr>
            <a:xfrm>
              <a:off x="3393598" y="2015952"/>
              <a:ext cx="1653647" cy="59913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80;p23">
              <a:extLst>
                <a:ext uri="{FF2B5EF4-FFF2-40B4-BE49-F238E27FC236}">
                  <a16:creationId xmlns:a16="http://schemas.microsoft.com/office/drawing/2014/main" id="{B2AA341C-E18A-4271-9A33-50C76D4B6376}"/>
                </a:ext>
              </a:extLst>
            </p:cNvPr>
            <p:cNvCxnSpPr>
              <a:cxnSpLocks/>
              <a:stCxn id="5" idx="2"/>
              <a:endCxn id="12" idx="0"/>
            </p:cNvCxnSpPr>
            <p:nvPr/>
          </p:nvCxnSpPr>
          <p:spPr>
            <a:xfrm flipH="1">
              <a:off x="3090621" y="2015952"/>
              <a:ext cx="302977" cy="59913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81;p23">
              <a:extLst>
                <a:ext uri="{FF2B5EF4-FFF2-40B4-BE49-F238E27FC236}">
                  <a16:creationId xmlns:a16="http://schemas.microsoft.com/office/drawing/2014/main" id="{F23B655A-40CA-409E-A625-7FDDD9E52395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 flipH="1">
              <a:off x="1216505" y="2015952"/>
              <a:ext cx="2177093" cy="59913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7543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32AFD1F-2E4B-4849-BE1A-F3608F1EB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4147120" cy="5616624"/>
          </a:xfrm>
        </p:spPr>
        <p:txBody>
          <a:bodyPr>
            <a:normAutofit fontScale="55000" lnSpcReduction="20000"/>
          </a:bodyPr>
          <a:lstStyle/>
          <a:p>
            <a:r>
              <a:rPr lang="zh-TW" altLang="en-US" dirty="0"/>
              <a:t>分群 </a:t>
            </a:r>
            <a:r>
              <a:rPr lang="en-US" altLang="zh-TW" dirty="0"/>
              <a:t>(</a:t>
            </a:r>
            <a:r>
              <a:rPr lang="en-US" dirty="0"/>
              <a:t>Clustering)</a:t>
            </a:r>
          </a:p>
          <a:p>
            <a:pPr lvl="1"/>
            <a:r>
              <a:rPr lang="en-US" dirty="0"/>
              <a:t>K-means</a:t>
            </a:r>
          </a:p>
          <a:p>
            <a:pPr lvl="1"/>
            <a:r>
              <a:rPr lang="en-US" dirty="0"/>
              <a:t>DBSCAN</a:t>
            </a:r>
          </a:p>
          <a:p>
            <a:pPr lvl="1"/>
            <a:r>
              <a:rPr lang="en-US" dirty="0"/>
              <a:t>Hierarchy</a:t>
            </a:r>
          </a:p>
          <a:p>
            <a:r>
              <a:rPr lang="zh-TW" altLang="en-US" dirty="0"/>
              <a:t>分類 </a:t>
            </a:r>
            <a:r>
              <a:rPr lang="en-US" altLang="zh-TW" dirty="0"/>
              <a:t>(</a:t>
            </a:r>
            <a:r>
              <a:rPr lang="en-US" dirty="0" err="1"/>
              <a:t>Classfication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KNN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Bayesian</a:t>
            </a:r>
          </a:p>
          <a:p>
            <a:pPr lvl="1"/>
            <a:r>
              <a:rPr lang="en-US" dirty="0"/>
              <a:t>SVM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 err="1"/>
              <a:t>lightGBM</a:t>
            </a:r>
          </a:p>
          <a:p>
            <a:r>
              <a:rPr lang="zh-TW" altLang="en-US" dirty="0"/>
              <a:t>檢索與推薦 </a:t>
            </a:r>
            <a:r>
              <a:rPr lang="en-US" altLang="zh-TW" dirty="0"/>
              <a:t>(</a:t>
            </a:r>
            <a:r>
              <a:rPr lang="en-US" dirty="0"/>
              <a:t>Information Retrieval)</a:t>
            </a:r>
          </a:p>
          <a:p>
            <a:pPr lvl="1"/>
            <a:r>
              <a:rPr lang="en-US" dirty="0"/>
              <a:t>Vector Space Model</a:t>
            </a:r>
          </a:p>
          <a:p>
            <a:pPr lvl="1"/>
            <a:r>
              <a:rPr lang="en-US" dirty="0"/>
              <a:t>BM25</a:t>
            </a:r>
          </a:p>
          <a:p>
            <a:pPr lvl="1"/>
            <a:r>
              <a:rPr lang="en-US" dirty="0"/>
              <a:t>Bayesian Model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3C37B76-70FB-4900-9BD5-F67B2AD8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2658D49-53F4-4BC7-AE41-30E52EC1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629B81EB-41A1-4938-9A19-05C328FD8B9C}"/>
              </a:ext>
            </a:extLst>
          </p:cNvPr>
          <p:cNvSpPr txBox="1">
            <a:spLocks/>
          </p:cNvSpPr>
          <p:nvPr/>
        </p:nvSpPr>
        <p:spPr bwMode="ltGray">
          <a:xfrm>
            <a:off x="4495800" y="811734"/>
            <a:ext cx="472440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300" dirty="0"/>
              <a:t>推薦 </a:t>
            </a:r>
            <a:r>
              <a:rPr lang="en-US" altLang="zh-TW" sz="1300" dirty="0"/>
              <a:t>(</a:t>
            </a:r>
            <a:r>
              <a:rPr lang="en-US" sz="1300" dirty="0"/>
              <a:t>Recommendation)</a:t>
            </a:r>
          </a:p>
          <a:p>
            <a:pPr lvl="1"/>
            <a:r>
              <a:rPr lang="en-US" sz="1300" dirty="0"/>
              <a:t>Collaborative Filtering</a:t>
            </a:r>
          </a:p>
          <a:p>
            <a:pPr lvl="1"/>
            <a:r>
              <a:rPr lang="en-US" sz="1300" dirty="0"/>
              <a:t>Content-based </a:t>
            </a:r>
            <a:r>
              <a:rPr lang="en-US" sz="1300" dirty="0" err="1"/>
              <a:t>Rencommendation</a:t>
            </a:r>
            <a:endParaRPr lang="en-US" sz="1300" dirty="0"/>
          </a:p>
          <a:p>
            <a:r>
              <a:rPr lang="zh-TW" altLang="en-US" sz="1300" dirty="0"/>
              <a:t>物件辨識 </a:t>
            </a:r>
            <a:r>
              <a:rPr lang="en-US" altLang="zh-TW" sz="1300" dirty="0"/>
              <a:t>(</a:t>
            </a:r>
            <a:r>
              <a:rPr lang="en-US" sz="1300" dirty="0"/>
              <a:t>Object Detection)</a:t>
            </a:r>
          </a:p>
          <a:p>
            <a:pPr lvl="1"/>
            <a:r>
              <a:rPr lang="en-US" sz="1300" dirty="0"/>
              <a:t>RCNN</a:t>
            </a:r>
          </a:p>
          <a:p>
            <a:pPr lvl="1"/>
            <a:r>
              <a:rPr lang="en-US" sz="1300" dirty="0"/>
              <a:t>Fast-RCNN</a:t>
            </a:r>
          </a:p>
          <a:p>
            <a:pPr lvl="1"/>
            <a:r>
              <a:rPr lang="en-US" sz="1300" dirty="0"/>
              <a:t>YOLO</a:t>
            </a:r>
          </a:p>
          <a:p>
            <a:r>
              <a:rPr lang="zh-TW" altLang="en-US" sz="1300" dirty="0"/>
              <a:t>圖像分割</a:t>
            </a:r>
            <a:r>
              <a:rPr lang="en-US" altLang="zh-TW" sz="1300" dirty="0"/>
              <a:t>(</a:t>
            </a:r>
            <a:r>
              <a:rPr lang="en-US" sz="1300" dirty="0"/>
              <a:t>Image Segmentation)</a:t>
            </a:r>
          </a:p>
          <a:p>
            <a:pPr lvl="1"/>
            <a:r>
              <a:rPr lang="en-US" sz="1300" dirty="0"/>
              <a:t>U-Net</a:t>
            </a:r>
          </a:p>
          <a:p>
            <a:pPr lvl="1"/>
            <a:r>
              <a:rPr lang="en-US" sz="1300" dirty="0"/>
              <a:t>Mask-RCNN</a:t>
            </a:r>
          </a:p>
          <a:p>
            <a:r>
              <a:rPr lang="zh-TW" altLang="en-US" sz="1300" dirty="0"/>
              <a:t>圖片、句子生產 </a:t>
            </a:r>
            <a:r>
              <a:rPr lang="en-US" altLang="zh-TW" sz="1300" dirty="0"/>
              <a:t>(</a:t>
            </a:r>
            <a:r>
              <a:rPr lang="en-US" sz="1300" dirty="0"/>
              <a:t>Image, Sentence Generation)</a:t>
            </a:r>
          </a:p>
          <a:p>
            <a:pPr lvl="1"/>
            <a:r>
              <a:rPr lang="en-US" sz="1300" dirty="0"/>
              <a:t>sequence to sequence (seq2seq)</a:t>
            </a:r>
          </a:p>
          <a:p>
            <a:pPr lvl="1"/>
            <a:r>
              <a:rPr lang="en-US" sz="1300" dirty="0"/>
              <a:t>Generative Adversarial Network (GAN)</a:t>
            </a:r>
          </a:p>
          <a:p>
            <a:r>
              <a:rPr lang="zh-TW" altLang="en-US" sz="1300" dirty="0"/>
              <a:t>自動控制、玩遊戲</a:t>
            </a:r>
            <a:r>
              <a:rPr lang="en-US" altLang="zh-TW" sz="1300" dirty="0"/>
              <a:t>(</a:t>
            </a:r>
            <a:r>
              <a:rPr lang="en-US" sz="1300" dirty="0"/>
              <a:t>Automatic control, gaming)</a:t>
            </a:r>
          </a:p>
          <a:p>
            <a:pPr lvl="1"/>
            <a:r>
              <a:rPr lang="en-US" sz="1300" dirty="0"/>
              <a:t>Reinforcement Learning (RL)</a:t>
            </a:r>
          </a:p>
        </p:txBody>
      </p:sp>
    </p:spTree>
    <p:extLst>
      <p:ext uri="{BB962C8B-B14F-4D97-AF65-F5344CB8AC3E}">
        <p14:creationId xmlns:p14="http://schemas.microsoft.com/office/powerpoint/2010/main" val="3084835217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2020iii">
      <a:dk1>
        <a:srgbClr val="717171"/>
      </a:dk1>
      <a:lt1>
        <a:srgbClr val="393939"/>
      </a:lt1>
      <a:dk2>
        <a:srgbClr val="DDDDDD"/>
      </a:dk2>
      <a:lt2>
        <a:srgbClr val="ABABAB"/>
      </a:lt2>
      <a:accent1>
        <a:srgbClr val="6E6E6E"/>
      </a:accent1>
      <a:accent2>
        <a:srgbClr val="42BBC6"/>
      </a:accent2>
      <a:accent3>
        <a:srgbClr val="F0591B"/>
      </a:accent3>
      <a:accent4>
        <a:srgbClr val="FFC000"/>
      </a:accent4>
      <a:accent5>
        <a:srgbClr val="8DCBDA"/>
      </a:accent5>
      <a:accent6>
        <a:srgbClr val="90C115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簡報1" id="{9F657D65-ACA1-4C9A-A249-42B91234B9AD}" vid="{DF6CEEC3-935B-462F-971D-61A2C59E3EC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00_EnvironmentInstallation</Template>
  <TotalTime>151</TotalTime>
  <Words>671</Words>
  <Application>Microsoft Office PowerPoint</Application>
  <PresentationFormat>A4 紙張 (210x297 公釐)</PresentationFormat>
  <Paragraphs>271</Paragraphs>
  <Slides>19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DFKai-SB</vt:lpstr>
      <vt:lpstr>Microsoft JhengHei</vt:lpstr>
      <vt:lpstr>Microsoft JhengHei</vt:lpstr>
      <vt:lpstr>Microsoft YaHei UI</vt:lpstr>
      <vt:lpstr>PMingLiU</vt:lpstr>
      <vt:lpstr>Arial</vt:lpstr>
      <vt:lpstr>Calibri</vt:lpstr>
      <vt:lpstr>2020簡報範本_light</vt:lpstr>
      <vt:lpstr>Machion Learning 01 ML Introduction </vt:lpstr>
      <vt:lpstr>Scope of AI</vt:lpstr>
      <vt:lpstr>AI Evolution History</vt:lpstr>
      <vt:lpstr>AI Evolution History</vt:lpstr>
      <vt:lpstr>AI System Building</vt:lpstr>
      <vt:lpstr>Data</vt:lpstr>
      <vt:lpstr>Task Types</vt:lpstr>
      <vt:lpstr>Algorithms</vt:lpstr>
      <vt:lpstr>Algorithms</vt:lpstr>
      <vt:lpstr>Evaluation</vt:lpstr>
      <vt:lpstr>Evaluation - Category Data</vt:lpstr>
      <vt:lpstr>Evaluation - Continuous Data</vt:lpstr>
      <vt:lpstr>Evaluation - Segmentation</vt:lpstr>
      <vt:lpstr>AI System Building</vt:lpstr>
      <vt:lpstr>Pre-Processing</vt:lpstr>
      <vt:lpstr>Model Building</vt:lpstr>
      <vt:lpstr>Parameter Tuning</vt:lpstr>
      <vt:lpstr>Deployment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Machion Learning 00 Environment Installation</dc:title>
  <dc:subject>2019 template</dc:subject>
  <dc:creator>Thinktron</dc:creator>
  <cp:lastModifiedBy>Thinktron</cp:lastModifiedBy>
  <cp:revision>16</cp:revision>
  <cp:lastPrinted>2016-10-13T08:40:55Z</cp:lastPrinted>
  <dcterms:created xsi:type="dcterms:W3CDTF">2020-05-02T08:30:12Z</dcterms:created>
  <dcterms:modified xsi:type="dcterms:W3CDTF">2020-05-02T11:03:46Z</dcterms:modified>
  <cp:category>淺色</cp:category>
</cp:coreProperties>
</file>