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4" r:id="rId2"/>
    <p:sldId id="319" r:id="rId3"/>
    <p:sldId id="309" r:id="rId4"/>
    <p:sldId id="316" r:id="rId5"/>
    <p:sldId id="326" r:id="rId6"/>
    <p:sldId id="317" r:id="rId7"/>
    <p:sldId id="322" r:id="rId8"/>
    <p:sldId id="327" r:id="rId9"/>
    <p:sldId id="313" r:id="rId10"/>
    <p:sldId id="321" r:id="rId11"/>
    <p:sldId id="314" r:id="rId12"/>
    <p:sldId id="328" r:id="rId13"/>
    <p:sldId id="333" r:id="rId14"/>
    <p:sldId id="334" r:id="rId15"/>
    <p:sldId id="329" r:id="rId16"/>
    <p:sldId id="336" r:id="rId17"/>
    <p:sldId id="330" r:id="rId18"/>
    <p:sldId id="335" r:id="rId19"/>
    <p:sldId id="331" r:id="rId20"/>
    <p:sldId id="337" r:id="rId21"/>
    <p:sldId id="338" r:id="rId22"/>
    <p:sldId id="340" r:id="rId23"/>
    <p:sldId id="341" r:id="rId24"/>
    <p:sldId id="343" r:id="rId25"/>
    <p:sldId id="339" r:id="rId26"/>
    <p:sldId id="332" r:id="rId27"/>
    <p:sldId id="315" r:id="rId28"/>
    <p:sldId id="260" r:id="rId2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68" d="100"/>
          <a:sy n="68" d="100"/>
        </p:scale>
        <p:origin x="106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21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5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8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3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0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7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 err="1"/>
              <a:t>PreProcessing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Mean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Median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B7C0D0-B913-4B9F-9C2F-2A6756B09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5800"/>
            <a:ext cx="9906000" cy="1742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E26F18-1151-4E33-8494-D58A458B7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912145"/>
            <a:ext cx="9906000" cy="17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DB039F-9BC6-4EB5-BD58-1BC3E3B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Random number between mean ± std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160A6B-4B9C-4C5E-8AB7-E5A03C5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C9171DC-F0C5-4FC5-99B4-3714FD28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36CD9-0C20-4C43-8CC9-BC3791C9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>
                <a:solidFill>
                  <a:srgbClr val="FF0000"/>
                </a:solidFill>
              </a:rPr>
              <a:t>Outlier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16428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935A14-217F-455D-8DBB-23B75A8C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68"/>
          <a:stretch/>
        </p:blipFill>
        <p:spPr>
          <a:xfrm>
            <a:off x="890909" y="1676400"/>
            <a:ext cx="7705725" cy="2515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F8ED15-4363-4D61-A336-7A6E5E52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7" t="45561" r="40668"/>
          <a:stretch/>
        </p:blipFill>
        <p:spPr>
          <a:xfrm>
            <a:off x="5078895" y="2983604"/>
            <a:ext cx="4169947" cy="35292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D9ED42-2881-4C21-B362-7F9FE5F78124}"/>
              </a:ext>
            </a:extLst>
          </p:cNvPr>
          <p:cNvSpPr/>
          <p:nvPr/>
        </p:nvSpPr>
        <p:spPr>
          <a:xfrm>
            <a:off x="6096000" y="3657600"/>
            <a:ext cx="1295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920597-54A8-4A1D-9270-F2E1A34E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Processing: log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BFBD74-5B66-4920-90D7-661FD2B8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AD1DF0-F45E-4D57-A1E4-6112B1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5842F-DBD7-4669-BBFE-DB445DB2F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49"/>
          <a:stretch/>
        </p:blipFill>
        <p:spPr>
          <a:xfrm>
            <a:off x="0" y="1295401"/>
            <a:ext cx="99060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66BD-C28C-4F5B-9EE5-8F46025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08" y="2365418"/>
            <a:ext cx="5312527" cy="40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2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Inconsistent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e.g. N</a:t>
            </a:r>
            <a:r>
              <a:rPr lang="en-US" altLang="zh-TW" b="0" dirty="0">
                <a:solidFill>
                  <a:srgbClr val="FF0000"/>
                </a:solidFill>
              </a:rPr>
              <a:t>egative Age</a:t>
            </a:r>
            <a:endParaRPr lang="zh-TW" altLang="en-US" b="0" dirty="0">
              <a:solidFill>
                <a:srgbClr val="FF0000"/>
              </a:solidFill>
            </a:endParaRPr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4526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115D06D-C29A-49CF-9A2D-59F90DEB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Detection: Domain Knowledge</a:t>
            </a:r>
          </a:p>
          <a:p>
            <a:r>
              <a:rPr lang="en-US" dirty="0"/>
              <a:t>Processing: Domain Knowledge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E85EB9-E280-47CF-8509-C94B75CB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1E92F6-87EF-425C-945D-FB5943A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Data </a:t>
            </a:r>
          </a:p>
        </p:txBody>
      </p:sp>
    </p:spTree>
    <p:extLst>
      <p:ext uri="{BB962C8B-B14F-4D97-AF65-F5344CB8AC3E}">
        <p14:creationId xmlns:p14="http://schemas.microsoft.com/office/powerpoint/2010/main" val="147405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>
                <a:solidFill>
                  <a:srgbClr val="FF0000"/>
                </a:solidFill>
              </a:rPr>
              <a:t>Categorical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5171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4C8854-DC8B-48F7-947D-30649AF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A808F9-4CD5-4260-B548-5AC6EA64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DE305-1968-47C7-A2C3-54F701C3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906000" cy="3004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5F3C26-4990-4EA6-B6A2-EF4C7DFC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600"/>
            <a:ext cx="9906000" cy="1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>
                <a:solidFill>
                  <a:srgbClr val="FF0000"/>
                </a:solidFill>
              </a:rPr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800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to be understood by the model </a:t>
            </a:r>
          </a:p>
          <a:p>
            <a:r>
              <a:rPr lang="en-US" dirty="0"/>
              <a:t>Help model Learn Efficiently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</a:t>
            </a:r>
            <a:r>
              <a:rPr lang="en-US" altLang="zh-TW" dirty="0" err="1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75F92-FED1-4715-A4E3-B9A2E251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L1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L2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Norm to 0 ~ 1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2EBA9C-9047-474A-B195-19CC9C7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706E69-B63F-4363-B2A8-5BBA202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46EFBD-C945-46C1-BF72-028920EB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8" y="1366749"/>
            <a:ext cx="2611276" cy="10782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6DB835-A7AE-4E9E-9BD6-CF324FA9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27" y="2961607"/>
            <a:ext cx="3084346" cy="13660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CED29D-2872-433F-83C6-E643FC6A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76" y="5070503"/>
            <a:ext cx="4095366" cy="10782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B0FD50-2B82-406E-A6EC-0BD0BB337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11" y="820608"/>
            <a:ext cx="4033871" cy="40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0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485090-C0BA-44C7-936B-6401EED4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287190"/>
            <a:ext cx="4896544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How to Choose</a:t>
            </a:r>
          </a:p>
          <a:p>
            <a:pPr lvl="1"/>
            <a:r>
              <a:rPr lang="en-US" altLang="zh-CN" b="0" dirty="0"/>
              <a:t>L1</a:t>
            </a:r>
            <a:r>
              <a:rPr lang="zh-CN" altLang="en-US" b="0" dirty="0"/>
              <a:t>是蓝色的线，</a:t>
            </a:r>
            <a:r>
              <a:rPr lang="en-US" altLang="zh-CN" b="0" dirty="0"/>
              <a:t>L2</a:t>
            </a:r>
            <a:r>
              <a:rPr lang="zh-CN" altLang="en-US" b="0" dirty="0"/>
              <a:t>是红色的线，很明显，</a:t>
            </a:r>
            <a:r>
              <a:rPr lang="en-US" altLang="zh-CN" b="0" dirty="0"/>
              <a:t>L1</a:t>
            </a:r>
            <a:r>
              <a:rPr lang="zh-CN" altLang="en-US" b="0" dirty="0"/>
              <a:t>的分布对极端值更能容忍。那么如果数据损失项使用</a:t>
            </a:r>
            <a:r>
              <a:rPr lang="en-US" altLang="zh-CN" b="0" dirty="0"/>
              <a:t>L1 Norm</a:t>
            </a:r>
            <a:r>
              <a:rPr lang="zh-CN" altLang="en-US" b="0" dirty="0"/>
              <a:t>，很明显，</a:t>
            </a:r>
            <a:r>
              <a:rPr lang="en-US" altLang="zh-CN" b="0" dirty="0"/>
              <a:t>L1 Norm</a:t>
            </a:r>
            <a:r>
              <a:rPr lang="zh-CN" altLang="en-US" b="0" dirty="0"/>
              <a:t>对</a:t>
            </a:r>
            <a:r>
              <a:rPr lang="en-US" altLang="zh-CN" b="0" dirty="0"/>
              <a:t>outlier</a:t>
            </a:r>
            <a:r>
              <a:rPr lang="zh-CN" altLang="en-US" b="0" dirty="0"/>
              <a:t>没有</a:t>
            </a:r>
            <a:r>
              <a:rPr lang="en-US" altLang="zh-CN" b="0" dirty="0"/>
              <a:t>L2 Norm</a:t>
            </a:r>
            <a:r>
              <a:rPr lang="zh-CN" altLang="en-US" b="0" dirty="0"/>
              <a:t>那么敏感；如果正则化损失项使用</a:t>
            </a:r>
            <a:r>
              <a:rPr lang="en-US" altLang="zh-CN" b="0" dirty="0"/>
              <a:t>L1</a:t>
            </a:r>
            <a:r>
              <a:rPr lang="zh-CN" altLang="en-US" b="0" dirty="0"/>
              <a:t>的话，那么使学习到的参数倾向于稀疏，使用</a:t>
            </a:r>
            <a:r>
              <a:rPr lang="en-US" altLang="zh-CN" b="0" dirty="0"/>
              <a:t>L2 Norm</a:t>
            </a:r>
            <a:r>
              <a:rPr lang="zh-CN" altLang="en-US" b="0" dirty="0"/>
              <a:t>则没有这种倾向。</a:t>
            </a:r>
          </a:p>
          <a:p>
            <a:pPr lvl="1"/>
            <a:r>
              <a:rPr lang="zh-CN" altLang="en-US" b="0" dirty="0"/>
              <a:t>实践中，根据</a:t>
            </a:r>
            <a:r>
              <a:rPr lang="en-US" altLang="zh-CN" b="0" dirty="0" err="1"/>
              <a:t>Quaro</a:t>
            </a:r>
            <a:r>
              <a:rPr lang="zh-CN" altLang="en-US" b="0" dirty="0"/>
              <a:t>的</a:t>
            </a:r>
            <a:r>
              <a:rPr lang="en-US" altLang="zh-CN" b="0" dirty="0"/>
              <a:t>data scientist Xavier </a:t>
            </a:r>
            <a:r>
              <a:rPr lang="en-US" altLang="zh-CN" b="0" dirty="0" err="1"/>
              <a:t>Amatriain</a:t>
            </a:r>
            <a:r>
              <a:rPr lang="en-US" altLang="zh-CN" b="0" dirty="0"/>
              <a:t> </a:t>
            </a:r>
            <a:r>
              <a:rPr lang="zh-CN" altLang="en-US" b="0" dirty="0"/>
              <a:t>的经验，实际应用过程中，</a:t>
            </a:r>
            <a:r>
              <a:rPr lang="en-US" altLang="zh-CN" b="0" dirty="0"/>
              <a:t>L1 </a:t>
            </a:r>
            <a:r>
              <a:rPr lang="en-US" altLang="zh-CN" b="0" dirty="0" err="1"/>
              <a:t>nrom</a:t>
            </a:r>
            <a:r>
              <a:rPr lang="zh-CN" altLang="en-US" b="0" dirty="0"/>
              <a:t>几乎没有比</a:t>
            </a:r>
            <a:r>
              <a:rPr lang="en-US" altLang="zh-CN" b="0" dirty="0"/>
              <a:t>L2 norm</a:t>
            </a:r>
            <a:r>
              <a:rPr lang="zh-CN" altLang="en-US" b="0" dirty="0"/>
              <a:t>表现好的时候，优先使用</a:t>
            </a:r>
            <a:r>
              <a:rPr lang="en-US" altLang="zh-CN" b="0" dirty="0"/>
              <a:t>L2 norm</a:t>
            </a:r>
            <a:r>
              <a:rPr lang="zh-CN" altLang="en-US" b="0" dirty="0"/>
              <a:t>是比较好的选择。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A2669E-980F-48E7-A1AB-CC5BEE8A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DEFC22-B019-42DF-98AB-3BA01CC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230948-1B67-44BE-B9D3-B4B0A297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20" y="1295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7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D17E12-2492-4718-8637-53D6B18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717"/>
            <a:ext cx="9906000" cy="3342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76C7CD-DBDD-41BE-BB49-1E45FD2F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AD02CF-D1E8-43C8-811B-6B75686A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62"/>
            <a:ext cx="9906000" cy="28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9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Norm to 0~1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B7D79B-42AD-4851-B3E0-5DD9F532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1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3FE97-64EB-40D5-BCC1-3FAD6C5D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4" y="913880"/>
            <a:ext cx="58674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1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>
                <a:solidFill>
                  <a:srgbClr val="FF0000"/>
                </a:solidFill>
              </a:rPr>
              <a:t>Feature </a:t>
            </a:r>
            <a:r>
              <a:rPr lang="en-US" altLang="zh-TW" dirty="0">
                <a:solidFill>
                  <a:srgbClr val="FF0000"/>
                </a:solidFill>
              </a:rPr>
              <a:t>Generation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2571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06B0B8-15F4-48C6-BBB4-2259AC89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PolynomialFeatures</a:t>
            </a:r>
            <a:r>
              <a:rPr lang="en-US" b="0" dirty="0"/>
              <a:t>: </a:t>
            </a:r>
          </a:p>
          <a:p>
            <a:pPr lvl="1"/>
            <a:r>
              <a:rPr lang="en-US" dirty="0"/>
              <a:t>(𝑋1) =&gt; (1, 𝑋1, 𝑋1^2)</a:t>
            </a:r>
            <a:endParaRPr lang="en-US" b="0" dirty="0"/>
          </a:p>
          <a:p>
            <a:pPr lvl="1"/>
            <a:r>
              <a:rPr lang="en-US" dirty="0"/>
              <a:t>(𝑋1, 𝑋2) =&gt; (1, 𝑋1, 𝑋2, 𝑋1^2, 𝑋1 𝑋2, 𝑋2^2)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D91FD-1726-4C4F-B791-5771825F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91890E-A56B-4246-ADD0-9190F8D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6C66CF-0AB2-473D-A269-B6C6304A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9948"/>
            <a:ext cx="9906000" cy="4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51851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Used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718630-BD9C-4315-8BF3-24FFA85D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26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</a:t>
            </a:r>
            <a:r>
              <a:rPr lang="en-US" altLang="zh-TW" dirty="0" err="1">
                <a:solidFill>
                  <a:srgbClr val="FF0000"/>
                </a:solidFill>
              </a:rPr>
              <a:t>Frame</a:t>
            </a:r>
            <a:r>
              <a:rPr lang="en-US" dirty="0">
                <a:solidFill>
                  <a:srgbClr val="FF0000"/>
                </a:solidFill>
              </a:rPr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928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EDE4F-6AC7-4656-9E0F-C82F02A0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946"/>
            <a:ext cx="9906000" cy="4078140"/>
          </a:xfrm>
          <a:prstGeom prst="rect">
            <a:avLst/>
          </a:prstGeo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9F076B2E-F96B-4089-A0CD-FD90FD38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24D4FC-B351-4340-B00D-00EC3B50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0D5C7-8D24-4F32-BDCA-B3E3C1D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94E6A1-9E3C-4CA9-B8A1-F186DFF0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BBCFD6-8B01-4CF7-972E-67917055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906000" cy="34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>
                <a:solidFill>
                  <a:srgbClr val="FF0000"/>
                </a:solidFill>
              </a:rPr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6243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F6FBFD-4A90-4AEE-A0D6-F4E87F3F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711"/>
            <a:ext cx="9906000" cy="40026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0FFA36-1F39-4381-A1E3-956FFEF9B9A7}"/>
              </a:ext>
            </a:extLst>
          </p:cNvPr>
          <p:cNvSpPr/>
          <p:nvPr/>
        </p:nvSpPr>
        <p:spPr>
          <a:xfrm>
            <a:off x="608167" y="4121870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CD3C0-849C-4296-8B16-8249AF046823}"/>
              </a:ext>
            </a:extLst>
          </p:cNvPr>
          <p:cNvSpPr/>
          <p:nvPr/>
        </p:nvSpPr>
        <p:spPr>
          <a:xfrm>
            <a:off x="608167" y="4891169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45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248</TotalTime>
  <Words>629</Words>
  <Application>Microsoft Office PowerPoint</Application>
  <PresentationFormat>A4 紙張 (210x297 公釐)</PresentationFormat>
  <Paragraphs>182</Paragraphs>
  <Slides>28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DFKai-SB</vt:lpstr>
      <vt:lpstr>Microsoft JhengHei</vt:lpstr>
      <vt:lpstr>Microsoft YaHei UI</vt:lpstr>
      <vt:lpstr>PMingLiU</vt:lpstr>
      <vt:lpstr>Arial</vt:lpstr>
      <vt:lpstr>Calibri</vt:lpstr>
      <vt:lpstr>2020簡報範本_light</vt:lpstr>
      <vt:lpstr>Machion Learning 02 PreProcessing</vt:lpstr>
      <vt:lpstr>Target of PreProcessing</vt:lpstr>
      <vt:lpstr>Table of Content</vt:lpstr>
      <vt:lpstr>Package Used</vt:lpstr>
      <vt:lpstr>Table of Content</vt:lpstr>
      <vt:lpstr>DataFrame Inspection</vt:lpstr>
      <vt:lpstr>DataFrame Inspection</vt:lpstr>
      <vt:lpstr>Table of Content</vt:lpstr>
      <vt:lpstr>Missing Data</vt:lpstr>
      <vt:lpstr>Missing Data</vt:lpstr>
      <vt:lpstr>Missing Data</vt:lpstr>
      <vt:lpstr>Table of Content</vt:lpstr>
      <vt:lpstr>Outlier</vt:lpstr>
      <vt:lpstr>Outlier</vt:lpstr>
      <vt:lpstr>Table of Content</vt:lpstr>
      <vt:lpstr>Inconsistent Data </vt:lpstr>
      <vt:lpstr>Table of Content</vt:lpstr>
      <vt:lpstr>Categorical Data</vt:lpstr>
      <vt:lpstr>Table of Content</vt:lpstr>
      <vt:lpstr>Normalization</vt:lpstr>
      <vt:lpstr>Normalization</vt:lpstr>
      <vt:lpstr>Normalization</vt:lpstr>
      <vt:lpstr>Normalization</vt:lpstr>
      <vt:lpstr>Normalization</vt:lpstr>
      <vt:lpstr>Normalization</vt:lpstr>
      <vt:lpstr>Table of Content</vt:lpstr>
      <vt:lpstr>Feature Generation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Thinktron</cp:lastModifiedBy>
  <cp:revision>29</cp:revision>
  <cp:lastPrinted>2016-10-13T08:40:55Z</cp:lastPrinted>
  <dcterms:created xsi:type="dcterms:W3CDTF">2020-05-02T08:30:12Z</dcterms:created>
  <dcterms:modified xsi:type="dcterms:W3CDTF">2020-05-02T13:38:05Z</dcterms:modified>
  <cp:category>淺色</cp:category>
</cp:coreProperties>
</file>