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Roboto"/>
      <p:regular r:id="rId47"/>
      <p:bold r:id="rId48"/>
      <p:italic r:id="rId49"/>
      <p:boldItalic r:id="rId50"/>
    </p:embeddedFont>
    <p:embeddedFont>
      <p:font typeface="PT Sans Narrow"/>
      <p:regular r:id="rId51"/>
      <p:bold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Angela Krug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2C8B44-823B-4E31-9ADD-9970DC521C60}">
  <a:tblStyle styleId="{EA2C8B44-823B-4E31-9ADD-9970DC521C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TSansNarrow-regular.fntdata"/><Relationship Id="rId50" Type="http://schemas.openxmlformats.org/officeDocument/2006/relationships/font" Target="fonts/Roboto-boldItalic.fntdata"/><Relationship Id="rId53" Type="http://schemas.openxmlformats.org/officeDocument/2006/relationships/font" Target="fonts/OpenSans-regular.fntdata"/><Relationship Id="rId52" Type="http://schemas.openxmlformats.org/officeDocument/2006/relationships/font" Target="fonts/PTSansNarrow-bold.fntdata"/><Relationship Id="rId11" Type="http://schemas.openxmlformats.org/officeDocument/2006/relationships/slide" Target="slides/slide4.xml"/><Relationship Id="rId55" Type="http://schemas.openxmlformats.org/officeDocument/2006/relationships/font" Target="fonts/OpenSans-italic.fntdata"/><Relationship Id="rId10" Type="http://schemas.openxmlformats.org/officeDocument/2006/relationships/slide" Target="slides/slide3.xml"/><Relationship Id="rId54" Type="http://schemas.openxmlformats.org/officeDocument/2006/relationships/font" Target="fonts/OpenSans-bold.fntdata"/><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OpenSans-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0-20T12:21:56.677">
    <p:pos x="196" y="797"/>
    <p:text>Distributed AG</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10-27T12:25:59.915">
    <p:pos x="196" y="797"/>
    <p:text>SQL2019 - 2017 and earlier only support 3 sync replicas</p:text>
  </p:cm>
  <p:cm authorId="0" idx="3" dt="2021-10-27T12:32:34.267">
    <p:pos x="196" y="897"/>
    <p:text>Microsoft has tested 10 AGs and 100 DBs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b56c337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b56c337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b56c337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b56c337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6b76e49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6b76e49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86b76e4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86b76e4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86b76e49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86b76e49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6234a7a1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6234a7a1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b56c3370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b56c3370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b56c3370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b56c3370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86b76e49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86b76e49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86b76e4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86b76e4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6234a7a1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6234a7a1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86b76e4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86b76e4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03fe057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03fe057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86b76e4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86b76e4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86b76e49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86b76e49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86b76e49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86b76e49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03fe057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03fe057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03fe057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03fe057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03fe057e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03fe057e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03fe057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03fe057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b56c3370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b56c3370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6234a7a1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6234a7a1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072a357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072a357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072a357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072a357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072a357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072a357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072a357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072a357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072a3579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072a3579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072a357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072a357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072a3579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072a357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8878304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8878304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6234a7a1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6234a7a1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8878304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8878304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b56c3370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b56c3370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b56c3370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b56c3370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6234a7a1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6234a7a1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6234a7a1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6234a7a1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6234a7a1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6234a7a1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b56c337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b56c337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sqlshack.com/measuring-availability-group-synchronization-lag/" TargetMode="Externa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sqlshack.com/data-synchronization-in-sql-server-always-on-availability-groups/" TargetMode="Externa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sqlshack.com/data-synchronization-in-sql-server-always-on-availability-groups/" TargetMode="Externa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ocs.microsoft.com/en-us/sql/database-engine/availability-groups/windows/prereqs-restrictions-recommendations-always-on-availability?view=sql-server-ver15" TargetMode="External"/><Relationship Id="rId4" Type="http://schemas.openxmlformats.org/officeDocument/2006/relationships/hyperlink" Target="https://docs.microsoft.com/en-us/sql/database-engine/availability-groups/windows/always-on-availability-groups-sql-server?view=sql-server-ver15" TargetMode="External"/><Relationship Id="rId5" Type="http://schemas.openxmlformats.org/officeDocument/2006/relationships/hyperlink" Target="https://docs.microsoft.com/en-us/sql/database-engine/availability-groups/windows/overview-of-always-on-availability-groups-sql-server?view=sql-server-ver15" TargetMode="External"/><Relationship Id="rId6" Type="http://schemas.openxmlformats.org/officeDocument/2006/relationships/hyperlink" Target="https://www.brentozar.com/sql/sql-server-alwayson-availability-groups/" TargetMode="External"/><Relationship Id="rId7" Type="http://schemas.openxmlformats.org/officeDocument/2006/relationships/hyperlink" Target="https://docs.microsoft.com/en-us/sql/database-engine/availability-groups/windows/distributed-availability-groups?view=sql-server-ver15" TargetMode="External"/><Relationship Id="rId8" Type="http://schemas.openxmlformats.org/officeDocument/2006/relationships/hyperlink" Target="https://docs.microsoft.com/en-us/sql/database-engine/availability-groups/windows/distributed-availability-groups?view=sql-server-ver15"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github.com/AngelaKru/SQLServerAG" TargetMode="External"/><Relationship Id="rId4" Type="http://schemas.openxmlformats.org/officeDocument/2006/relationships/hyperlink" Target="https://twitter.com/angelarossinnes" TargetMode="External"/><Relationship Id="rId5" Type="http://schemas.openxmlformats.org/officeDocument/2006/relationships/hyperlink" Target="mailto:sqlmarathons@gmail.com" TargetMode="External"/><Relationship Id="rId6" Type="http://schemas.openxmlformats.org/officeDocument/2006/relationships/hyperlink" Target="https://www.linkedin.com/in/angela-kruger-a108752a/" TargetMode="External"/><Relationship Id="rId7"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SQL Server Availability Groups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And Distributed AGs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Failover</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28" name="Google Shape;128;p22"/>
          <p:cNvGraphicFramePr/>
          <p:nvPr/>
        </p:nvGraphicFramePr>
        <p:xfrm>
          <a:off x="311700" y="1783725"/>
          <a:ext cx="3000000" cy="3000000"/>
        </p:xfrm>
        <a:graphic>
          <a:graphicData uri="http://schemas.openxmlformats.org/drawingml/2006/table">
            <a:tbl>
              <a:tblPr>
                <a:noFill/>
                <a:tableStyleId>{EA2C8B44-823B-4E31-9ADD-9970DC521C60}</a:tableStyleId>
              </a:tblPr>
              <a:tblGrid>
                <a:gridCol w="4260300"/>
                <a:gridCol w="4260300"/>
              </a:tblGrid>
              <a:tr h="381000">
                <a:tc>
                  <a:txBody>
                    <a:bodyPr/>
                    <a:lstStyle/>
                    <a:p>
                      <a:pPr indent="0" lvl="0" marL="0" rtl="0" algn="ctr">
                        <a:spcBef>
                          <a:spcPts val="0"/>
                        </a:spcBef>
                        <a:spcAft>
                          <a:spcPts val="0"/>
                        </a:spcAft>
                        <a:buNone/>
                      </a:pPr>
                      <a:r>
                        <a:rPr b="1" lang="en-GB"/>
                        <a:t>Automatic</a:t>
                      </a:r>
                      <a:endParaRPr b="1"/>
                    </a:p>
                  </a:txBody>
                  <a:tcPr marT="91425" marB="91425" marR="91425" marL="91425"/>
                </a:tc>
                <a:tc>
                  <a:txBody>
                    <a:bodyPr/>
                    <a:lstStyle/>
                    <a:p>
                      <a:pPr indent="0" lvl="0" marL="0" rtl="0" algn="ctr">
                        <a:spcBef>
                          <a:spcPts val="0"/>
                        </a:spcBef>
                        <a:spcAft>
                          <a:spcPts val="0"/>
                        </a:spcAft>
                        <a:buNone/>
                      </a:pPr>
                      <a:r>
                        <a:rPr b="1" lang="en-GB"/>
                        <a:t>Manual</a:t>
                      </a:r>
                      <a:endParaRPr b="1"/>
                    </a:p>
                  </a:txBody>
                  <a:tcPr marT="91425" marB="91425" marR="91425" marL="91425"/>
                </a:tc>
              </a:tr>
              <a:tr h="381000">
                <a:tc>
                  <a:txBody>
                    <a:bodyPr/>
                    <a:lstStyle/>
                    <a:p>
                      <a:pPr indent="0" lvl="0" marL="0" rtl="0" algn="l">
                        <a:spcBef>
                          <a:spcPts val="0"/>
                        </a:spcBef>
                        <a:spcAft>
                          <a:spcPts val="0"/>
                        </a:spcAft>
                        <a:buNone/>
                      </a:pPr>
                      <a:r>
                        <a:rPr lang="en-GB"/>
                        <a:t>Requires sync commit on primary and at least 1 secondary</a:t>
                      </a:r>
                      <a:endParaRPr/>
                    </a:p>
                  </a:txBody>
                  <a:tcPr marT="91425" marB="91425" marR="91425" marL="91425"/>
                </a:tc>
                <a:tc>
                  <a:txBody>
                    <a:bodyPr/>
                    <a:lstStyle/>
                    <a:p>
                      <a:pPr indent="0" lvl="0" marL="0" rtl="0" algn="l">
                        <a:spcBef>
                          <a:spcPts val="0"/>
                        </a:spcBef>
                        <a:spcAft>
                          <a:spcPts val="0"/>
                        </a:spcAft>
                        <a:buNone/>
                      </a:pPr>
                      <a:r>
                        <a:rPr lang="en-GB"/>
                        <a:t>No data loss provided primary and secondary in sync commit, and healthy ‘synchronized’ status</a:t>
                      </a:r>
                      <a:endParaRPr/>
                    </a:p>
                  </a:txBody>
                  <a:tcPr marT="91425" marB="91425" marR="91425" marL="91425"/>
                </a:tc>
              </a:tr>
              <a:tr h="381000">
                <a:tc>
                  <a:txBody>
                    <a:bodyPr/>
                    <a:lstStyle/>
                    <a:p>
                      <a:pPr indent="0" lvl="0" marL="0" rtl="0" algn="l">
                        <a:spcBef>
                          <a:spcPts val="0"/>
                        </a:spcBef>
                        <a:spcAft>
                          <a:spcPts val="0"/>
                        </a:spcAft>
                        <a:buNone/>
                      </a:pPr>
                      <a:r>
                        <a:rPr lang="en-GB"/>
                        <a:t>Requires secondary to by ‘synchronized’ and healthy</a:t>
                      </a:r>
                      <a:endParaRPr/>
                    </a:p>
                  </a:txBody>
                  <a:tcPr marT="91425" marB="91425" marR="91425" marL="91425"/>
                </a:tc>
                <a:tc>
                  <a:txBody>
                    <a:bodyPr/>
                    <a:lstStyle/>
                    <a:p>
                      <a:pPr indent="0" lvl="0" marL="0" rtl="0" algn="l">
                        <a:spcBef>
                          <a:spcPts val="0"/>
                        </a:spcBef>
                        <a:spcAft>
                          <a:spcPts val="0"/>
                        </a:spcAft>
                        <a:buNone/>
                      </a:pPr>
                      <a:r>
                        <a:rPr lang="en-GB"/>
                        <a:t>Triggered manually via tsql or SSMS</a:t>
                      </a:r>
                      <a:endParaRPr/>
                    </a:p>
                  </a:txBody>
                  <a:tcPr marT="91425" marB="91425" marR="91425" marL="91425"/>
                </a:tc>
              </a:tr>
              <a:tr h="381000">
                <a:tc>
                  <a:txBody>
                    <a:bodyPr/>
                    <a:lstStyle/>
                    <a:p>
                      <a:pPr indent="0" lvl="0" marL="0" rtl="0" algn="l">
                        <a:spcBef>
                          <a:spcPts val="0"/>
                        </a:spcBef>
                        <a:spcAft>
                          <a:spcPts val="0"/>
                        </a:spcAft>
                        <a:buNone/>
                      </a:pPr>
                      <a:r>
                        <a:rPr lang="en-GB"/>
                        <a:t>Requires ‘automatic’ failover mode</a:t>
                      </a:r>
                      <a:endParaRPr/>
                    </a:p>
                  </a:txBody>
                  <a:tcPr marT="91425" marB="91425" marR="91425" marL="91425"/>
                </a:tc>
                <a:tc>
                  <a:txBody>
                    <a:bodyPr/>
                    <a:lstStyle/>
                    <a:p>
                      <a:pPr indent="0" lvl="0" marL="0" rtl="0" algn="l">
                        <a:spcBef>
                          <a:spcPts val="0"/>
                        </a:spcBef>
                        <a:spcAft>
                          <a:spcPts val="0"/>
                        </a:spcAft>
                        <a:buNone/>
                      </a:pPr>
                      <a:r>
                        <a:rPr lang="en-GB"/>
                        <a:t>If async commit, failover is ‘forced’ and could potentially result in data loss.</a:t>
                      </a:r>
                      <a:endParaRPr/>
                    </a:p>
                  </a:txBody>
                  <a:tcPr marT="91425" marB="91425" marR="91425" marL="91425"/>
                </a:tc>
              </a:tr>
              <a:tr h="381000">
                <a:tc>
                  <a:txBody>
                    <a:bodyPr/>
                    <a:lstStyle/>
                    <a:p>
                      <a:pPr indent="0" lvl="0" marL="0" rtl="0" algn="l">
                        <a:spcBef>
                          <a:spcPts val="0"/>
                        </a:spcBef>
                        <a:spcAft>
                          <a:spcPts val="0"/>
                        </a:spcAft>
                        <a:buNone/>
                      </a:pPr>
                      <a:r>
                        <a:rPr lang="en-GB"/>
                        <a:t>Happens automatically when primary becomes unavailable (planned or unplanned)</a:t>
                      </a:r>
                      <a:endParaRPr/>
                    </a:p>
                  </a:txBody>
                  <a:tcPr marT="91425" marB="91425" marR="91425" marL="91425"/>
                </a:tc>
                <a:tc>
                  <a:txBody>
                    <a:bodyPr/>
                    <a:lstStyle/>
                    <a:p>
                      <a:pPr indent="0" lvl="0" marL="0" rtl="0" algn="l">
                        <a:spcBef>
                          <a:spcPts val="0"/>
                        </a:spcBef>
                        <a:spcAft>
                          <a:spcPts val="0"/>
                        </a:spcAft>
                        <a:buNone/>
                      </a:pPr>
                      <a:r>
                        <a:rPr lang="en-GB"/>
                        <a:t>Force failover is the only option for async secondaries (e.g. DR)</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Availability Mode</a:t>
            </a:r>
            <a:endParaRPr/>
          </a:p>
        </p:txBody>
      </p:sp>
      <p:sp>
        <p:nvSpPr>
          <p:cNvPr id="134" name="Google Shape;13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35" name="Google Shape;135;p23"/>
          <p:cNvGraphicFramePr/>
          <p:nvPr/>
        </p:nvGraphicFramePr>
        <p:xfrm>
          <a:off x="311700" y="1783725"/>
          <a:ext cx="3000000" cy="3000000"/>
        </p:xfrm>
        <a:graphic>
          <a:graphicData uri="http://schemas.openxmlformats.org/drawingml/2006/table">
            <a:tbl>
              <a:tblPr>
                <a:noFill/>
                <a:tableStyleId>{EA2C8B44-823B-4E31-9ADD-9970DC521C60}</a:tableStyleId>
              </a:tblPr>
              <a:tblGrid>
                <a:gridCol w="4260300"/>
                <a:gridCol w="4260300"/>
              </a:tblGrid>
              <a:tr h="381000">
                <a:tc>
                  <a:txBody>
                    <a:bodyPr/>
                    <a:lstStyle/>
                    <a:p>
                      <a:pPr indent="0" lvl="0" marL="0" rtl="0" algn="ctr">
                        <a:spcBef>
                          <a:spcPts val="0"/>
                        </a:spcBef>
                        <a:spcAft>
                          <a:spcPts val="0"/>
                        </a:spcAft>
                        <a:buNone/>
                      </a:pPr>
                      <a:r>
                        <a:rPr b="1" lang="en-GB"/>
                        <a:t>Synchronous</a:t>
                      </a:r>
                      <a:endParaRPr b="1"/>
                    </a:p>
                  </a:txBody>
                  <a:tcPr marT="91425" marB="91425" marR="91425" marL="91425"/>
                </a:tc>
                <a:tc>
                  <a:txBody>
                    <a:bodyPr/>
                    <a:lstStyle/>
                    <a:p>
                      <a:pPr indent="0" lvl="0" marL="0" rtl="0" algn="ctr">
                        <a:spcBef>
                          <a:spcPts val="0"/>
                        </a:spcBef>
                        <a:spcAft>
                          <a:spcPts val="0"/>
                        </a:spcAft>
                        <a:buNone/>
                      </a:pPr>
                      <a:r>
                        <a:rPr b="1" lang="en-GB"/>
                        <a:t>Asynchronous</a:t>
                      </a:r>
                      <a:endParaRPr b="1"/>
                    </a:p>
                  </a:txBody>
                  <a:tcPr marT="91425" marB="91425" marR="91425" marL="91425"/>
                </a:tc>
              </a:tr>
              <a:tr h="381000">
                <a:tc>
                  <a:txBody>
                    <a:bodyPr/>
                    <a:lstStyle/>
                    <a:p>
                      <a:pPr indent="0" lvl="0" marL="0" rtl="0" algn="l">
                        <a:spcBef>
                          <a:spcPts val="0"/>
                        </a:spcBef>
                        <a:spcAft>
                          <a:spcPts val="0"/>
                        </a:spcAft>
                        <a:buNone/>
                      </a:pPr>
                      <a:r>
                        <a:rPr lang="en-GB"/>
                        <a:t>High availability</a:t>
                      </a:r>
                      <a:endParaRPr/>
                    </a:p>
                  </a:txBody>
                  <a:tcPr marT="91425" marB="91425" marR="91425" marL="91425"/>
                </a:tc>
                <a:tc>
                  <a:txBody>
                    <a:bodyPr/>
                    <a:lstStyle/>
                    <a:p>
                      <a:pPr indent="0" lvl="0" marL="0" rtl="0" algn="l">
                        <a:spcBef>
                          <a:spcPts val="0"/>
                        </a:spcBef>
                        <a:spcAft>
                          <a:spcPts val="0"/>
                        </a:spcAft>
                        <a:buNone/>
                      </a:pPr>
                      <a:r>
                        <a:rPr lang="en-GB"/>
                        <a:t>DR solution</a:t>
                      </a:r>
                      <a:endParaRPr/>
                    </a:p>
                  </a:txBody>
                  <a:tcPr marT="91425" marB="91425" marR="91425" marL="91425"/>
                </a:tc>
              </a:tr>
              <a:tr h="381000">
                <a:tc>
                  <a:txBody>
                    <a:bodyPr/>
                    <a:lstStyle/>
                    <a:p>
                      <a:pPr indent="0" lvl="0" marL="0" rtl="0" algn="l">
                        <a:spcBef>
                          <a:spcPts val="0"/>
                        </a:spcBef>
                        <a:spcAft>
                          <a:spcPts val="0"/>
                        </a:spcAft>
                        <a:buNone/>
                      </a:pPr>
                      <a:r>
                        <a:rPr lang="en-GB"/>
                        <a:t>Transaction must first harden on secondary before primary log is written and transaction commits</a:t>
                      </a:r>
                      <a:endParaRPr/>
                    </a:p>
                  </a:txBody>
                  <a:tcPr marT="91425" marB="91425" marR="91425" marL="91425"/>
                </a:tc>
                <a:tc>
                  <a:txBody>
                    <a:bodyPr/>
                    <a:lstStyle/>
                    <a:p>
                      <a:pPr indent="0" lvl="0" marL="0" rtl="0" algn="l">
                        <a:spcBef>
                          <a:spcPts val="0"/>
                        </a:spcBef>
                        <a:spcAft>
                          <a:spcPts val="0"/>
                        </a:spcAft>
                        <a:buNone/>
                      </a:pPr>
                      <a:r>
                        <a:rPr lang="en-GB"/>
                        <a:t>Primary does not wait for secondary to harden, could be some latency (network dependent)</a:t>
                      </a:r>
                      <a:endParaRPr/>
                    </a:p>
                  </a:txBody>
                  <a:tcPr marT="91425" marB="91425" marR="91425" marL="91425"/>
                </a:tc>
              </a:tr>
              <a:tr h="381000">
                <a:tc>
                  <a:txBody>
                    <a:bodyPr/>
                    <a:lstStyle/>
                    <a:p>
                      <a:pPr indent="0" lvl="0" marL="0" rtl="0" algn="l">
                        <a:spcBef>
                          <a:spcPts val="0"/>
                        </a:spcBef>
                        <a:spcAft>
                          <a:spcPts val="0"/>
                        </a:spcAft>
                        <a:buNone/>
                      </a:pPr>
                      <a:r>
                        <a:rPr lang="en-GB"/>
                        <a:t>Manual and automatic failover supported</a:t>
                      </a:r>
                      <a:endParaRPr/>
                    </a:p>
                  </a:txBody>
                  <a:tcPr marT="91425" marB="91425" marR="91425" marL="91425"/>
                </a:tc>
                <a:tc>
                  <a:txBody>
                    <a:bodyPr/>
                    <a:lstStyle/>
                    <a:p>
                      <a:pPr indent="0" lvl="0" marL="0" rtl="0" algn="l">
                        <a:spcBef>
                          <a:spcPts val="0"/>
                        </a:spcBef>
                        <a:spcAft>
                          <a:spcPts val="0"/>
                        </a:spcAft>
                        <a:buNone/>
                      </a:pPr>
                      <a:r>
                        <a:rPr lang="en-GB"/>
                        <a:t>Manual failover only</a:t>
                      </a:r>
                      <a:endParaRPr/>
                    </a:p>
                  </a:txBody>
                  <a:tcPr marT="91425" marB="91425" marR="91425" marL="91425"/>
                </a:tc>
              </a:tr>
              <a:tr h="381000">
                <a:tc>
                  <a:txBody>
                    <a:bodyPr/>
                    <a:lstStyle/>
                    <a:p>
                      <a:pPr indent="0" lvl="0" marL="0" rtl="0" algn="l">
                        <a:spcBef>
                          <a:spcPts val="0"/>
                        </a:spcBef>
                        <a:spcAft>
                          <a:spcPts val="0"/>
                        </a:spcAft>
                        <a:buNone/>
                      </a:pPr>
                      <a:r>
                        <a:rPr lang="en-GB"/>
                        <a:t>DBs should always be ‘synchronized’</a:t>
                      </a:r>
                      <a:endParaRPr/>
                    </a:p>
                  </a:txBody>
                  <a:tcPr marT="91425" marB="91425" marR="91425" marL="91425"/>
                </a:tc>
                <a:tc>
                  <a:txBody>
                    <a:bodyPr/>
                    <a:lstStyle/>
                    <a:p>
                      <a:pPr indent="0" lvl="0" marL="0" rtl="0" algn="l">
                        <a:spcBef>
                          <a:spcPts val="0"/>
                        </a:spcBef>
                        <a:spcAft>
                          <a:spcPts val="0"/>
                        </a:spcAft>
                        <a:buNone/>
                      </a:pPr>
                      <a:r>
                        <a:rPr lang="en-GB"/>
                        <a:t>DBs will be ‘synchronizing’</a:t>
                      </a:r>
                      <a:endParaRPr/>
                    </a:p>
                  </a:txBody>
                  <a:tcPr marT="91425" marB="91425" marR="91425" marL="91425"/>
                </a:tc>
              </a:tr>
              <a:tr h="381000">
                <a:tc>
                  <a:txBody>
                    <a:bodyPr/>
                    <a:lstStyle/>
                    <a:p>
                      <a:pPr indent="0" lvl="0" marL="0" rtl="0" algn="l">
                        <a:spcBef>
                          <a:spcPts val="0"/>
                        </a:spcBef>
                        <a:spcAft>
                          <a:spcPts val="0"/>
                        </a:spcAft>
                        <a:buNone/>
                      </a:pPr>
                      <a:r>
                        <a:rPr lang="en-GB"/>
                        <a:t>Guaranteed that data will be fully in sync</a:t>
                      </a:r>
                      <a:endParaRPr/>
                    </a:p>
                  </a:txBody>
                  <a:tcPr marT="91425" marB="91425" marR="91425" marL="91425"/>
                </a:tc>
                <a:tc>
                  <a:txBody>
                    <a:bodyPr/>
                    <a:lstStyle/>
                    <a:p>
                      <a:pPr indent="0" lvl="0" marL="0" rtl="0" algn="l">
                        <a:spcBef>
                          <a:spcPts val="0"/>
                        </a:spcBef>
                        <a:spcAft>
                          <a:spcPts val="0"/>
                        </a:spcAft>
                        <a:buNone/>
                      </a:pPr>
                      <a:r>
                        <a:rPr lang="en-GB"/>
                        <a:t>Secondary data could be slightly behind</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Monitoring AGs - Dashboard</a:t>
            </a:r>
            <a:endParaRPr/>
          </a:p>
        </p:txBody>
      </p:sp>
      <p:sp>
        <p:nvSpPr>
          <p:cNvPr id="141" name="Google Shape;141;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0" y="1085823"/>
            <a:ext cx="9144000" cy="3734955"/>
          </a:xfrm>
          <a:prstGeom prst="rect">
            <a:avLst/>
          </a:prstGeom>
          <a:noFill/>
          <a:ln>
            <a:noFill/>
          </a:ln>
        </p:spPr>
      </p:pic>
      <p:pic>
        <p:nvPicPr>
          <p:cNvPr id="143" name="Google Shape;143;p24"/>
          <p:cNvPicPr preferRelativeResize="0"/>
          <p:nvPr/>
        </p:nvPicPr>
        <p:blipFill>
          <a:blip r:embed="rId4">
            <a:alphaModFix/>
          </a:blip>
          <a:stretch>
            <a:fillRect/>
          </a:stretch>
        </p:blipFill>
        <p:spPr>
          <a:xfrm>
            <a:off x="7889524" y="73049"/>
            <a:ext cx="1193400" cy="95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Monitoring AGs - TSQL (AG)</a:t>
            </a:r>
            <a:endParaRPr/>
          </a:p>
        </p:txBody>
      </p:sp>
      <p:sp>
        <p:nvSpPr>
          <p:cNvPr id="149" name="Google Shape;149;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000"/>
              <a:t>USE master</a:t>
            </a:r>
            <a:endParaRPr sz="1000"/>
          </a:p>
          <a:p>
            <a:pPr indent="0" lvl="0" marL="0" rtl="0" algn="l">
              <a:lnSpc>
                <a:spcPct val="100000"/>
              </a:lnSpc>
              <a:spcBef>
                <a:spcPts val="0"/>
              </a:spcBef>
              <a:spcAft>
                <a:spcPts val="0"/>
              </a:spcAft>
              <a:buNone/>
            </a:pPr>
            <a:r>
              <a:rPr lang="en-GB" sz="1000"/>
              <a:t>SELECT  g.name AS AGName, r.replica_server_name AS ReplicaName, r.availability_mode_desc AS AvailabilityMode,  </a:t>
            </a:r>
            <a:endParaRPr sz="1000"/>
          </a:p>
          <a:p>
            <a:pPr indent="0" lvl="0" marL="0" rtl="0" algn="l">
              <a:lnSpc>
                <a:spcPct val="100000"/>
              </a:lnSpc>
              <a:spcBef>
                <a:spcPts val="0"/>
              </a:spcBef>
              <a:spcAft>
                <a:spcPts val="0"/>
              </a:spcAft>
              <a:buNone/>
            </a:pPr>
            <a:r>
              <a:rPr lang="en-GB" sz="1000"/>
              <a:t>        r.failover_mode_desc AS FailoverMode, ars.role_desc AS ReplicaRole, ars.operational_state_desc AS ReplicaState, </a:t>
            </a:r>
            <a:endParaRPr sz="1000"/>
          </a:p>
          <a:p>
            <a:pPr indent="0" lvl="0" marL="0" rtl="0" algn="l">
              <a:lnSpc>
                <a:spcPct val="100000"/>
              </a:lnSpc>
              <a:spcBef>
                <a:spcPts val="0"/>
              </a:spcBef>
              <a:spcAft>
                <a:spcPts val="0"/>
              </a:spcAft>
              <a:buNone/>
            </a:pPr>
            <a:r>
              <a:rPr lang="en-GB" sz="1000"/>
              <a:t>        ars.connected_state_desc AS ReplicaConnected, ars.recovery_health_desc AS ReplicaHealth, </a:t>
            </a:r>
            <a:endParaRPr sz="1000"/>
          </a:p>
          <a:p>
            <a:pPr indent="0" lvl="0" marL="0" rtl="0" algn="l">
              <a:lnSpc>
                <a:spcPct val="100000"/>
              </a:lnSpc>
              <a:spcBef>
                <a:spcPts val="0"/>
              </a:spcBef>
              <a:spcAft>
                <a:spcPts val="0"/>
              </a:spcAft>
              <a:buNone/>
            </a:pPr>
            <a:r>
              <a:rPr lang="en-GB" sz="1000"/>
              <a:t>        ars.synchronization_health_desc AS ReplicaSyncHealth</a:t>
            </a:r>
            <a:endParaRPr sz="1000"/>
          </a:p>
          <a:p>
            <a:pPr indent="0" lvl="0" marL="0" rtl="0" algn="l">
              <a:lnSpc>
                <a:spcPct val="100000"/>
              </a:lnSpc>
              <a:spcBef>
                <a:spcPts val="0"/>
              </a:spcBef>
              <a:spcAft>
                <a:spcPts val="0"/>
              </a:spcAft>
              <a:buNone/>
            </a:pPr>
            <a:r>
              <a:rPr lang="en-GB" sz="1000"/>
              <a:t>FROM    sys.availability_groups g</a:t>
            </a:r>
            <a:endParaRPr sz="1000"/>
          </a:p>
          <a:p>
            <a:pPr indent="0" lvl="0" marL="0" rtl="0" algn="l">
              <a:lnSpc>
                <a:spcPct val="100000"/>
              </a:lnSpc>
              <a:spcBef>
                <a:spcPts val="0"/>
              </a:spcBef>
              <a:spcAft>
                <a:spcPts val="0"/>
              </a:spcAft>
              <a:buNone/>
            </a:pPr>
            <a:r>
              <a:rPr lang="en-GB" sz="1000"/>
              <a:t>JOIN    sys.availability_replicas r ON r.group_id = g.group_id</a:t>
            </a:r>
            <a:endParaRPr sz="1000"/>
          </a:p>
          <a:p>
            <a:pPr indent="0" lvl="0" marL="0" rtl="0" algn="l">
              <a:lnSpc>
                <a:spcPct val="100000"/>
              </a:lnSpc>
              <a:spcBef>
                <a:spcPts val="0"/>
              </a:spcBef>
              <a:spcAft>
                <a:spcPts val="0"/>
              </a:spcAft>
              <a:buNone/>
            </a:pPr>
            <a:r>
              <a:rPr lang="en-GB" sz="1000"/>
              <a:t>JOIN    sys.dm_hadr_availability_replica_states ars ON  ars.group_id = r.group_id AND ars.replica_id = r.replica_id</a:t>
            </a:r>
            <a:endParaRPr sz="1000"/>
          </a:p>
          <a:p>
            <a:pPr indent="0" lvl="0" marL="0" rtl="0" algn="l">
              <a:lnSpc>
                <a:spcPct val="100000"/>
              </a:lnSpc>
              <a:spcBef>
                <a:spcPts val="0"/>
              </a:spcBef>
              <a:spcAft>
                <a:spcPts val="0"/>
              </a:spcAft>
              <a:buNone/>
            </a:pPr>
            <a:r>
              <a:rPr lang="en-GB" sz="1000"/>
              <a:t>WHERE   g.is_distributed = 0</a:t>
            </a:r>
            <a:endParaRPr sz="1000"/>
          </a:p>
        </p:txBody>
      </p:sp>
      <p:pic>
        <p:nvPicPr>
          <p:cNvPr id="150" name="Google Shape;150;p25"/>
          <p:cNvPicPr preferRelativeResize="0"/>
          <p:nvPr/>
        </p:nvPicPr>
        <p:blipFill>
          <a:blip r:embed="rId3">
            <a:alphaModFix/>
          </a:blip>
          <a:stretch>
            <a:fillRect/>
          </a:stretch>
        </p:blipFill>
        <p:spPr>
          <a:xfrm>
            <a:off x="0" y="3314302"/>
            <a:ext cx="9144000" cy="957146"/>
          </a:xfrm>
          <a:prstGeom prst="rect">
            <a:avLst/>
          </a:prstGeom>
          <a:noFill/>
          <a:ln>
            <a:noFill/>
          </a:ln>
        </p:spPr>
      </p:pic>
      <p:pic>
        <p:nvPicPr>
          <p:cNvPr id="151" name="Google Shape;151;p25"/>
          <p:cNvPicPr preferRelativeResize="0"/>
          <p:nvPr/>
        </p:nvPicPr>
        <p:blipFill>
          <a:blip r:embed="rId4">
            <a:alphaModFix/>
          </a:blip>
          <a:stretch>
            <a:fillRect/>
          </a:stretch>
        </p:blipFill>
        <p:spPr>
          <a:xfrm>
            <a:off x="7410170" y="190270"/>
            <a:ext cx="1334300" cy="133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Monitoring AGs - TSQL (Database)</a:t>
            </a:r>
            <a:endParaRPr/>
          </a:p>
        </p:txBody>
      </p:sp>
      <p:sp>
        <p:nvSpPr>
          <p:cNvPr id="157" name="Google Shape;15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770"/>
              <a:buNone/>
            </a:pPr>
            <a:r>
              <a:rPr lang="en-GB" sz="1000"/>
              <a:t>USE master</a:t>
            </a:r>
            <a:endParaRPr sz="1000"/>
          </a:p>
          <a:p>
            <a:pPr indent="0" lvl="0" marL="0" rtl="0" algn="l">
              <a:lnSpc>
                <a:spcPct val="100000"/>
              </a:lnSpc>
              <a:spcBef>
                <a:spcPts val="0"/>
              </a:spcBef>
              <a:spcAft>
                <a:spcPts val="0"/>
              </a:spcAft>
              <a:buSzPts val="770"/>
              <a:buNone/>
            </a:pPr>
            <a:r>
              <a:rPr lang="en-GB" sz="1000"/>
              <a:t>SELECT  g.name AS AGName, r.replica_server_name AS ReplicaName, DB_NAME(drs.database_id) AS DBName,  drs.is_local AS DBIsLocal, </a:t>
            </a:r>
            <a:endParaRPr sz="1000"/>
          </a:p>
          <a:p>
            <a:pPr indent="0" lvl="0" marL="0" rtl="0" algn="l">
              <a:lnSpc>
                <a:spcPct val="100000"/>
              </a:lnSpc>
              <a:spcBef>
                <a:spcPts val="0"/>
              </a:spcBef>
              <a:spcAft>
                <a:spcPts val="0"/>
              </a:spcAft>
              <a:buSzPts val="770"/>
              <a:buNone/>
            </a:pPr>
            <a:r>
              <a:rPr lang="en-GB" sz="1000"/>
              <a:t>        drs.is_primary_replica AS DBIsPrimary, drs.synchronization_state_desc AS DBSyncState, </a:t>
            </a:r>
            <a:endParaRPr sz="1000"/>
          </a:p>
          <a:p>
            <a:pPr indent="0" lvl="0" marL="0" rtl="0" algn="l">
              <a:lnSpc>
                <a:spcPct val="100000"/>
              </a:lnSpc>
              <a:spcBef>
                <a:spcPts val="0"/>
              </a:spcBef>
              <a:spcAft>
                <a:spcPts val="0"/>
              </a:spcAft>
              <a:buSzPts val="770"/>
              <a:buNone/>
            </a:pPr>
            <a:r>
              <a:rPr lang="en-GB" sz="1000"/>
              <a:t>        drs.synchronization_health_desc AS DBSyncHealth, drs.database_state_desc AS DBState, </a:t>
            </a:r>
            <a:endParaRPr sz="1000"/>
          </a:p>
          <a:p>
            <a:pPr indent="0" lvl="0" marL="0" rtl="0" algn="l">
              <a:lnSpc>
                <a:spcPct val="100000"/>
              </a:lnSpc>
              <a:spcBef>
                <a:spcPts val="0"/>
              </a:spcBef>
              <a:spcAft>
                <a:spcPts val="0"/>
              </a:spcAft>
              <a:buSzPts val="770"/>
              <a:buNone/>
            </a:pPr>
            <a:r>
              <a:rPr lang="en-GB" sz="1000"/>
              <a:t>        drs.is_suspended AS DBIsSuspended, drs.suspend_reason_desc AS DBSuspendReason, </a:t>
            </a:r>
            <a:endParaRPr sz="1000"/>
          </a:p>
          <a:p>
            <a:pPr indent="0" lvl="0" marL="0" rtl="0" algn="l">
              <a:lnSpc>
                <a:spcPct val="100000"/>
              </a:lnSpc>
              <a:spcBef>
                <a:spcPts val="0"/>
              </a:spcBef>
              <a:spcAft>
                <a:spcPts val="0"/>
              </a:spcAft>
              <a:buSzPts val="770"/>
              <a:buNone/>
            </a:pPr>
            <a:r>
              <a:rPr lang="en-GB" sz="1000"/>
              <a:t>        drs.last_commit_time AS DBLastCommitTime, drs.secondary_lag_seconds AS DBSecondaryLagSec</a:t>
            </a:r>
            <a:endParaRPr sz="1000"/>
          </a:p>
          <a:p>
            <a:pPr indent="0" lvl="0" marL="0" rtl="0" algn="l">
              <a:lnSpc>
                <a:spcPct val="100000"/>
              </a:lnSpc>
              <a:spcBef>
                <a:spcPts val="0"/>
              </a:spcBef>
              <a:spcAft>
                <a:spcPts val="0"/>
              </a:spcAft>
              <a:buSzPts val="770"/>
              <a:buNone/>
            </a:pPr>
            <a:r>
              <a:rPr lang="en-GB" sz="1000"/>
              <a:t>FROM    sys.availability_groups g</a:t>
            </a:r>
            <a:endParaRPr sz="1000"/>
          </a:p>
          <a:p>
            <a:pPr indent="0" lvl="0" marL="0" rtl="0" algn="l">
              <a:lnSpc>
                <a:spcPct val="100000"/>
              </a:lnSpc>
              <a:spcBef>
                <a:spcPts val="0"/>
              </a:spcBef>
              <a:spcAft>
                <a:spcPts val="0"/>
              </a:spcAft>
              <a:buSzPts val="770"/>
              <a:buNone/>
            </a:pPr>
            <a:r>
              <a:rPr lang="en-GB" sz="1000"/>
              <a:t>JOIN    sys.availability_replicas r ON r.group_id = g.group_id</a:t>
            </a:r>
            <a:endParaRPr sz="1000"/>
          </a:p>
          <a:p>
            <a:pPr indent="0" lvl="0" marL="0" rtl="0" algn="l">
              <a:lnSpc>
                <a:spcPct val="100000"/>
              </a:lnSpc>
              <a:spcBef>
                <a:spcPts val="0"/>
              </a:spcBef>
              <a:spcAft>
                <a:spcPts val="0"/>
              </a:spcAft>
              <a:buSzPts val="770"/>
              <a:buNone/>
            </a:pPr>
            <a:r>
              <a:rPr lang="en-GB" sz="1000"/>
              <a:t>JOIN    sys.dm_hadr_database_replica_states drs ON  drs.group_id = r.group_id AND drs.replica_id = r.replica_id</a:t>
            </a:r>
            <a:endParaRPr sz="1000"/>
          </a:p>
          <a:p>
            <a:pPr indent="0" lvl="0" marL="0" rtl="0" algn="l">
              <a:lnSpc>
                <a:spcPct val="100000"/>
              </a:lnSpc>
              <a:spcBef>
                <a:spcPts val="0"/>
              </a:spcBef>
              <a:spcAft>
                <a:spcPts val="0"/>
              </a:spcAft>
              <a:buSzPts val="770"/>
              <a:buNone/>
            </a:pPr>
            <a:r>
              <a:rPr lang="en-GB" sz="1000"/>
              <a:t>WHERE   g.is_distributed = 0</a:t>
            </a:r>
            <a:endParaRPr sz="1000"/>
          </a:p>
          <a:p>
            <a:pPr indent="0" lvl="0" marL="0" rtl="0" algn="l">
              <a:lnSpc>
                <a:spcPct val="100000"/>
              </a:lnSpc>
              <a:spcBef>
                <a:spcPts val="0"/>
              </a:spcBef>
              <a:spcAft>
                <a:spcPts val="0"/>
              </a:spcAft>
              <a:buSzPts val="770"/>
              <a:buNone/>
            </a:pPr>
            <a:r>
              <a:t/>
            </a:r>
            <a:endParaRPr sz="1000"/>
          </a:p>
        </p:txBody>
      </p:sp>
      <p:pic>
        <p:nvPicPr>
          <p:cNvPr id="158" name="Google Shape;158;p26"/>
          <p:cNvPicPr preferRelativeResize="0"/>
          <p:nvPr/>
        </p:nvPicPr>
        <p:blipFill>
          <a:blip r:embed="rId3">
            <a:alphaModFix/>
          </a:blip>
          <a:stretch>
            <a:fillRect/>
          </a:stretch>
        </p:blipFill>
        <p:spPr>
          <a:xfrm>
            <a:off x="0" y="2996875"/>
            <a:ext cx="9144000" cy="2044800"/>
          </a:xfrm>
          <a:prstGeom prst="rect">
            <a:avLst/>
          </a:prstGeom>
          <a:noFill/>
          <a:ln>
            <a:noFill/>
          </a:ln>
        </p:spPr>
      </p:pic>
      <p:pic>
        <p:nvPicPr>
          <p:cNvPr id="159" name="Google Shape;159;p26"/>
          <p:cNvPicPr preferRelativeResize="0"/>
          <p:nvPr/>
        </p:nvPicPr>
        <p:blipFill>
          <a:blip r:embed="rId4">
            <a:alphaModFix/>
          </a:blip>
          <a:stretch>
            <a:fillRect/>
          </a:stretch>
        </p:blipFill>
        <p:spPr>
          <a:xfrm>
            <a:off x="7410170" y="190270"/>
            <a:ext cx="1334300" cy="133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Distributed Availability Groups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 Distributed AG?</a:t>
            </a:r>
            <a:endParaRPr/>
          </a:p>
        </p:txBody>
      </p:sp>
      <p:sp>
        <p:nvSpPr>
          <p:cNvPr id="170" name="Google Shape;170;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SQL2016+</a:t>
            </a:r>
            <a:endParaRPr/>
          </a:p>
          <a:p>
            <a:pPr indent="-342900" lvl="0" marL="457200" rtl="0" algn="l">
              <a:lnSpc>
                <a:spcPct val="150000"/>
              </a:lnSpc>
              <a:spcBef>
                <a:spcPts val="0"/>
              </a:spcBef>
              <a:spcAft>
                <a:spcPts val="0"/>
              </a:spcAft>
              <a:buSzPts val="1800"/>
              <a:buChar char="●"/>
            </a:pPr>
            <a:r>
              <a:rPr lang="en-GB"/>
              <a:t>Does not utilise WSFC</a:t>
            </a:r>
            <a:endParaRPr/>
          </a:p>
          <a:p>
            <a:pPr indent="-342900" lvl="0" marL="457200" rtl="0" algn="l">
              <a:lnSpc>
                <a:spcPct val="150000"/>
              </a:lnSpc>
              <a:spcBef>
                <a:spcPts val="0"/>
              </a:spcBef>
              <a:spcAft>
                <a:spcPts val="0"/>
              </a:spcAft>
              <a:buSzPts val="1800"/>
              <a:buChar char="●"/>
            </a:pPr>
            <a:r>
              <a:rPr lang="en-GB"/>
              <a:t>SQLServer-Only construct</a:t>
            </a:r>
            <a:endParaRPr/>
          </a:p>
          <a:p>
            <a:pPr indent="-342900" lvl="0" marL="457200" rtl="0" algn="l">
              <a:lnSpc>
                <a:spcPct val="150000"/>
              </a:lnSpc>
              <a:spcBef>
                <a:spcPts val="0"/>
              </a:spcBef>
              <a:spcAft>
                <a:spcPts val="0"/>
              </a:spcAft>
              <a:buSzPts val="1800"/>
              <a:buChar char="●"/>
            </a:pPr>
            <a:r>
              <a:rPr lang="en-GB"/>
              <a:t>Can be cross-domain</a:t>
            </a:r>
            <a:endParaRPr/>
          </a:p>
          <a:p>
            <a:pPr indent="-342900" lvl="0" marL="457200" rtl="0" algn="l">
              <a:lnSpc>
                <a:spcPct val="150000"/>
              </a:lnSpc>
              <a:spcBef>
                <a:spcPts val="0"/>
              </a:spcBef>
              <a:spcAft>
                <a:spcPts val="0"/>
              </a:spcAft>
              <a:buSzPts val="1800"/>
              <a:buChar char="●"/>
            </a:pPr>
            <a:r>
              <a:rPr lang="en-GB"/>
              <a:t>Can be cross-platform (Windows/Linux, on-prem/Cloud, etc)</a:t>
            </a:r>
            <a:endParaRPr/>
          </a:p>
          <a:p>
            <a:pPr indent="-317500" lvl="1" marL="914400" rtl="0" algn="l">
              <a:lnSpc>
                <a:spcPct val="150000"/>
              </a:lnSpc>
              <a:spcBef>
                <a:spcPts val="0"/>
              </a:spcBef>
              <a:spcAft>
                <a:spcPts val="0"/>
              </a:spcAft>
              <a:buSzPts val="1400"/>
              <a:buChar char="○"/>
            </a:pPr>
            <a:r>
              <a:rPr lang="en-GB"/>
              <a:t>Can also be different major versions of Windows Server</a:t>
            </a:r>
            <a:endParaRPr/>
          </a:p>
          <a:p>
            <a:pPr indent="-342900" lvl="0" marL="457200" rtl="0" algn="l">
              <a:lnSpc>
                <a:spcPct val="150000"/>
              </a:lnSpc>
              <a:spcBef>
                <a:spcPts val="0"/>
              </a:spcBef>
              <a:spcAft>
                <a:spcPts val="0"/>
              </a:spcAft>
              <a:buSzPts val="1800"/>
              <a:buChar char="●"/>
            </a:pPr>
            <a:r>
              <a:rPr lang="en-GB"/>
              <a:t>‘Replicas’ for a DistAG are the Listeners of participating AGs</a:t>
            </a:r>
            <a:endParaRPr/>
          </a:p>
          <a:p>
            <a:pPr indent="-342900" lvl="0" marL="457200" rtl="0" algn="l">
              <a:lnSpc>
                <a:spcPct val="150000"/>
              </a:lnSpc>
              <a:spcBef>
                <a:spcPts val="0"/>
              </a:spcBef>
              <a:spcAft>
                <a:spcPts val="0"/>
              </a:spcAft>
              <a:buSzPts val="1800"/>
              <a:buChar char="●"/>
            </a:pPr>
            <a:r>
              <a:rPr lang="en-GB"/>
              <a:t>AG over AGs (rather than standalone SQL Server instances)</a:t>
            </a:r>
            <a:endParaRPr/>
          </a:p>
        </p:txBody>
      </p:sp>
      <p:pic>
        <p:nvPicPr>
          <p:cNvPr id="171" name="Google Shape;171;p28"/>
          <p:cNvPicPr preferRelativeResize="0"/>
          <p:nvPr/>
        </p:nvPicPr>
        <p:blipFill>
          <a:blip r:embed="rId3">
            <a:alphaModFix/>
          </a:blip>
          <a:stretch>
            <a:fillRect/>
          </a:stretch>
        </p:blipFill>
        <p:spPr>
          <a:xfrm>
            <a:off x="4186100" y="266425"/>
            <a:ext cx="4646200" cy="180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Movement in DistAG</a:t>
            </a:r>
            <a:endParaRPr/>
          </a:p>
        </p:txBody>
      </p:sp>
      <p:sp>
        <p:nvSpPr>
          <p:cNvPr id="177" name="Google Shape;177;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Sync or Async (like normal AG)</a:t>
            </a:r>
            <a:endParaRPr/>
          </a:p>
          <a:p>
            <a:pPr indent="-342900" lvl="0" marL="457200" rtl="0" algn="l">
              <a:lnSpc>
                <a:spcPct val="150000"/>
              </a:lnSpc>
              <a:spcBef>
                <a:spcPts val="0"/>
              </a:spcBef>
              <a:spcAft>
                <a:spcPts val="0"/>
              </a:spcAft>
              <a:buSzPts val="1800"/>
              <a:buChar char="●"/>
            </a:pPr>
            <a:r>
              <a:rPr lang="en-GB"/>
              <a:t>Only 1 of DistAG DBs can be read/write =&gt; Global Primary</a:t>
            </a:r>
            <a:endParaRPr/>
          </a:p>
          <a:p>
            <a:pPr indent="-342900" lvl="0" marL="457200" rtl="0" algn="l">
              <a:lnSpc>
                <a:spcPct val="150000"/>
              </a:lnSpc>
              <a:spcBef>
                <a:spcPts val="0"/>
              </a:spcBef>
              <a:spcAft>
                <a:spcPts val="0"/>
              </a:spcAft>
              <a:buSzPts val="1800"/>
              <a:buChar char="●"/>
            </a:pPr>
            <a:r>
              <a:rPr lang="en-GB"/>
              <a:t>‘Secondary’ AG primary =&gt; R/O or R/W =&gt; Forwarder</a:t>
            </a:r>
            <a:endParaRPr/>
          </a:p>
        </p:txBody>
      </p:sp>
      <p:pic>
        <p:nvPicPr>
          <p:cNvPr id="178" name="Google Shape;178;p29"/>
          <p:cNvPicPr preferRelativeResize="0"/>
          <p:nvPr/>
        </p:nvPicPr>
        <p:blipFill>
          <a:blip r:embed="rId3">
            <a:alphaModFix/>
          </a:blip>
          <a:stretch>
            <a:fillRect/>
          </a:stretch>
        </p:blipFill>
        <p:spPr>
          <a:xfrm>
            <a:off x="1519049" y="2571749"/>
            <a:ext cx="6105899" cy="237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Movement in DistAG, cont’d</a:t>
            </a:r>
            <a:endParaRPr/>
          </a:p>
        </p:txBody>
      </p:sp>
      <p:sp>
        <p:nvSpPr>
          <p:cNvPr id="184" name="Google Shape;18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Can be failed over like normal AG</a:t>
            </a:r>
            <a:endParaRPr/>
          </a:p>
          <a:p>
            <a:pPr indent="-342900" lvl="0" marL="457200" rtl="0" algn="l">
              <a:lnSpc>
                <a:spcPct val="150000"/>
              </a:lnSpc>
              <a:spcBef>
                <a:spcPts val="0"/>
              </a:spcBef>
              <a:spcAft>
                <a:spcPts val="0"/>
              </a:spcAft>
              <a:buSzPts val="1800"/>
              <a:buChar char="●"/>
            </a:pPr>
            <a:r>
              <a:rPr lang="en-GB"/>
              <a:t>Member AGs can be </a:t>
            </a:r>
            <a:r>
              <a:rPr lang="en-GB"/>
              <a:t>failed over locally</a:t>
            </a:r>
            <a:endParaRPr/>
          </a:p>
          <a:p>
            <a:pPr indent="-342900" lvl="0" marL="457200" rtl="0" algn="l">
              <a:lnSpc>
                <a:spcPct val="150000"/>
              </a:lnSpc>
              <a:spcBef>
                <a:spcPts val="0"/>
              </a:spcBef>
              <a:spcAft>
                <a:spcPts val="0"/>
              </a:spcAft>
              <a:buSzPts val="1800"/>
              <a:buChar char="●"/>
            </a:pPr>
            <a:r>
              <a:rPr lang="en-GB"/>
              <a:t>DistAG failover is forced-manual</a:t>
            </a:r>
            <a:endParaRPr/>
          </a:p>
          <a:p>
            <a:pPr indent="-317500" lvl="1" marL="914400" rtl="0" algn="l">
              <a:lnSpc>
                <a:spcPct val="150000"/>
              </a:lnSpc>
              <a:spcBef>
                <a:spcPts val="0"/>
              </a:spcBef>
              <a:spcAft>
                <a:spcPts val="0"/>
              </a:spcAft>
              <a:buSzPts val="1400"/>
              <a:buChar char="○"/>
            </a:pPr>
            <a:r>
              <a:rPr lang="en-GB"/>
              <a:t>Must include ALLOW_DATA_LOSS</a:t>
            </a:r>
            <a:endParaRPr/>
          </a:p>
          <a:p>
            <a:pPr indent="-342900" lvl="0" marL="457200" rtl="0" algn="l">
              <a:lnSpc>
                <a:spcPct val="150000"/>
              </a:lnSpc>
              <a:spcBef>
                <a:spcPts val="0"/>
              </a:spcBef>
              <a:spcAft>
                <a:spcPts val="0"/>
              </a:spcAft>
              <a:buSzPts val="1800"/>
              <a:buChar char="●"/>
            </a:pPr>
            <a:r>
              <a:rPr lang="en-GB"/>
              <a:t>SQL2017+ can mix major SQL versions within DistAG</a:t>
            </a:r>
            <a:endParaRPr/>
          </a:p>
          <a:p>
            <a:pPr indent="-317500" lvl="1" marL="914400" rtl="0" algn="l">
              <a:lnSpc>
                <a:spcPct val="150000"/>
              </a:lnSpc>
              <a:spcBef>
                <a:spcPts val="0"/>
              </a:spcBef>
              <a:spcAft>
                <a:spcPts val="0"/>
              </a:spcAft>
              <a:buSzPts val="1400"/>
              <a:buChar char="○"/>
            </a:pPr>
            <a:r>
              <a:rPr lang="en-GB"/>
              <a:t>GlobalPrimary must be same version or lower than other AGs</a:t>
            </a:r>
            <a:endParaRPr/>
          </a:p>
          <a:p>
            <a:pPr indent="-317500" lvl="1" marL="914400" rtl="0" algn="l">
              <a:lnSpc>
                <a:spcPct val="150000"/>
              </a:lnSpc>
              <a:spcBef>
                <a:spcPts val="0"/>
              </a:spcBef>
              <a:spcAft>
                <a:spcPts val="0"/>
              </a:spcAft>
              <a:buSzPts val="1400"/>
              <a:buChar char="○"/>
            </a:pPr>
            <a:r>
              <a:rPr lang="en-GB"/>
              <a:t>Can’t use SQL2012/2014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DistAGs Scenarios</a:t>
            </a:r>
            <a:endParaRPr/>
          </a:p>
        </p:txBody>
      </p:sp>
      <p:sp>
        <p:nvSpPr>
          <p:cNvPr id="190" name="Google Shape;190;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GB"/>
              <a:t>Migration (e.g. from on-prem to cloud)</a:t>
            </a:r>
            <a:endParaRPr/>
          </a:p>
          <a:p>
            <a:pPr indent="-334327" lvl="0" marL="457200" rtl="0" algn="l">
              <a:lnSpc>
                <a:spcPct val="150000"/>
              </a:lnSpc>
              <a:spcBef>
                <a:spcPts val="0"/>
              </a:spcBef>
              <a:spcAft>
                <a:spcPts val="0"/>
              </a:spcAft>
              <a:buSzPct val="100000"/>
              <a:buChar char="●"/>
            </a:pPr>
            <a:r>
              <a:rPr lang="en-GB"/>
              <a:t>Load spreading (read loads - only 1 </a:t>
            </a:r>
            <a:r>
              <a:rPr lang="en-GB"/>
              <a:t>writable</a:t>
            </a:r>
            <a:r>
              <a:rPr lang="en-GB"/>
              <a:t> instance)</a:t>
            </a:r>
            <a:endParaRPr/>
          </a:p>
          <a:p>
            <a:pPr indent="-310832" lvl="1" marL="914400" rtl="0" algn="l">
              <a:lnSpc>
                <a:spcPct val="150000"/>
              </a:lnSpc>
              <a:spcBef>
                <a:spcPts val="0"/>
              </a:spcBef>
              <a:spcAft>
                <a:spcPts val="0"/>
              </a:spcAft>
              <a:buSzPct val="100000"/>
              <a:buChar char="○"/>
            </a:pPr>
            <a:r>
              <a:rPr lang="en-GB"/>
              <a:t>For readable forwarders, underlying AGs must have readable secondaries</a:t>
            </a:r>
            <a:endParaRPr/>
          </a:p>
          <a:p>
            <a:pPr indent="-334327" lvl="0" marL="457200" rtl="0" algn="l">
              <a:lnSpc>
                <a:spcPct val="150000"/>
              </a:lnSpc>
              <a:spcBef>
                <a:spcPts val="0"/>
              </a:spcBef>
              <a:spcAft>
                <a:spcPts val="0"/>
              </a:spcAft>
              <a:buSzPct val="100000"/>
              <a:buChar char="●"/>
            </a:pPr>
            <a:r>
              <a:rPr lang="en-GB"/>
              <a:t>Disaster Recovery</a:t>
            </a:r>
            <a:endParaRPr/>
          </a:p>
          <a:p>
            <a:pPr indent="-334327" lvl="0" marL="457200" rtl="0" algn="l">
              <a:lnSpc>
                <a:spcPct val="150000"/>
              </a:lnSpc>
              <a:spcBef>
                <a:spcPts val="0"/>
              </a:spcBef>
              <a:spcAft>
                <a:spcPts val="0"/>
              </a:spcAft>
              <a:buSzPct val="100000"/>
              <a:buChar char="●"/>
            </a:pPr>
            <a:r>
              <a:rPr lang="en-GB"/>
              <a:t>Upgrade major version</a:t>
            </a:r>
            <a:endParaRPr/>
          </a:p>
          <a:p>
            <a:pPr indent="-310832" lvl="1" marL="914400" rtl="0" algn="l">
              <a:lnSpc>
                <a:spcPct val="150000"/>
              </a:lnSpc>
              <a:spcBef>
                <a:spcPts val="0"/>
              </a:spcBef>
              <a:spcAft>
                <a:spcPts val="0"/>
              </a:spcAft>
              <a:buSzPct val="100000"/>
              <a:buChar char="○"/>
            </a:pPr>
            <a:r>
              <a:rPr lang="en-GB"/>
              <a:t>If Global Primary version lower than Forwarder, Forwarder is non-readable</a:t>
            </a:r>
            <a:endParaRPr/>
          </a:p>
          <a:p>
            <a:pPr indent="-310832" lvl="1" marL="914400" rtl="0" algn="l">
              <a:lnSpc>
                <a:spcPct val="150000"/>
              </a:lnSpc>
              <a:spcBef>
                <a:spcPts val="0"/>
              </a:spcBef>
              <a:spcAft>
                <a:spcPts val="0"/>
              </a:spcAft>
              <a:buSzPct val="100000"/>
              <a:buChar char="○"/>
            </a:pPr>
            <a:r>
              <a:rPr lang="en-GB"/>
              <a:t>Data flows but Forward will show ‘partially healthy’</a:t>
            </a:r>
            <a:endParaRPr/>
          </a:p>
          <a:p>
            <a:pPr indent="-310832" lvl="1" marL="914400" rtl="0" algn="l">
              <a:lnSpc>
                <a:spcPct val="150000"/>
              </a:lnSpc>
              <a:spcBef>
                <a:spcPts val="0"/>
              </a:spcBef>
              <a:spcAft>
                <a:spcPts val="0"/>
              </a:spcAft>
              <a:buSzPct val="100000"/>
              <a:buChar char="○"/>
            </a:pPr>
            <a:r>
              <a:rPr lang="en-GB"/>
              <a:t>Forwarder’s secondaries’ DBs will show Synchronizing/In Recovery</a:t>
            </a:r>
            <a:endParaRPr/>
          </a:p>
          <a:p>
            <a:pPr indent="-310832" lvl="1" marL="914400" rtl="0" algn="l">
              <a:lnSpc>
                <a:spcPct val="150000"/>
              </a:lnSpc>
              <a:spcBef>
                <a:spcPts val="0"/>
              </a:spcBef>
              <a:spcAft>
                <a:spcPts val="0"/>
              </a:spcAft>
              <a:buSzPct val="100000"/>
              <a:buChar char="○"/>
            </a:pPr>
            <a:r>
              <a:rPr lang="en-GB"/>
              <a:t>Can only failover to higher version, cannot failback to lower</a:t>
            </a:r>
            <a:endParaRPr/>
          </a:p>
          <a:p>
            <a:pPr indent="-310832" lvl="1" marL="914400" rtl="0" algn="l">
              <a:lnSpc>
                <a:spcPct val="150000"/>
              </a:lnSpc>
              <a:spcBef>
                <a:spcPts val="0"/>
              </a:spcBef>
              <a:spcAft>
                <a:spcPts val="0"/>
              </a:spcAft>
              <a:buSzPct val="100000"/>
              <a:buChar char="○"/>
            </a:pPr>
            <a:r>
              <a:rPr lang="en-GB"/>
              <a:t>After failover to higher, no more updates replicated to lower version</a:t>
            </a:r>
            <a:endParaRPr/>
          </a:p>
          <a:p>
            <a:pPr indent="-310832" lvl="1" marL="914400" rtl="0" algn="l">
              <a:lnSpc>
                <a:spcPct val="150000"/>
              </a:lnSpc>
              <a:spcBef>
                <a:spcPts val="0"/>
              </a:spcBef>
              <a:spcAft>
                <a:spcPts val="0"/>
              </a:spcAft>
              <a:buSzPct val="100000"/>
              <a:buChar char="○"/>
            </a:pPr>
            <a:r>
              <a:rPr lang="en-GB"/>
              <a:t>Can upgrade lower version to restore sync and allow failover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What Are Availability Groups?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DistAGs Scenarios, cont’d</a:t>
            </a:r>
            <a:endParaRPr/>
          </a:p>
        </p:txBody>
      </p:sp>
      <p:sp>
        <p:nvSpPr>
          <p:cNvPr id="196" name="Google Shape;196;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DistAGs can be chained!</a:t>
            </a:r>
            <a:endParaRPr/>
          </a:p>
          <a:p>
            <a:pPr indent="-342900" lvl="0" marL="457200" rtl="0" algn="l">
              <a:spcBef>
                <a:spcPts val="0"/>
              </a:spcBef>
              <a:spcAft>
                <a:spcPts val="0"/>
              </a:spcAft>
              <a:buSzPts val="1800"/>
              <a:buChar char="●"/>
            </a:pPr>
            <a:r>
              <a:rPr lang="en-GB"/>
              <a:t>Forwarder for DistAG1 can be Primary for DistAG2, etc</a:t>
            </a:r>
            <a:endParaRPr/>
          </a:p>
          <a:p>
            <a:pPr indent="-342900" lvl="0" marL="457200" rtl="0" algn="l">
              <a:spcBef>
                <a:spcPts val="0"/>
              </a:spcBef>
              <a:spcAft>
                <a:spcPts val="0"/>
              </a:spcAft>
              <a:buSzPts val="1800"/>
              <a:buChar char="●"/>
            </a:pPr>
            <a:r>
              <a:rPr lang="en-GB"/>
              <a:t>Read-only routing</a:t>
            </a:r>
            <a:endParaRPr/>
          </a:p>
          <a:p>
            <a:pPr indent="-317500" lvl="1" marL="914400" rtl="0" algn="l">
              <a:spcBef>
                <a:spcPts val="0"/>
              </a:spcBef>
              <a:spcAft>
                <a:spcPts val="0"/>
              </a:spcAft>
              <a:buSzPts val="1400"/>
              <a:buChar char="○"/>
            </a:pPr>
            <a:r>
              <a:rPr lang="en-GB"/>
              <a:t>Configure and works on primary</a:t>
            </a:r>
            <a:endParaRPr/>
          </a:p>
          <a:p>
            <a:pPr indent="-317500" lvl="1" marL="914400" rtl="0" algn="l">
              <a:spcBef>
                <a:spcPts val="0"/>
              </a:spcBef>
              <a:spcAft>
                <a:spcPts val="0"/>
              </a:spcAft>
              <a:buSzPts val="1400"/>
              <a:buChar char="○"/>
            </a:pPr>
            <a:r>
              <a:rPr lang="en-GB"/>
              <a:t>Configure but does not work on secondary</a:t>
            </a:r>
            <a:endParaRPr/>
          </a:p>
          <a:p>
            <a:pPr indent="-317500" lvl="2" marL="1371600" rtl="0" algn="l">
              <a:spcBef>
                <a:spcPts val="0"/>
              </a:spcBef>
              <a:spcAft>
                <a:spcPts val="0"/>
              </a:spcAft>
              <a:buSzPts val="1400"/>
              <a:buChar char="■"/>
            </a:pPr>
            <a:r>
              <a:rPr lang="en-GB"/>
              <a:t>Will start working after failover when it becomes primary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3"/>
          <p:cNvPicPr preferRelativeResize="0"/>
          <p:nvPr/>
        </p:nvPicPr>
        <p:blipFill>
          <a:blip r:embed="rId3">
            <a:alphaModFix/>
          </a:blip>
          <a:stretch>
            <a:fillRect/>
          </a:stretch>
        </p:blipFill>
        <p:spPr>
          <a:xfrm>
            <a:off x="311700" y="284178"/>
            <a:ext cx="5918049" cy="1936050"/>
          </a:xfrm>
          <a:prstGeom prst="rect">
            <a:avLst/>
          </a:prstGeom>
          <a:noFill/>
          <a:ln>
            <a:noFill/>
          </a:ln>
        </p:spPr>
      </p:pic>
      <p:pic>
        <p:nvPicPr>
          <p:cNvPr id="202" name="Google Shape;202;p33"/>
          <p:cNvPicPr preferRelativeResize="0"/>
          <p:nvPr/>
        </p:nvPicPr>
        <p:blipFill>
          <a:blip r:embed="rId4">
            <a:alphaModFix/>
          </a:blip>
          <a:stretch>
            <a:fillRect/>
          </a:stretch>
        </p:blipFill>
        <p:spPr>
          <a:xfrm>
            <a:off x="2134350" y="2397824"/>
            <a:ext cx="6697951" cy="2543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Permissions for DistAGs</a:t>
            </a:r>
            <a:endParaRPr/>
          </a:p>
        </p:txBody>
      </p:sp>
      <p:sp>
        <p:nvSpPr>
          <p:cNvPr id="208" name="Google Shape;208;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Nothing special required when in same domain</a:t>
            </a:r>
            <a:endParaRPr/>
          </a:p>
          <a:p>
            <a:pPr indent="-342900" lvl="0" marL="457200" rtl="0" algn="l">
              <a:spcBef>
                <a:spcPts val="0"/>
              </a:spcBef>
              <a:spcAft>
                <a:spcPts val="0"/>
              </a:spcAft>
              <a:buSzPts val="1800"/>
              <a:buChar char="●"/>
            </a:pPr>
            <a:r>
              <a:rPr lang="en-GB"/>
              <a:t>Cross-domain requires certificates</a:t>
            </a:r>
            <a:endParaRPr/>
          </a:p>
          <a:p>
            <a:pPr indent="-342900" lvl="0" marL="457200" rtl="0" algn="l">
              <a:spcBef>
                <a:spcPts val="0"/>
              </a:spcBef>
              <a:spcAft>
                <a:spcPts val="0"/>
              </a:spcAft>
              <a:buSzPts val="1800"/>
              <a:buChar char="●"/>
            </a:pPr>
            <a:r>
              <a:rPr lang="en-GB"/>
              <a:t>Primaries in each underlying AG must have each other’s certs</a:t>
            </a:r>
            <a:endParaRPr/>
          </a:p>
          <a:p>
            <a:pPr indent="-317500" lvl="1" marL="914400" rtl="0" algn="l">
              <a:spcBef>
                <a:spcPts val="0"/>
              </a:spcBef>
              <a:spcAft>
                <a:spcPts val="0"/>
              </a:spcAft>
              <a:buSzPts val="1400"/>
              <a:buChar char="○"/>
            </a:pPr>
            <a:r>
              <a:rPr lang="en-GB"/>
              <a:t>It works to have the same cert on all nodes</a:t>
            </a:r>
            <a:endParaRPr/>
          </a:p>
          <a:p>
            <a:pPr indent="-317500" lvl="1" marL="914400" rtl="0" algn="l">
              <a:spcBef>
                <a:spcPts val="0"/>
              </a:spcBef>
              <a:spcAft>
                <a:spcPts val="0"/>
              </a:spcAft>
              <a:buSzPts val="1400"/>
              <a:buChar char="○"/>
            </a:pPr>
            <a:r>
              <a:rPr lang="en-GB"/>
              <a:t>Include secondaries to cater for local AG failovers</a:t>
            </a:r>
            <a:endParaRPr/>
          </a:p>
          <a:p>
            <a:pPr indent="-342900" lvl="0" marL="457200" rtl="0" algn="l">
              <a:spcBef>
                <a:spcPts val="0"/>
              </a:spcBef>
              <a:spcAft>
                <a:spcPts val="0"/>
              </a:spcAft>
              <a:buSzPts val="1800"/>
              <a:buChar char="●"/>
            </a:pPr>
            <a:r>
              <a:rPr lang="en-GB"/>
              <a:t>Certs can be signed with a master key</a:t>
            </a:r>
            <a:endParaRPr/>
          </a:p>
          <a:p>
            <a:pPr indent="-317500" lvl="1" marL="914400" rtl="0" algn="l">
              <a:spcBef>
                <a:spcPts val="0"/>
              </a:spcBef>
              <a:spcAft>
                <a:spcPts val="0"/>
              </a:spcAft>
              <a:buSzPts val="1400"/>
              <a:buChar char="○"/>
            </a:pPr>
            <a:r>
              <a:rPr lang="en-GB"/>
              <a:t>Export the master key and import to all other nodes that will use that cert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Monitoring DistAG - Dashboard</a:t>
            </a:r>
            <a:endParaRPr/>
          </a:p>
        </p:txBody>
      </p:sp>
      <p:sp>
        <p:nvSpPr>
          <p:cNvPr id="214" name="Google Shape;214;p35"/>
          <p:cNvSpPr txBox="1"/>
          <p:nvPr>
            <p:ph idx="1" type="body"/>
          </p:nvPr>
        </p:nvSpPr>
        <p:spPr>
          <a:xfrm>
            <a:off x="311700" y="1266325"/>
            <a:ext cx="5024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Distributed AGs (at this point) cannot be monitored via SSMS AG Dashboard (SQL2017, SSMS 18)</a:t>
            </a:r>
            <a:endParaRPr/>
          </a:p>
          <a:p>
            <a:pPr indent="0" lvl="0" marL="0" rtl="0" algn="l">
              <a:spcBef>
                <a:spcPts val="1200"/>
              </a:spcBef>
              <a:spcAft>
                <a:spcPts val="1200"/>
              </a:spcAft>
              <a:buNone/>
            </a:pPr>
            <a:r>
              <a:rPr lang="en-GB"/>
              <a:t>I don’t know if this will become a feature in the future?</a:t>
            </a:r>
            <a:endParaRPr/>
          </a:p>
        </p:txBody>
      </p:sp>
      <p:pic>
        <p:nvPicPr>
          <p:cNvPr id="215" name="Google Shape;215;p35"/>
          <p:cNvPicPr preferRelativeResize="0"/>
          <p:nvPr/>
        </p:nvPicPr>
        <p:blipFill>
          <a:blip r:embed="rId3">
            <a:alphaModFix/>
          </a:blip>
          <a:stretch>
            <a:fillRect/>
          </a:stretch>
        </p:blipFill>
        <p:spPr>
          <a:xfrm>
            <a:off x="5454825" y="202275"/>
            <a:ext cx="3377475" cy="4664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Monitoring DistAG - TSQL - Overview</a:t>
            </a:r>
            <a:endParaRPr/>
          </a:p>
        </p:txBody>
      </p:sp>
      <p:sp>
        <p:nvSpPr>
          <p:cNvPr id="221" name="Google Shape;221;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000"/>
              <a:t>--Status</a:t>
            </a:r>
            <a:endParaRPr sz="1000"/>
          </a:p>
          <a:p>
            <a:pPr indent="0" lvl="0" marL="0" rtl="0" algn="l">
              <a:lnSpc>
                <a:spcPct val="100000"/>
              </a:lnSpc>
              <a:spcBef>
                <a:spcPts val="0"/>
              </a:spcBef>
              <a:spcAft>
                <a:spcPts val="0"/>
              </a:spcAft>
              <a:buNone/>
            </a:pPr>
            <a:r>
              <a:rPr lang="en-GB" sz="1000"/>
              <a:t>SELECT g.name AS AvailabilityGroupName, rr.replica_server_name, r.connected_state_desc, r.operational_state_desc, r.synchronization_health_desc, r.role_desc</a:t>
            </a:r>
            <a:endParaRPr sz="1000"/>
          </a:p>
          <a:p>
            <a:pPr indent="0" lvl="0" marL="0" rtl="0" algn="l">
              <a:lnSpc>
                <a:spcPct val="100000"/>
              </a:lnSpc>
              <a:spcBef>
                <a:spcPts val="0"/>
              </a:spcBef>
              <a:spcAft>
                <a:spcPts val="0"/>
              </a:spcAft>
              <a:buNone/>
            </a:pPr>
            <a:r>
              <a:rPr lang="en-GB" sz="1000"/>
              <a:t>FROM sys.availability_groups g</a:t>
            </a:r>
            <a:endParaRPr sz="1000"/>
          </a:p>
          <a:p>
            <a:pPr indent="0" lvl="0" marL="0" rtl="0" algn="l">
              <a:lnSpc>
                <a:spcPct val="100000"/>
              </a:lnSpc>
              <a:spcBef>
                <a:spcPts val="0"/>
              </a:spcBef>
              <a:spcAft>
                <a:spcPts val="0"/>
              </a:spcAft>
              <a:buNone/>
            </a:pPr>
            <a:r>
              <a:rPr lang="en-GB" sz="1000"/>
              <a:t>JOIN sys.dm_hadr_availability_replica_states r ON r.group_id = g.group_id</a:t>
            </a:r>
            <a:endParaRPr sz="1000"/>
          </a:p>
          <a:p>
            <a:pPr indent="0" lvl="0" marL="0" rtl="0" algn="l">
              <a:lnSpc>
                <a:spcPct val="100000"/>
              </a:lnSpc>
              <a:spcBef>
                <a:spcPts val="0"/>
              </a:spcBef>
              <a:spcAft>
                <a:spcPts val="0"/>
              </a:spcAft>
              <a:buNone/>
            </a:pPr>
            <a:r>
              <a:rPr lang="en-GB" sz="1000"/>
              <a:t>JOIN sys.availability_replicas rr ON rr.group_id = g.group_id AND rr.replica_id = r.replica_id</a:t>
            </a:r>
            <a:endParaRPr sz="1000"/>
          </a:p>
          <a:p>
            <a:pPr indent="0" lvl="0" marL="0" rtl="0" algn="l">
              <a:lnSpc>
                <a:spcPct val="100000"/>
              </a:lnSpc>
              <a:spcBef>
                <a:spcPts val="0"/>
              </a:spcBef>
              <a:spcAft>
                <a:spcPts val="0"/>
              </a:spcAft>
              <a:buNone/>
            </a:pPr>
            <a:r>
              <a:rPr lang="en-GB" sz="1000"/>
              <a:t>ORDER BY g.name, rr.replica_server_name</a:t>
            </a:r>
            <a:endParaRPr sz="1000"/>
          </a:p>
          <a:p>
            <a:pPr indent="0" lvl="0" marL="0" rtl="0" algn="l">
              <a:lnSpc>
                <a:spcPct val="100000"/>
              </a:lnSpc>
              <a:spcBef>
                <a:spcPts val="0"/>
              </a:spcBef>
              <a:spcAft>
                <a:spcPts val="0"/>
              </a:spcAft>
              <a:buNone/>
            </a:pPr>
            <a:r>
              <a:rPr lang="en-GB" sz="1000"/>
              <a:t>GO</a:t>
            </a:r>
            <a:endParaRPr sz="1000"/>
          </a:p>
        </p:txBody>
      </p:sp>
      <p:pic>
        <p:nvPicPr>
          <p:cNvPr id="222" name="Google Shape;222;p36"/>
          <p:cNvPicPr preferRelativeResize="0"/>
          <p:nvPr/>
        </p:nvPicPr>
        <p:blipFill>
          <a:blip r:embed="rId3">
            <a:alphaModFix/>
          </a:blip>
          <a:stretch>
            <a:fillRect/>
          </a:stretch>
        </p:blipFill>
        <p:spPr>
          <a:xfrm>
            <a:off x="476250" y="3245038"/>
            <a:ext cx="8191500" cy="1323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Monitoring DistAG - TSQL - DistAG Performance</a:t>
            </a:r>
            <a:endParaRPr/>
          </a:p>
        </p:txBody>
      </p:sp>
      <p:sp>
        <p:nvSpPr>
          <p:cNvPr id="228" name="Google Shape;228;p37"/>
          <p:cNvSpPr txBox="1"/>
          <p:nvPr>
            <p:ph idx="1" type="body"/>
          </p:nvPr>
        </p:nvSpPr>
        <p:spPr>
          <a:xfrm>
            <a:off x="311700" y="1152425"/>
            <a:ext cx="8520600" cy="3416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000"/>
              <a:t>-- shows underlying performance of distributed AG</a:t>
            </a:r>
            <a:endParaRPr sz="1000"/>
          </a:p>
          <a:p>
            <a:pPr indent="0" lvl="0" marL="0" rtl="0" algn="l">
              <a:lnSpc>
                <a:spcPct val="100000"/>
              </a:lnSpc>
              <a:spcBef>
                <a:spcPts val="0"/>
              </a:spcBef>
              <a:spcAft>
                <a:spcPts val="0"/>
              </a:spcAft>
              <a:buNone/>
            </a:pPr>
            <a:r>
              <a:rPr lang="en-GB" sz="1000"/>
              <a:t>SELECT</a:t>
            </a:r>
            <a:endParaRPr sz="1000"/>
          </a:p>
          <a:p>
            <a:pPr indent="0" lvl="0" marL="0" rtl="0" algn="l">
              <a:lnSpc>
                <a:spcPct val="100000"/>
              </a:lnSpc>
              <a:spcBef>
                <a:spcPts val="0"/>
              </a:spcBef>
              <a:spcAft>
                <a:spcPts val="0"/>
              </a:spcAft>
              <a:buNone/>
            </a:pPr>
            <a:r>
              <a:rPr lang="en-GB" sz="1000"/>
              <a:t>   ag.[name] AS [Distributed AG Name], ar.replica_server_name AS [Underlying AG],</a:t>
            </a:r>
            <a:endParaRPr sz="1000"/>
          </a:p>
          <a:p>
            <a:pPr indent="0" lvl="0" marL="0" rtl="0" algn="l">
              <a:lnSpc>
                <a:spcPct val="100000"/>
              </a:lnSpc>
              <a:spcBef>
                <a:spcPts val="0"/>
              </a:spcBef>
              <a:spcAft>
                <a:spcPts val="0"/>
              </a:spcAft>
              <a:buNone/>
            </a:pPr>
            <a:r>
              <a:rPr lang="en-GB" sz="1000"/>
              <a:t>   dbs.[name] AS [Database], ars.role_desc AS [Role],</a:t>
            </a:r>
            <a:endParaRPr sz="1000"/>
          </a:p>
          <a:p>
            <a:pPr indent="0" lvl="0" marL="0" rtl="0" algn="l">
              <a:lnSpc>
                <a:spcPct val="100000"/>
              </a:lnSpc>
              <a:spcBef>
                <a:spcPts val="0"/>
              </a:spcBef>
              <a:spcAft>
                <a:spcPts val="0"/>
              </a:spcAft>
              <a:buNone/>
            </a:pPr>
            <a:r>
              <a:rPr lang="en-GB" sz="1000"/>
              <a:t>   drs.synchronization_state_desc AS [Sync Status],</a:t>
            </a:r>
            <a:endParaRPr sz="1000"/>
          </a:p>
          <a:p>
            <a:pPr indent="0" lvl="0" marL="0" rtl="0" algn="l">
              <a:lnSpc>
                <a:spcPct val="100000"/>
              </a:lnSpc>
              <a:spcBef>
                <a:spcPts val="0"/>
              </a:spcBef>
              <a:spcAft>
                <a:spcPts val="0"/>
              </a:spcAft>
              <a:buNone/>
            </a:pPr>
            <a:r>
              <a:rPr lang="en-GB" sz="1000"/>
              <a:t>   drs.synchronization_health_desc AS [Sync Health Status],</a:t>
            </a:r>
            <a:endParaRPr sz="1000"/>
          </a:p>
          <a:p>
            <a:pPr indent="0" lvl="0" marL="0" rtl="0" algn="l">
              <a:lnSpc>
                <a:spcPct val="100000"/>
              </a:lnSpc>
              <a:spcBef>
                <a:spcPts val="0"/>
              </a:spcBef>
              <a:spcAft>
                <a:spcPts val="0"/>
              </a:spcAft>
              <a:buNone/>
            </a:pPr>
            <a:r>
              <a:rPr lang="en-GB" sz="1000"/>
              <a:t>   drs.log_send_queue_size, drs.log_send_rate,</a:t>
            </a:r>
            <a:endParaRPr sz="1000"/>
          </a:p>
          <a:p>
            <a:pPr indent="0" lvl="0" marL="0" rtl="0" algn="l">
              <a:lnSpc>
                <a:spcPct val="100000"/>
              </a:lnSpc>
              <a:spcBef>
                <a:spcPts val="0"/>
              </a:spcBef>
              <a:spcAft>
                <a:spcPts val="0"/>
              </a:spcAft>
              <a:buNone/>
            </a:pPr>
            <a:r>
              <a:rPr lang="en-GB" sz="1000"/>
              <a:t>   drs.redo_queue_size, drs.redo_rate</a:t>
            </a:r>
            <a:endParaRPr sz="1000"/>
          </a:p>
          <a:p>
            <a:pPr indent="0" lvl="0" marL="0" rtl="0" algn="l">
              <a:lnSpc>
                <a:spcPct val="100000"/>
              </a:lnSpc>
              <a:spcBef>
                <a:spcPts val="0"/>
              </a:spcBef>
              <a:spcAft>
                <a:spcPts val="0"/>
              </a:spcAft>
              <a:buNone/>
            </a:pPr>
            <a:r>
              <a:rPr lang="en-GB" sz="1000"/>
              <a:t>FROM sys.databases AS dbs</a:t>
            </a:r>
            <a:endParaRPr sz="1000"/>
          </a:p>
          <a:p>
            <a:pPr indent="0" lvl="0" marL="0" rtl="0" algn="l">
              <a:lnSpc>
                <a:spcPct val="100000"/>
              </a:lnSpc>
              <a:spcBef>
                <a:spcPts val="0"/>
              </a:spcBef>
              <a:spcAft>
                <a:spcPts val="0"/>
              </a:spcAft>
              <a:buNone/>
            </a:pPr>
            <a:r>
              <a:rPr lang="en-GB" sz="1000"/>
              <a:t>INNER JOIN sys.dm_hadr_database_replica_states AS drs ON dbs.database_id = drs.database_id</a:t>
            </a:r>
            <a:endParaRPr sz="1000"/>
          </a:p>
          <a:p>
            <a:pPr indent="0" lvl="0" marL="0" rtl="0" algn="l">
              <a:lnSpc>
                <a:spcPct val="100000"/>
              </a:lnSpc>
              <a:spcBef>
                <a:spcPts val="0"/>
              </a:spcBef>
              <a:spcAft>
                <a:spcPts val="0"/>
              </a:spcAft>
              <a:buNone/>
            </a:pPr>
            <a:r>
              <a:rPr lang="en-GB" sz="1000"/>
              <a:t>INNER JOIN sys.availability_groups AS ag ON drs.group_id = ag.group_id</a:t>
            </a:r>
            <a:endParaRPr sz="1000"/>
          </a:p>
          <a:p>
            <a:pPr indent="0" lvl="0" marL="0" rtl="0" algn="l">
              <a:lnSpc>
                <a:spcPct val="100000"/>
              </a:lnSpc>
              <a:spcBef>
                <a:spcPts val="0"/>
              </a:spcBef>
              <a:spcAft>
                <a:spcPts val="0"/>
              </a:spcAft>
              <a:buNone/>
            </a:pPr>
            <a:r>
              <a:rPr lang="en-GB" sz="1000"/>
              <a:t>INNER JOIN sys.dm_hadr_availability_replica_states AS ars ON ars.replica_id = drs.replica_id</a:t>
            </a:r>
            <a:endParaRPr sz="1000"/>
          </a:p>
          <a:p>
            <a:pPr indent="0" lvl="0" marL="0" rtl="0" algn="l">
              <a:lnSpc>
                <a:spcPct val="100000"/>
              </a:lnSpc>
              <a:spcBef>
                <a:spcPts val="0"/>
              </a:spcBef>
              <a:spcAft>
                <a:spcPts val="0"/>
              </a:spcAft>
              <a:buNone/>
            </a:pPr>
            <a:r>
              <a:rPr lang="en-GB" sz="1000"/>
              <a:t>INNER JOIN sys.availability_replicas AS ar ON ar.replica_id = ars.replica_id</a:t>
            </a:r>
            <a:endParaRPr sz="1000"/>
          </a:p>
          <a:p>
            <a:pPr indent="0" lvl="0" marL="0" rtl="0" algn="l">
              <a:lnSpc>
                <a:spcPct val="100000"/>
              </a:lnSpc>
              <a:spcBef>
                <a:spcPts val="0"/>
              </a:spcBef>
              <a:spcAft>
                <a:spcPts val="0"/>
              </a:spcAft>
              <a:buNone/>
            </a:pPr>
            <a:r>
              <a:rPr lang="en-GB" sz="1000"/>
              <a:t>WHERE ag.is_distributed = 1</a:t>
            </a:r>
            <a:endParaRPr sz="1000"/>
          </a:p>
          <a:p>
            <a:pPr indent="0" lvl="0" marL="0" rtl="0" algn="l">
              <a:lnSpc>
                <a:spcPct val="100000"/>
              </a:lnSpc>
              <a:spcBef>
                <a:spcPts val="0"/>
              </a:spcBef>
              <a:spcAft>
                <a:spcPts val="0"/>
              </a:spcAft>
              <a:buNone/>
            </a:pPr>
            <a:r>
              <a:rPr lang="en-GB" sz="1000"/>
              <a:t>ORDER BY dbs.name, ag.name, ar.replica_server_name</a:t>
            </a:r>
            <a:endParaRPr sz="1000"/>
          </a:p>
        </p:txBody>
      </p:sp>
      <p:pic>
        <p:nvPicPr>
          <p:cNvPr id="229" name="Google Shape;229;p37"/>
          <p:cNvPicPr preferRelativeResize="0"/>
          <p:nvPr/>
        </p:nvPicPr>
        <p:blipFill>
          <a:blip r:embed="rId3">
            <a:alphaModFix/>
          </a:blip>
          <a:stretch>
            <a:fillRect/>
          </a:stretch>
        </p:blipFill>
        <p:spPr>
          <a:xfrm>
            <a:off x="34000" y="3628058"/>
            <a:ext cx="9144000" cy="140413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EF6C00"/>
                </a:solidFill>
              </a:rPr>
              <a:t>Monitoring DistAG - TSQL - All DB Performance</a:t>
            </a:r>
            <a:endParaRPr/>
          </a:p>
        </p:txBody>
      </p:sp>
      <p:sp>
        <p:nvSpPr>
          <p:cNvPr id="235" name="Google Shape;235;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en-GB" sz="820"/>
              <a:t>-- displays sync status, send rate, and redo rate of availability groups, including distributed AG</a:t>
            </a:r>
            <a:endParaRPr sz="820"/>
          </a:p>
          <a:p>
            <a:pPr indent="0" lvl="0" marL="0" rtl="0" algn="l">
              <a:lnSpc>
                <a:spcPct val="90000"/>
              </a:lnSpc>
              <a:spcBef>
                <a:spcPts val="0"/>
              </a:spcBef>
              <a:spcAft>
                <a:spcPts val="0"/>
              </a:spcAft>
              <a:buSzPts val="440"/>
              <a:buNone/>
            </a:pPr>
            <a:r>
              <a:rPr lang="en-GB" sz="820"/>
              <a:t>SELECT</a:t>
            </a:r>
            <a:endParaRPr sz="820"/>
          </a:p>
          <a:p>
            <a:pPr indent="0" lvl="0" marL="0" rtl="0" algn="l">
              <a:lnSpc>
                <a:spcPct val="90000"/>
              </a:lnSpc>
              <a:spcBef>
                <a:spcPts val="0"/>
              </a:spcBef>
              <a:spcAft>
                <a:spcPts val="0"/>
              </a:spcAft>
              <a:buSzPts val="440"/>
              <a:buNone/>
            </a:pPr>
            <a:r>
              <a:rPr lang="en-GB" sz="820"/>
              <a:t>	ag.name AS 'AG Name', ag.is_distributed,</a:t>
            </a:r>
            <a:endParaRPr sz="820"/>
          </a:p>
          <a:p>
            <a:pPr indent="0" lvl="0" marL="0" rtl="0" algn="l">
              <a:lnSpc>
                <a:spcPct val="90000"/>
              </a:lnSpc>
              <a:spcBef>
                <a:spcPts val="0"/>
              </a:spcBef>
              <a:spcAft>
                <a:spcPts val="0"/>
              </a:spcAft>
              <a:buSzPts val="440"/>
              <a:buNone/>
            </a:pPr>
            <a:r>
              <a:rPr lang="en-GB" sz="820"/>
              <a:t>	ar.replica_server_name AS 'AG', dbs.name AS 'Database',</a:t>
            </a:r>
            <a:endParaRPr sz="820"/>
          </a:p>
          <a:p>
            <a:pPr indent="0" lvl="0" marL="0" rtl="0" algn="l">
              <a:lnSpc>
                <a:spcPct val="90000"/>
              </a:lnSpc>
              <a:spcBef>
                <a:spcPts val="0"/>
              </a:spcBef>
              <a:spcAft>
                <a:spcPts val="0"/>
              </a:spcAft>
              <a:buSzPts val="440"/>
              <a:buNone/>
            </a:pPr>
            <a:r>
              <a:rPr lang="en-GB" sz="820"/>
              <a:t>	ars.role_desc, drs.synchronization_state_desc,</a:t>
            </a:r>
            <a:endParaRPr sz="820"/>
          </a:p>
          <a:p>
            <a:pPr indent="0" lvl="0" marL="0" rtl="0" algn="l">
              <a:lnSpc>
                <a:spcPct val="90000"/>
              </a:lnSpc>
              <a:spcBef>
                <a:spcPts val="0"/>
              </a:spcBef>
              <a:spcAft>
                <a:spcPts val="0"/>
              </a:spcAft>
              <a:buSzPts val="440"/>
              <a:buNone/>
            </a:pPr>
            <a:r>
              <a:rPr lang="en-GB" sz="820"/>
              <a:t>	drs.synchronization_health_desc, drs.log_send_queue_size,</a:t>
            </a:r>
            <a:endParaRPr sz="820"/>
          </a:p>
          <a:p>
            <a:pPr indent="0" lvl="0" marL="0" rtl="0" algn="l">
              <a:lnSpc>
                <a:spcPct val="90000"/>
              </a:lnSpc>
              <a:spcBef>
                <a:spcPts val="0"/>
              </a:spcBef>
              <a:spcAft>
                <a:spcPts val="0"/>
              </a:spcAft>
              <a:buSzPts val="440"/>
              <a:buNone/>
            </a:pPr>
            <a:r>
              <a:rPr lang="en-GB" sz="820"/>
              <a:t>	drs.log_send_rate, drs.redo_queue_size, drs.redo_rate,</a:t>
            </a:r>
            <a:endParaRPr sz="820"/>
          </a:p>
          <a:p>
            <a:pPr indent="0" lvl="0" marL="0" rtl="0" algn="l">
              <a:lnSpc>
                <a:spcPct val="90000"/>
              </a:lnSpc>
              <a:spcBef>
                <a:spcPts val="0"/>
              </a:spcBef>
              <a:spcAft>
                <a:spcPts val="0"/>
              </a:spcAft>
              <a:buSzPts val="440"/>
              <a:buNone/>
            </a:pPr>
            <a:r>
              <a:rPr lang="en-GB" sz="820"/>
              <a:t>	drs.suspend_reason_desc, drs.last_hardened_lsn,</a:t>
            </a:r>
            <a:endParaRPr sz="820"/>
          </a:p>
          <a:p>
            <a:pPr indent="0" lvl="0" marL="0" rtl="0" algn="l">
              <a:lnSpc>
                <a:spcPct val="90000"/>
              </a:lnSpc>
              <a:spcBef>
                <a:spcPts val="0"/>
              </a:spcBef>
              <a:spcAft>
                <a:spcPts val="0"/>
              </a:spcAft>
              <a:buSzPts val="440"/>
              <a:buNone/>
            </a:pPr>
            <a:r>
              <a:rPr lang="en-GB" sz="820"/>
              <a:t>	CASE WHEN MIN(drs.last_hardened_lsn) OVER(PARTITION BY dbs.name) = MAX(drs.last_hardened_lsn) OVER(PARTITION BY dbs.name) THEN 'Y' ELSE 'N' END AS lsn_match,</a:t>
            </a:r>
            <a:endParaRPr sz="820"/>
          </a:p>
          <a:p>
            <a:pPr indent="0" lvl="0" marL="0" rtl="0" algn="l">
              <a:lnSpc>
                <a:spcPct val="90000"/>
              </a:lnSpc>
              <a:spcBef>
                <a:spcPts val="0"/>
              </a:spcBef>
              <a:spcAft>
                <a:spcPts val="0"/>
              </a:spcAft>
              <a:buSzPts val="440"/>
              <a:buNone/>
            </a:pPr>
            <a:r>
              <a:rPr lang="en-GB" sz="820"/>
              <a:t>	drs.last_sent_time, drs.last_received_time, drs.last_hardened_time,</a:t>
            </a:r>
            <a:endParaRPr sz="820"/>
          </a:p>
          <a:p>
            <a:pPr indent="0" lvl="0" marL="0" rtl="0" algn="l">
              <a:lnSpc>
                <a:spcPct val="90000"/>
              </a:lnSpc>
              <a:spcBef>
                <a:spcPts val="0"/>
              </a:spcBef>
              <a:spcAft>
                <a:spcPts val="0"/>
              </a:spcAft>
              <a:buSzPts val="440"/>
              <a:buNone/>
            </a:pPr>
            <a:r>
              <a:rPr lang="en-GB" sz="820"/>
              <a:t>	drs.last_redone_time, drs.last_commit_time, </a:t>
            </a:r>
            <a:endParaRPr sz="820"/>
          </a:p>
          <a:p>
            <a:pPr indent="0" lvl="0" marL="0" rtl="0" algn="l">
              <a:lnSpc>
                <a:spcPct val="90000"/>
              </a:lnSpc>
              <a:spcBef>
                <a:spcPts val="0"/>
              </a:spcBef>
              <a:spcAft>
                <a:spcPts val="0"/>
              </a:spcAft>
              <a:buSzPts val="440"/>
              <a:buNone/>
            </a:pPr>
            <a:r>
              <a:rPr lang="en-GB" sz="820"/>
              <a:t>	DATEDIFF(SECOND, [drs].[last_commit_time], MAX(CASE WHEN [drs].[is_primary_replica] = 1 THEN [drs].[last_commit_time] END) OVER(PARTITION BY [drs].[group_id], [drs].[database_id])) AS [estimated_recovery_time], </a:t>
            </a:r>
            <a:endParaRPr sz="820"/>
          </a:p>
          <a:p>
            <a:pPr indent="0" lvl="0" marL="0" rtl="0" algn="l">
              <a:lnSpc>
                <a:spcPct val="90000"/>
              </a:lnSpc>
              <a:spcBef>
                <a:spcPts val="0"/>
              </a:spcBef>
              <a:spcAft>
                <a:spcPts val="0"/>
              </a:spcAft>
              <a:buSzPts val="440"/>
              <a:buNone/>
            </a:pPr>
            <a:r>
              <a:rPr lang="en-GB" sz="820"/>
              <a:t>	CONVERT(varchar, DATEDIFF(SECOND, [drs].[last_commit_time], MAX(CASE WHEN [drs].[is_primary_replica] = 1 THEN [drs].[last_commit_time] END) OVER(PARTITION BY [drs].[group_id], [drs].[database_id])) / (60*60*24)) + '.'</a:t>
            </a:r>
            <a:endParaRPr sz="820"/>
          </a:p>
          <a:p>
            <a:pPr indent="0" lvl="0" marL="0" rtl="0" algn="l">
              <a:lnSpc>
                <a:spcPct val="90000"/>
              </a:lnSpc>
              <a:spcBef>
                <a:spcPts val="0"/>
              </a:spcBef>
              <a:spcAft>
                <a:spcPts val="0"/>
              </a:spcAft>
              <a:buSzPts val="440"/>
              <a:buNone/>
            </a:pPr>
            <a:r>
              <a:rPr lang="en-GB" sz="820"/>
              <a:t>	+ CONVERT(varchar, DATEADD(SECOND, DATEDIFF(SECOND, [drs].[last_commit_time], MAX(CASE WHEN [drs].[is_primary_replica] = 1 THEN [drs].[last_commit_time] END) OVER(PARTITION BY [drs].[group_id], [drs].[database_id])), CONVERT(datetime, '00:00:00', 108)), 108) AS [secondary_lag_commit_time], </a:t>
            </a:r>
            <a:endParaRPr sz="820"/>
          </a:p>
          <a:p>
            <a:pPr indent="0" lvl="0" marL="0" rtl="0" algn="l">
              <a:lnSpc>
                <a:spcPct val="90000"/>
              </a:lnSpc>
              <a:spcBef>
                <a:spcPts val="0"/>
              </a:spcBef>
              <a:spcAft>
                <a:spcPts val="0"/>
              </a:spcAft>
              <a:buSzPts val="440"/>
              <a:buNone/>
            </a:pPr>
            <a:r>
              <a:rPr lang="en-GB" sz="820"/>
              <a:t>	[drs].[secondary_lag_seconds], </a:t>
            </a:r>
            <a:endParaRPr sz="820"/>
          </a:p>
          <a:p>
            <a:pPr indent="0" lvl="0" marL="0" rtl="0" algn="l">
              <a:lnSpc>
                <a:spcPct val="90000"/>
              </a:lnSpc>
              <a:spcBef>
                <a:spcPts val="0"/>
              </a:spcBef>
              <a:spcAft>
                <a:spcPts val="0"/>
              </a:spcAft>
              <a:buSzPts val="440"/>
              <a:buNone/>
            </a:pPr>
            <a:r>
              <a:rPr lang="en-GB" sz="820"/>
              <a:t>	([drs].[log_send_queue_size] / ISNULL(NULLIF([drs].[log_send_rate], 0), 1)) + (([drs].[log_send_queue_size] + [drs].[redo_queue_size]) / ISNULL(NULLIF([drs].[redo_rate], 0), 1)) AS [secondary_lag_seconds_log_send_redo], </a:t>
            </a:r>
            <a:endParaRPr sz="820"/>
          </a:p>
          <a:p>
            <a:pPr indent="0" lvl="0" marL="0" rtl="0" algn="l">
              <a:lnSpc>
                <a:spcPct val="90000"/>
              </a:lnSpc>
              <a:spcBef>
                <a:spcPts val="0"/>
              </a:spcBef>
              <a:spcAft>
                <a:spcPts val="0"/>
              </a:spcAft>
              <a:buSzPts val="440"/>
              <a:buNone/>
            </a:pPr>
            <a:r>
              <a:rPr lang="en-GB" sz="820"/>
              <a:t>	CONVERT(varchar, DATEADD(SECOND, ([drs].[log_send_queue_size] / ISNULL(NULLIF([drs].[log_send_rate], 0), 1)) + (([drs].[log_send_queue_size] + [drs].[redo_queue_size]) / ISNULL(NULLIF([drs].[redo_rate], 0), 1)), CONVERT(datetime, '00:00:00', 108)), 108) AS [secondary_redo_eta]</a:t>
            </a:r>
            <a:endParaRPr sz="820"/>
          </a:p>
          <a:p>
            <a:pPr indent="0" lvl="0" marL="0" rtl="0" algn="l">
              <a:lnSpc>
                <a:spcPct val="90000"/>
              </a:lnSpc>
              <a:spcBef>
                <a:spcPts val="0"/>
              </a:spcBef>
              <a:spcAft>
                <a:spcPts val="0"/>
              </a:spcAft>
              <a:buSzPts val="440"/>
              <a:buNone/>
            </a:pPr>
            <a:r>
              <a:rPr lang="en-GB" sz="820"/>
              <a:t>FROM sys.databases dbs</a:t>
            </a:r>
            <a:endParaRPr sz="820"/>
          </a:p>
          <a:p>
            <a:pPr indent="0" lvl="0" marL="0" rtl="0" algn="l">
              <a:lnSpc>
                <a:spcPct val="90000"/>
              </a:lnSpc>
              <a:spcBef>
                <a:spcPts val="0"/>
              </a:spcBef>
              <a:spcAft>
                <a:spcPts val="0"/>
              </a:spcAft>
              <a:buSzPts val="440"/>
              <a:buNone/>
            </a:pPr>
            <a:r>
              <a:rPr lang="en-GB" sz="820"/>
              <a:t>INNER JOIN sys.dm_hadr_database_replica_states drs ON dbs.database_id = drs.database_id</a:t>
            </a:r>
            <a:endParaRPr sz="820"/>
          </a:p>
          <a:p>
            <a:pPr indent="0" lvl="0" marL="0" rtl="0" algn="l">
              <a:lnSpc>
                <a:spcPct val="90000"/>
              </a:lnSpc>
              <a:spcBef>
                <a:spcPts val="0"/>
              </a:spcBef>
              <a:spcAft>
                <a:spcPts val="0"/>
              </a:spcAft>
              <a:buSzPts val="440"/>
              <a:buNone/>
            </a:pPr>
            <a:r>
              <a:rPr lang="en-GB" sz="820"/>
              <a:t>INNER JOIN sys.availability_groups ag ON drs.group_id = ag.group_id</a:t>
            </a:r>
            <a:endParaRPr sz="820"/>
          </a:p>
          <a:p>
            <a:pPr indent="0" lvl="0" marL="0" rtl="0" algn="l">
              <a:lnSpc>
                <a:spcPct val="90000"/>
              </a:lnSpc>
              <a:spcBef>
                <a:spcPts val="0"/>
              </a:spcBef>
              <a:spcAft>
                <a:spcPts val="0"/>
              </a:spcAft>
              <a:buSzPts val="440"/>
              <a:buNone/>
            </a:pPr>
            <a:r>
              <a:rPr lang="en-GB" sz="820"/>
              <a:t>INNER JOIN sys.dm_hadr_availability_replica_states ars ON ars.replica_id = drs.replica_id</a:t>
            </a:r>
            <a:endParaRPr sz="820"/>
          </a:p>
          <a:p>
            <a:pPr indent="0" lvl="0" marL="0" rtl="0" algn="l">
              <a:lnSpc>
                <a:spcPct val="90000"/>
              </a:lnSpc>
              <a:spcBef>
                <a:spcPts val="0"/>
              </a:spcBef>
              <a:spcAft>
                <a:spcPts val="0"/>
              </a:spcAft>
              <a:buSzPts val="440"/>
              <a:buNone/>
            </a:pPr>
            <a:r>
              <a:rPr lang="en-GB" sz="820"/>
              <a:t>INNER JOIN sys.availability_replicas ar ON ar.replica_id =  ars.replica_id</a:t>
            </a:r>
            <a:endParaRPr sz="820"/>
          </a:p>
          <a:p>
            <a:pPr indent="0" lvl="0" marL="0" rtl="0" algn="l">
              <a:lnSpc>
                <a:spcPct val="90000"/>
              </a:lnSpc>
              <a:spcBef>
                <a:spcPts val="0"/>
              </a:spcBef>
              <a:spcAft>
                <a:spcPts val="0"/>
              </a:spcAft>
              <a:buSzPts val="440"/>
              <a:buNone/>
            </a:pPr>
            <a:r>
              <a:rPr lang="en-GB" sz="820"/>
              <a:t>ORDER BY dbs.name, ag.name, ar.replica_server_name</a:t>
            </a:r>
            <a:endParaRPr sz="820"/>
          </a:p>
          <a:p>
            <a:pPr indent="0" lvl="0" marL="0" rtl="0" algn="l">
              <a:lnSpc>
                <a:spcPct val="90000"/>
              </a:lnSpc>
              <a:spcBef>
                <a:spcPts val="0"/>
              </a:spcBef>
              <a:spcAft>
                <a:spcPts val="0"/>
              </a:spcAft>
              <a:buSzPts val="440"/>
              <a:buNone/>
            </a:pPr>
            <a:r>
              <a:rPr lang="en-GB" sz="820"/>
              <a:t>GO</a:t>
            </a:r>
            <a:endParaRPr sz="82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1" name="Google Shape;241;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2" name="Google Shape;242;p39"/>
          <p:cNvPicPr preferRelativeResize="0"/>
          <p:nvPr/>
        </p:nvPicPr>
        <p:blipFill>
          <a:blip r:embed="rId3">
            <a:alphaModFix/>
          </a:blip>
          <a:stretch>
            <a:fillRect/>
          </a:stretch>
        </p:blipFill>
        <p:spPr>
          <a:xfrm>
            <a:off x="0" y="1411778"/>
            <a:ext cx="9143999" cy="231994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Monitoring DistAG - TSQL - Endpoints</a:t>
            </a:r>
            <a:endParaRPr/>
          </a:p>
        </p:txBody>
      </p:sp>
      <p:sp>
        <p:nvSpPr>
          <p:cNvPr id="248" name="Google Shape;248;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000"/>
              <a:t>-- shows endpoint url and sync state for ag, and dag</a:t>
            </a:r>
            <a:endParaRPr sz="1000"/>
          </a:p>
          <a:p>
            <a:pPr indent="0" lvl="0" marL="0" rtl="0" algn="l">
              <a:lnSpc>
                <a:spcPct val="100000"/>
              </a:lnSpc>
              <a:spcBef>
                <a:spcPts val="0"/>
              </a:spcBef>
              <a:spcAft>
                <a:spcPts val="0"/>
              </a:spcAft>
              <a:buNone/>
            </a:pPr>
            <a:r>
              <a:rPr lang="en-GB" sz="1000"/>
              <a:t>SELECT</a:t>
            </a:r>
            <a:endParaRPr sz="1000"/>
          </a:p>
          <a:p>
            <a:pPr indent="0" lvl="0" marL="0" rtl="0" algn="l">
              <a:lnSpc>
                <a:spcPct val="100000"/>
              </a:lnSpc>
              <a:spcBef>
                <a:spcPts val="0"/>
              </a:spcBef>
              <a:spcAft>
                <a:spcPts val="0"/>
              </a:spcAft>
              <a:buNone/>
            </a:pPr>
            <a:r>
              <a:rPr lang="en-GB" sz="1000"/>
              <a:t>   ag.name AS group_name,</a:t>
            </a:r>
            <a:endParaRPr sz="1000"/>
          </a:p>
          <a:p>
            <a:pPr indent="0" lvl="0" marL="0" rtl="0" algn="l">
              <a:lnSpc>
                <a:spcPct val="100000"/>
              </a:lnSpc>
              <a:spcBef>
                <a:spcPts val="0"/>
              </a:spcBef>
              <a:spcAft>
                <a:spcPts val="0"/>
              </a:spcAft>
              <a:buNone/>
            </a:pPr>
            <a:r>
              <a:rPr lang="en-GB" sz="1000"/>
              <a:t>   ag.is_distributed,</a:t>
            </a:r>
            <a:endParaRPr sz="1000"/>
          </a:p>
          <a:p>
            <a:pPr indent="0" lvl="0" marL="0" rtl="0" algn="l">
              <a:lnSpc>
                <a:spcPct val="100000"/>
              </a:lnSpc>
              <a:spcBef>
                <a:spcPts val="0"/>
              </a:spcBef>
              <a:spcAft>
                <a:spcPts val="0"/>
              </a:spcAft>
              <a:buNone/>
            </a:pPr>
            <a:r>
              <a:rPr lang="en-GB" sz="1000"/>
              <a:t>   ar.replica_server_name AS replica_name,</a:t>
            </a:r>
            <a:endParaRPr sz="1000"/>
          </a:p>
          <a:p>
            <a:pPr indent="0" lvl="0" marL="0" rtl="0" algn="l">
              <a:lnSpc>
                <a:spcPct val="100000"/>
              </a:lnSpc>
              <a:spcBef>
                <a:spcPts val="0"/>
              </a:spcBef>
              <a:spcAft>
                <a:spcPts val="0"/>
              </a:spcAft>
              <a:buNone/>
            </a:pPr>
            <a:r>
              <a:rPr lang="en-GB" sz="1000"/>
              <a:t>   ar.endpoint_url,</a:t>
            </a:r>
            <a:endParaRPr sz="1000"/>
          </a:p>
          <a:p>
            <a:pPr indent="0" lvl="0" marL="0" rtl="0" algn="l">
              <a:lnSpc>
                <a:spcPct val="100000"/>
              </a:lnSpc>
              <a:spcBef>
                <a:spcPts val="0"/>
              </a:spcBef>
              <a:spcAft>
                <a:spcPts val="0"/>
              </a:spcAft>
              <a:buNone/>
            </a:pPr>
            <a:r>
              <a:rPr lang="en-GB" sz="1000"/>
              <a:t>   ar.availability_mode_desc,</a:t>
            </a:r>
            <a:endParaRPr sz="1000"/>
          </a:p>
          <a:p>
            <a:pPr indent="0" lvl="0" marL="0" rtl="0" algn="l">
              <a:lnSpc>
                <a:spcPct val="100000"/>
              </a:lnSpc>
              <a:spcBef>
                <a:spcPts val="0"/>
              </a:spcBef>
              <a:spcAft>
                <a:spcPts val="0"/>
              </a:spcAft>
              <a:buNone/>
            </a:pPr>
            <a:r>
              <a:rPr lang="en-GB" sz="1000"/>
              <a:t>   ar.failover_mode_desc,</a:t>
            </a:r>
            <a:endParaRPr sz="1000"/>
          </a:p>
          <a:p>
            <a:pPr indent="0" lvl="0" marL="0" rtl="0" algn="l">
              <a:lnSpc>
                <a:spcPct val="100000"/>
              </a:lnSpc>
              <a:spcBef>
                <a:spcPts val="0"/>
              </a:spcBef>
              <a:spcAft>
                <a:spcPts val="0"/>
              </a:spcAft>
              <a:buNone/>
            </a:pPr>
            <a:r>
              <a:rPr lang="en-GB" sz="1000"/>
              <a:t>   ar.primary_role_allow_connections_desc AS allow_connections_primary,</a:t>
            </a:r>
            <a:endParaRPr sz="1000"/>
          </a:p>
          <a:p>
            <a:pPr indent="0" lvl="0" marL="0" rtl="0" algn="l">
              <a:lnSpc>
                <a:spcPct val="100000"/>
              </a:lnSpc>
              <a:spcBef>
                <a:spcPts val="0"/>
              </a:spcBef>
              <a:spcAft>
                <a:spcPts val="0"/>
              </a:spcAft>
              <a:buNone/>
            </a:pPr>
            <a:r>
              <a:rPr lang="en-GB" sz="1000"/>
              <a:t>   ar.secondary_role_allow_connections_desc AS allow_connections_secondary,</a:t>
            </a:r>
            <a:endParaRPr sz="1000"/>
          </a:p>
          <a:p>
            <a:pPr indent="0" lvl="0" marL="0" rtl="0" algn="l">
              <a:lnSpc>
                <a:spcPct val="100000"/>
              </a:lnSpc>
              <a:spcBef>
                <a:spcPts val="0"/>
              </a:spcBef>
              <a:spcAft>
                <a:spcPts val="0"/>
              </a:spcAft>
              <a:buNone/>
            </a:pPr>
            <a:r>
              <a:rPr lang="en-GB" sz="1000"/>
              <a:t>   ar.seeding_mode_desc AS seeding_mode</a:t>
            </a:r>
            <a:endParaRPr sz="1000"/>
          </a:p>
          <a:p>
            <a:pPr indent="0" lvl="0" marL="0" rtl="0" algn="l">
              <a:lnSpc>
                <a:spcPct val="100000"/>
              </a:lnSpc>
              <a:spcBef>
                <a:spcPts val="0"/>
              </a:spcBef>
              <a:spcAft>
                <a:spcPts val="0"/>
              </a:spcAft>
              <a:buNone/>
            </a:pPr>
            <a:r>
              <a:rPr lang="en-GB" sz="1000"/>
              <a:t>FROM sys.availability_replicas AS ar</a:t>
            </a:r>
            <a:endParaRPr sz="1000"/>
          </a:p>
          <a:p>
            <a:pPr indent="0" lvl="0" marL="0" rtl="0" algn="l">
              <a:lnSpc>
                <a:spcPct val="100000"/>
              </a:lnSpc>
              <a:spcBef>
                <a:spcPts val="0"/>
              </a:spcBef>
              <a:spcAft>
                <a:spcPts val="0"/>
              </a:spcAft>
              <a:buNone/>
            </a:pPr>
            <a:r>
              <a:rPr lang="en-GB" sz="1000"/>
              <a:t>JOIN sys.availability_groups AS ag ON ar.group_id = ag.group_id</a:t>
            </a:r>
            <a:endParaRPr sz="1000"/>
          </a:p>
          <a:p>
            <a:pPr indent="0" lvl="0" marL="0" rtl="0" algn="l">
              <a:lnSpc>
                <a:spcPct val="100000"/>
              </a:lnSpc>
              <a:spcBef>
                <a:spcPts val="0"/>
              </a:spcBef>
              <a:spcAft>
                <a:spcPts val="0"/>
              </a:spcAft>
              <a:buNone/>
            </a:pPr>
            <a:r>
              <a:rPr lang="en-GB" sz="1000"/>
              <a:t>ORDER BY ag.name, ar.replica_server_name</a:t>
            </a:r>
            <a:endParaRPr sz="1000"/>
          </a:p>
        </p:txBody>
      </p:sp>
      <p:pic>
        <p:nvPicPr>
          <p:cNvPr id="249" name="Google Shape;249;p40"/>
          <p:cNvPicPr preferRelativeResize="0"/>
          <p:nvPr/>
        </p:nvPicPr>
        <p:blipFill>
          <a:blip r:embed="rId3">
            <a:alphaModFix/>
          </a:blip>
          <a:stretch>
            <a:fillRect/>
          </a:stretch>
        </p:blipFill>
        <p:spPr>
          <a:xfrm>
            <a:off x="0" y="3831096"/>
            <a:ext cx="9144000" cy="87085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Source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AG</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Form of High Availability (H/A)</a:t>
            </a:r>
            <a:endParaRPr/>
          </a:p>
          <a:p>
            <a:pPr indent="-342900" lvl="0" marL="457200" rtl="0" algn="l">
              <a:lnSpc>
                <a:spcPct val="150000"/>
              </a:lnSpc>
              <a:spcBef>
                <a:spcPts val="0"/>
              </a:spcBef>
              <a:spcAft>
                <a:spcPts val="0"/>
              </a:spcAft>
              <a:buSzPts val="1800"/>
              <a:buChar char="●"/>
            </a:pPr>
            <a:r>
              <a:rPr lang="en-GB"/>
              <a:t>Newer </a:t>
            </a:r>
            <a:r>
              <a:rPr lang="en-GB"/>
              <a:t>alternative</a:t>
            </a:r>
            <a:r>
              <a:rPr lang="en-GB"/>
              <a:t> to DB mirroring and log shipping</a:t>
            </a:r>
            <a:endParaRPr/>
          </a:p>
          <a:p>
            <a:pPr indent="-317500" lvl="1" marL="914400" rtl="0" algn="l">
              <a:lnSpc>
                <a:spcPct val="150000"/>
              </a:lnSpc>
              <a:spcBef>
                <a:spcPts val="0"/>
              </a:spcBef>
              <a:spcAft>
                <a:spcPts val="0"/>
              </a:spcAft>
              <a:buSzPts val="1400"/>
              <a:buChar char="○"/>
            </a:pPr>
            <a:r>
              <a:rPr lang="en-GB"/>
              <a:t>SQL2012+</a:t>
            </a:r>
            <a:endParaRPr/>
          </a:p>
          <a:p>
            <a:pPr indent="-342900" lvl="0" marL="457200" rtl="0" algn="l">
              <a:lnSpc>
                <a:spcPct val="150000"/>
              </a:lnSpc>
              <a:spcBef>
                <a:spcPts val="0"/>
              </a:spcBef>
              <a:spcAft>
                <a:spcPts val="0"/>
              </a:spcAft>
              <a:buSzPts val="1800"/>
              <a:buChar char="●"/>
            </a:pPr>
            <a:r>
              <a:rPr lang="en-GB"/>
              <a:t>Supports failovers</a:t>
            </a:r>
            <a:endParaRPr/>
          </a:p>
          <a:p>
            <a:pPr indent="-317500" lvl="1" marL="914400" rtl="0" algn="l">
              <a:lnSpc>
                <a:spcPct val="150000"/>
              </a:lnSpc>
              <a:spcBef>
                <a:spcPts val="0"/>
              </a:spcBef>
              <a:spcAft>
                <a:spcPts val="0"/>
              </a:spcAft>
              <a:buSzPts val="1400"/>
              <a:buChar char="○"/>
            </a:pPr>
            <a:r>
              <a:rPr lang="en-GB"/>
              <a:t>All DBs within AG failover at the same time</a:t>
            </a:r>
            <a:endParaRPr/>
          </a:p>
          <a:p>
            <a:pPr indent="-342900" lvl="0" marL="457200" rtl="0" algn="l">
              <a:lnSpc>
                <a:spcPct val="150000"/>
              </a:lnSpc>
              <a:spcBef>
                <a:spcPts val="0"/>
              </a:spcBef>
              <a:spcAft>
                <a:spcPts val="0"/>
              </a:spcAft>
              <a:buSzPts val="1800"/>
              <a:buChar char="●"/>
            </a:pPr>
            <a:r>
              <a:rPr lang="en-GB"/>
              <a:t>Can be used for read-scale</a:t>
            </a:r>
            <a:endParaRPr/>
          </a:p>
          <a:p>
            <a:pPr indent="-342900" lvl="0" marL="457200" rtl="0" algn="l">
              <a:lnSpc>
                <a:spcPct val="150000"/>
              </a:lnSpc>
              <a:spcBef>
                <a:spcPts val="0"/>
              </a:spcBef>
              <a:spcAft>
                <a:spcPts val="0"/>
              </a:spcAft>
              <a:buSzPts val="1800"/>
              <a:buChar char="●"/>
            </a:pPr>
            <a:r>
              <a:rPr lang="en-GB"/>
              <a:t>Can be used for DR</a:t>
            </a:r>
            <a:endParaRPr/>
          </a:p>
          <a:p>
            <a:pPr indent="-342900" lvl="0" marL="457200" rtl="0" algn="l">
              <a:lnSpc>
                <a:spcPct val="150000"/>
              </a:lnSpc>
              <a:spcBef>
                <a:spcPts val="0"/>
              </a:spcBef>
              <a:spcAft>
                <a:spcPts val="0"/>
              </a:spcAft>
              <a:buSzPts val="1800"/>
              <a:buChar char="●"/>
            </a:pPr>
            <a:r>
              <a:rPr lang="en-GB"/>
              <a:t>*Can run across different domains (Distributed AG)</a:t>
            </a:r>
            <a:endParaRPr/>
          </a:p>
        </p:txBody>
      </p:sp>
      <p:pic>
        <p:nvPicPr>
          <p:cNvPr id="79" name="Google Shape;79;p15"/>
          <p:cNvPicPr preferRelativeResize="0"/>
          <p:nvPr/>
        </p:nvPicPr>
        <p:blipFill>
          <a:blip r:embed="rId4">
            <a:alphaModFix/>
          </a:blip>
          <a:stretch>
            <a:fillRect/>
          </a:stretch>
        </p:blipFill>
        <p:spPr>
          <a:xfrm>
            <a:off x="6749363" y="301263"/>
            <a:ext cx="2143125" cy="2143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Diving a Little Deeper...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AGs Work Behind the Scenes</a:t>
            </a:r>
            <a:endParaRPr/>
          </a:p>
        </p:txBody>
      </p:sp>
      <p:sp>
        <p:nvSpPr>
          <p:cNvPr id="265" name="Google Shape;265;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https://www.sqlshack.com/measuring-availability-group-synchronization-lag/</a:t>
            </a:r>
            <a:endParaRPr/>
          </a:p>
          <a:p>
            <a:pPr indent="0" lvl="0" marL="0" rtl="0" algn="l">
              <a:spcBef>
                <a:spcPts val="1200"/>
              </a:spcBef>
              <a:spcAft>
                <a:spcPts val="1200"/>
              </a:spcAft>
              <a:buNone/>
            </a:pPr>
            <a:r>
              <a:t/>
            </a:r>
            <a:endParaRPr/>
          </a:p>
        </p:txBody>
      </p:sp>
      <p:pic>
        <p:nvPicPr>
          <p:cNvPr id="266" name="Google Shape;266;p43"/>
          <p:cNvPicPr preferRelativeResize="0"/>
          <p:nvPr/>
        </p:nvPicPr>
        <p:blipFill>
          <a:blip r:embed="rId4">
            <a:alphaModFix/>
          </a:blip>
          <a:stretch>
            <a:fillRect/>
          </a:stretch>
        </p:blipFill>
        <p:spPr>
          <a:xfrm>
            <a:off x="1699050" y="1854426"/>
            <a:ext cx="5745899" cy="2651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Synchronous Commit</a:t>
            </a:r>
            <a:endParaRPr/>
          </a:p>
        </p:txBody>
      </p:sp>
      <p:sp>
        <p:nvSpPr>
          <p:cNvPr id="272" name="Google Shape;272;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u="sng">
                <a:solidFill>
                  <a:schemeClr val="accent5"/>
                </a:solidFill>
                <a:hlinkClick r:id="rId3">
                  <a:extLst>
                    <a:ext uri="{A12FA001-AC4F-418D-AE19-62706E023703}">
                      <ahyp:hlinkClr val="tx"/>
                    </a:ext>
                  </a:extLst>
                </a:hlinkClick>
              </a:rPr>
              <a:t>https://www.sqlshack.com/data-synchronization-in-sql-server-always-on-availability-groups/</a:t>
            </a:r>
            <a:endParaRPr/>
          </a:p>
        </p:txBody>
      </p:sp>
      <p:pic>
        <p:nvPicPr>
          <p:cNvPr id="273" name="Google Shape;273;p44"/>
          <p:cNvPicPr preferRelativeResize="0"/>
          <p:nvPr/>
        </p:nvPicPr>
        <p:blipFill>
          <a:blip r:embed="rId4">
            <a:alphaModFix/>
          </a:blip>
          <a:stretch>
            <a:fillRect/>
          </a:stretch>
        </p:blipFill>
        <p:spPr>
          <a:xfrm>
            <a:off x="1644300" y="1692800"/>
            <a:ext cx="5855392" cy="33026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Synchronous Commit</a:t>
            </a:r>
            <a:endParaRPr/>
          </a:p>
        </p:txBody>
      </p:sp>
      <p:sp>
        <p:nvSpPr>
          <p:cNvPr id="279" name="Google Shape;279;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Let’s follow a transaction from start to finish!</a:t>
            </a:r>
            <a:endParaRPr/>
          </a:p>
          <a:p>
            <a:pPr indent="-342900" lvl="0" marL="457200" rtl="0" algn="l">
              <a:spcBef>
                <a:spcPts val="1200"/>
              </a:spcBef>
              <a:spcAft>
                <a:spcPts val="0"/>
              </a:spcAft>
              <a:buSzPts val="1800"/>
              <a:buAutoNum type="arabicPeriod"/>
            </a:pPr>
            <a:r>
              <a:rPr lang="en-GB"/>
              <a:t>User performs some DML (or DDL!) action</a:t>
            </a:r>
            <a:endParaRPr/>
          </a:p>
          <a:p>
            <a:pPr indent="-342900" lvl="0" marL="457200" rtl="0" algn="l">
              <a:spcBef>
                <a:spcPts val="0"/>
              </a:spcBef>
              <a:spcAft>
                <a:spcPts val="0"/>
              </a:spcAft>
              <a:buSzPts val="1800"/>
              <a:buAutoNum type="arabicPeriod"/>
            </a:pPr>
            <a:r>
              <a:rPr lang="en-GB"/>
              <a:t>Tran log records to cache in primary</a:t>
            </a:r>
            <a:endParaRPr/>
          </a:p>
          <a:p>
            <a:pPr indent="-342900" lvl="0" marL="457200" rtl="0" algn="l">
              <a:spcBef>
                <a:spcPts val="0"/>
              </a:spcBef>
              <a:spcAft>
                <a:spcPts val="0"/>
              </a:spcAft>
              <a:buSzPts val="1800"/>
              <a:buAutoNum type="arabicPeriod"/>
            </a:pPr>
            <a:r>
              <a:rPr lang="en-GB"/>
              <a:t>Logs flushed to disk and copied to Log Pool</a:t>
            </a:r>
            <a:endParaRPr/>
          </a:p>
          <a:p>
            <a:pPr indent="-342900" lvl="0" marL="457200" rtl="0" algn="l">
              <a:spcBef>
                <a:spcPts val="0"/>
              </a:spcBef>
              <a:spcAft>
                <a:spcPts val="0"/>
              </a:spcAft>
              <a:buSzPts val="1800"/>
              <a:buAutoNum type="arabicPeriod"/>
            </a:pPr>
            <a:r>
              <a:rPr lang="en-GB"/>
              <a:t>Logs sent to secondary replica(s)</a:t>
            </a:r>
            <a:endParaRPr/>
          </a:p>
          <a:p>
            <a:pPr indent="-342900" lvl="0" marL="457200" rtl="0" algn="l">
              <a:spcBef>
                <a:spcPts val="0"/>
              </a:spcBef>
              <a:spcAft>
                <a:spcPts val="0"/>
              </a:spcAft>
              <a:buSzPts val="1800"/>
              <a:buAutoNum type="arabicPeriod"/>
            </a:pPr>
            <a:r>
              <a:rPr lang="en-GB"/>
              <a:t>Secondary writes log to cache</a:t>
            </a:r>
            <a:endParaRPr/>
          </a:p>
          <a:p>
            <a:pPr indent="-342900" lvl="0" marL="457200" rtl="0" algn="l">
              <a:spcBef>
                <a:spcPts val="0"/>
              </a:spcBef>
              <a:spcAft>
                <a:spcPts val="0"/>
              </a:spcAft>
              <a:buSzPts val="1800"/>
              <a:buAutoNum type="arabicPeriod"/>
            </a:pPr>
            <a:r>
              <a:rPr lang="en-GB"/>
              <a:t>Transaction ‘redone’ on secondary</a:t>
            </a:r>
            <a:endParaRPr/>
          </a:p>
          <a:p>
            <a:pPr indent="-342900" lvl="0" marL="457200" rtl="0" algn="l">
              <a:spcBef>
                <a:spcPts val="0"/>
              </a:spcBef>
              <a:spcAft>
                <a:spcPts val="0"/>
              </a:spcAft>
              <a:buSzPts val="1800"/>
              <a:buAutoNum type="arabicPeriod"/>
            </a:pPr>
            <a:r>
              <a:rPr lang="en-GB"/>
              <a:t>Flushed to log (hardened) on secondary</a:t>
            </a:r>
            <a:endParaRPr/>
          </a:p>
          <a:p>
            <a:pPr indent="-342900" lvl="0" marL="457200" rtl="0" algn="l">
              <a:spcBef>
                <a:spcPts val="0"/>
              </a:spcBef>
              <a:spcAft>
                <a:spcPts val="0"/>
              </a:spcAft>
              <a:buSzPts val="1800"/>
              <a:buAutoNum type="arabicPeriod"/>
            </a:pPr>
            <a:r>
              <a:rPr lang="en-GB"/>
              <a:t>Sends acknowledgement to primary</a:t>
            </a:r>
            <a:endParaRPr/>
          </a:p>
          <a:p>
            <a:pPr indent="-342900" lvl="0" marL="457200" rtl="0" algn="l">
              <a:spcBef>
                <a:spcPts val="0"/>
              </a:spcBef>
              <a:spcAft>
                <a:spcPts val="0"/>
              </a:spcAft>
              <a:buSzPts val="1800"/>
              <a:buAutoNum type="arabicPeriod"/>
            </a:pPr>
            <a:r>
              <a:rPr lang="en-GB"/>
              <a:t>Primary sends completion to client (transaction committed)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a:t>
            </a:r>
            <a:r>
              <a:rPr lang="en-GB"/>
              <a:t>ynchronous Commit</a:t>
            </a:r>
            <a:endParaRPr/>
          </a:p>
        </p:txBody>
      </p:sp>
      <p:sp>
        <p:nvSpPr>
          <p:cNvPr id="285" name="Google Shape;285;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u="sng">
                <a:solidFill>
                  <a:schemeClr val="accent5"/>
                </a:solidFill>
                <a:hlinkClick r:id="rId3">
                  <a:extLst>
                    <a:ext uri="{A12FA001-AC4F-418D-AE19-62706E023703}">
                      <ahyp:hlinkClr val="tx"/>
                    </a:ext>
                  </a:extLst>
                </a:hlinkClick>
              </a:rPr>
              <a:t>https://www.sqlshack.com/data-synchronization-in-sql-server-always-on-availability-groups/</a:t>
            </a:r>
            <a:endParaRPr/>
          </a:p>
        </p:txBody>
      </p:sp>
      <p:pic>
        <p:nvPicPr>
          <p:cNvPr id="286" name="Google Shape;286;p46"/>
          <p:cNvPicPr preferRelativeResize="0"/>
          <p:nvPr/>
        </p:nvPicPr>
        <p:blipFill>
          <a:blip r:embed="rId4">
            <a:alphaModFix/>
          </a:blip>
          <a:stretch>
            <a:fillRect/>
          </a:stretch>
        </p:blipFill>
        <p:spPr>
          <a:xfrm>
            <a:off x="1661275" y="1700200"/>
            <a:ext cx="5821450" cy="327753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a:t>
            </a:r>
            <a:r>
              <a:rPr lang="en-GB"/>
              <a:t>ynchronous Commit</a:t>
            </a:r>
            <a:endParaRPr/>
          </a:p>
        </p:txBody>
      </p:sp>
      <p:sp>
        <p:nvSpPr>
          <p:cNvPr id="292" name="Google Shape;292;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Let’s follow a transaction from start to finish!</a:t>
            </a:r>
            <a:endParaRPr/>
          </a:p>
          <a:p>
            <a:pPr indent="-342900" lvl="0" marL="457200" rtl="0" algn="l">
              <a:spcBef>
                <a:spcPts val="1200"/>
              </a:spcBef>
              <a:spcAft>
                <a:spcPts val="0"/>
              </a:spcAft>
              <a:buSzPts val="1800"/>
              <a:buAutoNum type="arabicPeriod"/>
            </a:pPr>
            <a:r>
              <a:rPr lang="en-GB"/>
              <a:t>User performs some DML (or DDL!) action</a:t>
            </a:r>
            <a:endParaRPr/>
          </a:p>
          <a:p>
            <a:pPr indent="-342900" lvl="0" marL="457200" rtl="0" algn="l">
              <a:spcBef>
                <a:spcPts val="0"/>
              </a:spcBef>
              <a:spcAft>
                <a:spcPts val="0"/>
              </a:spcAft>
              <a:buSzPts val="1800"/>
              <a:buAutoNum type="arabicPeriod"/>
            </a:pPr>
            <a:r>
              <a:rPr lang="en-GB"/>
              <a:t>Tran log records to cache in primary</a:t>
            </a:r>
            <a:endParaRPr/>
          </a:p>
          <a:p>
            <a:pPr indent="-342900" lvl="0" marL="457200" rtl="0" algn="l">
              <a:spcBef>
                <a:spcPts val="0"/>
              </a:spcBef>
              <a:spcAft>
                <a:spcPts val="0"/>
              </a:spcAft>
              <a:buSzPts val="1800"/>
              <a:buAutoNum type="arabicPeriod"/>
            </a:pPr>
            <a:r>
              <a:rPr lang="en-GB"/>
              <a:t>Logs flushed to disk and copied to Log Pool</a:t>
            </a:r>
            <a:endParaRPr/>
          </a:p>
          <a:p>
            <a:pPr indent="-342900" lvl="0" marL="457200" rtl="0" algn="l">
              <a:spcBef>
                <a:spcPts val="0"/>
              </a:spcBef>
              <a:spcAft>
                <a:spcPts val="0"/>
              </a:spcAft>
              <a:buSzPts val="1800"/>
              <a:buAutoNum type="arabicPeriod"/>
            </a:pPr>
            <a:r>
              <a:rPr lang="en-GB"/>
              <a:t>Primary sends completion to client (transaction committed)</a:t>
            </a:r>
            <a:endParaRPr/>
          </a:p>
          <a:p>
            <a:pPr indent="-342900" lvl="0" marL="457200" rtl="0" algn="l">
              <a:spcBef>
                <a:spcPts val="0"/>
              </a:spcBef>
              <a:spcAft>
                <a:spcPts val="0"/>
              </a:spcAft>
              <a:buSzPts val="1800"/>
              <a:buAutoNum type="arabicPeriod"/>
            </a:pPr>
            <a:r>
              <a:rPr lang="en-GB"/>
              <a:t>Logs sent to secondary replica(s)</a:t>
            </a:r>
            <a:endParaRPr/>
          </a:p>
          <a:p>
            <a:pPr indent="-342900" lvl="0" marL="457200" rtl="0" algn="l">
              <a:spcBef>
                <a:spcPts val="0"/>
              </a:spcBef>
              <a:spcAft>
                <a:spcPts val="0"/>
              </a:spcAft>
              <a:buSzPts val="1800"/>
              <a:buAutoNum type="arabicPeriod"/>
            </a:pPr>
            <a:r>
              <a:rPr lang="en-GB"/>
              <a:t>Secondary writes log to cache</a:t>
            </a:r>
            <a:endParaRPr/>
          </a:p>
          <a:p>
            <a:pPr indent="-342900" lvl="0" marL="457200" rtl="0" algn="l">
              <a:spcBef>
                <a:spcPts val="0"/>
              </a:spcBef>
              <a:spcAft>
                <a:spcPts val="0"/>
              </a:spcAft>
              <a:buSzPts val="1800"/>
              <a:buAutoNum type="arabicPeriod"/>
            </a:pPr>
            <a:r>
              <a:rPr lang="en-GB"/>
              <a:t>Transaction ‘redone’ on secondary</a:t>
            </a:r>
            <a:endParaRPr/>
          </a:p>
          <a:p>
            <a:pPr indent="-342900" lvl="0" marL="457200" rtl="0" algn="l">
              <a:spcBef>
                <a:spcPts val="0"/>
              </a:spcBef>
              <a:spcAft>
                <a:spcPts val="0"/>
              </a:spcAft>
              <a:buSzPts val="1800"/>
              <a:buAutoNum type="arabicPeriod"/>
            </a:pPr>
            <a:r>
              <a:rPr lang="en-GB"/>
              <a:t>Flushed to log (hardened) on secondary</a:t>
            </a:r>
            <a:endParaRPr/>
          </a:p>
          <a:p>
            <a:pPr indent="0" lvl="0" marL="0" rtl="0" algn="l">
              <a:spcBef>
                <a:spcPts val="1200"/>
              </a:spcBef>
              <a:spcAft>
                <a:spcPts val="1200"/>
              </a:spcAft>
              <a:buNone/>
            </a:pPr>
            <a:r>
              <a:rPr lang="en-GB"/>
              <a:t>Could be *some latency between primary and async secondary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 What Happens When a Sync Replica Isn’t Syncing?</a:t>
            </a:r>
            <a:endParaRPr/>
          </a:p>
        </p:txBody>
      </p:sp>
      <p:sp>
        <p:nvSpPr>
          <p:cNvPr id="298" name="Google Shape;298;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Primary will still work!</a:t>
            </a:r>
            <a:endParaRPr/>
          </a:p>
          <a:p>
            <a:pPr indent="-342900" lvl="0" marL="457200" rtl="0" algn="l">
              <a:spcBef>
                <a:spcPts val="0"/>
              </a:spcBef>
              <a:spcAft>
                <a:spcPts val="0"/>
              </a:spcAft>
              <a:buSzPts val="1800"/>
              <a:buAutoNum type="arabicPeriod"/>
            </a:pPr>
            <a:r>
              <a:rPr lang="en-GB"/>
              <a:t>Temporarily treated as asynchronous (users don’t notice any difference)</a:t>
            </a:r>
            <a:endParaRPr/>
          </a:p>
          <a:p>
            <a:pPr indent="-342900" lvl="0" marL="457200" rtl="0" algn="l">
              <a:spcBef>
                <a:spcPts val="0"/>
              </a:spcBef>
              <a:spcAft>
                <a:spcPts val="0"/>
              </a:spcAft>
              <a:buSzPts val="1800"/>
              <a:buAutoNum type="arabicPeriod"/>
            </a:pPr>
            <a:r>
              <a:rPr lang="en-GB"/>
              <a:t>Transactions will be committed</a:t>
            </a:r>
            <a:endParaRPr/>
          </a:p>
          <a:p>
            <a:pPr indent="-342900" lvl="0" marL="457200" rtl="0" algn="l">
              <a:spcBef>
                <a:spcPts val="0"/>
              </a:spcBef>
              <a:spcAft>
                <a:spcPts val="0"/>
              </a:spcAft>
              <a:buSzPts val="1800"/>
              <a:buAutoNum type="arabicPeriod"/>
            </a:pPr>
            <a:r>
              <a:rPr lang="en-GB"/>
              <a:t>Log entries retained until secondary comes online</a:t>
            </a:r>
            <a:endParaRPr/>
          </a:p>
          <a:p>
            <a:pPr indent="-317500" lvl="1" marL="914400" rtl="0" algn="l">
              <a:spcBef>
                <a:spcPts val="0"/>
              </a:spcBef>
              <a:spcAft>
                <a:spcPts val="0"/>
              </a:spcAft>
              <a:buSzPts val="1400"/>
              <a:buAutoNum type="alphaLcPeriod"/>
            </a:pPr>
            <a:r>
              <a:rPr lang="en-GB"/>
              <a:t>TLog will GROW</a:t>
            </a:r>
            <a:endParaRPr/>
          </a:p>
          <a:p>
            <a:pPr indent="-342900" lvl="0" marL="457200" rtl="0" algn="l">
              <a:spcBef>
                <a:spcPts val="0"/>
              </a:spcBef>
              <a:spcAft>
                <a:spcPts val="0"/>
              </a:spcAft>
              <a:buSzPts val="1800"/>
              <a:buAutoNum type="arabicPeriod"/>
            </a:pPr>
            <a:r>
              <a:rPr lang="en-GB"/>
              <a:t>Once secondary is online, logs sent and redone</a:t>
            </a:r>
            <a:endParaRPr/>
          </a:p>
          <a:p>
            <a:pPr indent="0" lvl="0" marL="0" rtl="0" algn="l">
              <a:spcBef>
                <a:spcPts val="1200"/>
              </a:spcBef>
              <a:spcAft>
                <a:spcPts val="1200"/>
              </a:spcAft>
              <a:buNone/>
            </a:pPr>
            <a:r>
              <a:rPr lang="en-GB"/>
              <a:t>Beyond a certain point (log files too big, or latency too high to catch up), it might be better to remove DB from AG and reseed once issue has been resolved (from fresh backup)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References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309" name="Google Shape;309;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u="sng">
                <a:solidFill>
                  <a:schemeClr val="hlink"/>
                </a:solidFill>
                <a:hlinkClick r:id="rId3"/>
              </a:rPr>
              <a:t>https://docs.microsoft.com/en-us/sql/database-engine/availability-groups/windows/prereqs-restrictions-recommendations-always-on-availability?view=sql-server-ver15</a:t>
            </a:r>
            <a:endParaRPr/>
          </a:p>
          <a:p>
            <a:pPr indent="-334327" lvl="0" marL="457200" rtl="0" algn="l">
              <a:spcBef>
                <a:spcPts val="0"/>
              </a:spcBef>
              <a:spcAft>
                <a:spcPts val="0"/>
              </a:spcAft>
              <a:buSzPct val="100000"/>
              <a:buChar char="●"/>
            </a:pPr>
            <a:r>
              <a:rPr lang="en-GB" u="sng">
                <a:solidFill>
                  <a:schemeClr val="hlink"/>
                </a:solidFill>
                <a:hlinkClick r:id="rId4"/>
              </a:rPr>
              <a:t>https://docs.microsoft.com/en-us/sql/database-engine/availability-groups/windows/always-on-availability-groups-sql-server?view=sql-server-ver15</a:t>
            </a:r>
            <a:endParaRPr/>
          </a:p>
          <a:p>
            <a:pPr indent="-334327" lvl="0" marL="457200" rtl="0" algn="l">
              <a:spcBef>
                <a:spcPts val="0"/>
              </a:spcBef>
              <a:spcAft>
                <a:spcPts val="0"/>
              </a:spcAft>
              <a:buSzPct val="100000"/>
              <a:buChar char="●"/>
            </a:pPr>
            <a:r>
              <a:rPr lang="en-GB" u="sng">
                <a:solidFill>
                  <a:schemeClr val="hlink"/>
                </a:solidFill>
                <a:hlinkClick r:id="rId5"/>
              </a:rPr>
              <a:t>https://docs.microsoft.com/en-us/sql/database-engine/availability-groups/windows/overview-of-always-on-availability-groups-sql-server?view=sql-server-ver15</a:t>
            </a:r>
            <a:endParaRPr/>
          </a:p>
          <a:p>
            <a:pPr indent="-334327" lvl="0" marL="457200" rtl="0" algn="l">
              <a:spcBef>
                <a:spcPts val="0"/>
              </a:spcBef>
              <a:spcAft>
                <a:spcPts val="0"/>
              </a:spcAft>
              <a:buSzPct val="100000"/>
              <a:buChar char="●"/>
            </a:pPr>
            <a:r>
              <a:rPr lang="en-GB" u="sng">
                <a:solidFill>
                  <a:schemeClr val="hlink"/>
                </a:solidFill>
                <a:hlinkClick r:id="rId6"/>
              </a:rPr>
              <a:t>https://www.brentozar.com/sql/sql-server-alwayson-availability-groups/</a:t>
            </a:r>
            <a:endParaRPr/>
          </a:p>
          <a:p>
            <a:pPr indent="-334327" lvl="0" marL="457200" rtl="0" algn="l">
              <a:spcBef>
                <a:spcPts val="0"/>
              </a:spcBef>
              <a:spcAft>
                <a:spcPts val="0"/>
              </a:spcAft>
              <a:buSzPct val="100000"/>
              <a:buChar char="●"/>
            </a:pPr>
            <a:r>
              <a:rPr lang="en-GB" u="sng">
                <a:solidFill>
                  <a:schemeClr val="hlink"/>
                </a:solidFill>
                <a:hlinkClick r:id="rId7"/>
              </a:rPr>
              <a:t>https://docs.microsoft.com/en-us/sql/database-engine/availability-groups/windows/distributed-availability-groups?view=sql-server-ver15</a:t>
            </a:r>
            <a:endParaRPr/>
          </a:p>
          <a:p>
            <a:pPr indent="-334327" lvl="0" marL="457200" rtl="0" algn="l">
              <a:spcBef>
                <a:spcPts val="0"/>
              </a:spcBef>
              <a:spcAft>
                <a:spcPts val="0"/>
              </a:spcAft>
              <a:buSzPct val="100000"/>
              <a:buChar char="●"/>
            </a:pPr>
            <a:r>
              <a:rPr lang="en-GB" u="sng">
                <a:solidFill>
                  <a:schemeClr val="hlink"/>
                </a:solidFill>
                <a:hlinkClick r:id="rId8"/>
              </a:rPr>
              <a:t>https://docs.microsoft.com/en-us/sql/database-engine/availability-groups/windows/distributed-availability-groups?view=sql-server-ver15</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SQL Server Availability Groups</a:t>
            </a:r>
            <a:endParaRPr/>
          </a:p>
        </p:txBody>
      </p:sp>
      <p:sp>
        <p:nvSpPr>
          <p:cNvPr id="315" name="Google Shape;315;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I’ve placed all of my favourite AG-related queries in this github repo:</a:t>
            </a:r>
            <a:endParaRPr/>
          </a:p>
          <a:p>
            <a:pPr indent="0" lvl="0" marL="0" rtl="0" algn="l">
              <a:spcBef>
                <a:spcPts val="1200"/>
              </a:spcBef>
              <a:spcAft>
                <a:spcPts val="0"/>
              </a:spcAft>
              <a:buNone/>
            </a:pPr>
            <a:r>
              <a:rPr lang="en-GB" u="sng">
                <a:solidFill>
                  <a:schemeClr val="hlink"/>
                </a:solidFill>
                <a:hlinkClick r:id="rId3"/>
              </a:rPr>
              <a:t>https://github.com/AngelaKru/SQLServerAG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Angela Kruger</a:t>
            </a:r>
            <a:endParaRPr/>
          </a:p>
          <a:p>
            <a:pPr indent="0" lvl="0" marL="0" rtl="0" algn="l">
              <a:spcBef>
                <a:spcPts val="1200"/>
              </a:spcBef>
              <a:spcAft>
                <a:spcPts val="0"/>
              </a:spcAft>
              <a:buNone/>
            </a:pPr>
            <a:r>
              <a:rPr lang="en-GB" sz="1150">
                <a:solidFill>
                  <a:srgbClr val="536471"/>
                </a:solidFill>
                <a:highlight>
                  <a:srgbClr val="FFFFFF"/>
                </a:highlight>
                <a:latin typeface="Roboto"/>
                <a:ea typeface="Roboto"/>
                <a:cs typeface="Roboto"/>
                <a:sym typeface="Roboto"/>
              </a:rPr>
              <a:t>       @AngelaRossInnes </a:t>
            </a:r>
            <a:r>
              <a:rPr lang="en-GB" sz="1150" u="sng">
                <a:solidFill>
                  <a:schemeClr val="hlink"/>
                </a:solidFill>
                <a:highlight>
                  <a:srgbClr val="FFFFFF"/>
                </a:highlight>
                <a:latin typeface="Roboto"/>
                <a:ea typeface="Roboto"/>
                <a:cs typeface="Roboto"/>
                <a:sym typeface="Roboto"/>
                <a:hlinkClick r:id="rId4"/>
              </a:rPr>
              <a:t>https://twitter.com/angelarossinnes</a:t>
            </a:r>
            <a:endParaRPr sz="1150">
              <a:solidFill>
                <a:srgbClr val="536471"/>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150" u="sng">
                <a:solidFill>
                  <a:schemeClr val="hlink"/>
                </a:solidFill>
                <a:highlight>
                  <a:srgbClr val="FFFFFF"/>
                </a:highlight>
                <a:latin typeface="Roboto"/>
                <a:ea typeface="Roboto"/>
                <a:cs typeface="Roboto"/>
                <a:sym typeface="Roboto"/>
                <a:hlinkClick r:id="rId5"/>
              </a:rPr>
              <a:t>sqlmarathons@gmail.com</a:t>
            </a:r>
            <a:endParaRPr sz="1150">
              <a:solidFill>
                <a:srgbClr val="536471"/>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150" u="sng">
                <a:solidFill>
                  <a:schemeClr val="hlink"/>
                </a:solidFill>
                <a:highlight>
                  <a:srgbClr val="FFFFFF"/>
                </a:highlight>
                <a:latin typeface="Roboto"/>
                <a:ea typeface="Roboto"/>
                <a:cs typeface="Roboto"/>
                <a:sym typeface="Roboto"/>
                <a:hlinkClick r:id="rId6"/>
              </a:rPr>
              <a:t>https://www.linkedin.com/in/angela-kruger-a108752a/</a:t>
            </a:r>
            <a:endParaRPr sz="1150">
              <a:solidFill>
                <a:srgbClr val="53647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150">
              <a:solidFill>
                <a:srgbClr val="536471"/>
              </a:solidFill>
              <a:highlight>
                <a:srgbClr val="FFFFFF"/>
              </a:highlight>
              <a:latin typeface="Roboto"/>
              <a:ea typeface="Roboto"/>
              <a:cs typeface="Roboto"/>
              <a:sym typeface="Roboto"/>
            </a:endParaRPr>
          </a:p>
        </p:txBody>
      </p:sp>
      <p:pic>
        <p:nvPicPr>
          <p:cNvPr id="316" name="Google Shape;316;p51"/>
          <p:cNvPicPr preferRelativeResize="0"/>
          <p:nvPr/>
        </p:nvPicPr>
        <p:blipFill>
          <a:blip r:embed="rId7">
            <a:alphaModFix/>
          </a:blip>
          <a:stretch>
            <a:fillRect/>
          </a:stretch>
        </p:blipFill>
        <p:spPr>
          <a:xfrm>
            <a:off x="256025" y="3182075"/>
            <a:ext cx="400868" cy="269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 Terminlogy</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Availability Group (AG)</a:t>
            </a:r>
            <a:endParaRPr/>
          </a:p>
          <a:p>
            <a:pPr indent="-317500" lvl="1" marL="914400" rtl="0" algn="l">
              <a:spcBef>
                <a:spcPts val="0"/>
              </a:spcBef>
              <a:spcAft>
                <a:spcPts val="0"/>
              </a:spcAft>
              <a:buSzPts val="1400"/>
              <a:buChar char="○"/>
            </a:pPr>
            <a:r>
              <a:rPr lang="en-GB"/>
              <a:t>A container that groups a set of databases together, that will failover together</a:t>
            </a:r>
            <a:endParaRPr/>
          </a:p>
          <a:p>
            <a:pPr indent="-342900" lvl="0" marL="457200" rtl="0" algn="l">
              <a:spcBef>
                <a:spcPts val="0"/>
              </a:spcBef>
              <a:spcAft>
                <a:spcPts val="0"/>
              </a:spcAft>
              <a:buSzPts val="1800"/>
              <a:buChar char="●"/>
            </a:pPr>
            <a:r>
              <a:rPr lang="en-GB"/>
              <a:t>Availability Database</a:t>
            </a:r>
            <a:endParaRPr/>
          </a:p>
          <a:p>
            <a:pPr indent="-317500" lvl="1" marL="914400" rtl="0" algn="l">
              <a:spcBef>
                <a:spcPts val="0"/>
              </a:spcBef>
              <a:spcAft>
                <a:spcPts val="0"/>
              </a:spcAft>
              <a:buSzPts val="1400"/>
              <a:buChar char="○"/>
            </a:pPr>
            <a:r>
              <a:rPr lang="en-GB"/>
              <a:t>A DB that belongs to an AG</a:t>
            </a:r>
            <a:endParaRPr/>
          </a:p>
          <a:p>
            <a:pPr indent="-317500" lvl="1" marL="914400" rtl="0" algn="l">
              <a:spcBef>
                <a:spcPts val="0"/>
              </a:spcBef>
              <a:spcAft>
                <a:spcPts val="0"/>
              </a:spcAft>
              <a:buSzPts val="1400"/>
              <a:buChar char="○"/>
            </a:pPr>
            <a:r>
              <a:rPr lang="en-GB"/>
              <a:t>1 primary and up to 8 secondary copies of each AG DB</a:t>
            </a:r>
            <a:endParaRPr/>
          </a:p>
          <a:p>
            <a:pPr indent="-342900" lvl="0" marL="457200" rtl="0" algn="l">
              <a:spcBef>
                <a:spcPts val="0"/>
              </a:spcBef>
              <a:spcAft>
                <a:spcPts val="0"/>
              </a:spcAft>
              <a:buSzPts val="1800"/>
              <a:buChar char="●"/>
            </a:pPr>
            <a:r>
              <a:rPr lang="en-GB"/>
              <a:t>Primary Database</a:t>
            </a:r>
            <a:endParaRPr/>
          </a:p>
          <a:p>
            <a:pPr indent="-317500" lvl="1" marL="914400" rtl="0" algn="l">
              <a:spcBef>
                <a:spcPts val="0"/>
              </a:spcBef>
              <a:spcAft>
                <a:spcPts val="0"/>
              </a:spcAft>
              <a:buSzPts val="1400"/>
              <a:buChar char="○"/>
            </a:pPr>
            <a:r>
              <a:rPr lang="en-GB"/>
              <a:t>The only read-write copy</a:t>
            </a:r>
            <a:endParaRPr/>
          </a:p>
          <a:p>
            <a:pPr indent="-342900" lvl="0" marL="457200" rtl="0" algn="l">
              <a:spcBef>
                <a:spcPts val="0"/>
              </a:spcBef>
              <a:spcAft>
                <a:spcPts val="0"/>
              </a:spcAft>
              <a:buSzPts val="1800"/>
              <a:buChar char="●"/>
            </a:pPr>
            <a:r>
              <a:rPr lang="en-GB"/>
              <a:t>Secondary Database</a:t>
            </a:r>
            <a:endParaRPr/>
          </a:p>
          <a:p>
            <a:pPr indent="-317500" lvl="1" marL="914400" rtl="0" algn="l">
              <a:spcBef>
                <a:spcPts val="0"/>
              </a:spcBef>
              <a:spcAft>
                <a:spcPts val="0"/>
              </a:spcAft>
              <a:buSzPts val="1400"/>
              <a:buChar char="○"/>
            </a:pPr>
            <a:r>
              <a:rPr lang="en-GB"/>
              <a:t>Read-only (or non-readable) copy</a:t>
            </a:r>
            <a:endParaRPr/>
          </a:p>
          <a:p>
            <a:pPr indent="-317500" lvl="1" marL="914400" rtl="0" algn="l">
              <a:spcBef>
                <a:spcPts val="0"/>
              </a:spcBef>
              <a:spcAft>
                <a:spcPts val="0"/>
              </a:spcAft>
              <a:buSzPts val="1400"/>
              <a:buChar char="○"/>
            </a:pPr>
            <a:r>
              <a:rPr lang="en-GB"/>
              <a:t>Changes are synced from primary to all secondary copies</a:t>
            </a:r>
            <a:endParaRPr/>
          </a:p>
        </p:txBody>
      </p:sp>
      <p:pic>
        <p:nvPicPr>
          <p:cNvPr id="86" name="Google Shape;86;p16"/>
          <p:cNvPicPr preferRelativeResize="0"/>
          <p:nvPr/>
        </p:nvPicPr>
        <p:blipFill>
          <a:blip r:embed="rId3">
            <a:alphaModFix/>
          </a:blip>
          <a:stretch>
            <a:fillRect/>
          </a:stretch>
        </p:blipFill>
        <p:spPr>
          <a:xfrm>
            <a:off x="6172650" y="1946400"/>
            <a:ext cx="2823324" cy="211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 Terminlogy, cont’d</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Availability Replica</a:t>
            </a:r>
            <a:endParaRPr/>
          </a:p>
          <a:p>
            <a:pPr indent="-317500" lvl="1" marL="914400" rtl="0" algn="l">
              <a:spcBef>
                <a:spcPts val="0"/>
              </a:spcBef>
              <a:spcAft>
                <a:spcPts val="0"/>
              </a:spcAft>
              <a:buSzPts val="1400"/>
              <a:buChar char="○"/>
            </a:pPr>
            <a:r>
              <a:rPr lang="en-GB"/>
              <a:t>A ‘node’ within the AG that is hosted on a standalone sql instance with a WSFC</a:t>
            </a:r>
            <a:endParaRPr/>
          </a:p>
          <a:p>
            <a:pPr indent="-317500" lvl="1" marL="914400" rtl="0" algn="l">
              <a:spcBef>
                <a:spcPts val="0"/>
              </a:spcBef>
              <a:spcAft>
                <a:spcPts val="0"/>
              </a:spcAft>
              <a:buSzPts val="1400"/>
              <a:buChar char="○"/>
            </a:pPr>
            <a:r>
              <a:rPr lang="en-GB"/>
              <a:t>Maintains a local copy of each AG database</a:t>
            </a:r>
            <a:endParaRPr/>
          </a:p>
          <a:p>
            <a:pPr indent="-342900" lvl="0" marL="457200" rtl="0" algn="l">
              <a:spcBef>
                <a:spcPts val="0"/>
              </a:spcBef>
              <a:spcAft>
                <a:spcPts val="0"/>
              </a:spcAft>
              <a:buSzPts val="1800"/>
              <a:buChar char="●"/>
            </a:pPr>
            <a:r>
              <a:rPr lang="en-GB"/>
              <a:t>Primary Replica</a:t>
            </a:r>
            <a:endParaRPr/>
          </a:p>
          <a:p>
            <a:pPr indent="-317500" lvl="1" marL="914400" rtl="0" algn="l">
              <a:spcBef>
                <a:spcPts val="0"/>
              </a:spcBef>
              <a:spcAft>
                <a:spcPts val="0"/>
              </a:spcAft>
              <a:buSzPts val="1400"/>
              <a:buChar char="○"/>
            </a:pPr>
            <a:r>
              <a:rPr lang="en-GB"/>
              <a:t>Contains the primary (read-write) AG databases</a:t>
            </a:r>
            <a:endParaRPr/>
          </a:p>
          <a:p>
            <a:pPr indent="-317500" lvl="1" marL="914400" rtl="0" algn="l">
              <a:spcBef>
                <a:spcPts val="0"/>
              </a:spcBef>
              <a:spcAft>
                <a:spcPts val="0"/>
              </a:spcAft>
              <a:buSzPts val="1400"/>
              <a:buChar char="○"/>
            </a:pPr>
            <a:r>
              <a:rPr lang="en-GB"/>
              <a:t>Sends transaction log records to each secondary replica</a:t>
            </a:r>
            <a:endParaRPr/>
          </a:p>
          <a:p>
            <a:pPr indent="-342900" lvl="0" marL="457200" rtl="0" algn="l">
              <a:spcBef>
                <a:spcPts val="0"/>
              </a:spcBef>
              <a:spcAft>
                <a:spcPts val="0"/>
              </a:spcAft>
              <a:buSzPts val="1800"/>
              <a:buChar char="●"/>
            </a:pPr>
            <a:r>
              <a:rPr lang="en-GB"/>
              <a:t>Secondary Replica</a:t>
            </a:r>
            <a:endParaRPr/>
          </a:p>
          <a:p>
            <a:pPr indent="-317500" lvl="1" marL="914400" rtl="0" algn="l">
              <a:spcBef>
                <a:spcPts val="0"/>
              </a:spcBef>
              <a:spcAft>
                <a:spcPts val="0"/>
              </a:spcAft>
              <a:buSzPts val="1400"/>
              <a:buChar char="○"/>
            </a:pPr>
            <a:r>
              <a:rPr lang="en-GB"/>
              <a:t>Contains the </a:t>
            </a:r>
            <a:r>
              <a:rPr lang="en-GB"/>
              <a:t>secondary</a:t>
            </a:r>
            <a:r>
              <a:rPr lang="en-GB"/>
              <a:t> (read-only or non-readable) copies of the AG databases</a:t>
            </a:r>
            <a:endParaRPr/>
          </a:p>
          <a:p>
            <a:pPr indent="-317500" lvl="1" marL="914400" rtl="0" algn="l">
              <a:spcBef>
                <a:spcPts val="0"/>
              </a:spcBef>
              <a:spcAft>
                <a:spcPts val="0"/>
              </a:spcAft>
              <a:buSzPts val="1400"/>
              <a:buChar char="○"/>
            </a:pPr>
            <a:r>
              <a:rPr lang="en-GB"/>
              <a:t>Can be failover target</a:t>
            </a:r>
            <a:endParaRPr/>
          </a:p>
          <a:p>
            <a:pPr indent="-317500" lvl="1" marL="914400" rtl="0" algn="l">
              <a:spcBef>
                <a:spcPts val="0"/>
              </a:spcBef>
              <a:spcAft>
                <a:spcPts val="0"/>
              </a:spcAft>
              <a:buSzPts val="1400"/>
              <a:buChar char="○"/>
            </a:pPr>
            <a:r>
              <a:rPr lang="en-GB"/>
              <a:t>Can support read-only access (e.g. to spread read loads such as reporting, do backups)</a:t>
            </a:r>
            <a:endParaRPr/>
          </a:p>
          <a:p>
            <a:pPr indent="-342900" lvl="0" marL="457200" rtl="0" algn="l">
              <a:spcBef>
                <a:spcPts val="0"/>
              </a:spcBef>
              <a:spcAft>
                <a:spcPts val="0"/>
              </a:spcAft>
              <a:buSzPts val="1800"/>
              <a:buChar char="●"/>
            </a:pPr>
            <a:r>
              <a:rPr lang="en-GB"/>
              <a:t>Listener</a:t>
            </a:r>
            <a:endParaRPr/>
          </a:p>
          <a:p>
            <a:pPr indent="-317500" lvl="1" marL="914400" rtl="0" algn="l">
              <a:spcBef>
                <a:spcPts val="0"/>
              </a:spcBef>
              <a:spcAft>
                <a:spcPts val="0"/>
              </a:spcAft>
              <a:buSzPts val="1400"/>
              <a:buChar char="○"/>
            </a:pPr>
            <a:r>
              <a:rPr lang="en-GB"/>
              <a:t>A server name to which clients can connect - has a DNS entry</a:t>
            </a:r>
            <a:endParaRPr/>
          </a:p>
          <a:p>
            <a:pPr indent="-317500" lvl="1" marL="914400" rtl="0" algn="l">
              <a:spcBef>
                <a:spcPts val="0"/>
              </a:spcBef>
              <a:spcAft>
                <a:spcPts val="0"/>
              </a:spcAft>
              <a:buSzPts val="1400"/>
              <a:buChar char="○"/>
            </a:pPr>
            <a:r>
              <a:rPr lang="en-GB"/>
              <a:t>Directs traffic to appropriate replica depending on connection ‘intent’ (read vs write)</a:t>
            </a:r>
            <a:endParaRPr/>
          </a:p>
        </p:txBody>
      </p:sp>
      <p:pic>
        <p:nvPicPr>
          <p:cNvPr id="93" name="Google Shape;93;p17"/>
          <p:cNvPicPr preferRelativeResize="0"/>
          <p:nvPr/>
        </p:nvPicPr>
        <p:blipFill>
          <a:blip r:embed="rId3">
            <a:alphaModFix/>
          </a:blip>
          <a:stretch>
            <a:fillRect/>
          </a:stretch>
        </p:blipFill>
        <p:spPr>
          <a:xfrm>
            <a:off x="6879663" y="207225"/>
            <a:ext cx="1952625" cy="133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 Features</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2 - 9 availability replicas</a:t>
            </a:r>
            <a:endParaRPr/>
          </a:p>
          <a:p>
            <a:pPr indent="-317500" lvl="1" marL="914400" rtl="0" algn="l">
              <a:lnSpc>
                <a:spcPct val="150000"/>
              </a:lnSpc>
              <a:spcBef>
                <a:spcPts val="0"/>
              </a:spcBef>
              <a:spcAft>
                <a:spcPts val="0"/>
              </a:spcAft>
              <a:buSzPts val="1400"/>
              <a:buChar char="○"/>
            </a:pPr>
            <a:r>
              <a:rPr lang="en-GB"/>
              <a:t>1 primary, 1-8 secondary</a:t>
            </a:r>
            <a:endParaRPr/>
          </a:p>
          <a:p>
            <a:pPr indent="-342900" lvl="0" marL="457200" rtl="0" algn="l">
              <a:lnSpc>
                <a:spcPct val="150000"/>
              </a:lnSpc>
              <a:spcBef>
                <a:spcPts val="0"/>
              </a:spcBef>
              <a:spcAft>
                <a:spcPts val="0"/>
              </a:spcAft>
              <a:buSzPts val="1800"/>
              <a:buChar char="●"/>
            </a:pPr>
            <a:r>
              <a:rPr lang="en-GB"/>
              <a:t>Synchronous vs asynchronous commit mode</a:t>
            </a:r>
            <a:endParaRPr/>
          </a:p>
          <a:p>
            <a:pPr indent="-342900" lvl="0" marL="457200" rtl="0" algn="l">
              <a:lnSpc>
                <a:spcPct val="150000"/>
              </a:lnSpc>
              <a:spcBef>
                <a:spcPts val="0"/>
              </a:spcBef>
              <a:spcAft>
                <a:spcPts val="0"/>
              </a:spcAft>
              <a:buSzPts val="1800"/>
              <a:buChar char="●"/>
            </a:pPr>
            <a:r>
              <a:rPr lang="en-GB"/>
              <a:t>Multiple DBs per AG</a:t>
            </a:r>
            <a:endParaRPr/>
          </a:p>
          <a:p>
            <a:pPr indent="-317500" lvl="1" marL="914400" rtl="0" algn="l">
              <a:lnSpc>
                <a:spcPct val="150000"/>
              </a:lnSpc>
              <a:spcBef>
                <a:spcPts val="0"/>
              </a:spcBef>
              <a:spcAft>
                <a:spcPts val="0"/>
              </a:spcAft>
              <a:buSzPts val="1400"/>
              <a:buChar char="○"/>
            </a:pPr>
            <a:r>
              <a:rPr lang="en-GB"/>
              <a:t>Fail over together</a:t>
            </a:r>
            <a:endParaRPr/>
          </a:p>
          <a:p>
            <a:pPr indent="-342900" lvl="0" marL="457200" rtl="0" algn="l">
              <a:lnSpc>
                <a:spcPct val="150000"/>
              </a:lnSpc>
              <a:spcBef>
                <a:spcPts val="0"/>
              </a:spcBef>
              <a:spcAft>
                <a:spcPts val="0"/>
              </a:spcAft>
              <a:buSzPts val="1800"/>
              <a:buChar char="●"/>
            </a:pPr>
            <a:r>
              <a:rPr lang="en-GB"/>
              <a:t>Primary = read/write</a:t>
            </a:r>
            <a:br>
              <a:rPr lang="en-GB"/>
            </a:br>
            <a:r>
              <a:rPr lang="en-GB"/>
              <a:t>Secondary = read-only or non-readable</a:t>
            </a:r>
            <a:endParaRPr/>
          </a:p>
          <a:p>
            <a:pPr indent="-342900" lvl="0" marL="457200" rtl="0" algn="l">
              <a:lnSpc>
                <a:spcPct val="150000"/>
              </a:lnSpc>
              <a:spcBef>
                <a:spcPts val="0"/>
              </a:spcBef>
              <a:spcAft>
                <a:spcPts val="0"/>
              </a:spcAft>
              <a:buSzPts val="1800"/>
              <a:buChar char="●"/>
            </a:pPr>
            <a:r>
              <a:rPr lang="en-GB"/>
              <a:t>Data synchronisation between primary and secondaries</a:t>
            </a:r>
            <a:endParaRPr/>
          </a:p>
        </p:txBody>
      </p:sp>
      <p:pic>
        <p:nvPicPr>
          <p:cNvPr id="100" name="Google Shape;100;p18"/>
          <p:cNvPicPr preferRelativeResize="0"/>
          <p:nvPr/>
        </p:nvPicPr>
        <p:blipFill>
          <a:blip r:embed="rId3">
            <a:alphaModFix/>
          </a:blip>
          <a:stretch>
            <a:fillRect/>
          </a:stretch>
        </p:blipFill>
        <p:spPr>
          <a:xfrm>
            <a:off x="6232100" y="594346"/>
            <a:ext cx="1873550" cy="118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 Requirements</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Built on *Windows Server Failover Cluster (WSFC)</a:t>
            </a:r>
            <a:endParaRPr/>
          </a:p>
          <a:p>
            <a:pPr indent="0" lvl="0" marL="457200" rtl="0" algn="l">
              <a:lnSpc>
                <a:spcPct val="150000"/>
              </a:lnSpc>
              <a:spcBef>
                <a:spcPts val="1200"/>
              </a:spcBef>
              <a:spcAft>
                <a:spcPts val="1200"/>
              </a:spcAft>
              <a:buNone/>
            </a:pPr>
            <a:r>
              <a:t/>
            </a:r>
            <a:endParaRPr/>
          </a:p>
        </p:txBody>
      </p:sp>
      <p:pic>
        <p:nvPicPr>
          <p:cNvPr id="107" name="Google Shape;107;p19"/>
          <p:cNvPicPr preferRelativeResize="0"/>
          <p:nvPr/>
        </p:nvPicPr>
        <p:blipFill>
          <a:blip r:embed="rId3">
            <a:alphaModFix/>
          </a:blip>
          <a:stretch>
            <a:fillRect/>
          </a:stretch>
        </p:blipFill>
        <p:spPr>
          <a:xfrm>
            <a:off x="885825" y="1800188"/>
            <a:ext cx="7372350" cy="294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 Requirements, cont’d</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GB"/>
              <a:t>Each replica on different node in WSFC</a:t>
            </a:r>
            <a:endParaRPr/>
          </a:p>
          <a:p>
            <a:pPr indent="-342900" lvl="0" marL="457200" rtl="0" algn="l">
              <a:lnSpc>
                <a:spcPct val="150000"/>
              </a:lnSpc>
              <a:spcBef>
                <a:spcPts val="0"/>
              </a:spcBef>
              <a:spcAft>
                <a:spcPts val="0"/>
              </a:spcAft>
              <a:buSzPts val="1800"/>
              <a:buChar char="●"/>
            </a:pPr>
            <a:r>
              <a:rPr lang="en-GB"/>
              <a:t>One or more DBs within AG</a:t>
            </a:r>
            <a:endParaRPr/>
          </a:p>
          <a:p>
            <a:pPr indent="-342900" lvl="0" marL="457200" rtl="0" algn="l">
              <a:lnSpc>
                <a:spcPct val="150000"/>
              </a:lnSpc>
              <a:spcBef>
                <a:spcPts val="0"/>
              </a:spcBef>
              <a:spcAft>
                <a:spcPts val="0"/>
              </a:spcAft>
              <a:buSzPts val="1800"/>
              <a:buChar char="●"/>
            </a:pPr>
            <a:r>
              <a:rPr lang="en-GB"/>
              <a:t>1 or more AG per sql instance / cluster</a:t>
            </a:r>
            <a:endParaRPr/>
          </a:p>
          <a:p>
            <a:pPr indent="-342900" lvl="0" marL="457200" rtl="0" algn="l">
              <a:lnSpc>
                <a:spcPct val="150000"/>
              </a:lnSpc>
              <a:spcBef>
                <a:spcPts val="0"/>
              </a:spcBef>
              <a:spcAft>
                <a:spcPts val="0"/>
              </a:spcAft>
              <a:buSzPts val="1800"/>
              <a:buChar char="●"/>
            </a:pPr>
            <a:r>
              <a:rPr lang="en-GB"/>
              <a:t>AG Name must be unique in WSFC (resource)</a:t>
            </a:r>
            <a:endParaRPr/>
          </a:p>
          <a:p>
            <a:pPr indent="-342900" lvl="0" marL="457200" rtl="0" algn="l">
              <a:lnSpc>
                <a:spcPct val="150000"/>
              </a:lnSpc>
              <a:spcBef>
                <a:spcPts val="0"/>
              </a:spcBef>
              <a:spcAft>
                <a:spcPts val="0"/>
              </a:spcAft>
              <a:buSzPts val="1800"/>
              <a:buChar char="●"/>
            </a:pPr>
            <a:r>
              <a:rPr lang="en-GB"/>
              <a:t>SQL Server 2012+</a:t>
            </a:r>
            <a:endParaRPr/>
          </a:p>
          <a:p>
            <a:pPr indent="-317500" lvl="1" marL="914400" rtl="0" algn="l">
              <a:lnSpc>
                <a:spcPct val="150000"/>
              </a:lnSpc>
              <a:spcBef>
                <a:spcPts val="0"/>
              </a:spcBef>
              <a:spcAft>
                <a:spcPts val="0"/>
              </a:spcAft>
              <a:buSzPts val="1400"/>
              <a:buChar char="○"/>
            </a:pPr>
            <a:r>
              <a:rPr lang="en-GB"/>
              <a:t>Enterprise Edition (also works in developer for non-production)</a:t>
            </a:r>
            <a:endParaRPr/>
          </a:p>
          <a:p>
            <a:pPr indent="-342900" lvl="0" marL="457200" rtl="0" algn="l">
              <a:lnSpc>
                <a:spcPct val="150000"/>
              </a:lnSpc>
              <a:spcBef>
                <a:spcPts val="0"/>
              </a:spcBef>
              <a:spcAft>
                <a:spcPts val="0"/>
              </a:spcAft>
              <a:buSzPts val="1800"/>
              <a:buChar char="●"/>
            </a:pPr>
            <a:r>
              <a:rPr lang="en-GB"/>
              <a:t>*</a:t>
            </a:r>
            <a:r>
              <a:rPr lang="en-GB"/>
              <a:t>Up to 5 sync replicas</a:t>
            </a:r>
            <a:endParaRPr/>
          </a:p>
          <a:p>
            <a:pPr indent="-342900" lvl="0" marL="457200" rtl="0" algn="l">
              <a:lnSpc>
                <a:spcPct val="150000"/>
              </a:lnSpc>
              <a:spcBef>
                <a:spcPts val="0"/>
              </a:spcBef>
              <a:spcAft>
                <a:spcPts val="0"/>
              </a:spcAft>
              <a:buSzPts val="1800"/>
              <a:buChar char="●"/>
            </a:pPr>
            <a:r>
              <a:rPr lang="en-GB"/>
              <a:t>*</a:t>
            </a:r>
            <a:r>
              <a:rPr lang="en-GB"/>
              <a:t>No enforced max AGs and AG DBs per computer</a:t>
            </a:r>
            <a:endParaRPr/>
          </a:p>
          <a:p>
            <a:pPr indent="-317500" lvl="1" marL="914400" rtl="0" algn="l">
              <a:lnSpc>
                <a:spcPct val="150000"/>
              </a:lnSpc>
              <a:spcBef>
                <a:spcPts val="0"/>
              </a:spcBef>
              <a:spcAft>
                <a:spcPts val="0"/>
              </a:spcAft>
              <a:buSzPts val="1400"/>
              <a:buChar char="○"/>
            </a:pPr>
            <a:r>
              <a:rPr lang="en-GB"/>
              <a:t>Hardware dependent</a:t>
            </a:r>
            <a:endParaRPr/>
          </a:p>
        </p:txBody>
      </p:sp>
      <p:pic>
        <p:nvPicPr>
          <p:cNvPr id="114" name="Google Shape;114;p20"/>
          <p:cNvPicPr preferRelativeResize="0"/>
          <p:nvPr/>
        </p:nvPicPr>
        <p:blipFill>
          <a:blip r:embed="rId4">
            <a:alphaModFix/>
          </a:blip>
          <a:stretch>
            <a:fillRect/>
          </a:stretch>
        </p:blipFill>
        <p:spPr>
          <a:xfrm>
            <a:off x="6288175" y="445025"/>
            <a:ext cx="2347225" cy="131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 Do’s and Don’ts</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DO</a:t>
            </a:r>
            <a:endParaRPr/>
          </a:p>
          <a:p>
            <a:pPr indent="-317500" lvl="1" marL="914400" rtl="0" algn="l">
              <a:lnSpc>
                <a:spcPct val="150000"/>
              </a:lnSpc>
              <a:spcBef>
                <a:spcPts val="0"/>
              </a:spcBef>
              <a:spcAft>
                <a:spcPts val="0"/>
              </a:spcAft>
              <a:buSzPts val="1400"/>
              <a:buChar char="○"/>
            </a:pPr>
            <a:r>
              <a:rPr lang="en-GB"/>
              <a:t>Use TSQL / SSMS to perform failovers</a:t>
            </a:r>
            <a:endParaRPr/>
          </a:p>
          <a:p>
            <a:pPr indent="0" lvl="0" marL="457200" rtl="0" algn="l">
              <a:lnSpc>
                <a:spcPct val="150000"/>
              </a:lnSpc>
              <a:spcBef>
                <a:spcPts val="1200"/>
              </a:spcBef>
              <a:spcAft>
                <a:spcPts val="0"/>
              </a:spcAft>
              <a:buNone/>
            </a:pPr>
            <a:r>
              <a:t/>
            </a:r>
            <a:endParaRPr/>
          </a:p>
          <a:p>
            <a:pPr indent="-342900" lvl="0" marL="457200" rtl="0" algn="l">
              <a:lnSpc>
                <a:spcPct val="150000"/>
              </a:lnSpc>
              <a:spcBef>
                <a:spcPts val="1200"/>
              </a:spcBef>
              <a:spcAft>
                <a:spcPts val="0"/>
              </a:spcAft>
              <a:buSzPts val="1800"/>
              <a:buChar char="●"/>
            </a:pPr>
            <a:r>
              <a:rPr lang="en-GB"/>
              <a:t>DON’T</a:t>
            </a:r>
            <a:endParaRPr/>
          </a:p>
          <a:p>
            <a:pPr indent="-317500" lvl="1" marL="914400" rtl="0" algn="l">
              <a:lnSpc>
                <a:spcPct val="150000"/>
              </a:lnSpc>
              <a:spcBef>
                <a:spcPts val="0"/>
              </a:spcBef>
              <a:spcAft>
                <a:spcPts val="0"/>
              </a:spcAft>
              <a:buSzPts val="1400"/>
              <a:buChar char="○"/>
            </a:pPr>
            <a:r>
              <a:rPr lang="en-GB"/>
              <a:t>Perform failovers using WSFC</a:t>
            </a:r>
            <a:endParaRPr/>
          </a:p>
          <a:p>
            <a:pPr indent="-317500" lvl="1" marL="914400" rtl="0" algn="l">
              <a:lnSpc>
                <a:spcPct val="150000"/>
              </a:lnSpc>
              <a:spcBef>
                <a:spcPts val="0"/>
              </a:spcBef>
              <a:spcAft>
                <a:spcPts val="0"/>
              </a:spcAft>
              <a:buSzPts val="1400"/>
              <a:buChar char="○"/>
            </a:pPr>
            <a:r>
              <a:rPr lang="en-GB"/>
              <a:t>Change AG configuration (e.g. possible owners) via WSFC</a:t>
            </a:r>
            <a:endParaRPr/>
          </a:p>
        </p:txBody>
      </p:sp>
      <p:pic>
        <p:nvPicPr>
          <p:cNvPr id="121" name="Google Shape;121;p21"/>
          <p:cNvPicPr preferRelativeResize="0"/>
          <p:nvPr/>
        </p:nvPicPr>
        <p:blipFill>
          <a:blip r:embed="rId3">
            <a:alphaModFix/>
          </a:blip>
          <a:stretch>
            <a:fillRect/>
          </a:stretch>
        </p:blipFill>
        <p:spPr>
          <a:xfrm>
            <a:off x="5891738" y="445025"/>
            <a:ext cx="2466975" cy="184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