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74" r:id="rId3"/>
    <p:sldId id="257" r:id="rId4"/>
    <p:sldId id="258" r:id="rId5"/>
    <p:sldId id="259"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8" r:id="rId45"/>
    <p:sldId id="302" r:id="rId46"/>
    <p:sldId id="304" r:id="rId47"/>
    <p:sldId id="305" r:id="rId48"/>
    <p:sldId id="306"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06" autoAdjust="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A6B16-4AE2-4AD3-865D-E9C17ECBEEA2}"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AD71D-EC66-4638-8B5D-885BF177FCFB}" type="slidenum">
              <a:rPr lang="en-US" smtClean="0"/>
              <a:t>‹#›</a:t>
            </a:fld>
            <a:endParaRPr lang="en-US"/>
          </a:p>
        </p:txBody>
      </p:sp>
    </p:spTree>
    <p:extLst>
      <p:ext uri="{BB962C8B-B14F-4D97-AF65-F5344CB8AC3E}">
        <p14:creationId xmlns:p14="http://schemas.microsoft.com/office/powerpoint/2010/main" val="130954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Linux now enjoys popularity at its prime, and it's famous among programmers as well as regular computer users around the world.</a:t>
            </a:r>
          </a:p>
          <a:p>
            <a:endParaRPr lang="en-US" dirty="0"/>
          </a:p>
        </p:txBody>
      </p:sp>
      <p:sp>
        <p:nvSpPr>
          <p:cNvPr id="4" name="Slide Number Placeholder 3"/>
          <p:cNvSpPr>
            <a:spLocks noGrp="1"/>
          </p:cNvSpPr>
          <p:nvPr>
            <p:ph type="sldNum" sz="quarter" idx="10"/>
          </p:nvPr>
        </p:nvSpPr>
        <p:spPr/>
        <p:txBody>
          <a:bodyPr/>
          <a:lstStyle/>
          <a:p>
            <a:fld id="{72EAD71D-EC66-4638-8B5D-885BF177FCFB}" type="slidenum">
              <a:rPr lang="en-US" smtClean="0"/>
              <a:t>3</a:t>
            </a:fld>
            <a:endParaRPr lang="en-US"/>
          </a:p>
        </p:txBody>
      </p:sp>
    </p:spTree>
    <p:extLst>
      <p:ext uri="{BB962C8B-B14F-4D97-AF65-F5344CB8AC3E}">
        <p14:creationId xmlns:p14="http://schemas.microsoft.com/office/powerpoint/2010/main" val="31409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A1FD00D-E9FA-4287-AC5C-57A4B19D5FB9}" type="slidenum">
              <a:rPr lang="zh-TW" altLang="en-US" smtClean="0"/>
              <a:t>39</a:t>
            </a:fld>
            <a:endParaRPr lang="zh-TW" altLang="en-US"/>
          </a:p>
        </p:txBody>
      </p:sp>
    </p:spTree>
    <p:extLst>
      <p:ext uri="{BB962C8B-B14F-4D97-AF65-F5344CB8AC3E}">
        <p14:creationId xmlns:p14="http://schemas.microsoft.com/office/powerpoint/2010/main" val="49882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2555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72227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2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410223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869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96529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468313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60902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240724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3DCE4-0B4C-42B2-AD4E-EAA998F9DD8D}"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244413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93DCE4-0B4C-42B2-AD4E-EAA998F9DD8D}"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422644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DCE4-0B4C-42B2-AD4E-EAA998F9DD8D}"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18437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93DCE4-0B4C-42B2-AD4E-EAA998F9DD8D}"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048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3DCE4-0B4C-42B2-AD4E-EAA998F9DD8D}"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085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176173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93DCE4-0B4C-42B2-AD4E-EAA998F9DD8D}"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4B77FC-C43F-409D-8164-D92DAF5B9617}" type="slidenum">
              <a:rPr lang="en-US" smtClean="0"/>
              <a:t>‹#›</a:t>
            </a:fld>
            <a:endParaRPr lang="en-US"/>
          </a:p>
        </p:txBody>
      </p:sp>
    </p:spTree>
    <p:extLst>
      <p:ext uri="{BB962C8B-B14F-4D97-AF65-F5344CB8AC3E}">
        <p14:creationId xmlns:p14="http://schemas.microsoft.com/office/powerpoint/2010/main" val="327984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93DCE4-0B4C-42B2-AD4E-EAA998F9DD8D}" type="datetimeFigureOut">
              <a:rPr lang="en-US" smtClean="0"/>
              <a:t>3/5/2024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4B77FC-C43F-409D-8164-D92DAF5B9617}" type="slidenum">
              <a:rPr lang="en-US" smtClean="0"/>
              <a:t>‹#›</a:t>
            </a:fld>
            <a:endParaRPr lang="en-US"/>
          </a:p>
        </p:txBody>
      </p:sp>
    </p:spTree>
    <p:extLst>
      <p:ext uri="{BB962C8B-B14F-4D97-AF65-F5344CB8AC3E}">
        <p14:creationId xmlns:p14="http://schemas.microsoft.com/office/powerpoint/2010/main" val="23915560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ora.com/How-do-I-learn-to-use-Linux-Where-do-I-begin-Are-all-the-Linus-distros-the-same-If-not-which-should-I-u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inux.vbird.org/linux_basic/0310vi.php" TargetMode="External"/><Relationship Id="rId2" Type="http://schemas.openxmlformats.org/officeDocument/2006/relationships/hyperlink" Target="http://zh.wikipedia.org/wiki/Linux" TargetMode="External"/><Relationship Id="rId1" Type="http://schemas.openxmlformats.org/officeDocument/2006/relationships/slideLayout" Target="../slideLayouts/slideLayout2.xml"/><Relationship Id="rId6" Type="http://schemas.openxmlformats.org/officeDocument/2006/relationships/hyperlink" Target="http://mropengate.blogspot.tw/2018/01/makefile.html" TargetMode="External"/><Relationship Id="rId5" Type="http://schemas.openxmlformats.org/officeDocument/2006/relationships/hyperlink" Target="http://www.study-area.org/cyril/opentools/opentools/makefile.html" TargetMode="External"/><Relationship Id="rId4" Type="http://schemas.openxmlformats.org/officeDocument/2006/relationships/hyperlink" Target="http://www.gnu.org/savannah-checkouts/gnu/make/manual/html_node/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ilto:&#24115;&#34399;@tux.cs.ccu.edu.tw:~/"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apuebook.com/" TargetMode="External"/><Relationship Id="rId2" Type="http://schemas.openxmlformats.org/officeDocument/2006/relationships/hyperlink" Target="http://people.cs.nctu.edu.tw/~yslin/library/linuxc/main.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613" y="585216"/>
            <a:ext cx="8915399" cy="1645919"/>
          </a:xfrm>
        </p:spPr>
        <p:txBody>
          <a:bodyPr>
            <a:normAutofit/>
          </a:bodyPr>
          <a:lstStyle/>
          <a:p>
            <a:r>
              <a:rPr lang="en-US" altLang="zh-TW" sz="6000" dirty="0"/>
              <a:t>Linux &amp; Shell</a:t>
            </a:r>
            <a:endParaRPr lang="en-US" sz="6000" dirty="0"/>
          </a:p>
        </p:txBody>
      </p:sp>
      <p:sp>
        <p:nvSpPr>
          <p:cNvPr id="3" name="Subtitle 2"/>
          <p:cNvSpPr>
            <a:spLocks noGrp="1"/>
          </p:cNvSpPr>
          <p:nvPr>
            <p:ph type="subTitle" idx="1"/>
          </p:nvPr>
        </p:nvSpPr>
        <p:spPr>
          <a:xfrm>
            <a:off x="2360613" y="3414923"/>
            <a:ext cx="8822499" cy="2437237"/>
          </a:xfrm>
        </p:spPr>
        <p:txBody>
          <a:bodyPr>
            <a:normAutofit/>
          </a:bodyPr>
          <a:lstStyle/>
          <a:p>
            <a:pPr algn="ctr"/>
            <a:r>
              <a:rPr lang="en-US" sz="2400" dirty="0" err="1">
                <a:solidFill>
                  <a:schemeClr val="tx1"/>
                </a:solidFill>
                <a:latin typeface="Times New Roman" panose="02020603050405020304" pitchFamily="18" charset="0"/>
                <a:cs typeface="Times New Roman" panose="02020603050405020304" pitchFamily="18" charset="0"/>
              </a:rPr>
              <a:t>Lecturer：Professor</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Pao</a:t>
            </a:r>
            <a:r>
              <a:rPr lang="en-US" sz="2400" dirty="0">
                <a:solidFill>
                  <a:schemeClr val="tx1"/>
                </a:solidFill>
                <a:latin typeface="Times New Roman" panose="02020603050405020304" pitchFamily="18" charset="0"/>
                <a:cs typeface="Times New Roman" panose="02020603050405020304" pitchFamily="18" charset="0"/>
              </a:rPr>
              <a:t>-Ann </a:t>
            </a:r>
            <a:r>
              <a:rPr lang="en-US" sz="2400" dirty="0" err="1">
                <a:solidFill>
                  <a:schemeClr val="tx1"/>
                </a:solidFill>
                <a:latin typeface="Times New Roman" panose="02020603050405020304" pitchFamily="18" charset="0"/>
                <a:cs typeface="Times New Roman" panose="02020603050405020304" pitchFamily="18" charset="0"/>
              </a:rPr>
              <a:t>Hsiung</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Teaching Assistant: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鐘翊誠</a:t>
            </a:r>
            <a:r>
              <a:rPr lang="en-US" altLang="zh-TW" sz="2400" dirty="0">
                <a:solidFill>
                  <a:schemeClr val="tx1"/>
                </a:solidFill>
                <a:latin typeface="Times New Roman" panose="02020603050405020304" pitchFamily="18" charset="0"/>
                <a:cs typeface="Times New Roman" panose="02020603050405020304" pitchFamily="18" charset="0"/>
              </a:rPr>
              <a:t>&amp; </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龔惠俊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gn="ctr"/>
            <a:r>
              <a:rPr lang="en-US" sz="2400" dirty="0">
                <a:solidFill>
                  <a:schemeClr val="tx1"/>
                </a:solidFill>
                <a:latin typeface="Times New Roman" panose="02020603050405020304" pitchFamily="18" charset="0"/>
                <a:cs typeface="Times New Roman" panose="02020603050405020304" pitchFamily="18" charset="0"/>
              </a:rPr>
              <a:t>Embedded Systems Laboratory National Chung Cheng University</a:t>
            </a: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40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293937" y="1762125"/>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mkdir </a:t>
            </a:r>
            <a:r>
              <a:rPr lang="en-US" sz="2000">
                <a:solidFill>
                  <a:schemeClr val="tx1"/>
                </a:solidFill>
                <a:latin typeface="Times New Roman" panose="02020603050405020304" pitchFamily="18" charset="0"/>
                <a:cs typeface="Times New Roman" panose="02020603050405020304" pitchFamily="18" charset="0"/>
              </a:rPr>
              <a:t>(</a:t>
            </a:r>
            <a:r>
              <a:rPr lang="en-US" altLang="zh-TW" sz="2000">
                <a:solidFill>
                  <a:schemeClr val="tx1"/>
                </a:solidFill>
                <a:latin typeface="Times New Roman" pitchFamily="18" charset="0"/>
                <a:cs typeface="Times New Roman" pitchFamily="18" charset="0"/>
              </a:rPr>
              <a:t>make directory</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Purpose: Create a new air folder</a:t>
            </a:r>
          </a:p>
          <a:p>
            <a:r>
              <a:rPr lang="en-US" sz="2000">
                <a:solidFill>
                  <a:schemeClr val="tx1"/>
                </a:solidFill>
                <a:latin typeface="Times New Roman" panose="02020603050405020304" pitchFamily="18" charset="0"/>
                <a:cs typeface="Times New Roman" panose="02020603050405020304" pitchFamily="18" charset="0"/>
              </a:rPr>
              <a:t>Use: mkdir [directory name]</a:t>
            </a:r>
          </a:p>
          <a:p>
            <a:r>
              <a:rPr lang="en-US" sz="2000" i="1" u="sng">
                <a:solidFill>
                  <a:schemeClr val="tx1"/>
                </a:solidFill>
                <a:latin typeface="Times New Roman" panose="02020603050405020304" pitchFamily="18" charset="0"/>
                <a:cs typeface="Times New Roman" panose="02020603050405020304" pitchFamily="18" charset="0"/>
              </a:rPr>
              <a:t>Example</a:t>
            </a:r>
            <a:r>
              <a:rPr lang="en-US" sz="2000">
                <a:solidFill>
                  <a:schemeClr val="tx1"/>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mkdir newdir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985825"/>
            <a:ext cx="5834500" cy="3691937"/>
          </a:xfrm>
          <a:prstGeom prst="rect">
            <a:avLst/>
          </a:prstGeom>
        </p:spPr>
      </p:pic>
    </p:spTree>
    <p:extLst>
      <p:ext uri="{BB962C8B-B14F-4D97-AF65-F5344CB8AC3E}">
        <p14:creationId xmlns:p14="http://schemas.microsoft.com/office/powerpoint/2010/main" val="395779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341437" y="17145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b="1">
                <a:solidFill>
                  <a:srgbClr val="FF0000"/>
                </a:solidFill>
                <a:latin typeface="Times New Roman" panose="02020603050405020304" pitchFamily="18" charset="0"/>
                <a:cs typeface="Times New Roman" panose="02020603050405020304" pitchFamily="18" charset="0"/>
              </a:rPr>
              <a:t>cd</a:t>
            </a:r>
            <a:r>
              <a:rPr lang="en-US" sz="2000">
                <a:solidFill>
                  <a:schemeClr val="tx1"/>
                </a:solidFill>
                <a:latin typeface="Times New Roman" panose="02020603050405020304" pitchFamily="18" charset="0"/>
                <a:cs typeface="Times New Roman" panose="02020603050405020304" pitchFamily="18" charset="0"/>
              </a:rPr>
              <a:t> (change direction )</a:t>
            </a:r>
          </a:p>
          <a:p>
            <a:r>
              <a:rPr lang="en-US" sz="2000">
                <a:solidFill>
                  <a:schemeClr val="tx1"/>
                </a:solidFill>
                <a:latin typeface="Times New Roman" panose="02020603050405020304" pitchFamily="18" charset="0"/>
                <a:cs typeface="Times New Roman" panose="02020603050405020304" pitchFamily="18" charset="0"/>
              </a:rPr>
              <a:t>Purpose: Switch folders</a:t>
            </a:r>
          </a:p>
          <a:p>
            <a:r>
              <a:rPr lang="en-US" sz="2000">
                <a:solidFill>
                  <a:schemeClr val="tx1"/>
                </a:solidFill>
                <a:latin typeface="Times New Roman" panose="02020603050405020304" pitchFamily="18" charset="0"/>
                <a:cs typeface="Times New Roman" panose="02020603050405020304" pitchFamily="18" charset="0"/>
              </a:rPr>
              <a:t>Use: cd [Folder path]</a:t>
            </a:r>
          </a:p>
          <a:p>
            <a:r>
              <a:rPr lang="en-US" sz="2000">
                <a:solidFill>
                  <a:schemeClr val="tx1"/>
                </a:solidFill>
                <a:latin typeface="Times New Roman" panose="02020603050405020304" pitchFamily="18" charset="0"/>
                <a:cs typeface="Times New Roman" panose="02020603050405020304" pitchFamily="18" charset="0"/>
              </a:rPr>
              <a:t>Example: </a:t>
            </a:r>
          </a:p>
          <a:p>
            <a:pPr marL="0" indent="0">
              <a:buNone/>
            </a:pPr>
            <a:r>
              <a:rPr lang="en-US" altLang="zh-TW" sz="2000">
                <a:solidFill>
                  <a:schemeClr val="tx1"/>
                </a:solidFill>
                <a:latin typeface="Times New Roman" pitchFamily="18" charset="0"/>
                <a:cs typeface="Times New Roman" pitchFamily="18" charset="0"/>
              </a:rPr>
              <a:t>          - cd newdir</a:t>
            </a:r>
            <a:r>
              <a:rPr lang="en-US" sz="2000">
                <a:solidFill>
                  <a:schemeClr val="tx1"/>
                </a:solidFill>
                <a:latin typeface="Times New Roman" panose="02020603050405020304" pitchFamily="18" charset="0"/>
                <a:cs typeface="Times New Roman" panose="02020603050405020304" pitchFamily="18" charset="0"/>
              </a:rPr>
              <a:t>    (Enter the newdir folder)</a:t>
            </a:r>
          </a:p>
          <a:p>
            <a:pPr marL="0" indent="0">
              <a:buNone/>
            </a:pPr>
            <a:r>
              <a:rPr lang="en-US" sz="2000">
                <a:solidFill>
                  <a:schemeClr val="tx1"/>
                </a:solidFill>
                <a:latin typeface="Times New Roman" panose="02020603050405020304" pitchFamily="18" charset="0"/>
                <a:cs typeface="Times New Roman" panose="02020603050405020304" pitchFamily="18" charset="0"/>
              </a:rPr>
              <a:t>         - </a:t>
            </a:r>
            <a:r>
              <a:rPr lang="en-US" altLang="zh-TW" sz="2000">
                <a:solidFill>
                  <a:schemeClr val="tx1"/>
                </a:solidFill>
                <a:latin typeface="Times New Roman" pitchFamily="18" charset="0"/>
                <a:cs typeface="Times New Roman" pitchFamily="18" charset="0"/>
              </a:rPr>
              <a:t>cd ~</a:t>
            </a:r>
            <a:r>
              <a:rPr lang="zh-TW" altLang="en-US" sz="2000">
                <a:solidFill>
                  <a:schemeClr val="tx1"/>
                </a:solidFill>
                <a:latin typeface="Times New Roman" pitchFamily="18" charset="0"/>
                <a:cs typeface="Times New Roman" pitchFamily="18" charset="0"/>
              </a:rPr>
              <a:t>             </a:t>
            </a:r>
            <a:r>
              <a:rPr lang="en-US" altLang="zh-TW" sz="2000">
                <a:solidFill>
                  <a:schemeClr val="tx1"/>
                </a:solidFill>
                <a:latin typeface="Times New Roman" pitchFamily="18" charset="0"/>
                <a:cs typeface="Times New Roman" pitchFamily="18" charset="0"/>
              </a:rPr>
              <a:t>(</a:t>
            </a:r>
            <a:r>
              <a:rPr lang="en-US" sz="2000">
                <a:solidFill>
                  <a:schemeClr val="tx1"/>
                </a:solidFill>
                <a:latin typeface="Times New Roman" panose="02020603050405020304" pitchFamily="18" charset="0"/>
                <a:cs typeface="Times New Roman" panose="02020603050405020304" pitchFamily="18" charset="0"/>
              </a:rPr>
              <a:t>Enter the home directory)</a:t>
            </a:r>
          </a:p>
          <a:p>
            <a:pPr marL="0" indent="0">
              <a:buNone/>
            </a:pPr>
            <a:r>
              <a:rPr lang="en-US" sz="2000">
                <a:solidFill>
                  <a:schemeClr val="tx1"/>
                </a:solidFill>
                <a:latin typeface="Times New Roman" panose="02020603050405020304" pitchFamily="18" charset="0"/>
                <a:cs typeface="Times New Roman" panose="02020603050405020304" pitchFamily="18" charset="0"/>
              </a:rPr>
              <a:t>         - </a:t>
            </a:r>
            <a:r>
              <a:rPr lang="en-US" altLang="zh-TW" sz="2000">
                <a:solidFill>
                  <a:schemeClr val="tx1"/>
                </a:solidFill>
                <a:latin typeface="Times New Roman" pitchFamily="18" charset="0"/>
                <a:cs typeface="Times New Roman" pitchFamily="18" charset="0"/>
              </a:rPr>
              <a:t>cd ..</a:t>
            </a:r>
            <a:r>
              <a:rPr lang="zh-TW" altLang="en-US" sz="2000">
                <a:solidFill>
                  <a:schemeClr val="tx1"/>
                </a:solidFill>
                <a:latin typeface="Times New Roman" pitchFamily="18" charset="0"/>
                <a:cs typeface="Times New Roman" pitchFamily="18" charset="0"/>
              </a:rPr>
              <a:t>             </a:t>
            </a:r>
            <a:r>
              <a:rPr lang="en-US" altLang="zh-TW" sz="2000">
                <a:solidFill>
                  <a:schemeClr val="tx1"/>
                </a:solidFill>
                <a:latin typeface="Times New Roman" pitchFamily="18" charset="0"/>
                <a:cs typeface="Times New Roman" pitchFamily="18" charset="0"/>
              </a:rPr>
              <a:t>(</a:t>
            </a:r>
            <a:r>
              <a:rPr lang="en-US" sz="2000">
                <a:solidFill>
                  <a:schemeClr val="tx1"/>
                </a:solidFill>
                <a:latin typeface="Times New Roman" panose="02020603050405020304" pitchFamily="18" charset="0"/>
                <a:cs typeface="Times New Roman" panose="02020603050405020304" pitchFamily="18" charset="0"/>
              </a:rPr>
              <a:t>Back to the previous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473" y="5018687"/>
            <a:ext cx="8694456" cy="1010637"/>
          </a:xfrm>
          <a:prstGeom prst="rect">
            <a:avLst/>
          </a:prstGeom>
        </p:spPr>
      </p:pic>
    </p:spTree>
    <p:extLst>
      <p:ext uri="{BB962C8B-B14F-4D97-AF65-F5344CB8AC3E}">
        <p14:creationId xmlns:p14="http://schemas.microsoft.com/office/powerpoint/2010/main" val="291459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912937" y="1638300"/>
            <a:ext cx="8915400" cy="37776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Instruction name: </a:t>
            </a:r>
            <a:r>
              <a:rPr lang="en-US" sz="2000" dirty="0" err="1">
                <a:solidFill>
                  <a:srgbClr val="FF0000"/>
                </a:solidFill>
                <a:latin typeface="Times New Roman" panose="02020603050405020304" pitchFamily="18" charset="0"/>
                <a:cs typeface="Times New Roman" panose="02020603050405020304" pitchFamily="18" charset="0"/>
              </a:rPr>
              <a:t>wget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Purpose: to obtain web page information</a:t>
            </a:r>
          </a:p>
          <a:p>
            <a:r>
              <a:rPr lang="en-US" sz="2000" dirty="0">
                <a:solidFill>
                  <a:schemeClr val="tx1"/>
                </a:solidFill>
                <a:latin typeface="Times New Roman" panose="02020603050405020304" pitchFamily="18" charset="0"/>
                <a:cs typeface="Times New Roman" panose="02020603050405020304" pitchFamily="18" charset="0"/>
              </a:rPr>
              <a:t>Use: </a:t>
            </a:r>
            <a:r>
              <a:rPr lang="en-US" sz="2000" dirty="0" err="1">
                <a:solidFill>
                  <a:schemeClr val="tx1"/>
                </a:solidFill>
                <a:latin typeface="Times New Roman" panose="02020603050405020304" pitchFamily="18" charset="0"/>
                <a:cs typeface="Times New Roman" panose="02020603050405020304" pitchFamily="18" charset="0"/>
              </a:rPr>
              <a:t>wget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url</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Example: </a:t>
            </a:r>
            <a:r>
              <a:rPr lang="en-US" sz="2000" dirty="0" err="1">
                <a:solidFill>
                  <a:schemeClr val="tx1"/>
                </a:solidFill>
                <a:latin typeface="Times New Roman" panose="02020603050405020304" pitchFamily="18" charset="0"/>
                <a:cs typeface="Times New Roman" panose="02020603050405020304" pitchFamily="18" charset="0"/>
              </a:rPr>
              <a:t>wget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2"/>
              </a:rPr>
              <a:t>https://www.quora.com/How-do-I-learn-to-use-Linux-Where-do-I-begin-Are-all-the-Linus-distros-the-same-If-not-which-should-I-use</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75" y="3804934"/>
            <a:ext cx="6648449" cy="2968611"/>
          </a:xfrm>
          <a:prstGeom prst="rect">
            <a:avLst/>
          </a:prstGeom>
        </p:spPr>
      </p:pic>
    </p:spTree>
    <p:extLst>
      <p:ext uri="{BB962C8B-B14F-4D97-AF65-F5344CB8AC3E}">
        <p14:creationId xmlns:p14="http://schemas.microsoft.com/office/powerpoint/2010/main" val="367484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274887" y="1981200"/>
            <a:ext cx="8869363" cy="3962400"/>
          </a:xfrm>
        </p:spPr>
        <p:txBody>
          <a:bodyPr>
            <a:noAutofit/>
          </a:bodyPr>
          <a:lstStyle/>
          <a:p>
            <a:r>
              <a:rPr lang="en-US" sz="2000">
                <a:solidFill>
                  <a:schemeClr val="tx1"/>
                </a:solidFill>
                <a:latin typeface="Times New Roman" panose="02020603050405020304" pitchFamily="18" charset="0"/>
                <a:cs typeface="Times New Roman" panose="02020603050405020304" pitchFamily="18" charset="0"/>
              </a:rPr>
              <a:t>Instruction Name : </a:t>
            </a:r>
            <a:r>
              <a:rPr lang="en-US" sz="2000">
                <a:solidFill>
                  <a:srgbClr val="FF0000"/>
                </a:solidFill>
                <a:latin typeface="Times New Roman" panose="02020603050405020304" pitchFamily="18" charset="0"/>
                <a:cs typeface="Times New Roman" panose="02020603050405020304" pitchFamily="18" charset="0"/>
              </a:rPr>
              <a:t>gcc</a:t>
            </a:r>
            <a:r>
              <a:rPr lang="en-US" sz="2000">
                <a:solidFill>
                  <a:schemeClr val="tx1"/>
                </a:solidFill>
                <a:latin typeface="Times New Roman" panose="02020603050405020304" pitchFamily="18" charset="0"/>
                <a:cs typeface="Times New Roman" panose="02020603050405020304" pitchFamily="18" charset="0"/>
              </a:rPr>
              <a:t> (</a:t>
            </a:r>
            <a:r>
              <a:rPr lang="en-US" altLang="zh-TW" sz="2000">
                <a:solidFill>
                  <a:schemeClr val="tx1"/>
                </a:solidFill>
                <a:latin typeface="Times New Roman" pitchFamily="18" charset="0"/>
                <a:cs typeface="Times New Roman" pitchFamily="18" charset="0"/>
              </a:rPr>
              <a:t>gcc(GNU Compiler Collection</a:t>
            </a:r>
            <a:r>
              <a:rPr lang="en-US" sz="2000">
                <a:solidFill>
                  <a:schemeClr val="tx1"/>
                </a:solidFill>
                <a:latin typeface="Times New Roman" panose="02020603050405020304" pitchFamily="18" charset="0"/>
                <a:cs typeface="Times New Roman" panose="02020603050405020304" pitchFamily="18" charset="0"/>
              </a:rPr>
              <a:t>)</a:t>
            </a:r>
          </a:p>
          <a:p>
            <a:r>
              <a:rPr lang="en-US" sz="2000">
                <a:solidFill>
                  <a:schemeClr val="tx1"/>
                </a:solidFill>
                <a:latin typeface="Times New Roman" panose="02020603050405020304" pitchFamily="18" charset="0"/>
                <a:cs typeface="Times New Roman" panose="02020603050405020304" pitchFamily="18" charset="0"/>
              </a:rPr>
              <a:t>Purpose : Compiler</a:t>
            </a:r>
          </a:p>
          <a:p>
            <a:r>
              <a:rPr lang="en-US" sz="2000">
                <a:solidFill>
                  <a:schemeClr val="tx1"/>
                </a:solidFill>
                <a:latin typeface="Times New Roman" panose="02020603050405020304" pitchFamily="18" charset="0"/>
                <a:cs typeface="Times New Roman" panose="02020603050405020304" pitchFamily="18" charset="0"/>
              </a:rPr>
              <a:t>Use : gcc [parameter (optional)] [file to be compiled]</a:t>
            </a:r>
          </a:p>
          <a:p>
            <a:r>
              <a:rPr lang="en-US" sz="2000">
                <a:solidFill>
                  <a:schemeClr val="tx1"/>
                </a:solidFill>
                <a:latin typeface="Times New Roman" panose="02020603050405020304" pitchFamily="18" charset="0"/>
                <a:cs typeface="Times New Roman" panose="02020603050405020304" pitchFamily="18" charset="0"/>
              </a:rPr>
              <a:t>Example 1: gcc test.c</a:t>
            </a:r>
          </a:p>
          <a:p>
            <a:r>
              <a:rPr lang="en-US" sz="2000">
                <a:solidFill>
                  <a:schemeClr val="tx1"/>
                </a:solidFill>
                <a:latin typeface="Times New Roman" panose="02020603050405020304" pitchFamily="18" charset="0"/>
                <a:cs typeface="Times New Roman" panose="02020603050405020304" pitchFamily="18" charset="0"/>
              </a:rPr>
              <a:t>If the output file name is not set, the file name is automatically set to a.out.</a:t>
            </a:r>
          </a:p>
          <a:p>
            <a:r>
              <a:rPr lang="en-US" sz="2000">
                <a:solidFill>
                  <a:schemeClr val="tx1"/>
                </a:solidFill>
                <a:latin typeface="Times New Roman" panose="02020603050405020304" pitchFamily="18" charset="0"/>
                <a:cs typeface="Times New Roman" panose="02020603050405020304" pitchFamily="18" charset="0"/>
              </a:rPr>
              <a:t>Example 2: gcc –o test test.c</a:t>
            </a:r>
          </a:p>
          <a:p>
            <a:r>
              <a:rPr lang="en-US" sz="2000">
                <a:solidFill>
                  <a:schemeClr val="tx1"/>
                </a:solidFill>
                <a:latin typeface="Times New Roman" panose="02020603050405020304" pitchFamily="18" charset="0"/>
                <a:cs typeface="Times New Roman" panose="02020603050405020304" pitchFamily="18" charset="0"/>
              </a:rPr>
              <a:t>-o : followed by the executable file name to be output</a:t>
            </a:r>
          </a:p>
          <a:p>
            <a:pPr marL="0" indent="0">
              <a:buNone/>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a:solidFill>
                  <a:schemeClr val="tx1"/>
                </a:solidFill>
                <a:latin typeface="Times New Roman" panose="02020603050405020304" pitchFamily="18" charset="0"/>
                <a:cs typeface="Times New Roman" panose="02020603050405020304" pitchFamily="18" charset="0"/>
              </a:rPr>
              <a:t>	Question: How to execute the compiled executable file?</a:t>
            </a:r>
          </a:p>
          <a:p>
            <a:pPr marL="0" indent="0">
              <a:buNone/>
            </a:pPr>
            <a:r>
              <a:rPr lang="en-US"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ANS: </a:t>
            </a:r>
            <a:r>
              <a:rPr lang="en-US" sz="2000">
                <a:solidFill>
                  <a:schemeClr val="tx1"/>
                </a:solidFill>
                <a:latin typeface="Times New Roman" panose="02020603050405020304" pitchFamily="18" charset="0"/>
                <a:cs typeface="Times New Roman" panose="02020603050405020304" pitchFamily="18" charset="0"/>
              </a:rPr>
              <a:t>Put the name of the executable file after ./!        Ex : ./test</a:t>
            </a:r>
          </a:p>
        </p:txBody>
      </p:sp>
    </p:spTree>
    <p:extLst>
      <p:ext uri="{BB962C8B-B14F-4D97-AF65-F5344CB8AC3E}">
        <p14:creationId xmlns:p14="http://schemas.microsoft.com/office/powerpoint/2010/main" val="3601449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913655" y="1556053"/>
            <a:ext cx="9687210" cy="3777622"/>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Instruction name :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(remove or delete)</a:t>
            </a:r>
          </a:p>
          <a:p>
            <a:r>
              <a:rPr lang="en-US" sz="2000" dirty="0">
                <a:solidFill>
                  <a:schemeClr val="tx1"/>
                </a:solidFill>
                <a:latin typeface="Times New Roman" panose="02020603050405020304" pitchFamily="18" charset="0"/>
                <a:cs typeface="Times New Roman" panose="02020603050405020304" pitchFamily="18" charset="0"/>
              </a:rPr>
              <a:t>Purpose : Delete files</a:t>
            </a:r>
          </a:p>
          <a:p>
            <a:r>
              <a:rPr lang="en-US" sz="2000" dirty="0">
                <a:solidFill>
                  <a:schemeClr val="tx1"/>
                </a:solidFill>
                <a:latin typeface="Times New Roman" panose="02020603050405020304" pitchFamily="18" charset="0"/>
                <a:cs typeface="Times New Roman" panose="02020603050405020304" pitchFamily="18" charset="0"/>
              </a:rPr>
              <a:t>Use :</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delete a single file use, the </a:t>
            </a:r>
            <a:r>
              <a:rPr lang="en-US" sz="2000" dirty="0" err="1">
                <a:solidFill>
                  <a:schemeClr val="tx1"/>
                </a:solidFill>
                <a:latin typeface="Times New Roman" panose="02020603050405020304" pitchFamily="18" charset="0"/>
                <a:cs typeface="Times New Roman" panose="02020603050405020304" pitchFamily="18" charset="0"/>
              </a:rPr>
              <a:t>rm</a:t>
            </a:r>
            <a:r>
              <a:rPr lang="en-US" sz="2000" dirty="0">
                <a:solidFill>
                  <a:schemeClr val="tx1"/>
                </a:solidFill>
                <a:latin typeface="Times New Roman" panose="02020603050405020304" pitchFamily="18" charset="0"/>
                <a:cs typeface="Times New Roman" panose="02020603050405020304" pitchFamily="18" charset="0"/>
              </a:rPr>
              <a:t> command followed by the file name: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[filename]</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Use the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option to confirm each file before deleting it: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i</a:t>
            </a:r>
            <a:r>
              <a:rPr lang="en-US" sz="2000" dirty="0">
                <a:solidFill>
                  <a:srgbClr val="FF0000"/>
                </a:solidFill>
                <a:latin typeface="Times New Roman" panose="02020603050405020304" pitchFamily="18" charset="0"/>
                <a:cs typeface="Times New Roman" panose="02020603050405020304" pitchFamily="18" charset="0"/>
              </a:rPr>
              <a:t> [filename(s)]</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remove all .txt files in the current directory without a prompt in verbose mode, use the following command: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–f [name file].txt</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Remove an empty directory use the -d option: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-d [</a:t>
            </a:r>
            <a:r>
              <a:rPr lang="en-US" sz="2000" dirty="0" err="1">
                <a:solidFill>
                  <a:srgbClr val="FF0000"/>
                </a:solidFill>
                <a:latin typeface="Times New Roman" panose="02020603050405020304" pitchFamily="18" charset="0"/>
                <a:cs typeface="Times New Roman" panose="02020603050405020304" pitchFamily="18" charset="0"/>
              </a:rPr>
              <a:t>dirname</a:t>
            </a:r>
            <a:r>
              <a:rPr lang="en-US" sz="2000" dirty="0">
                <a:solidFill>
                  <a:srgbClr val="FF0000"/>
                </a:solidFill>
                <a:latin typeface="Times New Roman" panose="02020603050405020304" pitchFamily="18" charset="0"/>
                <a:cs typeface="Times New Roman" panose="02020603050405020304" pitchFamily="18" charset="0"/>
              </a:rPr>
              <a:t>]</a:t>
            </a:r>
          </a:p>
          <a:p>
            <a:pPr>
              <a:buAutoNum type="arabicPeriod"/>
            </a:pPr>
            <a:r>
              <a:rPr lang="en-US" sz="2000" dirty="0">
                <a:solidFill>
                  <a:schemeClr val="tx1"/>
                </a:solidFill>
                <a:latin typeface="Times New Roman" panose="02020603050405020304" pitchFamily="18" charset="0"/>
                <a:cs typeface="Times New Roman" panose="02020603050405020304" pitchFamily="18" charset="0"/>
              </a:rPr>
              <a:t>To remove non-empty directories and all the files within them, use the r (recursive) option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rm</a:t>
            </a:r>
            <a:r>
              <a:rPr lang="en-US" sz="2000" dirty="0">
                <a:solidFill>
                  <a:srgbClr val="FF0000"/>
                </a:solidFill>
                <a:latin typeface="Times New Roman" panose="02020603050405020304" pitchFamily="18" charset="0"/>
                <a:cs typeface="Times New Roman" panose="02020603050405020304" pitchFamily="18" charset="0"/>
              </a:rPr>
              <a:t> -r </a:t>
            </a:r>
            <a:r>
              <a:rPr lang="en-US" sz="2000" dirty="0" err="1">
                <a:solidFill>
                  <a:srgbClr val="FF0000"/>
                </a:solidFill>
                <a:latin typeface="Times New Roman" panose="02020603050405020304" pitchFamily="18" charset="0"/>
                <a:cs typeface="Times New Roman" panose="02020603050405020304" pitchFamily="18" charset="0"/>
              </a:rPr>
              <a:t>dirname</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Example :</a:t>
            </a:r>
          </a:p>
        </p:txBody>
      </p:sp>
      <p:sp>
        <p:nvSpPr>
          <p:cNvPr id="7" name="Rectangle 4"/>
          <p:cNvSpPr>
            <a:spLocks noChangeArrowheads="1"/>
          </p:cNvSpPr>
          <p:nvPr/>
        </p:nvSpPr>
        <p:spPr bwMode="auto">
          <a:xfrm>
            <a:off x="942975" y="1533897"/>
            <a:ext cx="2632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92F"/>
                </a:solidFill>
                <a:effectLst/>
                <a:latin typeface="IBM Plex Sans"/>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46194"/>
            <a:ext cx="2632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2292F"/>
                </a:solidFill>
                <a:effectLst/>
                <a:latin typeface="IBM Plex Sans"/>
              </a:rPr>
              <a:t>.</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33" y="5333675"/>
            <a:ext cx="7009614" cy="783761"/>
          </a:xfrm>
          <a:prstGeom prst="rect">
            <a:avLst/>
          </a:prstGeom>
        </p:spPr>
      </p:pic>
    </p:spTree>
    <p:extLst>
      <p:ext uri="{BB962C8B-B14F-4D97-AF65-F5344CB8AC3E}">
        <p14:creationId xmlns:p14="http://schemas.microsoft.com/office/powerpoint/2010/main" val="2688928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194576" y="190500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Instruction name: </a:t>
            </a:r>
            <a:r>
              <a:rPr lang="en-US" sz="2400">
                <a:solidFill>
                  <a:srgbClr val="FF0000"/>
                </a:solidFill>
                <a:latin typeface="Times New Roman" panose="02020603050405020304" pitchFamily="18" charset="0"/>
                <a:cs typeface="Times New Roman" panose="02020603050405020304" pitchFamily="18" charset="0"/>
              </a:rPr>
              <a:t>vim</a:t>
            </a:r>
          </a:p>
          <a:p>
            <a:r>
              <a:rPr lang="en-US" sz="2400">
                <a:solidFill>
                  <a:schemeClr val="tx1"/>
                </a:solidFill>
                <a:latin typeface="Times New Roman" panose="02020603050405020304" pitchFamily="18" charset="0"/>
                <a:cs typeface="Times New Roman" panose="02020603050405020304" pitchFamily="18" charset="0"/>
              </a:rPr>
              <a:t>Purpose: Write and view files (if the file does not exist, open a new file)</a:t>
            </a:r>
          </a:p>
          <a:p>
            <a:r>
              <a:rPr lang="en-US" sz="2400">
                <a:solidFill>
                  <a:schemeClr val="tx1"/>
                </a:solidFill>
                <a:latin typeface="Times New Roman" panose="02020603050405020304" pitchFamily="18" charset="0"/>
                <a:cs typeface="Times New Roman" panose="02020603050405020304" pitchFamily="18" charset="0"/>
              </a:rPr>
              <a:t>Use: vim [archive]</a:t>
            </a:r>
          </a:p>
          <a:p>
            <a:r>
              <a:rPr lang="en-US" sz="2400">
                <a:solidFill>
                  <a:schemeClr val="tx1"/>
                </a:solidFill>
                <a:latin typeface="Times New Roman" panose="02020603050405020304" pitchFamily="18" charset="0"/>
                <a:cs typeface="Times New Roman" panose="02020603050405020304" pitchFamily="18" charset="0"/>
              </a:rPr>
              <a:t>Example: vim test.c</a:t>
            </a:r>
          </a:p>
        </p:txBody>
      </p:sp>
      <p:pic>
        <p:nvPicPr>
          <p:cNvPr id="4" name="圖片 3"/>
          <p:cNvPicPr>
            <a:picLocks noChangeAspect="1"/>
          </p:cNvPicPr>
          <p:nvPr/>
        </p:nvPicPr>
        <p:blipFill>
          <a:blip r:embed="rId2"/>
          <a:stretch>
            <a:fillRect/>
          </a:stretch>
        </p:blipFill>
        <p:spPr>
          <a:xfrm>
            <a:off x="4231559" y="4362822"/>
            <a:ext cx="7273053" cy="2231132"/>
          </a:xfrm>
          <a:prstGeom prst="rect">
            <a:avLst/>
          </a:prstGeom>
        </p:spPr>
      </p:pic>
    </p:spTree>
    <p:extLst>
      <p:ext uri="{BB962C8B-B14F-4D97-AF65-F5344CB8AC3E}">
        <p14:creationId xmlns:p14="http://schemas.microsoft.com/office/powerpoint/2010/main" val="370322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1543049" y="1485900"/>
            <a:ext cx="10287001" cy="5372100"/>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Instruction name: </a:t>
            </a:r>
            <a:r>
              <a:rPr lang="en-US" dirty="0">
                <a:solidFill>
                  <a:srgbClr val="FF0000"/>
                </a:solidFill>
                <a:latin typeface="Times New Roman" panose="02020603050405020304" pitchFamily="18" charset="0"/>
                <a:cs typeface="Times New Roman" panose="02020603050405020304" pitchFamily="18" charset="0"/>
              </a:rPr>
              <a:t>vim</a:t>
            </a:r>
          </a:p>
          <a:p>
            <a:r>
              <a:rPr lang="en-US" dirty="0">
                <a:solidFill>
                  <a:schemeClr val="tx1"/>
                </a:solidFill>
                <a:latin typeface="Times New Roman" panose="02020603050405020304" pitchFamily="18" charset="0"/>
                <a:cs typeface="Times New Roman" panose="02020603050405020304" pitchFamily="18" charset="0"/>
              </a:rPr>
              <a:t>How to use: </a:t>
            </a:r>
          </a:p>
          <a:p>
            <a:pPr marL="0" indent="0">
              <a:buNone/>
            </a:pPr>
            <a:r>
              <a:rPr lang="en-US" dirty="0">
                <a:solidFill>
                  <a:schemeClr val="tx1"/>
                </a:solidFill>
                <a:latin typeface="Times New Roman" panose="02020603050405020304" pitchFamily="18" charset="0"/>
                <a:cs typeface="Times New Roman" panose="02020603050405020304" pitchFamily="18" charset="0"/>
              </a:rPr>
              <a:t>-     Function: Move cursor, delete character, copy paste, etc., can't input message</a:t>
            </a:r>
          </a:p>
          <a:p>
            <a:pPr>
              <a:buFontTx/>
              <a:buChar char="-"/>
            </a:pPr>
            <a:r>
              <a:rPr lang="en-US" dirty="0">
                <a:solidFill>
                  <a:schemeClr val="tx1"/>
                </a:solidFill>
                <a:latin typeface="Times New Roman" panose="02020603050405020304" pitchFamily="18" charset="0"/>
                <a:cs typeface="Times New Roman" panose="02020603050405020304" pitchFamily="18" charset="0"/>
              </a:rPr>
              <a:t>Example: u (restore), </a:t>
            </a:r>
            <a:r>
              <a:rPr lang="en-US" dirty="0" err="1">
                <a:solidFill>
                  <a:schemeClr val="tx1"/>
                </a:solidFill>
                <a:latin typeface="Times New Roman" panose="02020603050405020304" pitchFamily="18" charset="0"/>
                <a:cs typeface="Times New Roman" panose="02020603050405020304" pitchFamily="18" charset="0"/>
              </a:rPr>
              <a:t>ctrl+r</a:t>
            </a:r>
            <a:r>
              <a:rPr lang="en-US" dirty="0">
                <a:solidFill>
                  <a:schemeClr val="tx1"/>
                </a:solidFill>
                <a:latin typeface="Times New Roman" panose="02020603050405020304" pitchFamily="18" charset="0"/>
                <a:cs typeface="Times New Roman" panose="02020603050405020304" pitchFamily="18" charset="0"/>
              </a:rPr>
              <a:t> (redo), dd (delete an entire line)…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Vim has two mode:</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1. Edit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Function: Text editing</a:t>
            </a:r>
          </a:p>
          <a:p>
            <a:pPr>
              <a:buFontTx/>
              <a:buChar char="-"/>
            </a:pPr>
            <a:r>
              <a:rPr lang="en-US" dirty="0">
                <a:solidFill>
                  <a:schemeClr val="tx1"/>
                </a:solidFill>
                <a:latin typeface="Times New Roman" panose="02020603050405020304" pitchFamily="18" charset="0"/>
                <a:cs typeface="Times New Roman" panose="02020603050405020304" pitchFamily="18" charset="0"/>
              </a:rPr>
              <a:t>Entry mode: Press "a,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 o, r" in the normal mode to enter the edit mode. Press ESC in edit mode to return to the normal mode.</a:t>
            </a:r>
          </a:p>
          <a:p>
            <a:pPr marL="0" indent="0">
              <a:buNone/>
            </a:pPr>
            <a:r>
              <a:rPr lang="en-US" dirty="0">
                <a:solidFill>
                  <a:schemeClr val="tx1"/>
                </a:solidFill>
                <a:latin typeface="Times New Roman" panose="02020603050405020304" pitchFamily="18" charset="0"/>
                <a:cs typeface="Times New Roman" panose="02020603050405020304" pitchFamily="18" charset="0"/>
              </a:rPr>
              <a:t>2. Command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Function: Perform instruction actions such as reading, archiving, leaving, etc.</a:t>
            </a:r>
          </a:p>
          <a:p>
            <a:pPr>
              <a:buFontTx/>
              <a:buChar char="-"/>
            </a:pPr>
            <a:r>
              <a:rPr lang="en-US" dirty="0">
                <a:solidFill>
                  <a:schemeClr val="tx1"/>
                </a:solidFill>
                <a:latin typeface="Times New Roman" panose="02020603050405020304" pitchFamily="18" charset="0"/>
                <a:cs typeface="Times New Roman" panose="02020603050405020304" pitchFamily="18" charset="0"/>
              </a:rPr>
              <a:t>Access method: Enter ":&lt;instruction&gt;" in normal mode</a:t>
            </a:r>
          </a:p>
          <a:p>
            <a:pPr>
              <a:buFontTx/>
              <a:buChar char="-"/>
            </a:pPr>
            <a:r>
              <a:rPr lang="en-US" dirty="0">
                <a:solidFill>
                  <a:schemeClr val="tx1"/>
                </a:solidFill>
                <a:latin typeface="Times New Roman" panose="02020603050405020304" pitchFamily="18" charset="0"/>
                <a:cs typeface="Times New Roman" panose="02020603050405020304" pitchFamily="18" charset="0"/>
              </a:rPr>
              <a:t>Example: :w (archive): q (away) :</a:t>
            </a:r>
            <a:r>
              <a:rPr lang="en-US" dirty="0" err="1">
                <a:solidFill>
                  <a:schemeClr val="tx1"/>
                </a:solidFill>
                <a:latin typeface="Times New Roman" panose="02020603050405020304" pitchFamily="18" charset="0"/>
                <a:cs typeface="Times New Roman" panose="02020603050405020304" pitchFamily="18" charset="0"/>
              </a:rPr>
              <a:t>wq</a:t>
            </a:r>
            <a:r>
              <a:rPr lang="en-US" dirty="0">
                <a:solidFill>
                  <a:schemeClr val="tx1"/>
                </a:solidFill>
                <a:latin typeface="Times New Roman" panose="02020603050405020304" pitchFamily="18" charset="0"/>
                <a:cs typeface="Times New Roman" panose="02020603050405020304" pitchFamily="18" charset="0"/>
              </a:rPr>
              <a:t> (left after archiving) :q! (not archived away)</a:t>
            </a:r>
          </a:p>
        </p:txBody>
      </p:sp>
    </p:spTree>
    <p:extLst>
      <p:ext uri="{BB962C8B-B14F-4D97-AF65-F5344CB8AC3E}">
        <p14:creationId xmlns:p14="http://schemas.microsoft.com/office/powerpoint/2010/main" val="2216689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p:txBody>
          <a:bodyPr/>
          <a:lstStyle/>
          <a:p>
            <a:r>
              <a:rPr lang="en-US">
                <a:solidFill>
                  <a:schemeClr val="tx1"/>
                </a:solidFill>
                <a:latin typeface="Times New Roman" panose="02020603050405020304" pitchFamily="18" charset="0"/>
                <a:cs typeface="Times New Roman" panose="02020603050405020304" pitchFamily="18" charset="0"/>
              </a:rPr>
              <a:t>Instruction name : </a:t>
            </a:r>
            <a:r>
              <a:rPr lang="en-US">
                <a:solidFill>
                  <a:srgbClr val="FF0000"/>
                </a:solidFill>
                <a:latin typeface="Times New Roman" panose="02020603050405020304" pitchFamily="18" charset="0"/>
                <a:cs typeface="Times New Roman" panose="02020603050405020304" pitchFamily="18" charset="0"/>
              </a:rPr>
              <a:t>make</a:t>
            </a:r>
            <a:r>
              <a:rPr lang="en-US">
                <a:solidFill>
                  <a:schemeClr val="tx1"/>
                </a:solidFill>
                <a:latin typeface="Times New Roman" panose="02020603050405020304" pitchFamily="18" charset="0"/>
                <a:cs typeface="Times New Roman" panose="02020603050405020304" pitchFamily="18" charset="0"/>
              </a:rPr>
              <a:t> (make file)</a:t>
            </a:r>
          </a:p>
          <a:p>
            <a:r>
              <a:rPr lang="en-US">
                <a:solidFill>
                  <a:schemeClr val="tx1"/>
                </a:solidFill>
                <a:latin typeface="Times New Roman" panose="02020603050405020304" pitchFamily="18" charset="0"/>
                <a:cs typeface="Times New Roman" panose="02020603050405020304" pitchFamily="18" charset="0"/>
              </a:rPr>
              <a:t>Purpose: Help us quickly compile through prior settings</a:t>
            </a:r>
          </a:p>
          <a:p>
            <a:r>
              <a:rPr lang="en-US">
                <a:solidFill>
                  <a:schemeClr val="tx1"/>
                </a:solidFill>
                <a:latin typeface="Times New Roman" panose="02020603050405020304" pitchFamily="18" charset="0"/>
                <a:cs typeface="Times New Roman" panose="02020603050405020304" pitchFamily="18" charset="0"/>
              </a:rPr>
              <a:t>Use : make</a:t>
            </a:r>
          </a:p>
          <a:p>
            <a:pPr marL="0" indent="0">
              <a:buNone/>
            </a:pPr>
            <a:endParaRPr lang="en-US">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022411"/>
            <a:ext cx="7270580" cy="852523"/>
          </a:xfrm>
          <a:prstGeom prst="rect">
            <a:avLst/>
          </a:prstGeom>
        </p:spPr>
      </p:pic>
    </p:spTree>
    <p:extLst>
      <p:ext uri="{BB962C8B-B14F-4D97-AF65-F5344CB8AC3E}">
        <p14:creationId xmlns:p14="http://schemas.microsoft.com/office/powerpoint/2010/main" val="126553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2" name="內容版面配置區 1"/>
          <p:cNvSpPr>
            <a:spLocks noGrp="1"/>
          </p:cNvSpPr>
          <p:nvPr>
            <p:ph idx="1"/>
          </p:nvPr>
        </p:nvSpPr>
        <p:spPr/>
        <p:txBody>
          <a:bodyPr>
            <a:normAutofit fontScale="92500"/>
          </a:bodyPr>
          <a:lstStyle/>
          <a:p>
            <a:r>
              <a:rPr lang="zh-TW" altLang="en-US" sz="2800" dirty="0"/>
              <a:t>指示</a:t>
            </a:r>
            <a:r>
              <a:rPr lang="en-US" altLang="zh-TW" sz="2800" dirty="0" err="1"/>
              <a:t>Makefile</a:t>
            </a:r>
            <a:r>
              <a:rPr lang="zh-TW" altLang="en-US" sz="2800" dirty="0"/>
              <a:t>如何進行編譯的規則，主要語法</a:t>
            </a:r>
            <a:r>
              <a:rPr lang="en-US" altLang="zh-TW" sz="2800" dirty="0"/>
              <a:t>:</a:t>
            </a:r>
          </a:p>
          <a:p>
            <a:endParaRPr lang="en-US" altLang="zh-TW" sz="2800" dirty="0"/>
          </a:p>
          <a:p>
            <a:pPr marL="0" indent="0">
              <a:buNone/>
            </a:pPr>
            <a:endParaRPr lang="en-US" altLang="zh-TW" sz="2800" dirty="0"/>
          </a:p>
          <a:p>
            <a:r>
              <a:rPr lang="en-US" altLang="zh-TW" sz="2800" dirty="0"/>
              <a:t>target:</a:t>
            </a:r>
            <a:r>
              <a:rPr lang="zh-TW" altLang="en-US" sz="2800" dirty="0"/>
              <a:t> 要建立的檔案，需以冒號結尾。</a:t>
            </a:r>
            <a:endParaRPr lang="en-US" altLang="zh-TW" sz="2800" dirty="0"/>
          </a:p>
          <a:p>
            <a:r>
              <a:rPr lang="en-US" altLang="zh-TW" sz="2800" dirty="0" err="1"/>
              <a:t>dependecies</a:t>
            </a:r>
            <a:r>
              <a:rPr lang="en-US" altLang="zh-TW" sz="2800" dirty="0"/>
              <a:t>:</a:t>
            </a:r>
            <a:r>
              <a:rPr lang="zh-TW" altLang="en-US" sz="2800" dirty="0"/>
              <a:t> 相依項目，根據此項決定是否重新編譯</a:t>
            </a:r>
            <a:r>
              <a:rPr lang="en-US" altLang="zh-TW" sz="2800" dirty="0"/>
              <a:t>target</a:t>
            </a:r>
            <a:r>
              <a:rPr lang="zh-TW" altLang="en-US" sz="2800" dirty="0"/>
              <a:t>，如果此項的修改日期比</a:t>
            </a:r>
            <a:r>
              <a:rPr lang="en-US" altLang="zh-TW" sz="2800" dirty="0"/>
              <a:t>target</a:t>
            </a:r>
            <a:r>
              <a:rPr lang="zh-TW" altLang="en-US" sz="2800" dirty="0"/>
              <a:t>新，則重新編譯。</a:t>
            </a:r>
            <a:endParaRPr lang="en-US" altLang="zh-TW" sz="2800" dirty="0"/>
          </a:p>
          <a:p>
            <a:r>
              <a:rPr lang="en-US" altLang="zh-TW" sz="2800" dirty="0"/>
              <a:t>commands:</a:t>
            </a:r>
            <a:r>
              <a:rPr lang="zh-TW" altLang="en-US" sz="2800" dirty="0"/>
              <a:t> 用來建立</a:t>
            </a:r>
            <a:r>
              <a:rPr lang="en-US" altLang="zh-TW" sz="2800" dirty="0"/>
              <a:t>target</a:t>
            </a:r>
            <a:r>
              <a:rPr lang="zh-TW" altLang="en-US" sz="2800" dirty="0"/>
              <a:t>的指令，必須以</a:t>
            </a:r>
            <a:r>
              <a:rPr lang="en-US" altLang="zh-TW" sz="2800" dirty="0"/>
              <a:t>&lt;TAB&gt;</a:t>
            </a:r>
            <a:r>
              <a:rPr lang="zh-TW" altLang="en-US" sz="2800" dirty="0"/>
              <a:t>開頭。</a:t>
            </a:r>
            <a:endParaRPr lang="en-US" altLang="zh-TW" sz="2800" dirty="0"/>
          </a:p>
          <a:p>
            <a:endParaRPr lang="en-US" altLang="zh-TW" sz="2800" dirty="0"/>
          </a:p>
        </p:txBody>
      </p:sp>
      <p:sp>
        <p:nvSpPr>
          <p:cNvPr id="4" name="文字方塊 3"/>
          <p:cNvSpPr txBox="1"/>
          <p:nvPr/>
        </p:nvSpPr>
        <p:spPr>
          <a:xfrm>
            <a:off x="3071664" y="2636913"/>
            <a:ext cx="3816424" cy="646331"/>
          </a:xfrm>
          <a:prstGeom prst="rect">
            <a:avLst/>
          </a:prstGeom>
          <a:noFill/>
          <a:ln>
            <a:solidFill>
              <a:schemeClr val="tx1"/>
            </a:solidFill>
          </a:ln>
        </p:spPr>
        <p:txBody>
          <a:bodyPr wrap="square" rtlCol="0">
            <a:spAutoFit/>
          </a:bodyPr>
          <a:lstStyle/>
          <a:p>
            <a:r>
              <a:rPr lang="en-US" altLang="zh-TW" dirty="0"/>
              <a:t>target: dependencies</a:t>
            </a:r>
          </a:p>
          <a:p>
            <a:r>
              <a:rPr lang="en-US" altLang="zh-TW" dirty="0"/>
              <a:t>&lt;TAB&gt; commands</a:t>
            </a:r>
          </a:p>
        </p:txBody>
      </p:sp>
    </p:spTree>
    <p:extLst>
      <p:ext uri="{BB962C8B-B14F-4D97-AF65-F5344CB8AC3E}">
        <p14:creationId xmlns:p14="http://schemas.microsoft.com/office/powerpoint/2010/main" val="1005803029"/>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5" name="文字方塊 4"/>
          <p:cNvSpPr txBox="1"/>
          <p:nvPr/>
        </p:nvSpPr>
        <p:spPr>
          <a:xfrm>
            <a:off x="2639616" y="2420889"/>
            <a:ext cx="2880320" cy="646331"/>
          </a:xfrm>
          <a:prstGeom prst="rect">
            <a:avLst/>
          </a:prstGeom>
          <a:noFill/>
          <a:ln>
            <a:solidFill>
              <a:schemeClr val="tx1"/>
            </a:solidFill>
          </a:ln>
        </p:spPr>
        <p:txBody>
          <a:bodyPr wrap="square" rtlCol="0">
            <a:spAutoFit/>
          </a:bodyPr>
          <a:lstStyle/>
          <a:p>
            <a:r>
              <a:rPr lang="en-US" altLang="zh-TW" dirty="0"/>
              <a:t>all: </a:t>
            </a:r>
            <a:r>
              <a:rPr lang="en-US" altLang="zh-TW" dirty="0" err="1"/>
              <a:t>hello.c</a:t>
            </a:r>
            <a:endParaRPr lang="en-US" altLang="zh-TW" dirty="0"/>
          </a:p>
          <a:p>
            <a:pPr lvl="1"/>
            <a:r>
              <a:rPr lang="en-US" altLang="zh-TW" dirty="0" err="1"/>
              <a:t>gcc</a:t>
            </a:r>
            <a:r>
              <a:rPr lang="en-US" altLang="zh-TW" dirty="0"/>
              <a:t> –o hello </a:t>
            </a:r>
            <a:r>
              <a:rPr lang="en-US" altLang="zh-TW" dirty="0" err="1"/>
              <a:t>hello.c</a:t>
            </a:r>
            <a:endParaRPr lang="zh-TW" altLang="en-US" dirty="0"/>
          </a:p>
        </p:txBody>
      </p:sp>
      <p:sp>
        <p:nvSpPr>
          <p:cNvPr id="7" name="文字方塊 6"/>
          <p:cNvSpPr txBox="1"/>
          <p:nvPr/>
        </p:nvSpPr>
        <p:spPr>
          <a:xfrm>
            <a:off x="5663952" y="2420888"/>
            <a:ext cx="4680520" cy="2862322"/>
          </a:xfrm>
          <a:prstGeom prst="rect">
            <a:avLst/>
          </a:prstGeom>
          <a:noFill/>
          <a:ln>
            <a:solidFill>
              <a:schemeClr val="tx1"/>
            </a:solidFill>
          </a:ln>
        </p:spPr>
        <p:txBody>
          <a:bodyPr wrap="square" rtlCol="0">
            <a:spAutoFit/>
          </a:bodyPr>
          <a:lstStyle/>
          <a:p>
            <a:r>
              <a:rPr lang="en-US" altLang="zh-TW" dirty="0"/>
              <a:t>TARGET=shell</a:t>
            </a:r>
          </a:p>
          <a:p>
            <a:endParaRPr lang="en-US" altLang="zh-TW" dirty="0"/>
          </a:p>
          <a:p>
            <a:r>
              <a:rPr lang="en-US" altLang="zh-TW" dirty="0"/>
              <a:t>$(TARGET): fig1_10.o </a:t>
            </a:r>
            <a:r>
              <a:rPr lang="en-US" altLang="zh-TW" dirty="0" err="1"/>
              <a:t>error.o</a:t>
            </a:r>
            <a:endParaRPr lang="en-US" altLang="zh-TW" dirty="0"/>
          </a:p>
          <a:p>
            <a:r>
              <a:rPr lang="en-US" altLang="zh-TW" dirty="0"/>
              <a:t>	$(CC) -o $@ $^ </a:t>
            </a:r>
          </a:p>
          <a:p>
            <a:endParaRPr lang="en-US" altLang="zh-TW" dirty="0"/>
          </a:p>
          <a:p>
            <a:r>
              <a:rPr lang="en-US" altLang="zh-TW" dirty="0"/>
              <a:t>fig1_10.o: fig1_10.c</a:t>
            </a:r>
          </a:p>
          <a:p>
            <a:r>
              <a:rPr lang="en-US" altLang="zh-TW" dirty="0" err="1"/>
              <a:t>error.o</a:t>
            </a:r>
            <a:r>
              <a:rPr lang="en-US" altLang="zh-TW" dirty="0"/>
              <a:t>: </a:t>
            </a:r>
            <a:r>
              <a:rPr lang="en-US" altLang="zh-TW" dirty="0" err="1"/>
              <a:t>error.c</a:t>
            </a:r>
            <a:endParaRPr lang="en-US" altLang="zh-TW" dirty="0"/>
          </a:p>
          <a:p>
            <a:endParaRPr lang="en-US" altLang="zh-TW" dirty="0"/>
          </a:p>
          <a:p>
            <a:r>
              <a:rPr lang="en-US" altLang="zh-TW" dirty="0"/>
              <a:t>clean:</a:t>
            </a:r>
          </a:p>
          <a:p>
            <a:r>
              <a:rPr lang="en-US" altLang="zh-TW" dirty="0"/>
              <a:t>	</a:t>
            </a:r>
            <a:r>
              <a:rPr lang="en-US" altLang="zh-TW" dirty="0" err="1"/>
              <a:t>rm</a:t>
            </a:r>
            <a:r>
              <a:rPr lang="en-US" altLang="zh-TW" dirty="0"/>
              <a:t> -f fig1_10.o </a:t>
            </a:r>
            <a:r>
              <a:rPr lang="en-US" altLang="zh-TW" dirty="0" err="1"/>
              <a:t>error.o</a:t>
            </a:r>
            <a:r>
              <a:rPr lang="en-US" altLang="zh-TW" dirty="0"/>
              <a:t> $(TARGET)</a:t>
            </a:r>
            <a:endParaRPr lang="zh-TW" altLang="en-US" dirty="0"/>
          </a:p>
        </p:txBody>
      </p:sp>
    </p:spTree>
    <p:extLst>
      <p:ext uri="{BB962C8B-B14F-4D97-AF65-F5344CB8AC3E}">
        <p14:creationId xmlns:p14="http://schemas.microsoft.com/office/powerpoint/2010/main" val="1741010471"/>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3" name="Content Placeholder 2"/>
          <p:cNvSpPr>
            <a:spLocks noGrp="1"/>
          </p:cNvSpPr>
          <p:nvPr>
            <p:ph idx="1"/>
          </p:nvPr>
        </p:nvSpPr>
        <p:spPr>
          <a:xfrm>
            <a:off x="2589212" y="1813560"/>
            <a:ext cx="8915400" cy="37776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1. Introduction to Linux</a:t>
            </a:r>
          </a:p>
          <a:p>
            <a:r>
              <a:rPr lang="en-US" sz="2400" dirty="0">
                <a:solidFill>
                  <a:schemeClr val="tx1"/>
                </a:solidFill>
                <a:latin typeface="Times New Roman" panose="02020603050405020304" pitchFamily="18" charset="0"/>
                <a:cs typeface="Times New Roman" panose="02020603050405020304" pitchFamily="18" charset="0"/>
              </a:rPr>
              <a:t>2. How to connect with Linux work station</a:t>
            </a:r>
          </a:p>
          <a:p>
            <a:r>
              <a:rPr lang="en-US" sz="2400" dirty="0">
                <a:solidFill>
                  <a:schemeClr val="tx1"/>
                </a:solidFill>
                <a:latin typeface="Times New Roman" panose="02020603050405020304" pitchFamily="18" charset="0"/>
                <a:cs typeface="Times New Roman" panose="02020603050405020304" pitchFamily="18" charset="0"/>
              </a:rPr>
              <a:t>3. Basic Linux commands</a:t>
            </a:r>
          </a:p>
          <a:p>
            <a:r>
              <a:rPr lang="en-US" sz="2400" dirty="0">
                <a:solidFill>
                  <a:schemeClr val="tx1"/>
                </a:solidFill>
                <a:latin typeface="Times New Roman" panose="02020603050405020304" pitchFamily="18" charset="0"/>
                <a:cs typeface="Times New Roman" panose="02020603050405020304" pitchFamily="18" charset="0"/>
              </a:rPr>
              <a:t>4. Shell</a:t>
            </a:r>
          </a:p>
          <a:p>
            <a:r>
              <a:rPr lang="en-US" sz="2400" dirty="0">
                <a:solidFill>
                  <a:schemeClr val="tx1"/>
                </a:solidFill>
                <a:latin typeface="Times New Roman" panose="02020603050405020304" pitchFamily="18" charset="0"/>
                <a:cs typeface="Times New Roman" panose="02020603050405020304" pitchFamily="18" charset="0"/>
              </a:rPr>
              <a:t>5. Demo</a:t>
            </a:r>
          </a:p>
        </p:txBody>
      </p:sp>
    </p:spTree>
    <p:extLst>
      <p:ext uri="{BB962C8B-B14F-4D97-AF65-F5344CB8AC3E}">
        <p14:creationId xmlns:p14="http://schemas.microsoft.com/office/powerpoint/2010/main" val="607557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zh-TW" altLang="en-US" dirty="0"/>
          </a:p>
        </p:txBody>
      </p:sp>
      <p:sp>
        <p:nvSpPr>
          <p:cNvPr id="5" name="文字方塊 4"/>
          <p:cNvSpPr txBox="1"/>
          <p:nvPr/>
        </p:nvSpPr>
        <p:spPr>
          <a:xfrm>
            <a:off x="2455863" y="2276873"/>
            <a:ext cx="2880320" cy="646331"/>
          </a:xfrm>
          <a:prstGeom prst="rect">
            <a:avLst/>
          </a:prstGeom>
          <a:noFill/>
          <a:ln>
            <a:solidFill>
              <a:schemeClr val="tx1"/>
            </a:solidFill>
          </a:ln>
        </p:spPr>
        <p:txBody>
          <a:bodyPr wrap="square" rtlCol="0">
            <a:spAutoFit/>
          </a:bodyPr>
          <a:lstStyle/>
          <a:p>
            <a:r>
              <a:rPr lang="en-US" altLang="zh-TW" dirty="0"/>
              <a:t>all: </a:t>
            </a:r>
            <a:r>
              <a:rPr lang="en-US" altLang="zh-TW" dirty="0" err="1"/>
              <a:t>hello.c</a:t>
            </a:r>
            <a:endParaRPr lang="en-US" altLang="zh-TW" dirty="0"/>
          </a:p>
          <a:p>
            <a:pPr lvl="1"/>
            <a:r>
              <a:rPr lang="en-US" altLang="zh-TW" dirty="0" err="1"/>
              <a:t>gcc</a:t>
            </a:r>
            <a:r>
              <a:rPr lang="en-US" altLang="zh-TW" dirty="0"/>
              <a:t> –o hello </a:t>
            </a:r>
            <a:r>
              <a:rPr lang="en-US" altLang="zh-TW" dirty="0" err="1"/>
              <a:t>hello.c</a:t>
            </a:r>
            <a:endParaRPr lang="zh-TW" altLang="en-US" dirty="0"/>
          </a:p>
        </p:txBody>
      </p:sp>
      <p:pic>
        <p:nvPicPr>
          <p:cNvPr id="2" name="圖片 1"/>
          <p:cNvPicPr>
            <a:picLocks noChangeAspect="1"/>
          </p:cNvPicPr>
          <p:nvPr/>
        </p:nvPicPr>
        <p:blipFill>
          <a:blip r:embed="rId2"/>
          <a:stretch>
            <a:fillRect/>
          </a:stretch>
        </p:blipFill>
        <p:spPr>
          <a:xfrm>
            <a:off x="2455864" y="3279097"/>
            <a:ext cx="6276975" cy="1724025"/>
          </a:xfrm>
          <a:prstGeom prst="rect">
            <a:avLst/>
          </a:prstGeom>
        </p:spPr>
      </p:pic>
      <p:sp>
        <p:nvSpPr>
          <p:cNvPr id="4" name="文字方塊 3"/>
          <p:cNvSpPr txBox="1"/>
          <p:nvPr/>
        </p:nvSpPr>
        <p:spPr>
          <a:xfrm>
            <a:off x="2351585" y="1865606"/>
            <a:ext cx="1135247" cy="369332"/>
          </a:xfrm>
          <a:prstGeom prst="rect">
            <a:avLst/>
          </a:prstGeom>
          <a:noFill/>
        </p:spPr>
        <p:txBody>
          <a:bodyPr wrap="none" rtlCol="0">
            <a:spAutoFit/>
          </a:bodyPr>
          <a:lstStyle/>
          <a:p>
            <a:r>
              <a:rPr lang="en-US" altLang="zh-TW" dirty="0" err="1"/>
              <a:t>Makefile</a:t>
            </a:r>
            <a:endParaRPr lang="zh-TW" altLang="en-US" dirty="0"/>
          </a:p>
        </p:txBody>
      </p:sp>
    </p:spTree>
    <p:extLst>
      <p:ext uri="{BB962C8B-B14F-4D97-AF65-F5344CB8AC3E}">
        <p14:creationId xmlns:p14="http://schemas.microsoft.com/office/powerpoint/2010/main" val="1256376131"/>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a:t>Reference</a:t>
            </a:r>
            <a:endParaRPr lang="zh-TW" altLang="en-US" dirty="0"/>
          </a:p>
        </p:txBody>
      </p:sp>
      <p:sp>
        <p:nvSpPr>
          <p:cNvPr id="2" name="內容版面配置區 1"/>
          <p:cNvSpPr>
            <a:spLocks noGrp="1"/>
          </p:cNvSpPr>
          <p:nvPr>
            <p:ph idx="1"/>
          </p:nvPr>
        </p:nvSpPr>
        <p:spPr/>
        <p:txBody>
          <a:bodyPr/>
          <a:lstStyle/>
          <a:p>
            <a:r>
              <a:rPr lang="en-US" altLang="zh-TW" sz="2000" dirty="0"/>
              <a:t>Linux: </a:t>
            </a:r>
          </a:p>
          <a:p>
            <a:pPr lvl="1"/>
            <a:r>
              <a:rPr lang="en-US" altLang="zh-TW" sz="1800" dirty="0">
                <a:hlinkClick r:id="rId2"/>
              </a:rPr>
              <a:t>http://zh.wikipedia.org/wiki/Linux</a:t>
            </a:r>
            <a:endParaRPr lang="en-US" altLang="zh-TW" sz="1800" dirty="0"/>
          </a:p>
          <a:p>
            <a:r>
              <a:rPr lang="en-US" altLang="zh-TW" sz="2000" dirty="0"/>
              <a:t>Vim:</a:t>
            </a:r>
          </a:p>
          <a:p>
            <a:pPr lvl="1"/>
            <a:r>
              <a:rPr lang="en-US" altLang="zh-TW" sz="1800" dirty="0">
                <a:hlinkClick r:id="rId3"/>
              </a:rPr>
              <a:t>http://linux.vbird.org/linux_basic/0310vi.php</a:t>
            </a:r>
            <a:endParaRPr lang="en-US" altLang="zh-TW" sz="1800" dirty="0"/>
          </a:p>
          <a:p>
            <a:r>
              <a:rPr lang="en-US" altLang="zh-TW" sz="2000" dirty="0" err="1"/>
              <a:t>Makefile</a:t>
            </a:r>
            <a:endParaRPr lang="en-US" altLang="zh-TW" sz="2000" dirty="0"/>
          </a:p>
          <a:p>
            <a:pPr lvl="1"/>
            <a:r>
              <a:rPr lang="en-US" altLang="zh-TW" sz="1800" dirty="0">
                <a:hlinkClick r:id="rId4"/>
              </a:rPr>
              <a:t>http://www.gnu.org/savannah-checkouts/gnu/make/manual/html_node/index.html</a:t>
            </a:r>
            <a:endParaRPr lang="en-US" altLang="zh-TW" sz="1800" dirty="0"/>
          </a:p>
          <a:p>
            <a:pPr lvl="1"/>
            <a:r>
              <a:rPr lang="en-US" altLang="zh-TW" sz="1800" dirty="0">
                <a:hlinkClick r:id="rId5"/>
              </a:rPr>
              <a:t>http://www.study-area.org/cyril/opentools/opentools/makefile.html</a:t>
            </a:r>
            <a:endParaRPr lang="en-US" altLang="zh-TW" sz="1800" dirty="0"/>
          </a:p>
          <a:p>
            <a:pPr lvl="1"/>
            <a:r>
              <a:rPr lang="en-US" altLang="zh-TW" sz="1800" dirty="0">
                <a:hlinkClick r:id="rId6"/>
              </a:rPr>
              <a:t>http://mropengate.blogspot.tw/2018/01/makefile.html</a:t>
            </a:r>
            <a:endParaRPr lang="en-US" altLang="zh-TW" sz="1800" dirty="0"/>
          </a:p>
          <a:p>
            <a:pPr marL="449262" lvl="1" indent="0">
              <a:buNone/>
            </a:pPr>
            <a:endParaRPr lang="en-US" altLang="zh-TW" sz="1800" dirty="0"/>
          </a:p>
        </p:txBody>
      </p:sp>
    </p:spTree>
    <p:extLst>
      <p:ext uri="{BB962C8B-B14F-4D97-AF65-F5344CB8AC3E}">
        <p14:creationId xmlns:p14="http://schemas.microsoft.com/office/powerpoint/2010/main" val="3659550763"/>
      </p:ext>
    </p:extLst>
  </p:cSld>
  <p:clrMapOvr>
    <a:masterClrMapping/>
  </p:clrMapOvr>
  <mc:AlternateContent xmlns:mc="http://schemas.openxmlformats.org/markup-compatibility/2006" xmlns:p14="http://schemas.microsoft.com/office/powerpoint/2010/main">
    <mc:Choice Requires="p14">
      <p:transition spd="slow" p14:dur="2000" advTm="75915"/>
    </mc:Choice>
    <mc:Fallback xmlns="">
      <p:transition spd="slow" advTm="7591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en-US" altLang="zh-TW" dirty="0"/>
          </a:p>
        </p:txBody>
      </p:sp>
      <p:sp>
        <p:nvSpPr>
          <p:cNvPr id="2" name="標題 1"/>
          <p:cNvSpPr>
            <a:spLocks noGrp="1"/>
          </p:cNvSpPr>
          <p:nvPr>
            <p:ph type="ctrTitle"/>
          </p:nvPr>
        </p:nvSpPr>
        <p:spPr>
          <a:xfrm>
            <a:off x="2379663" y="1190625"/>
            <a:ext cx="8915399" cy="2262781"/>
          </a:xfrm>
        </p:spPr>
        <p:txBody>
          <a:bodyPr/>
          <a:lstStyle/>
          <a:p>
            <a:r>
              <a:rPr lang="en-US" altLang="zh-TW" dirty="0"/>
              <a:t>Shell</a:t>
            </a:r>
            <a:endParaRPr lang="zh-TW" altLang="en-US" dirty="0"/>
          </a:p>
        </p:txBody>
      </p:sp>
    </p:spTree>
    <p:extLst>
      <p:ext uri="{BB962C8B-B14F-4D97-AF65-F5344CB8AC3E}">
        <p14:creationId xmlns:p14="http://schemas.microsoft.com/office/powerpoint/2010/main" val="107675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Shell Review</a:t>
            </a:r>
            <a:endParaRPr lang="zh-TW" altLang="en-US" dirty="0"/>
          </a:p>
        </p:txBody>
      </p:sp>
      <p:pic>
        <p:nvPicPr>
          <p:cNvPr id="4" name="Picture 20" descr="\\172.16.2.26\Art\OUTPUT\PTG\STEVENS-RAGO\Ch01\Stevens_fig01-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3175" y="2125267"/>
            <a:ext cx="3525650" cy="313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2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3" name="內容版面配置區 2"/>
          <p:cNvSpPr>
            <a:spLocks noGrp="1"/>
          </p:cNvSpPr>
          <p:nvPr>
            <p:ph idx="1"/>
          </p:nvPr>
        </p:nvSpPr>
        <p:spPr/>
        <p:txBody>
          <a:bodyPr/>
          <a:lstStyle/>
          <a:p>
            <a:r>
              <a:rPr lang="zh-TW" altLang="en-US" sz="2800" dirty="0"/>
              <a:t>呼叫</a:t>
            </a:r>
            <a:r>
              <a:rPr lang="en-US" altLang="zh-TW" sz="2800" dirty="0">
                <a:solidFill>
                  <a:srgbClr val="FF0000"/>
                </a:solidFill>
              </a:rPr>
              <a:t>fork()</a:t>
            </a:r>
            <a:r>
              <a:rPr lang="zh-TW" altLang="en-US" sz="2800" dirty="0"/>
              <a:t>之後，會複製一份與呼叫程式相同的程式，並且那份程式會從呼叫的當行繼續往下執行。</a:t>
            </a:r>
          </a:p>
        </p:txBody>
      </p:sp>
      <p:grpSp>
        <p:nvGrpSpPr>
          <p:cNvPr id="7" name="群組 6"/>
          <p:cNvGrpSpPr/>
          <p:nvPr/>
        </p:nvGrpSpPr>
        <p:grpSpPr>
          <a:xfrm>
            <a:off x="3355649" y="3573016"/>
            <a:ext cx="6084179" cy="2564078"/>
            <a:chOff x="1670268" y="2885673"/>
            <a:chExt cx="6084179" cy="2564078"/>
          </a:xfrm>
        </p:grpSpPr>
        <p:sp>
          <p:nvSpPr>
            <p:cNvPr id="4" name="圓角矩形 3"/>
            <p:cNvSpPr/>
            <p:nvPr/>
          </p:nvSpPr>
          <p:spPr>
            <a:xfrm>
              <a:off x="3515933" y="2885673"/>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Process</a:t>
              </a:r>
              <a:endParaRPr lang="zh-TW" altLang="en-US" sz="1350" dirty="0"/>
            </a:p>
          </p:txBody>
        </p:sp>
        <p:sp>
          <p:nvSpPr>
            <p:cNvPr id="5" name="圓角矩形 4"/>
            <p:cNvSpPr/>
            <p:nvPr/>
          </p:nvSpPr>
          <p:spPr>
            <a:xfrm>
              <a:off x="2152382" y="4400550"/>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Parent</a:t>
              </a:r>
              <a:endParaRPr lang="zh-TW" altLang="en-US" sz="1350" dirty="0"/>
            </a:p>
          </p:txBody>
        </p:sp>
        <p:sp>
          <p:nvSpPr>
            <p:cNvPr id="6" name="圓角矩形 5"/>
            <p:cNvSpPr/>
            <p:nvPr/>
          </p:nvSpPr>
          <p:spPr>
            <a:xfrm>
              <a:off x="4925384" y="4400550"/>
              <a:ext cx="1709670" cy="64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Child</a:t>
              </a:r>
              <a:endParaRPr lang="zh-TW" altLang="en-US" sz="1350" dirty="0"/>
            </a:p>
          </p:txBody>
        </p:sp>
        <p:cxnSp>
          <p:nvCxnSpPr>
            <p:cNvPr id="8" name="直線單箭頭接點 7"/>
            <p:cNvCxnSpPr>
              <a:stCxn id="4" idx="2"/>
              <a:endCxn id="5" idx="0"/>
            </p:cNvCxnSpPr>
            <p:nvPr/>
          </p:nvCxnSpPr>
          <p:spPr>
            <a:xfrm flipH="1">
              <a:off x="3007217" y="3532836"/>
              <a:ext cx="1363551" cy="86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a:stCxn id="4" idx="2"/>
              <a:endCxn id="6" idx="0"/>
            </p:cNvCxnSpPr>
            <p:nvPr/>
          </p:nvCxnSpPr>
          <p:spPr>
            <a:xfrm>
              <a:off x="4370768" y="3532836"/>
              <a:ext cx="1409451" cy="86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3961906" y="3655887"/>
              <a:ext cx="997389" cy="300082"/>
            </a:xfrm>
            <a:prstGeom prst="rect">
              <a:avLst/>
            </a:prstGeom>
            <a:noFill/>
          </p:spPr>
          <p:txBody>
            <a:bodyPr wrap="none" rtlCol="0">
              <a:spAutoFit/>
            </a:bodyPr>
            <a:lstStyle/>
            <a:p>
              <a:r>
                <a:rPr lang="en-US" altLang="zh-TW" sz="1350" dirty="0"/>
                <a:t>Call fork()</a:t>
              </a:r>
              <a:endParaRPr lang="zh-TW" altLang="en-US" sz="1350" dirty="0"/>
            </a:p>
          </p:txBody>
        </p:sp>
        <p:sp>
          <p:nvSpPr>
            <p:cNvPr id="13" name="文字方塊 12"/>
            <p:cNvSpPr txBox="1"/>
            <p:nvPr/>
          </p:nvSpPr>
          <p:spPr>
            <a:xfrm>
              <a:off x="4982534" y="5149669"/>
              <a:ext cx="2771913" cy="300082"/>
            </a:xfrm>
            <a:prstGeom prst="rect">
              <a:avLst/>
            </a:prstGeom>
            <a:noFill/>
          </p:spPr>
          <p:txBody>
            <a:bodyPr wrap="none" rtlCol="0">
              <a:spAutoFit/>
            </a:bodyPr>
            <a:lstStyle/>
            <a:p>
              <a:r>
                <a:rPr lang="zh-TW" altLang="en-US" sz="1350" dirty="0"/>
                <a:t>收到回傳的</a:t>
              </a:r>
              <a:r>
                <a:rPr lang="en-US" altLang="zh-TW" sz="1350" dirty="0" err="1"/>
                <a:t>Pid</a:t>
              </a:r>
              <a:r>
                <a:rPr lang="en-US" altLang="zh-TW" sz="1350" dirty="0"/>
                <a:t> = 0</a:t>
              </a:r>
              <a:r>
                <a:rPr lang="zh-TW" altLang="en-US" sz="1350" dirty="0"/>
                <a:t> </a:t>
              </a:r>
              <a:r>
                <a:rPr lang="en-US" altLang="zh-TW" sz="1350" dirty="0"/>
                <a:t>(</a:t>
              </a:r>
              <a:r>
                <a:rPr lang="zh-TW" altLang="en-US" sz="1350" dirty="0"/>
                <a:t>自己的</a:t>
              </a:r>
              <a:r>
                <a:rPr lang="en-US" altLang="zh-TW" sz="1350" dirty="0" err="1"/>
                <a:t>pid</a:t>
              </a:r>
              <a:r>
                <a:rPr lang="en-US" altLang="zh-TW" sz="1350" dirty="0"/>
                <a:t>=0)</a:t>
              </a:r>
              <a:endParaRPr lang="zh-TW" altLang="en-US" sz="1350" dirty="0"/>
            </a:p>
          </p:txBody>
        </p:sp>
        <p:sp>
          <p:nvSpPr>
            <p:cNvPr id="14" name="文字方塊 13"/>
            <p:cNvSpPr txBox="1"/>
            <p:nvPr/>
          </p:nvSpPr>
          <p:spPr>
            <a:xfrm>
              <a:off x="1670268" y="5149669"/>
              <a:ext cx="3337773" cy="300082"/>
            </a:xfrm>
            <a:prstGeom prst="rect">
              <a:avLst/>
            </a:prstGeom>
            <a:noFill/>
          </p:spPr>
          <p:txBody>
            <a:bodyPr wrap="none" rtlCol="0">
              <a:spAutoFit/>
            </a:bodyPr>
            <a:lstStyle/>
            <a:p>
              <a:r>
                <a:rPr lang="zh-TW" altLang="en-US" sz="1350" dirty="0"/>
                <a:t>收到回傳的</a:t>
              </a:r>
              <a:r>
                <a:rPr lang="en-US" altLang="zh-TW" sz="1350" dirty="0" err="1"/>
                <a:t>Pid</a:t>
              </a:r>
              <a:r>
                <a:rPr lang="en-US" altLang="zh-TW" sz="1350" dirty="0"/>
                <a:t> = </a:t>
              </a:r>
              <a:r>
                <a:rPr lang="en-US" altLang="zh-TW" sz="1350" dirty="0" err="1"/>
                <a:t>chid</a:t>
              </a:r>
              <a:r>
                <a:rPr lang="en-US" altLang="zh-TW" sz="1350" dirty="0"/>
                <a:t> </a:t>
              </a:r>
              <a:r>
                <a:rPr lang="zh-TW" altLang="en-US" sz="1350" dirty="0"/>
                <a:t>的 </a:t>
              </a:r>
              <a:r>
                <a:rPr lang="en-US" altLang="zh-TW" sz="1350" dirty="0" err="1"/>
                <a:t>pid</a:t>
              </a:r>
              <a:r>
                <a:rPr lang="en-US" altLang="zh-TW" sz="1350" dirty="0"/>
                <a:t>(</a:t>
              </a:r>
              <a:r>
                <a:rPr lang="zh-TW" altLang="en-US" sz="1350" dirty="0"/>
                <a:t>大於</a:t>
              </a:r>
              <a:r>
                <a:rPr lang="en-US" altLang="zh-TW" sz="1350" dirty="0"/>
                <a:t>0</a:t>
              </a:r>
              <a:r>
                <a:rPr lang="zh-TW" altLang="en-US" sz="1350" dirty="0"/>
                <a:t>的值</a:t>
              </a:r>
              <a:r>
                <a:rPr lang="en-US" altLang="zh-TW" sz="1350" dirty="0"/>
                <a:t>)</a:t>
              </a:r>
              <a:endParaRPr lang="zh-TW" altLang="en-US" sz="1350" dirty="0"/>
            </a:p>
          </p:txBody>
        </p:sp>
        <p:sp>
          <p:nvSpPr>
            <p:cNvPr id="15" name="文字方塊 14"/>
            <p:cNvSpPr txBox="1"/>
            <p:nvPr/>
          </p:nvSpPr>
          <p:spPr>
            <a:xfrm>
              <a:off x="5299677" y="3090577"/>
              <a:ext cx="1410964" cy="300082"/>
            </a:xfrm>
            <a:prstGeom prst="rect">
              <a:avLst/>
            </a:prstGeom>
            <a:noFill/>
          </p:spPr>
          <p:txBody>
            <a:bodyPr wrap="none" rtlCol="0">
              <a:spAutoFit/>
            </a:bodyPr>
            <a:lstStyle/>
            <a:p>
              <a:r>
                <a:rPr lang="en-US" altLang="zh-TW" sz="1350" dirty="0"/>
                <a:t>Process ID(</a:t>
              </a:r>
              <a:r>
                <a:rPr lang="en-US" altLang="zh-TW" sz="1350" dirty="0" err="1"/>
                <a:t>Pid</a:t>
              </a:r>
              <a:r>
                <a:rPr lang="en-US" altLang="zh-TW" sz="1350" dirty="0"/>
                <a:t>)</a:t>
              </a:r>
              <a:endParaRPr lang="zh-TW" altLang="en-US" sz="1350" dirty="0"/>
            </a:p>
          </p:txBody>
        </p:sp>
      </p:grpSp>
    </p:spTree>
    <p:extLst>
      <p:ext uri="{BB962C8B-B14F-4D97-AF65-F5344CB8AC3E}">
        <p14:creationId xmlns:p14="http://schemas.microsoft.com/office/powerpoint/2010/main" val="414353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Tree>
    <p:extLst>
      <p:ext uri="{BB962C8B-B14F-4D97-AF65-F5344CB8AC3E}">
        <p14:creationId xmlns:p14="http://schemas.microsoft.com/office/powerpoint/2010/main" val="189111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58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25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175432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19"/>
            <a:ext cx="3367286" cy="369332"/>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endParaRPr lang="zh-TW" altLang="en-US" dirty="0">
              <a:solidFill>
                <a:schemeClr val="bg1">
                  <a:lumMod val="95000"/>
                </a:schemeClr>
              </a:solidFill>
            </a:endParaRPr>
          </a:p>
        </p:txBody>
      </p:sp>
      <p:sp>
        <p:nvSpPr>
          <p:cNvPr id="7" name="文字方塊 6"/>
          <p:cNvSpPr txBox="1"/>
          <p:nvPr/>
        </p:nvSpPr>
        <p:spPr>
          <a:xfrm>
            <a:off x="6816080" y="5286336"/>
            <a:ext cx="3367286" cy="369332"/>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endParaRPr lang="zh-TW" altLang="en-US" dirty="0">
              <a:solidFill>
                <a:schemeClr val="bg1">
                  <a:lumMod val="95000"/>
                </a:schemeClr>
              </a:solidFill>
            </a:endParaRPr>
          </a:p>
        </p:txBody>
      </p:sp>
    </p:spTree>
    <p:extLst>
      <p:ext uri="{BB962C8B-B14F-4D97-AF65-F5344CB8AC3E}">
        <p14:creationId xmlns:p14="http://schemas.microsoft.com/office/powerpoint/2010/main" val="151211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0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 to Linux</a:t>
            </a:r>
          </a:p>
        </p:txBody>
      </p:sp>
      <p:sp>
        <p:nvSpPr>
          <p:cNvPr id="3" name="Content Placeholder 2"/>
          <p:cNvSpPr>
            <a:spLocks noGrp="1"/>
          </p:cNvSpPr>
          <p:nvPr>
            <p:ph idx="1"/>
          </p:nvPr>
        </p:nvSpPr>
        <p:spPr>
          <a:xfrm>
            <a:off x="1714499" y="1695450"/>
            <a:ext cx="9934575" cy="4819650"/>
          </a:xfrm>
        </p:spPr>
        <p:txBody>
          <a:bodyPr>
            <a:noAutofit/>
          </a:bodyPr>
          <a:lstStyle/>
          <a:p>
            <a:pPr>
              <a:lnSpc>
                <a:spcPts val="3200"/>
              </a:lnSpc>
              <a:spcAft>
                <a:spcPts val="600"/>
              </a:spcAft>
            </a:pPr>
            <a:r>
              <a:rPr lang="en-US" sz="2000" dirty="0">
                <a:solidFill>
                  <a:schemeClr val="tx1"/>
                </a:solidFill>
                <a:latin typeface="Times New Roman" panose="02020603050405020304" pitchFamily="18" charset="0"/>
                <a:cs typeface="Times New Roman" panose="02020603050405020304" pitchFamily="18" charset="0"/>
              </a:rPr>
              <a:t>Linux is an operating system or a kernel. It is distributed under an </a:t>
            </a:r>
            <a:r>
              <a:rPr lang="en-US" sz="2000" dirty="0">
                <a:solidFill>
                  <a:srgbClr val="FF0000"/>
                </a:solidFill>
                <a:latin typeface="Times New Roman" panose="02020603050405020304" pitchFamily="18" charset="0"/>
                <a:cs typeface="Times New Roman" panose="02020603050405020304" pitchFamily="18" charset="0"/>
              </a:rPr>
              <a:t>open source license</a:t>
            </a:r>
            <a:r>
              <a:rPr lang="en-US" sz="2000" dirty="0">
                <a:solidFill>
                  <a:schemeClr val="tx1"/>
                </a:solidFill>
                <a:latin typeface="Times New Roman" panose="02020603050405020304" pitchFamily="18" charset="0"/>
                <a:cs typeface="Times New Roman" panose="02020603050405020304" pitchFamily="18" charset="0"/>
              </a:rPr>
              <a:t>. Its functionality list is quite like UNIX.</a:t>
            </a:r>
          </a:p>
          <a:p>
            <a:pPr marL="0" indent="0" algn="just">
              <a:lnSpc>
                <a:spcPts val="3200"/>
              </a:lnSpc>
              <a:spcAft>
                <a:spcPts val="600"/>
              </a:spcAft>
              <a:buNone/>
            </a:pPr>
            <a:r>
              <a:rPr lang="en-US" sz="2000" dirty="0">
                <a:solidFill>
                  <a:schemeClr val="tx1"/>
                </a:solidFill>
                <a:latin typeface="Times New Roman" panose="02020603050405020304" pitchFamily="18" charset="0"/>
                <a:cs typeface="Times New Roman" panose="02020603050405020304" pitchFamily="18" charset="0"/>
              </a:rPr>
              <a:t>                  - Linux is the OS of choice for Server environments due to its </a:t>
            </a:r>
            <a:r>
              <a:rPr lang="en-US" sz="2000" dirty="0">
                <a:solidFill>
                  <a:srgbClr val="FF0000"/>
                </a:solidFill>
                <a:latin typeface="Times New Roman" panose="02020603050405020304" pitchFamily="18" charset="0"/>
                <a:cs typeface="Times New Roman" panose="02020603050405020304" pitchFamily="18" charset="0"/>
              </a:rPr>
              <a:t>stability </a:t>
            </a:r>
            <a:r>
              <a:rPr lang="en-US" sz="2000" dirty="0">
                <a:solidFill>
                  <a:schemeClr val="tx1"/>
                </a:solidFill>
                <a:latin typeface="Times New Roman" panose="02020603050405020304" pitchFamily="18" charset="0"/>
                <a:cs typeface="Times New Roman" panose="02020603050405020304" pitchFamily="18" charset="0"/>
              </a:rPr>
              <a:t>and </a:t>
            </a:r>
            <a:r>
              <a:rPr lang="en-US" sz="2000" dirty="0">
                <a:solidFill>
                  <a:srgbClr val="FF0000"/>
                </a:solidFill>
                <a:latin typeface="Times New Roman" panose="02020603050405020304" pitchFamily="18" charset="0"/>
                <a:cs typeface="Times New Roman" panose="02020603050405020304" pitchFamily="18" charset="0"/>
              </a:rPr>
              <a:t>reliability.</a:t>
            </a:r>
          </a:p>
          <a:p>
            <a:pPr marL="0" indent="0">
              <a:lnSpc>
                <a:spcPts val="3200"/>
              </a:lnSpc>
              <a:spcAft>
                <a:spcPts val="600"/>
              </a:spcAft>
              <a:buNone/>
            </a:pPr>
            <a:r>
              <a:rPr lang="en-US" sz="2000" dirty="0">
                <a:solidFill>
                  <a:schemeClr val="tx1"/>
                </a:solidFill>
                <a:latin typeface="Times New Roman" panose="02020603050405020304" pitchFamily="18" charset="0"/>
                <a:cs typeface="Times New Roman" panose="02020603050405020304" pitchFamily="18" charset="0"/>
              </a:rPr>
              <a:t>                  - Can be installed in a variety of computer hardware devices, from mobile phones, tablets, routers and video game consoles, to desktop computers, large computers and supercomputers</a:t>
            </a:r>
          </a:p>
          <a:p>
            <a:pPr marL="0" indent="0">
              <a:lnSpc>
                <a:spcPts val="3200"/>
              </a:lnSpc>
              <a:spcAft>
                <a:spcPts val="600"/>
              </a:spcAft>
              <a:buNone/>
            </a:pPr>
            <a:r>
              <a:rPr lang="en-US" sz="2000" dirty="0">
                <a:solidFill>
                  <a:schemeClr val="tx1"/>
                </a:solidFill>
                <a:latin typeface="Times New Roman" panose="02020603050405020304" pitchFamily="18" charset="0"/>
                <a:cs typeface="Times New Roman" panose="02020603050405020304" pitchFamily="18" charset="0"/>
              </a:rPr>
              <a:t>                  -  Anyone and organization can freely use all of the underlying source code of Linux as long as they follow the GNU General Public License, and can freely modify and redistribute it.</a:t>
            </a:r>
          </a:p>
          <a:p>
            <a:pPr>
              <a:lnSpc>
                <a:spcPts val="3200"/>
              </a:lnSpc>
              <a:spcAft>
                <a:spcPts val="600"/>
              </a:spcAft>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50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123658"/>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(“parent\n”);</a:t>
            </a:r>
          </a:p>
          <a:p>
            <a:r>
              <a:rPr lang="en-US" altLang="zh-TW" sz="1200" b="1" dirty="0">
                <a:solidFill>
                  <a:srgbClr val="FF0000"/>
                </a:solidFill>
                <a:latin typeface="Courier New" panose="02070309020205020404" pitchFamily="49" charset="0"/>
              </a:rPr>
              <a:t>	</a:t>
            </a:r>
            <a:r>
              <a:rPr lang="en-US" altLang="zh-TW" sz="1200" b="1" dirty="0" err="1">
                <a:solidFill>
                  <a:srgbClr val="FF0000"/>
                </a:solidFill>
                <a:latin typeface="Courier New" panose="02070309020205020404" pitchFamily="49" charset="0"/>
              </a:rPr>
              <a:t>printf</a:t>
            </a:r>
            <a:r>
              <a:rPr lang="en-US" altLang="zh-TW" sz="1200" b="1" dirty="0">
                <a:solidFill>
                  <a:srgbClr val="FF000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19"/>
            <a:ext cx="3367286" cy="923330"/>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7" name="文字方塊 6"/>
          <p:cNvSpPr txBox="1"/>
          <p:nvPr/>
        </p:nvSpPr>
        <p:spPr>
          <a:xfrm>
            <a:off x="6816080" y="5286336"/>
            <a:ext cx="3367286" cy="923330"/>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3473683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&gt;0)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else 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&gt;0)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FF0000"/>
                </a:solidFill>
                <a:latin typeface="Courier New" panose="02070309020205020404" pitchFamily="49" charset="0"/>
              </a:rPr>
              <a:t>else if(</a:t>
            </a:r>
            <a:r>
              <a:rPr lang="en-US" altLang="zh-TW" sz="1200" b="1" dirty="0" err="1">
                <a:solidFill>
                  <a:srgbClr val="FF0000"/>
                </a:solidFill>
                <a:latin typeface="Courier New" panose="02070309020205020404" pitchFamily="49" charset="0"/>
              </a:rPr>
              <a:t>pid</a:t>
            </a:r>
            <a:r>
              <a:rPr lang="en-US" altLang="zh-TW" sz="1200" b="1" dirty="0">
                <a:solidFill>
                  <a:srgbClr val="FF0000"/>
                </a:solidFill>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57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5" name="文字方塊 4"/>
          <p:cNvSpPr txBox="1"/>
          <p:nvPr/>
        </p:nvSpPr>
        <p:spPr>
          <a:xfrm>
            <a:off x="2152650" y="2549803"/>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rgbClr val="00B0F0"/>
                </a:solidFill>
                <a:latin typeface="Courier New" panose="02070309020205020404" pitchFamily="49" charset="0"/>
              </a:rPr>
              <a:t>if(</a:t>
            </a:r>
            <a:r>
              <a:rPr lang="en-US" altLang="zh-TW" sz="1200" b="1" dirty="0" err="1">
                <a:solidFill>
                  <a:srgbClr val="00B0F0"/>
                </a:solidFill>
                <a:latin typeface="Courier New" panose="02070309020205020404" pitchFamily="49" charset="0"/>
              </a:rPr>
              <a:t>pid</a:t>
            </a:r>
            <a:r>
              <a:rPr lang="en-US" altLang="zh-TW" sz="1200" b="1" dirty="0">
                <a:solidFill>
                  <a:srgbClr val="00B0F0"/>
                </a:solidFill>
                <a:latin typeface="Courier New" panose="02070309020205020404" pitchFamily="49" charset="0"/>
              </a:rPr>
              <a:t>&gt;0)</a:t>
            </a:r>
          </a:p>
          <a:p>
            <a:r>
              <a:rPr lang="en-US" altLang="zh-TW" sz="1200" b="1" dirty="0">
                <a:solidFill>
                  <a:srgbClr val="00B0F0"/>
                </a:solidFill>
                <a:latin typeface="Courier New" panose="02070309020205020404" pitchFamily="49" charset="0"/>
              </a:rPr>
              <a:t>	   </a:t>
            </a:r>
            <a:r>
              <a:rPr lang="en-US" altLang="zh-TW" sz="1200" b="1" dirty="0" err="1">
                <a:solidFill>
                  <a:srgbClr val="00B0F0"/>
                </a:solidFill>
                <a:latin typeface="Courier New" panose="02070309020205020404" pitchFamily="49" charset="0"/>
              </a:rPr>
              <a:t>printf</a:t>
            </a:r>
            <a:r>
              <a:rPr lang="en-US" altLang="zh-TW" sz="1200" b="1" dirty="0">
                <a:solidFill>
                  <a:srgbClr val="00B0F0"/>
                </a:solidFill>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chemeClr val="bg1">
                    <a:lumMod val="50000"/>
                  </a:schemeClr>
                </a:solidFill>
                <a:latin typeface="Courier New" panose="02070309020205020404" pitchFamily="49" charset="0"/>
              </a:rPr>
              <a:t>else 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492990"/>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=%d\n”,</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a:solidFill>
                  <a:schemeClr val="bg1">
                    <a:lumMod val="50000"/>
                  </a:schemeClr>
                </a:solidFill>
                <a:latin typeface="Courier New" panose="02070309020205020404" pitchFamily="49" charset="0"/>
              </a:rPr>
              <a:t>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&gt;0)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(“parent\n”);</a:t>
            </a:r>
          </a:p>
          <a:p>
            <a:r>
              <a:rPr lang="en-US" altLang="zh-TW" sz="1200" b="1" dirty="0">
                <a:latin typeface="Courier New" panose="02070309020205020404" pitchFamily="49" charset="0"/>
              </a:rPr>
              <a:t>	</a:t>
            </a:r>
            <a:r>
              <a:rPr lang="en-US" altLang="zh-TW" sz="1200" b="1" dirty="0">
                <a:solidFill>
                  <a:srgbClr val="00B0F0"/>
                </a:solidFill>
                <a:latin typeface="Courier New" panose="02070309020205020404" pitchFamily="49" charset="0"/>
              </a:rPr>
              <a:t>else if(</a:t>
            </a:r>
            <a:r>
              <a:rPr lang="en-US" altLang="zh-TW" sz="1200" b="1" dirty="0" err="1">
                <a:solidFill>
                  <a:srgbClr val="00B0F0"/>
                </a:solidFill>
                <a:latin typeface="Courier New" panose="02070309020205020404" pitchFamily="49" charset="0"/>
              </a:rPr>
              <a:t>pid</a:t>
            </a:r>
            <a:r>
              <a:rPr lang="en-US" altLang="zh-TW" sz="1200" b="1" dirty="0">
                <a:solidFill>
                  <a:srgbClr val="00B0F0"/>
                </a:solidFill>
                <a:latin typeface="Courier New" panose="02070309020205020404" pitchFamily="49" charset="0"/>
              </a:rPr>
              <a:t>==0)</a:t>
            </a:r>
          </a:p>
          <a:p>
            <a:r>
              <a:rPr lang="en-US" altLang="zh-TW" sz="1200" b="1" dirty="0">
                <a:solidFill>
                  <a:srgbClr val="00B0F0"/>
                </a:solidFill>
                <a:latin typeface="Courier New" panose="02070309020205020404" pitchFamily="49" charset="0"/>
              </a:rPr>
              <a:t>	   </a:t>
            </a:r>
            <a:r>
              <a:rPr lang="en-US" altLang="zh-TW" sz="1200" b="1" dirty="0" err="1">
                <a:solidFill>
                  <a:srgbClr val="00B0F0"/>
                </a:solidFill>
                <a:latin typeface="Courier New" panose="02070309020205020404" pitchFamily="49" charset="0"/>
              </a:rPr>
              <a:t>printf</a:t>
            </a:r>
            <a:r>
              <a:rPr lang="en-US" altLang="zh-TW" sz="1200" b="1" dirty="0">
                <a:solidFill>
                  <a:srgbClr val="00B0F0"/>
                </a:solidFill>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a:off x="4295800" y="3629923"/>
            <a:ext cx="33123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2152650" y="5239320"/>
            <a:ext cx="3367286" cy="646331"/>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a:solidFill>
                  <a:schemeClr val="bg1">
                    <a:lumMod val="95000"/>
                  </a:schemeClr>
                </a:solidFill>
              </a:rPr>
              <a:t>parent</a:t>
            </a:r>
          </a:p>
        </p:txBody>
      </p:sp>
      <p:sp>
        <p:nvSpPr>
          <p:cNvPr id="7" name="文字方塊 6"/>
          <p:cNvSpPr txBox="1"/>
          <p:nvPr/>
        </p:nvSpPr>
        <p:spPr>
          <a:xfrm>
            <a:off x="6816080" y="5286337"/>
            <a:ext cx="3367286" cy="646331"/>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1980319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fork()</a:t>
            </a:r>
            <a:endParaRPr lang="zh-TW" altLang="en-US" dirty="0"/>
          </a:p>
        </p:txBody>
      </p:sp>
      <p:sp>
        <p:nvSpPr>
          <p:cNvPr id="3" name="內容版面配置區 2"/>
          <p:cNvSpPr>
            <a:spLocks noGrp="1"/>
          </p:cNvSpPr>
          <p:nvPr>
            <p:ph idx="1"/>
          </p:nvPr>
        </p:nvSpPr>
        <p:spPr/>
        <p:txBody>
          <a:bodyPr/>
          <a:lstStyle/>
          <a:p>
            <a:r>
              <a:rPr lang="zh-TW" altLang="en-US" sz="2800" dirty="0"/>
              <a:t>由於</a:t>
            </a:r>
            <a:r>
              <a:rPr lang="en-US" altLang="zh-TW" sz="2800" dirty="0"/>
              <a:t>fork</a:t>
            </a:r>
            <a:r>
              <a:rPr lang="zh-TW" altLang="en-US" sz="2800" dirty="0"/>
              <a:t>出來的子程序會與父程序同步執行，事實上你有可能會看到</a:t>
            </a:r>
            <a:r>
              <a:rPr lang="en-US" altLang="zh-TW" sz="2800" dirty="0"/>
              <a:t>:</a:t>
            </a:r>
          </a:p>
          <a:p>
            <a:endParaRPr lang="en-US" altLang="zh-TW" sz="2800" dirty="0"/>
          </a:p>
          <a:p>
            <a:endParaRPr lang="en-US" altLang="zh-TW" sz="2800" dirty="0"/>
          </a:p>
          <a:p>
            <a:r>
              <a:rPr lang="zh-TW" altLang="en-US" sz="2800" dirty="0"/>
              <a:t>或者</a:t>
            </a:r>
            <a:r>
              <a:rPr lang="en-US" altLang="zh-TW" sz="2800" dirty="0"/>
              <a:t>:</a:t>
            </a:r>
          </a:p>
          <a:p>
            <a:endParaRPr lang="zh-TW" altLang="en-US" sz="2800" dirty="0"/>
          </a:p>
        </p:txBody>
      </p:sp>
      <p:sp>
        <p:nvSpPr>
          <p:cNvPr id="4" name="文字方塊 3"/>
          <p:cNvSpPr txBox="1"/>
          <p:nvPr/>
        </p:nvSpPr>
        <p:spPr>
          <a:xfrm>
            <a:off x="6401122" y="3092768"/>
            <a:ext cx="3367286" cy="1200329"/>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parent</a:t>
            </a:r>
          </a:p>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5" name="文字方塊 4"/>
          <p:cNvSpPr txBox="1"/>
          <p:nvPr/>
        </p:nvSpPr>
        <p:spPr>
          <a:xfrm>
            <a:off x="4024858" y="4725145"/>
            <a:ext cx="3367286" cy="1200329"/>
          </a:xfrm>
          <a:prstGeom prst="rect">
            <a:avLst/>
          </a:prstGeom>
          <a:solidFill>
            <a:schemeClr val="tx1"/>
          </a:solidFill>
        </p:spPr>
        <p:txBody>
          <a:bodyPr wrap="square" rtlCol="0">
            <a:spAutoFit/>
          </a:bodyPr>
          <a:lstStyle/>
          <a:p>
            <a:r>
              <a:rPr lang="en-US" altLang="zh-TW" dirty="0" err="1">
                <a:solidFill>
                  <a:schemeClr val="bg1">
                    <a:lumMod val="95000"/>
                  </a:schemeClr>
                </a:solidFill>
              </a:rPr>
              <a:t>pid</a:t>
            </a:r>
            <a:r>
              <a:rPr lang="en-US" altLang="zh-TW" dirty="0">
                <a:solidFill>
                  <a:schemeClr val="bg1">
                    <a:lumMod val="95000"/>
                  </a:schemeClr>
                </a:solidFill>
              </a:rPr>
              <a:t>=12345678</a:t>
            </a:r>
          </a:p>
          <a:p>
            <a:r>
              <a:rPr lang="en-US" altLang="zh-TW" dirty="0" err="1">
                <a:solidFill>
                  <a:schemeClr val="bg1">
                    <a:lumMod val="95000"/>
                  </a:schemeClr>
                </a:solidFill>
              </a:rPr>
              <a:t>pid</a:t>
            </a:r>
            <a:r>
              <a:rPr lang="en-US" altLang="zh-TW" dirty="0">
                <a:solidFill>
                  <a:schemeClr val="bg1">
                    <a:lumMod val="95000"/>
                  </a:schemeClr>
                </a:solidFill>
              </a:rPr>
              <a:t>=0</a:t>
            </a:r>
          </a:p>
          <a:p>
            <a:r>
              <a:rPr lang="en-US" altLang="zh-TW" dirty="0">
                <a:solidFill>
                  <a:schemeClr val="bg1">
                    <a:lumMod val="95000"/>
                  </a:schemeClr>
                </a:solidFill>
              </a:rPr>
              <a:t>child</a:t>
            </a:r>
          </a:p>
          <a:p>
            <a:r>
              <a:rPr lang="en-US" altLang="zh-TW" dirty="0">
                <a:solidFill>
                  <a:schemeClr val="bg1">
                    <a:lumMod val="95000"/>
                  </a:schemeClr>
                </a:solidFill>
              </a:rPr>
              <a:t>parent</a:t>
            </a:r>
          </a:p>
        </p:txBody>
      </p:sp>
    </p:spTree>
    <p:extLst>
      <p:ext uri="{BB962C8B-B14F-4D97-AF65-F5344CB8AC3E}">
        <p14:creationId xmlns:p14="http://schemas.microsoft.com/office/powerpoint/2010/main" val="68450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zh-TW" altLang="en-US" dirty="0"/>
              <a:t> </a:t>
            </a:r>
            <a:r>
              <a:rPr lang="en-US" altLang="zh-TW" dirty="0"/>
              <a:t>()</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sz="2800" dirty="0"/>
              <a:t>表頭文件</a:t>
            </a:r>
            <a:r>
              <a:rPr lang="en-US" altLang="zh-TW" sz="2800" dirty="0"/>
              <a:t>:</a:t>
            </a:r>
            <a:endParaRPr lang="zh-TW" altLang="en-US" sz="2800" dirty="0"/>
          </a:p>
          <a:p>
            <a:pPr lvl="1"/>
            <a:r>
              <a:rPr lang="en-US" altLang="zh-TW" sz="2400" dirty="0"/>
              <a:t>#include&lt;sys/</a:t>
            </a:r>
            <a:r>
              <a:rPr lang="en-US" altLang="zh-TW" sz="2400" dirty="0" err="1"/>
              <a:t>types.h</a:t>
            </a:r>
            <a:r>
              <a:rPr lang="en-US" altLang="zh-TW" sz="2400" dirty="0"/>
              <a:t>&gt;</a:t>
            </a:r>
          </a:p>
          <a:p>
            <a:pPr lvl="1"/>
            <a:r>
              <a:rPr lang="en-US" altLang="zh-TW" sz="2400" dirty="0"/>
              <a:t>#include&lt;sys/</a:t>
            </a:r>
            <a:r>
              <a:rPr lang="en-US" altLang="zh-TW" sz="2400" dirty="0" err="1"/>
              <a:t>wait.h</a:t>
            </a:r>
            <a:r>
              <a:rPr lang="en-US" altLang="zh-TW" sz="2400" dirty="0"/>
              <a:t>&gt;</a:t>
            </a:r>
          </a:p>
          <a:p>
            <a:r>
              <a:rPr lang="zh-TW" altLang="en-US" sz="2800" dirty="0"/>
              <a:t>定義函數 </a:t>
            </a:r>
            <a:r>
              <a:rPr lang="en-US" altLang="zh-TW" sz="2800" dirty="0"/>
              <a:t>: </a:t>
            </a:r>
            <a:r>
              <a:rPr lang="en-US" altLang="zh-TW" sz="2800" dirty="0" err="1"/>
              <a:t>pid_t</a:t>
            </a:r>
            <a:r>
              <a:rPr lang="en-US" altLang="zh-TW" sz="2800" dirty="0"/>
              <a:t> </a:t>
            </a:r>
            <a:r>
              <a:rPr lang="en-US" altLang="zh-TW" sz="2800" dirty="0" err="1"/>
              <a:t>waitpid</a:t>
            </a:r>
            <a:r>
              <a:rPr lang="en-US" altLang="zh-TW" sz="2800" dirty="0"/>
              <a:t>(</a:t>
            </a:r>
            <a:r>
              <a:rPr lang="en-US" altLang="zh-TW" sz="2800" dirty="0" err="1"/>
              <a:t>pid_t</a:t>
            </a:r>
            <a:r>
              <a:rPr lang="en-US" altLang="zh-TW" sz="2800" dirty="0"/>
              <a:t> </a:t>
            </a:r>
            <a:r>
              <a:rPr lang="en-US" altLang="zh-TW" sz="2800" dirty="0" err="1"/>
              <a:t>pid,int</a:t>
            </a:r>
            <a:r>
              <a:rPr lang="en-US" altLang="zh-TW" sz="2800" dirty="0"/>
              <a:t> * </a:t>
            </a:r>
            <a:r>
              <a:rPr lang="en-US" altLang="zh-TW" sz="2800" dirty="0" err="1"/>
              <a:t>status,int</a:t>
            </a:r>
            <a:r>
              <a:rPr lang="en-US" altLang="zh-TW" sz="2800" dirty="0"/>
              <a:t> options);</a:t>
            </a:r>
          </a:p>
          <a:p>
            <a:r>
              <a:rPr lang="zh-TW" altLang="en-US" sz="2800" dirty="0"/>
              <a:t>程式碼中出現</a:t>
            </a:r>
            <a:r>
              <a:rPr lang="en-US" altLang="zh-TW" sz="2800" dirty="0" err="1"/>
              <a:t>waitpid</a:t>
            </a:r>
            <a:r>
              <a:rPr lang="en-US" altLang="zh-TW" sz="2800" dirty="0"/>
              <a:t> (pid,&amp;status,0)</a:t>
            </a:r>
            <a:r>
              <a:rPr lang="zh-TW" altLang="en-US" sz="2800" dirty="0"/>
              <a:t>時，該程序便會停在那一行等編號</a:t>
            </a:r>
            <a:r>
              <a:rPr lang="en-US" altLang="zh-TW" sz="2800" dirty="0" err="1"/>
              <a:t>pid</a:t>
            </a:r>
            <a:r>
              <a:rPr lang="zh-TW" altLang="en-US" sz="2800" dirty="0"/>
              <a:t>的程序完成才會繼續往下一行執行</a:t>
            </a:r>
          </a:p>
        </p:txBody>
      </p:sp>
    </p:spTree>
    <p:extLst>
      <p:ext uri="{BB962C8B-B14F-4D97-AF65-F5344CB8AC3E}">
        <p14:creationId xmlns:p14="http://schemas.microsoft.com/office/powerpoint/2010/main" val="2728187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Tree>
    <p:extLst>
      <p:ext uri="{BB962C8B-B14F-4D97-AF65-F5344CB8AC3E}">
        <p14:creationId xmlns:p14="http://schemas.microsoft.com/office/powerpoint/2010/main" val="3994439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(“parent\n”);</a:t>
            </a:r>
          </a:p>
          <a:p>
            <a:r>
              <a:rPr lang="en-US" altLang="zh-TW" sz="1200" b="1" dirty="0">
                <a:solidFill>
                  <a:schemeClr val="bg1">
                    <a:lumMod val="50000"/>
                  </a:schemeClr>
                </a:solidFill>
                <a:latin typeface="Courier New" panose="02070309020205020404" pitchFamily="49" charset="0"/>
              </a:rPr>
              <a:t>	}</a:t>
            </a:r>
          </a:p>
          <a:p>
            <a:r>
              <a:rPr lang="en-US" altLang="zh-TW" sz="1200" b="1" dirty="0">
                <a:solidFill>
                  <a:schemeClr val="bg1">
                    <a:lumMod val="50000"/>
                  </a:schemeClr>
                </a:solidFill>
                <a:latin typeface="Courier New" panose="02070309020205020404" pitchFamily="49" charset="0"/>
              </a:rPr>
              <a:t>	else if(</a:t>
            </a:r>
            <a:r>
              <a:rPr lang="en-US" altLang="zh-TW" sz="1200" b="1" dirty="0" err="1">
                <a:solidFill>
                  <a:schemeClr val="bg1">
                    <a:lumMod val="50000"/>
                  </a:schemeClr>
                </a:solidFill>
                <a:latin typeface="Courier New" panose="02070309020205020404" pitchFamily="49" charset="0"/>
              </a:rPr>
              <a:t>pid</a:t>
            </a:r>
            <a:r>
              <a:rPr lang="en-US" altLang="zh-TW" sz="1200" b="1" dirty="0">
                <a:solidFill>
                  <a:schemeClr val="bg1">
                    <a:lumMod val="50000"/>
                  </a:schemeClr>
                </a:solidFill>
                <a:latin typeface="Courier New" panose="02070309020205020404" pitchFamily="49" charset="0"/>
              </a:rPr>
              <a:t>==0)</a:t>
            </a:r>
          </a:p>
          <a:p>
            <a:r>
              <a:rPr lang="en-US" altLang="zh-TW" sz="1200" b="1" dirty="0">
                <a:solidFill>
                  <a:schemeClr val="bg1">
                    <a:lumMod val="50000"/>
                  </a:schemeClr>
                </a:solidFill>
                <a:latin typeface="Courier New" panose="02070309020205020404" pitchFamily="49" charset="0"/>
              </a:rPr>
              <a:t>	   </a:t>
            </a:r>
            <a:r>
              <a:rPr lang="en-US" altLang="zh-TW" sz="1200" b="1" dirty="0" err="1">
                <a:solidFill>
                  <a:schemeClr val="bg1">
                    <a:lumMod val="50000"/>
                  </a:schemeClr>
                </a:solidFill>
                <a:latin typeface="Courier New" panose="02070309020205020404" pitchFamily="49" charset="0"/>
              </a:rPr>
              <a:t>printf</a:t>
            </a:r>
            <a:r>
              <a:rPr lang="en-US" altLang="zh-TW" sz="1200" b="1" dirty="0">
                <a:solidFill>
                  <a:schemeClr val="bg1">
                    <a:lumMod val="50000"/>
                  </a:schemeClr>
                </a:solidFill>
                <a:latin typeface="Courier New" panose="02070309020205020404" pitchFamily="49" charset="0"/>
              </a:rPr>
              <a:t>(“child\n”);</a:t>
            </a:r>
          </a:p>
          <a:p>
            <a:r>
              <a:rPr lang="en-US" altLang="zh-TW" sz="1200" b="1" dirty="0">
                <a:solidFill>
                  <a:schemeClr val="bg1">
                    <a:lumMod val="50000"/>
                  </a:schemeClr>
                </a:solidFill>
                <a:latin typeface="Courier New" panose="02070309020205020404" pitchFamily="49" charset="0"/>
              </a:rPr>
              <a:t>	return 0;</a:t>
            </a:r>
          </a:p>
          <a:p>
            <a:r>
              <a:rPr lang="en-US" altLang="zh-TW" sz="1200" b="1" dirty="0">
                <a:solidFill>
                  <a:schemeClr val="bg1">
                    <a:lumMod val="50000"/>
                  </a:schemeClr>
                </a:solidFill>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7" name="文字方塊 6"/>
          <p:cNvSpPr txBox="1"/>
          <p:nvPr/>
        </p:nvSpPr>
        <p:spPr>
          <a:xfrm>
            <a:off x="681608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child</a:t>
            </a:r>
            <a:endParaRPr lang="zh-TW" altLang="en-US" dirty="0">
              <a:solidFill>
                <a:schemeClr val="bg1">
                  <a:lumMod val="95000"/>
                </a:schemeClr>
              </a:solidFill>
            </a:endParaRPr>
          </a:p>
        </p:txBody>
      </p:sp>
    </p:spTree>
    <p:extLst>
      <p:ext uri="{BB962C8B-B14F-4D97-AF65-F5344CB8AC3E}">
        <p14:creationId xmlns:p14="http://schemas.microsoft.com/office/powerpoint/2010/main" val="4124509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5" name="文字方塊 4"/>
          <p:cNvSpPr txBox="1"/>
          <p:nvPr/>
        </p:nvSpPr>
        <p:spPr>
          <a:xfrm>
            <a:off x="2152650" y="2549803"/>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sp>
        <p:nvSpPr>
          <p:cNvPr id="6" name="文字方塊 5"/>
          <p:cNvSpPr txBox="1"/>
          <p:nvPr/>
        </p:nvSpPr>
        <p:spPr>
          <a:xfrm>
            <a:off x="6816080" y="2539684"/>
            <a:ext cx="3367286" cy="2677656"/>
          </a:xfrm>
          <a:prstGeom prst="rect">
            <a:avLst/>
          </a:prstGeom>
          <a:noFill/>
          <a:ln>
            <a:solidFill>
              <a:schemeClr val="tx1"/>
            </a:solidFill>
          </a:ln>
        </p:spPr>
        <p:txBody>
          <a:bodyPr wrap="square" rtlCol="0">
            <a:spAutoFit/>
          </a:bodyPr>
          <a:lstStyle/>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stdio.h</a:t>
            </a:r>
            <a:r>
              <a:rPr lang="en-US" altLang="zh-TW" sz="1200" b="1" dirty="0">
                <a:latin typeface="Courier New" panose="02070309020205020404" pitchFamily="49" charset="0"/>
              </a:rPr>
              <a:t>&gt;</a:t>
            </a:r>
          </a:p>
          <a:p>
            <a:r>
              <a:rPr lang="en-US" altLang="zh-TW" sz="1200" b="1" dirty="0">
                <a:latin typeface="Courier New" panose="02070309020205020404" pitchFamily="49" charset="0"/>
              </a:rPr>
              <a:t>#include&lt;</a:t>
            </a:r>
            <a:r>
              <a:rPr lang="en-US" altLang="zh-TW" sz="1200" b="1" dirty="0" err="1">
                <a:latin typeface="Courier New" panose="02070309020205020404" pitchFamily="49" charset="0"/>
              </a:rPr>
              <a:t>unistd.h</a:t>
            </a:r>
            <a:r>
              <a:rPr lang="en-US" altLang="zh-TW" sz="1200" b="1" dirty="0">
                <a:latin typeface="Courier New" panose="02070309020205020404" pitchFamily="49" charset="0"/>
              </a:rPr>
              <a:t>&gt;</a:t>
            </a:r>
          </a:p>
          <a:p>
            <a:r>
              <a:rPr lang="en-US" altLang="zh-TW" sz="1200" b="1" dirty="0" err="1">
                <a:latin typeface="Courier New" panose="02070309020205020404" pitchFamily="49" charset="0"/>
              </a:rPr>
              <a:t>int</a:t>
            </a:r>
            <a:r>
              <a:rPr lang="en-US" altLang="zh-TW" sz="1200" b="1" dirty="0">
                <a:latin typeface="Courier New" panose="02070309020205020404" pitchFamily="49" charset="0"/>
              </a:rPr>
              <a:t> main()</a:t>
            </a:r>
          </a:p>
          <a:p>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pid_t</a:t>
            </a:r>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=fork();</a:t>
            </a:r>
          </a:p>
          <a:p>
            <a:r>
              <a:rPr lang="en-US" altLang="zh-TW" sz="1200" b="1" dirty="0">
                <a:latin typeface="Courier New" panose="02070309020205020404" pitchFamily="49" charset="0"/>
              </a:rPr>
              <a:t>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&gt;0){</a:t>
            </a:r>
          </a:p>
          <a:p>
            <a:r>
              <a:rPr lang="en-US" altLang="zh-TW" sz="1200" b="1" dirty="0">
                <a:latin typeface="Courier New" panose="02070309020205020404" pitchFamily="49" charset="0"/>
              </a:rPr>
              <a:t>	</a:t>
            </a:r>
            <a:r>
              <a:rPr lang="zh-TW" altLang="en-US" sz="1200" b="1" dirty="0">
                <a:latin typeface="Courier New" panose="02070309020205020404" pitchFamily="49" charset="0"/>
              </a:rPr>
              <a:t>   </a:t>
            </a:r>
            <a:r>
              <a:rPr lang="en-US" altLang="zh-TW" sz="1200" b="1" dirty="0" err="1">
                <a:solidFill>
                  <a:srgbClr val="FF0000"/>
                </a:solidFill>
                <a:latin typeface="Courier New" panose="02070309020205020404" pitchFamily="49" charset="0"/>
              </a:rPr>
              <a:t>waitpid</a:t>
            </a:r>
            <a:r>
              <a:rPr lang="en-US" altLang="zh-TW" sz="1200" b="1" dirty="0">
                <a:solidFill>
                  <a:srgbClr val="FF0000"/>
                </a:solidFill>
                <a:latin typeface="Courier New" panose="02070309020205020404" pitchFamily="49" charset="0"/>
              </a:rPr>
              <a:t> (pid,0,0);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(“parent\n”);</a:t>
            </a:r>
          </a:p>
          <a:p>
            <a:r>
              <a:rPr lang="en-US" altLang="zh-TW" sz="1200" b="1" dirty="0">
                <a:latin typeface="Courier New" panose="02070309020205020404" pitchFamily="49" charset="0"/>
              </a:rPr>
              <a:t>	}</a:t>
            </a:r>
          </a:p>
          <a:p>
            <a:r>
              <a:rPr lang="en-US" altLang="zh-TW" sz="1200" b="1" dirty="0">
                <a:latin typeface="Courier New" panose="02070309020205020404" pitchFamily="49" charset="0"/>
              </a:rPr>
              <a:t>	else if(</a:t>
            </a:r>
            <a:r>
              <a:rPr lang="en-US" altLang="zh-TW" sz="1200" b="1" dirty="0" err="1">
                <a:latin typeface="Courier New" panose="02070309020205020404" pitchFamily="49" charset="0"/>
              </a:rPr>
              <a:t>pid</a:t>
            </a:r>
            <a:r>
              <a:rPr lang="en-US" altLang="zh-TW" sz="1200" b="1" dirty="0">
                <a:latin typeface="Courier New" panose="02070309020205020404" pitchFamily="49" charset="0"/>
              </a:rPr>
              <a:t>==0)</a:t>
            </a:r>
          </a:p>
          <a:p>
            <a:r>
              <a:rPr lang="en-US" altLang="zh-TW" sz="1200" b="1" dirty="0">
                <a:latin typeface="Courier New" panose="02070309020205020404" pitchFamily="49" charset="0"/>
              </a:rPr>
              <a:t>	   </a:t>
            </a:r>
            <a:r>
              <a:rPr lang="en-US" altLang="zh-TW" sz="1200" b="1" dirty="0" err="1">
                <a:latin typeface="Courier New" panose="02070309020205020404" pitchFamily="49" charset="0"/>
              </a:rPr>
              <a:t>printf</a:t>
            </a:r>
            <a:r>
              <a:rPr lang="en-US" altLang="zh-TW" sz="1200" b="1" dirty="0">
                <a:latin typeface="Courier New" panose="02070309020205020404" pitchFamily="49" charset="0"/>
              </a:rPr>
              <a:t>(“child\n”);</a:t>
            </a:r>
          </a:p>
          <a:p>
            <a:r>
              <a:rPr lang="en-US" altLang="zh-TW" sz="1200" b="1" dirty="0">
                <a:latin typeface="Courier New" panose="02070309020205020404" pitchFamily="49" charset="0"/>
              </a:rPr>
              <a:t>	return 0;</a:t>
            </a:r>
          </a:p>
          <a:p>
            <a:r>
              <a:rPr lang="en-US" altLang="zh-TW" sz="1200" b="1" dirty="0">
                <a:latin typeface="Courier New" panose="02070309020205020404" pitchFamily="49" charset="0"/>
              </a:rPr>
              <a:t>}</a:t>
            </a:r>
          </a:p>
        </p:txBody>
      </p:sp>
      <p:cxnSp>
        <p:nvCxnSpPr>
          <p:cNvPr id="8" name="直線單箭頭接點 7"/>
          <p:cNvCxnSpPr/>
          <p:nvPr/>
        </p:nvCxnSpPr>
        <p:spPr>
          <a:xfrm flipH="1" flipV="1">
            <a:off x="5303912" y="4149080"/>
            <a:ext cx="2376264" cy="720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81608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child</a:t>
            </a:r>
            <a:endParaRPr lang="zh-TW" altLang="en-US" dirty="0">
              <a:solidFill>
                <a:schemeClr val="bg1">
                  <a:lumMod val="95000"/>
                </a:schemeClr>
              </a:solidFill>
            </a:endParaRPr>
          </a:p>
        </p:txBody>
      </p:sp>
      <p:sp>
        <p:nvSpPr>
          <p:cNvPr id="9" name="文字方塊 8"/>
          <p:cNvSpPr txBox="1"/>
          <p:nvPr/>
        </p:nvSpPr>
        <p:spPr>
          <a:xfrm>
            <a:off x="2152650" y="5590981"/>
            <a:ext cx="3367286" cy="369332"/>
          </a:xfrm>
          <a:prstGeom prst="rect">
            <a:avLst/>
          </a:prstGeom>
          <a:solidFill>
            <a:schemeClr val="tx1"/>
          </a:solidFill>
        </p:spPr>
        <p:txBody>
          <a:bodyPr wrap="square" rtlCol="0">
            <a:spAutoFit/>
          </a:bodyPr>
          <a:lstStyle/>
          <a:p>
            <a:r>
              <a:rPr lang="en-US" altLang="zh-TW" dirty="0">
                <a:solidFill>
                  <a:schemeClr val="bg1">
                    <a:lumMod val="95000"/>
                  </a:schemeClr>
                </a:solidFill>
              </a:rPr>
              <a:t>parent</a:t>
            </a:r>
          </a:p>
        </p:txBody>
      </p:sp>
    </p:spTree>
    <p:extLst>
      <p:ext uri="{BB962C8B-B14F-4D97-AF65-F5344CB8AC3E}">
        <p14:creationId xmlns:p14="http://schemas.microsoft.com/office/powerpoint/2010/main" val="2550768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waitpid</a:t>
            </a:r>
            <a:r>
              <a:rPr lang="en-US" altLang="zh-TW" dirty="0"/>
              <a:t> ()</a:t>
            </a:r>
            <a:endParaRPr lang="zh-TW" altLang="en-US" dirty="0"/>
          </a:p>
        </p:txBody>
      </p:sp>
      <p:sp>
        <p:nvSpPr>
          <p:cNvPr id="3" name="內容版面配置區 2"/>
          <p:cNvSpPr>
            <a:spLocks noGrp="1"/>
          </p:cNvSpPr>
          <p:nvPr>
            <p:ph idx="1"/>
          </p:nvPr>
        </p:nvSpPr>
        <p:spPr/>
        <p:txBody>
          <a:bodyPr/>
          <a:lstStyle/>
          <a:p>
            <a:r>
              <a:rPr lang="zh-TW" altLang="en-US" sz="2800" dirty="0"/>
              <a:t>所以你會看到</a:t>
            </a:r>
            <a:r>
              <a:rPr lang="en-US" altLang="zh-TW" sz="2800" dirty="0"/>
              <a:t>:</a:t>
            </a:r>
          </a:p>
          <a:p>
            <a:endParaRPr lang="en-US" altLang="zh-TW" sz="2800" dirty="0"/>
          </a:p>
          <a:p>
            <a:pPr marL="0" indent="0">
              <a:buNone/>
            </a:pPr>
            <a:endParaRPr lang="en-US" altLang="zh-TW" sz="2800" dirty="0"/>
          </a:p>
          <a:p>
            <a:r>
              <a:rPr lang="zh-TW" altLang="en-US" sz="2800" dirty="0"/>
              <a:t>而不至於亂序變成</a:t>
            </a:r>
            <a:r>
              <a:rPr lang="en-US" altLang="zh-TW" sz="2800" dirty="0"/>
              <a:t>:</a:t>
            </a:r>
          </a:p>
          <a:p>
            <a:endParaRPr lang="zh-TW" altLang="en-US" sz="2800" dirty="0"/>
          </a:p>
        </p:txBody>
      </p:sp>
      <p:sp>
        <p:nvSpPr>
          <p:cNvPr id="4" name="文字方塊 3"/>
          <p:cNvSpPr txBox="1"/>
          <p:nvPr/>
        </p:nvSpPr>
        <p:spPr>
          <a:xfrm>
            <a:off x="4511824" y="2708921"/>
            <a:ext cx="3367286" cy="646331"/>
          </a:xfrm>
          <a:prstGeom prst="rect">
            <a:avLst/>
          </a:prstGeom>
          <a:solidFill>
            <a:schemeClr val="tx1"/>
          </a:solidFill>
        </p:spPr>
        <p:txBody>
          <a:bodyPr wrap="square" rtlCol="0">
            <a:spAutoFit/>
          </a:bodyPr>
          <a:lstStyle/>
          <a:p>
            <a:r>
              <a:rPr lang="en-US" altLang="zh-TW" dirty="0">
                <a:solidFill>
                  <a:schemeClr val="bg1">
                    <a:lumMod val="95000"/>
                  </a:schemeClr>
                </a:solidFill>
              </a:rPr>
              <a:t>child</a:t>
            </a:r>
          </a:p>
          <a:p>
            <a:r>
              <a:rPr lang="en-US" altLang="zh-TW" dirty="0">
                <a:solidFill>
                  <a:schemeClr val="bg1">
                    <a:lumMod val="95000"/>
                  </a:schemeClr>
                </a:solidFill>
              </a:rPr>
              <a:t>parent</a:t>
            </a:r>
          </a:p>
        </p:txBody>
      </p:sp>
      <p:sp>
        <p:nvSpPr>
          <p:cNvPr id="10" name="文字方塊 9"/>
          <p:cNvSpPr txBox="1"/>
          <p:nvPr/>
        </p:nvSpPr>
        <p:spPr>
          <a:xfrm>
            <a:off x="4511824" y="4293097"/>
            <a:ext cx="3367286" cy="646331"/>
          </a:xfrm>
          <a:prstGeom prst="rect">
            <a:avLst/>
          </a:prstGeom>
          <a:solidFill>
            <a:schemeClr val="tx1"/>
          </a:solidFill>
        </p:spPr>
        <p:txBody>
          <a:bodyPr wrap="square" rtlCol="0">
            <a:spAutoFit/>
          </a:bodyPr>
          <a:lstStyle/>
          <a:p>
            <a:r>
              <a:rPr lang="en-US" altLang="zh-TW" dirty="0">
                <a:solidFill>
                  <a:schemeClr val="bg1">
                    <a:lumMod val="95000"/>
                  </a:schemeClr>
                </a:solidFill>
              </a:rPr>
              <a:t>parent</a:t>
            </a:r>
          </a:p>
          <a:p>
            <a:r>
              <a:rPr lang="en-US" altLang="zh-TW" dirty="0">
                <a:solidFill>
                  <a:schemeClr val="bg1">
                    <a:lumMod val="95000"/>
                  </a:schemeClr>
                </a:solidFill>
              </a:rPr>
              <a:t>child</a:t>
            </a:r>
          </a:p>
        </p:txBody>
      </p:sp>
    </p:spTree>
    <p:extLst>
      <p:ext uri="{BB962C8B-B14F-4D97-AF65-F5344CB8AC3E}">
        <p14:creationId xmlns:p14="http://schemas.microsoft.com/office/powerpoint/2010/main" val="543573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br>
              <a:rPr lang="en-US" altLang="zh-TW" dirty="0"/>
            </a:br>
            <a:r>
              <a:rPr lang="en-US" altLang="zh-TW" dirty="0"/>
              <a:t>Figure 1.10</a:t>
            </a:r>
            <a:endParaRPr lang="zh-TW" altLang="en-US" dirty="0"/>
          </a:p>
        </p:txBody>
      </p:sp>
      <p:sp>
        <p:nvSpPr>
          <p:cNvPr id="3" name="內容版面配置區 2"/>
          <p:cNvSpPr>
            <a:spLocks noGrp="1"/>
          </p:cNvSpPr>
          <p:nvPr>
            <p:ph idx="1"/>
          </p:nvPr>
        </p:nvSpPr>
        <p:spPr/>
        <p:txBody>
          <a:bodyPr/>
          <a:lstStyle/>
          <a:p>
            <a:r>
              <a:rPr lang="en-US" altLang="zh-TW" dirty="0"/>
              <a:t>Read commands from </a:t>
            </a:r>
            <a:r>
              <a:rPr lang="en-US" altLang="zh-TW" dirty="0" err="1"/>
              <a:t>stdin</a:t>
            </a:r>
            <a:r>
              <a:rPr lang="en-US" altLang="zh-TW" dirty="0"/>
              <a:t> and than execute </a:t>
            </a:r>
            <a:endParaRPr lang="zh-TW" altLang="en-US" dirty="0"/>
          </a:p>
        </p:txBody>
      </p:sp>
    </p:spTree>
    <p:extLst>
      <p:ext uri="{BB962C8B-B14F-4D97-AF65-F5344CB8AC3E}">
        <p14:creationId xmlns:p14="http://schemas.microsoft.com/office/powerpoint/2010/main" val="357441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Introduction to Linux</a:t>
            </a:r>
          </a:p>
        </p:txBody>
      </p:sp>
      <p:sp>
        <p:nvSpPr>
          <p:cNvPr id="3" name="Content Placeholder 2"/>
          <p:cNvSpPr>
            <a:spLocks noGrp="1"/>
          </p:cNvSpPr>
          <p:nvPr>
            <p:ph idx="1"/>
          </p:nvPr>
        </p:nvSpPr>
        <p:spPr>
          <a:xfrm>
            <a:off x="1885950" y="1905000"/>
            <a:ext cx="9618662" cy="3729997"/>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Install prerequisites</a:t>
            </a:r>
          </a:p>
          <a:p>
            <a:pPr marL="0" indent="0">
              <a:buNone/>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tx1"/>
                </a:solidFill>
                <a:latin typeface="Times New Roman" panose="02020603050405020304" pitchFamily="18" charset="0"/>
                <a:cs typeface="Times New Roman" panose="02020603050405020304" pitchFamily="18" charset="0"/>
              </a:rPr>
              <a:t>Native installation:</a:t>
            </a:r>
          </a:p>
          <a:p>
            <a:r>
              <a:rPr lang="en-US" sz="2400" dirty="0">
                <a:solidFill>
                  <a:schemeClr val="tx1"/>
                </a:solidFill>
                <a:latin typeface="Times New Roman" panose="02020603050405020304" pitchFamily="18" charset="0"/>
                <a:cs typeface="Times New Roman" panose="02020603050405020304" pitchFamily="18" charset="0"/>
              </a:rPr>
              <a:t>PC installed Linux, can be graphical interface (GUI, Graphic User Interface) or Shell command line (Shell Command Line)</a:t>
            </a:r>
          </a:p>
          <a:p>
            <a:pPr marL="0" indent="0">
              <a:buNone/>
            </a:pP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tx1"/>
                </a:solidFill>
                <a:latin typeface="Times New Roman" panose="02020603050405020304" pitchFamily="18" charset="0"/>
                <a:cs typeface="Times New Roman" panose="02020603050405020304" pitchFamily="18" charset="0"/>
              </a:rPr>
              <a:t>Remote operation:</a:t>
            </a:r>
          </a:p>
          <a:p>
            <a:r>
              <a:rPr lang="en-US" sz="2400" dirty="0">
                <a:solidFill>
                  <a:schemeClr val="tx1"/>
                </a:solidFill>
                <a:latin typeface="Times New Roman" panose="02020603050405020304" pitchFamily="18" charset="0"/>
                <a:cs typeface="Times New Roman" panose="02020603050405020304" pitchFamily="18" charset="0"/>
              </a:rPr>
              <a:t>PCs can be connected to a server with Linux via a remote connection.</a:t>
            </a:r>
          </a:p>
        </p:txBody>
      </p:sp>
    </p:spTree>
    <p:extLst>
      <p:ext uri="{BB962C8B-B14F-4D97-AF65-F5344CB8AC3E}">
        <p14:creationId xmlns:p14="http://schemas.microsoft.com/office/powerpoint/2010/main" val="167663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p:txBody>
          <a:bodyPr/>
          <a:lstStyle/>
          <a:p>
            <a:r>
              <a:rPr lang="en-US" altLang="zh-TW" dirty="0"/>
              <a:t>Figure 1.10</a:t>
            </a:r>
          </a:p>
        </p:txBody>
      </p:sp>
      <p:sp>
        <p:nvSpPr>
          <p:cNvPr id="41987" name="Rectangle 3"/>
          <p:cNvSpPr>
            <a:spLocks noGrp="1" noChangeArrowheads="1"/>
          </p:cNvSpPr>
          <p:nvPr>
            <p:ph idx="1"/>
          </p:nvPr>
        </p:nvSpPr>
        <p:spPr>
          <a:xfrm>
            <a:off x="2592925" y="1666875"/>
            <a:ext cx="8915400" cy="3777622"/>
          </a:xfrm>
        </p:spPr>
        <p:txBody>
          <a:bodyPr>
            <a:noAutofit/>
          </a:bodyPr>
          <a:lstStyle/>
          <a:p>
            <a:pPr>
              <a:lnSpc>
                <a:spcPct val="80000"/>
              </a:lnSpc>
              <a:buFont typeface="Wingdings" panose="05000000000000000000" pitchFamily="2" charset="2"/>
              <a:buNone/>
            </a:pPr>
            <a:r>
              <a:rPr lang="en-US" altLang="zh-TW" sz="1050" b="1" dirty="0">
                <a:latin typeface="Courier New" panose="02070309020205020404" pitchFamily="49" charset="0"/>
              </a:rPr>
              <a:t>#include	“</a:t>
            </a:r>
            <a:r>
              <a:rPr lang="en-US" altLang="zh-TW" sz="1050" b="1" dirty="0" err="1">
                <a:latin typeface="Courier New" panose="02070309020205020404" pitchFamily="49" charset="0"/>
              </a:rPr>
              <a:t>apue.h</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#include	&lt;sys/</a:t>
            </a:r>
            <a:r>
              <a:rPr lang="en-US" altLang="zh-TW" sz="1050" b="1" dirty="0" err="1">
                <a:latin typeface="Courier New" panose="02070309020205020404" pitchFamily="49" charset="0"/>
              </a:rPr>
              <a:t>wait.h</a:t>
            </a:r>
            <a:r>
              <a:rPr lang="en-US" altLang="zh-TW" sz="1050" b="1" dirty="0">
                <a:latin typeface="Courier New" panose="02070309020205020404" pitchFamily="49" charset="0"/>
              </a:rPr>
              <a:t>&gt;</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static void </a:t>
            </a: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 our signal-catching function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int main(void)</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char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[MAXLINE];</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pid_t</a:t>
            </a:r>
            <a:r>
              <a:rPr lang="en-US" altLang="zh-TW" sz="1050" b="1" dirty="0">
                <a:latin typeface="Courier New" panose="02070309020205020404" pitchFamily="49" charset="0"/>
              </a:rPr>
              <a:t>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status;</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if (signal(SIGINT, </a:t>
            </a: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 == SIG_ERR)</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("signal error");</a:t>
            </a:r>
          </a:p>
          <a:p>
            <a:pPr>
              <a:lnSpc>
                <a:spcPct val="80000"/>
              </a:lnSpc>
              <a:buFont typeface="Wingdings" panose="05000000000000000000" pitchFamily="2" charset="2"/>
              <a:buNone/>
            </a:pPr>
            <a:endParaRPr lang="en-US" altLang="zh-TW" sz="1050" b="1" dirty="0">
              <a:solidFill>
                <a:schemeClr val="hlink"/>
              </a:solidFill>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 ");  </a:t>
            </a:r>
            <a:r>
              <a:rPr lang="en-US" altLang="zh-TW" sz="1050" b="1" dirty="0">
                <a:solidFill>
                  <a:schemeClr val="accent1"/>
                </a:solidFill>
                <a:latin typeface="Courier New" panose="02070309020205020404" pitchFamily="49" charset="0"/>
              </a:rPr>
              <a:t>/* print prompt (</a:t>
            </a:r>
            <a:r>
              <a:rPr lang="en-US" altLang="zh-TW" sz="1050" b="1" dirty="0" err="1">
                <a:solidFill>
                  <a:schemeClr val="accent1"/>
                </a:solidFill>
                <a:latin typeface="Courier New" panose="02070309020205020404" pitchFamily="49" charset="0"/>
              </a:rPr>
              <a:t>printf</a:t>
            </a:r>
            <a:r>
              <a:rPr lang="en-US" altLang="zh-TW" sz="1050" b="1" dirty="0">
                <a:solidFill>
                  <a:schemeClr val="accent1"/>
                </a:solidFill>
                <a:latin typeface="Courier New" panose="02070309020205020404" pitchFamily="49" charset="0"/>
              </a:rPr>
              <a:t> requires %% to print %) */</a:t>
            </a:r>
          </a:p>
          <a:p>
            <a:pPr>
              <a:lnSpc>
                <a:spcPct val="80000"/>
              </a:lnSpc>
              <a:buFont typeface="Wingdings" panose="05000000000000000000" pitchFamily="2" charset="2"/>
              <a:buNone/>
            </a:pPr>
            <a:r>
              <a:rPr lang="en-US" altLang="zh-TW" sz="1050" b="1" dirty="0">
                <a:latin typeface="Courier New" panose="02070309020205020404" pitchFamily="49" charset="0"/>
              </a:rPr>
              <a:t>	while (</a:t>
            </a:r>
            <a:r>
              <a:rPr lang="en-US" altLang="zh-TW" sz="1050" b="1" dirty="0" err="1">
                <a:latin typeface="Courier New" panose="02070309020205020404" pitchFamily="49" charset="0"/>
              </a:rPr>
              <a:t>fgets</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MAXLINE, </a:t>
            </a:r>
            <a:r>
              <a:rPr lang="en-US" altLang="zh-TW" sz="1050" b="1" dirty="0" err="1">
                <a:latin typeface="Courier New" panose="02070309020205020404" pitchFamily="49" charset="0"/>
              </a:rPr>
              <a:t>stdin</a:t>
            </a:r>
            <a:r>
              <a:rPr lang="en-US" altLang="zh-TW" sz="1050" b="1" dirty="0">
                <a:latin typeface="Courier New" panose="02070309020205020404" pitchFamily="49" charset="0"/>
              </a:rPr>
              <a:t>) != NULL) {</a:t>
            </a:r>
          </a:p>
          <a:p>
            <a:pPr>
              <a:lnSpc>
                <a:spcPct val="80000"/>
              </a:lnSpc>
              <a:buFont typeface="Wingdings" panose="05000000000000000000" pitchFamily="2" charset="2"/>
              <a:buNone/>
            </a:pPr>
            <a:r>
              <a:rPr lang="en-US" altLang="zh-TW" sz="1050" b="1" dirty="0">
                <a:latin typeface="Courier New" panose="02070309020205020404" pitchFamily="49" charset="0"/>
              </a:rPr>
              <a:t>		if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r>
              <a:rPr lang="en-US" altLang="zh-TW" sz="1050" b="1" dirty="0" err="1">
                <a:latin typeface="Courier New" panose="02070309020205020404" pitchFamily="49" charset="0"/>
              </a:rPr>
              <a:t>strlen</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 1] == ‘\n’)</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r>
              <a:rPr lang="en-US" altLang="zh-TW" sz="1050" b="1" dirty="0" err="1">
                <a:latin typeface="Courier New" panose="02070309020205020404" pitchFamily="49" charset="0"/>
              </a:rPr>
              <a:t>strlen</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- 1] = 0;  </a:t>
            </a:r>
            <a:r>
              <a:rPr lang="en-US" altLang="zh-TW" sz="1050" b="1" dirty="0">
                <a:solidFill>
                  <a:schemeClr val="accent1"/>
                </a:solidFill>
                <a:latin typeface="Courier New" panose="02070309020205020404" pitchFamily="49" charset="0"/>
              </a:rPr>
              <a:t>/* replace newline with null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p>
        </p:txBody>
      </p:sp>
    </p:spTree>
    <p:extLst>
      <p:ext uri="{BB962C8B-B14F-4D97-AF65-F5344CB8AC3E}">
        <p14:creationId xmlns:p14="http://schemas.microsoft.com/office/powerpoint/2010/main" val="911788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dirty="0"/>
              <a:t>Figure 1.10</a:t>
            </a:r>
          </a:p>
        </p:txBody>
      </p:sp>
      <p:sp>
        <p:nvSpPr>
          <p:cNvPr id="43011" name="Rectangle 3"/>
          <p:cNvSpPr>
            <a:spLocks noGrp="1" noChangeArrowheads="1"/>
          </p:cNvSpPr>
          <p:nvPr>
            <p:ph idx="1"/>
          </p:nvPr>
        </p:nvSpPr>
        <p:spPr>
          <a:xfrm>
            <a:off x="2592925" y="1264555"/>
            <a:ext cx="8915400" cy="3777622"/>
          </a:xfrm>
        </p:spPr>
        <p:txBody>
          <a:bodyPr>
            <a:noAutofit/>
          </a:bodyPr>
          <a:lstStyle/>
          <a:p>
            <a:pPr>
              <a:lnSpc>
                <a:spcPct val="80000"/>
              </a:lnSpc>
              <a:buNone/>
            </a:pPr>
            <a:r>
              <a:rPr lang="en-US" altLang="zh-TW" sz="1050" b="1" dirty="0">
                <a:latin typeface="Courier New" panose="02070309020205020404" pitchFamily="49" charset="0"/>
              </a:rPr>
              <a:t>	 if (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fork()) &lt;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("fork error");</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}else if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0) {		</a:t>
            </a:r>
            <a:r>
              <a:rPr lang="en-US" altLang="zh-TW" sz="1050" b="1" dirty="0">
                <a:solidFill>
                  <a:schemeClr val="accent1"/>
                </a:solidFill>
                <a:latin typeface="Courier New" panose="02070309020205020404" pitchFamily="49" charset="0"/>
              </a:rPr>
              <a:t>/* child */</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execlp</a:t>
            </a:r>
            <a:r>
              <a:rPr lang="en-US" altLang="zh-TW" sz="1050" b="1" dirty="0">
                <a:latin typeface="Courier New" panose="02070309020205020404" pitchFamily="49" charset="0"/>
              </a:rPr>
              <a:t>(</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 (char *)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err_ret</a:t>
            </a:r>
            <a:r>
              <a:rPr lang="en-US" altLang="zh-TW" sz="1050" b="1" dirty="0">
                <a:latin typeface="Courier New" panose="02070309020205020404" pitchFamily="49" charset="0"/>
              </a:rPr>
              <a:t>("couldn't execute: %s", </a:t>
            </a:r>
            <a:r>
              <a:rPr lang="en-US" altLang="zh-TW" sz="1050" b="1" dirty="0" err="1">
                <a:latin typeface="Courier New" panose="02070309020205020404" pitchFamily="49" charset="0"/>
              </a:rPr>
              <a:t>buf</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exit(127);</a:t>
            </a:r>
          </a:p>
          <a:p>
            <a:pPr>
              <a:lnSpc>
                <a:spcPct val="80000"/>
              </a:lnSpc>
              <a:buFont typeface="Wingdings" panose="05000000000000000000" pitchFamily="2" charset="2"/>
              <a:buNone/>
            </a:pPr>
            <a:r>
              <a:rPr lang="en-US" altLang="zh-TW" sz="1050" b="1" dirty="0">
                <a:latin typeface="Courier New" panose="02070309020205020404" pitchFamily="49" charset="0"/>
              </a:rPr>
              <a:t>		}</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a:solidFill>
                  <a:schemeClr val="accent1"/>
                </a:solidFill>
                <a:latin typeface="Courier New" panose="02070309020205020404" pitchFamily="49" charset="0"/>
              </a:rPr>
              <a:t>/* parent */</a:t>
            </a:r>
          </a:p>
          <a:p>
            <a:pPr>
              <a:lnSpc>
                <a:spcPct val="80000"/>
              </a:lnSpc>
              <a:buFont typeface="Wingdings" panose="05000000000000000000" pitchFamily="2" charset="2"/>
              <a:buNone/>
            </a:pPr>
            <a:r>
              <a:rPr lang="en-US" altLang="zh-TW" sz="1050" b="1" dirty="0">
                <a:latin typeface="Courier New" panose="02070309020205020404" pitchFamily="49" charset="0"/>
              </a:rPr>
              <a:t>	if ( (</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 </a:t>
            </a:r>
            <a:r>
              <a:rPr lang="en-US" altLang="zh-TW" sz="1050" b="1" dirty="0" err="1">
                <a:latin typeface="Courier New" panose="02070309020205020404" pitchFamily="49" charset="0"/>
              </a:rPr>
              <a:t>waitpid</a:t>
            </a:r>
            <a:r>
              <a:rPr lang="en-US" altLang="zh-TW" sz="1050" b="1" dirty="0">
                <a:latin typeface="Courier New" panose="02070309020205020404" pitchFamily="49" charset="0"/>
              </a:rPr>
              <a:t>(</a:t>
            </a:r>
            <a:r>
              <a:rPr lang="en-US" altLang="zh-TW" sz="1050" b="1" dirty="0" err="1">
                <a:latin typeface="Courier New" panose="02070309020205020404" pitchFamily="49" charset="0"/>
              </a:rPr>
              <a:t>pid</a:t>
            </a:r>
            <a:r>
              <a:rPr lang="en-US" altLang="zh-TW" sz="1050" b="1" dirty="0">
                <a:latin typeface="Courier New" panose="02070309020205020404" pitchFamily="49" charset="0"/>
              </a:rPr>
              <a:t>, &amp;status, 0)) &lt; 0)</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err_sys</a:t>
            </a:r>
            <a:r>
              <a:rPr lang="en-US" altLang="zh-TW" sz="1050" b="1" dirty="0">
                <a:latin typeface="Courier New" panose="02070309020205020404" pitchFamily="49" charset="0"/>
              </a:rPr>
              <a:t>("</a:t>
            </a:r>
            <a:r>
              <a:rPr lang="en-US" altLang="zh-TW" sz="1050" b="1" dirty="0" err="1">
                <a:latin typeface="Courier New" panose="02070309020205020404" pitchFamily="49" charset="0"/>
              </a:rPr>
              <a:t>waitpid</a:t>
            </a:r>
            <a:r>
              <a:rPr lang="en-US" altLang="zh-TW" sz="1050" b="1" dirty="0">
                <a:latin typeface="Courier New" panose="02070309020205020404" pitchFamily="49" charset="0"/>
              </a:rPr>
              <a:t> error");</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 ");</a:t>
            </a:r>
          </a:p>
          <a:p>
            <a:pPr>
              <a:lnSpc>
                <a:spcPct val="80000"/>
              </a:lnSpc>
              <a:buNone/>
            </a:pPr>
            <a:r>
              <a:rPr lang="en-US" altLang="zh-TW" sz="1050" b="1" dirty="0">
                <a:latin typeface="Courier New" panose="02070309020205020404" pitchFamily="49" charset="0"/>
              </a:rPr>
              <a:t>	}</a:t>
            </a:r>
            <a:r>
              <a:rPr lang="en-US" altLang="zh-TW" sz="1050" b="1" dirty="0">
                <a:solidFill>
                  <a:schemeClr val="accent1"/>
                </a:solidFill>
                <a:latin typeface="Courier New" panose="02070309020205020404" pitchFamily="49" charset="0"/>
              </a:rPr>
              <a:t> /* end while*/</a:t>
            </a: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	exit(0);</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endParaRPr lang="en-US" altLang="zh-TW" sz="1050" b="1" dirty="0">
              <a:latin typeface="Courier New" panose="02070309020205020404" pitchFamily="49" charset="0"/>
            </a:endParaRPr>
          </a:p>
          <a:p>
            <a:pPr>
              <a:lnSpc>
                <a:spcPct val="80000"/>
              </a:lnSpc>
              <a:buFont typeface="Wingdings" panose="05000000000000000000" pitchFamily="2" charset="2"/>
              <a:buNone/>
            </a:pPr>
            <a:r>
              <a:rPr lang="en-US" altLang="zh-TW" sz="1050" b="1" dirty="0">
                <a:latin typeface="Courier New" panose="02070309020205020404" pitchFamily="49" charset="0"/>
              </a:rPr>
              <a:t>void</a:t>
            </a:r>
          </a:p>
          <a:p>
            <a:pPr>
              <a:lnSpc>
                <a:spcPct val="80000"/>
              </a:lnSpc>
              <a:buFont typeface="Wingdings" panose="05000000000000000000" pitchFamily="2" charset="2"/>
              <a:buNone/>
            </a:pPr>
            <a:r>
              <a:rPr lang="en-US" altLang="zh-TW" sz="1050" b="1" dirty="0" err="1">
                <a:latin typeface="Courier New" panose="02070309020205020404" pitchFamily="49" charset="0"/>
              </a:rPr>
              <a:t>sig_int</a:t>
            </a:r>
            <a:r>
              <a:rPr lang="en-US" altLang="zh-TW" sz="1050" b="1" dirty="0">
                <a:latin typeface="Courier New" panose="02070309020205020404" pitchFamily="49" charset="0"/>
              </a:rPr>
              <a:t>(</a:t>
            </a:r>
            <a:r>
              <a:rPr lang="en-US" altLang="zh-TW" sz="1050" b="1" dirty="0" err="1">
                <a:latin typeface="Courier New" panose="02070309020205020404" pitchFamily="49" charset="0"/>
              </a:rPr>
              <a:t>int</a:t>
            </a:r>
            <a:r>
              <a:rPr lang="en-US" altLang="zh-TW" sz="1050" b="1" dirty="0">
                <a:latin typeface="Courier New" panose="02070309020205020404" pitchFamily="49" charset="0"/>
              </a:rPr>
              <a:t> </a:t>
            </a:r>
            <a:r>
              <a:rPr lang="en-US" altLang="zh-TW" sz="1050" b="1" dirty="0" err="1">
                <a:latin typeface="Courier New" panose="02070309020205020404" pitchFamily="49" charset="0"/>
              </a:rPr>
              <a:t>signo</a:t>
            </a: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a:t>
            </a:r>
          </a:p>
          <a:p>
            <a:pPr>
              <a:lnSpc>
                <a:spcPct val="80000"/>
              </a:lnSpc>
              <a:buFont typeface="Wingdings" panose="05000000000000000000" pitchFamily="2" charset="2"/>
              <a:buNone/>
            </a:pPr>
            <a:r>
              <a:rPr lang="en-US" altLang="zh-TW" sz="1050" b="1" dirty="0">
                <a:latin typeface="Courier New" panose="02070309020205020404" pitchFamily="49" charset="0"/>
              </a:rPr>
              <a:t>	</a:t>
            </a:r>
            <a:r>
              <a:rPr lang="en-US" altLang="zh-TW" sz="1050" b="1" dirty="0" err="1">
                <a:latin typeface="Courier New" panose="02070309020205020404" pitchFamily="49" charset="0"/>
              </a:rPr>
              <a:t>printf</a:t>
            </a:r>
            <a:r>
              <a:rPr lang="en-US" altLang="zh-TW" sz="1050" b="1" dirty="0">
                <a:latin typeface="Courier New" panose="02070309020205020404" pitchFamily="49" charset="0"/>
              </a:rPr>
              <a:t>("interrupt\n%% ");</a:t>
            </a:r>
          </a:p>
          <a:p>
            <a:pPr>
              <a:lnSpc>
                <a:spcPct val="80000"/>
              </a:lnSpc>
              <a:buFont typeface="Wingdings" panose="05000000000000000000" pitchFamily="2" charset="2"/>
              <a:buNone/>
            </a:pPr>
            <a:r>
              <a:rPr lang="en-US" altLang="zh-TW" sz="1050" b="1" dirty="0">
                <a:latin typeface="Courier New" panose="02070309020205020404" pitchFamily="49" charset="0"/>
              </a:rPr>
              <a:t>}</a:t>
            </a:r>
          </a:p>
        </p:txBody>
      </p:sp>
      <p:sp>
        <p:nvSpPr>
          <p:cNvPr id="22" name="圓角矩形 21"/>
          <p:cNvSpPr/>
          <p:nvPr/>
        </p:nvSpPr>
        <p:spPr>
          <a:xfrm>
            <a:off x="2937997" y="1999252"/>
            <a:ext cx="4615772" cy="967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5" name="圓角矩形 24"/>
          <p:cNvSpPr/>
          <p:nvPr/>
        </p:nvSpPr>
        <p:spPr>
          <a:xfrm>
            <a:off x="2839265" y="3761772"/>
            <a:ext cx="4714504" cy="101486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3" name="文字方塊 22"/>
          <p:cNvSpPr txBox="1"/>
          <p:nvPr/>
        </p:nvSpPr>
        <p:spPr>
          <a:xfrm>
            <a:off x="7553769" y="2374237"/>
            <a:ext cx="1572866" cy="300082"/>
          </a:xfrm>
          <a:prstGeom prst="rect">
            <a:avLst/>
          </a:prstGeom>
          <a:noFill/>
        </p:spPr>
        <p:txBody>
          <a:bodyPr wrap="none" rtlCol="0">
            <a:spAutoFit/>
          </a:bodyPr>
          <a:lstStyle/>
          <a:p>
            <a:r>
              <a:rPr lang="zh-TW" altLang="en-US" sz="1350" dirty="0">
                <a:solidFill>
                  <a:srgbClr val="FF0000"/>
                </a:solidFill>
              </a:rPr>
              <a:t>子程序 </a:t>
            </a:r>
            <a:r>
              <a:rPr lang="en-US" altLang="zh-TW" sz="1350" dirty="0">
                <a:solidFill>
                  <a:srgbClr val="FF0000"/>
                </a:solidFill>
              </a:rPr>
              <a:t>(</a:t>
            </a:r>
            <a:r>
              <a:rPr lang="zh-TW" altLang="en-US" sz="1350" dirty="0">
                <a:solidFill>
                  <a:srgbClr val="FF0000"/>
                </a:solidFill>
              </a:rPr>
              <a:t>執行命令</a:t>
            </a:r>
            <a:r>
              <a:rPr lang="en-US" altLang="zh-TW" sz="1350" dirty="0">
                <a:solidFill>
                  <a:srgbClr val="FF0000"/>
                </a:solidFill>
              </a:rPr>
              <a:t>)</a:t>
            </a:r>
            <a:endParaRPr lang="zh-TW" altLang="en-US" sz="1350" dirty="0">
              <a:solidFill>
                <a:srgbClr val="FF0000"/>
              </a:solidFill>
            </a:endParaRPr>
          </a:p>
        </p:txBody>
      </p:sp>
      <p:sp>
        <p:nvSpPr>
          <p:cNvPr id="27" name="文字方塊 26"/>
          <p:cNvSpPr txBox="1"/>
          <p:nvPr/>
        </p:nvSpPr>
        <p:spPr>
          <a:xfrm>
            <a:off x="7553769" y="3667520"/>
            <a:ext cx="2438488" cy="300082"/>
          </a:xfrm>
          <a:prstGeom prst="rect">
            <a:avLst/>
          </a:prstGeom>
          <a:noFill/>
        </p:spPr>
        <p:txBody>
          <a:bodyPr wrap="none" rtlCol="0">
            <a:spAutoFit/>
          </a:bodyPr>
          <a:lstStyle/>
          <a:p>
            <a:r>
              <a:rPr lang="zh-TW" altLang="en-US" sz="1350" dirty="0">
                <a:solidFill>
                  <a:srgbClr val="FF0000"/>
                </a:solidFill>
              </a:rPr>
              <a:t>父程序 </a:t>
            </a:r>
            <a:r>
              <a:rPr lang="en-US" altLang="zh-TW" sz="1350" dirty="0">
                <a:solidFill>
                  <a:srgbClr val="FF0000"/>
                </a:solidFill>
              </a:rPr>
              <a:t>(</a:t>
            </a:r>
            <a:r>
              <a:rPr lang="zh-TW" altLang="en-US" sz="1350" dirty="0">
                <a:solidFill>
                  <a:srgbClr val="FF0000"/>
                </a:solidFill>
              </a:rPr>
              <a:t>等待子程序執行結束</a:t>
            </a:r>
            <a:r>
              <a:rPr lang="en-US" altLang="zh-TW" sz="1350" dirty="0">
                <a:solidFill>
                  <a:srgbClr val="FF0000"/>
                </a:solidFill>
              </a:rPr>
              <a:t>)</a:t>
            </a:r>
            <a:endParaRPr lang="zh-TW" altLang="en-US" sz="1350" dirty="0">
              <a:solidFill>
                <a:srgbClr val="FF0000"/>
              </a:solidFill>
            </a:endParaRPr>
          </a:p>
        </p:txBody>
      </p:sp>
    </p:spTree>
    <p:extLst>
      <p:ext uri="{BB962C8B-B14F-4D97-AF65-F5344CB8AC3E}">
        <p14:creationId xmlns:p14="http://schemas.microsoft.com/office/powerpoint/2010/main" val="260902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Figure 1.10</a:t>
            </a:r>
            <a:endParaRPr lang="zh-TW" altLang="en-US" dirty="0"/>
          </a:p>
        </p:txBody>
      </p:sp>
      <p:pic>
        <p:nvPicPr>
          <p:cNvPr id="11" name="內容版面配置區 10"/>
          <p:cNvPicPr>
            <a:picLocks noGrp="1" noChangeAspect="1"/>
          </p:cNvPicPr>
          <p:nvPr>
            <p:ph idx="1"/>
          </p:nvPr>
        </p:nvPicPr>
        <p:blipFill>
          <a:blip r:embed="rId2"/>
          <a:stretch>
            <a:fillRect/>
          </a:stretch>
        </p:blipFill>
        <p:spPr>
          <a:xfrm>
            <a:off x="3312556" y="1981200"/>
            <a:ext cx="5982815" cy="4114800"/>
          </a:xfrm>
          <a:prstGeom prst="rect">
            <a:avLst/>
          </a:prstGeom>
        </p:spPr>
      </p:pic>
    </p:spTree>
    <p:extLst>
      <p:ext uri="{BB962C8B-B14F-4D97-AF65-F5344CB8AC3E}">
        <p14:creationId xmlns:p14="http://schemas.microsoft.com/office/powerpoint/2010/main" val="1802753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程式範例</a:t>
            </a:r>
          </a:p>
        </p:txBody>
      </p:sp>
      <p:sp>
        <p:nvSpPr>
          <p:cNvPr id="3" name="內容版面配置區 2"/>
          <p:cNvSpPr>
            <a:spLocks noGrp="1"/>
          </p:cNvSpPr>
          <p:nvPr>
            <p:ph idx="1"/>
          </p:nvPr>
        </p:nvSpPr>
        <p:spPr/>
        <p:txBody>
          <a:bodyPr>
            <a:normAutofit/>
          </a:bodyPr>
          <a:lstStyle/>
          <a:p>
            <a:r>
              <a:rPr lang="zh-TW" altLang="en-US" sz="2400" dirty="0"/>
              <a:t>下載檔案</a:t>
            </a:r>
            <a:endParaRPr lang="en-US" altLang="zh-TW" sz="2400" dirty="0"/>
          </a:p>
          <a:p>
            <a:pPr lvl="1"/>
            <a:r>
              <a:rPr lang="en-US" altLang="zh-TW" sz="2000" dirty="0"/>
              <a:t>Ecourse2</a:t>
            </a:r>
            <a:r>
              <a:rPr lang="zh-TW" altLang="en-US" sz="2000" dirty="0"/>
              <a:t>上</a:t>
            </a:r>
            <a:endParaRPr lang="en-US" altLang="zh-TW" sz="2000" dirty="0"/>
          </a:p>
          <a:p>
            <a:r>
              <a:rPr lang="zh-TW" altLang="en-US" sz="2400" dirty="0"/>
              <a:t>解壓縮檔案</a:t>
            </a:r>
            <a:endParaRPr lang="en-US" altLang="zh-TW" sz="2400" dirty="0"/>
          </a:p>
          <a:p>
            <a:pPr lvl="1"/>
            <a:r>
              <a:rPr lang="en-US" altLang="zh-TW" sz="2000" dirty="0"/>
              <a:t>$unzip Lab1.zip</a:t>
            </a:r>
          </a:p>
          <a:p>
            <a:r>
              <a:rPr lang="zh-TW" altLang="en-US" sz="2400" dirty="0"/>
              <a:t>編譯程式碼</a:t>
            </a:r>
            <a:endParaRPr lang="en-US" altLang="zh-TW" sz="2400" dirty="0"/>
          </a:p>
          <a:p>
            <a:pPr lvl="1"/>
            <a:r>
              <a:rPr lang="en-US" altLang="zh-TW" sz="2000" dirty="0"/>
              <a:t>$make</a:t>
            </a:r>
          </a:p>
          <a:p>
            <a:r>
              <a:rPr lang="zh-TW" altLang="en-US" sz="2400" dirty="0"/>
              <a:t>執行程式</a:t>
            </a:r>
            <a:endParaRPr lang="en-US" altLang="zh-TW" sz="2400" dirty="0"/>
          </a:p>
          <a:p>
            <a:pPr lvl="1"/>
            <a:r>
              <a:rPr lang="en-US" altLang="zh-TW" sz="2000" dirty="0"/>
              <a:t>$./shell</a:t>
            </a:r>
          </a:p>
          <a:p>
            <a:endParaRPr lang="zh-TW" altLang="en-US" sz="2800" dirty="0"/>
          </a:p>
        </p:txBody>
      </p:sp>
    </p:spTree>
    <p:extLst>
      <p:ext uri="{BB962C8B-B14F-4D97-AF65-F5344CB8AC3E}">
        <p14:creationId xmlns:p14="http://schemas.microsoft.com/office/powerpoint/2010/main" val="446355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D58034-72D4-45BA-BE85-96CC58308229}"/>
              </a:ext>
            </a:extLst>
          </p:cNvPr>
          <p:cNvSpPr>
            <a:spLocks noGrp="1"/>
          </p:cNvSpPr>
          <p:nvPr>
            <p:ph type="title"/>
          </p:nvPr>
        </p:nvSpPr>
        <p:spPr>
          <a:xfrm>
            <a:off x="2592925" y="624110"/>
            <a:ext cx="8911687" cy="639611"/>
          </a:xfrm>
        </p:spPr>
        <p:txBody>
          <a:bodyPr>
            <a:normAutofit fontScale="90000"/>
          </a:bodyPr>
          <a:lstStyle/>
          <a:p>
            <a:r>
              <a:rPr lang="zh-TW" altLang="en-US" dirty="0"/>
              <a:t>將檔案傳到工作站</a:t>
            </a:r>
            <a:r>
              <a:rPr lang="en-US" altLang="zh-TW" dirty="0"/>
              <a:t>(</a:t>
            </a:r>
            <a:r>
              <a:rPr lang="zh-TW" altLang="en-US" dirty="0"/>
              <a:t>可選</a:t>
            </a:r>
            <a:r>
              <a:rPr lang="en-US" altLang="zh-TW" dirty="0"/>
              <a:t>)</a:t>
            </a:r>
            <a:endParaRPr lang="zh-TW" altLang="en-US" dirty="0"/>
          </a:p>
        </p:txBody>
      </p:sp>
      <p:sp>
        <p:nvSpPr>
          <p:cNvPr id="3" name="內容版面配置區 2">
            <a:extLst>
              <a:ext uri="{FF2B5EF4-FFF2-40B4-BE49-F238E27FC236}">
                <a16:creationId xmlns:a16="http://schemas.microsoft.com/office/drawing/2014/main" id="{0DCD4AD7-80C2-4078-8EAB-FA3B09ECEB9A}"/>
              </a:ext>
            </a:extLst>
          </p:cNvPr>
          <p:cNvSpPr>
            <a:spLocks noGrp="1"/>
          </p:cNvSpPr>
          <p:nvPr>
            <p:ph idx="1"/>
          </p:nvPr>
        </p:nvSpPr>
        <p:spPr>
          <a:xfrm>
            <a:off x="2589212" y="2133600"/>
            <a:ext cx="8915400" cy="3777622"/>
          </a:xfrm>
        </p:spPr>
        <p:txBody>
          <a:bodyPr/>
          <a:lstStyle/>
          <a:p>
            <a:r>
              <a:rPr lang="zh-TW" altLang="en-US" dirty="0"/>
              <a:t>如果想使用資工系工作站，請先下載好</a:t>
            </a:r>
            <a:r>
              <a:rPr lang="en-US" altLang="zh-TW" dirty="0"/>
              <a:t>Lab1_example.zip</a:t>
            </a:r>
            <a:r>
              <a:rPr lang="zh-TW" altLang="en-US" dirty="0"/>
              <a:t> ，</a:t>
            </a:r>
            <a:r>
              <a:rPr lang="en-US" altLang="zh-TW" dirty="0"/>
              <a:t>windows</a:t>
            </a:r>
            <a:r>
              <a:rPr lang="zh-TW" altLang="en-US" dirty="0"/>
              <a:t> </a:t>
            </a:r>
            <a:r>
              <a:rPr lang="en-US" altLang="zh-TW" dirty="0"/>
              <a:t>10</a:t>
            </a:r>
            <a:r>
              <a:rPr lang="zh-TW" altLang="en-US" dirty="0"/>
              <a:t>上打開</a:t>
            </a:r>
            <a:r>
              <a:rPr lang="en-US" altLang="zh-TW" dirty="0"/>
              <a:t>cmd.exe</a:t>
            </a:r>
          </a:p>
          <a:p>
            <a:r>
              <a:rPr lang="zh-TW" altLang="en-US" dirty="0"/>
              <a:t>使用</a:t>
            </a:r>
            <a:r>
              <a:rPr lang="en-US" altLang="zh-TW" dirty="0"/>
              <a:t>cd </a:t>
            </a:r>
            <a:r>
              <a:rPr lang="zh-TW" altLang="en-US" dirty="0"/>
              <a:t>切換到檔案所在目錄</a:t>
            </a:r>
            <a:r>
              <a:rPr lang="en-US" altLang="zh-TW" dirty="0"/>
              <a:t>(</a:t>
            </a:r>
            <a:r>
              <a:rPr lang="zh-TW" altLang="en-US" dirty="0"/>
              <a:t>下圖是放在桌面</a:t>
            </a:r>
            <a:r>
              <a:rPr lang="en-US" altLang="zh-TW" dirty="0"/>
              <a:t>)</a:t>
            </a:r>
          </a:p>
          <a:p>
            <a:r>
              <a:rPr lang="zh-TW" altLang="en-US" dirty="0"/>
              <a:t>輸入 </a:t>
            </a:r>
            <a:r>
              <a:rPr lang="en-US" altLang="zh-TW" dirty="0" err="1"/>
              <a:t>scp</a:t>
            </a:r>
            <a:r>
              <a:rPr lang="en-US" altLang="zh-TW" dirty="0"/>
              <a:t> Lab1_example.zip</a:t>
            </a:r>
            <a:r>
              <a:rPr lang="zh-TW" altLang="en-US" dirty="0"/>
              <a:t> </a:t>
            </a:r>
            <a:r>
              <a:rPr lang="zh-TW" altLang="en-US" dirty="0">
                <a:hlinkClick r:id="rId2"/>
              </a:rPr>
              <a:t>帳號</a:t>
            </a:r>
            <a:r>
              <a:rPr lang="en-US" altLang="zh-TW" dirty="0">
                <a:hlinkClick r:id="rId2"/>
              </a:rPr>
              <a:t>@tux.cs.ccu.edu.tw:~/</a:t>
            </a:r>
            <a:r>
              <a:rPr lang="en-US" altLang="zh-TW" dirty="0"/>
              <a:t> </a:t>
            </a:r>
            <a:r>
              <a:rPr lang="zh-TW" altLang="en-US" dirty="0"/>
              <a:t> </a:t>
            </a:r>
            <a:endParaRPr lang="en-US" altLang="zh-TW" dirty="0"/>
          </a:p>
          <a:p>
            <a:r>
              <a:rPr lang="en-US" altLang="zh-TW" dirty="0"/>
              <a:t>enter</a:t>
            </a:r>
            <a:r>
              <a:rPr lang="zh-TW" altLang="en-US" dirty="0"/>
              <a:t>後，會要求輸入工作站密碼</a:t>
            </a:r>
            <a:r>
              <a:rPr lang="en-US" altLang="zh-TW" dirty="0"/>
              <a:t>(</a:t>
            </a:r>
            <a:r>
              <a:rPr lang="zh-TW" altLang="en-US" dirty="0"/>
              <a:t>輸入的密碼不會顯示在畫面上</a:t>
            </a:r>
            <a:r>
              <a:rPr lang="en-US" altLang="zh-TW" dirty="0"/>
              <a:t>) </a:t>
            </a:r>
            <a:r>
              <a:rPr lang="zh-TW" altLang="en-US" dirty="0"/>
              <a:t>，輸入完再次</a:t>
            </a:r>
            <a:r>
              <a:rPr lang="en-US" altLang="zh-TW" dirty="0"/>
              <a:t>enter</a:t>
            </a:r>
            <a:r>
              <a:rPr lang="zh-TW" altLang="en-US" dirty="0"/>
              <a:t>後，即可傳送壓縮檔到工作站，解壓縮的方法和前張投影片相同</a:t>
            </a:r>
            <a:endParaRPr lang="en-US" altLang="zh-TW" dirty="0"/>
          </a:p>
          <a:p>
            <a:endParaRPr lang="en-US" altLang="zh-TW" dirty="0"/>
          </a:p>
        </p:txBody>
      </p:sp>
      <p:pic>
        <p:nvPicPr>
          <p:cNvPr id="5" name="圖片 4">
            <a:extLst>
              <a:ext uri="{FF2B5EF4-FFF2-40B4-BE49-F238E27FC236}">
                <a16:creationId xmlns:a16="http://schemas.microsoft.com/office/drawing/2014/main" id="{8555949D-5414-4B64-A922-15C4A0C3F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775" y="4361458"/>
            <a:ext cx="10470274" cy="1252552"/>
          </a:xfrm>
          <a:prstGeom prst="rect">
            <a:avLst/>
          </a:prstGeom>
        </p:spPr>
      </p:pic>
    </p:spTree>
    <p:extLst>
      <p:ext uri="{BB962C8B-B14F-4D97-AF65-F5344CB8AC3E}">
        <p14:creationId xmlns:p14="http://schemas.microsoft.com/office/powerpoint/2010/main" val="2227162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程式範例</a:t>
            </a:r>
          </a:p>
        </p:txBody>
      </p:sp>
      <p:sp>
        <p:nvSpPr>
          <p:cNvPr id="3" name="內容版面配置區 2"/>
          <p:cNvSpPr>
            <a:spLocks noGrp="1"/>
          </p:cNvSpPr>
          <p:nvPr>
            <p:ph idx="1"/>
          </p:nvPr>
        </p:nvSpPr>
        <p:spPr/>
        <p:txBody>
          <a:bodyPr/>
          <a:lstStyle/>
          <a:p>
            <a:r>
              <a:rPr lang="en-US" altLang="zh-TW" sz="2800" dirty="0"/>
              <a:t>Lab1.zip:</a:t>
            </a:r>
          </a:p>
          <a:p>
            <a:r>
              <a:rPr lang="en-US" altLang="zh-TW" sz="2800" dirty="0"/>
              <a:t>Lab1/</a:t>
            </a:r>
          </a:p>
          <a:p>
            <a:pPr marL="342900" lvl="1" indent="0">
              <a:buNone/>
            </a:pPr>
            <a:r>
              <a:rPr lang="en-US" altLang="zh-TW" sz="2400" dirty="0"/>
              <a:t>	</a:t>
            </a:r>
            <a:r>
              <a:rPr lang="en-US" altLang="zh-TW" sz="2400" dirty="0" err="1"/>
              <a:t>apue.h</a:t>
            </a:r>
            <a:endParaRPr lang="en-US" altLang="zh-TW" sz="2400" dirty="0"/>
          </a:p>
          <a:p>
            <a:pPr marL="342900" lvl="1" indent="0">
              <a:buNone/>
            </a:pPr>
            <a:r>
              <a:rPr lang="en-US" altLang="zh-TW" sz="2400" dirty="0"/>
              <a:t>	</a:t>
            </a:r>
            <a:r>
              <a:rPr lang="en-US" altLang="zh-TW" sz="2400" dirty="0" err="1"/>
              <a:t>error.c</a:t>
            </a:r>
            <a:endParaRPr lang="en-US" altLang="zh-TW" sz="2400" dirty="0"/>
          </a:p>
          <a:p>
            <a:pPr marL="342900" lvl="1" indent="0">
              <a:buNone/>
            </a:pPr>
            <a:r>
              <a:rPr lang="en-US" altLang="zh-TW" sz="2400" dirty="0"/>
              <a:t>	fig1_10.c</a:t>
            </a:r>
          </a:p>
          <a:p>
            <a:pPr marL="342900" lvl="1" indent="0">
              <a:buNone/>
            </a:pPr>
            <a:r>
              <a:rPr lang="en-US" altLang="zh-TW" sz="2400" dirty="0"/>
              <a:t>	</a:t>
            </a:r>
            <a:r>
              <a:rPr lang="en-US" altLang="zh-TW" sz="2400" dirty="0" err="1"/>
              <a:t>Makefile</a:t>
            </a:r>
            <a:endParaRPr lang="en-US" altLang="zh-TW" sz="2800" dirty="0"/>
          </a:p>
          <a:p>
            <a:endParaRPr lang="zh-TW" altLang="en-US" sz="2800" dirty="0"/>
          </a:p>
        </p:txBody>
      </p:sp>
    </p:spTree>
    <p:extLst>
      <p:ext uri="{BB962C8B-B14F-4D97-AF65-F5344CB8AC3E}">
        <p14:creationId xmlns:p14="http://schemas.microsoft.com/office/powerpoint/2010/main" val="2304834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normAutofit/>
          </a:bodyPr>
          <a:lstStyle/>
          <a:p>
            <a:r>
              <a:rPr lang="en-US" altLang="zh-TW" dirty="0"/>
              <a:t>fig1_10.c</a:t>
            </a:r>
            <a:r>
              <a:rPr lang="zh-TW" altLang="en-US" dirty="0"/>
              <a:t>內使用</a:t>
            </a:r>
            <a:r>
              <a:rPr lang="en-US" altLang="zh-TW" dirty="0" err="1"/>
              <a:t>execlp</a:t>
            </a:r>
            <a:r>
              <a:rPr lang="zh-TW" altLang="en-US" dirty="0"/>
              <a:t>，沒有完善的把他建構起來，所以無法良好作用</a:t>
            </a:r>
            <a:r>
              <a:rPr lang="en-US" altLang="zh-TW" dirty="0"/>
              <a:t>(</a:t>
            </a:r>
            <a:r>
              <a:rPr lang="zh-TW" altLang="en-US" dirty="0"/>
              <a:t>只能使用無參數的指令</a:t>
            </a:r>
            <a:r>
              <a:rPr lang="en-US" altLang="zh-TW" dirty="0"/>
              <a:t>)</a:t>
            </a:r>
            <a:r>
              <a:rPr lang="zh-TW" altLang="en-US" dirty="0"/>
              <a:t>，可以參考</a:t>
            </a:r>
            <a:r>
              <a:rPr lang="en-US" altLang="zh-TW" dirty="0" err="1"/>
              <a:t>execvp</a:t>
            </a:r>
            <a:r>
              <a:rPr lang="zh-TW" altLang="en-US" dirty="0"/>
              <a:t>指令</a:t>
            </a:r>
            <a:endParaRPr lang="en-US" altLang="zh-TW" dirty="0"/>
          </a:p>
          <a:p>
            <a:r>
              <a:rPr lang="zh-TW" altLang="en-US" dirty="0"/>
              <a:t>使用範例</a:t>
            </a:r>
          </a:p>
          <a:p>
            <a:pPr marL="342900" lvl="1" indent="0">
              <a:buNone/>
            </a:pPr>
            <a:r>
              <a:rPr lang="en-US" altLang="zh-TW" dirty="0"/>
              <a:t>#include&lt;</a:t>
            </a:r>
            <a:r>
              <a:rPr lang="en-US" altLang="zh-TW" dirty="0" err="1"/>
              <a:t>unistd.h</a:t>
            </a:r>
            <a:r>
              <a:rPr lang="en-US" altLang="zh-TW" dirty="0"/>
              <a:t>&gt;</a:t>
            </a:r>
          </a:p>
          <a:p>
            <a:pPr marL="342900" lvl="1" indent="0">
              <a:buNone/>
            </a:pPr>
            <a:r>
              <a:rPr lang="en-US" altLang="zh-TW" dirty="0"/>
              <a:t>main()</a:t>
            </a:r>
          </a:p>
          <a:p>
            <a:pPr marL="342900" lvl="1" indent="0">
              <a:buNone/>
            </a:pPr>
            <a:r>
              <a:rPr lang="en-US" altLang="zh-TW" dirty="0"/>
              <a:t>{</a:t>
            </a:r>
          </a:p>
          <a:p>
            <a:pPr marL="342900" lvl="1" indent="0">
              <a:buNone/>
            </a:pPr>
            <a:r>
              <a:rPr lang="en-US" altLang="zh-TW" dirty="0"/>
              <a:t>	char * </a:t>
            </a:r>
            <a:r>
              <a:rPr lang="en-US" altLang="zh-TW" dirty="0" err="1"/>
              <a:t>argv</a:t>
            </a:r>
            <a:r>
              <a:rPr lang="en-US" altLang="zh-TW" dirty="0"/>
              <a:t>[ ] ={ “</a:t>
            </a:r>
            <a:r>
              <a:rPr lang="en-US" altLang="zh-TW" dirty="0" err="1"/>
              <a:t>ls</a:t>
            </a:r>
            <a:r>
              <a:rPr lang="en-US" altLang="zh-TW" dirty="0"/>
              <a:t>”,”-al”,”/</a:t>
            </a:r>
            <a:r>
              <a:rPr lang="en-US" altLang="zh-TW" dirty="0" err="1"/>
              <a:t>etc</a:t>
            </a:r>
            <a:r>
              <a:rPr lang="en-US" altLang="zh-TW" dirty="0"/>
              <a:t>/passwd”,0};</a:t>
            </a:r>
          </a:p>
          <a:p>
            <a:pPr marL="342900" lvl="1" indent="0">
              <a:buNone/>
            </a:pPr>
            <a:r>
              <a:rPr lang="en-US" altLang="zh-TW" dirty="0"/>
              <a:t>	</a:t>
            </a:r>
            <a:r>
              <a:rPr lang="en-US" altLang="zh-TW" dirty="0" err="1"/>
              <a:t>execvp</a:t>
            </a:r>
            <a:r>
              <a:rPr lang="en-US" altLang="zh-TW" dirty="0"/>
              <a:t>(“</a:t>
            </a:r>
            <a:r>
              <a:rPr lang="en-US" altLang="zh-TW" dirty="0" err="1"/>
              <a:t>ls</a:t>
            </a:r>
            <a:r>
              <a:rPr lang="en-US" altLang="zh-TW" dirty="0"/>
              <a:t>”,</a:t>
            </a:r>
            <a:r>
              <a:rPr lang="en-US" altLang="zh-TW" dirty="0" err="1"/>
              <a:t>argv</a:t>
            </a:r>
            <a:r>
              <a:rPr lang="en-US" altLang="zh-TW" dirty="0"/>
              <a:t>);</a:t>
            </a:r>
          </a:p>
          <a:p>
            <a:pPr marL="342900" lvl="1" indent="0">
              <a:buNone/>
            </a:pPr>
            <a:r>
              <a:rPr lang="en-US" altLang="zh-TW" dirty="0"/>
              <a:t>}</a:t>
            </a:r>
          </a:p>
          <a:p>
            <a:pPr marL="0" indent="0">
              <a:buNone/>
            </a:pPr>
            <a:endParaRPr lang="en-US" altLang="zh-TW" dirty="0"/>
          </a:p>
          <a:p>
            <a:pPr marL="342900" lvl="1" indent="0">
              <a:buNone/>
            </a:pPr>
            <a:endParaRPr lang="en-US" altLang="zh-TW" dirty="0"/>
          </a:p>
        </p:txBody>
      </p:sp>
    </p:spTree>
    <p:extLst>
      <p:ext uri="{BB962C8B-B14F-4D97-AF65-F5344CB8AC3E}">
        <p14:creationId xmlns:p14="http://schemas.microsoft.com/office/powerpoint/2010/main" val="3828478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normAutofit/>
          </a:bodyPr>
          <a:lstStyle/>
          <a:p>
            <a:r>
              <a:rPr lang="zh-TW" altLang="en-US" dirty="0"/>
              <a:t>假設</a:t>
            </a:r>
            <a:r>
              <a:rPr lang="en-US" altLang="zh-TW" dirty="0" err="1"/>
              <a:t>buf</a:t>
            </a:r>
            <a:r>
              <a:rPr lang="en-US" altLang="zh-TW" dirty="0"/>
              <a:t> = “</a:t>
            </a:r>
            <a:r>
              <a:rPr lang="en-US" altLang="zh-TW" dirty="0" err="1"/>
              <a:t>ls</a:t>
            </a:r>
            <a:r>
              <a:rPr lang="en-US" altLang="zh-TW" dirty="0"/>
              <a:t> –al /</a:t>
            </a:r>
            <a:r>
              <a:rPr lang="en-US" altLang="zh-TW" dirty="0" err="1"/>
              <a:t>etc</a:t>
            </a:r>
            <a:r>
              <a:rPr lang="en-US" altLang="zh-TW" dirty="0"/>
              <a:t>/</a:t>
            </a:r>
            <a:r>
              <a:rPr lang="en-US" altLang="zh-TW" dirty="0" err="1"/>
              <a:t>passwd</a:t>
            </a:r>
            <a:r>
              <a:rPr lang="en-US" altLang="zh-TW" dirty="0"/>
              <a:t>”</a:t>
            </a:r>
            <a:r>
              <a:rPr lang="zh-TW" altLang="en-US" dirty="0"/>
              <a:t> </a:t>
            </a:r>
            <a:endParaRPr lang="en-US" altLang="zh-TW" dirty="0"/>
          </a:p>
          <a:p>
            <a:r>
              <a:rPr lang="zh-TW" altLang="en-US" dirty="0"/>
              <a:t>需要把</a:t>
            </a:r>
            <a:r>
              <a:rPr lang="en-US" altLang="zh-TW" dirty="0" err="1"/>
              <a:t>buf</a:t>
            </a:r>
            <a:r>
              <a:rPr lang="zh-TW" altLang="en-US" dirty="0"/>
              <a:t>拆分成三個字串</a:t>
            </a:r>
            <a:r>
              <a:rPr lang="en-US" altLang="zh-TW" dirty="0"/>
              <a:t>:</a:t>
            </a:r>
          </a:p>
          <a:p>
            <a:pPr lvl="1"/>
            <a:r>
              <a:rPr lang="en-US" altLang="zh-TW" dirty="0" err="1"/>
              <a:t>argv</a:t>
            </a:r>
            <a:r>
              <a:rPr lang="en-US" altLang="zh-TW" dirty="0"/>
              <a:t>[0]=“</a:t>
            </a:r>
            <a:r>
              <a:rPr lang="en-US" altLang="zh-TW" dirty="0" err="1"/>
              <a:t>ls</a:t>
            </a:r>
            <a:r>
              <a:rPr lang="en-US" altLang="zh-TW" dirty="0"/>
              <a:t>”</a:t>
            </a:r>
          </a:p>
          <a:p>
            <a:pPr lvl="1"/>
            <a:r>
              <a:rPr lang="en-US" altLang="zh-TW" dirty="0" err="1"/>
              <a:t>argv</a:t>
            </a:r>
            <a:r>
              <a:rPr lang="en-US" altLang="zh-TW" dirty="0"/>
              <a:t>[1]=“-al”</a:t>
            </a:r>
          </a:p>
          <a:p>
            <a:pPr lvl="1"/>
            <a:r>
              <a:rPr lang="en-US" altLang="zh-TW" dirty="0" err="1"/>
              <a:t>argv</a:t>
            </a:r>
            <a:r>
              <a:rPr lang="en-US" altLang="zh-TW" dirty="0"/>
              <a:t>[2]=“/</a:t>
            </a:r>
            <a:r>
              <a:rPr lang="en-US" altLang="zh-TW" dirty="0" err="1"/>
              <a:t>etc</a:t>
            </a:r>
            <a:r>
              <a:rPr lang="en-US" altLang="zh-TW" dirty="0"/>
              <a:t>/</a:t>
            </a:r>
            <a:r>
              <a:rPr lang="en-US" altLang="zh-TW" dirty="0" err="1"/>
              <a:t>passwd</a:t>
            </a:r>
            <a:r>
              <a:rPr lang="en-US" altLang="zh-TW" dirty="0"/>
              <a:t>”</a:t>
            </a:r>
          </a:p>
          <a:p>
            <a:r>
              <a:rPr lang="zh-TW" altLang="en-US" dirty="0"/>
              <a:t>才能餵給</a:t>
            </a:r>
            <a:r>
              <a:rPr lang="en-US" altLang="zh-TW" dirty="0" err="1"/>
              <a:t>execvp</a:t>
            </a:r>
            <a:endParaRPr lang="en-US" altLang="zh-TW" dirty="0"/>
          </a:p>
          <a:p>
            <a:r>
              <a:rPr lang="zh-TW" altLang="en-US" dirty="0"/>
              <a:t>可參考</a:t>
            </a:r>
            <a:r>
              <a:rPr lang="en-US" altLang="zh-TW" dirty="0" err="1"/>
              <a:t>string.h</a:t>
            </a:r>
            <a:r>
              <a:rPr lang="zh-TW" altLang="en-US" dirty="0"/>
              <a:t>中的</a:t>
            </a:r>
            <a:r>
              <a:rPr lang="en-US" altLang="zh-TW" dirty="0"/>
              <a:t>function(</a:t>
            </a:r>
            <a:r>
              <a:rPr lang="en-US" altLang="zh-TW" dirty="0" err="1"/>
              <a:t>strcmp</a:t>
            </a:r>
            <a:r>
              <a:rPr lang="en-US" altLang="zh-TW" dirty="0"/>
              <a:t> </a:t>
            </a:r>
            <a:r>
              <a:rPr lang="en-US" altLang="zh-TW" dirty="0" err="1"/>
              <a:t>strtok</a:t>
            </a:r>
            <a:r>
              <a:rPr lang="zh-TW" altLang="en-US" dirty="0"/>
              <a:t>等</a:t>
            </a:r>
            <a:r>
              <a:rPr lang="en-US" altLang="zh-TW" dirty="0"/>
              <a:t>)</a:t>
            </a:r>
            <a:r>
              <a:rPr lang="zh-TW" altLang="en-US" dirty="0"/>
              <a:t>做字串處理，將你輸入的字串做比對或拆解。</a:t>
            </a:r>
            <a:endParaRPr lang="en-US" altLang="zh-TW" dirty="0"/>
          </a:p>
          <a:p>
            <a:endParaRPr lang="en-US" altLang="zh-TW" dirty="0"/>
          </a:p>
          <a:p>
            <a:endParaRPr lang="en-US" altLang="zh-TW" dirty="0"/>
          </a:p>
          <a:p>
            <a:pPr marL="342900" lvl="1" indent="0">
              <a:buNone/>
            </a:pPr>
            <a:endParaRPr lang="en-US" altLang="zh-TW" dirty="0"/>
          </a:p>
        </p:txBody>
      </p:sp>
    </p:spTree>
    <p:extLst>
      <p:ext uri="{BB962C8B-B14F-4D97-AF65-F5344CB8AC3E}">
        <p14:creationId xmlns:p14="http://schemas.microsoft.com/office/powerpoint/2010/main" val="2633343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Tips</a:t>
            </a:r>
            <a:endParaRPr lang="zh-TW" altLang="en-US" dirty="0"/>
          </a:p>
        </p:txBody>
      </p:sp>
      <p:sp>
        <p:nvSpPr>
          <p:cNvPr id="3" name="內容版面配置區 2"/>
          <p:cNvSpPr>
            <a:spLocks noGrp="1"/>
          </p:cNvSpPr>
          <p:nvPr>
            <p:ph idx="1"/>
          </p:nvPr>
        </p:nvSpPr>
        <p:spPr/>
        <p:txBody>
          <a:bodyPr/>
          <a:lstStyle/>
          <a:p>
            <a:r>
              <a:rPr lang="zh-TW" altLang="en-US" dirty="0"/>
              <a:t>使用</a:t>
            </a:r>
            <a:r>
              <a:rPr lang="en-US" altLang="zh-TW" dirty="0" err="1"/>
              <a:t>chdir</a:t>
            </a:r>
            <a:r>
              <a:rPr lang="en-US" altLang="zh-TW" dirty="0"/>
              <a:t>(directory)</a:t>
            </a:r>
            <a:r>
              <a:rPr lang="zh-TW" altLang="en-US" dirty="0"/>
              <a:t>進行切換目錄</a:t>
            </a:r>
            <a:endParaRPr lang="en-US" altLang="zh-TW" dirty="0"/>
          </a:p>
          <a:p>
            <a:r>
              <a:rPr lang="zh-TW" altLang="en-US" dirty="0"/>
              <a:t>如果輸入</a:t>
            </a:r>
            <a:r>
              <a:rPr lang="en-US" altLang="zh-TW" dirty="0"/>
              <a:t>cd</a:t>
            </a:r>
            <a:r>
              <a:rPr lang="zh-TW" altLang="en-US" dirty="0"/>
              <a:t>指令，則不進行</a:t>
            </a:r>
            <a:r>
              <a:rPr lang="en-US" altLang="zh-TW" dirty="0"/>
              <a:t>fork</a:t>
            </a:r>
            <a:r>
              <a:rPr lang="zh-TW" altLang="en-US" dirty="0"/>
              <a:t>，直接進行</a:t>
            </a:r>
            <a:r>
              <a:rPr lang="en-US" altLang="zh-TW" dirty="0" err="1"/>
              <a:t>chdir</a:t>
            </a:r>
            <a:r>
              <a:rPr lang="en-US" altLang="zh-TW" dirty="0"/>
              <a:t>(directory)</a:t>
            </a:r>
            <a:endParaRPr lang="zh-TW" altLang="en-US" dirty="0"/>
          </a:p>
        </p:txBody>
      </p:sp>
    </p:spTree>
    <p:extLst>
      <p:ext uri="{BB962C8B-B14F-4D97-AF65-F5344CB8AC3E}">
        <p14:creationId xmlns:p14="http://schemas.microsoft.com/office/powerpoint/2010/main" val="2448216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Reference</a:t>
            </a:r>
            <a:endParaRPr lang="zh-TW" altLang="en-US" dirty="0"/>
          </a:p>
        </p:txBody>
      </p:sp>
      <p:sp>
        <p:nvSpPr>
          <p:cNvPr id="3" name="內容版面配置區 2"/>
          <p:cNvSpPr>
            <a:spLocks noGrp="1"/>
          </p:cNvSpPr>
          <p:nvPr>
            <p:ph idx="1"/>
          </p:nvPr>
        </p:nvSpPr>
        <p:spPr/>
        <p:txBody>
          <a:bodyPr/>
          <a:lstStyle/>
          <a:p>
            <a:r>
              <a:rPr lang="en-US" altLang="zh-TW" dirty="0"/>
              <a:t>Linux C</a:t>
            </a:r>
            <a:r>
              <a:rPr lang="zh-TW" altLang="en-US" dirty="0"/>
              <a:t>常用語法</a:t>
            </a:r>
            <a:r>
              <a:rPr lang="en-US" altLang="zh-TW" dirty="0">
                <a:hlinkClick r:id="rId2"/>
              </a:rPr>
              <a:t>http://people.cs.nctu.edu.tw/~yslin/library/linuxc/main.htm</a:t>
            </a:r>
            <a:endParaRPr lang="en-US" altLang="zh-TW" dirty="0"/>
          </a:p>
          <a:p>
            <a:r>
              <a:rPr lang="en-US" altLang="zh-TW" dirty="0"/>
              <a:t>Advanced Programming in the UNIX® Environment</a:t>
            </a:r>
          </a:p>
          <a:p>
            <a:pPr marL="0" indent="0">
              <a:buNone/>
            </a:pPr>
            <a:r>
              <a:rPr lang="zh-TW" altLang="en-US" dirty="0"/>
              <a:t>   </a:t>
            </a:r>
            <a:r>
              <a:rPr lang="en-US" altLang="zh-TW" dirty="0">
                <a:hlinkClick r:id="rId3"/>
              </a:rPr>
              <a:t>http://www.apuebook.com/</a:t>
            </a:r>
            <a:endParaRPr lang="en-US" altLang="zh-TW" dirty="0"/>
          </a:p>
          <a:p>
            <a:pPr marL="0" indent="0">
              <a:buNone/>
            </a:pPr>
            <a:endParaRPr lang="zh-TW" altLang="en-US" dirty="0"/>
          </a:p>
        </p:txBody>
      </p:sp>
    </p:spTree>
    <p:extLst>
      <p:ext uri="{BB962C8B-B14F-4D97-AF65-F5344CB8AC3E}">
        <p14:creationId xmlns:p14="http://schemas.microsoft.com/office/powerpoint/2010/main" val="10341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p>
        </p:txBody>
      </p:sp>
      <p:sp>
        <p:nvSpPr>
          <p:cNvPr id="3" name="Content Placeholder 2"/>
          <p:cNvSpPr>
            <a:spLocks noGrp="1"/>
          </p:cNvSpPr>
          <p:nvPr>
            <p:ph idx="1"/>
          </p:nvPr>
        </p:nvSpPr>
        <p:spPr>
          <a:xfrm>
            <a:off x="2047875" y="1774997"/>
            <a:ext cx="9460450" cy="4387678"/>
          </a:xfrm>
        </p:spPr>
        <p:txBody>
          <a:bodyPr>
            <a:normAutofit/>
          </a:bodyPr>
          <a:lstStyle/>
          <a:p>
            <a:pPr>
              <a:lnSpc>
                <a:spcPct val="160000"/>
              </a:lnSpc>
            </a:pPr>
            <a:r>
              <a:rPr lang="en-US" sz="1900" dirty="0">
                <a:solidFill>
                  <a:schemeClr val="tx1"/>
                </a:solidFill>
                <a:latin typeface="Times New Roman" panose="02020603050405020304" pitchFamily="18" charset="0"/>
                <a:cs typeface="Times New Roman" panose="02020603050405020304" pitchFamily="18" charset="0"/>
              </a:rPr>
              <a:t>Putty and </a:t>
            </a:r>
            <a:r>
              <a:rPr lang="en-US" altLang="zh-TW" sz="1900" dirty="0" err="1">
                <a:solidFill>
                  <a:schemeClr val="tx1"/>
                </a:solidFill>
                <a:latin typeface="Times New Roman" panose="02020603050405020304" pitchFamily="18" charset="0"/>
                <a:cs typeface="Times New Roman" panose="02020603050405020304" pitchFamily="18" charset="0"/>
              </a:rPr>
              <a:t>Pietty</a:t>
            </a:r>
            <a:endParaRPr lang="en-US" altLang="zh-TW" sz="1900"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r>
              <a:rPr lang="en-US" altLang="zh-TW" sz="190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 - Small and convenient Telnet/SSH secure remote with threaded, formerly Putty, but later expanded to </a:t>
            </a:r>
            <a:r>
              <a:rPr lang="en-US" sz="1900" dirty="0" err="1">
                <a:solidFill>
                  <a:schemeClr val="tx1"/>
                </a:solidFill>
                <a:latin typeface="Times New Roman" panose="02020603050405020304" pitchFamily="18" charset="0"/>
                <a:cs typeface="Times New Roman" panose="02020603050405020304" pitchFamily="18" charset="0"/>
              </a:rPr>
              <a:t>Pietty</a:t>
            </a:r>
            <a:r>
              <a:rPr lang="en-US" sz="1900" dirty="0">
                <a:solidFill>
                  <a:schemeClr val="tx1"/>
                </a:solidFill>
                <a:latin typeface="Times New Roman" panose="02020603050405020304" pitchFamily="18" charset="0"/>
                <a:cs typeface="Times New Roman" panose="02020603050405020304" pitchFamily="18" charset="0"/>
              </a:rPr>
              <a:t> due to language support</a:t>
            </a:r>
            <a:endParaRPr lang="en-US" altLang="zh-TW" sz="1900" dirty="0">
              <a:solidFill>
                <a:schemeClr val="tx1"/>
              </a:solidFill>
              <a:latin typeface="Times New Roman" panose="02020603050405020304" pitchFamily="18" charset="0"/>
              <a:cs typeface="Times New Roman" panose="02020603050405020304" pitchFamily="18" charset="0"/>
            </a:endParaRPr>
          </a:p>
          <a:p>
            <a:r>
              <a:rPr lang="en-US" altLang="zh-TW" sz="1900" dirty="0">
                <a:solidFill>
                  <a:schemeClr val="tx1"/>
                </a:solidFill>
                <a:latin typeface="Times New Roman" panose="02020603050405020304" pitchFamily="18" charset="0"/>
                <a:cs typeface="Times New Roman" panose="02020603050405020304" pitchFamily="18" charset="0"/>
              </a:rPr>
              <a:t>Workstation</a:t>
            </a:r>
          </a:p>
          <a:p>
            <a:pPr marL="457200" lvl="1" indent="0">
              <a:buNone/>
            </a:pPr>
            <a:endParaRPr lang="en-US" altLang="zh-TW" dirty="0"/>
          </a:p>
          <a:p>
            <a:pPr marL="0" indent="0">
              <a:buNone/>
            </a:pPr>
            <a:endParaRPr lang="en-US"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8317280"/>
              </p:ext>
            </p:extLst>
          </p:nvPr>
        </p:nvGraphicFramePr>
        <p:xfrm>
          <a:off x="3979862" y="3845011"/>
          <a:ext cx="7524750" cy="2517098"/>
        </p:xfrm>
        <a:graphic>
          <a:graphicData uri="http://schemas.openxmlformats.org/drawingml/2006/table">
            <a:tbl>
              <a:tblPr firstRow="1" bandRow="1">
                <a:tableStyleId>{7DF18680-E054-41AD-8BC1-D1AEF772440D}</a:tableStyleId>
              </a:tblPr>
              <a:tblGrid>
                <a:gridCol w="3762375">
                  <a:extLst>
                    <a:ext uri="{9D8B030D-6E8A-4147-A177-3AD203B41FA5}">
                      <a16:colId xmlns:a16="http://schemas.microsoft.com/office/drawing/2014/main" val="1688442364"/>
                    </a:ext>
                  </a:extLst>
                </a:gridCol>
                <a:gridCol w="3762375">
                  <a:extLst>
                    <a:ext uri="{9D8B030D-6E8A-4147-A177-3AD203B41FA5}">
                      <a16:colId xmlns:a16="http://schemas.microsoft.com/office/drawing/2014/main" val="1083555395"/>
                    </a:ext>
                  </a:extLst>
                </a:gridCol>
              </a:tblGrid>
              <a:tr h="603229">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tx1"/>
                          </a:solidFill>
                          <a:latin typeface="Times New Roman" panose="02020603050405020304" pitchFamily="18" charset="0"/>
                          <a:cs typeface="Times New Roman" panose="02020603050405020304" pitchFamily="18" charset="0"/>
                        </a:rPr>
                        <a:t>Linux</a:t>
                      </a:r>
                      <a:endParaRPr lang="zh-TW" altLang="en-US" sz="1900">
                        <a:solidFill>
                          <a:schemeClr val="tx1"/>
                        </a:solidFill>
                        <a:latin typeface="Times New Roman" panose="02020603050405020304" pitchFamily="18" charset="0"/>
                        <a:cs typeface="Times New Roman" panose="02020603050405020304" pitchFamily="18" charset="0"/>
                      </a:endParaRPr>
                    </a:p>
                    <a:p>
                      <a:pPr algn="ctr"/>
                      <a:endParaRPr lang="en-US"/>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altLang="zh-TW" sz="1900">
                          <a:solidFill>
                            <a:schemeClr val="tx1"/>
                          </a:solidFill>
                          <a:latin typeface="Times New Roman" panose="02020603050405020304" pitchFamily="18" charset="0"/>
                          <a:cs typeface="Times New Roman" panose="02020603050405020304" pitchFamily="18" charset="0"/>
                        </a:rPr>
                        <a:t>FreeBSD</a:t>
                      </a:r>
                    </a:p>
                    <a:p>
                      <a:pPr algn="ctr"/>
                      <a:endParaRPr lang="en-US"/>
                    </a:p>
                  </a:txBody>
                  <a:tcPr/>
                </a:tc>
                <a:extLst>
                  <a:ext uri="{0D108BD9-81ED-4DB2-BD59-A6C34878D82A}">
                    <a16:rowId xmlns:a16="http://schemas.microsoft.com/office/drawing/2014/main" val="3757070438"/>
                  </a:ext>
                </a:extLst>
              </a:tr>
              <a:tr h="603229">
                <a:tc>
                  <a:txBody>
                    <a:bodyPr/>
                    <a:lstStyle/>
                    <a:p>
                      <a:pPr marL="457200" lvl="1" indent="0" algn="ctr">
                        <a:buNone/>
                      </a:pPr>
                      <a:r>
                        <a:rPr lang="en-US" altLang="zh-TW" sz="1900" dirty="0">
                          <a:solidFill>
                            <a:srgbClr val="FF0000"/>
                          </a:solidFill>
                          <a:latin typeface="Times New Roman" panose="02020603050405020304" pitchFamily="18" charset="0"/>
                          <a:cs typeface="Times New Roman" panose="02020603050405020304" pitchFamily="18" charset="0"/>
                        </a:rPr>
                        <a:t>tux.cs.ccu.edu.tw</a:t>
                      </a:r>
                    </a:p>
                  </a:txBody>
                  <a:tcPr/>
                </a:tc>
                <a:tc>
                  <a:txBody>
                    <a:bodyPr/>
                    <a:lstStyle/>
                    <a:p>
                      <a:pPr marL="457200" lvl="1" indent="0" algn="ctr">
                        <a:buNone/>
                      </a:pPr>
                      <a:r>
                        <a:rPr lang="en-US" altLang="zh-TW" sz="1900" dirty="0">
                          <a:solidFill>
                            <a:schemeClr val="bg1">
                              <a:lumMod val="50000"/>
                            </a:schemeClr>
                          </a:solidFill>
                          <a:latin typeface="Times New Roman" panose="02020603050405020304" pitchFamily="18" charset="0"/>
                          <a:cs typeface="Times New Roman" panose="02020603050405020304" pitchFamily="18" charset="0"/>
                        </a:rPr>
                        <a:t>daemon.cs.ccu.edu.tw</a:t>
                      </a:r>
                    </a:p>
                    <a:p>
                      <a:pPr algn="ctr"/>
                      <a:endParaRPr lang="en-US" dirty="0"/>
                    </a:p>
                  </a:txBody>
                  <a:tcPr/>
                </a:tc>
                <a:extLst>
                  <a:ext uri="{0D108BD9-81ED-4DB2-BD59-A6C34878D82A}">
                    <a16:rowId xmlns:a16="http://schemas.microsoft.com/office/drawing/2014/main" val="1182097265"/>
                  </a:ext>
                </a:extLst>
              </a:tr>
              <a:tr h="60322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89713377"/>
                  </a:ext>
                </a:extLst>
              </a:tr>
              <a:tr h="603229">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89834661"/>
                  </a:ext>
                </a:extLst>
              </a:tr>
            </a:tbl>
          </a:graphicData>
        </a:graphic>
      </p:graphicFrame>
    </p:spTree>
    <p:extLst>
      <p:ext uri="{BB962C8B-B14F-4D97-AF65-F5344CB8AC3E}">
        <p14:creationId xmlns:p14="http://schemas.microsoft.com/office/powerpoint/2010/main" val="33521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endParaRPr lang="en-US"/>
          </a:p>
        </p:txBody>
      </p:sp>
      <p:sp>
        <p:nvSpPr>
          <p:cNvPr id="3" name="Content Placeholder 2"/>
          <p:cNvSpPr>
            <a:spLocks noGrp="1"/>
          </p:cNvSpPr>
          <p:nvPr>
            <p:ph idx="1"/>
          </p:nvPr>
        </p:nvSpPr>
        <p:spPr>
          <a:xfrm>
            <a:off x="2428875" y="1905000"/>
            <a:ext cx="9075737" cy="40062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Open Putty or </a:t>
            </a:r>
            <a:r>
              <a:rPr lang="en-US" altLang="zh-TW" sz="2000" dirty="0" err="1">
                <a:solidFill>
                  <a:schemeClr val="tx1"/>
                </a:solidFill>
                <a:latin typeface="Times New Roman" panose="02020603050405020304" pitchFamily="18" charset="0"/>
                <a:cs typeface="Times New Roman" panose="02020603050405020304" pitchFamily="18" charset="0"/>
              </a:rPr>
              <a:t>Pietty</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Enter server name:</a:t>
            </a:r>
          </a:p>
          <a:p>
            <a:r>
              <a:rPr lang="en-US" sz="2000" dirty="0">
                <a:solidFill>
                  <a:schemeClr val="tx1"/>
                </a:solidFill>
                <a:latin typeface="Times New Roman" panose="02020603050405020304" pitchFamily="18" charset="0"/>
                <a:cs typeface="Times New Roman" panose="02020603050405020304" pitchFamily="18" charset="0"/>
              </a:rPr>
              <a:t>Server: </a:t>
            </a:r>
            <a:r>
              <a:rPr lang="en-US" altLang="zh-TW" sz="2000" dirty="0">
                <a:solidFill>
                  <a:schemeClr val="tx1"/>
                </a:solidFill>
                <a:latin typeface="Times New Roman" panose="02020603050405020304" pitchFamily="18" charset="0"/>
                <a:cs typeface="Times New Roman" panose="02020603050405020304" pitchFamily="18" charset="0"/>
              </a:rPr>
              <a:t>&lt;</a:t>
            </a:r>
            <a:r>
              <a:rPr lang="zh-TW" altLang="en-US" sz="2000" dirty="0">
                <a:solidFill>
                  <a:schemeClr val="tx1"/>
                </a:solidFill>
                <a:latin typeface="Times New Roman" panose="02020603050405020304" pitchFamily="18" charset="0"/>
                <a:cs typeface="Times New Roman" panose="02020603050405020304" pitchFamily="18" charset="0"/>
              </a:rPr>
              <a:t>資工系系上工作站</a:t>
            </a:r>
            <a:r>
              <a:rPr lang="en-US" altLang="zh-TW" sz="2000" dirty="0">
                <a:solidFill>
                  <a:schemeClr val="tx1"/>
                </a:solidFill>
                <a:latin typeface="Times New Roman" panose="02020603050405020304" pitchFamily="18" charset="0"/>
                <a:cs typeface="Times New Roman" panose="02020603050405020304" pitchFamily="18" charset="0"/>
              </a:rPr>
              <a:t>&gt;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Enter workstation account password</a:t>
            </a:r>
          </a:p>
          <a:p>
            <a:r>
              <a:rPr lang="en-US" sz="2000" dirty="0">
                <a:solidFill>
                  <a:schemeClr val="tx1"/>
                </a:solidFill>
                <a:latin typeface="Times New Roman" panose="02020603050405020304" pitchFamily="18" charset="0"/>
                <a:cs typeface="Times New Roman" panose="02020603050405020304" pitchFamily="18" charset="0"/>
              </a:rPr>
              <a:t>My classmates: My own account</a:t>
            </a:r>
          </a:p>
          <a:p>
            <a:r>
              <a:rPr lang="en-US" sz="2000" dirty="0">
                <a:solidFill>
                  <a:schemeClr val="tx1"/>
                </a:solidFill>
                <a:latin typeface="Times New Roman" panose="02020603050405020304" pitchFamily="18" charset="0"/>
                <a:cs typeface="Times New Roman" panose="02020603050405020304" pitchFamily="18" charset="0"/>
              </a:rPr>
              <a:t>Foreign students: Last week, there was a unified application for students who did not have an account. Please check the mail box of the application form for checking.</a:t>
            </a:r>
          </a:p>
        </p:txBody>
      </p:sp>
    </p:spTree>
    <p:extLst>
      <p:ext uri="{BB962C8B-B14F-4D97-AF65-F5344CB8AC3E}">
        <p14:creationId xmlns:p14="http://schemas.microsoft.com/office/powerpoint/2010/main" val="16292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2. How to connect with Linux work station</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619" y="4219863"/>
            <a:ext cx="4005703" cy="2525467"/>
          </a:xfrm>
          <a:prstGeom prst="rect">
            <a:avLst/>
          </a:prstGeom>
        </p:spPr>
      </p:pic>
      <p:sp>
        <p:nvSpPr>
          <p:cNvPr id="6" name="Content Placeholder 5"/>
          <p:cNvSpPr>
            <a:spLocks noGrp="1"/>
          </p:cNvSpPr>
          <p:nvPr>
            <p:ph idx="1"/>
          </p:nvPr>
        </p:nvSpPr>
        <p:spPr>
          <a:xfrm>
            <a:off x="2055812" y="1704975"/>
            <a:ext cx="8915400" cy="3777622"/>
          </a:xfrm>
        </p:spPr>
        <p:txBody>
          <a:bodyPr/>
          <a:lstStyle/>
          <a:p>
            <a:pPr marL="0" indent="0">
              <a:buNone/>
            </a:pPr>
            <a:endParaRPr lang="en-US"/>
          </a:p>
          <a:p>
            <a:pPr marL="0" indent="0">
              <a:buNone/>
            </a:pP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1905000"/>
            <a:ext cx="4139969" cy="40487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331" y="1590675"/>
            <a:ext cx="3976281" cy="2522133"/>
          </a:xfrm>
          <a:prstGeom prst="rect">
            <a:avLst/>
          </a:prstGeom>
        </p:spPr>
      </p:pic>
    </p:spTree>
    <p:extLst>
      <p:ext uri="{BB962C8B-B14F-4D97-AF65-F5344CB8AC3E}">
        <p14:creationId xmlns:p14="http://schemas.microsoft.com/office/powerpoint/2010/main" val="389853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br>
              <a:rPr lang="en-US">
                <a:solidFill>
                  <a:schemeClr val="tx1"/>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684337" y="1809750"/>
            <a:ext cx="8915400" cy="3777622"/>
          </a:xfrm>
        </p:spPr>
        <p:txBody>
          <a:bodyPr>
            <a:normAutofit/>
          </a:bodyPr>
          <a:lstStyle/>
          <a:p>
            <a:r>
              <a:rPr lang="en-US" sz="2400">
                <a:solidFill>
                  <a:schemeClr val="tx1"/>
                </a:solidFill>
                <a:latin typeface="Times New Roman" panose="02020603050405020304" pitchFamily="18" charset="0"/>
                <a:cs typeface="Times New Roman" panose="02020603050405020304" pitchFamily="18" charset="0"/>
              </a:rPr>
              <a:t>Instruction name: </a:t>
            </a:r>
            <a:r>
              <a:rPr lang="en-US" sz="2400">
                <a:solidFill>
                  <a:srgbClr val="FF0000"/>
                </a:solidFill>
                <a:latin typeface="Times New Roman" panose="02020603050405020304" pitchFamily="18" charset="0"/>
                <a:cs typeface="Times New Roman" panose="02020603050405020304" pitchFamily="18" charset="0"/>
              </a:rPr>
              <a:t>man</a:t>
            </a:r>
            <a:r>
              <a:rPr lang="en-US" sz="2400">
                <a:solidFill>
                  <a:schemeClr val="tx1"/>
                </a:solidFill>
                <a:latin typeface="Times New Roman" panose="02020603050405020304" pitchFamily="18" charset="0"/>
                <a:cs typeface="Times New Roman" panose="02020603050405020304" pitchFamily="18" charset="0"/>
              </a:rPr>
              <a:t> (</a:t>
            </a:r>
            <a:r>
              <a:rPr lang="en-US" altLang="zh-TW" sz="2400">
                <a:solidFill>
                  <a:schemeClr val="tx1"/>
                </a:solidFill>
                <a:latin typeface="Times New Roman" pitchFamily="18" charset="0"/>
                <a:cs typeface="Times New Roman" pitchFamily="18" charset="0"/>
              </a:rPr>
              <a:t>Manual pager utils)</a:t>
            </a:r>
            <a:endParaRPr lang="en-US" sz="2400">
              <a:solidFill>
                <a:schemeClr val="tx1"/>
              </a:solidFill>
              <a:latin typeface="Times New Roman" panose="02020603050405020304" pitchFamily="18" charset="0"/>
              <a:cs typeface="Times New Roman" panose="02020603050405020304" pitchFamily="18" charset="0"/>
            </a:endParaRPr>
          </a:p>
          <a:p>
            <a:r>
              <a:rPr lang="en-US" sz="2400">
                <a:solidFill>
                  <a:schemeClr val="tx1"/>
                </a:solidFill>
                <a:latin typeface="Times New Roman" panose="02020603050405020304" pitchFamily="18" charset="0"/>
                <a:cs typeface="Times New Roman" panose="02020603050405020304" pitchFamily="18" charset="0"/>
              </a:rPr>
              <a:t>Purpose: View instructions usage, functions, options, etc.</a:t>
            </a:r>
          </a:p>
          <a:p>
            <a:r>
              <a:rPr lang="en-US" sz="2400">
                <a:solidFill>
                  <a:schemeClr val="tx1"/>
                </a:solidFill>
                <a:latin typeface="Times New Roman" panose="02020603050405020304" pitchFamily="18" charset="0"/>
                <a:cs typeface="Times New Roman" panose="02020603050405020304" pitchFamily="18" charset="0"/>
              </a:rPr>
              <a:t>Use: man [query command name]</a:t>
            </a:r>
          </a:p>
          <a:p>
            <a:r>
              <a:rPr lang="en-US" sz="2400" i="1" u="sng">
                <a:solidFill>
                  <a:schemeClr val="tx1"/>
                </a:solidFill>
                <a:latin typeface="Times New Roman" panose="02020603050405020304" pitchFamily="18" charset="0"/>
                <a:cs typeface="Times New Roman" panose="02020603050405020304" pitchFamily="18" charset="0"/>
              </a:rPr>
              <a:t>Example</a:t>
            </a:r>
            <a:r>
              <a:rPr lang="en-US" sz="2400">
                <a:solidFill>
                  <a:schemeClr val="tx1"/>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man gcc</a:t>
            </a:r>
          </a:p>
          <a:p>
            <a:r>
              <a:rPr lang="en-US" sz="2400">
                <a:solidFill>
                  <a:schemeClr val="tx1"/>
                </a:solidFill>
                <a:latin typeface="Times New Roman" panose="02020603050405020304" pitchFamily="18" charset="0"/>
                <a:cs typeface="Times New Roman" panose="02020603050405020304" pitchFamily="18" charset="0"/>
              </a:rPr>
              <a:t>Search : /&lt;search target&gt;</a:t>
            </a:r>
          </a:p>
          <a:p>
            <a:r>
              <a:rPr lang="en-US" sz="2400">
                <a:solidFill>
                  <a:schemeClr val="tx1"/>
                </a:solidFill>
                <a:latin typeface="Times New Roman" panose="02020603050405020304" pitchFamily="18" charset="0"/>
                <a:cs typeface="Times New Roman" panose="02020603050405020304" pitchFamily="18" charset="0"/>
              </a:rPr>
              <a:t>Quit: </a:t>
            </a:r>
            <a:r>
              <a:rPr lang="en-US" sz="2400">
                <a:solidFill>
                  <a:srgbClr val="FF0000"/>
                </a:solidFill>
                <a:latin typeface="Times New Roman" panose="02020603050405020304" pitchFamily="18" charset="0"/>
                <a:cs typeface="Times New Roman" panose="02020603050405020304" pitchFamily="18" charset="0"/>
              </a:rPr>
              <a:t>q</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985" y="3152775"/>
            <a:ext cx="5633588" cy="3565670"/>
          </a:xfrm>
          <a:prstGeom prst="rect">
            <a:avLst/>
          </a:prstGeom>
        </p:spPr>
      </p:pic>
    </p:spTree>
    <p:extLst>
      <p:ext uri="{BB962C8B-B14F-4D97-AF65-F5344CB8AC3E}">
        <p14:creationId xmlns:p14="http://schemas.microsoft.com/office/powerpoint/2010/main" val="57534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latin typeface="Times New Roman" panose="02020603050405020304" pitchFamily="18" charset="0"/>
                <a:cs typeface="Times New Roman" panose="02020603050405020304" pitchFamily="18" charset="0"/>
              </a:rPr>
              <a:t>3. Basic Linux commands</a:t>
            </a:r>
            <a:endParaRPr lang="en-US"/>
          </a:p>
        </p:txBody>
      </p:sp>
      <p:sp>
        <p:nvSpPr>
          <p:cNvPr id="3" name="Content Placeholder 2"/>
          <p:cNvSpPr>
            <a:spLocks noGrp="1"/>
          </p:cNvSpPr>
          <p:nvPr>
            <p:ph idx="1"/>
          </p:nvPr>
        </p:nvSpPr>
        <p:spPr>
          <a:xfrm>
            <a:off x="2484437" y="1828800"/>
            <a:ext cx="8915400" cy="3777622"/>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Instruction name: </a:t>
            </a:r>
            <a:r>
              <a:rPr lang="en-US" sz="2000">
                <a:solidFill>
                  <a:srgbClr val="FF0000"/>
                </a:solidFill>
                <a:latin typeface="Times New Roman" panose="02020603050405020304" pitchFamily="18" charset="0"/>
                <a:cs typeface="Times New Roman" panose="02020603050405020304" pitchFamily="18" charset="0"/>
              </a:rPr>
              <a:t>ls </a:t>
            </a:r>
            <a:r>
              <a:rPr lang="en-US" sz="2000">
                <a:solidFill>
                  <a:schemeClr val="tx1"/>
                </a:solidFill>
                <a:latin typeface="Times New Roman" panose="02020603050405020304" pitchFamily="18" charset="0"/>
                <a:cs typeface="Times New Roman" panose="02020603050405020304" pitchFamily="18" charset="0"/>
              </a:rPr>
              <a:t>(List)</a:t>
            </a:r>
          </a:p>
          <a:p>
            <a:r>
              <a:rPr lang="en-US" sz="2000">
                <a:solidFill>
                  <a:schemeClr val="tx1"/>
                </a:solidFill>
                <a:latin typeface="Times New Roman" panose="02020603050405020304" pitchFamily="18" charset="0"/>
                <a:cs typeface="Times New Roman" panose="02020603050405020304" pitchFamily="18" charset="0"/>
              </a:rPr>
              <a:t>Purpose: View all current files</a:t>
            </a: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787" y="2809326"/>
            <a:ext cx="5282050" cy="3358390"/>
          </a:xfrm>
          <a:prstGeom prst="rect">
            <a:avLst/>
          </a:prstGeom>
        </p:spPr>
      </p:pic>
    </p:spTree>
    <p:extLst>
      <p:ext uri="{BB962C8B-B14F-4D97-AF65-F5344CB8AC3E}">
        <p14:creationId xmlns:p14="http://schemas.microsoft.com/office/powerpoint/2010/main" val="7787716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6328</TotalTime>
  <Words>3505</Words>
  <Application>Microsoft Office PowerPoint</Application>
  <PresentationFormat>寬螢幕</PresentationFormat>
  <Paragraphs>542</Paragraphs>
  <Slides>49</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49</vt:i4>
      </vt:variant>
    </vt:vector>
  </HeadingPairs>
  <TitlesOfParts>
    <vt:vector size="59" baseType="lpstr">
      <vt:lpstr>標楷體</vt:lpstr>
      <vt:lpstr>Arial</vt:lpstr>
      <vt:lpstr>Calibri</vt:lpstr>
      <vt:lpstr>Century Gothic</vt:lpstr>
      <vt:lpstr>Courier New</vt:lpstr>
      <vt:lpstr>IBM Plex Sans</vt:lpstr>
      <vt:lpstr>Times New Roman</vt:lpstr>
      <vt:lpstr>Wingdings</vt:lpstr>
      <vt:lpstr>Wingdings 3</vt:lpstr>
      <vt:lpstr>Wisp</vt:lpstr>
      <vt:lpstr>Linux &amp; Shell</vt:lpstr>
      <vt:lpstr>OutLine</vt:lpstr>
      <vt:lpstr>1. Introduction to Linux</vt:lpstr>
      <vt:lpstr>1. Introduction to Linux</vt:lpstr>
      <vt:lpstr>2. How to connect with Linux work station</vt:lpstr>
      <vt:lpstr>2. How to connect with Linux work station</vt:lpstr>
      <vt:lpstr>2. How to connect with Linux work station</vt:lpstr>
      <vt:lpstr>3. Basic Linux commands </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3. Basic Linux commands</vt:lpstr>
      <vt:lpstr>Reference</vt:lpstr>
      <vt:lpstr>Shell</vt:lpstr>
      <vt:lpstr>Shell Review</vt:lpstr>
      <vt:lpstr>fork()</vt:lpstr>
      <vt:lpstr>fork()</vt:lpstr>
      <vt:lpstr>fork()</vt:lpstr>
      <vt:lpstr>fork()</vt:lpstr>
      <vt:lpstr>fork()</vt:lpstr>
      <vt:lpstr>fork()</vt:lpstr>
      <vt:lpstr>fork()</vt:lpstr>
      <vt:lpstr>fork()</vt:lpstr>
      <vt:lpstr>fork()</vt:lpstr>
      <vt:lpstr>fork()</vt:lpstr>
      <vt:lpstr>waitpid ()</vt:lpstr>
      <vt:lpstr>waitpid ()</vt:lpstr>
      <vt:lpstr>waitpid ()</vt:lpstr>
      <vt:lpstr>waitpid ()</vt:lpstr>
      <vt:lpstr>waitpid ()</vt:lpstr>
      <vt:lpstr> Figure 1.10</vt:lpstr>
      <vt:lpstr>Figure 1.10</vt:lpstr>
      <vt:lpstr>Figure 1.10</vt:lpstr>
      <vt:lpstr>Figure 1.10</vt:lpstr>
      <vt:lpstr>程式範例</vt:lpstr>
      <vt:lpstr>將檔案傳到工作站(可選)</vt:lpstr>
      <vt:lpstr>程式範例</vt:lpstr>
      <vt:lpstr>Tips</vt:lpstr>
      <vt:lpstr>Tips</vt:lpstr>
      <vt:lpstr>Tips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&amp; Shell</dc:title>
  <dc:creator/>
  <cp:lastModifiedBy>shino ko</cp:lastModifiedBy>
  <cp:revision>52</cp:revision>
  <dcterms:created xsi:type="dcterms:W3CDTF">2019-02-17T07:00:16Z</dcterms:created>
  <dcterms:modified xsi:type="dcterms:W3CDTF">2024-03-05T07:56:19Z</dcterms:modified>
</cp:coreProperties>
</file>