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2" d="100"/>
          <a:sy n="82" d="100"/>
        </p:scale>
        <p:origin x="-90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EADDC7-DA36-F84F-A8E4-F609469C4EE4}" type="datetimeFigureOut">
              <a:rPr lang="en-US" smtClean="0"/>
              <a:t>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1C3A6-D1E3-F447-A09B-B6A273EA518F}" type="slidenum">
              <a:rPr lang="en-US" smtClean="0"/>
              <a:t>‹#›</a:t>
            </a:fld>
            <a:endParaRPr lang="en-US"/>
          </a:p>
        </p:txBody>
      </p:sp>
    </p:spTree>
    <p:extLst>
      <p:ext uri="{BB962C8B-B14F-4D97-AF65-F5344CB8AC3E}">
        <p14:creationId xmlns:p14="http://schemas.microsoft.com/office/powerpoint/2010/main" val="291986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EADDC7-DA36-F84F-A8E4-F609469C4EE4}" type="datetimeFigureOut">
              <a:rPr lang="en-US" smtClean="0"/>
              <a:t>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1C3A6-D1E3-F447-A09B-B6A273EA518F}" type="slidenum">
              <a:rPr lang="en-US" smtClean="0"/>
              <a:t>‹#›</a:t>
            </a:fld>
            <a:endParaRPr lang="en-US"/>
          </a:p>
        </p:txBody>
      </p:sp>
    </p:spTree>
    <p:extLst>
      <p:ext uri="{BB962C8B-B14F-4D97-AF65-F5344CB8AC3E}">
        <p14:creationId xmlns:p14="http://schemas.microsoft.com/office/powerpoint/2010/main" val="2789701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EADDC7-DA36-F84F-A8E4-F609469C4EE4}" type="datetimeFigureOut">
              <a:rPr lang="en-US" smtClean="0"/>
              <a:t>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1C3A6-D1E3-F447-A09B-B6A273EA518F}" type="slidenum">
              <a:rPr lang="en-US" smtClean="0"/>
              <a:t>‹#›</a:t>
            </a:fld>
            <a:endParaRPr lang="en-US"/>
          </a:p>
        </p:txBody>
      </p:sp>
    </p:spTree>
    <p:extLst>
      <p:ext uri="{BB962C8B-B14F-4D97-AF65-F5344CB8AC3E}">
        <p14:creationId xmlns:p14="http://schemas.microsoft.com/office/powerpoint/2010/main" val="606913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EADDC7-DA36-F84F-A8E4-F609469C4EE4}" type="datetimeFigureOut">
              <a:rPr lang="en-US" smtClean="0"/>
              <a:t>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1C3A6-D1E3-F447-A09B-B6A273EA518F}" type="slidenum">
              <a:rPr lang="en-US" smtClean="0"/>
              <a:t>‹#›</a:t>
            </a:fld>
            <a:endParaRPr lang="en-US"/>
          </a:p>
        </p:txBody>
      </p:sp>
    </p:spTree>
    <p:extLst>
      <p:ext uri="{BB962C8B-B14F-4D97-AF65-F5344CB8AC3E}">
        <p14:creationId xmlns:p14="http://schemas.microsoft.com/office/powerpoint/2010/main" val="43072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EADDC7-DA36-F84F-A8E4-F609469C4EE4}" type="datetimeFigureOut">
              <a:rPr lang="en-US" smtClean="0"/>
              <a:t>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1C3A6-D1E3-F447-A09B-B6A273EA518F}" type="slidenum">
              <a:rPr lang="en-US" smtClean="0"/>
              <a:t>‹#›</a:t>
            </a:fld>
            <a:endParaRPr lang="en-US"/>
          </a:p>
        </p:txBody>
      </p:sp>
    </p:spTree>
    <p:extLst>
      <p:ext uri="{BB962C8B-B14F-4D97-AF65-F5344CB8AC3E}">
        <p14:creationId xmlns:p14="http://schemas.microsoft.com/office/powerpoint/2010/main" val="2889062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EADDC7-DA36-F84F-A8E4-F609469C4EE4}" type="datetimeFigureOut">
              <a:rPr lang="en-US" smtClean="0"/>
              <a:t>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1C3A6-D1E3-F447-A09B-B6A273EA518F}" type="slidenum">
              <a:rPr lang="en-US" smtClean="0"/>
              <a:t>‹#›</a:t>
            </a:fld>
            <a:endParaRPr lang="en-US"/>
          </a:p>
        </p:txBody>
      </p:sp>
    </p:spTree>
    <p:extLst>
      <p:ext uri="{BB962C8B-B14F-4D97-AF65-F5344CB8AC3E}">
        <p14:creationId xmlns:p14="http://schemas.microsoft.com/office/powerpoint/2010/main" val="4069180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EADDC7-DA36-F84F-A8E4-F609469C4EE4}" type="datetimeFigureOut">
              <a:rPr lang="en-US" smtClean="0"/>
              <a:t>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1C3A6-D1E3-F447-A09B-B6A273EA518F}" type="slidenum">
              <a:rPr lang="en-US" smtClean="0"/>
              <a:t>‹#›</a:t>
            </a:fld>
            <a:endParaRPr lang="en-US"/>
          </a:p>
        </p:txBody>
      </p:sp>
    </p:spTree>
    <p:extLst>
      <p:ext uri="{BB962C8B-B14F-4D97-AF65-F5344CB8AC3E}">
        <p14:creationId xmlns:p14="http://schemas.microsoft.com/office/powerpoint/2010/main" val="183209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EADDC7-DA36-F84F-A8E4-F609469C4EE4}" type="datetimeFigureOut">
              <a:rPr lang="en-US" smtClean="0"/>
              <a:t>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1C3A6-D1E3-F447-A09B-B6A273EA518F}" type="slidenum">
              <a:rPr lang="en-US" smtClean="0"/>
              <a:t>‹#›</a:t>
            </a:fld>
            <a:endParaRPr lang="en-US"/>
          </a:p>
        </p:txBody>
      </p:sp>
    </p:spTree>
    <p:extLst>
      <p:ext uri="{BB962C8B-B14F-4D97-AF65-F5344CB8AC3E}">
        <p14:creationId xmlns:p14="http://schemas.microsoft.com/office/powerpoint/2010/main" val="4229139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EADDC7-DA36-F84F-A8E4-F609469C4EE4}" type="datetimeFigureOut">
              <a:rPr lang="en-US" smtClean="0"/>
              <a:t>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1C3A6-D1E3-F447-A09B-B6A273EA518F}" type="slidenum">
              <a:rPr lang="en-US" smtClean="0"/>
              <a:t>‹#›</a:t>
            </a:fld>
            <a:endParaRPr lang="en-US"/>
          </a:p>
        </p:txBody>
      </p:sp>
    </p:spTree>
    <p:extLst>
      <p:ext uri="{BB962C8B-B14F-4D97-AF65-F5344CB8AC3E}">
        <p14:creationId xmlns:p14="http://schemas.microsoft.com/office/powerpoint/2010/main" val="4077453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EADDC7-DA36-F84F-A8E4-F609469C4EE4}" type="datetimeFigureOut">
              <a:rPr lang="en-US" smtClean="0"/>
              <a:t>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1C3A6-D1E3-F447-A09B-B6A273EA518F}" type="slidenum">
              <a:rPr lang="en-US" smtClean="0"/>
              <a:t>‹#›</a:t>
            </a:fld>
            <a:endParaRPr lang="en-US"/>
          </a:p>
        </p:txBody>
      </p:sp>
    </p:spTree>
    <p:extLst>
      <p:ext uri="{BB962C8B-B14F-4D97-AF65-F5344CB8AC3E}">
        <p14:creationId xmlns:p14="http://schemas.microsoft.com/office/powerpoint/2010/main" val="268475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EADDC7-DA36-F84F-A8E4-F609469C4EE4}" type="datetimeFigureOut">
              <a:rPr lang="en-US" smtClean="0"/>
              <a:t>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1C3A6-D1E3-F447-A09B-B6A273EA518F}" type="slidenum">
              <a:rPr lang="en-US" smtClean="0"/>
              <a:t>‹#›</a:t>
            </a:fld>
            <a:endParaRPr lang="en-US"/>
          </a:p>
        </p:txBody>
      </p:sp>
    </p:spTree>
    <p:extLst>
      <p:ext uri="{BB962C8B-B14F-4D97-AF65-F5344CB8AC3E}">
        <p14:creationId xmlns:p14="http://schemas.microsoft.com/office/powerpoint/2010/main" val="29884590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ADDC7-DA36-F84F-A8E4-F609469C4EE4}" type="datetimeFigureOut">
              <a:rPr lang="en-US" smtClean="0"/>
              <a:t>1/9/17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71C3A6-D1E3-F447-A09B-B6A273EA518F}" type="slidenum">
              <a:rPr lang="en-US" smtClean="0"/>
              <a:t>‹#›</a:t>
            </a:fld>
            <a:endParaRPr lang="en-US"/>
          </a:p>
        </p:txBody>
      </p:sp>
    </p:spTree>
    <p:extLst>
      <p:ext uri="{BB962C8B-B14F-4D97-AF65-F5344CB8AC3E}">
        <p14:creationId xmlns:p14="http://schemas.microsoft.com/office/powerpoint/2010/main" val="2940210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nbviewer.jupyter.org/github/biom262/biom262-2017/tree/mast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www.sdsc.edu/support/user_guides/tscc-quick-start.html" TargetMode="Externa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en.wikipedia.org/wiki/Lustre_(file_system" TargetMode="External"/><Relationship Id="rId3" Type="http://schemas.openxmlformats.org/officeDocument/2006/relationships/hyperlink" Target="https://en.wikipedia.org/wiki/Network_File_Syste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www.sdsc.edu/support/user_guides/tscc-quick-star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Computational Basics/TSCC</a:t>
            </a:r>
            <a:endParaRPr lang="en-US" dirty="0"/>
          </a:p>
        </p:txBody>
      </p:sp>
      <p:sp>
        <p:nvSpPr>
          <p:cNvPr id="3" name="Subtitle 2"/>
          <p:cNvSpPr>
            <a:spLocks noGrp="1"/>
          </p:cNvSpPr>
          <p:nvPr>
            <p:ph type="subTitle" idx="1"/>
          </p:nvPr>
        </p:nvSpPr>
        <p:spPr/>
        <p:txBody>
          <a:bodyPr/>
          <a:lstStyle/>
          <a:p>
            <a:r>
              <a:rPr lang="en-US" dirty="0" smtClean="0"/>
              <a:t>Week 1 BIOM262</a:t>
            </a:r>
          </a:p>
          <a:p>
            <a:r>
              <a:rPr lang="en-US" dirty="0" smtClean="0"/>
              <a:t>Emily Wheeler</a:t>
            </a:r>
            <a:endParaRPr lang="en-US" dirty="0"/>
          </a:p>
        </p:txBody>
      </p:sp>
    </p:spTree>
    <p:extLst>
      <p:ext uri="{BB962C8B-B14F-4D97-AF65-F5344CB8AC3E}">
        <p14:creationId xmlns:p14="http://schemas.microsoft.com/office/powerpoint/2010/main" val="112269405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0407" y="164841"/>
            <a:ext cx="8801319" cy="758952"/>
          </a:xfrm>
          <a:prstGeom prst="rect">
            <a:avLst/>
          </a:prstGeom>
        </p:spPr>
        <p:txBody>
          <a:bodyPr vert="horz" anchor="b">
            <a:normAutofit fontScale="97500"/>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dirty="0" smtClean="0">
                <a:solidFill>
                  <a:schemeClr val="tx1"/>
                </a:solidFill>
              </a:rPr>
              <a:t>How do I check the status of my job?</a:t>
            </a:r>
            <a:endParaRPr lang="en-US" dirty="0">
              <a:solidFill>
                <a:schemeClr val="tx1"/>
              </a:solidFill>
            </a:endParaRPr>
          </a:p>
        </p:txBody>
      </p:sp>
      <p:sp>
        <p:nvSpPr>
          <p:cNvPr id="3" name="Rectangle 2"/>
          <p:cNvSpPr/>
          <p:nvPr/>
        </p:nvSpPr>
        <p:spPr>
          <a:xfrm>
            <a:off x="301752" y="1560414"/>
            <a:ext cx="8534400" cy="4093428"/>
          </a:xfrm>
          <a:prstGeom prst="rect">
            <a:avLst/>
          </a:prstGeom>
        </p:spPr>
        <p:txBody>
          <a:bodyPr wrap="square">
            <a:spAutoFit/>
          </a:bodyPr>
          <a:lstStyle/>
          <a:p>
            <a:pPr marL="285750" indent="-285750">
              <a:buFont typeface="Arial"/>
              <a:buChar char="•"/>
            </a:pPr>
            <a:r>
              <a:rPr lang="en-US" sz="2000" dirty="0" err="1" smtClean="0">
                <a:solidFill>
                  <a:srgbClr val="000000"/>
                </a:solidFill>
              </a:rPr>
              <a:t>qstat</a:t>
            </a:r>
            <a:r>
              <a:rPr lang="en-US" sz="2000" dirty="0" smtClean="0">
                <a:solidFill>
                  <a:srgbClr val="000000"/>
                </a:solidFill>
              </a:rPr>
              <a:t> – u &lt;username&gt;</a:t>
            </a:r>
          </a:p>
          <a:p>
            <a:pPr marL="742950" lvl="1" indent="-285750">
              <a:buFont typeface="Arial"/>
              <a:buChar char="•"/>
            </a:pPr>
            <a:r>
              <a:rPr lang="en-US" sz="2000" dirty="0" smtClean="0">
                <a:solidFill>
                  <a:srgbClr val="000000"/>
                </a:solidFill>
              </a:rPr>
              <a:t>Example: </a:t>
            </a:r>
            <a:r>
              <a:rPr lang="en-US" sz="2000" dirty="0" err="1" smtClean="0">
                <a:solidFill>
                  <a:srgbClr val="000000"/>
                </a:solidFill>
              </a:rPr>
              <a:t>qstat</a:t>
            </a:r>
            <a:r>
              <a:rPr lang="en-US" sz="2000" dirty="0" smtClean="0">
                <a:solidFill>
                  <a:srgbClr val="000000"/>
                </a:solidFill>
              </a:rPr>
              <a:t> –u </a:t>
            </a:r>
            <a:r>
              <a:rPr lang="en-US" sz="2000" dirty="0" err="1" smtClean="0">
                <a:solidFill>
                  <a:srgbClr val="000000"/>
                </a:solidFill>
              </a:rPr>
              <a:t>ecwheele</a:t>
            </a:r>
            <a:endParaRPr lang="en-US" sz="2000" dirty="0" smtClean="0">
              <a:solidFill>
                <a:srgbClr val="000000"/>
              </a:solidFill>
            </a:endParaRPr>
          </a:p>
          <a:p>
            <a:pPr marL="742950" lvl="1" indent="-285750">
              <a:buFont typeface="Arial"/>
              <a:buChar char="•"/>
            </a:pPr>
            <a:r>
              <a:rPr lang="en-US" sz="2000" dirty="0" smtClean="0">
                <a:solidFill>
                  <a:srgbClr val="000000"/>
                </a:solidFill>
              </a:rPr>
              <a:t>Q – job is in the queue to be run</a:t>
            </a:r>
          </a:p>
          <a:p>
            <a:pPr marL="742950" lvl="1" indent="-285750">
              <a:buFont typeface="Arial"/>
              <a:buChar char="•"/>
            </a:pPr>
            <a:r>
              <a:rPr lang="en-US" sz="2000" dirty="0" smtClean="0">
                <a:solidFill>
                  <a:srgbClr val="000000"/>
                </a:solidFill>
              </a:rPr>
              <a:t>R – Job is running</a:t>
            </a:r>
          </a:p>
          <a:p>
            <a:pPr marL="742950" lvl="1" indent="-285750">
              <a:buFont typeface="Arial"/>
              <a:buChar char="•"/>
            </a:pPr>
            <a:r>
              <a:rPr lang="en-US" sz="2000" dirty="0" smtClean="0">
                <a:solidFill>
                  <a:srgbClr val="000000"/>
                </a:solidFill>
              </a:rPr>
              <a:t>C – Job is complete</a:t>
            </a:r>
          </a:p>
          <a:p>
            <a:pPr marL="285750" indent="-285750">
              <a:buFont typeface="Arial"/>
              <a:buChar char="•"/>
            </a:pPr>
            <a:endParaRPr lang="en-US" sz="2000" dirty="0">
              <a:solidFill>
                <a:srgbClr val="000000"/>
              </a:solidFill>
            </a:endParaRPr>
          </a:p>
          <a:p>
            <a:pPr marL="285750" indent="-285750">
              <a:buFont typeface="Arial"/>
              <a:buChar char="•"/>
            </a:pPr>
            <a:r>
              <a:rPr lang="en-US" sz="2000" dirty="0" smtClean="0">
                <a:solidFill>
                  <a:srgbClr val="000000"/>
                </a:solidFill>
              </a:rPr>
              <a:t>To delete a job:</a:t>
            </a:r>
          </a:p>
          <a:p>
            <a:pPr marL="742950" lvl="1" indent="-285750">
              <a:buFont typeface="Arial"/>
              <a:buChar char="•"/>
            </a:pPr>
            <a:r>
              <a:rPr lang="en-US" sz="2000" dirty="0" err="1" smtClean="0">
                <a:solidFill>
                  <a:srgbClr val="000000"/>
                </a:solidFill>
              </a:rPr>
              <a:t>qdel</a:t>
            </a:r>
            <a:r>
              <a:rPr lang="en-US" sz="2000" dirty="0" smtClean="0">
                <a:solidFill>
                  <a:srgbClr val="000000"/>
                </a:solidFill>
              </a:rPr>
              <a:t> &lt;</a:t>
            </a:r>
            <a:r>
              <a:rPr lang="en-US" sz="2000" dirty="0" err="1" smtClean="0">
                <a:solidFill>
                  <a:srgbClr val="000000"/>
                </a:solidFill>
              </a:rPr>
              <a:t>jobid</a:t>
            </a:r>
            <a:r>
              <a:rPr lang="en-US" sz="2000" dirty="0" smtClean="0">
                <a:solidFill>
                  <a:srgbClr val="000000"/>
                </a:solidFill>
              </a:rPr>
              <a:t>#&gt;</a:t>
            </a:r>
          </a:p>
          <a:p>
            <a:pPr marL="742950" lvl="1" indent="-285750">
              <a:buFont typeface="Arial"/>
              <a:buChar char="•"/>
            </a:pPr>
            <a:r>
              <a:rPr lang="en-US" sz="2000" dirty="0" smtClean="0">
                <a:solidFill>
                  <a:srgbClr val="000000"/>
                </a:solidFill>
              </a:rPr>
              <a:t>You can find the </a:t>
            </a:r>
            <a:r>
              <a:rPr lang="en-US" sz="2000" dirty="0" err="1" smtClean="0">
                <a:solidFill>
                  <a:srgbClr val="000000"/>
                </a:solidFill>
              </a:rPr>
              <a:t>jobid</a:t>
            </a:r>
            <a:r>
              <a:rPr lang="en-US" sz="2000" dirty="0" smtClean="0">
                <a:solidFill>
                  <a:srgbClr val="000000"/>
                </a:solidFill>
              </a:rPr>
              <a:t># from </a:t>
            </a:r>
            <a:r>
              <a:rPr lang="en-US" sz="2000" dirty="0" err="1" smtClean="0">
                <a:solidFill>
                  <a:srgbClr val="000000"/>
                </a:solidFill>
              </a:rPr>
              <a:t>qstat</a:t>
            </a:r>
            <a:endParaRPr lang="en-US" sz="2000" dirty="0" smtClean="0">
              <a:solidFill>
                <a:srgbClr val="000000"/>
              </a:solidFill>
            </a:endParaRPr>
          </a:p>
          <a:p>
            <a:pPr marL="742950" lvl="1" indent="-285750">
              <a:buFont typeface="Arial"/>
              <a:buChar char="•"/>
            </a:pPr>
            <a:endParaRPr lang="en-US" sz="2000" dirty="0">
              <a:solidFill>
                <a:srgbClr val="000000"/>
              </a:solidFill>
            </a:endParaRPr>
          </a:p>
          <a:p>
            <a:pPr marL="285750" indent="-285750">
              <a:buFont typeface="Arial"/>
              <a:buChar char="•"/>
            </a:pPr>
            <a:r>
              <a:rPr lang="en-US" sz="2000" dirty="0" smtClean="0">
                <a:solidFill>
                  <a:srgbClr val="000000"/>
                </a:solidFill>
              </a:rPr>
              <a:t>Note – After your job has completed, the “C” will only be there for a few minutes. If the job has disappeared completely then it has finished running and you can find information about how it ran in your output files.</a:t>
            </a:r>
            <a:endParaRPr lang="en-US" sz="2000" dirty="0">
              <a:solidFill>
                <a:srgbClr val="000000"/>
              </a:solidFill>
            </a:endParaRPr>
          </a:p>
        </p:txBody>
      </p:sp>
    </p:spTree>
    <p:extLst>
      <p:ext uri="{BB962C8B-B14F-4D97-AF65-F5344CB8AC3E}">
        <p14:creationId xmlns:p14="http://schemas.microsoft.com/office/powerpoint/2010/main" val="1734727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4152" y="205371"/>
            <a:ext cx="8534400" cy="758952"/>
          </a:xfrm>
          <a:prstGeom prst="rect">
            <a:avLst/>
          </a:prstGeom>
        </p:spPr>
        <p:txBody>
          <a:bodyPr vert="horz" anchor="b">
            <a:normAutofit fontScale="97500"/>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dirty="0" smtClean="0">
                <a:solidFill>
                  <a:schemeClr val="tx1"/>
                </a:solidFill>
              </a:rPr>
              <a:t>Submitting an Interactive Job</a:t>
            </a:r>
            <a:endParaRPr lang="en-US" dirty="0">
              <a:solidFill>
                <a:schemeClr val="tx1"/>
              </a:solidFill>
            </a:endParaRPr>
          </a:p>
        </p:txBody>
      </p:sp>
      <p:sp>
        <p:nvSpPr>
          <p:cNvPr id="3" name="Rectangle 2"/>
          <p:cNvSpPr/>
          <p:nvPr/>
        </p:nvSpPr>
        <p:spPr>
          <a:xfrm>
            <a:off x="301752" y="1723849"/>
            <a:ext cx="8534400" cy="2862322"/>
          </a:xfrm>
          <a:prstGeom prst="rect">
            <a:avLst/>
          </a:prstGeom>
        </p:spPr>
        <p:txBody>
          <a:bodyPr wrap="square">
            <a:spAutoFit/>
          </a:bodyPr>
          <a:lstStyle/>
          <a:p>
            <a:pPr marL="285750" indent="-285750">
              <a:buFont typeface="Arial"/>
              <a:buChar char="•"/>
            </a:pPr>
            <a:r>
              <a:rPr lang="en-US" sz="2000" dirty="0" smtClean="0">
                <a:solidFill>
                  <a:srgbClr val="000000"/>
                </a:solidFill>
              </a:rPr>
              <a:t>If you want to be able to interact with the command line while taking advantage of the compute power available on TSCC, you can submit an interactive job</a:t>
            </a:r>
          </a:p>
          <a:p>
            <a:pPr marL="285750" indent="-285750">
              <a:buFont typeface="Arial"/>
              <a:buChar char="•"/>
            </a:pPr>
            <a:endParaRPr lang="en-US" sz="2000" dirty="0">
              <a:solidFill>
                <a:srgbClr val="000000"/>
              </a:solidFill>
            </a:endParaRPr>
          </a:p>
          <a:p>
            <a:pPr marL="285750" indent="-285750">
              <a:buFont typeface="Arial"/>
              <a:buChar char="•"/>
            </a:pPr>
            <a:r>
              <a:rPr lang="en-US" sz="2000" dirty="0" smtClean="0">
                <a:solidFill>
                  <a:srgbClr val="000000"/>
                </a:solidFill>
              </a:rPr>
              <a:t>The job will be open for as long as the </a:t>
            </a:r>
            <a:r>
              <a:rPr lang="en-US" sz="2000" dirty="0" err="1" smtClean="0">
                <a:solidFill>
                  <a:srgbClr val="000000"/>
                </a:solidFill>
              </a:rPr>
              <a:t>walltime</a:t>
            </a:r>
            <a:r>
              <a:rPr lang="en-US" sz="2000" dirty="0" smtClean="0">
                <a:solidFill>
                  <a:srgbClr val="000000"/>
                </a:solidFill>
              </a:rPr>
              <a:t> specifies, and you will be operating on the number of nodes and processors requested</a:t>
            </a:r>
          </a:p>
          <a:p>
            <a:pPr marL="285750" indent="-285750">
              <a:buFont typeface="Arial"/>
              <a:buChar char="•"/>
            </a:pPr>
            <a:endParaRPr lang="en-US" sz="2000" dirty="0">
              <a:solidFill>
                <a:srgbClr val="000000"/>
              </a:solidFill>
            </a:endParaRPr>
          </a:p>
          <a:p>
            <a:pPr marL="285750" indent="-285750">
              <a:buFont typeface="Arial"/>
              <a:buChar char="•"/>
            </a:pPr>
            <a:r>
              <a:rPr lang="en-US" sz="2000" dirty="0" smtClean="0">
                <a:solidFill>
                  <a:srgbClr val="000000"/>
                </a:solidFill>
              </a:rPr>
              <a:t>Example:</a:t>
            </a:r>
          </a:p>
          <a:p>
            <a:pPr marL="742950" lvl="1" indent="-285750">
              <a:buFont typeface="Arial"/>
              <a:buChar char="•"/>
            </a:pPr>
            <a:r>
              <a:rPr lang="en-US" sz="2000" dirty="0" err="1" smtClean="0">
                <a:solidFill>
                  <a:srgbClr val="000000"/>
                </a:solidFill>
              </a:rPr>
              <a:t>qsub</a:t>
            </a:r>
            <a:r>
              <a:rPr lang="en-US" sz="2000" dirty="0" smtClean="0">
                <a:solidFill>
                  <a:srgbClr val="000000"/>
                </a:solidFill>
              </a:rPr>
              <a:t> –I –q hotel –l nodes=1:ppn=4 –l </a:t>
            </a:r>
            <a:r>
              <a:rPr lang="en-US" sz="2000" dirty="0" err="1" smtClean="0">
                <a:solidFill>
                  <a:srgbClr val="000000"/>
                </a:solidFill>
              </a:rPr>
              <a:t>walltime</a:t>
            </a:r>
            <a:r>
              <a:rPr lang="en-US" sz="2000" dirty="0" smtClean="0">
                <a:solidFill>
                  <a:srgbClr val="000000"/>
                </a:solidFill>
              </a:rPr>
              <a:t>=01:00:00</a:t>
            </a:r>
          </a:p>
        </p:txBody>
      </p:sp>
    </p:spTree>
    <p:extLst>
      <p:ext uri="{BB962C8B-B14F-4D97-AF65-F5344CB8AC3E}">
        <p14:creationId xmlns:p14="http://schemas.microsoft.com/office/powerpoint/2010/main" val="2296106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2140" y="208092"/>
            <a:ext cx="8826412" cy="758952"/>
          </a:xfrm>
          <a:prstGeom prst="rect">
            <a:avLst/>
          </a:prstGeom>
        </p:spPr>
        <p:txBody>
          <a:bodyPr vert="horz" anchor="b">
            <a:norm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dirty="0" smtClean="0">
                <a:solidFill>
                  <a:schemeClr val="tx1"/>
                </a:solidFill>
              </a:rPr>
              <a:t>Operating a Screen on TSCC</a:t>
            </a:r>
            <a:endParaRPr lang="en-US" dirty="0">
              <a:solidFill>
                <a:schemeClr val="tx1"/>
              </a:solidFill>
            </a:endParaRPr>
          </a:p>
        </p:txBody>
      </p:sp>
      <p:sp>
        <p:nvSpPr>
          <p:cNvPr id="3" name="TextBox 2"/>
          <p:cNvSpPr txBox="1"/>
          <p:nvPr/>
        </p:nvSpPr>
        <p:spPr>
          <a:xfrm>
            <a:off x="418860" y="1430265"/>
            <a:ext cx="8417291" cy="5016758"/>
          </a:xfrm>
          <a:prstGeom prst="rect">
            <a:avLst/>
          </a:prstGeom>
          <a:noFill/>
        </p:spPr>
        <p:txBody>
          <a:bodyPr wrap="square" rtlCol="0">
            <a:spAutoFit/>
          </a:bodyPr>
          <a:lstStyle/>
          <a:p>
            <a:pPr marL="342900" indent="-342900">
              <a:buFont typeface="Arial"/>
              <a:buChar char="•"/>
            </a:pPr>
            <a:r>
              <a:rPr lang="en-US" sz="2000" dirty="0" smtClean="0">
                <a:solidFill>
                  <a:srgbClr val="000000"/>
                </a:solidFill>
              </a:rPr>
              <a:t>To start a screen with the name foo:</a:t>
            </a:r>
          </a:p>
          <a:p>
            <a:pPr marL="742950" lvl="1" indent="-285750">
              <a:buFont typeface="Arial"/>
              <a:buChar char="•"/>
            </a:pPr>
            <a:r>
              <a:rPr lang="en-US" sz="2000" dirty="0" smtClean="0">
                <a:solidFill>
                  <a:srgbClr val="000000"/>
                </a:solidFill>
              </a:rPr>
              <a:t>screen –S foo</a:t>
            </a:r>
          </a:p>
          <a:p>
            <a:pPr marL="742950" lvl="1" indent="-285750">
              <a:buFont typeface="Arial"/>
              <a:buChar char="•"/>
            </a:pPr>
            <a:endParaRPr lang="en-US" sz="2000" dirty="0">
              <a:solidFill>
                <a:srgbClr val="000000"/>
              </a:solidFill>
            </a:endParaRPr>
          </a:p>
          <a:p>
            <a:pPr marL="285750" indent="-285750">
              <a:buFont typeface="Arial"/>
              <a:buChar char="•"/>
            </a:pPr>
            <a:r>
              <a:rPr lang="en-US" sz="2000" dirty="0" smtClean="0">
                <a:solidFill>
                  <a:srgbClr val="000000"/>
                </a:solidFill>
              </a:rPr>
              <a:t>Now you are inside the screen, to get out of it use:</a:t>
            </a:r>
          </a:p>
          <a:p>
            <a:pPr marL="742950" lvl="1" indent="-285750">
              <a:buFont typeface="Arial"/>
              <a:buChar char="•"/>
            </a:pPr>
            <a:r>
              <a:rPr lang="en-US" sz="2000" dirty="0" smtClean="0">
                <a:solidFill>
                  <a:srgbClr val="000000"/>
                </a:solidFill>
              </a:rPr>
              <a:t>Ctrl + a + d</a:t>
            </a:r>
          </a:p>
          <a:p>
            <a:pPr marL="742950" lvl="1" indent="-285750">
              <a:buFont typeface="Arial"/>
              <a:buChar char="•"/>
            </a:pPr>
            <a:endParaRPr lang="en-US" sz="2000" dirty="0">
              <a:solidFill>
                <a:srgbClr val="000000"/>
              </a:solidFill>
            </a:endParaRPr>
          </a:p>
          <a:p>
            <a:pPr marL="285750" indent="-285750">
              <a:buFont typeface="Arial"/>
              <a:buChar char="•"/>
            </a:pPr>
            <a:r>
              <a:rPr lang="en-US" sz="2000" dirty="0" smtClean="0">
                <a:solidFill>
                  <a:srgbClr val="000000"/>
                </a:solidFill>
              </a:rPr>
              <a:t>To list all screens that you have running:</a:t>
            </a:r>
          </a:p>
          <a:p>
            <a:pPr marL="742950" lvl="1" indent="-285750">
              <a:buFont typeface="Arial"/>
              <a:buChar char="•"/>
            </a:pPr>
            <a:r>
              <a:rPr lang="en-US" sz="2000" dirty="0" smtClean="0">
                <a:solidFill>
                  <a:srgbClr val="000000"/>
                </a:solidFill>
              </a:rPr>
              <a:t>screen –</a:t>
            </a:r>
            <a:r>
              <a:rPr lang="en-US" sz="2000" dirty="0" err="1" smtClean="0">
                <a:solidFill>
                  <a:srgbClr val="000000"/>
                </a:solidFill>
              </a:rPr>
              <a:t>ls</a:t>
            </a:r>
            <a:endParaRPr lang="en-US" sz="2000" dirty="0" smtClean="0">
              <a:solidFill>
                <a:srgbClr val="000000"/>
              </a:solidFill>
            </a:endParaRPr>
          </a:p>
          <a:p>
            <a:pPr marL="742950" lvl="1" indent="-285750">
              <a:buFont typeface="Arial"/>
              <a:buChar char="•"/>
            </a:pPr>
            <a:endParaRPr lang="en-US" sz="2000" dirty="0">
              <a:solidFill>
                <a:srgbClr val="000000"/>
              </a:solidFill>
            </a:endParaRPr>
          </a:p>
          <a:p>
            <a:pPr marL="285750" indent="-285750">
              <a:buFont typeface="Arial"/>
              <a:buChar char="•"/>
            </a:pPr>
            <a:r>
              <a:rPr lang="en-US" sz="2000" dirty="0" smtClean="0">
                <a:solidFill>
                  <a:srgbClr val="000000"/>
                </a:solidFill>
              </a:rPr>
              <a:t>To re-enter a specific screen named foo:</a:t>
            </a:r>
          </a:p>
          <a:p>
            <a:pPr marL="742950" lvl="1" indent="-285750">
              <a:buFont typeface="Arial"/>
              <a:buChar char="•"/>
            </a:pPr>
            <a:r>
              <a:rPr lang="en-US" sz="2000" dirty="0">
                <a:solidFill>
                  <a:srgbClr val="000000"/>
                </a:solidFill>
              </a:rPr>
              <a:t>s</a:t>
            </a:r>
            <a:r>
              <a:rPr lang="en-US" sz="2000" dirty="0" smtClean="0">
                <a:solidFill>
                  <a:srgbClr val="000000"/>
                </a:solidFill>
              </a:rPr>
              <a:t>creen –r foo</a:t>
            </a:r>
          </a:p>
          <a:p>
            <a:pPr marL="742950" lvl="1" indent="-285750">
              <a:buFont typeface="Arial"/>
              <a:buChar char="•"/>
            </a:pPr>
            <a:endParaRPr lang="en-US" sz="2000" dirty="0">
              <a:solidFill>
                <a:srgbClr val="000000"/>
              </a:solidFill>
            </a:endParaRPr>
          </a:p>
          <a:p>
            <a:pPr marL="285750" indent="-285750">
              <a:buFont typeface="Arial"/>
              <a:buChar char="•"/>
            </a:pPr>
            <a:r>
              <a:rPr lang="en-US" sz="2000" dirty="0" smtClean="0">
                <a:solidFill>
                  <a:srgbClr val="000000"/>
                </a:solidFill>
              </a:rPr>
              <a:t>To kill a screen named foo:</a:t>
            </a:r>
          </a:p>
          <a:p>
            <a:pPr marL="742950" lvl="1" indent="-285750">
              <a:buFont typeface="Arial"/>
              <a:buChar char="•"/>
            </a:pPr>
            <a:r>
              <a:rPr lang="en-US" sz="2000" dirty="0">
                <a:solidFill>
                  <a:srgbClr val="000000"/>
                </a:solidFill>
              </a:rPr>
              <a:t>s</a:t>
            </a:r>
            <a:r>
              <a:rPr lang="en-US" sz="2000" dirty="0" smtClean="0">
                <a:solidFill>
                  <a:srgbClr val="000000"/>
                </a:solidFill>
              </a:rPr>
              <a:t>creen  -S foo –X quit</a:t>
            </a:r>
          </a:p>
          <a:p>
            <a:pPr marL="742950" lvl="1" indent="-285750">
              <a:buFont typeface="Arial"/>
              <a:buChar char="•"/>
            </a:pPr>
            <a:r>
              <a:rPr lang="en-US" sz="2000" dirty="0" smtClean="0">
                <a:solidFill>
                  <a:srgbClr val="000000"/>
                </a:solidFill>
              </a:rPr>
              <a:t>Or go into that screen (screen –r foo) and type exit on the command line</a:t>
            </a:r>
            <a:endParaRPr lang="en-US" sz="2000" dirty="0">
              <a:solidFill>
                <a:srgbClr val="000000"/>
              </a:solidFill>
            </a:endParaRPr>
          </a:p>
        </p:txBody>
      </p:sp>
    </p:spTree>
    <p:extLst>
      <p:ext uri="{BB962C8B-B14F-4D97-AF65-F5344CB8AC3E}">
        <p14:creationId xmlns:p14="http://schemas.microsoft.com/office/powerpoint/2010/main" val="833740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2140" y="139347"/>
            <a:ext cx="8826412" cy="758952"/>
          </a:xfrm>
          <a:prstGeom prst="rect">
            <a:avLst/>
          </a:prstGeom>
        </p:spPr>
        <p:txBody>
          <a:bodyPr vert="horz" anchor="b">
            <a:norm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dirty="0" smtClean="0">
                <a:solidFill>
                  <a:schemeClr val="tx1"/>
                </a:solidFill>
              </a:rPr>
              <a:t>Course Outline</a:t>
            </a:r>
            <a:endParaRPr lang="en-US" dirty="0">
              <a:solidFill>
                <a:schemeClr val="tx1"/>
              </a:solidFill>
            </a:endParaRPr>
          </a:p>
        </p:txBody>
      </p:sp>
      <p:sp>
        <p:nvSpPr>
          <p:cNvPr id="4" name="TextBox 3"/>
          <p:cNvSpPr txBox="1"/>
          <p:nvPr/>
        </p:nvSpPr>
        <p:spPr>
          <a:xfrm>
            <a:off x="340746" y="1099758"/>
            <a:ext cx="8534142" cy="5016758"/>
          </a:xfrm>
          <a:prstGeom prst="rect">
            <a:avLst/>
          </a:prstGeom>
          <a:noFill/>
        </p:spPr>
        <p:txBody>
          <a:bodyPr wrap="square" rtlCol="0">
            <a:spAutoFit/>
          </a:bodyPr>
          <a:lstStyle/>
          <a:p>
            <a:pPr marL="285750" indent="-285750">
              <a:buFont typeface="Arial"/>
              <a:buChar char="•"/>
            </a:pPr>
            <a:r>
              <a:rPr lang="en-US" sz="2000" dirty="0" smtClean="0"/>
              <a:t>Course Website: </a:t>
            </a:r>
            <a:r>
              <a:rPr lang="en-US" sz="2000" dirty="0" smtClean="0">
                <a:hlinkClick r:id="rId2"/>
              </a:rPr>
              <a:t>http://nbviewer.jupyter.org/github/biom262/biom262-2017/tree/master/</a:t>
            </a:r>
            <a:endParaRPr lang="en-US" sz="2000" dirty="0" smtClean="0"/>
          </a:p>
          <a:p>
            <a:pPr marL="285750" indent="-285750">
              <a:buFont typeface="Arial"/>
              <a:buChar char="•"/>
            </a:pPr>
            <a:endParaRPr lang="en-US" sz="2000" dirty="0"/>
          </a:p>
          <a:p>
            <a:pPr marL="285750" indent="-285750">
              <a:buFont typeface="Arial"/>
              <a:buChar char="•"/>
            </a:pPr>
            <a:r>
              <a:rPr lang="en-US" sz="2000" dirty="0" smtClean="0"/>
              <a:t>Homework (50% of grade)</a:t>
            </a:r>
          </a:p>
          <a:p>
            <a:pPr marL="742950" lvl="1" indent="-285750">
              <a:buFont typeface="Arial"/>
              <a:buChar char="•"/>
            </a:pPr>
            <a:r>
              <a:rPr lang="en-US" sz="2000" dirty="0" smtClean="0"/>
              <a:t>Will be assigned ~5-6 weeks throughout the semester. Assigned Thursday, Due Tuesday</a:t>
            </a:r>
          </a:p>
          <a:p>
            <a:pPr marL="742950" lvl="1" indent="-285750">
              <a:buFont typeface="Arial"/>
              <a:buChar char="•"/>
            </a:pPr>
            <a:endParaRPr lang="en-US" sz="2000" dirty="0"/>
          </a:p>
          <a:p>
            <a:pPr marL="285750" indent="-285750">
              <a:buFont typeface="Arial"/>
              <a:buChar char="•"/>
            </a:pPr>
            <a:r>
              <a:rPr lang="en-US" sz="2000" dirty="0" smtClean="0"/>
              <a:t>Take Home Final Exam (50% of grade)</a:t>
            </a:r>
          </a:p>
          <a:p>
            <a:pPr marL="742950" lvl="1" indent="-285750">
              <a:buFont typeface="Arial"/>
              <a:buChar char="•"/>
            </a:pPr>
            <a:r>
              <a:rPr lang="en-US" sz="2000" dirty="0" smtClean="0"/>
              <a:t>Half assigned at midterm (due 1 week later), second half assigned at end of course (due 1 week later)</a:t>
            </a:r>
          </a:p>
          <a:p>
            <a:pPr marL="285750" indent="-285750">
              <a:buFont typeface="Arial"/>
              <a:buChar char="•"/>
            </a:pPr>
            <a:endParaRPr lang="en-US" sz="2000" dirty="0"/>
          </a:p>
          <a:p>
            <a:pPr marL="285750" indent="-285750">
              <a:buFont typeface="Arial"/>
              <a:buChar char="•"/>
            </a:pPr>
            <a:r>
              <a:rPr lang="en-US" sz="2000" dirty="0" smtClean="0"/>
              <a:t>Office Hours:</a:t>
            </a:r>
          </a:p>
          <a:p>
            <a:pPr marL="742950" lvl="1" indent="-285750">
              <a:buFont typeface="Arial"/>
              <a:buChar char="•"/>
            </a:pPr>
            <a:r>
              <a:rPr lang="en-US" sz="2000" dirty="0" smtClean="0"/>
              <a:t>Mondays 9-10 AM (or by appointment)</a:t>
            </a:r>
          </a:p>
          <a:p>
            <a:pPr marL="742950" lvl="1" indent="-285750">
              <a:buFont typeface="Arial"/>
              <a:buChar char="•"/>
            </a:pPr>
            <a:r>
              <a:rPr lang="en-US" sz="2000" dirty="0" smtClean="0"/>
              <a:t>Emily’s location: SCRM 3318 (sign in at front desk)</a:t>
            </a:r>
          </a:p>
          <a:p>
            <a:pPr marL="742950" lvl="1" indent="-285750">
              <a:buFont typeface="Arial"/>
              <a:buChar char="•"/>
            </a:pPr>
            <a:r>
              <a:rPr lang="en-US" sz="2000" dirty="0" smtClean="0"/>
              <a:t>Jamison’s location: </a:t>
            </a:r>
          </a:p>
          <a:p>
            <a:pPr marL="742950" lvl="1" indent="-285750">
              <a:buFont typeface="Arial"/>
              <a:buChar char="•"/>
            </a:pPr>
            <a:r>
              <a:rPr lang="en-US" sz="2000" dirty="0" smtClean="0"/>
              <a:t>Syllabus will update who is holding office hours that week</a:t>
            </a:r>
          </a:p>
        </p:txBody>
      </p:sp>
    </p:spTree>
    <p:extLst>
      <p:ext uri="{BB962C8B-B14F-4D97-AF65-F5344CB8AC3E}">
        <p14:creationId xmlns:p14="http://schemas.microsoft.com/office/powerpoint/2010/main" val="22430895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2140" y="139347"/>
            <a:ext cx="8826412" cy="758952"/>
          </a:xfrm>
          <a:prstGeom prst="rect">
            <a:avLst/>
          </a:prstGeom>
        </p:spPr>
        <p:txBody>
          <a:bodyPr vert="horz" anchor="b">
            <a:norm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dirty="0" smtClean="0">
                <a:solidFill>
                  <a:schemeClr val="tx1"/>
                </a:solidFill>
              </a:rPr>
              <a:t>Course Goals</a:t>
            </a:r>
            <a:endParaRPr lang="en-US" dirty="0">
              <a:solidFill>
                <a:schemeClr val="tx1"/>
              </a:solidFill>
            </a:endParaRPr>
          </a:p>
        </p:txBody>
      </p:sp>
      <p:sp>
        <p:nvSpPr>
          <p:cNvPr id="3" name="TextBox 2"/>
          <p:cNvSpPr txBox="1"/>
          <p:nvPr/>
        </p:nvSpPr>
        <p:spPr>
          <a:xfrm>
            <a:off x="325258" y="1146227"/>
            <a:ext cx="8503165" cy="5139869"/>
          </a:xfrm>
          <a:prstGeom prst="rect">
            <a:avLst/>
          </a:prstGeom>
          <a:noFill/>
        </p:spPr>
        <p:txBody>
          <a:bodyPr wrap="square" rtlCol="0">
            <a:spAutoFit/>
          </a:bodyPr>
          <a:lstStyle/>
          <a:p>
            <a:pPr marL="285750" indent="-285750">
              <a:buFont typeface="Arial"/>
              <a:buChar char="•"/>
            </a:pPr>
            <a:r>
              <a:rPr lang="en-US" sz="2000" dirty="0" smtClean="0"/>
              <a:t>Basic computational skills, how to read and interpret documentation</a:t>
            </a:r>
          </a:p>
          <a:p>
            <a:pPr marL="285750" indent="-285750">
              <a:buFont typeface="Arial"/>
              <a:buChar char="•"/>
            </a:pPr>
            <a:endParaRPr lang="en-US" sz="2000" dirty="0"/>
          </a:p>
          <a:p>
            <a:pPr marL="285750" indent="-285750">
              <a:buFont typeface="Arial"/>
              <a:buChar char="•"/>
            </a:pPr>
            <a:r>
              <a:rPr lang="en-US" sz="2000" dirty="0" smtClean="0"/>
              <a:t>An understanding of the processing steps and interpretation of “</a:t>
            </a:r>
            <a:r>
              <a:rPr lang="en-US" sz="2000" dirty="0" err="1" smtClean="0"/>
              <a:t>seq</a:t>
            </a:r>
            <a:r>
              <a:rPr lang="en-US" sz="2000" dirty="0" smtClean="0"/>
              <a:t>” datasets</a:t>
            </a:r>
          </a:p>
          <a:p>
            <a:pPr marL="285750" indent="-285750">
              <a:buFont typeface="Arial"/>
              <a:buChar char="•"/>
            </a:pPr>
            <a:endParaRPr lang="en-US" sz="2000" dirty="0"/>
          </a:p>
          <a:p>
            <a:pPr marL="285750" indent="-285750">
              <a:buFont typeface="Arial"/>
              <a:buChar char="•"/>
            </a:pPr>
            <a:r>
              <a:rPr lang="en-US" sz="2000" dirty="0" smtClean="0"/>
              <a:t> Exposure to different types of datasets and their biological relevance</a:t>
            </a:r>
          </a:p>
          <a:p>
            <a:pPr marL="285750" indent="-285750">
              <a:buFont typeface="Arial"/>
              <a:buChar char="•"/>
            </a:pPr>
            <a:endParaRPr lang="en-US" sz="2000" dirty="0"/>
          </a:p>
          <a:p>
            <a:pPr marL="285750" indent="-285750">
              <a:buFont typeface="Arial"/>
              <a:buChar char="•"/>
            </a:pPr>
            <a:r>
              <a:rPr lang="en-US" sz="2000" dirty="0" smtClean="0"/>
              <a:t>Please ask questions and help </a:t>
            </a:r>
            <a:r>
              <a:rPr lang="en-US" sz="2000" dirty="0" smtClean="0"/>
              <a:t>each other! </a:t>
            </a:r>
            <a:endParaRPr lang="en-US" sz="2000" dirty="0" smtClean="0"/>
          </a:p>
          <a:p>
            <a:endParaRPr lang="en-US" sz="2000" dirty="0"/>
          </a:p>
          <a:p>
            <a:pPr algn="ctr"/>
            <a:r>
              <a:rPr lang="en-US" sz="2800" dirty="0" smtClean="0"/>
              <a:t>What this course is NOT</a:t>
            </a:r>
          </a:p>
          <a:p>
            <a:pPr marL="285750" indent="-285750">
              <a:buFont typeface="Arial"/>
              <a:buChar char="•"/>
            </a:pPr>
            <a:endParaRPr lang="en-US" sz="2000" dirty="0"/>
          </a:p>
          <a:p>
            <a:pPr marL="285750" indent="-285750">
              <a:buFont typeface="Arial"/>
              <a:buChar char="•"/>
            </a:pPr>
            <a:r>
              <a:rPr lang="en-US" sz="2000" dirty="0" smtClean="0"/>
              <a:t>A “how to program in (insert favorite programming language here)”</a:t>
            </a:r>
          </a:p>
          <a:p>
            <a:pPr marL="742950" lvl="1" indent="-285750">
              <a:buFont typeface="Arial"/>
              <a:buChar char="•"/>
            </a:pPr>
            <a:r>
              <a:rPr lang="en-US" sz="2000" dirty="0" smtClean="0"/>
              <a:t>We will give some coding tutorials in BASH, R, and python while working with various datasets, but if you would like to become fluent in any of these languages there are online tutorials that you can follow outside of class.</a:t>
            </a:r>
            <a:endParaRPr lang="en-US" sz="2000" dirty="0"/>
          </a:p>
        </p:txBody>
      </p:sp>
    </p:spTree>
    <p:extLst>
      <p:ext uri="{BB962C8B-B14F-4D97-AF65-F5344CB8AC3E}">
        <p14:creationId xmlns:p14="http://schemas.microsoft.com/office/powerpoint/2010/main" val="3322496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3745" y="1607687"/>
            <a:ext cx="5323584" cy="3693319"/>
          </a:xfrm>
          <a:prstGeom prst="rect">
            <a:avLst/>
          </a:prstGeom>
          <a:noFill/>
        </p:spPr>
        <p:txBody>
          <a:bodyPr wrap="square" rtlCol="0">
            <a:spAutoFit/>
          </a:bodyPr>
          <a:lstStyle/>
          <a:p>
            <a:pPr marL="285750" indent="-285750">
              <a:buFont typeface="Arial"/>
              <a:buChar char="•"/>
            </a:pPr>
            <a:r>
              <a:rPr lang="en-US" sz="2400" dirty="0" smtClean="0"/>
              <a:t>Triton Shared Computing Cluster</a:t>
            </a:r>
          </a:p>
          <a:p>
            <a:pPr marL="285750" indent="-285750">
              <a:buFont typeface="Arial"/>
              <a:buChar char="•"/>
            </a:pPr>
            <a:endParaRPr lang="en-US" sz="2400" dirty="0"/>
          </a:p>
          <a:p>
            <a:pPr marL="285750" indent="-285750">
              <a:buFont typeface="Arial"/>
              <a:buChar char="•"/>
            </a:pPr>
            <a:r>
              <a:rPr lang="en-US" sz="2400" dirty="0" smtClean="0"/>
              <a:t>Housed at the San Diego Supercomputer Center</a:t>
            </a:r>
          </a:p>
          <a:p>
            <a:pPr marL="285750" indent="-285750">
              <a:buFont typeface="Arial"/>
              <a:buChar char="•"/>
            </a:pPr>
            <a:endParaRPr lang="en-US" sz="2400" dirty="0"/>
          </a:p>
          <a:p>
            <a:pPr marL="285750" indent="-285750">
              <a:buFont typeface="Arial"/>
              <a:buChar char="•"/>
            </a:pPr>
            <a:r>
              <a:rPr lang="en-US" sz="2400" dirty="0" smtClean="0"/>
              <a:t>More information about TSCC:</a:t>
            </a:r>
            <a:endParaRPr lang="en-US" sz="2400" dirty="0"/>
          </a:p>
          <a:p>
            <a:pPr marL="742950" lvl="1" indent="-285750">
              <a:buFont typeface="Arial"/>
              <a:buChar char="•"/>
            </a:pPr>
            <a:r>
              <a:rPr lang="en-US" sz="2400" dirty="0" smtClean="0">
                <a:hlinkClick r:id="rId2"/>
              </a:rPr>
              <a:t>http://www.sdsc.edu/support/user_guides/tscc-quick-start.html</a:t>
            </a:r>
            <a:endParaRPr lang="en-US" sz="2400" dirty="0" smtClean="0"/>
          </a:p>
          <a:p>
            <a:endParaRPr lang="en-US" dirty="0"/>
          </a:p>
        </p:txBody>
      </p:sp>
      <p:sp>
        <p:nvSpPr>
          <p:cNvPr id="3" name="TextBox 2"/>
          <p:cNvSpPr txBox="1"/>
          <p:nvPr/>
        </p:nvSpPr>
        <p:spPr>
          <a:xfrm>
            <a:off x="148628" y="454508"/>
            <a:ext cx="8995372" cy="584776"/>
          </a:xfrm>
          <a:prstGeom prst="rect">
            <a:avLst/>
          </a:prstGeom>
          <a:noFill/>
        </p:spPr>
        <p:txBody>
          <a:bodyPr wrap="square" rtlCol="0">
            <a:spAutoFit/>
          </a:bodyPr>
          <a:lstStyle/>
          <a:p>
            <a:pPr algn="ctr"/>
            <a:r>
              <a:rPr lang="en-US" sz="3200" dirty="0" smtClean="0"/>
              <a:t>What is TSCC? </a:t>
            </a:r>
            <a:endParaRPr lang="en-US" sz="3200" dirty="0"/>
          </a:p>
        </p:txBody>
      </p:sp>
      <p:pic>
        <p:nvPicPr>
          <p:cNvPr id="4" name="Picture 3"/>
          <p:cNvPicPr>
            <a:picLocks noChangeAspect="1"/>
          </p:cNvPicPr>
          <p:nvPr/>
        </p:nvPicPr>
        <p:blipFill>
          <a:blip r:embed="rId3"/>
          <a:stretch>
            <a:fillRect/>
          </a:stretch>
        </p:blipFill>
        <p:spPr>
          <a:xfrm>
            <a:off x="5777351" y="2023610"/>
            <a:ext cx="3048000" cy="3378200"/>
          </a:xfrm>
          <a:prstGeom prst="rect">
            <a:avLst/>
          </a:prstGeom>
        </p:spPr>
      </p:pic>
    </p:spTree>
    <p:extLst>
      <p:ext uri="{BB962C8B-B14F-4D97-AF65-F5344CB8AC3E}">
        <p14:creationId xmlns:p14="http://schemas.microsoft.com/office/powerpoint/2010/main" val="486972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76200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mtClean="0">
                <a:solidFill>
                  <a:srgbClr val="000000"/>
                </a:solidFill>
              </a:rPr>
              <a:t>File structure on TSCC</a:t>
            </a:r>
            <a:endParaRPr lang="en-US" dirty="0">
              <a:solidFill>
                <a:srgbClr val="000000"/>
              </a:solidFill>
            </a:endParaRPr>
          </a:p>
        </p:txBody>
      </p:sp>
      <p:sp>
        <p:nvSpPr>
          <p:cNvPr id="3" name="Oval 2"/>
          <p:cNvSpPr/>
          <p:nvPr/>
        </p:nvSpPr>
        <p:spPr>
          <a:xfrm>
            <a:off x="1900819" y="1567157"/>
            <a:ext cx="5471662" cy="4714980"/>
          </a:xfrm>
          <a:prstGeom prst="ellipse">
            <a:avLst/>
          </a:prstGeom>
          <a:noFill/>
          <a:ln w="28575"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4539909" y="3904382"/>
            <a:ext cx="0" cy="324240"/>
          </a:xfrm>
          <a:prstGeom prst="line">
            <a:avLst/>
          </a:prstGeom>
          <a:ln/>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143751" y="4161072"/>
            <a:ext cx="1189024" cy="369332"/>
          </a:xfrm>
          <a:prstGeom prst="rect">
            <a:avLst/>
          </a:prstGeom>
          <a:noFill/>
        </p:spPr>
        <p:txBody>
          <a:bodyPr wrap="square" rtlCol="0">
            <a:spAutoFit/>
          </a:bodyPr>
          <a:lstStyle/>
          <a:p>
            <a:r>
              <a:rPr lang="en-US" dirty="0" smtClean="0"/>
              <a:t>/home</a:t>
            </a:r>
            <a:endParaRPr lang="en-US" dirty="0"/>
          </a:p>
        </p:txBody>
      </p:sp>
      <p:cxnSp>
        <p:nvCxnSpPr>
          <p:cNvPr id="6" name="Straight Connector 5"/>
          <p:cNvCxnSpPr>
            <a:endCxn id="8" idx="0"/>
          </p:cNvCxnSpPr>
          <p:nvPr/>
        </p:nvCxnSpPr>
        <p:spPr>
          <a:xfrm flipH="1">
            <a:off x="3492210" y="4463034"/>
            <a:ext cx="651541" cy="251946"/>
          </a:xfrm>
          <a:prstGeom prst="line">
            <a:avLst/>
          </a:prstGeom>
          <a:ln/>
          <a:effectLst/>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026331" y="4444960"/>
            <a:ext cx="743140" cy="243000"/>
          </a:xfrm>
          <a:prstGeom prst="line">
            <a:avLst/>
          </a:prstGeom>
          <a:ln/>
          <a:effectLst/>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25579" y="4714980"/>
            <a:ext cx="1933261" cy="369332"/>
          </a:xfrm>
          <a:prstGeom prst="rect">
            <a:avLst/>
          </a:prstGeom>
          <a:noFill/>
        </p:spPr>
        <p:txBody>
          <a:bodyPr wrap="square" rtlCol="0">
            <a:spAutoFit/>
          </a:bodyPr>
          <a:lstStyle/>
          <a:p>
            <a:r>
              <a:rPr lang="en-US" dirty="0" smtClean="0"/>
              <a:t>/home/</a:t>
            </a:r>
            <a:r>
              <a:rPr lang="en-US" dirty="0" err="1" smtClean="0"/>
              <a:t>ecwheele</a:t>
            </a:r>
            <a:endParaRPr lang="en-US" dirty="0"/>
          </a:p>
        </p:txBody>
      </p:sp>
      <p:sp>
        <p:nvSpPr>
          <p:cNvPr id="9" name="TextBox 8"/>
          <p:cNvSpPr txBox="1"/>
          <p:nvPr/>
        </p:nvSpPr>
        <p:spPr>
          <a:xfrm>
            <a:off x="3584904" y="5476192"/>
            <a:ext cx="1747871" cy="369332"/>
          </a:xfrm>
          <a:prstGeom prst="rect">
            <a:avLst/>
          </a:prstGeom>
          <a:noFill/>
        </p:spPr>
        <p:txBody>
          <a:bodyPr wrap="square" rtlCol="0">
            <a:spAutoFit/>
          </a:bodyPr>
          <a:lstStyle/>
          <a:p>
            <a:r>
              <a:rPr lang="en-US" dirty="0" smtClean="0"/>
              <a:t>/home/</a:t>
            </a:r>
            <a:r>
              <a:rPr lang="en-US" dirty="0" err="1" smtClean="0"/>
              <a:t>olgabot</a:t>
            </a:r>
            <a:endParaRPr lang="en-US" dirty="0"/>
          </a:p>
        </p:txBody>
      </p:sp>
      <p:sp>
        <p:nvSpPr>
          <p:cNvPr id="10" name="TextBox 9"/>
          <p:cNvSpPr txBox="1"/>
          <p:nvPr/>
        </p:nvSpPr>
        <p:spPr>
          <a:xfrm>
            <a:off x="4670155" y="4688049"/>
            <a:ext cx="2364536" cy="369332"/>
          </a:xfrm>
          <a:prstGeom prst="rect">
            <a:avLst/>
          </a:prstGeom>
          <a:noFill/>
        </p:spPr>
        <p:txBody>
          <a:bodyPr wrap="square" rtlCol="0">
            <a:spAutoFit/>
          </a:bodyPr>
          <a:lstStyle/>
          <a:p>
            <a:r>
              <a:rPr lang="en-US" dirty="0" smtClean="0"/>
              <a:t>/home/ucsd-train01</a:t>
            </a:r>
            <a:endParaRPr lang="en-US" dirty="0"/>
          </a:p>
        </p:txBody>
      </p:sp>
      <p:cxnSp>
        <p:nvCxnSpPr>
          <p:cNvPr id="11" name="Straight Connector 10"/>
          <p:cNvCxnSpPr/>
          <p:nvPr/>
        </p:nvCxnSpPr>
        <p:spPr>
          <a:xfrm>
            <a:off x="4601496" y="3848152"/>
            <a:ext cx="2559672" cy="866828"/>
          </a:xfrm>
          <a:prstGeom prst="line">
            <a:avLst/>
          </a:prstGeom>
          <a:effectLst/>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2270005" y="3871087"/>
            <a:ext cx="2202347" cy="1157475"/>
          </a:xfrm>
          <a:prstGeom prst="line">
            <a:avLst/>
          </a:prstGeom>
          <a:effectLst/>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V="1">
            <a:off x="4539909" y="1567157"/>
            <a:ext cx="0" cy="2179670"/>
          </a:xfrm>
          <a:prstGeom prst="line">
            <a:avLst/>
          </a:prstGeom>
          <a:effectLst/>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flipH="1">
            <a:off x="4512888" y="4579970"/>
            <a:ext cx="13512" cy="882712"/>
          </a:xfrm>
          <a:prstGeom prst="line">
            <a:avLst/>
          </a:prstGeom>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4601496" y="3607163"/>
            <a:ext cx="343763" cy="189139"/>
          </a:xfrm>
          <a:prstGeom prst="line">
            <a:avLst/>
          </a:prstGeom>
          <a:ln/>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931747" y="3241622"/>
            <a:ext cx="2440734" cy="646331"/>
          </a:xfrm>
          <a:prstGeom prst="rect">
            <a:avLst/>
          </a:prstGeom>
          <a:noFill/>
        </p:spPr>
        <p:txBody>
          <a:bodyPr wrap="square" rtlCol="0">
            <a:spAutoFit/>
          </a:bodyPr>
          <a:lstStyle/>
          <a:p>
            <a:r>
              <a:rPr lang="en-US" dirty="0" smtClean="0"/>
              <a:t>/oasis/</a:t>
            </a:r>
            <a:r>
              <a:rPr lang="en-US" dirty="0" err="1" smtClean="0"/>
              <a:t>tscc</a:t>
            </a:r>
            <a:r>
              <a:rPr lang="en-US" dirty="0" smtClean="0"/>
              <a:t>/scratch/username</a:t>
            </a:r>
            <a:endParaRPr lang="en-US" dirty="0"/>
          </a:p>
        </p:txBody>
      </p:sp>
      <p:cxnSp>
        <p:nvCxnSpPr>
          <p:cNvPr id="17" name="Straight Connector 16"/>
          <p:cNvCxnSpPr/>
          <p:nvPr/>
        </p:nvCxnSpPr>
        <p:spPr>
          <a:xfrm flipH="1" flipV="1">
            <a:off x="3999445" y="3607163"/>
            <a:ext cx="486420" cy="202650"/>
          </a:xfrm>
          <a:prstGeom prst="line">
            <a:avLst/>
          </a:prstGeom>
          <a:ln/>
          <a:effectLst/>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139572" y="3267087"/>
            <a:ext cx="1319268" cy="369332"/>
          </a:xfrm>
          <a:prstGeom prst="rect">
            <a:avLst/>
          </a:prstGeom>
          <a:noFill/>
        </p:spPr>
        <p:txBody>
          <a:bodyPr wrap="square" rtlCol="0">
            <a:spAutoFit/>
          </a:bodyPr>
          <a:lstStyle/>
          <a:p>
            <a:r>
              <a:rPr lang="en-US" dirty="0" smtClean="0"/>
              <a:t>/projects</a:t>
            </a:r>
            <a:endParaRPr lang="en-US" dirty="0"/>
          </a:p>
        </p:txBody>
      </p:sp>
      <p:cxnSp>
        <p:nvCxnSpPr>
          <p:cNvPr id="19" name="Straight Connector 18"/>
          <p:cNvCxnSpPr/>
          <p:nvPr/>
        </p:nvCxnSpPr>
        <p:spPr>
          <a:xfrm>
            <a:off x="3888369" y="2904644"/>
            <a:ext cx="1" cy="362443"/>
          </a:xfrm>
          <a:prstGeom prst="line">
            <a:avLst/>
          </a:prstGeom>
          <a:ln/>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282776" y="3636419"/>
            <a:ext cx="209434" cy="211733"/>
          </a:xfrm>
          <a:prstGeom prst="line">
            <a:avLst/>
          </a:prstGeom>
          <a:ln/>
          <a:effectLst/>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391614" y="2481272"/>
            <a:ext cx="2306142" cy="369332"/>
          </a:xfrm>
          <a:prstGeom prst="rect">
            <a:avLst/>
          </a:prstGeom>
          <a:noFill/>
        </p:spPr>
        <p:txBody>
          <a:bodyPr wrap="square" rtlCol="0">
            <a:spAutoFit/>
          </a:bodyPr>
          <a:lstStyle/>
          <a:p>
            <a:r>
              <a:rPr lang="en-US" dirty="0" smtClean="0"/>
              <a:t>/projects/</a:t>
            </a:r>
            <a:r>
              <a:rPr lang="en-US" dirty="0" err="1" smtClean="0"/>
              <a:t>ps-yeolab</a:t>
            </a:r>
            <a:endParaRPr lang="en-US" dirty="0"/>
          </a:p>
        </p:txBody>
      </p:sp>
      <p:sp>
        <p:nvSpPr>
          <p:cNvPr id="22" name="TextBox 21"/>
          <p:cNvSpPr txBox="1"/>
          <p:nvPr/>
        </p:nvSpPr>
        <p:spPr>
          <a:xfrm>
            <a:off x="1900819" y="3796302"/>
            <a:ext cx="2306142" cy="369332"/>
          </a:xfrm>
          <a:prstGeom prst="rect">
            <a:avLst/>
          </a:prstGeom>
          <a:noFill/>
        </p:spPr>
        <p:txBody>
          <a:bodyPr wrap="square" rtlCol="0">
            <a:spAutoFit/>
          </a:bodyPr>
          <a:lstStyle/>
          <a:p>
            <a:r>
              <a:rPr lang="en-US" dirty="0" smtClean="0"/>
              <a:t>/projects/chi-group</a:t>
            </a:r>
            <a:endParaRPr lang="en-US" dirty="0"/>
          </a:p>
        </p:txBody>
      </p:sp>
      <p:sp>
        <p:nvSpPr>
          <p:cNvPr id="23" name="TextBox 22"/>
          <p:cNvSpPr txBox="1"/>
          <p:nvPr/>
        </p:nvSpPr>
        <p:spPr>
          <a:xfrm>
            <a:off x="6634218" y="1931926"/>
            <a:ext cx="1283605" cy="461665"/>
          </a:xfrm>
          <a:prstGeom prst="rect">
            <a:avLst/>
          </a:prstGeom>
          <a:noFill/>
        </p:spPr>
        <p:txBody>
          <a:bodyPr wrap="square" rtlCol="0">
            <a:spAutoFit/>
          </a:bodyPr>
          <a:lstStyle/>
          <a:p>
            <a:r>
              <a:rPr lang="en-US" sz="2400" dirty="0" smtClean="0"/>
              <a:t>Scratch</a:t>
            </a:r>
            <a:endParaRPr lang="en-US" sz="2400" dirty="0"/>
          </a:p>
        </p:txBody>
      </p:sp>
      <p:sp>
        <p:nvSpPr>
          <p:cNvPr id="24" name="TextBox 23"/>
          <p:cNvSpPr txBox="1"/>
          <p:nvPr/>
        </p:nvSpPr>
        <p:spPr>
          <a:xfrm>
            <a:off x="4116730" y="6304594"/>
            <a:ext cx="1283605" cy="461665"/>
          </a:xfrm>
          <a:prstGeom prst="rect">
            <a:avLst/>
          </a:prstGeom>
          <a:noFill/>
        </p:spPr>
        <p:txBody>
          <a:bodyPr wrap="square" rtlCol="0">
            <a:spAutoFit/>
          </a:bodyPr>
          <a:lstStyle/>
          <a:p>
            <a:r>
              <a:rPr lang="en-US" sz="2400" dirty="0" smtClean="0"/>
              <a:t>Home</a:t>
            </a:r>
            <a:endParaRPr lang="en-US" sz="2400" dirty="0"/>
          </a:p>
        </p:txBody>
      </p:sp>
      <p:sp>
        <p:nvSpPr>
          <p:cNvPr id="25" name="TextBox 24"/>
          <p:cNvSpPr txBox="1"/>
          <p:nvPr/>
        </p:nvSpPr>
        <p:spPr>
          <a:xfrm>
            <a:off x="1241974" y="2019607"/>
            <a:ext cx="1283605" cy="461665"/>
          </a:xfrm>
          <a:prstGeom prst="rect">
            <a:avLst/>
          </a:prstGeom>
          <a:noFill/>
        </p:spPr>
        <p:txBody>
          <a:bodyPr wrap="square" rtlCol="0">
            <a:spAutoFit/>
          </a:bodyPr>
          <a:lstStyle/>
          <a:p>
            <a:r>
              <a:rPr lang="en-US" sz="2400" dirty="0" smtClean="0"/>
              <a:t>Projects</a:t>
            </a:r>
            <a:endParaRPr lang="en-US" sz="2400" dirty="0"/>
          </a:p>
        </p:txBody>
      </p:sp>
      <p:sp>
        <p:nvSpPr>
          <p:cNvPr id="26" name="Oval 25"/>
          <p:cNvSpPr/>
          <p:nvPr/>
        </p:nvSpPr>
        <p:spPr>
          <a:xfrm>
            <a:off x="4472352" y="3755772"/>
            <a:ext cx="121605" cy="135100"/>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3139572" y="3282152"/>
            <a:ext cx="1067389" cy="352031"/>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4136460" y="4178373"/>
            <a:ext cx="889871" cy="352031"/>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4960670" y="3297126"/>
            <a:ext cx="2200498" cy="551026"/>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966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76200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Three Branches from the Root Node</a:t>
            </a:r>
            <a:endParaRPr lang="en-US" sz="3600" dirty="0"/>
          </a:p>
        </p:txBody>
      </p:sp>
      <p:sp>
        <p:nvSpPr>
          <p:cNvPr id="3" name="TextBox 2"/>
          <p:cNvSpPr txBox="1"/>
          <p:nvPr/>
        </p:nvSpPr>
        <p:spPr>
          <a:xfrm>
            <a:off x="418860" y="1403246"/>
            <a:ext cx="8417291" cy="5016758"/>
          </a:xfrm>
          <a:prstGeom prst="rect">
            <a:avLst/>
          </a:prstGeom>
          <a:noFill/>
        </p:spPr>
        <p:txBody>
          <a:bodyPr wrap="square" rtlCol="0">
            <a:spAutoFit/>
          </a:bodyPr>
          <a:lstStyle/>
          <a:p>
            <a:pPr marL="285750" indent="-285750">
              <a:buFont typeface="Arial"/>
              <a:buChar char="•"/>
            </a:pPr>
            <a:r>
              <a:rPr lang="en-US" sz="2000" dirty="0" smtClean="0">
                <a:solidFill>
                  <a:srgbClr val="000000"/>
                </a:solidFill>
              </a:rPr>
              <a:t>Scratch – Faster file processing, runs on a parallel file system</a:t>
            </a:r>
          </a:p>
          <a:p>
            <a:pPr marL="742950" lvl="1" indent="-285750">
              <a:buFont typeface="Arial"/>
              <a:buChar char="•"/>
            </a:pPr>
            <a:r>
              <a:rPr lang="en-US" sz="2000" dirty="0" smtClean="0">
                <a:solidFill>
                  <a:srgbClr val="000000"/>
                </a:solidFill>
              </a:rPr>
              <a:t>Each user is given their own directory in scratch</a:t>
            </a:r>
          </a:p>
          <a:p>
            <a:pPr marL="742950" lvl="1" indent="-285750">
              <a:buFont typeface="Arial"/>
              <a:buChar char="•"/>
            </a:pPr>
            <a:r>
              <a:rPr lang="en-US" sz="2000" dirty="0" smtClean="0">
                <a:solidFill>
                  <a:srgbClr val="000000"/>
                </a:solidFill>
              </a:rPr>
              <a:t>Essentially unlimited space, but untouched files get purged after 3 months</a:t>
            </a:r>
          </a:p>
          <a:p>
            <a:pPr marL="742950" lvl="1" indent="-285750">
              <a:buFont typeface="Arial"/>
              <a:buChar char="•"/>
            </a:pPr>
            <a:r>
              <a:rPr lang="en-US" sz="2000" dirty="0" smtClean="0">
                <a:solidFill>
                  <a:srgbClr val="000000"/>
                </a:solidFill>
                <a:hlinkClick r:id="rId2"/>
              </a:rPr>
              <a:t>https://en.wikipedia.org/wiki/Lustre_(file_system</a:t>
            </a:r>
            <a:r>
              <a:rPr lang="en-US" sz="2000" dirty="0" smtClean="0">
                <a:solidFill>
                  <a:srgbClr val="000000"/>
                </a:solidFill>
              </a:rPr>
              <a:t>)</a:t>
            </a:r>
          </a:p>
          <a:p>
            <a:pPr marL="742950" lvl="1" indent="-285750">
              <a:buFont typeface="Arial"/>
              <a:buChar char="•"/>
            </a:pPr>
            <a:endParaRPr lang="en-US" sz="2000" dirty="0">
              <a:solidFill>
                <a:srgbClr val="000000"/>
              </a:solidFill>
            </a:endParaRPr>
          </a:p>
          <a:p>
            <a:pPr marL="285750" indent="-285750">
              <a:buFont typeface="Arial"/>
              <a:buChar char="•"/>
            </a:pPr>
            <a:r>
              <a:rPr lang="en-US" sz="2000" dirty="0" smtClean="0">
                <a:solidFill>
                  <a:srgbClr val="000000"/>
                </a:solidFill>
              </a:rPr>
              <a:t>Home – Permanent storage for each user, small space, runs on network file system</a:t>
            </a:r>
          </a:p>
          <a:p>
            <a:pPr marL="742950" lvl="1" indent="-285750">
              <a:buFont typeface="Arial"/>
              <a:buChar char="•"/>
            </a:pPr>
            <a:r>
              <a:rPr lang="en-US" sz="2000" dirty="0" smtClean="0">
                <a:solidFill>
                  <a:srgbClr val="000000"/>
                </a:solidFill>
              </a:rPr>
              <a:t>Each user has their own home folder</a:t>
            </a:r>
          </a:p>
          <a:p>
            <a:pPr marL="742950" lvl="1" indent="-285750">
              <a:buFont typeface="Arial"/>
              <a:buChar char="•"/>
            </a:pPr>
            <a:r>
              <a:rPr lang="en-US" sz="2000" dirty="0">
                <a:solidFill>
                  <a:srgbClr val="000000"/>
                </a:solidFill>
              </a:rPr>
              <a:t>V</a:t>
            </a:r>
            <a:r>
              <a:rPr lang="en-US" sz="2000" dirty="0" smtClean="0">
                <a:solidFill>
                  <a:srgbClr val="000000"/>
                </a:solidFill>
              </a:rPr>
              <a:t>ery minimal space</a:t>
            </a:r>
          </a:p>
          <a:p>
            <a:pPr marL="742950" lvl="1" indent="-285750">
              <a:buFont typeface="Arial"/>
              <a:buChar char="•"/>
            </a:pPr>
            <a:r>
              <a:rPr lang="en-US" sz="2000" dirty="0" smtClean="0">
                <a:solidFill>
                  <a:srgbClr val="000000"/>
                </a:solidFill>
                <a:hlinkClick r:id="rId3"/>
              </a:rPr>
              <a:t>https://en.wikipedia.org/wiki/Network_File_System</a:t>
            </a:r>
            <a:endParaRPr lang="en-US" sz="2000" dirty="0" smtClean="0">
              <a:solidFill>
                <a:srgbClr val="000000"/>
              </a:solidFill>
            </a:endParaRPr>
          </a:p>
          <a:p>
            <a:pPr marL="742950" lvl="1" indent="-285750">
              <a:buFont typeface="Arial"/>
              <a:buChar char="•"/>
            </a:pPr>
            <a:endParaRPr lang="en-US" sz="2000" dirty="0">
              <a:solidFill>
                <a:srgbClr val="000000"/>
              </a:solidFill>
            </a:endParaRPr>
          </a:p>
          <a:p>
            <a:pPr marL="285750" indent="-285750">
              <a:buFont typeface="Arial"/>
              <a:buChar char="•"/>
            </a:pPr>
            <a:r>
              <a:rPr lang="en-US" sz="2000" dirty="0" smtClean="0">
                <a:solidFill>
                  <a:srgbClr val="000000"/>
                </a:solidFill>
              </a:rPr>
              <a:t>Projects – Labs purchase storage space for permanent files that are shared among the lab </a:t>
            </a:r>
          </a:p>
          <a:p>
            <a:pPr marL="742950" lvl="1" indent="-285750">
              <a:buFont typeface="Arial"/>
              <a:buChar char="•"/>
            </a:pPr>
            <a:r>
              <a:rPr lang="en-US" sz="2000" dirty="0" smtClean="0">
                <a:solidFill>
                  <a:srgbClr val="000000"/>
                </a:solidFill>
              </a:rPr>
              <a:t>Each lab has their own projects folder this is space for more permanent storage</a:t>
            </a:r>
            <a:endParaRPr lang="en-US" sz="2000" dirty="0">
              <a:solidFill>
                <a:srgbClr val="000000"/>
              </a:solidFill>
            </a:endParaRPr>
          </a:p>
        </p:txBody>
      </p:sp>
    </p:spTree>
    <p:extLst>
      <p:ext uri="{BB962C8B-B14F-4D97-AF65-F5344CB8AC3E}">
        <p14:creationId xmlns:p14="http://schemas.microsoft.com/office/powerpoint/2010/main" val="3357633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76200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Submitting Jobs to TSCC</a:t>
            </a:r>
            <a:endParaRPr lang="en-US" sz="3600" dirty="0"/>
          </a:p>
        </p:txBody>
      </p:sp>
      <p:sp>
        <p:nvSpPr>
          <p:cNvPr id="3" name="TextBox 2"/>
          <p:cNvSpPr txBox="1"/>
          <p:nvPr/>
        </p:nvSpPr>
        <p:spPr>
          <a:xfrm>
            <a:off x="418860" y="1403246"/>
            <a:ext cx="8417291" cy="2862322"/>
          </a:xfrm>
          <a:prstGeom prst="rect">
            <a:avLst/>
          </a:prstGeom>
          <a:noFill/>
        </p:spPr>
        <p:txBody>
          <a:bodyPr wrap="square" rtlCol="0">
            <a:spAutoFit/>
          </a:bodyPr>
          <a:lstStyle/>
          <a:p>
            <a:pPr marL="285750" indent="-285750">
              <a:buFont typeface="Arial"/>
              <a:buChar char="•"/>
            </a:pPr>
            <a:r>
              <a:rPr lang="en-US" sz="2000" dirty="0" smtClean="0">
                <a:solidFill>
                  <a:srgbClr val="000000"/>
                </a:solidFill>
              </a:rPr>
              <a:t>When you need a lot of processing power, you can submit a job to the TSCC computing cluster</a:t>
            </a:r>
          </a:p>
          <a:p>
            <a:endParaRPr lang="en-US" sz="2000" dirty="0" smtClean="0">
              <a:solidFill>
                <a:srgbClr val="000000"/>
              </a:solidFill>
            </a:endParaRPr>
          </a:p>
          <a:p>
            <a:pPr marL="285750" indent="-285750">
              <a:buFont typeface="Arial"/>
              <a:buChar char="•"/>
            </a:pPr>
            <a:r>
              <a:rPr lang="en-US" sz="2000" dirty="0" smtClean="0">
                <a:solidFill>
                  <a:srgbClr val="000000"/>
                </a:solidFill>
              </a:rPr>
              <a:t>Submitting a job allows the user to request the specific number of nodes and processors needed for the job</a:t>
            </a:r>
          </a:p>
          <a:p>
            <a:endParaRPr lang="en-US" sz="2000" dirty="0" smtClean="0">
              <a:solidFill>
                <a:srgbClr val="000000"/>
              </a:solidFill>
            </a:endParaRPr>
          </a:p>
          <a:p>
            <a:pPr marL="285750" indent="-285750">
              <a:buFont typeface="Arial"/>
              <a:buChar char="•"/>
            </a:pPr>
            <a:r>
              <a:rPr lang="en-US" sz="2000" dirty="0" smtClean="0">
                <a:solidFill>
                  <a:srgbClr val="000000"/>
                </a:solidFill>
              </a:rPr>
              <a:t>The submitted job goes into the designated queue and will be run when the requested number of processors becomes available</a:t>
            </a:r>
          </a:p>
          <a:p>
            <a:endParaRPr lang="en-US" sz="2000" dirty="0">
              <a:solidFill>
                <a:srgbClr val="000000"/>
              </a:solidFill>
            </a:endParaRPr>
          </a:p>
        </p:txBody>
      </p:sp>
    </p:spTree>
    <p:extLst>
      <p:ext uri="{BB962C8B-B14F-4D97-AF65-F5344CB8AC3E}">
        <p14:creationId xmlns:p14="http://schemas.microsoft.com/office/powerpoint/2010/main" val="2044194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303" y="2099549"/>
            <a:ext cx="3263900" cy="2794000"/>
          </a:xfrm>
          <a:prstGeom prst="rect">
            <a:avLst/>
          </a:prstGeom>
        </p:spPr>
      </p:pic>
      <p:sp>
        <p:nvSpPr>
          <p:cNvPr id="3" name="Title 1"/>
          <p:cNvSpPr txBox="1">
            <a:spLocks/>
          </p:cNvSpPr>
          <p:nvPr/>
        </p:nvSpPr>
        <p:spPr>
          <a:xfrm>
            <a:off x="156896" y="164841"/>
            <a:ext cx="8828342" cy="758952"/>
          </a:xfrm>
          <a:prstGeom prst="rect">
            <a:avLst/>
          </a:prstGeom>
        </p:spPr>
        <p:txBody>
          <a:bodyPr vert="horz" anchor="b">
            <a:norm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sz="3600" dirty="0" smtClean="0">
                <a:solidFill>
                  <a:schemeClr val="tx1"/>
                </a:solidFill>
              </a:rPr>
              <a:t>Submitting Jobs to TSCC</a:t>
            </a:r>
            <a:endParaRPr lang="en-US" sz="3600" dirty="0">
              <a:solidFill>
                <a:schemeClr val="tx1"/>
              </a:solidFill>
            </a:endParaRPr>
          </a:p>
        </p:txBody>
      </p:sp>
      <p:sp>
        <p:nvSpPr>
          <p:cNvPr id="4" name="TextBox 3"/>
          <p:cNvSpPr txBox="1"/>
          <p:nvPr/>
        </p:nvSpPr>
        <p:spPr>
          <a:xfrm>
            <a:off x="4103296" y="2099549"/>
            <a:ext cx="4732855" cy="3170099"/>
          </a:xfrm>
          <a:prstGeom prst="rect">
            <a:avLst/>
          </a:prstGeom>
          <a:noFill/>
        </p:spPr>
        <p:txBody>
          <a:bodyPr wrap="square" rtlCol="0">
            <a:spAutoFit/>
          </a:bodyPr>
          <a:lstStyle/>
          <a:p>
            <a:pPr marL="285750" indent="-285750">
              <a:buFont typeface="Arial"/>
              <a:buChar char="•"/>
            </a:pPr>
            <a:r>
              <a:rPr lang="en-US" sz="2000" dirty="0" smtClean="0">
                <a:solidFill>
                  <a:srgbClr val="000000"/>
                </a:solidFill>
              </a:rPr>
              <a:t>The first line describes the coding language that will be used</a:t>
            </a:r>
          </a:p>
          <a:p>
            <a:pPr marL="742950" lvl="1" indent="-285750">
              <a:buFont typeface="Arial"/>
              <a:buChar char="•"/>
            </a:pPr>
            <a:r>
              <a:rPr lang="en-US" sz="2000" dirty="0" smtClean="0">
                <a:solidFill>
                  <a:srgbClr val="000000"/>
                </a:solidFill>
              </a:rPr>
              <a:t>In this class, we will be submitting jobs with bash scripting, so the first line is:</a:t>
            </a:r>
          </a:p>
          <a:p>
            <a:pPr marL="1200150" lvl="2" indent="-285750">
              <a:buFont typeface="Arial"/>
              <a:buChar char="•"/>
            </a:pPr>
            <a:r>
              <a:rPr lang="en-US" sz="2000" dirty="0" smtClean="0">
                <a:solidFill>
                  <a:srgbClr val="000000"/>
                </a:solidFill>
              </a:rPr>
              <a:t>#!/bin/bash</a:t>
            </a:r>
          </a:p>
          <a:p>
            <a:pPr marL="285750" indent="-285750">
              <a:buFont typeface="Arial"/>
              <a:buChar char="•"/>
            </a:pPr>
            <a:endParaRPr lang="en-US" sz="2000" dirty="0" smtClean="0">
              <a:solidFill>
                <a:srgbClr val="000000"/>
              </a:solidFill>
            </a:endParaRPr>
          </a:p>
          <a:p>
            <a:pPr marL="285750" indent="-285750">
              <a:buFont typeface="Arial"/>
              <a:buChar char="•"/>
            </a:pPr>
            <a:r>
              <a:rPr lang="en-US" sz="2000" dirty="0" smtClean="0">
                <a:solidFill>
                  <a:srgbClr val="000000"/>
                </a:solidFill>
              </a:rPr>
              <a:t>Use PBS flags to describe the parameters of the job submission </a:t>
            </a:r>
          </a:p>
          <a:p>
            <a:endParaRPr lang="en-US" sz="2000" dirty="0">
              <a:solidFill>
                <a:srgbClr val="000000"/>
              </a:solidFill>
            </a:endParaRPr>
          </a:p>
        </p:txBody>
      </p:sp>
    </p:spTree>
    <p:extLst>
      <p:ext uri="{BB962C8B-B14F-4D97-AF65-F5344CB8AC3E}">
        <p14:creationId xmlns:p14="http://schemas.microsoft.com/office/powerpoint/2010/main" val="1805211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6896" y="164841"/>
            <a:ext cx="8828342" cy="758952"/>
          </a:xfrm>
          <a:prstGeom prst="rect">
            <a:avLst/>
          </a:prstGeom>
        </p:spPr>
        <p:txBody>
          <a:bodyPr vert="horz" anchor="b">
            <a:norm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sz="3600" dirty="0" smtClean="0">
                <a:solidFill>
                  <a:schemeClr val="tx1"/>
                </a:solidFill>
              </a:rPr>
              <a:t>Submitting Jobs to TSCC</a:t>
            </a:r>
            <a:endParaRPr lang="en-US" sz="3600" dirty="0">
              <a:solidFill>
                <a:schemeClr val="tx1"/>
              </a:solidFill>
            </a:endParaRPr>
          </a:p>
        </p:txBody>
      </p:sp>
      <p:sp>
        <p:nvSpPr>
          <p:cNvPr id="3" name="TextBox 2"/>
          <p:cNvSpPr txBox="1"/>
          <p:nvPr/>
        </p:nvSpPr>
        <p:spPr>
          <a:xfrm>
            <a:off x="263918" y="1317589"/>
            <a:ext cx="8572234" cy="400110"/>
          </a:xfrm>
          <a:prstGeom prst="rect">
            <a:avLst/>
          </a:prstGeom>
          <a:noFill/>
        </p:spPr>
        <p:txBody>
          <a:bodyPr wrap="square" rtlCol="0">
            <a:spAutoFit/>
          </a:bodyPr>
          <a:lstStyle/>
          <a:p>
            <a:pPr marL="285750" indent="-285750">
              <a:buFont typeface="Arial"/>
              <a:buChar char="•"/>
            </a:pPr>
            <a:r>
              <a:rPr lang="en-US" sz="2000" dirty="0" smtClean="0">
                <a:solidFill>
                  <a:srgbClr val="000000"/>
                </a:solidFill>
              </a:rPr>
              <a:t>Example of one of my </a:t>
            </a:r>
            <a:r>
              <a:rPr lang="en-US" sz="2000" dirty="0" err="1" smtClean="0">
                <a:solidFill>
                  <a:srgbClr val="000000"/>
                </a:solidFill>
              </a:rPr>
              <a:t>submissionscripts</a:t>
            </a:r>
            <a:endParaRPr lang="en-US" sz="2000" dirty="0">
              <a:solidFill>
                <a:srgbClr val="000000"/>
              </a:solidFill>
            </a:endParaRPr>
          </a:p>
        </p:txBody>
      </p:sp>
      <p:sp>
        <p:nvSpPr>
          <p:cNvPr id="4" name="Rectangle 3"/>
          <p:cNvSpPr/>
          <p:nvPr/>
        </p:nvSpPr>
        <p:spPr>
          <a:xfrm>
            <a:off x="2516900" y="2066320"/>
            <a:ext cx="4572000" cy="2308324"/>
          </a:xfrm>
          <a:prstGeom prst="rect">
            <a:avLst/>
          </a:prstGeom>
        </p:spPr>
        <p:txBody>
          <a:bodyPr>
            <a:spAutoFit/>
          </a:bodyPr>
          <a:lstStyle/>
          <a:p>
            <a:r>
              <a:rPr lang="en-US" dirty="0"/>
              <a:t>#!/bin/bash</a:t>
            </a:r>
          </a:p>
          <a:p>
            <a:r>
              <a:rPr lang="en-US" dirty="0"/>
              <a:t>#PBS -N </a:t>
            </a:r>
            <a:r>
              <a:rPr lang="en-US" dirty="0" err="1"/>
              <a:t>star_genomegenerate</a:t>
            </a:r>
            <a:endParaRPr lang="en-US" dirty="0"/>
          </a:p>
          <a:p>
            <a:r>
              <a:rPr lang="en-US" dirty="0"/>
              <a:t>#PBS -o </a:t>
            </a:r>
            <a:r>
              <a:rPr lang="en-US" dirty="0" err="1"/>
              <a:t>star_genomegenerate.sh.out</a:t>
            </a:r>
            <a:endParaRPr lang="en-US" dirty="0"/>
          </a:p>
          <a:p>
            <a:r>
              <a:rPr lang="en-US" dirty="0"/>
              <a:t>#PBS -e </a:t>
            </a:r>
            <a:r>
              <a:rPr lang="en-US" dirty="0" err="1"/>
              <a:t>star_genomegenerate.sh.err</a:t>
            </a:r>
            <a:endParaRPr lang="en-US" dirty="0"/>
          </a:p>
          <a:p>
            <a:r>
              <a:rPr lang="en-US" dirty="0"/>
              <a:t>#PBS -l </a:t>
            </a:r>
            <a:r>
              <a:rPr lang="en-US" dirty="0" err="1"/>
              <a:t>walltime</a:t>
            </a:r>
            <a:r>
              <a:rPr lang="en-US" dirty="0"/>
              <a:t>=8:00:00</a:t>
            </a:r>
          </a:p>
          <a:p>
            <a:r>
              <a:rPr lang="en-US" dirty="0"/>
              <a:t>#PBS -l nodes=1:ppn=8</a:t>
            </a:r>
          </a:p>
          <a:p>
            <a:r>
              <a:rPr lang="en-US" dirty="0"/>
              <a:t>#PBS -q hotel</a:t>
            </a:r>
          </a:p>
          <a:p>
            <a:endParaRPr lang="en-US" dirty="0"/>
          </a:p>
        </p:txBody>
      </p:sp>
      <p:sp>
        <p:nvSpPr>
          <p:cNvPr id="5" name="Title 1"/>
          <p:cNvSpPr txBox="1">
            <a:spLocks/>
          </p:cNvSpPr>
          <p:nvPr/>
        </p:nvSpPr>
        <p:spPr>
          <a:xfrm>
            <a:off x="0" y="4578647"/>
            <a:ext cx="6052198" cy="592777"/>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dirty="0" smtClean="0"/>
              <a:t>More information about submission parameters:</a:t>
            </a:r>
          </a:p>
          <a:p>
            <a:endParaRPr lang="en-US" sz="2000" dirty="0"/>
          </a:p>
        </p:txBody>
      </p:sp>
      <p:sp>
        <p:nvSpPr>
          <p:cNvPr id="6" name="Rectangle 5"/>
          <p:cNvSpPr/>
          <p:nvPr/>
        </p:nvSpPr>
        <p:spPr>
          <a:xfrm>
            <a:off x="156896" y="4971369"/>
            <a:ext cx="8930733" cy="400110"/>
          </a:xfrm>
          <a:prstGeom prst="rect">
            <a:avLst/>
          </a:prstGeom>
        </p:spPr>
        <p:txBody>
          <a:bodyPr wrap="square">
            <a:spAutoFit/>
          </a:bodyPr>
          <a:lstStyle/>
          <a:p>
            <a:pPr marL="742950" lvl="1" indent="-285750">
              <a:buFont typeface="Arial"/>
              <a:buChar char="•"/>
            </a:pPr>
            <a:r>
              <a:rPr lang="en-US" sz="2000" dirty="0">
                <a:hlinkClick r:id="rId2"/>
              </a:rPr>
              <a:t>http://www.sdsc.edu/support/user_guides/tscc-quick-start.html</a:t>
            </a:r>
            <a:endParaRPr lang="en-US" sz="2000" dirty="0"/>
          </a:p>
        </p:txBody>
      </p:sp>
    </p:spTree>
    <p:extLst>
      <p:ext uri="{BB962C8B-B14F-4D97-AF65-F5344CB8AC3E}">
        <p14:creationId xmlns:p14="http://schemas.microsoft.com/office/powerpoint/2010/main" val="3510275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190</TotalTime>
  <Words>908</Words>
  <Application>Microsoft Macintosh PowerPoint</Application>
  <PresentationFormat>On-screen Show (4:3)</PresentationFormat>
  <Paragraphs>120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Computational Basics/TSCC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Basics/TSCC</dc:title>
  <dc:creator>Emily Wheeler</dc:creator>
  <cp:lastModifiedBy>Emily Wheeler</cp:lastModifiedBy>
  <cp:revision>8</cp:revision>
  <dcterms:created xsi:type="dcterms:W3CDTF">2017-01-09T20:25:33Z</dcterms:created>
  <dcterms:modified xsi:type="dcterms:W3CDTF">2017-01-10T07:04:42Z</dcterms:modified>
</cp:coreProperties>
</file>