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43"/>
  </p:normalViewPr>
  <p:slideViewPr>
    <p:cSldViewPr snapToGrid="0" snapToObjects="1">
      <p:cViewPr varScale="1">
        <p:scale>
          <a:sx n="83" d="100"/>
          <a:sy n="83" d="100"/>
        </p:scale>
        <p:origin x="-104" y="-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BDF86-87E9-CD45-94A8-380256E0C5C8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9E155-D887-244B-8BBB-80F9BBF1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CLC STAR NOVOALIGN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4114-A802-1748-A33F-234270520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8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639-AE7B-734F-9CC2-5F0AA8088DD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8FA9-1779-C947-8D60-35EB53B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639-AE7B-734F-9CC2-5F0AA8088DD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8FA9-1779-C947-8D60-35EB53B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639-AE7B-734F-9CC2-5F0AA8088DD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8FA9-1779-C947-8D60-35EB53B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639-AE7B-734F-9CC2-5F0AA8088DD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8FA9-1779-C947-8D60-35EB53B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639-AE7B-734F-9CC2-5F0AA8088DD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8FA9-1779-C947-8D60-35EB53B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639-AE7B-734F-9CC2-5F0AA8088DD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8FA9-1779-C947-8D60-35EB53B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639-AE7B-734F-9CC2-5F0AA8088DD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8FA9-1779-C947-8D60-35EB53B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639-AE7B-734F-9CC2-5F0AA8088DD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8FA9-1779-C947-8D60-35EB53B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639-AE7B-734F-9CC2-5F0AA8088DD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8FA9-1779-C947-8D60-35EB53B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639-AE7B-734F-9CC2-5F0AA8088DD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8FA9-1779-C947-8D60-35EB53B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639-AE7B-734F-9CC2-5F0AA8088DD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8FA9-1779-C947-8D60-35EB53B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2639-AE7B-734F-9CC2-5F0AA8088DD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8FA9-1779-C947-8D60-35EB53B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plos.org/ploscompbiol/article?id=10.1371/journal.pcbi.1004393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plos.org/ploscompbiol/article?id=10.1371/journal.pcbi.1004393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plos.org/ploscompbiol/article?id=10.1371/journal.pcbi.1004393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plos.org/ploscompbiol/article?id=10.1371/journal.pcbi.1004393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bi.ac.uk/~nf/hts_mappers/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2" y="0"/>
            <a:ext cx="3785866" cy="6879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0544" y="346842"/>
            <a:ext cx="398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Precision and Recall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0185" y="2611821"/>
            <a:ext cx="4772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Type I and Type II errors</a:t>
            </a:r>
            <a:endParaRPr lang="en-US" sz="36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862695" y="993173"/>
            <a:ext cx="283780" cy="1618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427220" y="993173"/>
            <a:ext cx="367862" cy="1618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49557" y="1479332"/>
            <a:ext cx="239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Maximal precision</a:t>
            </a:r>
          </a:p>
          <a:p>
            <a:r>
              <a:rPr lang="en-US" dirty="0" smtClean="0"/>
              <a:t> (no false positive)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95082" y="1479332"/>
            <a:ext cx="239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Maximal recall</a:t>
            </a:r>
          </a:p>
          <a:p>
            <a:r>
              <a:rPr lang="en-US" dirty="0" smtClean="0"/>
              <a:t>(no false positive)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00544" y="3744310"/>
            <a:ext cx="423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Recall of 80% means?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9661" y="4230469"/>
            <a:ext cx="587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80% of all dogs are identified as dogs by our prediction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674502" y="5689863"/>
            <a:ext cx="5884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80% </a:t>
            </a:r>
            <a:r>
              <a:rPr lang="en-US" sz="2000" smtClean="0"/>
              <a:t>of the animals we predict as dogs are indeed dogs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00544" y="5116738"/>
            <a:ext cx="4832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Precision of 80% means?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266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562100"/>
            <a:ext cx="9817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8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4" y="177248"/>
            <a:ext cx="10477500" cy="2197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59" y="2268329"/>
            <a:ext cx="6988130" cy="38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2" y="1306995"/>
            <a:ext cx="5245100" cy="4191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21268" y="870132"/>
            <a:ext cx="43969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arenBoth"/>
            </a:pPr>
            <a:r>
              <a:rPr lang="en-US" sz="2500" dirty="0" smtClean="0"/>
              <a:t>Can handle spliced reads</a:t>
            </a:r>
          </a:p>
          <a:p>
            <a:pPr marL="457200" indent="-457200" algn="ctr">
              <a:buAutoNum type="arabicParenBoth"/>
            </a:pPr>
            <a:r>
              <a:rPr lang="en-US" sz="2500" dirty="0" smtClean="0"/>
              <a:t>Paired end reads</a:t>
            </a:r>
          </a:p>
          <a:p>
            <a:pPr marL="457200" indent="-457200" algn="ctr">
              <a:buAutoNum type="arabicParenBoth"/>
            </a:pPr>
            <a:r>
              <a:rPr lang="en-US" sz="2500" dirty="0" smtClean="0"/>
              <a:t>Strand-specific</a:t>
            </a:r>
          </a:p>
          <a:p>
            <a:pPr marL="457200" indent="-457200" algn="ctr">
              <a:buAutoNum type="arabicParenBoth"/>
            </a:pPr>
            <a:r>
              <a:rPr lang="en-US" sz="2500" dirty="0" smtClean="0"/>
              <a:t>Run efficiently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6455883" y="2501348"/>
            <a:ext cx="49277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CLC</a:t>
            </a:r>
          </a:p>
          <a:p>
            <a:pPr algn="ctr"/>
            <a:r>
              <a:rPr lang="en-US" sz="1500" dirty="0" err="1" smtClean="0"/>
              <a:t>ContextMap</a:t>
            </a:r>
            <a:endParaRPr lang="en-US" sz="1500" dirty="0" smtClean="0"/>
          </a:p>
          <a:p>
            <a:pPr algn="ctr"/>
            <a:r>
              <a:rPr lang="en-US" sz="1500" dirty="0" smtClean="0"/>
              <a:t>CRAC</a:t>
            </a:r>
          </a:p>
          <a:p>
            <a:pPr algn="ctr"/>
            <a:r>
              <a:rPr lang="en-US" sz="1500" dirty="0" smtClean="0"/>
              <a:t>GSNAP</a:t>
            </a:r>
          </a:p>
          <a:p>
            <a:pPr algn="ctr"/>
            <a:r>
              <a:rPr lang="en-US" sz="1500" dirty="0" smtClean="0"/>
              <a:t>HISAT</a:t>
            </a:r>
          </a:p>
          <a:p>
            <a:pPr algn="ctr"/>
            <a:r>
              <a:rPr lang="en-US" sz="1500" dirty="0" smtClean="0"/>
              <a:t>HISAT2</a:t>
            </a:r>
          </a:p>
          <a:p>
            <a:pPr algn="ctr"/>
            <a:r>
              <a:rPr lang="en-US" sz="1500" dirty="0" smtClean="0"/>
              <a:t>Mapsplice2</a:t>
            </a:r>
          </a:p>
          <a:p>
            <a:pPr algn="ctr"/>
            <a:r>
              <a:rPr lang="en-US" sz="1500" dirty="0" err="1" smtClean="0"/>
              <a:t>Novoalign</a:t>
            </a:r>
            <a:endParaRPr lang="en-US" sz="1500" dirty="0" smtClean="0"/>
          </a:p>
          <a:p>
            <a:pPr algn="ctr"/>
            <a:r>
              <a:rPr lang="en-US" sz="1500" dirty="0" err="1" smtClean="0"/>
              <a:t>Olego</a:t>
            </a:r>
            <a:endParaRPr lang="en-US" sz="1500" dirty="0" smtClean="0"/>
          </a:p>
          <a:p>
            <a:pPr algn="ctr"/>
            <a:r>
              <a:rPr lang="en-US" sz="1500" dirty="0" smtClean="0"/>
              <a:t>RUM</a:t>
            </a:r>
          </a:p>
          <a:p>
            <a:pPr algn="ctr"/>
            <a:r>
              <a:rPr lang="en-US" sz="1500" dirty="0" err="1" smtClean="0"/>
              <a:t>SOAPsplice</a:t>
            </a:r>
            <a:endParaRPr lang="en-US" sz="1500" dirty="0" smtClean="0"/>
          </a:p>
          <a:p>
            <a:pPr algn="ctr"/>
            <a:r>
              <a:rPr lang="en-US" sz="1500" dirty="0" smtClean="0"/>
              <a:t>STAR</a:t>
            </a:r>
          </a:p>
          <a:p>
            <a:pPr algn="ctr"/>
            <a:r>
              <a:rPr lang="en-US" sz="1500" dirty="0" err="1" smtClean="0"/>
              <a:t>Subread</a:t>
            </a:r>
            <a:endParaRPr lang="en-US" sz="1500" dirty="0" smtClean="0"/>
          </a:p>
          <a:p>
            <a:pPr algn="ctr"/>
            <a:r>
              <a:rPr lang="en-US" sz="1500" dirty="0" err="1" smtClean="0"/>
              <a:t>Tophat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3956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3" y="0"/>
            <a:ext cx="439476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669" y="0"/>
            <a:ext cx="4468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4" y="630031"/>
            <a:ext cx="7264400" cy="5359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64400" y="2341124"/>
            <a:ext cx="43969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arenBoth"/>
            </a:pPr>
            <a:r>
              <a:rPr lang="en-US" sz="2500" dirty="0" smtClean="0"/>
              <a:t>CLC</a:t>
            </a:r>
          </a:p>
          <a:p>
            <a:pPr marL="457200" indent="-457200" algn="ctr">
              <a:buAutoNum type="arabicParenBoth"/>
            </a:pPr>
            <a:r>
              <a:rPr lang="en-US" sz="2500" dirty="0" err="1" smtClean="0"/>
              <a:t>Novoalign</a:t>
            </a:r>
            <a:endParaRPr lang="en-US" sz="2500" dirty="0" smtClean="0"/>
          </a:p>
          <a:p>
            <a:pPr marL="457200" indent="-457200" algn="ctr">
              <a:buAutoNum type="arabicParenBoth"/>
            </a:pPr>
            <a:r>
              <a:rPr lang="en-US" sz="2500" dirty="0" smtClean="0"/>
              <a:t>STAR</a:t>
            </a:r>
          </a:p>
          <a:p>
            <a:pPr marL="457200" indent="-457200" algn="ctr">
              <a:buAutoNum type="arabicParenBoth"/>
            </a:pPr>
            <a:r>
              <a:rPr lang="en-US" sz="2500" dirty="0" smtClean="0"/>
              <a:t>GSNAP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3234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0"/>
            <a:ext cx="904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FPKM?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76" y="581206"/>
            <a:ext cx="9346648" cy="55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9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4980" y="352379"/>
            <a:ext cx="1071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What’s the difference between RPKM/FPKM and TPM?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610677" y="5919857"/>
            <a:ext cx="7368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www.rna-seqblog.com</a:t>
            </a:r>
            <a:r>
              <a:rPr lang="en-US" dirty="0" smtClean="0"/>
              <a:t>/</a:t>
            </a:r>
            <a:r>
              <a:rPr lang="en-US" dirty="0" err="1" smtClean="0"/>
              <a:t>rpkm</a:t>
            </a:r>
            <a:r>
              <a:rPr lang="en-US" dirty="0" smtClean="0"/>
              <a:t>-</a:t>
            </a:r>
            <a:r>
              <a:rPr lang="en-US" dirty="0" err="1" smtClean="0"/>
              <a:t>fpkm</a:t>
            </a:r>
            <a:r>
              <a:rPr lang="en-US" dirty="0" smtClean="0"/>
              <a:t>-and-</a:t>
            </a:r>
            <a:r>
              <a:rPr lang="en-US" dirty="0" err="1" smtClean="0"/>
              <a:t>tpm</a:t>
            </a:r>
            <a:r>
              <a:rPr lang="en-US" dirty="0" smtClean="0"/>
              <a:t>-clearly-explained/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69882" y="1317209"/>
            <a:ext cx="4509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What do we normalize for ?</a:t>
            </a:r>
            <a:endParaRPr lang="en-US" sz="3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05122"/>
            <a:ext cx="5665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RPKM: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Get total read counts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Normalize by depth and scale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Normalize for gene lengths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24537" y="2305122"/>
            <a:ext cx="59427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TPM: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Normalize for gene length (to get RPK)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Get total RPK and scale (RPK)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Normalize by depth</a:t>
            </a:r>
          </a:p>
        </p:txBody>
      </p:sp>
    </p:spTree>
    <p:extLst>
      <p:ext uri="{BB962C8B-B14F-4D97-AF65-F5344CB8AC3E}">
        <p14:creationId xmlns:p14="http://schemas.microsoft.com/office/powerpoint/2010/main" val="146118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 1 read 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A (2kb)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B (4kb)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C (1kb)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D</a:t>
                      </a:r>
                      <a:r>
                        <a:rPr lang="en-US" baseline="0" dirty="0" smtClean="0"/>
                        <a:t> (10kb)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8381" y="2857694"/>
            <a:ext cx="56653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RPKM: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Sum total # reads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Scale total by 10^6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Divide by total scaled # reads in library 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Divide by length of the gene  (kb)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685" y="2954694"/>
            <a:ext cx="586493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TPM: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Divide by length of the gene  (kb)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Sum RPK values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Scale total by 10^6</a:t>
            </a:r>
          </a:p>
          <a:p>
            <a:pPr marL="514350" indent="-514350">
              <a:buFontTx/>
              <a:buAutoNum type="arabicParenR"/>
            </a:pPr>
            <a:r>
              <a:rPr lang="en-US" sz="3000" dirty="0" smtClean="0"/>
              <a:t>Divide RPK by total</a:t>
            </a:r>
          </a:p>
        </p:txBody>
      </p:sp>
    </p:spTree>
    <p:extLst>
      <p:ext uri="{BB962C8B-B14F-4D97-AF65-F5344CB8AC3E}">
        <p14:creationId xmlns:p14="http://schemas.microsoft.com/office/powerpoint/2010/main" val="167956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39757" y="2191408"/>
            <a:ext cx="3195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RNA-seq</a:t>
            </a:r>
          </a:p>
          <a:p>
            <a:endParaRPr lang="en-US" sz="3600" b="1" dirty="0"/>
          </a:p>
          <a:p>
            <a:r>
              <a:rPr lang="en-US" sz="3600" b="1" dirty="0" smtClean="0"/>
              <a:t>Options &amp; FAQs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541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869" y="446496"/>
            <a:ext cx="997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Can we compare RNA-seq data </a:t>
            </a:r>
            <a:r>
              <a:rPr lang="en-US" sz="3600" b="1" smtClean="0"/>
              <a:t>from different labs?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3541" y="1851665"/>
            <a:ext cx="1163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Library fragmentation and size </a:t>
            </a:r>
            <a:r>
              <a:rPr lang="en-US" sz="3600" smtClean="0"/>
              <a:t>selection influences analyses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522931" y="2933668"/>
            <a:ext cx="929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RNA-seq library enrichment influences analyses</a:t>
            </a:r>
            <a:endParaRPr 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26962" y="4015671"/>
            <a:ext cx="9590373" cy="59093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/>
              <a:buNone/>
            </a:pPr>
            <a:r>
              <a:rPr lang="en-US" altLang="x-none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Stranded and </a:t>
            </a:r>
            <a:r>
              <a:rPr lang="en-US" altLang="x-none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unstranded</a:t>
            </a:r>
            <a:r>
              <a:rPr lang="en-US" altLang="x-none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influences analyses</a:t>
            </a:r>
            <a:endParaRPr lang="en-US" altLang="x-none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44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41" y="762000"/>
            <a:ext cx="5546912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050676" y="5748618"/>
            <a:ext cx="8101853" cy="5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x-none" sz="1059"/>
              <a:t>Griffith M, Walker JR, Spies NC, Ainscough BJ, Griffith OL (2015) Informatics for RNA Sequencing: A Web Resource for Analysis on the Cloud. PLOS Computational Biology 11(8): e1004393. doi:10.1371/journal.pcbi.1004393</a:t>
            </a:r>
          </a:p>
          <a:p>
            <a:pPr eaLnBrk="1" hangingPunct="1"/>
            <a:r>
              <a:rPr lang="en-US" altLang="x-none" sz="1059">
                <a:hlinkClick r:id="rId3"/>
              </a:rPr>
              <a:t>http://journals.plos.org/ploscompbiol/article?id=10.1371/journal.pcbi.1004393</a:t>
            </a:r>
            <a:endParaRPr lang="en-US" altLang="x-none" sz="1059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559" y="6342530"/>
            <a:ext cx="3316941" cy="4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815" y="60188"/>
            <a:ext cx="1163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Library fragmentation and size </a:t>
            </a:r>
            <a:r>
              <a:rPr lang="en-US" sz="3600" b="1" smtClean="0"/>
              <a:t>selection influences analyses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340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265" y="762000"/>
            <a:ext cx="4325471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050676" y="5748618"/>
            <a:ext cx="8101853" cy="5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x-none" sz="1059"/>
              <a:t>Griffith M, Walker JR, Spies NC, Ainscough BJ, Griffith OL (2015) Informatics for RNA Sequencing: A Web Resource for Analysis on the Cloud. PLOS Computational Biology 11(8): e1004393. doi:10.1371/journal.pcbi.1004393</a:t>
            </a:r>
          </a:p>
          <a:p>
            <a:pPr eaLnBrk="1" hangingPunct="1"/>
            <a:r>
              <a:rPr lang="en-US" altLang="x-none" sz="1059">
                <a:hlinkClick r:id="rId3"/>
              </a:rPr>
              <a:t>http://journals.plos.org/ploscompbiol/article?id=10.1371/journal.pcbi.1004393</a:t>
            </a:r>
            <a:endParaRPr lang="en-US" altLang="x-none" sz="1059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559" y="6342530"/>
            <a:ext cx="3316941" cy="4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2510" y="19267"/>
            <a:ext cx="929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RNA-seq library enrichment influences analyses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1127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3" y="762000"/>
            <a:ext cx="3608294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1094" y="246530"/>
            <a:ext cx="10412963" cy="590931"/>
          </a:xfrm>
          <a:noFill/>
          <a:ln/>
        </p:spPr>
        <p:txBody>
          <a:bodyPr wrap="square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x-none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Stranded and </a:t>
            </a:r>
            <a:r>
              <a:rPr lang="en-US" altLang="x-none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unstranded</a:t>
            </a:r>
            <a:r>
              <a:rPr lang="en-US" altLang="x-none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influences analyses</a:t>
            </a:r>
            <a:endParaRPr lang="en-US" altLang="x-none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050676" y="5748618"/>
            <a:ext cx="8101853" cy="5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x-none" sz="1059"/>
              <a:t>Griffith M, Walker JR, Spies NC, Ainscough BJ, Griffith OL (2015) Informatics for RNA Sequencing: A Web Resource for Analysis on the Cloud. PLOS Computational Biology 11(8): e1004393. doi:10.1371/journal.pcbi.1004393</a:t>
            </a:r>
          </a:p>
          <a:p>
            <a:pPr eaLnBrk="1" hangingPunct="1"/>
            <a:r>
              <a:rPr lang="en-US" altLang="x-none" sz="1059">
                <a:hlinkClick r:id="rId3"/>
              </a:rPr>
              <a:t>http://journals.plos.org/ploscompbiol/article?id=10.1371/journal.pcbi.1004393</a:t>
            </a:r>
            <a:endParaRPr lang="en-US" altLang="x-none" sz="1059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559" y="6342530"/>
            <a:ext cx="3316941" cy="4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9" y="762000"/>
            <a:ext cx="3193676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72235" y="246530"/>
            <a:ext cx="8258735" cy="507831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x-none" sz="3000" b="1" dirty="0" smtClean="0">
                <a:solidFill>
                  <a:schemeClr val="tx2"/>
                </a:solidFill>
              </a:rPr>
              <a:t>Analysis flow chart</a:t>
            </a:r>
            <a:endParaRPr lang="en-US" altLang="x-none" sz="3000" b="1" dirty="0">
              <a:solidFill>
                <a:schemeClr val="tx2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050676" y="5748618"/>
            <a:ext cx="8101853" cy="5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x-none" sz="1059"/>
              <a:t>Griffith M, Walker JR, Spies NC, Ainscough BJ, Griffith OL (2015) Informatics for RNA Sequencing: A Web Resource for Analysis on the Cloud. PLOS Computational Biology 11(8): e1004393. doi:10.1371/journal.pcbi.1004393</a:t>
            </a:r>
          </a:p>
          <a:p>
            <a:pPr eaLnBrk="1" hangingPunct="1"/>
            <a:r>
              <a:rPr lang="en-US" altLang="x-none" sz="1059">
                <a:hlinkClick r:id="rId3"/>
              </a:rPr>
              <a:t>http://journals.plos.org/ploscompbiol/article?id=10.1371/journal.pcbi.1004393</a:t>
            </a:r>
            <a:endParaRPr lang="en-US" altLang="x-none" sz="1059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559" y="6342530"/>
            <a:ext cx="3316941" cy="4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6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88763"/>
            <a:ext cx="8734972" cy="53262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2510" y="19267"/>
            <a:ext cx="870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RNA-seq mapping </a:t>
            </a:r>
            <a:r>
              <a:rPr lang="en-US" sz="3600" b="1" smtClean="0"/>
              <a:t>strategies – which is best?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5194" y="6314965"/>
            <a:ext cx="35746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Cloonan</a:t>
            </a:r>
            <a:r>
              <a:rPr lang="en-US" sz="1500" dirty="0" smtClean="0"/>
              <a:t>, </a:t>
            </a:r>
            <a:r>
              <a:rPr lang="en-US" sz="1500" dirty="0" err="1" smtClean="0"/>
              <a:t>Grimmond</a:t>
            </a:r>
            <a:r>
              <a:rPr lang="en-US" sz="1500" dirty="0" smtClean="0"/>
              <a:t>, Nature Methods 2010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612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4493" y="173475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Which aligner should I use?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4324980" y="6334376"/>
            <a:ext cx="41272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hlinkClick r:id="rId2"/>
              </a:rPr>
              <a:t>http://www.ebi.ac.uk/~nf/hts_mappers/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99" y="804041"/>
            <a:ext cx="6349963" cy="5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4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618</Words>
  <Application>Microsoft Macintosh PowerPoint</Application>
  <PresentationFormat>Custom</PresentationFormat>
  <Paragraphs>99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FPKM?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Yeo, Eugene</dc:creator>
  <cp:lastModifiedBy>Emily Wheeler</cp:lastModifiedBy>
  <cp:revision>1</cp:revision>
  <dcterms:created xsi:type="dcterms:W3CDTF">2017-01-26T21:04:55Z</dcterms:created>
  <dcterms:modified xsi:type="dcterms:W3CDTF">2017-01-26T22:25:46Z</dcterms:modified>
</cp:coreProperties>
</file>