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image" Target="../media/image8.png"/><Relationship Id="rId2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A81C-FE26-A745-86C6-4E9905070EC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9C35-6F9E-674F-B913-31D41C40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C51437-BC8A-4928-84D8-258035A0B3BC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BDF89C9-BD9F-49EB-ACE4-70E38BA730B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lines represent 1 read off the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031B25-96BA-4B8F-A81A-8F9E2997814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01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04F244-7291-439E-B144-24FEB18B388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9154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6B7244-1CBD-4B8B-B89C-CFCC4B40BC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212D8C-F2D6-4844-9102-F7330DCD160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1202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9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212D8C-F2D6-4844-9102-F7330DCD160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1202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8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212D8C-F2D6-4844-9102-F7330DCD160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1202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6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lines represent 1 read off the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lines represent 1 read off the machine</a:t>
            </a:r>
          </a:p>
          <a:p>
            <a:r>
              <a:rPr lang="en-US" dirty="0" smtClean="0"/>
              <a:t>Quality scores have been converted into the </a:t>
            </a:r>
            <a:r>
              <a:rPr lang="en-US" dirty="0" err="1" smtClean="0"/>
              <a:t>ascii</a:t>
            </a:r>
            <a:r>
              <a:rPr lang="en-US" dirty="0" smtClean="0"/>
              <a:t> code for reporting</a:t>
            </a:r>
            <a:r>
              <a:rPr lang="is-IS" dirty="0" smtClean="0"/>
              <a:t>… not important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78F3-8F7D-4D4B-AB35-EFB075B46DF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F086-E3CF-6E44-9429-014AE180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1.png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2.png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3.png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14.png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8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Day 2 BIOM262</a:t>
            </a:r>
          </a:p>
          <a:p>
            <a:r>
              <a:rPr lang="en-US" dirty="0" smtClean="0"/>
              <a:t>Emily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3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171450" y="0"/>
            <a:ext cx="82475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Illumina sequencing – Paired End &amp; Dual Indexing</a:t>
            </a:r>
            <a:endParaRPr lang="en-US" sz="3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43369" y="2056087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727583" y="2056087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6310" y="2056087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279347" y="2056087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7065" y="2056087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245792" y="2056087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998829" y="2056087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36547" y="2253310"/>
            <a:ext cx="81578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88192" y="2253310"/>
            <a:ext cx="1156447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26727" y="2253310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Read1 primer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630776" y="2253310"/>
            <a:ext cx="116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Read1 sequence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282" y="1140897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#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281" y="1887255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559057" y="3096863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743271" y="3096863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41998" y="3096863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295035" y="3096863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462753" y="3096863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261480" y="3096863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014517" y="3096863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70445" y="3357707"/>
            <a:ext cx="7687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72785" y="3357707"/>
            <a:ext cx="41686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82920" y="3427714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Index1 primer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785277" y="3333448"/>
            <a:ext cx="116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Index1</a:t>
            </a:r>
          </a:p>
          <a:p>
            <a:pPr algn="ctr"/>
            <a:r>
              <a:rPr lang="en-US" sz="1600" dirty="0" smtClean="0"/>
              <a:t>(I7) sequence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20969" y="2928031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611678" y="4466076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795892" y="4466076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94619" y="4466076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47656" y="4466076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515374" y="4466076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314101" y="4466076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067138" y="4466076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6689" y="4685944"/>
            <a:ext cx="7687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379029" y="4685944"/>
            <a:ext cx="416862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4516" y="4755364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Index2 primer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1079351" y="4679792"/>
            <a:ext cx="116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Index2</a:t>
            </a:r>
          </a:p>
          <a:p>
            <a:pPr algn="ctr"/>
            <a:r>
              <a:rPr lang="en-US" sz="1600" dirty="0" smtClean="0"/>
              <a:t>(I5) sequence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73590" y="4297244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3*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8247263" y="1682496"/>
            <a:ext cx="677282" cy="853396"/>
            <a:chOff x="8121308" y="1321880"/>
            <a:chExt cx="977467" cy="1285899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278539" y="2648825"/>
            <a:ext cx="677282" cy="853396"/>
            <a:chOff x="8121308" y="1321880"/>
            <a:chExt cx="977467" cy="1285899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341926" y="4055212"/>
            <a:ext cx="677282" cy="853396"/>
            <a:chOff x="8121308" y="1321880"/>
            <a:chExt cx="977467" cy="1285899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 flipH="1">
            <a:off x="594619" y="5662970"/>
            <a:ext cx="7736541" cy="0"/>
            <a:chOff x="594619" y="5303217"/>
            <a:chExt cx="7736541" cy="0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2611678" y="5303217"/>
              <a:ext cx="371138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95892" y="5303217"/>
              <a:ext cx="815786" cy="0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94619" y="5303217"/>
              <a:ext cx="75303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347656" y="5303217"/>
              <a:ext cx="448235" cy="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515374" y="5303217"/>
              <a:ext cx="815786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314101" y="5303217"/>
              <a:ext cx="753037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067138" y="5303217"/>
              <a:ext cx="448235" cy="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/>
          <p:nvPr/>
        </p:nvCxnSpPr>
        <p:spPr>
          <a:xfrm>
            <a:off x="1878863" y="5882838"/>
            <a:ext cx="7687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36547" y="6034666"/>
            <a:ext cx="10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Read2 primer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73591" y="5494138"/>
            <a:ext cx="61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4*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8341926" y="5252106"/>
            <a:ext cx="677282" cy="853396"/>
            <a:chOff x="8121308" y="1321880"/>
            <a:chExt cx="977467" cy="1285899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8121308" y="1393663"/>
              <a:ext cx="977467" cy="695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Flow Cell Surface</a:t>
              </a:r>
            </a:p>
          </p:txBody>
        </p:sp>
      </p:grpSp>
      <p:cxnSp>
        <p:nvCxnSpPr>
          <p:cNvPr id="140" name="Straight Connector 139"/>
          <p:cNvCxnSpPr/>
          <p:nvPr/>
        </p:nvCxnSpPr>
        <p:spPr>
          <a:xfrm>
            <a:off x="2686797" y="5871736"/>
            <a:ext cx="1156447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80075" y="6034666"/>
            <a:ext cx="116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Read2</a:t>
            </a:r>
          </a:p>
          <a:p>
            <a:pPr algn="ctr"/>
            <a:r>
              <a:rPr lang="en-US" sz="1600" dirty="0" smtClean="0"/>
              <a:t>sequence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-171687" y="6506366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52845" y="121443"/>
            <a:ext cx="7150100" cy="8382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Key considerations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31" y="2512137"/>
            <a:ext cx="6541269" cy="3560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88" y="846594"/>
            <a:ext cx="825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“Cluster Density” = how many clusters are there per mm</a:t>
            </a:r>
            <a:r>
              <a:rPr lang="en-US" baseline="30000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too high, hard to properly draw cluster boundaries</a:t>
            </a:r>
          </a:p>
          <a:p>
            <a:r>
              <a:rPr lang="en-US" dirty="0" smtClean="0"/>
              <a:t>“Library Complexity” = how diverse are the sequences?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Illumina identifies clusters in the first 5 cycles – if those 5 cycles are identical for nearby clusters, the software doesn’t know to split them into two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888" y="6324600"/>
            <a:ext cx="825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Mitra</a:t>
            </a:r>
            <a:r>
              <a:rPr lang="en-US" dirty="0" smtClean="0"/>
              <a:t>, A. </a:t>
            </a:r>
            <a:r>
              <a:rPr lang="en-US" i="1" dirty="0" smtClean="0"/>
              <a:t>et al</a:t>
            </a:r>
            <a:r>
              <a:rPr lang="en-US" dirty="0" smtClean="0"/>
              <a:t>. </a:t>
            </a:r>
            <a:r>
              <a:rPr lang="en-US" dirty="0" err="1" smtClean="0"/>
              <a:t>Plos</a:t>
            </a:r>
            <a:r>
              <a:rPr lang="en-US" dirty="0" smtClean="0"/>
              <a:t> ONE (2015)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87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52845" y="121443"/>
            <a:ext cx="7150100" cy="8382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Key considerations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0805" y="2889126"/>
            <a:ext cx="244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this: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3024" y="3073792"/>
            <a:ext cx="6163504" cy="680343"/>
            <a:chOff x="1060435" y="2938853"/>
            <a:chExt cx="7736541" cy="8539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77494" y="2938853"/>
              <a:ext cx="371138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261708" y="2938853"/>
              <a:ext cx="815786" cy="0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60435" y="2938853"/>
              <a:ext cx="75303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813472" y="2938853"/>
              <a:ext cx="448235" cy="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981190" y="2938853"/>
              <a:ext cx="815786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779917" y="2938853"/>
              <a:ext cx="753037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532954" y="2938853"/>
              <a:ext cx="448235" cy="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270672" y="3136076"/>
              <a:ext cx="815787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2317" y="3136076"/>
              <a:ext cx="1156447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60852" y="3136077"/>
              <a:ext cx="1053355" cy="65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Read1 primer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901" y="3136075"/>
              <a:ext cx="1163169" cy="65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Read1 sequence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6888" y="1007230"/>
            <a:ext cx="825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can you solve a problem like this?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Decrease cluster density – works, but lose sequencing power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Artificially add complexity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 smtClean="0"/>
              <a:t>Spike in other libraries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 smtClean="0"/>
              <a:t>Add random-</a:t>
            </a:r>
            <a:r>
              <a:rPr lang="en-US" dirty="0" err="1" smtClean="0"/>
              <a:t>mers</a:t>
            </a:r>
            <a:endParaRPr lang="en-US" dirty="0" smtClean="0"/>
          </a:p>
          <a:p>
            <a:pPr marL="1257300" lvl="2" indent="-342900"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25539" y="4497511"/>
            <a:ext cx="185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diversity to adapters: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54619" y="4999470"/>
            <a:ext cx="295676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67543" y="4999470"/>
            <a:ext cx="64991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10520" y="4999470"/>
            <a:ext cx="5999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10445" y="4999470"/>
            <a:ext cx="35709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061268" y="4999470"/>
            <a:ext cx="64991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104245" y="4999470"/>
            <a:ext cx="59992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704170" y="4999470"/>
            <a:ext cx="357097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91778" y="4703814"/>
            <a:ext cx="295676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367542" y="4703814"/>
            <a:ext cx="64991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410519" y="4703814"/>
            <a:ext cx="5999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010444" y="4703814"/>
            <a:ext cx="35709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98427" y="4703814"/>
            <a:ext cx="64991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241404" y="4703814"/>
            <a:ext cx="59992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841329" y="4703814"/>
            <a:ext cx="357097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8937" y="4402062"/>
            <a:ext cx="295676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67541" y="4402062"/>
            <a:ext cx="64991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0518" y="4402062"/>
            <a:ext cx="5999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010443" y="4402062"/>
            <a:ext cx="35709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335586" y="4402062"/>
            <a:ext cx="64991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78563" y="4402062"/>
            <a:ext cx="59992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78488" y="4402062"/>
            <a:ext cx="357097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17457" y="5343894"/>
            <a:ext cx="295676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367541" y="5343894"/>
            <a:ext cx="64991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410518" y="5343894"/>
            <a:ext cx="5999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010443" y="5343894"/>
            <a:ext cx="35709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924106" y="5343894"/>
            <a:ext cx="64991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67083" y="5343894"/>
            <a:ext cx="59992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67008" y="5343894"/>
            <a:ext cx="357097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23393" y="4829783"/>
            <a:ext cx="3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32921" y="4513052"/>
            <a:ext cx="59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3393" y="4223493"/>
            <a:ext cx="5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1647" y="5817832"/>
            <a:ext cx="836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to sequencing – how to hack the standard fragment strategy to get the desired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3703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53" y="241558"/>
            <a:ext cx="7886700" cy="1325563"/>
          </a:xfrm>
        </p:spPr>
        <p:txBody>
          <a:bodyPr/>
          <a:lstStyle/>
          <a:p>
            <a:r>
              <a:rPr lang="en-US" dirty="0" err="1" smtClean="0"/>
              <a:t>HiSeq</a:t>
            </a:r>
            <a:r>
              <a:rPr lang="en-US" dirty="0" smtClean="0"/>
              <a:t> 4000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" y="1992420"/>
            <a:ext cx="4572000" cy="4067175"/>
          </a:xfrm>
        </p:spPr>
      </p:pic>
      <p:sp>
        <p:nvSpPr>
          <p:cNvPr id="5" name="TextBox 4"/>
          <p:cNvSpPr txBox="1"/>
          <p:nvPr/>
        </p:nvSpPr>
        <p:spPr>
          <a:xfrm>
            <a:off x="4642022" y="2313695"/>
            <a:ext cx="4308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Patterned flow cell with </a:t>
            </a:r>
            <a:r>
              <a:rPr lang="en-US" dirty="0" err="1" smtClean="0"/>
              <a:t>nanowells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1 cluster per </a:t>
            </a:r>
            <a:r>
              <a:rPr lang="en-US" dirty="0" err="1" smtClean="0"/>
              <a:t>nanowell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Explicitly defines cluster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Increased throughput: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400 million reads per lane x 8 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76" y="259149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Illumina sequencing – great for read #, not great for read length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b="8827"/>
          <a:stretch/>
        </p:blipFill>
        <p:spPr>
          <a:xfrm>
            <a:off x="1688756" y="2023332"/>
            <a:ext cx="6359611" cy="3421879"/>
          </a:xfrm>
        </p:spPr>
      </p:pic>
      <p:sp>
        <p:nvSpPr>
          <p:cNvPr id="5" name="TextBox 4"/>
          <p:cNvSpPr txBox="1"/>
          <p:nvPr/>
        </p:nvSpPr>
        <p:spPr>
          <a:xfrm>
            <a:off x="3343697" y="5883831"/>
            <a:ext cx="28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Cycle 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91301" y="3549605"/>
            <a:ext cx="28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Quality score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4736" y="5421435"/>
            <a:ext cx="22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1853" y="5433323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0169" y="5433323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59458" y="5421435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7774" y="5421435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9010" y="5340259"/>
            <a:ext cx="5630780" cy="9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Fastq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668" y="4463070"/>
            <a:ext cx="882641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@NS500672:54:HL775BGXX:1:11101:22716:1042 1:N:0:CCCCGG</a:t>
            </a:r>
          </a:p>
          <a:p>
            <a:r>
              <a:rPr lang="en-US" dirty="0"/>
              <a:t>CCGCCNATGCCCATGCCACAGTTGTTGAGCTTGAGTTCCTGCAGGGTGAAGCAGGCTGAGCTCTTGAGCAGGGCCTCGAA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AAAAA#</a:t>
            </a:r>
            <a:r>
              <a:rPr lang="en-US" dirty="0" smtClean="0"/>
              <a:t>EEEEEEEEEEEEEEEEEEEEEEEEEEEEEEEEEEEEEEEEEEEEEEEEEAEEEEEEEEEEEEEEEEEEEEEEEE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4010" b="-1"/>
          <a:stretch/>
        </p:blipFill>
        <p:spPr>
          <a:xfrm>
            <a:off x="162140" y="2079551"/>
            <a:ext cx="8991332" cy="223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6375" t="-19643" b="-2"/>
          <a:stretch/>
        </p:blipFill>
        <p:spPr>
          <a:xfrm>
            <a:off x="162140" y="2283130"/>
            <a:ext cx="7005760" cy="267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2140" y="1378017"/>
            <a:ext cx="88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First line is the information about the location of the read and specific sequencing machine used:</a:t>
            </a:r>
            <a:endParaRPr lang="is-I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2140" y="2609305"/>
            <a:ext cx="88264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Second line is the nucleotide sequence called</a:t>
            </a:r>
          </a:p>
          <a:p>
            <a:pPr marL="342900" indent="-342900">
              <a:buFont typeface="Arial"/>
              <a:buChar char="•"/>
            </a:pPr>
            <a:endParaRPr lang="en-US" sz="12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Third line is “+” and can optionally be followed by a repeat of the filename in line 1</a:t>
            </a:r>
          </a:p>
          <a:p>
            <a:pPr marL="342900" indent="-342900">
              <a:buFont typeface="Arial"/>
              <a:buChar char="•"/>
            </a:pPr>
            <a:endParaRPr lang="en-US" sz="12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Fourth line contains the quality score as determined by the sequencer</a:t>
            </a:r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592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Fastq</a:t>
            </a:r>
            <a:r>
              <a:rPr lang="en-US" dirty="0" smtClean="0">
                <a:solidFill>
                  <a:schemeClr val="tx1"/>
                </a:solidFill>
              </a:rPr>
              <a:t> File – </a:t>
            </a:r>
            <a:r>
              <a:rPr lang="en-US" dirty="0" err="1" smtClean="0">
                <a:solidFill>
                  <a:schemeClr val="tx1"/>
                </a:solidFill>
              </a:rPr>
              <a:t>Phred</a:t>
            </a:r>
            <a:r>
              <a:rPr lang="en-US" dirty="0" smtClean="0">
                <a:solidFill>
                  <a:schemeClr val="tx1"/>
                </a:solidFill>
              </a:rPr>
              <a:t> Quality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140" y="1378017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Quality scores report the probability that the base call is incorrect</a:t>
            </a:r>
            <a:endParaRPr lang="is-I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82" y="2047355"/>
            <a:ext cx="2688105" cy="44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75" y="2604020"/>
            <a:ext cx="6629400" cy="271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2140" y="5715204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Field standard is to accept bases with quality &gt;20</a:t>
            </a:r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175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BAM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19" y="1386031"/>
            <a:ext cx="4953000" cy="4102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2140" y="5851410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BAM files are binary, you must use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to view them</a:t>
            </a:r>
            <a:endParaRPr lang="is-IS" sz="2000" dirty="0" smtClean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62140" y="6409999"/>
            <a:ext cx="7794720" cy="3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04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1100" dirty="0"/>
              <a:t>Bioinformatics. 2009 Aug 15;25(16):2078-9. </a:t>
            </a:r>
            <a:r>
              <a:rPr lang="en-US" sz="1100" dirty="0" err="1"/>
              <a:t>Epub</a:t>
            </a:r>
            <a:r>
              <a:rPr lang="en-US" sz="1100" dirty="0"/>
              <a:t> 2009 Jun 8. The Sequence Alignment/Map format and </a:t>
            </a:r>
            <a:r>
              <a:rPr lang="en-US" sz="1100" dirty="0" err="1"/>
              <a:t>SAMtools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98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850407"/>
            <a:ext cx="7785100" cy="29337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2140" y="6409999"/>
            <a:ext cx="7794720" cy="3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04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1100" dirty="0"/>
              <a:t>Bioinformatics. 2009 Aug 15;25(16):2078-9. </a:t>
            </a:r>
            <a:r>
              <a:rPr lang="en-US" sz="1100" dirty="0" err="1"/>
              <a:t>Epub</a:t>
            </a:r>
            <a:r>
              <a:rPr lang="en-US" sz="1100" dirty="0"/>
              <a:t> 2009 Jun 8. The Sequence Alignment/Map format and </a:t>
            </a:r>
            <a:r>
              <a:rPr lang="en-US" sz="1100" dirty="0" err="1"/>
              <a:t>SAMtools</a:t>
            </a:r>
            <a:r>
              <a:rPr lang="en-US" sz="11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CIGAR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140" y="1594471"/>
            <a:ext cx="88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Contains specific information about the mapping information at specific positions across the read </a:t>
            </a:r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236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RNA-</a:t>
            </a:r>
            <a:r>
              <a:rPr lang="en-US" dirty="0" err="1" smtClean="0">
                <a:solidFill>
                  <a:schemeClr val="tx1"/>
                </a:solidFill>
              </a:rPr>
              <a:t>Seq</a:t>
            </a:r>
            <a:r>
              <a:rPr lang="en-US" dirty="0" smtClean="0">
                <a:solidFill>
                  <a:schemeClr val="tx1"/>
                </a:solidFill>
              </a:rPr>
              <a:t> Analysis Overview: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1360" y="1703658"/>
            <a:ext cx="1770063" cy="1067842"/>
            <a:chOff x="490662" y="1688345"/>
            <a:chExt cx="1630732" cy="836957"/>
          </a:xfrm>
        </p:grpSpPr>
        <p:sp>
          <p:nvSpPr>
            <p:cNvPr id="2" name="Rounded Rectangle 1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5994" y="1740216"/>
              <a:ext cx="1183362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Download Data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fastq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4613" y="1678167"/>
            <a:ext cx="1770063" cy="1067842"/>
            <a:chOff x="490662" y="1688345"/>
            <a:chExt cx="1630732" cy="836957"/>
          </a:xfrm>
        </p:grpSpPr>
        <p:sp>
          <p:nvSpPr>
            <p:cNvPr id="8" name="Rounded Rectangle 7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5994" y="1751526"/>
              <a:ext cx="1183362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Check Quality (</a:t>
              </a:r>
              <a:r>
                <a:rPr lang="en-US" dirty="0" err="1" smtClean="0"/>
                <a:t>fastqc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47126" y="1703658"/>
            <a:ext cx="1770063" cy="1067842"/>
            <a:chOff x="490662" y="1688345"/>
            <a:chExt cx="1630732" cy="836957"/>
          </a:xfrm>
        </p:grpSpPr>
        <p:sp>
          <p:nvSpPr>
            <p:cNvPr id="11" name="Rounded Rectangle 10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5994" y="1758156"/>
              <a:ext cx="1183362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 to Genome (STAR)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48402" y="3710769"/>
            <a:ext cx="2488890" cy="1067842"/>
            <a:chOff x="490662" y="1688345"/>
            <a:chExt cx="1630732" cy="836957"/>
          </a:xfrm>
        </p:grpSpPr>
        <p:sp>
          <p:nvSpPr>
            <p:cNvPr id="14" name="Rounded Rectangle 13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6904" y="1756370"/>
              <a:ext cx="1392307" cy="72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Count Reads Mapped to Genes (</a:t>
              </a:r>
              <a:r>
                <a:rPr lang="en-US" dirty="0" err="1" smtClean="0"/>
                <a:t>featureCounts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75059" y="3716684"/>
            <a:ext cx="2072659" cy="1586802"/>
            <a:chOff x="490662" y="1688345"/>
            <a:chExt cx="1630732" cy="1243709"/>
          </a:xfrm>
        </p:grpSpPr>
        <p:sp>
          <p:nvSpPr>
            <p:cNvPr id="17" name="Rounded Rectangle 16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994" y="1774149"/>
              <a:ext cx="1183362" cy="115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Differential Expression (DESeq2)</a:t>
              </a:r>
              <a:endParaRPr lang="en-US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2283321" y="2208719"/>
            <a:ext cx="62860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131972" y="2208719"/>
            <a:ext cx="71323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511036" y="4244273"/>
            <a:ext cx="62608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916812" y="4244272"/>
            <a:ext cx="673730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597624" y="5687300"/>
            <a:ext cx="837013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0201" y="5193966"/>
            <a:ext cx="2072660" cy="1067842"/>
            <a:chOff x="490662" y="1688345"/>
            <a:chExt cx="1630732" cy="836957"/>
          </a:xfrm>
        </p:grpSpPr>
        <p:sp>
          <p:nvSpPr>
            <p:cNvPr id="25" name="Rounded Rectangle 24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3712" y="1879494"/>
              <a:ext cx="1183362" cy="50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Interesting Biology!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1756" y="3710769"/>
            <a:ext cx="1989400" cy="1266509"/>
            <a:chOff x="490662" y="1688345"/>
            <a:chExt cx="1630732" cy="992669"/>
          </a:xfrm>
        </p:grpSpPr>
        <p:sp>
          <p:nvSpPr>
            <p:cNvPr id="29" name="Rounded Rectangle 28"/>
            <p:cNvSpPr/>
            <p:nvPr/>
          </p:nvSpPr>
          <p:spPr>
            <a:xfrm>
              <a:off x="490662" y="1688345"/>
              <a:ext cx="1630732" cy="8369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5994" y="1740216"/>
              <a:ext cx="1183362" cy="94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Sort and Index BAM (</a:t>
              </a:r>
              <a:r>
                <a:rPr lang="en-US" dirty="0" err="1" smtClean="0"/>
                <a:t>samtools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8113706" y="2208719"/>
            <a:ext cx="713236" cy="216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58" y="-114169"/>
            <a:ext cx="7886700" cy="1325563"/>
          </a:xfrm>
        </p:spPr>
        <p:txBody>
          <a:bodyPr/>
          <a:lstStyle/>
          <a:p>
            <a:r>
              <a:rPr lang="en-US" dirty="0" smtClean="0"/>
              <a:t>Generating RNA-</a:t>
            </a:r>
            <a:r>
              <a:rPr lang="en-US" dirty="0" err="1" smtClean="0"/>
              <a:t>seq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67" y="1094996"/>
            <a:ext cx="7886700" cy="603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 What RNA do you want to profile?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758" y="1943218"/>
            <a:ext cx="297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mRNA only </a:t>
            </a:r>
            <a:r>
              <a:rPr lang="en-US" dirty="0" smtClean="0"/>
              <a:t>-&gt; </a:t>
            </a:r>
            <a:r>
              <a:rPr lang="en-US" dirty="0" err="1" smtClean="0"/>
              <a:t>PolyA</a:t>
            </a:r>
            <a:r>
              <a:rPr lang="en-US" dirty="0" smtClean="0"/>
              <a:t> selection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767" y="2302536"/>
            <a:ext cx="2824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(All mRNAs are </a:t>
            </a:r>
            <a:r>
              <a:rPr lang="en-US" dirty="0" err="1" smtClean="0"/>
              <a:t>polyadenylated</a:t>
            </a:r>
            <a:r>
              <a:rPr lang="en-US" dirty="0" smtClean="0"/>
              <a:t> at the 3’ end – can use d(T)</a:t>
            </a:r>
            <a:r>
              <a:rPr lang="en-US" baseline="-25000" dirty="0" smtClean="0"/>
              <a:t>25</a:t>
            </a:r>
            <a:r>
              <a:rPr lang="en-US" dirty="0" smtClean="0"/>
              <a:t> beads to select)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2" y="3502865"/>
            <a:ext cx="2079431" cy="3313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84401" y="1943218"/>
            <a:ext cx="279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Specific RNAs </a:t>
            </a:r>
            <a:r>
              <a:rPr lang="en-US" dirty="0" smtClean="0"/>
              <a:t>-&gt; targeted enrichment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b="30642"/>
          <a:stretch/>
        </p:blipFill>
        <p:spPr>
          <a:xfrm>
            <a:off x="2811661" y="2796258"/>
            <a:ext cx="3220023" cy="31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" y="1540085"/>
            <a:ext cx="4825363" cy="5136044"/>
          </a:xfrm>
        </p:spPr>
      </p:pic>
      <p:sp>
        <p:nvSpPr>
          <p:cNvPr id="7" name="Rectangle 6"/>
          <p:cNvSpPr/>
          <p:nvPr/>
        </p:nvSpPr>
        <p:spPr>
          <a:xfrm>
            <a:off x="5772122" y="1540085"/>
            <a:ext cx="279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Total RNA </a:t>
            </a:r>
            <a:r>
              <a:rPr lang="en-US" dirty="0" smtClean="0"/>
              <a:t>-&gt; ribosomal RNA depletion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8" b="16997"/>
          <a:stretch/>
        </p:blipFill>
        <p:spPr>
          <a:xfrm>
            <a:off x="5603059" y="2568852"/>
            <a:ext cx="3207590" cy="3148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62665" y="2130198"/>
            <a:ext cx="1217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Ribo</a:t>
            </a:r>
            <a:r>
              <a:rPr lang="en-US" dirty="0" smtClean="0"/>
              <a:t>-zero)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6028" y="5786688"/>
            <a:ext cx="2910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(Other methods – hybridize targeted DNA </a:t>
            </a:r>
            <a:r>
              <a:rPr lang="en-US" sz="1400" dirty="0" err="1" smtClean="0"/>
              <a:t>oligos</a:t>
            </a:r>
            <a:r>
              <a:rPr lang="en-US" sz="1400" dirty="0" smtClean="0"/>
              <a:t> + </a:t>
            </a:r>
            <a:r>
              <a:rPr lang="en-US" sz="1400" dirty="0" err="1" smtClean="0"/>
              <a:t>RNAseH</a:t>
            </a:r>
            <a:r>
              <a:rPr lang="en-US" sz="1400" dirty="0" smtClean="0"/>
              <a:t> treat)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7342" y="726857"/>
            <a:ext cx="7886700" cy="60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Step 1: What RNA do you want to profile?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975" y="274638"/>
            <a:ext cx="8455025" cy="1143000"/>
          </a:xfrm>
        </p:spPr>
        <p:txBody>
          <a:bodyPr lIns="45720" rIns="45720">
            <a:normAutofit fontScale="90000"/>
          </a:bodyPr>
          <a:lstStyle/>
          <a:p>
            <a:pPr eaLnBrk="1" hangingPunct="1">
              <a:defRPr/>
            </a:pPr>
            <a:r>
              <a:rPr lang="en-US" sz="3900" dirty="0" smtClean="0">
                <a:ea typeface="+mj-ea"/>
              </a:rPr>
              <a:t>Sequencing by synthesis: </a:t>
            </a:r>
            <a:r>
              <a:rPr lang="en-US" sz="3900" dirty="0" err="1" smtClean="0">
                <a:ea typeface="+mj-ea"/>
              </a:rPr>
              <a:t>HiSeq</a:t>
            </a:r>
            <a:r>
              <a:rPr lang="en-US" sz="3900" dirty="0" smtClean="0">
                <a:ea typeface="+mj-ea"/>
              </a:rPr>
              <a:t> 2500 (Illumina)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2674" t="11400" b="12365"/>
          <a:stretch>
            <a:fillRect/>
          </a:stretch>
        </p:blipFill>
        <p:spPr bwMode="auto">
          <a:xfrm>
            <a:off x="393192" y="1821326"/>
            <a:ext cx="8454480" cy="227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alpha val="75000"/>
              </a:schemeClr>
            </a:glow>
          </a:effectLst>
        </p:spPr>
      </p:pic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3361817" y="4097835"/>
            <a:ext cx="548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dirty="0" err="1"/>
              <a:t>Shendure</a:t>
            </a:r>
            <a:r>
              <a:rPr lang="en-US" altLang="en-US" sz="1600" dirty="0"/>
              <a:t> &amp; Lee, Nat. Biotech. 2008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44778" y="4579056"/>
            <a:ext cx="454374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Can do 50bp to 250bp single-end or paired-end </a:t>
            </a:r>
            <a:r>
              <a:rPr lang="en-US" altLang="en-US" sz="2000" b="1" dirty="0"/>
              <a:t>reads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~300 million reads </a:t>
            </a:r>
            <a:r>
              <a:rPr lang="en-US" altLang="en-US" sz="2000" b="1" dirty="0"/>
              <a:t>per </a:t>
            </a:r>
            <a:r>
              <a:rPr lang="en-US" altLang="en-US" sz="2000" b="1" dirty="0" smtClean="0"/>
              <a:t>lane x (2 or 8) lanes</a:t>
            </a:r>
            <a:endParaRPr lang="en-US" altLang="en-US" sz="2000" b="1" dirty="0"/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4-8 days run time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200 billion </a:t>
            </a:r>
            <a:r>
              <a:rPr lang="en-US" altLang="en-US" sz="2000" b="1" dirty="0" err="1"/>
              <a:t>bp</a:t>
            </a:r>
            <a:r>
              <a:rPr lang="en-US" altLang="en-US" sz="2000" b="1" dirty="0"/>
              <a:t> output each run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t="7785" b="24082"/>
          <a:stretch>
            <a:fillRect/>
          </a:stretch>
        </p:blipFill>
        <p:spPr>
          <a:xfrm>
            <a:off x="959538" y="4819785"/>
            <a:ext cx="2264447" cy="1688368"/>
          </a:xfrm>
          <a:prstGeom prst="rect">
            <a:avLst/>
          </a:prstGeom>
          <a:effectLst>
            <a:glow rad="101600">
              <a:schemeClr val="accent3"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596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37" y="635575"/>
            <a:ext cx="5729675" cy="606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1182688" y="50800"/>
            <a:ext cx="7130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/>
              <a:t>Cluster Formation on </a:t>
            </a:r>
            <a:r>
              <a:rPr lang="en-US" altLang="en-US" sz="3200" dirty="0" smtClean="0"/>
              <a:t>Illumina </a:t>
            </a:r>
            <a:r>
              <a:rPr lang="en-US" altLang="en-US" sz="3200" dirty="0" err="1" smtClean="0"/>
              <a:t>Flowcell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885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190500"/>
            <a:ext cx="8243888" cy="838200"/>
          </a:xfrm>
          <a:noFill/>
        </p:spPr>
        <p:txBody>
          <a:bodyPr anchor="b"/>
          <a:lstStyle/>
          <a:p>
            <a:pPr eaLnBrk="1" hangingPunct="1"/>
            <a:r>
              <a:rPr lang="en-US" altLang="en-US" sz="3200" smtClean="0"/>
              <a:t>Reversible Terminator Chemistry  </a:t>
            </a:r>
          </a:p>
        </p:txBody>
      </p:sp>
      <p:grpSp>
        <p:nvGrpSpPr>
          <p:cNvPr id="48130" name="Group 3"/>
          <p:cNvGrpSpPr>
            <a:grpSpLocks/>
          </p:cNvGrpSpPr>
          <p:nvPr/>
        </p:nvGrpSpPr>
        <p:grpSpPr bwMode="auto">
          <a:xfrm>
            <a:off x="223838" y="1892300"/>
            <a:ext cx="8442325" cy="3783013"/>
            <a:chOff x="0" y="1671"/>
            <a:chExt cx="5318" cy="2383"/>
          </a:xfrm>
        </p:grpSpPr>
        <p:grpSp>
          <p:nvGrpSpPr>
            <p:cNvPr id="48131" name="Group 4"/>
            <p:cNvGrpSpPr>
              <a:grpSpLocks/>
            </p:cNvGrpSpPr>
            <p:nvPr/>
          </p:nvGrpSpPr>
          <p:grpSpPr bwMode="auto">
            <a:xfrm>
              <a:off x="0" y="1672"/>
              <a:ext cx="2508" cy="1833"/>
              <a:chOff x="73" y="1327"/>
              <a:chExt cx="2508" cy="1833"/>
            </a:xfrm>
          </p:grpSpPr>
          <p:sp>
            <p:nvSpPr>
              <p:cNvPr id="48183" name="AutoShape 5"/>
              <p:cNvSpPr>
                <a:spLocks noChangeArrowheads="1"/>
              </p:cNvSpPr>
              <p:nvPr/>
            </p:nvSpPr>
            <p:spPr bwMode="auto">
              <a:xfrm>
                <a:off x="738" y="2450"/>
                <a:ext cx="400" cy="370"/>
              </a:xfrm>
              <a:prstGeom prst="pentag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84" name="Line 6"/>
              <p:cNvSpPr>
                <a:spLocks noChangeShapeType="1"/>
              </p:cNvSpPr>
              <p:nvPr/>
            </p:nvSpPr>
            <p:spPr bwMode="auto">
              <a:xfrm rot="-5400000">
                <a:off x="694" y="2943"/>
                <a:ext cx="2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5" name="Line 7"/>
              <p:cNvSpPr>
                <a:spLocks noChangeShapeType="1"/>
              </p:cNvSpPr>
              <p:nvPr/>
            </p:nvSpPr>
            <p:spPr bwMode="auto">
              <a:xfrm rot="-5400000">
                <a:off x="613" y="2467"/>
                <a:ext cx="2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6" name="Line 8"/>
              <p:cNvSpPr>
                <a:spLocks noChangeShapeType="1"/>
              </p:cNvSpPr>
              <p:nvPr/>
            </p:nvSpPr>
            <p:spPr bwMode="auto">
              <a:xfrm rot="-5400000">
                <a:off x="923" y="2379"/>
                <a:ext cx="42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7" name="Line 9"/>
              <p:cNvSpPr>
                <a:spLocks noChangeShapeType="1"/>
              </p:cNvSpPr>
              <p:nvPr/>
            </p:nvSpPr>
            <p:spPr bwMode="auto">
              <a:xfrm rot="1520771" flipV="1">
                <a:off x="562" y="2304"/>
                <a:ext cx="137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8" name="AutoShape 10"/>
              <p:cNvSpPr>
                <a:spLocks noChangeArrowheads="1"/>
              </p:cNvSpPr>
              <p:nvPr/>
            </p:nvSpPr>
            <p:spPr bwMode="auto">
              <a:xfrm rot="5400000">
                <a:off x="882" y="1704"/>
                <a:ext cx="511" cy="414"/>
              </a:xfrm>
              <a:prstGeom prst="hexagon">
                <a:avLst>
                  <a:gd name="adj" fmla="val 30857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89" name="Line 11"/>
              <p:cNvSpPr>
                <a:spLocks noChangeShapeType="1"/>
              </p:cNvSpPr>
              <p:nvPr/>
            </p:nvSpPr>
            <p:spPr bwMode="auto">
              <a:xfrm rot="-5400000">
                <a:off x="1167" y="1910"/>
                <a:ext cx="2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0" name="Line 12"/>
              <p:cNvSpPr>
                <a:spLocks noChangeShapeType="1"/>
              </p:cNvSpPr>
              <p:nvPr/>
            </p:nvSpPr>
            <p:spPr bwMode="auto">
              <a:xfrm rot="-5400000">
                <a:off x="1034" y="1543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1" name="Line 13"/>
              <p:cNvSpPr>
                <a:spLocks noChangeShapeType="1"/>
              </p:cNvSpPr>
              <p:nvPr/>
            </p:nvSpPr>
            <p:spPr bwMode="auto">
              <a:xfrm rot="-5400000">
                <a:off x="1003" y="1543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92" name="Group 14"/>
              <p:cNvGrpSpPr>
                <a:grpSpLocks/>
              </p:cNvGrpSpPr>
              <p:nvPr/>
            </p:nvGrpSpPr>
            <p:grpSpPr bwMode="auto">
              <a:xfrm>
                <a:off x="1025" y="1350"/>
                <a:ext cx="225" cy="212"/>
                <a:chOff x="1473" y="1190"/>
                <a:chExt cx="225" cy="212"/>
              </a:xfrm>
            </p:grpSpPr>
            <p:sp>
              <p:nvSpPr>
                <p:cNvPr id="48230" name="Rectangle 15"/>
                <p:cNvSpPr>
                  <a:spLocks noChangeArrowheads="1"/>
                </p:cNvSpPr>
                <p:nvPr/>
              </p:nvSpPr>
              <p:spPr bwMode="auto">
                <a:xfrm>
                  <a:off x="1548" y="1273"/>
                  <a:ext cx="79" cy="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3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73" y="1190"/>
                  <a:ext cx="2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O</a:t>
                  </a:r>
                </a:p>
              </p:txBody>
            </p:sp>
          </p:grpSp>
          <p:sp>
            <p:nvSpPr>
              <p:cNvPr id="48193" name="AutoShape 17"/>
              <p:cNvSpPr>
                <a:spLocks noChangeArrowheads="1"/>
              </p:cNvSpPr>
              <p:nvPr/>
            </p:nvSpPr>
            <p:spPr bwMode="auto">
              <a:xfrm>
                <a:off x="2129" y="1327"/>
                <a:ext cx="452" cy="424"/>
              </a:xfrm>
              <a:prstGeom prst="su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94" name="Text Box 18"/>
              <p:cNvSpPr txBox="1">
                <a:spLocks noChangeArrowheads="1"/>
              </p:cNvSpPr>
              <p:nvPr/>
            </p:nvSpPr>
            <p:spPr bwMode="auto">
              <a:xfrm>
                <a:off x="73" y="2394"/>
                <a:ext cx="4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>
                    <a:latin typeface="Verdana" panose="020B0604030504040204" pitchFamily="34" charset="0"/>
                  </a:rPr>
                  <a:t>  PPP</a:t>
                </a:r>
              </a:p>
            </p:txBody>
          </p:sp>
          <p:sp>
            <p:nvSpPr>
              <p:cNvPr id="48195" name="Rectangle 19"/>
              <p:cNvSpPr>
                <a:spLocks noChangeArrowheads="1"/>
              </p:cNvSpPr>
              <p:nvPr/>
            </p:nvSpPr>
            <p:spPr bwMode="auto">
              <a:xfrm>
                <a:off x="740" y="3029"/>
                <a:ext cx="159" cy="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8196" name="Group 20"/>
              <p:cNvGrpSpPr>
                <a:grpSpLocks/>
              </p:cNvGrpSpPr>
              <p:nvPr/>
            </p:nvGrpSpPr>
            <p:grpSpPr bwMode="auto">
              <a:xfrm>
                <a:off x="715" y="1676"/>
                <a:ext cx="332" cy="212"/>
                <a:chOff x="1115" y="1516"/>
                <a:chExt cx="332" cy="212"/>
              </a:xfrm>
            </p:grpSpPr>
            <p:sp>
              <p:nvSpPr>
                <p:cNvPr id="48228" name="Rectangle 21"/>
                <p:cNvSpPr>
                  <a:spLocks noChangeArrowheads="1"/>
                </p:cNvSpPr>
                <p:nvPr/>
              </p:nvSpPr>
              <p:spPr bwMode="auto">
                <a:xfrm>
                  <a:off x="1212" y="1557"/>
                  <a:ext cx="193" cy="1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15" y="1516"/>
                  <a:ext cx="3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HN</a:t>
                  </a:r>
                </a:p>
              </p:txBody>
            </p:sp>
          </p:grpSp>
          <p:grpSp>
            <p:nvGrpSpPr>
              <p:cNvPr id="48197" name="Group 23"/>
              <p:cNvGrpSpPr>
                <a:grpSpLocks/>
              </p:cNvGrpSpPr>
              <p:nvPr/>
            </p:nvGrpSpPr>
            <p:grpSpPr bwMode="auto">
              <a:xfrm>
                <a:off x="1023" y="2046"/>
                <a:ext cx="224" cy="212"/>
                <a:chOff x="1471" y="1886"/>
                <a:chExt cx="224" cy="212"/>
              </a:xfrm>
            </p:grpSpPr>
            <p:sp>
              <p:nvSpPr>
                <p:cNvPr id="48226" name="Rectangle 24"/>
                <p:cNvSpPr>
                  <a:spLocks noChangeArrowheads="1"/>
                </p:cNvSpPr>
                <p:nvPr/>
              </p:nvSpPr>
              <p:spPr bwMode="auto">
                <a:xfrm>
                  <a:off x="1530" y="1911"/>
                  <a:ext cx="107" cy="1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71" y="1886"/>
                  <a:ext cx="22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N</a:t>
                  </a:r>
                </a:p>
              </p:txBody>
            </p:sp>
          </p:grpSp>
          <p:grpSp>
            <p:nvGrpSpPr>
              <p:cNvPr id="48198" name="Group 26"/>
              <p:cNvGrpSpPr>
                <a:grpSpLocks/>
              </p:cNvGrpSpPr>
              <p:nvPr/>
            </p:nvGrpSpPr>
            <p:grpSpPr bwMode="auto">
              <a:xfrm>
                <a:off x="827" y="2364"/>
                <a:ext cx="225" cy="212"/>
                <a:chOff x="1279" y="2004"/>
                <a:chExt cx="225" cy="212"/>
              </a:xfrm>
            </p:grpSpPr>
            <p:sp>
              <p:nvSpPr>
                <p:cNvPr id="48224" name="Rectangle 27"/>
                <p:cNvSpPr>
                  <a:spLocks noChangeArrowheads="1"/>
                </p:cNvSpPr>
                <p:nvPr/>
              </p:nvSpPr>
              <p:spPr bwMode="auto">
                <a:xfrm>
                  <a:off x="1328" y="2049"/>
                  <a:ext cx="125" cy="11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79" y="2004"/>
                  <a:ext cx="2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O</a:t>
                  </a:r>
                </a:p>
              </p:txBody>
            </p:sp>
          </p:grpSp>
          <p:sp>
            <p:nvSpPr>
              <p:cNvPr id="48199" name="Line 29"/>
              <p:cNvSpPr>
                <a:spLocks noChangeShapeType="1"/>
              </p:cNvSpPr>
              <p:nvPr/>
            </p:nvSpPr>
            <p:spPr bwMode="auto">
              <a:xfrm rot="8697269">
                <a:off x="705" y="2097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0" name="Line 30"/>
              <p:cNvSpPr>
                <a:spLocks noChangeShapeType="1"/>
              </p:cNvSpPr>
              <p:nvPr/>
            </p:nvSpPr>
            <p:spPr bwMode="auto">
              <a:xfrm rot="8697269">
                <a:off x="722" y="2122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01" name="Group 31"/>
              <p:cNvGrpSpPr>
                <a:grpSpLocks/>
              </p:cNvGrpSpPr>
              <p:nvPr/>
            </p:nvGrpSpPr>
            <p:grpSpPr bwMode="auto">
              <a:xfrm>
                <a:off x="655" y="2044"/>
                <a:ext cx="225" cy="212"/>
                <a:chOff x="1103" y="1884"/>
                <a:chExt cx="225" cy="212"/>
              </a:xfrm>
            </p:grpSpPr>
            <p:sp>
              <p:nvSpPr>
                <p:cNvPr id="48222" name="Rectangle 32"/>
                <p:cNvSpPr>
                  <a:spLocks noChangeArrowheads="1"/>
                </p:cNvSpPr>
                <p:nvPr/>
              </p:nvSpPr>
              <p:spPr bwMode="auto">
                <a:xfrm rot="-2280822">
                  <a:off x="1204" y="1945"/>
                  <a:ext cx="79" cy="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103" y="1884"/>
                  <a:ext cx="2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O</a:t>
                  </a:r>
                </a:p>
              </p:txBody>
            </p:sp>
          </p:grpSp>
          <p:grpSp>
            <p:nvGrpSpPr>
              <p:cNvPr id="48202" name="Group 34"/>
              <p:cNvGrpSpPr>
                <a:grpSpLocks/>
              </p:cNvGrpSpPr>
              <p:nvPr/>
            </p:nvGrpSpPr>
            <p:grpSpPr bwMode="auto">
              <a:xfrm>
                <a:off x="1341" y="1534"/>
                <a:ext cx="350" cy="248"/>
                <a:chOff x="1789" y="1374"/>
                <a:chExt cx="350" cy="248"/>
              </a:xfrm>
            </p:grpSpPr>
            <p:sp>
              <p:nvSpPr>
                <p:cNvPr id="4821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933" y="1464"/>
                  <a:ext cx="10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2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89" y="1374"/>
                  <a:ext cx="35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2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13" y="1440"/>
                  <a:ext cx="10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203" name="Line 38"/>
              <p:cNvSpPr>
                <a:spLocks noChangeShapeType="1"/>
              </p:cNvSpPr>
              <p:nvPr/>
            </p:nvSpPr>
            <p:spPr bwMode="auto">
              <a:xfrm>
                <a:off x="1694" y="1534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4" name="Rectangle 39"/>
              <p:cNvSpPr>
                <a:spLocks noChangeArrowheads="1"/>
              </p:cNvSpPr>
              <p:nvPr/>
            </p:nvSpPr>
            <p:spPr bwMode="auto">
              <a:xfrm>
                <a:off x="1820" y="1492"/>
                <a:ext cx="174" cy="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8205" name="Group 40"/>
              <p:cNvGrpSpPr>
                <a:grpSpLocks/>
              </p:cNvGrpSpPr>
              <p:nvPr/>
            </p:nvGrpSpPr>
            <p:grpSpPr bwMode="auto">
              <a:xfrm>
                <a:off x="1889" y="1429"/>
                <a:ext cx="37" cy="195"/>
                <a:chOff x="2476" y="2077"/>
                <a:chExt cx="166" cy="578"/>
              </a:xfrm>
            </p:grpSpPr>
            <p:grpSp>
              <p:nvGrpSpPr>
                <p:cNvPr id="48210" name="Group 41"/>
                <p:cNvGrpSpPr>
                  <a:grpSpLocks/>
                </p:cNvGrpSpPr>
                <p:nvPr/>
              </p:nvGrpSpPr>
              <p:grpSpPr bwMode="auto">
                <a:xfrm>
                  <a:off x="2476" y="2077"/>
                  <a:ext cx="166" cy="192"/>
                  <a:chOff x="2554" y="3016"/>
                  <a:chExt cx="166" cy="192"/>
                </a:xfrm>
              </p:grpSpPr>
              <p:sp>
                <p:nvSpPr>
                  <p:cNvPr id="48217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4" y="3016"/>
                    <a:ext cx="166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8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54" y="3112"/>
                    <a:ext cx="166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211" name="Group 44"/>
                <p:cNvGrpSpPr>
                  <a:grpSpLocks/>
                </p:cNvGrpSpPr>
                <p:nvPr/>
              </p:nvGrpSpPr>
              <p:grpSpPr bwMode="auto">
                <a:xfrm>
                  <a:off x="2476" y="2268"/>
                  <a:ext cx="166" cy="192"/>
                  <a:chOff x="2554" y="3016"/>
                  <a:chExt cx="166" cy="192"/>
                </a:xfrm>
              </p:grpSpPr>
              <p:sp>
                <p:nvSpPr>
                  <p:cNvPr id="4821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4" y="3016"/>
                    <a:ext cx="166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6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54" y="3112"/>
                    <a:ext cx="166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212" name="Group 47"/>
                <p:cNvGrpSpPr>
                  <a:grpSpLocks/>
                </p:cNvGrpSpPr>
                <p:nvPr/>
              </p:nvGrpSpPr>
              <p:grpSpPr bwMode="auto">
                <a:xfrm>
                  <a:off x="2476" y="2463"/>
                  <a:ext cx="166" cy="192"/>
                  <a:chOff x="2554" y="3016"/>
                  <a:chExt cx="166" cy="192"/>
                </a:xfrm>
              </p:grpSpPr>
              <p:sp>
                <p:nvSpPr>
                  <p:cNvPr id="48213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4" y="3016"/>
                    <a:ext cx="166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14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554" y="3112"/>
                    <a:ext cx="166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8206" name="Text Box 50"/>
              <p:cNvSpPr txBox="1">
                <a:spLocks noChangeArrowheads="1"/>
              </p:cNvSpPr>
              <p:nvPr/>
            </p:nvSpPr>
            <p:spPr bwMode="auto">
              <a:xfrm>
                <a:off x="1589" y="1670"/>
                <a:ext cx="60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GB" altLang="en-US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cleavage</a:t>
                </a:r>
              </a:p>
              <a:p>
                <a:pPr algn="ctr"/>
                <a:r>
                  <a:rPr lang="en-GB" altLang="en-US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site</a:t>
                </a:r>
              </a:p>
            </p:txBody>
          </p:sp>
          <p:sp>
            <p:nvSpPr>
              <p:cNvPr id="48207" name="Text Box 51"/>
              <p:cNvSpPr txBox="1">
                <a:spLocks noChangeArrowheads="1"/>
              </p:cNvSpPr>
              <p:nvPr/>
            </p:nvSpPr>
            <p:spPr bwMode="auto">
              <a:xfrm>
                <a:off x="2182" y="1794"/>
                <a:ext cx="3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GB" altLang="en-US" sz="1400">
                    <a:latin typeface="Verdana" panose="020B0604030504040204" pitchFamily="34" charset="0"/>
                  </a:rPr>
                  <a:t>fluor</a:t>
                </a:r>
              </a:p>
            </p:txBody>
          </p:sp>
          <p:sp>
            <p:nvSpPr>
              <p:cNvPr id="48208" name="Text Box 52"/>
              <p:cNvSpPr txBox="1">
                <a:spLocks noChangeArrowheads="1"/>
              </p:cNvSpPr>
              <p:nvPr/>
            </p:nvSpPr>
            <p:spPr bwMode="auto">
              <a:xfrm>
                <a:off x="670" y="2838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GB" altLang="en-US" sz="1600" b="1">
                    <a:latin typeface="Verdana" panose="020B0604030504040204" pitchFamily="34" charset="0"/>
                  </a:rPr>
                  <a:t>3’</a:t>
                </a:r>
              </a:p>
            </p:txBody>
          </p:sp>
          <p:sp>
            <p:nvSpPr>
              <p:cNvPr id="48209" name="Text Box 53"/>
              <p:cNvSpPr txBox="1">
                <a:spLocks noChangeArrowheads="1"/>
              </p:cNvSpPr>
              <p:nvPr/>
            </p:nvSpPr>
            <p:spPr bwMode="auto">
              <a:xfrm>
                <a:off x="990" y="2968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GB" altLang="en-US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block</a:t>
                </a:r>
              </a:p>
            </p:txBody>
          </p:sp>
        </p:grpSp>
        <p:sp>
          <p:nvSpPr>
            <p:cNvPr id="48132" name="Text Box 54"/>
            <p:cNvSpPr txBox="1">
              <a:spLocks noChangeArrowheads="1"/>
            </p:cNvSpPr>
            <p:nvPr/>
          </p:nvSpPr>
          <p:spPr bwMode="auto">
            <a:xfrm>
              <a:off x="3791" y="3842"/>
              <a:ext cx="7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GB" altLang="en-US" sz="1600">
                  <a:latin typeface="Verdana" panose="020B0604030504040204" pitchFamily="34" charset="0"/>
                </a:rPr>
                <a:t>Next cycle</a:t>
              </a:r>
            </a:p>
          </p:txBody>
        </p:sp>
        <p:sp>
          <p:nvSpPr>
            <p:cNvPr id="48133" name="Text Box 55"/>
            <p:cNvSpPr txBox="1">
              <a:spLocks noChangeArrowheads="1"/>
            </p:cNvSpPr>
            <p:nvPr/>
          </p:nvSpPr>
          <p:spPr bwMode="auto">
            <a:xfrm>
              <a:off x="1877" y="2925"/>
              <a:ext cx="158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GB" altLang="en-US" sz="1600">
                  <a:latin typeface="Verdana" panose="020B0604030504040204" pitchFamily="34" charset="0"/>
                </a:rPr>
                <a:t>Incorporation</a:t>
              </a:r>
            </a:p>
            <a:p>
              <a:r>
                <a:rPr lang="en-GB" altLang="en-US" sz="1600">
                  <a:latin typeface="Verdana" panose="020B0604030504040204" pitchFamily="34" charset="0"/>
                </a:rPr>
                <a:t>Detection</a:t>
              </a:r>
            </a:p>
            <a:p>
              <a:r>
                <a:rPr lang="en-GB" altLang="en-US" sz="1600">
                  <a:latin typeface="Verdana" panose="020B0604030504040204" pitchFamily="34" charset="0"/>
                </a:rPr>
                <a:t>Deblock; fluor removal</a:t>
              </a:r>
              <a:endParaRPr lang="en-GB" altLang="en-US" sz="1600" b="1">
                <a:latin typeface="Verdana" panose="020B0604030504040204" pitchFamily="34" charset="0"/>
              </a:endParaRPr>
            </a:p>
          </p:txBody>
        </p:sp>
        <p:grpSp>
          <p:nvGrpSpPr>
            <p:cNvPr id="48134" name="Group 56"/>
            <p:cNvGrpSpPr>
              <a:grpSpLocks/>
            </p:cNvGrpSpPr>
            <p:nvPr/>
          </p:nvGrpSpPr>
          <p:grpSpPr bwMode="auto">
            <a:xfrm>
              <a:off x="3337" y="1671"/>
              <a:ext cx="1981" cy="1890"/>
              <a:chOff x="3199" y="1350"/>
              <a:chExt cx="1981" cy="1890"/>
            </a:xfrm>
          </p:grpSpPr>
          <p:sp>
            <p:nvSpPr>
              <p:cNvPr id="48137" name="AutoShape 57"/>
              <p:cNvSpPr>
                <a:spLocks noChangeArrowheads="1"/>
              </p:cNvSpPr>
              <p:nvPr/>
            </p:nvSpPr>
            <p:spPr bwMode="auto">
              <a:xfrm>
                <a:off x="3914" y="2450"/>
                <a:ext cx="400" cy="370"/>
              </a:xfrm>
              <a:prstGeom prst="pentag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38" name="Line 58"/>
              <p:cNvSpPr>
                <a:spLocks noChangeShapeType="1"/>
              </p:cNvSpPr>
              <p:nvPr/>
            </p:nvSpPr>
            <p:spPr bwMode="auto">
              <a:xfrm rot="-5400000">
                <a:off x="3870" y="2943"/>
                <a:ext cx="2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9" name="Line 59"/>
              <p:cNvSpPr>
                <a:spLocks noChangeShapeType="1"/>
              </p:cNvSpPr>
              <p:nvPr/>
            </p:nvSpPr>
            <p:spPr bwMode="auto">
              <a:xfrm rot="-5400000">
                <a:off x="3789" y="2467"/>
                <a:ext cx="2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0" name="Line 60"/>
              <p:cNvSpPr>
                <a:spLocks noChangeShapeType="1"/>
              </p:cNvSpPr>
              <p:nvPr/>
            </p:nvSpPr>
            <p:spPr bwMode="auto">
              <a:xfrm rot="-5400000">
                <a:off x="4099" y="2379"/>
                <a:ext cx="42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1" name="Line 61"/>
              <p:cNvSpPr>
                <a:spLocks noChangeShapeType="1"/>
              </p:cNvSpPr>
              <p:nvPr/>
            </p:nvSpPr>
            <p:spPr bwMode="auto">
              <a:xfrm rot="1520771" flipV="1">
                <a:off x="3701" y="2295"/>
                <a:ext cx="161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2" name="AutoShape 62"/>
              <p:cNvSpPr>
                <a:spLocks noChangeArrowheads="1"/>
              </p:cNvSpPr>
              <p:nvPr/>
            </p:nvSpPr>
            <p:spPr bwMode="auto">
              <a:xfrm rot="5400000">
                <a:off x="4058" y="1704"/>
                <a:ext cx="511" cy="414"/>
              </a:xfrm>
              <a:prstGeom prst="hexagon">
                <a:avLst>
                  <a:gd name="adj" fmla="val 30857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43" name="Line 63"/>
              <p:cNvSpPr>
                <a:spLocks noChangeShapeType="1"/>
              </p:cNvSpPr>
              <p:nvPr/>
            </p:nvSpPr>
            <p:spPr bwMode="auto">
              <a:xfrm rot="-5400000">
                <a:off x="4343" y="1910"/>
                <a:ext cx="2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Line 64"/>
              <p:cNvSpPr>
                <a:spLocks noChangeShapeType="1"/>
              </p:cNvSpPr>
              <p:nvPr/>
            </p:nvSpPr>
            <p:spPr bwMode="auto">
              <a:xfrm rot="-5400000">
                <a:off x="4210" y="1543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5" name="Line 65"/>
              <p:cNvSpPr>
                <a:spLocks noChangeShapeType="1"/>
              </p:cNvSpPr>
              <p:nvPr/>
            </p:nvSpPr>
            <p:spPr bwMode="auto">
              <a:xfrm rot="-5400000">
                <a:off x="4179" y="1543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46" name="Group 66"/>
              <p:cNvGrpSpPr>
                <a:grpSpLocks/>
              </p:cNvGrpSpPr>
              <p:nvPr/>
            </p:nvGrpSpPr>
            <p:grpSpPr bwMode="auto">
              <a:xfrm>
                <a:off x="4201" y="1350"/>
                <a:ext cx="225" cy="212"/>
                <a:chOff x="1473" y="1190"/>
                <a:chExt cx="225" cy="212"/>
              </a:xfrm>
            </p:grpSpPr>
            <p:sp>
              <p:nvSpPr>
                <p:cNvPr id="48181" name="Rectangle 67"/>
                <p:cNvSpPr>
                  <a:spLocks noChangeArrowheads="1"/>
                </p:cNvSpPr>
                <p:nvPr/>
              </p:nvSpPr>
              <p:spPr bwMode="auto">
                <a:xfrm>
                  <a:off x="1548" y="1273"/>
                  <a:ext cx="79" cy="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473" y="1190"/>
                  <a:ext cx="2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O</a:t>
                  </a:r>
                </a:p>
              </p:txBody>
            </p:sp>
          </p:grpSp>
          <p:sp>
            <p:nvSpPr>
              <p:cNvPr id="48147" name="Text Box 69"/>
              <p:cNvSpPr txBox="1">
                <a:spLocks noChangeArrowheads="1"/>
              </p:cNvSpPr>
              <p:nvPr/>
            </p:nvSpPr>
            <p:spPr bwMode="auto">
              <a:xfrm>
                <a:off x="3249" y="1922"/>
                <a:ext cx="43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GB" altLang="en-US" sz="1600" b="1">
                  <a:latin typeface="Verdana" panose="020B0604030504040204" pitchFamily="34" charset="0"/>
                </a:endParaRPr>
              </a:p>
              <a:p>
                <a:r>
                  <a:rPr lang="en-GB" altLang="en-US" sz="1600" b="1">
                    <a:latin typeface="Verdana" panose="020B0604030504040204" pitchFamily="34" charset="0"/>
                  </a:rPr>
                  <a:t>DNA</a:t>
                </a:r>
              </a:p>
            </p:txBody>
          </p:sp>
          <p:grpSp>
            <p:nvGrpSpPr>
              <p:cNvPr id="48148" name="Group 70"/>
              <p:cNvGrpSpPr>
                <a:grpSpLocks/>
              </p:cNvGrpSpPr>
              <p:nvPr/>
            </p:nvGrpSpPr>
            <p:grpSpPr bwMode="auto">
              <a:xfrm>
                <a:off x="3891" y="1676"/>
                <a:ext cx="332" cy="212"/>
                <a:chOff x="1115" y="1516"/>
                <a:chExt cx="332" cy="212"/>
              </a:xfrm>
            </p:grpSpPr>
            <p:sp>
              <p:nvSpPr>
                <p:cNvPr id="48179" name="Rectangle 71"/>
                <p:cNvSpPr>
                  <a:spLocks noChangeArrowheads="1"/>
                </p:cNvSpPr>
                <p:nvPr/>
              </p:nvSpPr>
              <p:spPr bwMode="auto">
                <a:xfrm>
                  <a:off x="1212" y="1557"/>
                  <a:ext cx="193" cy="1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8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115" y="1516"/>
                  <a:ext cx="3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HN</a:t>
                  </a:r>
                </a:p>
              </p:txBody>
            </p:sp>
          </p:grpSp>
          <p:grpSp>
            <p:nvGrpSpPr>
              <p:cNvPr id="48149" name="Group 73"/>
              <p:cNvGrpSpPr>
                <a:grpSpLocks/>
              </p:cNvGrpSpPr>
              <p:nvPr/>
            </p:nvGrpSpPr>
            <p:grpSpPr bwMode="auto">
              <a:xfrm>
                <a:off x="4199" y="2046"/>
                <a:ext cx="224" cy="212"/>
                <a:chOff x="1471" y="1886"/>
                <a:chExt cx="224" cy="212"/>
              </a:xfrm>
            </p:grpSpPr>
            <p:sp>
              <p:nvSpPr>
                <p:cNvPr id="48177" name="Rectangle 74"/>
                <p:cNvSpPr>
                  <a:spLocks noChangeArrowheads="1"/>
                </p:cNvSpPr>
                <p:nvPr/>
              </p:nvSpPr>
              <p:spPr bwMode="auto">
                <a:xfrm>
                  <a:off x="1530" y="1911"/>
                  <a:ext cx="107" cy="1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7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471" y="1886"/>
                  <a:ext cx="22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N</a:t>
                  </a:r>
                </a:p>
              </p:txBody>
            </p:sp>
          </p:grpSp>
          <p:grpSp>
            <p:nvGrpSpPr>
              <p:cNvPr id="48150" name="Group 76"/>
              <p:cNvGrpSpPr>
                <a:grpSpLocks/>
              </p:cNvGrpSpPr>
              <p:nvPr/>
            </p:nvGrpSpPr>
            <p:grpSpPr bwMode="auto">
              <a:xfrm>
                <a:off x="4003" y="2364"/>
                <a:ext cx="225" cy="212"/>
                <a:chOff x="1279" y="2004"/>
                <a:chExt cx="225" cy="212"/>
              </a:xfrm>
            </p:grpSpPr>
            <p:sp>
              <p:nvSpPr>
                <p:cNvPr id="48175" name="Rectangle 77"/>
                <p:cNvSpPr>
                  <a:spLocks noChangeArrowheads="1"/>
                </p:cNvSpPr>
                <p:nvPr/>
              </p:nvSpPr>
              <p:spPr bwMode="auto">
                <a:xfrm>
                  <a:off x="1328" y="2049"/>
                  <a:ext cx="125" cy="11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7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279" y="2004"/>
                  <a:ext cx="2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O</a:t>
                  </a:r>
                </a:p>
              </p:txBody>
            </p:sp>
          </p:grpSp>
          <p:sp>
            <p:nvSpPr>
              <p:cNvPr id="48151" name="Line 79"/>
              <p:cNvSpPr>
                <a:spLocks noChangeShapeType="1"/>
              </p:cNvSpPr>
              <p:nvPr/>
            </p:nvSpPr>
            <p:spPr bwMode="auto">
              <a:xfrm rot="8697269">
                <a:off x="3881" y="2097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2" name="Line 80"/>
              <p:cNvSpPr>
                <a:spLocks noChangeShapeType="1"/>
              </p:cNvSpPr>
              <p:nvPr/>
            </p:nvSpPr>
            <p:spPr bwMode="auto">
              <a:xfrm rot="8697269">
                <a:off x="3898" y="2122"/>
                <a:ext cx="2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53" name="Group 81"/>
              <p:cNvGrpSpPr>
                <a:grpSpLocks/>
              </p:cNvGrpSpPr>
              <p:nvPr/>
            </p:nvGrpSpPr>
            <p:grpSpPr bwMode="auto">
              <a:xfrm>
                <a:off x="3831" y="2044"/>
                <a:ext cx="225" cy="212"/>
                <a:chOff x="1103" y="1884"/>
                <a:chExt cx="225" cy="212"/>
              </a:xfrm>
            </p:grpSpPr>
            <p:sp>
              <p:nvSpPr>
                <p:cNvPr id="48173" name="Rectangle 82"/>
                <p:cNvSpPr>
                  <a:spLocks noChangeArrowheads="1"/>
                </p:cNvSpPr>
                <p:nvPr/>
              </p:nvSpPr>
              <p:spPr bwMode="auto">
                <a:xfrm rot="-2280822">
                  <a:off x="1204" y="1945"/>
                  <a:ext cx="79" cy="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7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3" y="1884"/>
                  <a:ext cx="2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O</a:t>
                  </a:r>
                </a:p>
              </p:txBody>
            </p:sp>
          </p:grpSp>
          <p:grpSp>
            <p:nvGrpSpPr>
              <p:cNvPr id="48154" name="Group 84"/>
              <p:cNvGrpSpPr>
                <a:grpSpLocks/>
              </p:cNvGrpSpPr>
              <p:nvPr/>
            </p:nvGrpSpPr>
            <p:grpSpPr bwMode="auto">
              <a:xfrm>
                <a:off x="4517" y="1534"/>
                <a:ext cx="350" cy="248"/>
                <a:chOff x="1789" y="1374"/>
                <a:chExt cx="350" cy="248"/>
              </a:xfrm>
            </p:grpSpPr>
            <p:sp>
              <p:nvSpPr>
                <p:cNvPr id="4817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33" y="1464"/>
                  <a:ext cx="10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1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1789" y="1374"/>
                  <a:ext cx="35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2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913" y="1440"/>
                  <a:ext cx="10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55" name="Line 88"/>
              <p:cNvSpPr>
                <a:spLocks noChangeShapeType="1"/>
              </p:cNvSpPr>
              <p:nvPr/>
            </p:nvSpPr>
            <p:spPr bwMode="auto">
              <a:xfrm flipV="1">
                <a:off x="4870" y="1534"/>
                <a:ext cx="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6" name="Text Box 89"/>
              <p:cNvSpPr txBox="1">
                <a:spLocks noChangeArrowheads="1"/>
              </p:cNvSpPr>
              <p:nvPr/>
            </p:nvSpPr>
            <p:spPr bwMode="auto">
              <a:xfrm>
                <a:off x="3830" y="2854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GB" altLang="en-US" sz="1600" b="1">
                    <a:latin typeface="Verdana" panose="020B0604030504040204" pitchFamily="34" charset="0"/>
                  </a:rPr>
                  <a:t>3’</a:t>
                </a:r>
              </a:p>
            </p:txBody>
          </p:sp>
          <p:grpSp>
            <p:nvGrpSpPr>
              <p:cNvPr id="48157" name="Group 90"/>
              <p:cNvGrpSpPr>
                <a:grpSpLocks/>
              </p:cNvGrpSpPr>
              <p:nvPr/>
            </p:nvGrpSpPr>
            <p:grpSpPr bwMode="auto">
              <a:xfrm>
                <a:off x="3523" y="2408"/>
                <a:ext cx="225" cy="212"/>
                <a:chOff x="1279" y="2004"/>
                <a:chExt cx="225" cy="212"/>
              </a:xfrm>
            </p:grpSpPr>
            <p:sp>
              <p:nvSpPr>
                <p:cNvPr id="48168" name="Rectangle 91"/>
                <p:cNvSpPr>
                  <a:spLocks noChangeArrowheads="1"/>
                </p:cNvSpPr>
                <p:nvPr/>
              </p:nvSpPr>
              <p:spPr bwMode="auto">
                <a:xfrm>
                  <a:off x="1328" y="2049"/>
                  <a:ext cx="125" cy="11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6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279" y="2004"/>
                  <a:ext cx="2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O</a:t>
                  </a:r>
                </a:p>
              </p:txBody>
            </p:sp>
          </p:grpSp>
          <p:sp>
            <p:nvSpPr>
              <p:cNvPr id="48158" name="Line 93"/>
              <p:cNvSpPr>
                <a:spLocks noChangeShapeType="1"/>
              </p:cNvSpPr>
              <p:nvPr/>
            </p:nvSpPr>
            <p:spPr bwMode="auto">
              <a:xfrm rot="1520771">
                <a:off x="3466" y="2282"/>
                <a:ext cx="164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9" name="Line 94"/>
              <p:cNvSpPr>
                <a:spLocks noChangeShapeType="1"/>
              </p:cNvSpPr>
              <p:nvPr/>
            </p:nvSpPr>
            <p:spPr bwMode="auto">
              <a:xfrm rot="1520771">
                <a:off x="3310" y="1938"/>
                <a:ext cx="164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0" name="Text Box 95"/>
              <p:cNvSpPr txBox="1">
                <a:spLocks noChangeArrowheads="1"/>
              </p:cNvSpPr>
              <p:nvPr/>
            </p:nvSpPr>
            <p:spPr bwMode="auto">
              <a:xfrm>
                <a:off x="3199" y="1582"/>
                <a:ext cx="25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GB" altLang="en-US" sz="1600" b="1">
                  <a:latin typeface="Verdana" panose="020B0604030504040204" pitchFamily="34" charset="0"/>
                </a:endParaRPr>
              </a:p>
              <a:p>
                <a:r>
                  <a:rPr lang="en-GB" altLang="en-US" sz="1600" b="1">
                    <a:latin typeface="Verdana" panose="020B0604030504040204" pitchFamily="34" charset="0"/>
                  </a:rPr>
                  <a:t>5’</a:t>
                </a:r>
              </a:p>
            </p:txBody>
          </p:sp>
          <p:sp>
            <p:nvSpPr>
              <p:cNvPr id="48161" name="Text Box 96"/>
              <p:cNvSpPr txBox="1">
                <a:spLocks noChangeArrowheads="1"/>
              </p:cNvSpPr>
              <p:nvPr/>
            </p:nvSpPr>
            <p:spPr bwMode="auto">
              <a:xfrm>
                <a:off x="4194" y="3032"/>
                <a:ext cx="7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GB" altLang="en-US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free 3’ end</a:t>
                </a:r>
              </a:p>
            </p:txBody>
          </p:sp>
          <p:grpSp>
            <p:nvGrpSpPr>
              <p:cNvPr id="48162" name="Group 97"/>
              <p:cNvGrpSpPr>
                <a:grpSpLocks/>
              </p:cNvGrpSpPr>
              <p:nvPr/>
            </p:nvGrpSpPr>
            <p:grpSpPr bwMode="auto">
              <a:xfrm>
                <a:off x="4966" y="1427"/>
                <a:ext cx="214" cy="212"/>
                <a:chOff x="1473" y="1190"/>
                <a:chExt cx="214" cy="212"/>
              </a:xfrm>
            </p:grpSpPr>
            <p:sp>
              <p:nvSpPr>
                <p:cNvPr id="48166" name="Rectangle 98"/>
                <p:cNvSpPr>
                  <a:spLocks noChangeArrowheads="1"/>
                </p:cNvSpPr>
                <p:nvPr/>
              </p:nvSpPr>
              <p:spPr bwMode="auto">
                <a:xfrm>
                  <a:off x="1548" y="1273"/>
                  <a:ext cx="79" cy="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6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73" y="1190"/>
                  <a:ext cx="21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latin typeface="Verdana" panose="020B0604030504040204" pitchFamily="34" charset="0"/>
                    </a:rPr>
                    <a:t>X</a:t>
                  </a:r>
                </a:p>
              </p:txBody>
            </p:sp>
          </p:grpSp>
          <p:grpSp>
            <p:nvGrpSpPr>
              <p:cNvPr id="48163" name="Group 100"/>
              <p:cNvGrpSpPr>
                <a:grpSpLocks/>
              </p:cNvGrpSpPr>
              <p:nvPr/>
            </p:nvGrpSpPr>
            <p:grpSpPr bwMode="auto">
              <a:xfrm>
                <a:off x="3875" y="3028"/>
                <a:ext cx="332" cy="212"/>
                <a:chOff x="1473" y="1190"/>
                <a:chExt cx="332" cy="212"/>
              </a:xfrm>
            </p:grpSpPr>
            <p:sp>
              <p:nvSpPr>
                <p:cNvPr id="48164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48" y="1273"/>
                  <a:ext cx="79" cy="9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65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473" y="1190"/>
                  <a:ext cx="3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>
                      <a:solidFill>
                        <a:srgbClr val="FF0000"/>
                      </a:solidFill>
                      <a:latin typeface="Verdana" panose="020B0604030504040204" pitchFamily="34" charset="0"/>
                    </a:rPr>
                    <a:t>OH</a:t>
                  </a:r>
                </a:p>
              </p:txBody>
            </p:sp>
          </p:grpSp>
        </p:grpSp>
        <p:sp>
          <p:nvSpPr>
            <p:cNvPr id="48135" name="AutoShape 103"/>
            <p:cNvSpPr>
              <a:spLocks noChangeArrowheads="1"/>
            </p:cNvSpPr>
            <p:nvPr/>
          </p:nvSpPr>
          <p:spPr bwMode="auto">
            <a:xfrm>
              <a:off x="2127" y="2695"/>
              <a:ext cx="989" cy="105"/>
            </a:xfrm>
            <a:prstGeom prst="rightArrow">
              <a:avLst>
                <a:gd name="adj1" fmla="val 50000"/>
                <a:gd name="adj2" fmla="val 235476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6" name="AutoShape 104"/>
            <p:cNvSpPr>
              <a:spLocks noChangeArrowheads="1"/>
            </p:cNvSpPr>
            <p:nvPr/>
          </p:nvSpPr>
          <p:spPr bwMode="auto">
            <a:xfrm>
              <a:off x="4146" y="3625"/>
              <a:ext cx="109" cy="206"/>
            </a:xfrm>
            <a:prstGeom prst="downArrow">
              <a:avLst>
                <a:gd name="adj1" fmla="val 50000"/>
                <a:gd name="adj2" fmla="val 47248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73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54013"/>
            <a:ext cx="6707188" cy="838200"/>
          </a:xfrm>
        </p:spPr>
        <p:txBody>
          <a:bodyPr/>
          <a:lstStyle/>
          <a:p>
            <a:pPr eaLnBrk="1" hangingPunct="1"/>
            <a:r>
              <a:rPr lang="en-GB" altLang="en-US" smtClean="0"/>
              <a:t> 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2173288" y="193675"/>
            <a:ext cx="5419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3200"/>
              <a:t>Sequencing by Synthesis</a:t>
            </a:r>
            <a:endParaRPr lang="en-US" altLang="en-US" sz="320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416050" y="4787900"/>
            <a:ext cx="4951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>
                <a:latin typeface="Verdana" panose="020B0604030504040204" pitchFamily="34" charset="0"/>
              </a:rPr>
              <a:t>		First base incorporated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416050" y="4391025"/>
            <a:ext cx="523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>
                <a:latin typeface="Verdana" panose="020B0604030504040204" pitchFamily="34" charset="0"/>
              </a:rPr>
              <a:t>Cycle 1:	Add sequencing reagents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1416050" y="5184775"/>
            <a:ext cx="587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>
                <a:latin typeface="Verdana" panose="020B0604030504040204" pitchFamily="34" charset="0"/>
              </a:rPr>
              <a:t>		Remove unincorporated bases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1416050" y="5581650"/>
            <a:ext cx="367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>
                <a:latin typeface="Verdana" panose="020B0604030504040204" pitchFamily="34" charset="0"/>
              </a:rPr>
              <a:t>		Detect signal</a:t>
            </a: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416050" y="5978525"/>
            <a:ext cx="670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>
                <a:latin typeface="Verdana" panose="020B0604030504040204" pitchFamily="34" charset="0"/>
              </a:rPr>
              <a:t>Cycle 2-n:	Add sequencing reagents and repeat</a:t>
            </a:r>
          </a:p>
        </p:txBody>
      </p:sp>
      <p:grpSp>
        <p:nvGrpSpPr>
          <p:cNvPr id="46088" name="Group 9"/>
          <p:cNvGrpSpPr>
            <a:grpSpLocks/>
          </p:cNvGrpSpPr>
          <p:nvPr/>
        </p:nvGrpSpPr>
        <p:grpSpPr bwMode="auto">
          <a:xfrm>
            <a:off x="1025525" y="1574800"/>
            <a:ext cx="7264400" cy="2552700"/>
            <a:chOff x="198" y="1088"/>
            <a:chExt cx="4576" cy="1608"/>
          </a:xfrm>
        </p:grpSpPr>
        <p:sp>
          <p:nvSpPr>
            <p:cNvPr id="46089" name="Oval 10" descr="Dark downward diagonal"/>
            <p:cNvSpPr>
              <a:spLocks noChangeArrowheads="1"/>
            </p:cNvSpPr>
            <p:nvPr/>
          </p:nvSpPr>
          <p:spPr bwMode="auto">
            <a:xfrm>
              <a:off x="1032" y="1088"/>
              <a:ext cx="1352" cy="744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6090" name="Group 11"/>
            <p:cNvGrpSpPr>
              <a:grpSpLocks/>
            </p:cNvGrpSpPr>
            <p:nvPr/>
          </p:nvGrpSpPr>
          <p:grpSpPr bwMode="auto">
            <a:xfrm>
              <a:off x="2262" y="2222"/>
              <a:ext cx="208" cy="212"/>
              <a:chOff x="662" y="1526"/>
              <a:chExt cx="208" cy="212"/>
            </a:xfrm>
          </p:grpSpPr>
          <p:sp>
            <p:nvSpPr>
              <p:cNvPr id="46208" name="Oval 12"/>
              <p:cNvSpPr>
                <a:spLocks noChangeArrowheads="1"/>
              </p:cNvSpPr>
              <p:nvPr/>
            </p:nvSpPr>
            <p:spPr bwMode="auto">
              <a:xfrm>
                <a:off x="688" y="1552"/>
                <a:ext cx="160" cy="15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09" name="Text Box 13"/>
              <p:cNvSpPr txBox="1">
                <a:spLocks noChangeArrowheads="1"/>
              </p:cNvSpPr>
              <p:nvPr/>
            </p:nvSpPr>
            <p:spPr bwMode="auto">
              <a:xfrm>
                <a:off x="662" y="152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C</a:t>
                </a:r>
              </a:p>
            </p:txBody>
          </p:sp>
        </p:grpSp>
        <p:grpSp>
          <p:nvGrpSpPr>
            <p:cNvPr id="46091" name="Group 14"/>
            <p:cNvGrpSpPr>
              <a:grpSpLocks/>
            </p:cNvGrpSpPr>
            <p:nvPr/>
          </p:nvGrpSpPr>
          <p:grpSpPr bwMode="auto">
            <a:xfrm>
              <a:off x="1966" y="2086"/>
              <a:ext cx="194" cy="212"/>
              <a:chOff x="1166" y="1662"/>
              <a:chExt cx="194" cy="212"/>
            </a:xfrm>
          </p:grpSpPr>
          <p:sp>
            <p:nvSpPr>
              <p:cNvPr id="46206" name="Oval 15"/>
              <p:cNvSpPr>
                <a:spLocks noChangeArrowheads="1"/>
              </p:cNvSpPr>
              <p:nvPr/>
            </p:nvSpPr>
            <p:spPr bwMode="auto">
              <a:xfrm>
                <a:off x="1184" y="1688"/>
                <a:ext cx="160" cy="152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07" name="Text Box 16"/>
              <p:cNvSpPr txBox="1">
                <a:spLocks noChangeArrowheads="1"/>
              </p:cNvSpPr>
              <p:nvPr/>
            </p:nvSpPr>
            <p:spPr bwMode="auto">
              <a:xfrm>
                <a:off x="1166" y="1662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T</a:t>
                </a:r>
              </a:p>
            </p:txBody>
          </p:sp>
        </p:grpSp>
        <p:grpSp>
          <p:nvGrpSpPr>
            <p:cNvPr id="46092" name="Group 17"/>
            <p:cNvGrpSpPr>
              <a:grpSpLocks/>
            </p:cNvGrpSpPr>
            <p:nvPr/>
          </p:nvGrpSpPr>
          <p:grpSpPr bwMode="auto">
            <a:xfrm>
              <a:off x="2430" y="1742"/>
              <a:ext cx="208" cy="212"/>
              <a:chOff x="1678" y="1790"/>
              <a:chExt cx="208" cy="212"/>
            </a:xfrm>
          </p:grpSpPr>
          <p:sp>
            <p:nvSpPr>
              <p:cNvPr id="46204" name="Oval 18"/>
              <p:cNvSpPr>
                <a:spLocks noChangeArrowheads="1"/>
              </p:cNvSpPr>
              <p:nvPr/>
            </p:nvSpPr>
            <p:spPr bwMode="auto">
              <a:xfrm>
                <a:off x="1696" y="1824"/>
                <a:ext cx="160" cy="15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05" name="Text Box 19"/>
              <p:cNvSpPr txBox="1">
                <a:spLocks noChangeArrowheads="1"/>
              </p:cNvSpPr>
              <p:nvPr/>
            </p:nvSpPr>
            <p:spPr bwMode="auto">
              <a:xfrm>
                <a:off x="1678" y="179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A</a:t>
                </a:r>
              </a:p>
            </p:txBody>
          </p:sp>
        </p:grpSp>
        <p:grpSp>
          <p:nvGrpSpPr>
            <p:cNvPr id="46093" name="Group 20"/>
            <p:cNvGrpSpPr>
              <a:grpSpLocks/>
            </p:cNvGrpSpPr>
            <p:nvPr/>
          </p:nvGrpSpPr>
          <p:grpSpPr bwMode="auto">
            <a:xfrm>
              <a:off x="2918" y="1774"/>
              <a:ext cx="216" cy="212"/>
              <a:chOff x="1070" y="1094"/>
              <a:chExt cx="216" cy="212"/>
            </a:xfrm>
          </p:grpSpPr>
          <p:sp>
            <p:nvSpPr>
              <p:cNvPr id="46202" name="Oval 21"/>
              <p:cNvSpPr>
                <a:spLocks noChangeArrowheads="1"/>
              </p:cNvSpPr>
              <p:nvPr/>
            </p:nvSpPr>
            <p:spPr bwMode="auto">
              <a:xfrm>
                <a:off x="1096" y="1120"/>
                <a:ext cx="160" cy="15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03" name="Text Box 22"/>
              <p:cNvSpPr txBox="1">
                <a:spLocks noChangeArrowheads="1"/>
              </p:cNvSpPr>
              <p:nvPr/>
            </p:nvSpPr>
            <p:spPr bwMode="auto">
              <a:xfrm>
                <a:off x="1070" y="109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G</a:t>
                </a:r>
              </a:p>
            </p:txBody>
          </p:sp>
        </p:grpSp>
        <p:grpSp>
          <p:nvGrpSpPr>
            <p:cNvPr id="46094" name="Group 23"/>
            <p:cNvGrpSpPr>
              <a:grpSpLocks/>
            </p:cNvGrpSpPr>
            <p:nvPr/>
          </p:nvGrpSpPr>
          <p:grpSpPr bwMode="auto">
            <a:xfrm>
              <a:off x="2646" y="1942"/>
              <a:ext cx="208" cy="212"/>
              <a:chOff x="662" y="1526"/>
              <a:chExt cx="208" cy="212"/>
            </a:xfrm>
          </p:grpSpPr>
          <p:sp>
            <p:nvSpPr>
              <p:cNvPr id="46200" name="Oval 24"/>
              <p:cNvSpPr>
                <a:spLocks noChangeArrowheads="1"/>
              </p:cNvSpPr>
              <p:nvPr/>
            </p:nvSpPr>
            <p:spPr bwMode="auto">
              <a:xfrm>
                <a:off x="688" y="1552"/>
                <a:ext cx="160" cy="15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201" name="Text Box 25"/>
              <p:cNvSpPr txBox="1">
                <a:spLocks noChangeArrowheads="1"/>
              </p:cNvSpPr>
              <p:nvPr/>
            </p:nvSpPr>
            <p:spPr bwMode="auto">
              <a:xfrm>
                <a:off x="662" y="152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C</a:t>
                </a:r>
              </a:p>
            </p:txBody>
          </p:sp>
        </p:grpSp>
        <p:grpSp>
          <p:nvGrpSpPr>
            <p:cNvPr id="46095" name="Group 26"/>
            <p:cNvGrpSpPr>
              <a:grpSpLocks/>
            </p:cNvGrpSpPr>
            <p:nvPr/>
          </p:nvGrpSpPr>
          <p:grpSpPr bwMode="auto">
            <a:xfrm>
              <a:off x="3150" y="2078"/>
              <a:ext cx="194" cy="212"/>
              <a:chOff x="1166" y="1662"/>
              <a:chExt cx="194" cy="212"/>
            </a:xfrm>
          </p:grpSpPr>
          <p:sp>
            <p:nvSpPr>
              <p:cNvPr id="46198" name="Oval 27"/>
              <p:cNvSpPr>
                <a:spLocks noChangeArrowheads="1"/>
              </p:cNvSpPr>
              <p:nvPr/>
            </p:nvSpPr>
            <p:spPr bwMode="auto">
              <a:xfrm>
                <a:off x="1184" y="1688"/>
                <a:ext cx="160" cy="152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99" name="Text Box 28"/>
              <p:cNvSpPr txBox="1">
                <a:spLocks noChangeArrowheads="1"/>
              </p:cNvSpPr>
              <p:nvPr/>
            </p:nvSpPr>
            <p:spPr bwMode="auto">
              <a:xfrm>
                <a:off x="1166" y="1662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T</a:t>
                </a:r>
              </a:p>
            </p:txBody>
          </p:sp>
        </p:grpSp>
        <p:grpSp>
          <p:nvGrpSpPr>
            <p:cNvPr id="46096" name="Group 29"/>
            <p:cNvGrpSpPr>
              <a:grpSpLocks/>
            </p:cNvGrpSpPr>
            <p:nvPr/>
          </p:nvGrpSpPr>
          <p:grpSpPr bwMode="auto">
            <a:xfrm>
              <a:off x="3470" y="1830"/>
              <a:ext cx="208" cy="212"/>
              <a:chOff x="1678" y="1790"/>
              <a:chExt cx="208" cy="212"/>
            </a:xfrm>
          </p:grpSpPr>
          <p:sp>
            <p:nvSpPr>
              <p:cNvPr id="46196" name="Oval 30"/>
              <p:cNvSpPr>
                <a:spLocks noChangeArrowheads="1"/>
              </p:cNvSpPr>
              <p:nvPr/>
            </p:nvSpPr>
            <p:spPr bwMode="auto">
              <a:xfrm>
                <a:off x="1696" y="1824"/>
                <a:ext cx="160" cy="15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97" name="Text Box 31"/>
              <p:cNvSpPr txBox="1">
                <a:spLocks noChangeArrowheads="1"/>
              </p:cNvSpPr>
              <p:nvPr/>
            </p:nvSpPr>
            <p:spPr bwMode="auto">
              <a:xfrm>
                <a:off x="1678" y="179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A</a:t>
                </a:r>
              </a:p>
            </p:txBody>
          </p:sp>
        </p:grpSp>
        <p:grpSp>
          <p:nvGrpSpPr>
            <p:cNvPr id="46097" name="Group 32"/>
            <p:cNvGrpSpPr>
              <a:grpSpLocks/>
            </p:cNvGrpSpPr>
            <p:nvPr/>
          </p:nvGrpSpPr>
          <p:grpSpPr bwMode="auto">
            <a:xfrm>
              <a:off x="198" y="1500"/>
              <a:ext cx="1586" cy="250"/>
              <a:chOff x="198" y="1196"/>
              <a:chExt cx="1586" cy="250"/>
            </a:xfrm>
          </p:grpSpPr>
          <p:grpSp>
            <p:nvGrpSpPr>
              <p:cNvPr id="46185" name="Group 33"/>
              <p:cNvGrpSpPr>
                <a:grpSpLocks/>
              </p:cNvGrpSpPr>
              <p:nvPr/>
            </p:nvGrpSpPr>
            <p:grpSpPr bwMode="auto">
              <a:xfrm>
                <a:off x="504" y="1264"/>
                <a:ext cx="640" cy="152"/>
                <a:chOff x="464" y="2072"/>
                <a:chExt cx="640" cy="152"/>
              </a:xfrm>
            </p:grpSpPr>
            <p:sp>
              <p:nvSpPr>
                <p:cNvPr id="46192" name="Oval 34"/>
                <p:cNvSpPr>
                  <a:spLocks noChangeArrowheads="1"/>
                </p:cNvSpPr>
                <p:nvPr/>
              </p:nvSpPr>
              <p:spPr bwMode="auto">
                <a:xfrm>
                  <a:off x="94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93" name="Oval 35"/>
                <p:cNvSpPr>
                  <a:spLocks noChangeArrowheads="1"/>
                </p:cNvSpPr>
                <p:nvPr/>
              </p:nvSpPr>
              <p:spPr bwMode="auto">
                <a:xfrm>
                  <a:off x="78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94" name="Oval 36"/>
                <p:cNvSpPr>
                  <a:spLocks noChangeArrowheads="1"/>
                </p:cNvSpPr>
                <p:nvPr/>
              </p:nvSpPr>
              <p:spPr bwMode="auto">
                <a:xfrm>
                  <a:off x="62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95" name="Oval 37"/>
                <p:cNvSpPr>
                  <a:spLocks noChangeArrowheads="1"/>
                </p:cNvSpPr>
                <p:nvPr/>
              </p:nvSpPr>
              <p:spPr bwMode="auto">
                <a:xfrm>
                  <a:off x="46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6186" name="Group 38"/>
              <p:cNvGrpSpPr>
                <a:grpSpLocks/>
              </p:cNvGrpSpPr>
              <p:nvPr/>
            </p:nvGrpSpPr>
            <p:grpSpPr bwMode="auto">
              <a:xfrm>
                <a:off x="1144" y="1264"/>
                <a:ext cx="640" cy="152"/>
                <a:chOff x="464" y="2072"/>
                <a:chExt cx="640" cy="152"/>
              </a:xfrm>
            </p:grpSpPr>
            <p:sp>
              <p:nvSpPr>
                <p:cNvPr id="46188" name="Oval 39"/>
                <p:cNvSpPr>
                  <a:spLocks noChangeArrowheads="1"/>
                </p:cNvSpPr>
                <p:nvPr/>
              </p:nvSpPr>
              <p:spPr bwMode="auto">
                <a:xfrm>
                  <a:off x="94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89" name="Oval 40"/>
                <p:cNvSpPr>
                  <a:spLocks noChangeArrowheads="1"/>
                </p:cNvSpPr>
                <p:nvPr/>
              </p:nvSpPr>
              <p:spPr bwMode="auto">
                <a:xfrm>
                  <a:off x="78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90" name="Oval 41"/>
                <p:cNvSpPr>
                  <a:spLocks noChangeArrowheads="1"/>
                </p:cNvSpPr>
                <p:nvPr/>
              </p:nvSpPr>
              <p:spPr bwMode="auto">
                <a:xfrm>
                  <a:off x="62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91" name="Oval 42"/>
                <p:cNvSpPr>
                  <a:spLocks noChangeArrowheads="1"/>
                </p:cNvSpPr>
                <p:nvPr/>
              </p:nvSpPr>
              <p:spPr bwMode="auto">
                <a:xfrm>
                  <a:off x="46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187" name="Text Box 43"/>
              <p:cNvSpPr txBox="1">
                <a:spLocks noChangeArrowheads="1"/>
              </p:cNvSpPr>
              <p:nvPr/>
            </p:nvSpPr>
            <p:spPr bwMode="auto">
              <a:xfrm>
                <a:off x="198" y="1196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2000">
                    <a:latin typeface="Verdana" panose="020B0604030504040204" pitchFamily="34" charset="0"/>
                  </a:rPr>
                  <a:t>5’-</a:t>
                </a:r>
              </a:p>
            </p:txBody>
          </p:sp>
        </p:grpSp>
        <p:grpSp>
          <p:nvGrpSpPr>
            <p:cNvPr id="46098" name="Group 44"/>
            <p:cNvGrpSpPr>
              <a:grpSpLocks/>
            </p:cNvGrpSpPr>
            <p:nvPr/>
          </p:nvGrpSpPr>
          <p:grpSpPr bwMode="auto">
            <a:xfrm>
              <a:off x="198" y="1292"/>
              <a:ext cx="4576" cy="250"/>
              <a:chOff x="198" y="988"/>
              <a:chExt cx="4576" cy="250"/>
            </a:xfrm>
          </p:grpSpPr>
          <p:grpSp>
            <p:nvGrpSpPr>
              <p:cNvPr id="46152" name="Group 45"/>
              <p:cNvGrpSpPr>
                <a:grpSpLocks/>
              </p:cNvGrpSpPr>
              <p:nvPr/>
            </p:nvGrpSpPr>
            <p:grpSpPr bwMode="auto">
              <a:xfrm>
                <a:off x="2424" y="1056"/>
                <a:ext cx="1920" cy="152"/>
                <a:chOff x="504" y="2072"/>
                <a:chExt cx="1920" cy="152"/>
              </a:xfrm>
            </p:grpSpPr>
            <p:grpSp>
              <p:nvGrpSpPr>
                <p:cNvPr id="46170" name="Group 46"/>
                <p:cNvGrpSpPr>
                  <a:grpSpLocks/>
                </p:cNvGrpSpPr>
                <p:nvPr/>
              </p:nvGrpSpPr>
              <p:grpSpPr bwMode="auto">
                <a:xfrm>
                  <a:off x="1784" y="2072"/>
                  <a:ext cx="640" cy="152"/>
                  <a:chOff x="464" y="2072"/>
                  <a:chExt cx="640" cy="152"/>
                </a:xfrm>
              </p:grpSpPr>
              <p:sp>
                <p:nvSpPr>
                  <p:cNvPr id="4618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8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78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83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84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6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46171" name="Group 51"/>
                <p:cNvGrpSpPr>
                  <a:grpSpLocks/>
                </p:cNvGrpSpPr>
                <p:nvPr/>
              </p:nvGrpSpPr>
              <p:grpSpPr bwMode="auto">
                <a:xfrm>
                  <a:off x="504" y="2072"/>
                  <a:ext cx="640" cy="152"/>
                  <a:chOff x="464" y="2072"/>
                  <a:chExt cx="640" cy="152"/>
                </a:xfrm>
              </p:grpSpPr>
              <p:sp>
                <p:nvSpPr>
                  <p:cNvPr id="4617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78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78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79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80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6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46172" name="Group 56"/>
                <p:cNvGrpSpPr>
                  <a:grpSpLocks/>
                </p:cNvGrpSpPr>
                <p:nvPr/>
              </p:nvGrpSpPr>
              <p:grpSpPr bwMode="auto">
                <a:xfrm>
                  <a:off x="1144" y="2072"/>
                  <a:ext cx="640" cy="152"/>
                  <a:chOff x="464" y="2072"/>
                  <a:chExt cx="640" cy="152"/>
                </a:xfrm>
              </p:grpSpPr>
              <p:sp>
                <p:nvSpPr>
                  <p:cNvPr id="4617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7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8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75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6176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64" y="2072"/>
                    <a:ext cx="160" cy="152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46153" name="Group 61"/>
              <p:cNvGrpSpPr>
                <a:grpSpLocks/>
              </p:cNvGrpSpPr>
              <p:nvPr/>
            </p:nvGrpSpPr>
            <p:grpSpPr bwMode="auto">
              <a:xfrm>
                <a:off x="1784" y="1056"/>
                <a:ext cx="640" cy="152"/>
                <a:chOff x="464" y="2072"/>
                <a:chExt cx="640" cy="152"/>
              </a:xfrm>
            </p:grpSpPr>
            <p:sp>
              <p:nvSpPr>
                <p:cNvPr id="46166" name="Oval 62"/>
                <p:cNvSpPr>
                  <a:spLocks noChangeArrowheads="1"/>
                </p:cNvSpPr>
                <p:nvPr/>
              </p:nvSpPr>
              <p:spPr bwMode="auto">
                <a:xfrm>
                  <a:off x="944" y="2072"/>
                  <a:ext cx="160" cy="152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7" name="Oval 63"/>
                <p:cNvSpPr>
                  <a:spLocks noChangeArrowheads="1"/>
                </p:cNvSpPr>
                <p:nvPr/>
              </p:nvSpPr>
              <p:spPr bwMode="auto">
                <a:xfrm>
                  <a:off x="784" y="2072"/>
                  <a:ext cx="160" cy="152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8" name="Oval 64"/>
                <p:cNvSpPr>
                  <a:spLocks noChangeArrowheads="1"/>
                </p:cNvSpPr>
                <p:nvPr/>
              </p:nvSpPr>
              <p:spPr bwMode="auto">
                <a:xfrm>
                  <a:off x="624" y="2072"/>
                  <a:ext cx="160" cy="152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9" name="Oval 65"/>
                <p:cNvSpPr>
                  <a:spLocks noChangeArrowheads="1"/>
                </p:cNvSpPr>
                <p:nvPr/>
              </p:nvSpPr>
              <p:spPr bwMode="auto">
                <a:xfrm>
                  <a:off x="464" y="2072"/>
                  <a:ext cx="160" cy="152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6154" name="Group 66"/>
              <p:cNvGrpSpPr>
                <a:grpSpLocks/>
              </p:cNvGrpSpPr>
              <p:nvPr/>
            </p:nvGrpSpPr>
            <p:grpSpPr bwMode="auto">
              <a:xfrm>
                <a:off x="504" y="1056"/>
                <a:ext cx="640" cy="152"/>
                <a:chOff x="464" y="2072"/>
                <a:chExt cx="640" cy="152"/>
              </a:xfrm>
            </p:grpSpPr>
            <p:sp>
              <p:nvSpPr>
                <p:cNvPr id="46162" name="Oval 67"/>
                <p:cNvSpPr>
                  <a:spLocks noChangeArrowheads="1"/>
                </p:cNvSpPr>
                <p:nvPr/>
              </p:nvSpPr>
              <p:spPr bwMode="auto">
                <a:xfrm>
                  <a:off x="94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3" name="Oval 68"/>
                <p:cNvSpPr>
                  <a:spLocks noChangeArrowheads="1"/>
                </p:cNvSpPr>
                <p:nvPr/>
              </p:nvSpPr>
              <p:spPr bwMode="auto">
                <a:xfrm>
                  <a:off x="78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4" name="Oval 69"/>
                <p:cNvSpPr>
                  <a:spLocks noChangeArrowheads="1"/>
                </p:cNvSpPr>
                <p:nvPr/>
              </p:nvSpPr>
              <p:spPr bwMode="auto">
                <a:xfrm>
                  <a:off x="62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5" name="Oval 70"/>
                <p:cNvSpPr>
                  <a:spLocks noChangeArrowheads="1"/>
                </p:cNvSpPr>
                <p:nvPr/>
              </p:nvSpPr>
              <p:spPr bwMode="auto">
                <a:xfrm>
                  <a:off x="46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6155" name="Group 71"/>
              <p:cNvGrpSpPr>
                <a:grpSpLocks/>
              </p:cNvGrpSpPr>
              <p:nvPr/>
            </p:nvGrpSpPr>
            <p:grpSpPr bwMode="auto">
              <a:xfrm>
                <a:off x="1144" y="1056"/>
                <a:ext cx="640" cy="152"/>
                <a:chOff x="464" y="2072"/>
                <a:chExt cx="640" cy="152"/>
              </a:xfrm>
            </p:grpSpPr>
            <p:sp>
              <p:nvSpPr>
                <p:cNvPr id="46158" name="Oval 72"/>
                <p:cNvSpPr>
                  <a:spLocks noChangeArrowheads="1"/>
                </p:cNvSpPr>
                <p:nvPr/>
              </p:nvSpPr>
              <p:spPr bwMode="auto">
                <a:xfrm>
                  <a:off x="94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59" name="Oval 73"/>
                <p:cNvSpPr>
                  <a:spLocks noChangeArrowheads="1"/>
                </p:cNvSpPr>
                <p:nvPr/>
              </p:nvSpPr>
              <p:spPr bwMode="auto">
                <a:xfrm>
                  <a:off x="78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0" name="Oval 74"/>
                <p:cNvSpPr>
                  <a:spLocks noChangeArrowheads="1"/>
                </p:cNvSpPr>
                <p:nvPr/>
              </p:nvSpPr>
              <p:spPr bwMode="auto">
                <a:xfrm>
                  <a:off x="62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61" name="Oval 75"/>
                <p:cNvSpPr>
                  <a:spLocks noChangeArrowheads="1"/>
                </p:cNvSpPr>
                <p:nvPr/>
              </p:nvSpPr>
              <p:spPr bwMode="auto">
                <a:xfrm>
                  <a:off x="464" y="2072"/>
                  <a:ext cx="160" cy="15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6156" name="Text Box 76"/>
              <p:cNvSpPr txBox="1">
                <a:spLocks noChangeArrowheads="1"/>
              </p:cNvSpPr>
              <p:nvPr/>
            </p:nvSpPr>
            <p:spPr bwMode="auto">
              <a:xfrm>
                <a:off x="198" y="988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2000">
                    <a:latin typeface="Verdana" panose="020B0604030504040204" pitchFamily="34" charset="0"/>
                  </a:rPr>
                  <a:t>3’-</a:t>
                </a:r>
              </a:p>
            </p:txBody>
          </p:sp>
          <p:sp>
            <p:nvSpPr>
              <p:cNvPr id="46157" name="Text Box 77"/>
              <p:cNvSpPr txBox="1">
                <a:spLocks noChangeArrowheads="1"/>
              </p:cNvSpPr>
              <p:nvPr/>
            </p:nvSpPr>
            <p:spPr bwMode="auto">
              <a:xfrm>
                <a:off x="4310" y="988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2000">
                    <a:latin typeface="Verdana" panose="020B0604030504040204" pitchFamily="34" charset="0"/>
                  </a:rPr>
                  <a:t>…-5’</a:t>
                </a:r>
              </a:p>
            </p:txBody>
          </p:sp>
        </p:grpSp>
        <p:grpSp>
          <p:nvGrpSpPr>
            <p:cNvPr id="46099" name="Group 78"/>
            <p:cNvGrpSpPr>
              <a:grpSpLocks/>
            </p:cNvGrpSpPr>
            <p:nvPr/>
          </p:nvGrpSpPr>
          <p:grpSpPr bwMode="auto">
            <a:xfrm>
              <a:off x="2894" y="2174"/>
              <a:ext cx="216" cy="212"/>
              <a:chOff x="1070" y="1094"/>
              <a:chExt cx="216" cy="212"/>
            </a:xfrm>
          </p:grpSpPr>
          <p:sp>
            <p:nvSpPr>
              <p:cNvPr id="46150" name="Oval 79"/>
              <p:cNvSpPr>
                <a:spLocks noChangeArrowheads="1"/>
              </p:cNvSpPr>
              <p:nvPr/>
            </p:nvSpPr>
            <p:spPr bwMode="auto">
              <a:xfrm>
                <a:off x="1096" y="1120"/>
                <a:ext cx="160" cy="15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51" name="Text Box 80"/>
              <p:cNvSpPr txBox="1">
                <a:spLocks noChangeArrowheads="1"/>
              </p:cNvSpPr>
              <p:nvPr/>
            </p:nvSpPr>
            <p:spPr bwMode="auto">
              <a:xfrm>
                <a:off x="1070" y="109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G</a:t>
                </a:r>
              </a:p>
            </p:txBody>
          </p:sp>
        </p:grpSp>
        <p:grpSp>
          <p:nvGrpSpPr>
            <p:cNvPr id="46100" name="Group 81"/>
            <p:cNvGrpSpPr>
              <a:grpSpLocks/>
            </p:cNvGrpSpPr>
            <p:nvPr/>
          </p:nvGrpSpPr>
          <p:grpSpPr bwMode="auto">
            <a:xfrm>
              <a:off x="2614" y="2190"/>
              <a:ext cx="194" cy="212"/>
              <a:chOff x="1166" y="1662"/>
              <a:chExt cx="194" cy="212"/>
            </a:xfrm>
          </p:grpSpPr>
          <p:sp>
            <p:nvSpPr>
              <p:cNvPr id="46148" name="Oval 82"/>
              <p:cNvSpPr>
                <a:spLocks noChangeArrowheads="1"/>
              </p:cNvSpPr>
              <p:nvPr/>
            </p:nvSpPr>
            <p:spPr bwMode="auto">
              <a:xfrm>
                <a:off x="1184" y="1688"/>
                <a:ext cx="160" cy="152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49" name="Text Box 83"/>
              <p:cNvSpPr txBox="1">
                <a:spLocks noChangeArrowheads="1"/>
              </p:cNvSpPr>
              <p:nvPr/>
            </p:nvSpPr>
            <p:spPr bwMode="auto">
              <a:xfrm>
                <a:off x="1166" y="1662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T</a:t>
                </a:r>
              </a:p>
            </p:txBody>
          </p:sp>
        </p:grpSp>
        <p:sp>
          <p:nvSpPr>
            <p:cNvPr id="46101" name="Line 84"/>
            <p:cNvSpPr>
              <a:spLocks noChangeShapeType="1"/>
            </p:cNvSpPr>
            <p:nvPr/>
          </p:nvSpPr>
          <p:spPr bwMode="auto">
            <a:xfrm>
              <a:off x="1880" y="1807"/>
              <a:ext cx="0" cy="8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2" name="Group 85"/>
            <p:cNvGrpSpPr>
              <a:grpSpLocks/>
            </p:cNvGrpSpPr>
            <p:nvPr/>
          </p:nvGrpSpPr>
          <p:grpSpPr bwMode="auto">
            <a:xfrm>
              <a:off x="1766" y="1542"/>
              <a:ext cx="216" cy="212"/>
              <a:chOff x="1070" y="1094"/>
              <a:chExt cx="216" cy="212"/>
            </a:xfrm>
          </p:grpSpPr>
          <p:sp>
            <p:nvSpPr>
              <p:cNvPr id="46146" name="Oval 86"/>
              <p:cNvSpPr>
                <a:spLocks noChangeArrowheads="1"/>
              </p:cNvSpPr>
              <p:nvPr/>
            </p:nvSpPr>
            <p:spPr bwMode="auto">
              <a:xfrm>
                <a:off x="1096" y="1120"/>
                <a:ext cx="160" cy="15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47" name="Text Box 87"/>
              <p:cNvSpPr txBox="1">
                <a:spLocks noChangeArrowheads="1"/>
              </p:cNvSpPr>
              <p:nvPr/>
            </p:nvSpPr>
            <p:spPr bwMode="auto">
              <a:xfrm>
                <a:off x="1070" y="109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G</a:t>
                </a:r>
              </a:p>
            </p:txBody>
          </p:sp>
        </p:grpSp>
        <p:grpSp>
          <p:nvGrpSpPr>
            <p:cNvPr id="46103" name="Group 88"/>
            <p:cNvGrpSpPr>
              <a:grpSpLocks/>
            </p:cNvGrpSpPr>
            <p:nvPr/>
          </p:nvGrpSpPr>
          <p:grpSpPr bwMode="auto">
            <a:xfrm>
              <a:off x="1948" y="1542"/>
              <a:ext cx="194" cy="212"/>
              <a:chOff x="1166" y="1662"/>
              <a:chExt cx="194" cy="212"/>
            </a:xfrm>
          </p:grpSpPr>
          <p:sp>
            <p:nvSpPr>
              <p:cNvPr id="46144" name="Oval 89"/>
              <p:cNvSpPr>
                <a:spLocks noChangeArrowheads="1"/>
              </p:cNvSpPr>
              <p:nvPr/>
            </p:nvSpPr>
            <p:spPr bwMode="auto">
              <a:xfrm>
                <a:off x="1184" y="1688"/>
                <a:ext cx="160" cy="152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45" name="Text Box 90"/>
              <p:cNvSpPr txBox="1">
                <a:spLocks noChangeArrowheads="1"/>
              </p:cNvSpPr>
              <p:nvPr/>
            </p:nvSpPr>
            <p:spPr bwMode="auto">
              <a:xfrm>
                <a:off x="1166" y="1662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GB" altLang="en-US" sz="1600" b="1"/>
                  <a:t>T</a:t>
                </a:r>
              </a:p>
            </p:txBody>
          </p:sp>
        </p:grpSp>
        <p:grpSp>
          <p:nvGrpSpPr>
            <p:cNvPr id="46104" name="Group 91"/>
            <p:cNvGrpSpPr>
              <a:grpSpLocks/>
            </p:cNvGrpSpPr>
            <p:nvPr/>
          </p:nvGrpSpPr>
          <p:grpSpPr bwMode="auto">
            <a:xfrm>
              <a:off x="2108" y="1542"/>
              <a:ext cx="2258" cy="212"/>
              <a:chOff x="2108" y="1542"/>
              <a:chExt cx="2258" cy="212"/>
            </a:xfrm>
          </p:grpSpPr>
          <p:grpSp>
            <p:nvGrpSpPr>
              <p:cNvPr id="46105" name="Group 92"/>
              <p:cNvGrpSpPr>
                <a:grpSpLocks/>
              </p:cNvGrpSpPr>
              <p:nvPr/>
            </p:nvGrpSpPr>
            <p:grpSpPr bwMode="auto">
              <a:xfrm>
                <a:off x="3803" y="1542"/>
                <a:ext cx="208" cy="212"/>
                <a:chOff x="662" y="1526"/>
                <a:chExt cx="208" cy="212"/>
              </a:xfrm>
            </p:grpSpPr>
            <p:sp>
              <p:nvSpPr>
                <p:cNvPr id="46142" name="Oval 93"/>
                <p:cNvSpPr>
                  <a:spLocks noChangeArrowheads="1"/>
                </p:cNvSpPr>
                <p:nvPr/>
              </p:nvSpPr>
              <p:spPr bwMode="auto">
                <a:xfrm>
                  <a:off x="688" y="1552"/>
                  <a:ext cx="160" cy="15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43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662" y="152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C</a:t>
                  </a:r>
                </a:p>
              </p:txBody>
            </p:sp>
          </p:grpSp>
          <p:grpSp>
            <p:nvGrpSpPr>
              <p:cNvPr id="46106" name="Group 95"/>
              <p:cNvGrpSpPr>
                <a:grpSpLocks/>
              </p:cNvGrpSpPr>
              <p:nvPr/>
            </p:nvGrpSpPr>
            <p:grpSpPr bwMode="auto">
              <a:xfrm>
                <a:off x="2600" y="1542"/>
                <a:ext cx="194" cy="212"/>
                <a:chOff x="1166" y="1662"/>
                <a:chExt cx="194" cy="212"/>
              </a:xfrm>
            </p:grpSpPr>
            <p:sp>
              <p:nvSpPr>
                <p:cNvPr id="46140" name="Oval 96"/>
                <p:cNvSpPr>
                  <a:spLocks noChangeArrowheads="1"/>
                </p:cNvSpPr>
                <p:nvPr/>
              </p:nvSpPr>
              <p:spPr bwMode="auto">
                <a:xfrm>
                  <a:off x="1184" y="1688"/>
                  <a:ext cx="160" cy="152"/>
                </a:xfrm>
                <a:prstGeom prst="ellipse">
                  <a:avLst/>
                </a:prstGeom>
                <a:solidFill>
                  <a:srgbClr val="00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4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166" y="1662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T</a:t>
                  </a:r>
                </a:p>
              </p:txBody>
            </p:sp>
          </p:grpSp>
          <p:grpSp>
            <p:nvGrpSpPr>
              <p:cNvPr id="46107" name="Group 98"/>
              <p:cNvGrpSpPr>
                <a:grpSpLocks/>
              </p:cNvGrpSpPr>
              <p:nvPr/>
            </p:nvGrpSpPr>
            <p:grpSpPr bwMode="auto">
              <a:xfrm>
                <a:off x="3977" y="1542"/>
                <a:ext cx="208" cy="212"/>
                <a:chOff x="1678" y="1790"/>
                <a:chExt cx="208" cy="212"/>
              </a:xfrm>
            </p:grpSpPr>
            <p:sp>
              <p:nvSpPr>
                <p:cNvPr id="46138" name="Oval 99"/>
                <p:cNvSpPr>
                  <a:spLocks noChangeArrowheads="1"/>
                </p:cNvSpPr>
                <p:nvPr/>
              </p:nvSpPr>
              <p:spPr bwMode="auto">
                <a:xfrm>
                  <a:off x="1696" y="1824"/>
                  <a:ext cx="160" cy="152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3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678" y="1790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A</a:t>
                  </a:r>
                </a:p>
              </p:txBody>
            </p:sp>
          </p:grpSp>
          <p:grpSp>
            <p:nvGrpSpPr>
              <p:cNvPr id="46108" name="Group 101"/>
              <p:cNvGrpSpPr>
                <a:grpSpLocks/>
              </p:cNvGrpSpPr>
              <p:nvPr/>
            </p:nvGrpSpPr>
            <p:grpSpPr bwMode="auto">
              <a:xfrm>
                <a:off x="4150" y="1542"/>
                <a:ext cx="216" cy="212"/>
                <a:chOff x="1070" y="1094"/>
                <a:chExt cx="216" cy="212"/>
              </a:xfrm>
            </p:grpSpPr>
            <p:sp>
              <p:nvSpPr>
                <p:cNvPr id="46136" name="Oval 102"/>
                <p:cNvSpPr>
                  <a:spLocks noChangeArrowheads="1"/>
                </p:cNvSpPr>
                <p:nvPr/>
              </p:nvSpPr>
              <p:spPr bwMode="auto">
                <a:xfrm>
                  <a:off x="1096" y="1120"/>
                  <a:ext cx="160" cy="15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37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70" y="1094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G</a:t>
                  </a:r>
                </a:p>
              </p:txBody>
            </p:sp>
          </p:grpSp>
          <p:grpSp>
            <p:nvGrpSpPr>
              <p:cNvPr id="46109" name="Group 104"/>
              <p:cNvGrpSpPr>
                <a:grpSpLocks/>
              </p:cNvGrpSpPr>
              <p:nvPr/>
            </p:nvGrpSpPr>
            <p:grpSpPr bwMode="auto">
              <a:xfrm>
                <a:off x="2760" y="1542"/>
                <a:ext cx="194" cy="212"/>
                <a:chOff x="1166" y="1662"/>
                <a:chExt cx="194" cy="212"/>
              </a:xfrm>
            </p:grpSpPr>
            <p:sp>
              <p:nvSpPr>
                <p:cNvPr id="46134" name="Oval 105"/>
                <p:cNvSpPr>
                  <a:spLocks noChangeArrowheads="1"/>
                </p:cNvSpPr>
                <p:nvPr/>
              </p:nvSpPr>
              <p:spPr bwMode="auto">
                <a:xfrm>
                  <a:off x="1184" y="1688"/>
                  <a:ext cx="160" cy="152"/>
                </a:xfrm>
                <a:prstGeom prst="ellipse">
                  <a:avLst/>
                </a:prstGeom>
                <a:solidFill>
                  <a:srgbClr val="00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3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66" y="1662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T</a:t>
                  </a:r>
                </a:p>
              </p:txBody>
            </p:sp>
          </p:grpSp>
          <p:grpSp>
            <p:nvGrpSpPr>
              <p:cNvPr id="46110" name="Group 107"/>
              <p:cNvGrpSpPr>
                <a:grpSpLocks/>
              </p:cNvGrpSpPr>
              <p:nvPr/>
            </p:nvGrpSpPr>
            <p:grpSpPr bwMode="auto">
              <a:xfrm>
                <a:off x="2919" y="1542"/>
                <a:ext cx="208" cy="212"/>
                <a:chOff x="662" y="1526"/>
                <a:chExt cx="208" cy="212"/>
              </a:xfrm>
            </p:grpSpPr>
            <p:sp>
              <p:nvSpPr>
                <p:cNvPr id="46132" name="Oval 108"/>
                <p:cNvSpPr>
                  <a:spLocks noChangeArrowheads="1"/>
                </p:cNvSpPr>
                <p:nvPr/>
              </p:nvSpPr>
              <p:spPr bwMode="auto">
                <a:xfrm>
                  <a:off x="688" y="1552"/>
                  <a:ext cx="160" cy="15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33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662" y="152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C</a:t>
                  </a:r>
                </a:p>
              </p:txBody>
            </p:sp>
          </p:grpSp>
          <p:grpSp>
            <p:nvGrpSpPr>
              <p:cNvPr id="46111" name="Group 110"/>
              <p:cNvGrpSpPr>
                <a:grpSpLocks/>
              </p:cNvGrpSpPr>
              <p:nvPr/>
            </p:nvGrpSpPr>
            <p:grpSpPr bwMode="auto">
              <a:xfrm>
                <a:off x="2281" y="1542"/>
                <a:ext cx="194" cy="212"/>
                <a:chOff x="1166" y="1662"/>
                <a:chExt cx="194" cy="212"/>
              </a:xfrm>
            </p:grpSpPr>
            <p:sp>
              <p:nvSpPr>
                <p:cNvPr id="46130" name="Oval 111"/>
                <p:cNvSpPr>
                  <a:spLocks noChangeArrowheads="1"/>
                </p:cNvSpPr>
                <p:nvPr/>
              </p:nvSpPr>
              <p:spPr bwMode="auto">
                <a:xfrm>
                  <a:off x="1184" y="1688"/>
                  <a:ext cx="160" cy="152"/>
                </a:xfrm>
                <a:prstGeom prst="ellipse">
                  <a:avLst/>
                </a:prstGeom>
                <a:solidFill>
                  <a:srgbClr val="00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3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166" y="1662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T</a:t>
                  </a:r>
                </a:p>
              </p:txBody>
            </p:sp>
          </p:grpSp>
          <p:grpSp>
            <p:nvGrpSpPr>
              <p:cNvPr id="46112" name="Group 113"/>
              <p:cNvGrpSpPr>
                <a:grpSpLocks/>
              </p:cNvGrpSpPr>
              <p:nvPr/>
            </p:nvGrpSpPr>
            <p:grpSpPr bwMode="auto">
              <a:xfrm>
                <a:off x="3093" y="1542"/>
                <a:ext cx="216" cy="212"/>
                <a:chOff x="1070" y="1094"/>
                <a:chExt cx="216" cy="212"/>
              </a:xfrm>
            </p:grpSpPr>
            <p:sp>
              <p:nvSpPr>
                <p:cNvPr id="46128" name="Oval 114"/>
                <p:cNvSpPr>
                  <a:spLocks noChangeArrowheads="1"/>
                </p:cNvSpPr>
                <p:nvPr/>
              </p:nvSpPr>
              <p:spPr bwMode="auto">
                <a:xfrm>
                  <a:off x="1096" y="1120"/>
                  <a:ext cx="160" cy="15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2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070" y="1094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G</a:t>
                  </a:r>
                </a:p>
              </p:txBody>
            </p:sp>
          </p:grpSp>
          <p:grpSp>
            <p:nvGrpSpPr>
              <p:cNvPr id="46113" name="Group 116"/>
              <p:cNvGrpSpPr>
                <a:grpSpLocks/>
              </p:cNvGrpSpPr>
              <p:nvPr/>
            </p:nvGrpSpPr>
            <p:grpSpPr bwMode="auto">
              <a:xfrm>
                <a:off x="3456" y="1542"/>
                <a:ext cx="208" cy="212"/>
                <a:chOff x="662" y="1526"/>
                <a:chExt cx="208" cy="212"/>
              </a:xfrm>
            </p:grpSpPr>
            <p:sp>
              <p:nvSpPr>
                <p:cNvPr id="46126" name="Oval 117"/>
                <p:cNvSpPr>
                  <a:spLocks noChangeArrowheads="1"/>
                </p:cNvSpPr>
                <p:nvPr/>
              </p:nvSpPr>
              <p:spPr bwMode="auto">
                <a:xfrm>
                  <a:off x="688" y="1552"/>
                  <a:ext cx="160" cy="15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27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662" y="152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C</a:t>
                  </a:r>
                </a:p>
              </p:txBody>
            </p:sp>
          </p:grpSp>
          <p:grpSp>
            <p:nvGrpSpPr>
              <p:cNvPr id="46114" name="Group 119"/>
              <p:cNvGrpSpPr>
                <a:grpSpLocks/>
              </p:cNvGrpSpPr>
              <p:nvPr/>
            </p:nvGrpSpPr>
            <p:grpSpPr bwMode="auto">
              <a:xfrm>
                <a:off x="2441" y="1542"/>
                <a:ext cx="194" cy="212"/>
                <a:chOff x="1166" y="1662"/>
                <a:chExt cx="194" cy="212"/>
              </a:xfrm>
            </p:grpSpPr>
            <p:sp>
              <p:nvSpPr>
                <p:cNvPr id="46124" name="Oval 120"/>
                <p:cNvSpPr>
                  <a:spLocks noChangeArrowheads="1"/>
                </p:cNvSpPr>
                <p:nvPr/>
              </p:nvSpPr>
              <p:spPr bwMode="auto">
                <a:xfrm>
                  <a:off x="1184" y="1688"/>
                  <a:ext cx="160" cy="152"/>
                </a:xfrm>
                <a:prstGeom prst="ellipse">
                  <a:avLst/>
                </a:prstGeom>
                <a:solidFill>
                  <a:srgbClr val="00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25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166" y="1662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T</a:t>
                  </a:r>
                </a:p>
              </p:txBody>
            </p:sp>
          </p:grpSp>
          <p:grpSp>
            <p:nvGrpSpPr>
              <p:cNvPr id="46115" name="Group 122"/>
              <p:cNvGrpSpPr>
                <a:grpSpLocks/>
              </p:cNvGrpSpPr>
              <p:nvPr/>
            </p:nvGrpSpPr>
            <p:grpSpPr bwMode="auto">
              <a:xfrm>
                <a:off x="3630" y="1542"/>
                <a:ext cx="208" cy="212"/>
                <a:chOff x="1678" y="1790"/>
                <a:chExt cx="208" cy="212"/>
              </a:xfrm>
            </p:grpSpPr>
            <p:sp>
              <p:nvSpPr>
                <p:cNvPr id="46122" name="Oval 123"/>
                <p:cNvSpPr>
                  <a:spLocks noChangeArrowheads="1"/>
                </p:cNvSpPr>
                <p:nvPr/>
              </p:nvSpPr>
              <p:spPr bwMode="auto">
                <a:xfrm>
                  <a:off x="1696" y="1824"/>
                  <a:ext cx="160" cy="152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23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678" y="1790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A</a:t>
                  </a:r>
                </a:p>
              </p:txBody>
            </p:sp>
          </p:grpSp>
          <p:grpSp>
            <p:nvGrpSpPr>
              <p:cNvPr id="46116" name="Group 125"/>
              <p:cNvGrpSpPr>
                <a:grpSpLocks/>
              </p:cNvGrpSpPr>
              <p:nvPr/>
            </p:nvGrpSpPr>
            <p:grpSpPr bwMode="auto">
              <a:xfrm>
                <a:off x="3275" y="1542"/>
                <a:ext cx="216" cy="212"/>
                <a:chOff x="1070" y="1094"/>
                <a:chExt cx="216" cy="212"/>
              </a:xfrm>
            </p:grpSpPr>
            <p:sp>
              <p:nvSpPr>
                <p:cNvPr id="46120" name="Oval 126"/>
                <p:cNvSpPr>
                  <a:spLocks noChangeArrowheads="1"/>
                </p:cNvSpPr>
                <p:nvPr/>
              </p:nvSpPr>
              <p:spPr bwMode="auto">
                <a:xfrm>
                  <a:off x="1096" y="1120"/>
                  <a:ext cx="160" cy="15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2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70" y="1094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G</a:t>
                  </a:r>
                </a:p>
              </p:txBody>
            </p:sp>
          </p:grpSp>
          <p:grpSp>
            <p:nvGrpSpPr>
              <p:cNvPr id="46117" name="Group 128"/>
              <p:cNvGrpSpPr>
                <a:grpSpLocks/>
              </p:cNvGrpSpPr>
              <p:nvPr/>
            </p:nvGrpSpPr>
            <p:grpSpPr bwMode="auto">
              <a:xfrm>
                <a:off x="2108" y="1542"/>
                <a:ext cx="208" cy="212"/>
                <a:chOff x="1678" y="1790"/>
                <a:chExt cx="208" cy="212"/>
              </a:xfrm>
            </p:grpSpPr>
            <p:sp>
              <p:nvSpPr>
                <p:cNvPr id="46118" name="Oval 129"/>
                <p:cNvSpPr>
                  <a:spLocks noChangeArrowheads="1"/>
                </p:cNvSpPr>
                <p:nvPr/>
              </p:nvSpPr>
              <p:spPr bwMode="auto">
                <a:xfrm>
                  <a:off x="1696" y="1824"/>
                  <a:ext cx="160" cy="152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6119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678" y="1790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 b="1"/>
                    <a:t>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1771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41350"/>
            <a:ext cx="7150100" cy="838200"/>
          </a:xfrm>
        </p:spPr>
        <p:txBody>
          <a:bodyPr/>
          <a:lstStyle/>
          <a:p>
            <a:pPr eaLnBrk="1" hangingPunct="1"/>
            <a:r>
              <a:rPr lang="en-GB" altLang="en-US" sz="3200" smtClean="0"/>
              <a:t>Sequential Base Calling</a:t>
            </a:r>
          </a:p>
        </p:txBody>
      </p:sp>
      <p:grpSp>
        <p:nvGrpSpPr>
          <p:cNvPr id="50178" name="Group 3"/>
          <p:cNvGrpSpPr>
            <a:grpSpLocks/>
          </p:cNvGrpSpPr>
          <p:nvPr/>
        </p:nvGrpSpPr>
        <p:grpSpPr bwMode="auto">
          <a:xfrm>
            <a:off x="182563" y="1917700"/>
            <a:ext cx="8756650" cy="3113088"/>
            <a:chOff x="75" y="1143"/>
            <a:chExt cx="5516" cy="1961"/>
          </a:xfrm>
        </p:grpSpPr>
        <p:grpSp>
          <p:nvGrpSpPr>
            <p:cNvPr id="50179" name="Group 4"/>
            <p:cNvGrpSpPr>
              <a:grpSpLocks/>
            </p:cNvGrpSpPr>
            <p:nvPr/>
          </p:nvGrpSpPr>
          <p:grpSpPr bwMode="auto">
            <a:xfrm>
              <a:off x="75" y="1816"/>
              <a:ext cx="5516" cy="628"/>
              <a:chOff x="-20" y="1376"/>
              <a:chExt cx="5516" cy="628"/>
            </a:xfrm>
          </p:grpSpPr>
          <p:grpSp>
            <p:nvGrpSpPr>
              <p:cNvPr id="50186" name="Group 5"/>
              <p:cNvGrpSpPr>
                <a:grpSpLocks/>
              </p:cNvGrpSpPr>
              <p:nvPr/>
            </p:nvGrpSpPr>
            <p:grpSpPr bwMode="auto">
              <a:xfrm>
                <a:off x="-20" y="1376"/>
                <a:ext cx="613" cy="586"/>
                <a:chOff x="316" y="625"/>
                <a:chExt cx="874" cy="754"/>
              </a:xfrm>
            </p:grpSpPr>
            <p:grpSp>
              <p:nvGrpSpPr>
                <p:cNvPr id="50237" name="Group 6"/>
                <p:cNvGrpSpPr>
                  <a:grpSpLocks/>
                </p:cNvGrpSpPr>
                <p:nvPr/>
              </p:nvGrpSpPr>
              <p:grpSpPr bwMode="auto">
                <a:xfrm>
                  <a:off x="316" y="625"/>
                  <a:ext cx="874" cy="754"/>
                  <a:chOff x="316" y="625"/>
                  <a:chExt cx="874" cy="754"/>
                </a:xfrm>
              </p:grpSpPr>
              <p:graphicFrame>
                <p:nvGraphicFramePr>
                  <p:cNvPr id="50240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355" y="664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34" name="Photo Editor Photo" r:id="rId4" imgW="1325995" imgH="1135478" progId="MSPhotoEd.3">
                          <p:embed/>
                        </p:oleObj>
                      </mc:Choice>
                      <mc:Fallback>
                        <p:oleObj name="Photo Editor Photo" r:id="rId4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5" y="664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4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" y="625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50238" name="Oval 9"/>
                <p:cNvSpPr>
                  <a:spLocks noChangeArrowheads="1"/>
                </p:cNvSpPr>
                <p:nvPr/>
              </p:nvSpPr>
              <p:spPr bwMode="auto">
                <a:xfrm>
                  <a:off x="532" y="759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239" name="Oval 10"/>
                <p:cNvSpPr>
                  <a:spLocks noChangeArrowheads="1"/>
                </p:cNvSpPr>
                <p:nvPr/>
              </p:nvSpPr>
              <p:spPr bwMode="auto">
                <a:xfrm>
                  <a:off x="810" y="1066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0187" name="Group 11"/>
              <p:cNvGrpSpPr>
                <a:grpSpLocks/>
              </p:cNvGrpSpPr>
              <p:nvPr/>
            </p:nvGrpSpPr>
            <p:grpSpPr bwMode="auto">
              <a:xfrm>
                <a:off x="585" y="1377"/>
                <a:ext cx="617" cy="586"/>
                <a:chOff x="1178" y="626"/>
                <a:chExt cx="880" cy="754"/>
              </a:xfrm>
            </p:grpSpPr>
            <p:grpSp>
              <p:nvGrpSpPr>
                <p:cNvPr id="50232" name="Group 12"/>
                <p:cNvGrpSpPr>
                  <a:grpSpLocks/>
                </p:cNvGrpSpPr>
                <p:nvPr/>
              </p:nvGrpSpPr>
              <p:grpSpPr bwMode="auto">
                <a:xfrm>
                  <a:off x="1178" y="626"/>
                  <a:ext cx="880" cy="754"/>
                  <a:chOff x="1178" y="626"/>
                  <a:chExt cx="880" cy="754"/>
                </a:xfrm>
              </p:grpSpPr>
              <p:graphicFrame>
                <p:nvGraphicFramePr>
                  <p:cNvPr id="50235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223" y="665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35" name="Photo Editor Photo" r:id="rId6" imgW="1325995" imgH="1135478" progId="MSPhotoEd.3">
                          <p:embed/>
                        </p:oleObj>
                      </mc:Choice>
                      <mc:Fallback>
                        <p:oleObj name="Photo Editor Photo" r:id="rId6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23" y="665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3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8" y="626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50233" name="Oval 15"/>
                <p:cNvSpPr>
                  <a:spLocks noChangeArrowheads="1"/>
                </p:cNvSpPr>
                <p:nvPr/>
              </p:nvSpPr>
              <p:spPr bwMode="auto">
                <a:xfrm>
                  <a:off x="1379" y="760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234" name="Oval 16"/>
                <p:cNvSpPr>
                  <a:spLocks noChangeArrowheads="1"/>
                </p:cNvSpPr>
                <p:nvPr/>
              </p:nvSpPr>
              <p:spPr bwMode="auto">
                <a:xfrm>
                  <a:off x="1678" y="1066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0188" name="Group 17"/>
              <p:cNvGrpSpPr>
                <a:grpSpLocks/>
              </p:cNvGrpSpPr>
              <p:nvPr/>
            </p:nvGrpSpPr>
            <p:grpSpPr bwMode="auto">
              <a:xfrm>
                <a:off x="1199" y="1389"/>
                <a:ext cx="611" cy="573"/>
                <a:chOff x="2054" y="634"/>
                <a:chExt cx="871" cy="738"/>
              </a:xfrm>
            </p:grpSpPr>
            <p:graphicFrame>
              <p:nvGraphicFramePr>
                <p:cNvPr id="50230" name="Object 8"/>
                <p:cNvGraphicFramePr>
                  <a:graphicFrameLocks noChangeAspect="1"/>
                </p:cNvGraphicFramePr>
                <p:nvPr/>
              </p:nvGraphicFramePr>
              <p:xfrm>
                <a:off x="2090" y="657"/>
                <a:ext cx="835" cy="7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" name="Photo Editor Photo" r:id="rId8" imgW="1325995" imgH="1135478" progId="MSPhotoEd.3">
                        <p:embed/>
                      </p:oleObj>
                    </mc:Choice>
                    <mc:Fallback>
                      <p:oleObj name="Photo Editor Photo" r:id="rId8" imgW="1325995" imgH="1135478" progId="MSPhotoEd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0" y="657"/>
                              <a:ext cx="835" cy="7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>
                                        <a:alpha val="74997"/>
                                      </a:scheme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2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054" y="634"/>
                  <a:ext cx="281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GB" altLang="en-US" sz="160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50189" name="Group 20"/>
              <p:cNvGrpSpPr>
                <a:grpSpLocks/>
              </p:cNvGrpSpPr>
              <p:nvPr/>
            </p:nvGrpSpPr>
            <p:grpSpPr bwMode="auto">
              <a:xfrm>
                <a:off x="1349" y="1470"/>
                <a:ext cx="302" cy="374"/>
                <a:chOff x="2548" y="580"/>
                <a:chExt cx="531" cy="595"/>
              </a:xfrm>
            </p:grpSpPr>
            <p:sp>
              <p:nvSpPr>
                <p:cNvPr id="50228" name="Oval 21"/>
                <p:cNvSpPr>
                  <a:spLocks noChangeArrowheads="1"/>
                </p:cNvSpPr>
                <p:nvPr/>
              </p:nvSpPr>
              <p:spPr bwMode="auto">
                <a:xfrm>
                  <a:off x="2548" y="580"/>
                  <a:ext cx="197" cy="198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229" name="Oval 22"/>
                <p:cNvSpPr>
                  <a:spLocks noChangeArrowheads="1"/>
                </p:cNvSpPr>
                <p:nvPr/>
              </p:nvSpPr>
              <p:spPr bwMode="auto">
                <a:xfrm>
                  <a:off x="2882" y="976"/>
                  <a:ext cx="197" cy="199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0190" name="Group 23"/>
              <p:cNvGrpSpPr>
                <a:grpSpLocks/>
              </p:cNvGrpSpPr>
              <p:nvPr/>
            </p:nvGrpSpPr>
            <p:grpSpPr bwMode="auto">
              <a:xfrm>
                <a:off x="3656" y="1387"/>
                <a:ext cx="621" cy="577"/>
                <a:chOff x="334" y="2126"/>
                <a:chExt cx="886" cy="743"/>
              </a:xfrm>
            </p:grpSpPr>
            <p:grpSp>
              <p:nvGrpSpPr>
                <p:cNvPr id="50222" name="Group 24"/>
                <p:cNvGrpSpPr>
                  <a:grpSpLocks/>
                </p:cNvGrpSpPr>
                <p:nvPr/>
              </p:nvGrpSpPr>
              <p:grpSpPr bwMode="auto">
                <a:xfrm>
                  <a:off x="334" y="2126"/>
                  <a:ext cx="886" cy="743"/>
                  <a:chOff x="1173" y="1438"/>
                  <a:chExt cx="886" cy="743"/>
                </a:xfrm>
              </p:grpSpPr>
              <p:graphicFrame>
                <p:nvGraphicFramePr>
                  <p:cNvPr id="50226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1224" y="1466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37" name="Photo Editor Photo" r:id="rId10" imgW="1325995" imgH="1135478" progId="MSPhotoEd.3">
                          <p:embed/>
                        </p:oleObj>
                      </mc:Choice>
                      <mc:Fallback>
                        <p:oleObj name="Photo Editor Photo" r:id="rId10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24" y="1466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2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3" y="1438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50223" name="Group 27"/>
                <p:cNvGrpSpPr>
                  <a:grpSpLocks/>
                </p:cNvGrpSpPr>
                <p:nvPr/>
              </p:nvGrpSpPr>
              <p:grpSpPr bwMode="auto">
                <a:xfrm>
                  <a:off x="542" y="2240"/>
                  <a:ext cx="460" cy="467"/>
                  <a:chOff x="542" y="2240"/>
                  <a:chExt cx="460" cy="467"/>
                </a:xfrm>
              </p:grpSpPr>
              <p:sp>
                <p:nvSpPr>
                  <p:cNvPr id="5022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240"/>
                    <a:ext cx="160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CCE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022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2547"/>
                    <a:ext cx="160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CCE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50191" name="Group 30"/>
              <p:cNvGrpSpPr>
                <a:grpSpLocks/>
              </p:cNvGrpSpPr>
              <p:nvPr/>
            </p:nvGrpSpPr>
            <p:grpSpPr bwMode="auto">
              <a:xfrm>
                <a:off x="4272" y="1381"/>
                <a:ext cx="615" cy="583"/>
                <a:chOff x="2056" y="1424"/>
                <a:chExt cx="877" cy="751"/>
              </a:xfrm>
            </p:grpSpPr>
            <p:grpSp>
              <p:nvGrpSpPr>
                <p:cNvPr id="50217" name="Group 31"/>
                <p:cNvGrpSpPr>
                  <a:grpSpLocks/>
                </p:cNvGrpSpPr>
                <p:nvPr/>
              </p:nvGrpSpPr>
              <p:grpSpPr bwMode="auto">
                <a:xfrm>
                  <a:off x="2056" y="1424"/>
                  <a:ext cx="877" cy="751"/>
                  <a:chOff x="2056" y="1424"/>
                  <a:chExt cx="877" cy="751"/>
                </a:xfrm>
              </p:grpSpPr>
              <p:graphicFrame>
                <p:nvGraphicFramePr>
                  <p:cNvPr id="50220" name="Object 6"/>
                  <p:cNvGraphicFramePr>
                    <a:graphicFrameLocks noChangeAspect="1"/>
                  </p:cNvGraphicFramePr>
                  <p:nvPr/>
                </p:nvGraphicFramePr>
                <p:xfrm>
                  <a:off x="2098" y="1460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38" name="Photo Editor Photo" r:id="rId12" imgW="1325995" imgH="1135478" progId="MSPhotoEd.3">
                          <p:embed/>
                        </p:oleObj>
                      </mc:Choice>
                      <mc:Fallback>
                        <p:oleObj name="Photo Editor Photo" r:id="rId12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8" y="1460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2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6" y="1424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8</a:t>
                    </a:r>
                  </a:p>
                </p:txBody>
              </p:sp>
            </p:grpSp>
            <p:sp>
              <p:nvSpPr>
                <p:cNvPr id="50218" name="Oval 34"/>
                <p:cNvSpPr>
                  <a:spLocks noChangeArrowheads="1"/>
                </p:cNvSpPr>
                <p:nvPr/>
              </p:nvSpPr>
              <p:spPr bwMode="auto">
                <a:xfrm>
                  <a:off x="2286" y="1556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219" name="Oval 35"/>
                <p:cNvSpPr>
                  <a:spLocks noChangeArrowheads="1"/>
                </p:cNvSpPr>
                <p:nvPr/>
              </p:nvSpPr>
              <p:spPr bwMode="auto">
                <a:xfrm>
                  <a:off x="2536" y="1863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0192" name="Group 36"/>
              <p:cNvGrpSpPr>
                <a:grpSpLocks/>
              </p:cNvGrpSpPr>
              <p:nvPr/>
            </p:nvGrpSpPr>
            <p:grpSpPr bwMode="auto">
              <a:xfrm>
                <a:off x="4881" y="1381"/>
                <a:ext cx="615" cy="583"/>
                <a:chOff x="2945" y="1424"/>
                <a:chExt cx="877" cy="750"/>
              </a:xfrm>
            </p:grpSpPr>
            <p:grpSp>
              <p:nvGrpSpPr>
                <p:cNvPr id="50212" name="Group 37"/>
                <p:cNvGrpSpPr>
                  <a:grpSpLocks/>
                </p:cNvGrpSpPr>
                <p:nvPr/>
              </p:nvGrpSpPr>
              <p:grpSpPr bwMode="auto">
                <a:xfrm>
                  <a:off x="2945" y="1424"/>
                  <a:ext cx="877" cy="750"/>
                  <a:chOff x="2945" y="1424"/>
                  <a:chExt cx="877" cy="750"/>
                </a:xfrm>
              </p:grpSpPr>
              <p:graphicFrame>
                <p:nvGraphicFramePr>
                  <p:cNvPr id="50215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2987" y="1459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39" name="Photo Editor Photo" r:id="rId14" imgW="1325995" imgH="1135478" progId="MSPhotoEd.3">
                          <p:embed/>
                        </p:oleObj>
                      </mc:Choice>
                      <mc:Fallback>
                        <p:oleObj name="Photo Editor Photo" r:id="rId14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87" y="1459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1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5" y="1424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50213" name="Oval 40"/>
                <p:cNvSpPr>
                  <a:spLocks noChangeArrowheads="1"/>
                </p:cNvSpPr>
                <p:nvPr/>
              </p:nvSpPr>
              <p:spPr bwMode="auto">
                <a:xfrm>
                  <a:off x="3149" y="1558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214" name="Oval 41"/>
                <p:cNvSpPr>
                  <a:spLocks noChangeArrowheads="1"/>
                </p:cNvSpPr>
                <p:nvPr/>
              </p:nvSpPr>
              <p:spPr bwMode="auto">
                <a:xfrm>
                  <a:off x="3434" y="1866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0193" name="Group 42"/>
              <p:cNvGrpSpPr>
                <a:grpSpLocks/>
              </p:cNvGrpSpPr>
              <p:nvPr/>
            </p:nvGrpSpPr>
            <p:grpSpPr bwMode="auto">
              <a:xfrm>
                <a:off x="1809" y="1395"/>
                <a:ext cx="616" cy="573"/>
                <a:chOff x="2929" y="635"/>
                <a:chExt cx="879" cy="737"/>
              </a:xfrm>
            </p:grpSpPr>
            <p:grpSp>
              <p:nvGrpSpPr>
                <p:cNvPr id="50207" name="Group 43"/>
                <p:cNvGrpSpPr>
                  <a:grpSpLocks/>
                </p:cNvGrpSpPr>
                <p:nvPr/>
              </p:nvGrpSpPr>
              <p:grpSpPr bwMode="auto">
                <a:xfrm>
                  <a:off x="2929" y="635"/>
                  <a:ext cx="879" cy="737"/>
                  <a:chOff x="2929" y="635"/>
                  <a:chExt cx="879" cy="737"/>
                </a:xfrm>
              </p:grpSpPr>
              <p:graphicFrame>
                <p:nvGraphicFramePr>
                  <p:cNvPr id="50210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2973" y="657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40" name="Photo Editor Photo" r:id="rId16" imgW="1325995" imgH="1135478" progId="MSPhotoEd.3">
                          <p:embed/>
                        </p:oleObj>
                      </mc:Choice>
                      <mc:Fallback>
                        <p:oleObj name="Photo Editor Photo" r:id="rId16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3" y="657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1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9" y="635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4</a:t>
                    </a:r>
                  </a:p>
                </p:txBody>
              </p:sp>
            </p:grpSp>
            <p:sp>
              <p:nvSpPr>
                <p:cNvPr id="50208" name="Oval 46"/>
                <p:cNvSpPr>
                  <a:spLocks noChangeArrowheads="1"/>
                </p:cNvSpPr>
                <p:nvPr/>
              </p:nvSpPr>
              <p:spPr bwMode="auto">
                <a:xfrm>
                  <a:off x="3145" y="754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209" name="Oval 47"/>
                <p:cNvSpPr>
                  <a:spLocks noChangeArrowheads="1"/>
                </p:cNvSpPr>
                <p:nvPr/>
              </p:nvSpPr>
              <p:spPr bwMode="auto">
                <a:xfrm>
                  <a:off x="3416" y="1047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0194" name="Group 48"/>
              <p:cNvGrpSpPr>
                <a:grpSpLocks/>
              </p:cNvGrpSpPr>
              <p:nvPr/>
            </p:nvGrpSpPr>
            <p:grpSpPr bwMode="auto">
              <a:xfrm>
                <a:off x="2423" y="1380"/>
                <a:ext cx="614" cy="588"/>
                <a:chOff x="3819" y="616"/>
                <a:chExt cx="876" cy="756"/>
              </a:xfrm>
            </p:grpSpPr>
            <p:grpSp>
              <p:nvGrpSpPr>
                <p:cNvPr id="50202" name="Group 49"/>
                <p:cNvGrpSpPr>
                  <a:grpSpLocks/>
                </p:cNvGrpSpPr>
                <p:nvPr/>
              </p:nvGrpSpPr>
              <p:grpSpPr bwMode="auto">
                <a:xfrm>
                  <a:off x="3819" y="616"/>
                  <a:ext cx="876" cy="756"/>
                  <a:chOff x="3784" y="609"/>
                  <a:chExt cx="876" cy="756"/>
                </a:xfrm>
              </p:grpSpPr>
              <p:graphicFrame>
                <p:nvGraphicFramePr>
                  <p:cNvPr id="50205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3825" y="650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41" name="Photo Editor Photo" r:id="rId18" imgW="1325995" imgH="1135478" progId="MSPhotoEd.3">
                          <p:embed/>
                        </p:oleObj>
                      </mc:Choice>
                      <mc:Fallback>
                        <p:oleObj name="Photo Editor Photo" r:id="rId18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25" y="650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0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609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50203" name="Oval 52"/>
                <p:cNvSpPr>
                  <a:spLocks noChangeArrowheads="1"/>
                </p:cNvSpPr>
                <p:nvPr/>
              </p:nvSpPr>
              <p:spPr bwMode="auto">
                <a:xfrm>
                  <a:off x="4036" y="740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204" name="Oval 53"/>
                <p:cNvSpPr>
                  <a:spLocks noChangeArrowheads="1"/>
                </p:cNvSpPr>
                <p:nvPr/>
              </p:nvSpPr>
              <p:spPr bwMode="auto">
                <a:xfrm>
                  <a:off x="4300" y="1047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0195" name="Group 54"/>
              <p:cNvGrpSpPr>
                <a:grpSpLocks/>
              </p:cNvGrpSpPr>
              <p:nvPr/>
            </p:nvGrpSpPr>
            <p:grpSpPr bwMode="auto">
              <a:xfrm>
                <a:off x="3028" y="1385"/>
                <a:ext cx="619" cy="583"/>
                <a:chOff x="284" y="1424"/>
                <a:chExt cx="883" cy="750"/>
              </a:xfrm>
            </p:grpSpPr>
            <p:grpSp>
              <p:nvGrpSpPr>
                <p:cNvPr id="50197" name="Group 55"/>
                <p:cNvGrpSpPr>
                  <a:grpSpLocks/>
                </p:cNvGrpSpPr>
                <p:nvPr/>
              </p:nvGrpSpPr>
              <p:grpSpPr bwMode="auto">
                <a:xfrm>
                  <a:off x="284" y="1424"/>
                  <a:ext cx="883" cy="750"/>
                  <a:chOff x="284" y="1424"/>
                  <a:chExt cx="883" cy="750"/>
                </a:xfrm>
              </p:grpSpPr>
              <p:graphicFrame>
                <p:nvGraphicFramePr>
                  <p:cNvPr id="50200" name="Object 2"/>
                  <p:cNvGraphicFramePr>
                    <a:graphicFrameLocks noChangeAspect="1"/>
                  </p:cNvGraphicFramePr>
                  <p:nvPr/>
                </p:nvGraphicFramePr>
                <p:xfrm>
                  <a:off x="332" y="1459"/>
                  <a:ext cx="835" cy="7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42" name="Photo Editor Photo" r:id="rId20" imgW="1325995" imgH="1135478" progId="MSPhotoEd.3">
                          <p:embed/>
                        </p:oleObj>
                      </mc:Choice>
                      <mc:Fallback>
                        <p:oleObj name="Photo Editor Photo" r:id="rId20" imgW="1325995" imgH="1135478" progId="MSPhotoEd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2" y="1459"/>
                                <a:ext cx="835" cy="7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0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1424"/>
                    <a:ext cx="281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GB" altLang="en-US" sz="1600">
                        <a:solidFill>
                          <a:srgbClr val="FFFFFF"/>
                        </a:solidFill>
                        <a:latin typeface="Verdana" panose="020B0604030504040204" pitchFamily="34" charset="0"/>
                      </a:rPr>
                      <a:t>6</a:t>
                    </a:r>
                  </a:p>
                </p:txBody>
              </p:sp>
            </p:grpSp>
            <p:sp>
              <p:nvSpPr>
                <p:cNvPr id="50198" name="Oval 58"/>
                <p:cNvSpPr>
                  <a:spLocks noChangeArrowheads="1"/>
                </p:cNvSpPr>
                <p:nvPr/>
              </p:nvSpPr>
              <p:spPr bwMode="auto">
                <a:xfrm>
                  <a:off x="509" y="1537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199" name="Oval 59"/>
                <p:cNvSpPr>
                  <a:spLocks noChangeArrowheads="1"/>
                </p:cNvSpPr>
                <p:nvPr/>
              </p:nvSpPr>
              <p:spPr bwMode="auto">
                <a:xfrm>
                  <a:off x="773" y="1851"/>
                  <a:ext cx="160" cy="160"/>
                </a:xfrm>
                <a:prstGeom prst="ellipse">
                  <a:avLst/>
                </a:prstGeom>
                <a:noFill/>
                <a:ln w="28575">
                  <a:solidFill>
                    <a:srgbClr val="CCE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50196" name="Line 60"/>
              <p:cNvSpPr>
                <a:spLocks noChangeShapeType="1"/>
              </p:cNvSpPr>
              <p:nvPr/>
            </p:nvSpPr>
            <p:spPr bwMode="auto">
              <a:xfrm flipV="1">
                <a:off x="4267" y="1873"/>
                <a:ext cx="42" cy="131"/>
              </a:xfrm>
              <a:prstGeom prst="line">
                <a:avLst/>
              </a:prstGeom>
              <a:noFill/>
              <a:ln w="28575">
                <a:solidFill>
                  <a:srgbClr val="CCE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180" name="Group 61"/>
            <p:cNvGrpSpPr>
              <a:grpSpLocks/>
            </p:cNvGrpSpPr>
            <p:nvPr/>
          </p:nvGrpSpPr>
          <p:grpSpPr bwMode="auto">
            <a:xfrm>
              <a:off x="535" y="2440"/>
              <a:ext cx="3710" cy="664"/>
              <a:chOff x="440" y="2000"/>
              <a:chExt cx="3710" cy="664"/>
            </a:xfrm>
          </p:grpSpPr>
          <p:sp>
            <p:nvSpPr>
              <p:cNvPr id="50184" name="Text Box 62"/>
              <p:cNvSpPr txBox="1">
                <a:spLocks noChangeArrowheads="1"/>
              </p:cNvSpPr>
              <p:nvPr/>
            </p:nvSpPr>
            <p:spPr bwMode="auto">
              <a:xfrm>
                <a:off x="2274" y="2376"/>
                <a:ext cx="1876" cy="28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FF00"/>
                    </a:solidFill>
                  </a:rPr>
                  <a:t>T T T T T T T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6666FF"/>
                    </a:solidFill>
                  </a:rPr>
                  <a:t>G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00FF00"/>
                    </a:solidFill>
                  </a:rPr>
                  <a:t>T </a:t>
                </a:r>
                <a:r>
                  <a:rPr lang="en-GB" altLang="en-US">
                    <a:solidFill>
                      <a:schemeClr val="folHlink"/>
                    </a:solidFill>
                  </a:rPr>
                  <a:t>…</a:t>
                </a:r>
              </a:p>
            </p:txBody>
          </p:sp>
          <p:cxnSp>
            <p:nvCxnSpPr>
              <p:cNvPr id="50185" name="AutoShape 63"/>
              <p:cNvCxnSpPr>
                <a:cxnSpLocks noChangeShapeType="1"/>
              </p:cNvCxnSpPr>
              <p:nvPr/>
            </p:nvCxnSpPr>
            <p:spPr bwMode="auto">
              <a:xfrm rot="16200000" flipH="1">
                <a:off x="1235" y="1205"/>
                <a:ext cx="304" cy="189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181" name="Group 64"/>
            <p:cNvGrpSpPr>
              <a:grpSpLocks/>
            </p:cNvGrpSpPr>
            <p:nvPr/>
          </p:nvGrpSpPr>
          <p:grpSpPr bwMode="auto">
            <a:xfrm>
              <a:off x="343" y="1143"/>
              <a:ext cx="3795" cy="657"/>
              <a:chOff x="248" y="703"/>
              <a:chExt cx="3795" cy="657"/>
            </a:xfrm>
          </p:grpSpPr>
          <p:sp>
            <p:nvSpPr>
              <p:cNvPr id="50182" name="Text Box 65"/>
              <p:cNvSpPr txBox="1">
                <a:spLocks noChangeArrowheads="1"/>
              </p:cNvSpPr>
              <p:nvPr/>
            </p:nvSpPr>
            <p:spPr bwMode="auto">
              <a:xfrm>
                <a:off x="2071" y="703"/>
                <a:ext cx="1972" cy="28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FF00"/>
                    </a:solidFill>
                  </a:rPr>
                  <a:t>T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6666FF"/>
                    </a:solidFill>
                  </a:rPr>
                  <a:t>G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FF3300"/>
                    </a:solidFill>
                  </a:rPr>
                  <a:t>C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00FF00"/>
                    </a:solidFill>
                  </a:rPr>
                  <a:t>T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FFCC00"/>
                    </a:solidFill>
                  </a:rPr>
                  <a:t>A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FF3300"/>
                    </a:solidFill>
                  </a:rPr>
                  <a:t>C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6666FF"/>
                    </a:solidFill>
                  </a:rPr>
                  <a:t>G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FFCC00"/>
                    </a:solidFill>
                  </a:rPr>
                  <a:t>A</a:t>
                </a:r>
                <a:r>
                  <a:rPr lang="en-GB" altLang="en-US"/>
                  <a:t> </a:t>
                </a:r>
                <a:r>
                  <a:rPr lang="en-GB" altLang="en-US">
                    <a:solidFill>
                      <a:srgbClr val="00FF00"/>
                    </a:solidFill>
                  </a:rPr>
                  <a:t>T </a:t>
                </a:r>
                <a:r>
                  <a:rPr lang="en-GB" altLang="en-US">
                    <a:solidFill>
                      <a:schemeClr val="folHlink"/>
                    </a:solidFill>
                  </a:rPr>
                  <a:t>…</a:t>
                </a:r>
              </a:p>
            </p:txBody>
          </p:sp>
          <p:cxnSp>
            <p:nvCxnSpPr>
              <p:cNvPr id="50183" name="AutoShape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43" y="261"/>
                <a:ext cx="304" cy="189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085483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69291"/>
            <a:ext cx="8247529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Illumina sequencing – fragment strategy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04872" y="2133600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589086" y="2133600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7813" y="2133600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40850" y="2133600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08568" y="2133600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107295" y="2133600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60332" y="2133600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8954" y="1362635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DNA insert</a:t>
            </a:r>
            <a:br>
              <a:rPr lang="en-US" dirty="0" smtClean="0"/>
            </a:br>
            <a:r>
              <a:rPr lang="en-US" dirty="0" smtClean="0"/>
              <a:t>(your library)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7653" y="1362635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I5 adapter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89783" y="1362635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I7 adapter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70301" y="1362634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Read1 primer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57135" y="1362634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Read2* primer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5866" y="2257364"/>
            <a:ext cx="8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I5 index*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59745" y="2257364"/>
            <a:ext cx="8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I7 index*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40158" y="295036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optional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37274" y="4112599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30632" y="4112599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29359" y="4112599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82396" y="4112599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340970" y="4112599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139697" y="4112599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892734" y="4112599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30452" y="4309822"/>
            <a:ext cx="81578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82097" y="4309822"/>
            <a:ext cx="1156447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0632" y="4309822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Read1 primer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24681" y="4309822"/>
            <a:ext cx="116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Read1 sequence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-5606" y="3408846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#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5605" y="4111718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482097" y="5622540"/>
            <a:ext cx="37113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666311" y="5622540"/>
            <a:ext cx="81578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65038" y="5622540"/>
            <a:ext cx="7530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218075" y="5622540"/>
            <a:ext cx="44823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385793" y="5622540"/>
            <a:ext cx="81578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84520" y="5622540"/>
            <a:ext cx="7530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37557" y="5622540"/>
            <a:ext cx="44823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93485" y="5883384"/>
            <a:ext cx="7687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95825" y="5883384"/>
            <a:ext cx="41686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89938" y="5915350"/>
            <a:ext cx="10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Index1 primer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31102" y="5915351"/>
            <a:ext cx="116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Index1 sequence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5605" y="5379421"/>
            <a:ext cx="11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8121308" y="1321880"/>
            <a:ext cx="977467" cy="1285899"/>
            <a:chOff x="8121308" y="1321880"/>
            <a:chExt cx="977467" cy="128589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121308" y="1393662"/>
              <a:ext cx="9774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Flow Cell Surface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72444" y="3326550"/>
            <a:ext cx="977467" cy="1285899"/>
            <a:chOff x="8121308" y="1321880"/>
            <a:chExt cx="977467" cy="1285899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121308" y="1393662"/>
              <a:ext cx="9774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Flow Cell Surface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203388" y="4844537"/>
            <a:ext cx="977467" cy="1285899"/>
            <a:chOff x="8121308" y="1321880"/>
            <a:chExt cx="977467" cy="1285899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8131077" y="1359303"/>
              <a:ext cx="1346" cy="12484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131077" y="1321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131077" y="1474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131077" y="1626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8131077" y="17790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8131077" y="19314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131077" y="20838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8131077" y="22362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8131077" y="2388680"/>
              <a:ext cx="164592" cy="164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121308" y="1393662"/>
              <a:ext cx="9774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Flow Cell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852</Words>
  <Application>Microsoft Macintosh PowerPoint</Application>
  <PresentationFormat>On-screen Show (4:3)</PresentationFormat>
  <Paragraphs>221</Paragraphs>
  <Slides>19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Photo Editor Photo</vt:lpstr>
      <vt:lpstr>Intro to RNA-Seq</vt:lpstr>
      <vt:lpstr>Generating RNA-seq libraries</vt:lpstr>
      <vt:lpstr>PowerPoint Presentation</vt:lpstr>
      <vt:lpstr>Sequencing by synthesis: HiSeq 2500 (Illumina)</vt:lpstr>
      <vt:lpstr>PowerPoint Presentation</vt:lpstr>
      <vt:lpstr>Reversible Terminator Chemistry  </vt:lpstr>
      <vt:lpstr> </vt:lpstr>
      <vt:lpstr>Sequential Base Calling</vt:lpstr>
      <vt:lpstr>Illumina sequencing – fragment strategy</vt:lpstr>
      <vt:lpstr>PowerPoint Presentation</vt:lpstr>
      <vt:lpstr>Key considerations</vt:lpstr>
      <vt:lpstr>Key considerations</vt:lpstr>
      <vt:lpstr>HiSeq 4000</vt:lpstr>
      <vt:lpstr>Illumina sequencing – great for read #, not great for read length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RNA-Seq</dc:title>
  <dc:creator>Emily Wheeler</dc:creator>
  <cp:lastModifiedBy>Emily Wheeler</cp:lastModifiedBy>
  <cp:revision>3</cp:revision>
  <dcterms:created xsi:type="dcterms:W3CDTF">2017-01-12T02:34:40Z</dcterms:created>
  <dcterms:modified xsi:type="dcterms:W3CDTF">2017-01-12T03:58:59Z</dcterms:modified>
</cp:coreProperties>
</file>