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2.xml" ContentType="application/vnd.openxmlformats-officedocument.presentationml.tags+xml"/>
  <Override PartName="/ppt/notesSlides/notesSlide3.xml" ContentType="application/vnd.openxmlformats-officedocument.presentationml.notesSlide+xml"/>
  <Override PartName="/ppt/tags/tag73.xml" ContentType="application/vnd.openxmlformats-officedocument.presentationml.tags+xml"/>
  <Override PartName="/ppt/notesSlides/notesSlide4.xml" ContentType="application/vnd.openxmlformats-officedocument.presentationml.notesSlide+xml"/>
  <Override PartName="/ppt/tags/tag74.xml" ContentType="application/vnd.openxmlformats-officedocument.presentationml.tags+xml"/>
  <Override PartName="/ppt/notesSlides/notesSlide5.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6.xml" ContentType="application/vnd.openxmlformats-officedocument.presentationml.notesSlide+xml"/>
  <Override PartName="/ppt/tags/tag81.xml" ContentType="application/vnd.openxmlformats-officedocument.presentationml.tags+xml"/>
  <Override PartName="/ppt/notesSlides/notesSlide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8.xml" ContentType="application/vnd.openxmlformats-officedocument.presentationml.notesSlide+xml"/>
  <Override PartName="/ppt/tags/tag8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5.xml" ContentType="application/vnd.openxmlformats-officedocument.presentationml.tags+xml"/>
  <Override PartName="/ppt/notesSlides/notesSlide1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2.xml" ContentType="application/vnd.openxmlformats-officedocument.presentationml.notesSlide+xml"/>
  <Override PartName="/ppt/tags/tag8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9.xml" ContentType="application/vnd.openxmlformats-officedocument.presentationml.tags+xml"/>
  <Override PartName="/ppt/notesSlides/notesSlide15.xml" ContentType="application/vnd.openxmlformats-officedocument.presentationml.notesSlide+xml"/>
  <Override PartName="/ppt/tags/tag90.xml" ContentType="application/vnd.openxmlformats-officedocument.presentationml.tags+xml"/>
  <Override PartName="/ppt/notesSlides/notesSlide16.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7.xml" ContentType="application/vnd.openxmlformats-officedocument.presentationml.notesSlide+xml"/>
  <Override PartName="/ppt/tags/tag97.xml" ContentType="application/vnd.openxmlformats-officedocument.presentationml.tags+xml"/>
  <Override PartName="/ppt/notesSlides/notesSlide18.xml" ContentType="application/vnd.openxmlformats-officedocument.presentationml.notesSlide+xml"/>
  <Override PartName="/ppt/tags/tag98.xml" ContentType="application/vnd.openxmlformats-officedocument.presentationml.tags+xml"/>
  <Override PartName="/ppt/notesSlides/notesSlide19.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20.xml" ContentType="application/vnd.openxmlformats-officedocument.presentationml.notesSlide+xml"/>
  <Override PartName="/ppt/tags/tag10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5"/>
  </p:notesMasterIdLst>
  <p:handoutMasterIdLst>
    <p:handoutMasterId r:id="rId26"/>
  </p:handoutMasterIdLst>
  <p:sldIdLst>
    <p:sldId id="256" r:id="rId2"/>
    <p:sldId id="261" r:id="rId3"/>
    <p:sldId id="264" r:id="rId4"/>
    <p:sldId id="268" r:id="rId5"/>
    <p:sldId id="285" r:id="rId6"/>
    <p:sldId id="262" r:id="rId7"/>
    <p:sldId id="266" r:id="rId8"/>
    <p:sldId id="277" r:id="rId9"/>
    <p:sldId id="284" r:id="rId10"/>
    <p:sldId id="278" r:id="rId11"/>
    <p:sldId id="279" r:id="rId12"/>
    <p:sldId id="287" r:id="rId13"/>
    <p:sldId id="283" r:id="rId14"/>
    <p:sldId id="286" r:id="rId15"/>
    <p:sldId id="288" r:id="rId16"/>
    <p:sldId id="267" r:id="rId17"/>
    <p:sldId id="294" r:id="rId18"/>
    <p:sldId id="291" r:id="rId19"/>
    <p:sldId id="290" r:id="rId20"/>
    <p:sldId id="293" r:id="rId21"/>
    <p:sldId id="292" r:id="rId22"/>
    <p:sldId id="258" r:id="rId23"/>
    <p:sldId id="259" r:id="rId24"/>
  </p:sldIdLst>
  <p:sldSz cx="12192000" cy="6858000"/>
  <p:notesSz cx="9236075" cy="6950075"/>
  <p:custShowLst>
    <p:custShow name="Format Guide Workshop" id="0">
      <p:sldLst/>
    </p:custShow>
  </p:custShowLst>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7" autoAdjust="0"/>
  </p:normalViewPr>
  <p:slideViewPr>
    <p:cSldViewPr snapToGrid="0">
      <p:cViewPr>
        <p:scale>
          <a:sx n="68" d="100"/>
          <a:sy n="68" d="100"/>
        </p:scale>
        <p:origin x="84" y="10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9/12/2018</a:t>
            </a:fld>
            <a:endParaRPr lang="en-US" sz="800" dirty="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dirty="0"/>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9/12/2018</a:t>
            </a:fld>
            <a:endParaRPr lang="en-US" dirty="0"/>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dirty="0"/>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dirty="0"/>
              <a:t>Notes view: </a:t>
            </a:r>
            <a:fld id="{128CEAFE-FA94-43E5-B0FF-D47E1CCDD1B4}" type="slidenum">
              <a:rPr lang="en-US" smtClean="0"/>
              <a:pPr/>
              <a:t>‹#›</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42230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76476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1892607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3223007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309308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2371891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434754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3326646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6850"/>
            <a:ext cx="8820150" cy="49609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16</a:t>
            </a:fld>
            <a:endParaRPr lang="en-US" dirty="0"/>
          </a:p>
        </p:txBody>
      </p:sp>
    </p:spTree>
    <p:extLst>
      <p:ext uri="{BB962C8B-B14F-4D97-AF65-F5344CB8AC3E}">
        <p14:creationId xmlns:p14="http://schemas.microsoft.com/office/powerpoint/2010/main" val="200523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17</a:t>
            </a:fld>
            <a:endParaRPr lang="en-US" dirty="0"/>
          </a:p>
        </p:txBody>
      </p:sp>
    </p:spTree>
    <p:extLst>
      <p:ext uri="{BB962C8B-B14F-4D97-AF65-F5344CB8AC3E}">
        <p14:creationId xmlns:p14="http://schemas.microsoft.com/office/powerpoint/2010/main" val="240166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solidFill>
                <a:srgbClr val="6E6F73"/>
              </a:solidFill>
            </a:endParaRPr>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423398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436192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solidFill>
                <a:srgbClr val="6E6F73"/>
              </a:solidFill>
            </a:endParaRPr>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19</a:t>
            </a:fld>
            <a:endParaRPr lang="en-US" dirty="0"/>
          </a:p>
        </p:txBody>
      </p:sp>
    </p:spTree>
    <p:extLst>
      <p:ext uri="{BB962C8B-B14F-4D97-AF65-F5344CB8AC3E}">
        <p14:creationId xmlns:p14="http://schemas.microsoft.com/office/powerpoint/2010/main" val="3452886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solidFill>
                <a:srgbClr val="6E6F73"/>
              </a:solidFill>
            </a:endParaRPr>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20</a:t>
            </a:fld>
            <a:endParaRPr lang="en-US" dirty="0"/>
          </a:p>
        </p:txBody>
      </p:sp>
    </p:spTree>
    <p:extLst>
      <p:ext uri="{BB962C8B-B14F-4D97-AF65-F5344CB8AC3E}">
        <p14:creationId xmlns:p14="http://schemas.microsoft.com/office/powerpoint/2010/main" val="1770923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21</a:t>
            </a:fld>
            <a:endParaRPr lang="en-US" dirty="0"/>
          </a:p>
        </p:txBody>
      </p:sp>
    </p:spTree>
    <p:extLst>
      <p:ext uri="{BB962C8B-B14F-4D97-AF65-F5344CB8AC3E}">
        <p14:creationId xmlns:p14="http://schemas.microsoft.com/office/powerpoint/2010/main" val="1004459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22</a:t>
            </a:fld>
            <a:endParaRPr lang="en-US" dirty="0"/>
          </a:p>
        </p:txBody>
      </p:sp>
    </p:spTree>
    <p:extLst>
      <p:ext uri="{BB962C8B-B14F-4D97-AF65-F5344CB8AC3E}">
        <p14:creationId xmlns:p14="http://schemas.microsoft.com/office/powerpoint/2010/main" val="145294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267574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250073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09522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786258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161596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39444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410340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2"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99"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4"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7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9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Data Science - Learning Session 2_vF.pptx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Data Science - Learning Session 2_vF.pptx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4"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85.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87.xml"/><Relationship Id="rId7" Type="http://schemas.openxmlformats.org/officeDocument/2006/relationships/image" Target="../media/image11.emf"/><Relationship Id="rId2" Type="http://schemas.openxmlformats.org/officeDocument/2006/relationships/tags" Target="../tags/tag86.xml"/><Relationship Id="rId1" Type="http://schemas.openxmlformats.org/officeDocument/2006/relationships/vmlDrawing" Target="../drawings/vmlDrawing17.vml"/><Relationship Id="rId6" Type="http://schemas.openxmlformats.org/officeDocument/2006/relationships/oleObject" Target="../embeddings/oleObject17.bin"/><Relationship Id="rId11" Type="http://schemas.openxmlformats.org/officeDocument/2006/relationships/image" Target="../media/image16.png"/><Relationship Id="rId5" Type="http://schemas.openxmlformats.org/officeDocument/2006/relationships/notesSlide" Target="../notesSlides/notesSlide12.xml"/><Relationship Id="rId10" Type="http://schemas.openxmlformats.org/officeDocument/2006/relationships/image" Target="../media/image15.jpeg"/><Relationship Id="rId4" Type="http://schemas.openxmlformats.org/officeDocument/2006/relationships/slideLayout" Target="../slideLayouts/slideLayout2.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90.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93.xml"/><Relationship Id="rId7"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9.xml"/><Relationship Id="rId1" Type="http://schemas.openxmlformats.org/officeDocument/2006/relationships/tags" Target="../tags/tag9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tags" Target="../tags/tag100.xml"/><Relationship Id="rId7" Type="http://schemas.openxmlformats.org/officeDocument/2006/relationships/image" Target="../media/image11.emf"/><Relationship Id="rId12" Type="http://schemas.openxmlformats.org/officeDocument/2006/relationships/image" Target="../media/image22.png"/><Relationship Id="rId2" Type="http://schemas.openxmlformats.org/officeDocument/2006/relationships/tags" Target="../tags/tag99.xml"/><Relationship Id="rId16" Type="http://schemas.openxmlformats.org/officeDocument/2006/relationships/image" Target="../media/image26.emf"/><Relationship Id="rId1" Type="http://schemas.openxmlformats.org/officeDocument/2006/relationships/vmlDrawing" Target="../drawings/vmlDrawing18.vml"/><Relationship Id="rId6" Type="http://schemas.openxmlformats.org/officeDocument/2006/relationships/oleObject" Target="../embeddings/oleObject18.bin"/><Relationship Id="rId11" Type="http://schemas.openxmlformats.org/officeDocument/2006/relationships/image" Target="../media/image21.png"/><Relationship Id="rId5" Type="http://schemas.openxmlformats.org/officeDocument/2006/relationships/notesSlide" Target="../notesSlides/notesSlide20.xml"/><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slideLayout" Target="../slideLayouts/slideLayout29.xml"/><Relationship Id="rId9" Type="http://schemas.openxmlformats.org/officeDocument/2006/relationships/image" Target="../media/image19.png"/><Relationship Id="rId1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vmlDrawing" Target="../drawings/vmlDrawing15.vml"/><Relationship Id="rId6" Type="http://schemas.openxmlformats.org/officeDocument/2006/relationships/tags" Target="../tags/tag79.xml"/><Relationship Id="rId11" Type="http://schemas.openxmlformats.org/officeDocument/2006/relationships/image" Target="../media/image11.emf"/><Relationship Id="rId5" Type="http://schemas.openxmlformats.org/officeDocument/2006/relationships/tags" Target="../tags/tag78.xml"/><Relationship Id="rId10" Type="http://schemas.openxmlformats.org/officeDocument/2006/relationships/oleObject" Target="../embeddings/oleObject15.bin"/><Relationship Id="rId4" Type="http://schemas.openxmlformats.org/officeDocument/2006/relationships/tags" Target="../tags/tag77.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2.emf"/><Relationship Id="rId2" Type="http://schemas.openxmlformats.org/officeDocument/2006/relationships/tags" Target="../tags/tag82.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66" b="5266"/>
          <a:stretch>
            <a:fillRect/>
          </a:stretch>
        </p:blipFill>
        <p:spPr/>
      </p:pic>
      <p:sp>
        <p:nvSpPr>
          <p:cNvPr id="5" name="Text Placeholder 4"/>
          <p:cNvSpPr>
            <a:spLocks noGrp="1"/>
          </p:cNvSpPr>
          <p:nvPr>
            <p:ph type="body" sz="quarter" idx="12"/>
          </p:nvPr>
        </p:nvSpPr>
        <p:spPr/>
        <p:txBody>
          <a:bodyPr/>
          <a:lstStyle/>
          <a:p>
            <a:r>
              <a:rPr lang="en-US" dirty="0" smtClean="0"/>
              <a:t>9</a:t>
            </a:r>
            <a:r>
              <a:rPr lang="en-US" dirty="0" smtClean="0">
                <a:latin typeface="+mn-lt"/>
              </a:rPr>
              <a:t>/12/2018</a:t>
            </a:r>
            <a:endParaRPr lang="en-US" dirty="0">
              <a:latin typeface="+mn-lt"/>
            </a:endParaRPr>
          </a:p>
        </p:txBody>
      </p:sp>
      <p:sp>
        <p:nvSpPr>
          <p:cNvPr id="3" name="Subtitle 2"/>
          <p:cNvSpPr>
            <a:spLocks noGrp="1"/>
          </p:cNvSpPr>
          <p:nvPr>
            <p:ph type="subTitle" idx="1"/>
          </p:nvPr>
        </p:nvSpPr>
        <p:spPr/>
        <p:txBody>
          <a:bodyPr/>
          <a:lstStyle/>
          <a:p>
            <a:r>
              <a:rPr lang="en-US" dirty="0" smtClean="0"/>
              <a:t>Databases, Database </a:t>
            </a:r>
            <a:r>
              <a:rPr lang="en-US" dirty="0" smtClean="0"/>
              <a:t>Design, </a:t>
            </a:r>
            <a:r>
              <a:rPr lang="en-US" dirty="0" smtClean="0"/>
              <a:t>and </a:t>
            </a:r>
            <a:r>
              <a:rPr lang="en-US" dirty="0" smtClean="0">
                <a:latin typeface="+mn-lt"/>
              </a:rPr>
              <a:t>Menu </a:t>
            </a:r>
            <a:r>
              <a:rPr lang="en-US" dirty="0" smtClean="0"/>
              <a:t>E</a:t>
            </a:r>
            <a:r>
              <a:rPr lang="en-US" dirty="0" smtClean="0">
                <a:latin typeface="+mn-lt"/>
              </a:rPr>
              <a:t>xploration Deep Dive</a:t>
            </a:r>
            <a:endParaRPr lang="en-US" dirty="0">
              <a:latin typeface="+mn-lt"/>
            </a:endParaRPr>
          </a:p>
        </p:txBody>
      </p:sp>
      <p:sp>
        <p:nvSpPr>
          <p:cNvPr id="2" name="Title 1"/>
          <p:cNvSpPr>
            <a:spLocks noGrp="1"/>
          </p:cNvSpPr>
          <p:nvPr>
            <p:ph type="ctrTitle"/>
          </p:nvPr>
        </p:nvSpPr>
        <p:spPr/>
        <p:txBody>
          <a:bodyPr/>
          <a:lstStyle/>
          <a:p>
            <a:r>
              <a:rPr lang="en-US" dirty="0" smtClean="0">
                <a:latin typeface="+mj-lt"/>
              </a:rPr>
              <a:t>Cinepolis</a:t>
            </a:r>
            <a:r>
              <a:rPr lang="en-US" dirty="0" smtClean="0"/>
              <a:t>: </a:t>
            </a:r>
            <a:r>
              <a:rPr lang="en-US" dirty="0" smtClean="0">
                <a:latin typeface="+mj-lt"/>
              </a:rPr>
              <a:t>Data Science Learning Session #2</a:t>
            </a:r>
            <a:endParaRPr lang="en-US" dirty="0">
              <a:latin typeface="+mj-lt"/>
            </a:endParaRPr>
          </a:p>
        </p:txBody>
      </p:sp>
    </p:spTree>
    <p:extLst>
      <p:ext uri="{BB962C8B-B14F-4D97-AF65-F5344CB8AC3E}">
        <p14:creationId xmlns:p14="http://schemas.microsoft.com/office/powerpoint/2010/main" val="3004853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0000" y="622800"/>
            <a:ext cx="10933200" cy="941796"/>
          </a:xfrm>
        </p:spPr>
        <p:txBody>
          <a:bodyPr/>
          <a:lstStyle/>
          <a:p>
            <a:r>
              <a:rPr lang="en-US" dirty="0" smtClean="0"/>
              <a:t>With our new association rules approach, we now have established probabilities for additional item purchases</a:t>
            </a:r>
            <a:endParaRPr lang="en-US" dirty="0"/>
          </a:p>
        </p:txBody>
      </p:sp>
      <p:sp>
        <p:nvSpPr>
          <p:cNvPr id="5" name="ee4pContent1"/>
          <p:cNvSpPr txBox="1"/>
          <p:nvPr/>
        </p:nvSpPr>
        <p:spPr>
          <a:xfrm>
            <a:off x="629400" y="3733014"/>
            <a:ext cx="4995640" cy="126650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Eight clusters with unique purchasing patterns have been identified</a:t>
            </a:r>
          </a:p>
          <a:p>
            <a:pPr lvl="2">
              <a:buClr>
                <a:schemeClr val="tx2">
                  <a:lumMod val="100000"/>
                </a:schemeClr>
              </a:buClr>
              <a:buSzPct val="100000"/>
            </a:pPr>
            <a:r>
              <a:rPr lang="en-US" dirty="0" smtClean="0">
                <a:solidFill>
                  <a:schemeClr val="tx1">
                    <a:lumMod val="100000"/>
                  </a:schemeClr>
                </a:solidFill>
              </a:rPr>
              <a:t>Most frequently purchased items</a:t>
            </a:r>
            <a:endParaRPr lang="en-US" dirty="0">
              <a:solidFill>
                <a:schemeClr val="tx1">
                  <a:lumMod val="100000"/>
                </a:schemeClr>
              </a:solidFill>
            </a:endParaRPr>
          </a:p>
        </p:txBody>
      </p:sp>
      <p:sp>
        <p:nvSpPr>
          <p:cNvPr id="6" name="ee4pContent2"/>
          <p:cNvSpPr txBox="1"/>
          <p:nvPr/>
        </p:nvSpPr>
        <p:spPr>
          <a:xfrm>
            <a:off x="6567560" y="3733014"/>
            <a:ext cx="4995640" cy="126650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Higher </a:t>
            </a:r>
            <a:r>
              <a:rPr lang="en-US" dirty="0" smtClean="0">
                <a:solidFill>
                  <a:schemeClr val="tx1">
                    <a:lumMod val="100000"/>
                  </a:schemeClr>
                </a:solidFill>
              </a:rPr>
              <a:t>related products will be more likely to recommended</a:t>
            </a:r>
            <a:endParaRPr lang="en-US" dirty="0" smtClean="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Those with fewer purchases will receive a more popular product</a:t>
            </a:r>
            <a:endParaRPr lang="en-US" dirty="0">
              <a:solidFill>
                <a:schemeClr val="tx1">
                  <a:lumMod val="100000"/>
                </a:schemeClr>
              </a:solidFill>
            </a:endParaRPr>
          </a:p>
        </p:txBody>
      </p:sp>
      <p:sp>
        <p:nvSpPr>
          <p:cNvPr id="7" name="ee4pHeader1"/>
          <p:cNvSpPr txBox="1"/>
          <p:nvPr/>
        </p:nvSpPr>
        <p:spPr>
          <a:xfrm>
            <a:off x="629400" y="2727601"/>
            <a:ext cx="4995640" cy="759600"/>
          </a:xfrm>
          <a:prstGeom prst="rect">
            <a:avLst/>
          </a:prstGeom>
          <a:noFill/>
          <a:ln cap="rnd">
            <a:noFill/>
          </a:ln>
        </p:spPr>
        <p:txBody>
          <a:bodyPr wrap="square" lIns="0" tIns="0" rIns="0" bIns="0" rtlCol="0" anchor="b">
            <a:noAutofit/>
          </a:bodyPr>
          <a:lstStyle/>
          <a:p>
            <a:pPr marL="0" lvl="3"/>
            <a:r>
              <a:rPr lang="en-US" sz="2400" dirty="0" smtClean="0">
                <a:solidFill>
                  <a:schemeClr val="tx2"/>
                </a:solidFill>
              </a:rPr>
              <a:t>Demographic data informs how we understand our customers…</a:t>
            </a:r>
            <a:endParaRPr lang="en-US" sz="2400" dirty="0">
              <a:solidFill>
                <a:schemeClr val="tx2"/>
              </a:solidFill>
            </a:endParaRPr>
          </a:p>
        </p:txBody>
      </p:sp>
      <p:sp>
        <p:nvSpPr>
          <p:cNvPr id="8" name="ee4pHeader2"/>
          <p:cNvSpPr txBox="1"/>
          <p:nvPr/>
        </p:nvSpPr>
        <p:spPr>
          <a:xfrm>
            <a:off x="6567560" y="2727601"/>
            <a:ext cx="4995640" cy="759600"/>
          </a:xfrm>
          <a:prstGeom prst="rect">
            <a:avLst/>
          </a:prstGeom>
          <a:noFill/>
          <a:ln cap="rnd">
            <a:noFill/>
          </a:ln>
        </p:spPr>
        <p:txBody>
          <a:bodyPr wrap="square" lIns="0" tIns="0" rIns="0" bIns="0" rtlCol="0" anchor="b">
            <a:noAutofit/>
          </a:bodyPr>
          <a:lstStyle/>
          <a:p>
            <a:pPr marL="0" lvl="3"/>
            <a:r>
              <a:rPr lang="en-US" sz="2400" dirty="0" smtClean="0">
                <a:solidFill>
                  <a:schemeClr val="tx2"/>
                </a:solidFill>
              </a:rPr>
              <a:t>…which inform association rules based on the seeded products</a:t>
            </a:r>
            <a:endParaRPr lang="en-US" sz="2400" dirty="0">
              <a:solidFill>
                <a:schemeClr val="tx2"/>
              </a:solidFill>
            </a:endParaRPr>
          </a:p>
        </p:txBody>
      </p:sp>
      <p:sp>
        <p:nvSpPr>
          <p:cNvPr id="10" name="TextBox 9"/>
          <p:cNvSpPr txBox="1"/>
          <p:nvPr/>
        </p:nvSpPr>
        <p:spPr>
          <a:xfrm>
            <a:off x="3947088" y="5049551"/>
            <a:ext cx="4296081" cy="26110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Three key questions that impact assignment</a:t>
            </a:r>
          </a:p>
        </p:txBody>
      </p:sp>
      <p:grpSp>
        <p:nvGrpSpPr>
          <p:cNvPr id="11" name="Group 10"/>
          <p:cNvGrpSpPr/>
          <p:nvPr/>
        </p:nvGrpSpPr>
        <p:grpSpPr>
          <a:xfrm rot="5400000">
            <a:off x="5943214" y="3391361"/>
            <a:ext cx="306171" cy="4079081"/>
            <a:chOff x="5942914" y="2081213"/>
            <a:chExt cx="306171" cy="4079081"/>
          </a:xfrm>
        </p:grpSpPr>
        <p:cxnSp>
          <p:nvCxnSpPr>
            <p:cNvPr id="12" name="Straight Connector 11"/>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942914" y="3967299"/>
              <a:ext cx="306171" cy="306910"/>
              <a:chOff x="5937564" y="3833745"/>
              <a:chExt cx="306171" cy="306910"/>
            </a:xfrm>
          </p:grpSpPr>
          <p:sp>
            <p:nvSpPr>
              <p:cNvPr id="14"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5"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17" name="TextBox 16"/>
          <p:cNvSpPr txBox="1"/>
          <p:nvPr/>
        </p:nvSpPr>
        <p:spPr>
          <a:xfrm>
            <a:off x="553039" y="5605042"/>
            <a:ext cx="3695307"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How to 'seed' the original 'Go-To' products?</a:t>
            </a:r>
          </a:p>
        </p:txBody>
      </p:sp>
      <p:sp>
        <p:nvSpPr>
          <p:cNvPr id="18" name="TextBox 17"/>
          <p:cNvSpPr txBox="1"/>
          <p:nvPr/>
        </p:nvSpPr>
        <p:spPr>
          <a:xfrm>
            <a:off x="7943653" y="5605042"/>
            <a:ext cx="3695307"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How to segment the customer base to maximize test value?</a:t>
            </a:r>
          </a:p>
        </p:txBody>
      </p:sp>
      <p:sp>
        <p:nvSpPr>
          <p:cNvPr id="19" name="TextBox 18"/>
          <p:cNvSpPr txBox="1"/>
          <p:nvPr/>
        </p:nvSpPr>
        <p:spPr>
          <a:xfrm>
            <a:off x="4248346" y="5605042"/>
            <a:ext cx="3695307"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What is the right level of algorithm to use for different purchase behaviors?</a:t>
            </a:r>
          </a:p>
        </p:txBody>
      </p:sp>
      <p:grpSp>
        <p:nvGrpSpPr>
          <p:cNvPr id="26" name="Group 25"/>
          <p:cNvGrpSpPr>
            <a:grpSpLocks noChangeAspect="1"/>
          </p:cNvGrpSpPr>
          <p:nvPr/>
        </p:nvGrpSpPr>
        <p:grpSpPr>
          <a:xfrm>
            <a:off x="6567559" y="1913656"/>
            <a:ext cx="907897" cy="907897"/>
            <a:chOff x="5292430" y="2613965"/>
            <a:chExt cx="1645920" cy="1645920"/>
          </a:xfrm>
        </p:grpSpPr>
        <p:sp>
          <p:nvSpPr>
            <p:cNvPr id="27" name="Rectangle 26"/>
            <p:cNvSpPr/>
            <p:nvPr/>
          </p:nvSpPr>
          <p:spPr>
            <a:xfrm>
              <a:off x="5292430" y="2613965"/>
              <a:ext cx="1645920" cy="1645920"/>
            </a:xfrm>
            <a:prstGeom prst="rect">
              <a:avLst/>
            </a:prstGeom>
            <a:noFill/>
            <a:ln w="9525" cap="rnd">
              <a:noFill/>
              <a:prstDash val="sysDot"/>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rgbClr val="FFFFFF"/>
                </a:solidFill>
              </a:endParaRPr>
            </a:p>
          </p:txBody>
        </p:sp>
        <p:grpSp>
          <p:nvGrpSpPr>
            <p:cNvPr id="28" name="Group 27"/>
            <p:cNvGrpSpPr/>
            <p:nvPr/>
          </p:nvGrpSpPr>
          <p:grpSpPr>
            <a:xfrm>
              <a:off x="5392149" y="2697974"/>
              <a:ext cx="1446482" cy="1477901"/>
              <a:chOff x="5392149" y="2697974"/>
              <a:chExt cx="1446482" cy="1477901"/>
            </a:xfrm>
          </p:grpSpPr>
          <p:sp>
            <p:nvSpPr>
              <p:cNvPr id="29" name="Freeform 10"/>
              <p:cNvSpPr>
                <a:spLocks noEditPoints="1"/>
              </p:cNvSpPr>
              <p:nvPr/>
            </p:nvSpPr>
            <p:spPr bwMode="auto">
              <a:xfrm>
                <a:off x="5392149" y="2697974"/>
                <a:ext cx="1446482" cy="1477901"/>
              </a:xfrm>
              <a:custGeom>
                <a:avLst/>
                <a:gdLst>
                  <a:gd name="T0" fmla="*/ 1519 w 1900"/>
                  <a:gd name="T1" fmla="*/ 1024 h 1943"/>
                  <a:gd name="T2" fmla="*/ 1900 w 1900"/>
                  <a:gd name="T3" fmla="*/ 1002 h 1943"/>
                  <a:gd name="T4" fmla="*/ 1519 w 1900"/>
                  <a:gd name="T5" fmla="*/ 980 h 1943"/>
                  <a:gd name="T6" fmla="*/ 1164 w 1900"/>
                  <a:gd name="T7" fmla="*/ 690 h 1943"/>
                  <a:gd name="T8" fmla="*/ 1356 w 1900"/>
                  <a:gd name="T9" fmla="*/ 354 h 1943"/>
                  <a:gd name="T10" fmla="*/ 1356 w 1900"/>
                  <a:gd name="T11" fmla="*/ 44 h 1943"/>
                  <a:gd name="T12" fmla="*/ 1274 w 1900"/>
                  <a:gd name="T13" fmla="*/ 330 h 1943"/>
                  <a:gd name="T14" fmla="*/ 1003 w 1900"/>
                  <a:gd name="T15" fmla="*/ 651 h 1943"/>
                  <a:gd name="T16" fmla="*/ 445 w 1900"/>
                  <a:gd name="T17" fmla="*/ 413 h 1943"/>
                  <a:gd name="T18" fmla="*/ 252 w 1900"/>
                  <a:gd name="T19" fmla="*/ 0 h 1943"/>
                  <a:gd name="T20" fmla="*/ 252 w 1900"/>
                  <a:gd name="T21" fmla="*/ 504 h 1943"/>
                  <a:gd name="T22" fmla="*/ 739 w 1900"/>
                  <a:gd name="T23" fmla="*/ 770 h 1943"/>
                  <a:gd name="T24" fmla="*/ 736 w 1900"/>
                  <a:gd name="T25" fmla="*/ 1230 h 1943"/>
                  <a:gd name="T26" fmla="*/ 359 w 1900"/>
                  <a:gd name="T27" fmla="*/ 1314 h 1943"/>
                  <a:gd name="T28" fmla="*/ 359 w 1900"/>
                  <a:gd name="T29" fmla="*/ 1943 h 1943"/>
                  <a:gd name="T30" fmla="*/ 599 w 1900"/>
                  <a:gd name="T31" fmla="*/ 1426 h 1943"/>
                  <a:gd name="T32" fmla="*/ 1003 w 1900"/>
                  <a:gd name="T33" fmla="*/ 1353 h 1943"/>
                  <a:gd name="T34" fmla="*/ 1343 w 1900"/>
                  <a:gd name="T35" fmla="*/ 1449 h 1943"/>
                  <a:gd name="T36" fmla="*/ 1519 w 1900"/>
                  <a:gd name="T37" fmla="*/ 1880 h 1943"/>
                  <a:gd name="T38" fmla="*/ 1519 w 1900"/>
                  <a:gd name="T39" fmla="*/ 1377 h 1943"/>
                  <a:gd name="T40" fmla="*/ 1242 w 1900"/>
                  <a:gd name="T41" fmla="*/ 1258 h 1943"/>
                  <a:gd name="T42" fmla="*/ 1563 w 1900"/>
                  <a:gd name="T43" fmla="*/ 980 h 1943"/>
                  <a:gd name="T44" fmla="*/ 1856 w 1900"/>
                  <a:gd name="T45" fmla="*/ 1002 h 1943"/>
                  <a:gd name="T46" fmla="*/ 1563 w 1900"/>
                  <a:gd name="T47" fmla="*/ 1024 h 1943"/>
                  <a:gd name="T48" fmla="*/ 1563 w 1900"/>
                  <a:gd name="T49" fmla="*/ 980 h 1943"/>
                  <a:gd name="T50" fmla="*/ 1356 w 1900"/>
                  <a:gd name="T51" fmla="*/ 88 h 1943"/>
                  <a:gd name="T52" fmla="*/ 1356 w 1900"/>
                  <a:gd name="T53" fmla="*/ 310 h 1943"/>
                  <a:gd name="T54" fmla="*/ 1292 w 1900"/>
                  <a:gd name="T55" fmla="*/ 289 h 1943"/>
                  <a:gd name="T56" fmla="*/ 252 w 1900"/>
                  <a:gd name="T57" fmla="*/ 460 h 1943"/>
                  <a:gd name="T58" fmla="*/ 252 w 1900"/>
                  <a:gd name="T59" fmla="*/ 44 h 1943"/>
                  <a:gd name="T60" fmla="*/ 414 w 1900"/>
                  <a:gd name="T61" fmla="*/ 382 h 1943"/>
                  <a:gd name="T62" fmla="*/ 252 w 1900"/>
                  <a:gd name="T63" fmla="*/ 460 h 1943"/>
                  <a:gd name="T64" fmla="*/ 359 w 1900"/>
                  <a:gd name="T65" fmla="*/ 1899 h 1943"/>
                  <a:gd name="T66" fmla="*/ 359 w 1900"/>
                  <a:gd name="T67" fmla="*/ 1358 h 1943"/>
                  <a:gd name="T68" fmla="*/ 567 w 1900"/>
                  <a:gd name="T69" fmla="*/ 1456 h 1943"/>
                  <a:gd name="T70" fmla="*/ 1405 w 1900"/>
                  <a:gd name="T71" fmla="*/ 1455 h 1943"/>
                  <a:gd name="T72" fmla="*/ 1727 w 1900"/>
                  <a:gd name="T73" fmla="*/ 1629 h 1943"/>
                  <a:gd name="T74" fmla="*/ 1311 w 1900"/>
                  <a:gd name="T75" fmla="*/ 1629 h 1943"/>
                  <a:gd name="T76" fmla="*/ 1405 w 1900"/>
                  <a:gd name="T77" fmla="*/ 1455 h 1943"/>
                  <a:gd name="T78" fmla="*/ 1180 w 1900"/>
                  <a:gd name="T79" fmla="*/ 1252 h 1943"/>
                  <a:gd name="T80" fmla="*/ 798 w 1900"/>
                  <a:gd name="T81" fmla="*/ 1231 h 1943"/>
                  <a:gd name="T82" fmla="*/ 695 w 1900"/>
                  <a:gd name="T83" fmla="*/ 1002 h 1943"/>
                  <a:gd name="T84" fmla="*/ 802 w 1900"/>
                  <a:gd name="T85" fmla="*/ 770 h 1943"/>
                  <a:gd name="T86" fmla="*/ 1106 w 1900"/>
                  <a:gd name="T87" fmla="*/ 713 h 1943"/>
                  <a:gd name="T88" fmla="*/ 1309 w 1900"/>
                  <a:gd name="T89" fmla="*/ 980 h 1943"/>
                  <a:gd name="T90" fmla="*/ 1309 w 1900"/>
                  <a:gd name="T91" fmla="*/ 1024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00" h="1943">
                    <a:moveTo>
                      <a:pt x="1353" y="1024"/>
                    </a:moveTo>
                    <a:cubicBezTo>
                      <a:pt x="1519" y="1024"/>
                      <a:pt x="1519" y="1024"/>
                      <a:pt x="1519" y="1024"/>
                    </a:cubicBezTo>
                    <a:cubicBezTo>
                      <a:pt x="1530" y="1119"/>
                      <a:pt x="1611" y="1193"/>
                      <a:pt x="1709" y="1193"/>
                    </a:cubicBezTo>
                    <a:cubicBezTo>
                      <a:pt x="1814" y="1193"/>
                      <a:pt x="1900" y="1107"/>
                      <a:pt x="1900" y="1002"/>
                    </a:cubicBezTo>
                    <a:cubicBezTo>
                      <a:pt x="1900" y="897"/>
                      <a:pt x="1814" y="811"/>
                      <a:pt x="1709" y="811"/>
                    </a:cubicBezTo>
                    <a:cubicBezTo>
                      <a:pt x="1611" y="811"/>
                      <a:pt x="1530" y="885"/>
                      <a:pt x="1519" y="980"/>
                    </a:cubicBezTo>
                    <a:cubicBezTo>
                      <a:pt x="1353" y="980"/>
                      <a:pt x="1353" y="980"/>
                      <a:pt x="1353" y="980"/>
                    </a:cubicBezTo>
                    <a:cubicBezTo>
                      <a:pt x="1345" y="854"/>
                      <a:pt x="1270" y="745"/>
                      <a:pt x="1164" y="690"/>
                    </a:cubicBezTo>
                    <a:cubicBezTo>
                      <a:pt x="1314" y="348"/>
                      <a:pt x="1314" y="348"/>
                      <a:pt x="1314" y="348"/>
                    </a:cubicBezTo>
                    <a:cubicBezTo>
                      <a:pt x="1327" y="352"/>
                      <a:pt x="1341" y="354"/>
                      <a:pt x="1356" y="354"/>
                    </a:cubicBezTo>
                    <a:cubicBezTo>
                      <a:pt x="1441" y="354"/>
                      <a:pt x="1511" y="284"/>
                      <a:pt x="1511" y="199"/>
                    </a:cubicBezTo>
                    <a:cubicBezTo>
                      <a:pt x="1511" y="113"/>
                      <a:pt x="1441" y="44"/>
                      <a:pt x="1356" y="44"/>
                    </a:cubicBezTo>
                    <a:cubicBezTo>
                      <a:pt x="1270" y="44"/>
                      <a:pt x="1201" y="113"/>
                      <a:pt x="1201" y="199"/>
                    </a:cubicBezTo>
                    <a:cubicBezTo>
                      <a:pt x="1201" y="254"/>
                      <a:pt x="1230" y="303"/>
                      <a:pt x="1274" y="330"/>
                    </a:cubicBezTo>
                    <a:cubicBezTo>
                      <a:pt x="1123" y="672"/>
                      <a:pt x="1123" y="672"/>
                      <a:pt x="1123" y="672"/>
                    </a:cubicBezTo>
                    <a:cubicBezTo>
                      <a:pt x="1086" y="659"/>
                      <a:pt x="1045" y="651"/>
                      <a:pt x="1003" y="651"/>
                    </a:cubicBezTo>
                    <a:cubicBezTo>
                      <a:pt x="914" y="651"/>
                      <a:pt x="832" y="684"/>
                      <a:pt x="770" y="739"/>
                    </a:cubicBezTo>
                    <a:cubicBezTo>
                      <a:pt x="445" y="413"/>
                      <a:pt x="445" y="413"/>
                      <a:pt x="445" y="413"/>
                    </a:cubicBezTo>
                    <a:cubicBezTo>
                      <a:pt x="482" y="370"/>
                      <a:pt x="504" y="313"/>
                      <a:pt x="504" y="252"/>
                    </a:cubicBezTo>
                    <a:cubicBezTo>
                      <a:pt x="504" y="113"/>
                      <a:pt x="391" y="0"/>
                      <a:pt x="252" y="0"/>
                    </a:cubicBezTo>
                    <a:cubicBezTo>
                      <a:pt x="113" y="0"/>
                      <a:pt x="0" y="113"/>
                      <a:pt x="0" y="252"/>
                    </a:cubicBezTo>
                    <a:cubicBezTo>
                      <a:pt x="0" y="391"/>
                      <a:pt x="113" y="504"/>
                      <a:pt x="252" y="504"/>
                    </a:cubicBezTo>
                    <a:cubicBezTo>
                      <a:pt x="314" y="504"/>
                      <a:pt x="370" y="481"/>
                      <a:pt x="414" y="445"/>
                    </a:cubicBezTo>
                    <a:cubicBezTo>
                      <a:pt x="739" y="770"/>
                      <a:pt x="739" y="770"/>
                      <a:pt x="739" y="770"/>
                    </a:cubicBezTo>
                    <a:cubicBezTo>
                      <a:pt x="685" y="832"/>
                      <a:pt x="651" y="913"/>
                      <a:pt x="651" y="1002"/>
                    </a:cubicBezTo>
                    <a:cubicBezTo>
                      <a:pt x="651" y="1089"/>
                      <a:pt x="683" y="1169"/>
                      <a:pt x="736" y="1230"/>
                    </a:cubicBezTo>
                    <a:cubicBezTo>
                      <a:pt x="568" y="1394"/>
                      <a:pt x="568" y="1394"/>
                      <a:pt x="568" y="1394"/>
                    </a:cubicBezTo>
                    <a:cubicBezTo>
                      <a:pt x="512" y="1345"/>
                      <a:pt x="439" y="1314"/>
                      <a:pt x="359" y="1314"/>
                    </a:cubicBezTo>
                    <a:cubicBezTo>
                      <a:pt x="186" y="1314"/>
                      <a:pt x="45" y="1455"/>
                      <a:pt x="45" y="1629"/>
                    </a:cubicBezTo>
                    <a:cubicBezTo>
                      <a:pt x="45" y="1802"/>
                      <a:pt x="186" y="1943"/>
                      <a:pt x="359" y="1943"/>
                    </a:cubicBezTo>
                    <a:cubicBezTo>
                      <a:pt x="532" y="1943"/>
                      <a:pt x="673" y="1802"/>
                      <a:pt x="673" y="1629"/>
                    </a:cubicBezTo>
                    <a:cubicBezTo>
                      <a:pt x="673" y="1551"/>
                      <a:pt x="645" y="1481"/>
                      <a:pt x="599" y="1426"/>
                    </a:cubicBezTo>
                    <a:cubicBezTo>
                      <a:pt x="767" y="1262"/>
                      <a:pt x="767" y="1262"/>
                      <a:pt x="767" y="1262"/>
                    </a:cubicBezTo>
                    <a:cubicBezTo>
                      <a:pt x="829" y="1319"/>
                      <a:pt x="912" y="1353"/>
                      <a:pt x="1003" y="1353"/>
                    </a:cubicBezTo>
                    <a:cubicBezTo>
                      <a:pt x="1079" y="1353"/>
                      <a:pt x="1151" y="1328"/>
                      <a:pt x="1208" y="1286"/>
                    </a:cubicBezTo>
                    <a:cubicBezTo>
                      <a:pt x="1343" y="1449"/>
                      <a:pt x="1343" y="1449"/>
                      <a:pt x="1343" y="1449"/>
                    </a:cubicBezTo>
                    <a:cubicBezTo>
                      <a:pt x="1296" y="1495"/>
                      <a:pt x="1267" y="1558"/>
                      <a:pt x="1267" y="1629"/>
                    </a:cubicBezTo>
                    <a:cubicBezTo>
                      <a:pt x="1267" y="1767"/>
                      <a:pt x="1380" y="1880"/>
                      <a:pt x="1519" y="1880"/>
                    </a:cubicBezTo>
                    <a:cubicBezTo>
                      <a:pt x="1658" y="1880"/>
                      <a:pt x="1771" y="1767"/>
                      <a:pt x="1771" y="1629"/>
                    </a:cubicBezTo>
                    <a:cubicBezTo>
                      <a:pt x="1771" y="1490"/>
                      <a:pt x="1658" y="1377"/>
                      <a:pt x="1519" y="1377"/>
                    </a:cubicBezTo>
                    <a:cubicBezTo>
                      <a:pt x="1466" y="1377"/>
                      <a:pt x="1417" y="1393"/>
                      <a:pt x="1377" y="1421"/>
                    </a:cubicBezTo>
                    <a:cubicBezTo>
                      <a:pt x="1242" y="1258"/>
                      <a:pt x="1242" y="1258"/>
                      <a:pt x="1242" y="1258"/>
                    </a:cubicBezTo>
                    <a:cubicBezTo>
                      <a:pt x="1306" y="1199"/>
                      <a:pt x="1347" y="1116"/>
                      <a:pt x="1353" y="1024"/>
                    </a:cubicBezTo>
                    <a:close/>
                    <a:moveTo>
                      <a:pt x="1563" y="980"/>
                    </a:moveTo>
                    <a:cubicBezTo>
                      <a:pt x="1574" y="909"/>
                      <a:pt x="1635" y="855"/>
                      <a:pt x="1709" y="855"/>
                    </a:cubicBezTo>
                    <a:cubicBezTo>
                      <a:pt x="1790" y="855"/>
                      <a:pt x="1856" y="921"/>
                      <a:pt x="1856" y="1002"/>
                    </a:cubicBezTo>
                    <a:cubicBezTo>
                      <a:pt x="1856" y="1083"/>
                      <a:pt x="1790" y="1149"/>
                      <a:pt x="1709" y="1149"/>
                    </a:cubicBezTo>
                    <a:cubicBezTo>
                      <a:pt x="1635" y="1149"/>
                      <a:pt x="1574" y="1095"/>
                      <a:pt x="1563" y="1024"/>
                    </a:cubicBezTo>
                    <a:cubicBezTo>
                      <a:pt x="1562" y="1017"/>
                      <a:pt x="1562" y="1009"/>
                      <a:pt x="1562" y="1002"/>
                    </a:cubicBezTo>
                    <a:cubicBezTo>
                      <a:pt x="1562" y="995"/>
                      <a:pt x="1562" y="987"/>
                      <a:pt x="1563" y="980"/>
                    </a:cubicBezTo>
                    <a:close/>
                    <a:moveTo>
                      <a:pt x="1245" y="199"/>
                    </a:moveTo>
                    <a:cubicBezTo>
                      <a:pt x="1245" y="138"/>
                      <a:pt x="1294" y="88"/>
                      <a:pt x="1356" y="88"/>
                    </a:cubicBezTo>
                    <a:cubicBezTo>
                      <a:pt x="1417" y="88"/>
                      <a:pt x="1467" y="138"/>
                      <a:pt x="1467" y="199"/>
                    </a:cubicBezTo>
                    <a:cubicBezTo>
                      <a:pt x="1467" y="260"/>
                      <a:pt x="1417" y="310"/>
                      <a:pt x="1356" y="310"/>
                    </a:cubicBezTo>
                    <a:cubicBezTo>
                      <a:pt x="1348" y="310"/>
                      <a:pt x="1340" y="309"/>
                      <a:pt x="1332" y="307"/>
                    </a:cubicBezTo>
                    <a:cubicBezTo>
                      <a:pt x="1317" y="304"/>
                      <a:pt x="1304" y="298"/>
                      <a:pt x="1292" y="289"/>
                    </a:cubicBezTo>
                    <a:cubicBezTo>
                      <a:pt x="1263" y="269"/>
                      <a:pt x="1245" y="236"/>
                      <a:pt x="1245" y="199"/>
                    </a:cubicBezTo>
                    <a:close/>
                    <a:moveTo>
                      <a:pt x="252" y="460"/>
                    </a:moveTo>
                    <a:cubicBezTo>
                      <a:pt x="138" y="460"/>
                      <a:pt x="44" y="367"/>
                      <a:pt x="44" y="252"/>
                    </a:cubicBezTo>
                    <a:cubicBezTo>
                      <a:pt x="44" y="137"/>
                      <a:pt x="138" y="44"/>
                      <a:pt x="252" y="44"/>
                    </a:cubicBezTo>
                    <a:cubicBezTo>
                      <a:pt x="367" y="44"/>
                      <a:pt x="460" y="137"/>
                      <a:pt x="460" y="252"/>
                    </a:cubicBezTo>
                    <a:cubicBezTo>
                      <a:pt x="460" y="301"/>
                      <a:pt x="443" y="347"/>
                      <a:pt x="414" y="382"/>
                    </a:cubicBezTo>
                    <a:cubicBezTo>
                      <a:pt x="405" y="394"/>
                      <a:pt x="394" y="404"/>
                      <a:pt x="383" y="413"/>
                    </a:cubicBezTo>
                    <a:cubicBezTo>
                      <a:pt x="347" y="442"/>
                      <a:pt x="302" y="460"/>
                      <a:pt x="252" y="460"/>
                    </a:cubicBezTo>
                    <a:close/>
                    <a:moveTo>
                      <a:pt x="629" y="1629"/>
                    </a:moveTo>
                    <a:cubicBezTo>
                      <a:pt x="629" y="1778"/>
                      <a:pt x="508" y="1899"/>
                      <a:pt x="359" y="1899"/>
                    </a:cubicBezTo>
                    <a:cubicBezTo>
                      <a:pt x="210" y="1899"/>
                      <a:pt x="89" y="1778"/>
                      <a:pt x="89" y="1629"/>
                    </a:cubicBezTo>
                    <a:cubicBezTo>
                      <a:pt x="89" y="1479"/>
                      <a:pt x="210" y="1358"/>
                      <a:pt x="359" y="1358"/>
                    </a:cubicBezTo>
                    <a:cubicBezTo>
                      <a:pt x="427" y="1358"/>
                      <a:pt x="489" y="1383"/>
                      <a:pt x="536" y="1425"/>
                    </a:cubicBezTo>
                    <a:cubicBezTo>
                      <a:pt x="547" y="1435"/>
                      <a:pt x="558" y="1445"/>
                      <a:pt x="567" y="1456"/>
                    </a:cubicBezTo>
                    <a:cubicBezTo>
                      <a:pt x="606" y="1503"/>
                      <a:pt x="629" y="1563"/>
                      <a:pt x="629" y="1629"/>
                    </a:cubicBezTo>
                    <a:close/>
                    <a:moveTo>
                      <a:pt x="1405" y="1455"/>
                    </a:moveTo>
                    <a:cubicBezTo>
                      <a:pt x="1437" y="1433"/>
                      <a:pt x="1477" y="1421"/>
                      <a:pt x="1519" y="1421"/>
                    </a:cubicBezTo>
                    <a:cubicBezTo>
                      <a:pt x="1634" y="1421"/>
                      <a:pt x="1727" y="1514"/>
                      <a:pt x="1727" y="1629"/>
                    </a:cubicBezTo>
                    <a:cubicBezTo>
                      <a:pt x="1727" y="1743"/>
                      <a:pt x="1634" y="1836"/>
                      <a:pt x="1519" y="1836"/>
                    </a:cubicBezTo>
                    <a:cubicBezTo>
                      <a:pt x="1404" y="1836"/>
                      <a:pt x="1311" y="1743"/>
                      <a:pt x="1311" y="1629"/>
                    </a:cubicBezTo>
                    <a:cubicBezTo>
                      <a:pt x="1311" y="1572"/>
                      <a:pt x="1334" y="1521"/>
                      <a:pt x="1371" y="1483"/>
                    </a:cubicBezTo>
                    <a:cubicBezTo>
                      <a:pt x="1381" y="1473"/>
                      <a:pt x="1392" y="1463"/>
                      <a:pt x="1405" y="1455"/>
                    </a:cubicBezTo>
                    <a:close/>
                    <a:moveTo>
                      <a:pt x="1214" y="1224"/>
                    </a:moveTo>
                    <a:cubicBezTo>
                      <a:pt x="1204" y="1234"/>
                      <a:pt x="1192" y="1244"/>
                      <a:pt x="1180" y="1252"/>
                    </a:cubicBezTo>
                    <a:cubicBezTo>
                      <a:pt x="1130" y="1288"/>
                      <a:pt x="1069" y="1309"/>
                      <a:pt x="1003" y="1309"/>
                    </a:cubicBezTo>
                    <a:cubicBezTo>
                      <a:pt x="924" y="1309"/>
                      <a:pt x="853" y="1280"/>
                      <a:pt x="798" y="1231"/>
                    </a:cubicBezTo>
                    <a:cubicBezTo>
                      <a:pt x="787" y="1222"/>
                      <a:pt x="777" y="1211"/>
                      <a:pt x="768" y="1200"/>
                    </a:cubicBezTo>
                    <a:cubicBezTo>
                      <a:pt x="723" y="1146"/>
                      <a:pt x="695" y="1077"/>
                      <a:pt x="695" y="1002"/>
                    </a:cubicBezTo>
                    <a:cubicBezTo>
                      <a:pt x="695" y="925"/>
                      <a:pt x="724" y="855"/>
                      <a:pt x="770" y="801"/>
                    </a:cubicBezTo>
                    <a:cubicBezTo>
                      <a:pt x="780" y="790"/>
                      <a:pt x="790" y="780"/>
                      <a:pt x="802" y="770"/>
                    </a:cubicBezTo>
                    <a:cubicBezTo>
                      <a:pt x="855" y="723"/>
                      <a:pt x="926" y="695"/>
                      <a:pt x="1003" y="695"/>
                    </a:cubicBezTo>
                    <a:cubicBezTo>
                      <a:pt x="1039" y="695"/>
                      <a:pt x="1073" y="701"/>
                      <a:pt x="1106" y="713"/>
                    </a:cubicBezTo>
                    <a:cubicBezTo>
                      <a:pt x="1120" y="718"/>
                      <a:pt x="1133" y="724"/>
                      <a:pt x="1146" y="730"/>
                    </a:cubicBezTo>
                    <a:cubicBezTo>
                      <a:pt x="1237" y="779"/>
                      <a:pt x="1301" y="872"/>
                      <a:pt x="1309" y="980"/>
                    </a:cubicBezTo>
                    <a:cubicBezTo>
                      <a:pt x="1309" y="987"/>
                      <a:pt x="1310" y="995"/>
                      <a:pt x="1310" y="1002"/>
                    </a:cubicBezTo>
                    <a:cubicBezTo>
                      <a:pt x="1310" y="1009"/>
                      <a:pt x="1309" y="1017"/>
                      <a:pt x="1309" y="1024"/>
                    </a:cubicBezTo>
                    <a:cubicBezTo>
                      <a:pt x="1303" y="1103"/>
                      <a:pt x="1268" y="1173"/>
                      <a:pt x="1214" y="122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noChangeArrowheads="1"/>
              </p:cNvSpPr>
              <p:nvPr/>
            </p:nvSpPr>
            <p:spPr bwMode="auto">
              <a:xfrm>
                <a:off x="5459504" y="2764424"/>
                <a:ext cx="1312612" cy="1345000"/>
              </a:xfrm>
              <a:custGeom>
                <a:avLst/>
                <a:gdLst>
                  <a:gd name="connsiteX0" fmla="*/ 1089071 w 1312612"/>
                  <a:gd name="connsiteY0" fmla="*/ 1048073 h 1345000"/>
                  <a:gd name="connsiteX1" fmla="*/ 1214102 w 1312612"/>
                  <a:gd name="connsiteY1" fmla="*/ 1172563 h 1345000"/>
                  <a:gd name="connsiteX2" fmla="*/ 1089071 w 1312612"/>
                  <a:gd name="connsiteY2" fmla="*/ 1297053 h 1345000"/>
                  <a:gd name="connsiteX3" fmla="*/ 964040 w 1312612"/>
                  <a:gd name="connsiteY3" fmla="*/ 1172563 h 1345000"/>
                  <a:gd name="connsiteX4" fmla="*/ 1089071 w 1312612"/>
                  <a:gd name="connsiteY4" fmla="*/ 1048073 h 1345000"/>
                  <a:gd name="connsiteX5" fmla="*/ 205860 w 1312612"/>
                  <a:gd name="connsiteY5" fmla="*/ 1000128 h 1345000"/>
                  <a:gd name="connsiteX6" fmla="*/ 378041 w 1312612"/>
                  <a:gd name="connsiteY6" fmla="*/ 1172564 h 1345000"/>
                  <a:gd name="connsiteX7" fmla="*/ 205860 w 1312612"/>
                  <a:gd name="connsiteY7" fmla="*/ 1345000 h 1345000"/>
                  <a:gd name="connsiteX8" fmla="*/ 33679 w 1312612"/>
                  <a:gd name="connsiteY8" fmla="*/ 1172564 h 1345000"/>
                  <a:gd name="connsiteX9" fmla="*/ 205860 w 1312612"/>
                  <a:gd name="connsiteY9" fmla="*/ 1000128 h 1345000"/>
                  <a:gd name="connsiteX10" fmla="*/ 1233888 w 1312612"/>
                  <a:gd name="connsiteY10" fmla="*/ 617404 h 1345000"/>
                  <a:gd name="connsiteX11" fmla="*/ 1312612 w 1312612"/>
                  <a:gd name="connsiteY11" fmla="*/ 695631 h 1345000"/>
                  <a:gd name="connsiteX12" fmla="*/ 1233888 w 1312612"/>
                  <a:gd name="connsiteY12" fmla="*/ 773858 h 1345000"/>
                  <a:gd name="connsiteX13" fmla="*/ 1155164 w 1312612"/>
                  <a:gd name="connsiteY13" fmla="*/ 695631 h 1345000"/>
                  <a:gd name="connsiteX14" fmla="*/ 1233888 w 1312612"/>
                  <a:gd name="connsiteY14" fmla="*/ 617404 h 1345000"/>
                  <a:gd name="connsiteX15" fmla="*/ 695878 w 1312612"/>
                  <a:gd name="connsiteY15" fmla="*/ 495438 h 1345000"/>
                  <a:gd name="connsiteX16" fmla="*/ 896685 w 1312612"/>
                  <a:gd name="connsiteY16" fmla="*/ 695632 h 1345000"/>
                  <a:gd name="connsiteX17" fmla="*/ 695878 w 1312612"/>
                  <a:gd name="connsiteY17" fmla="*/ 895826 h 1345000"/>
                  <a:gd name="connsiteX18" fmla="*/ 495071 w 1312612"/>
                  <a:gd name="connsiteY18" fmla="*/ 695632 h 1345000"/>
                  <a:gd name="connsiteX19" fmla="*/ 695878 w 1312612"/>
                  <a:gd name="connsiteY19" fmla="*/ 495438 h 1345000"/>
                  <a:gd name="connsiteX20" fmla="*/ 965304 w 1312612"/>
                  <a:gd name="connsiteY20" fmla="*/ 33646 h 1345000"/>
                  <a:gd name="connsiteX21" fmla="*/ 1016243 w 1312612"/>
                  <a:gd name="connsiteY21" fmla="*/ 84536 h 1345000"/>
                  <a:gd name="connsiteX22" fmla="*/ 965304 w 1312612"/>
                  <a:gd name="connsiteY22" fmla="*/ 135426 h 1345000"/>
                  <a:gd name="connsiteX23" fmla="*/ 914365 w 1312612"/>
                  <a:gd name="connsiteY23" fmla="*/ 84536 h 1345000"/>
                  <a:gd name="connsiteX24" fmla="*/ 965304 w 1312612"/>
                  <a:gd name="connsiteY24" fmla="*/ 33646 h 1345000"/>
                  <a:gd name="connsiteX25" fmla="*/ 124610 w 1312612"/>
                  <a:gd name="connsiteY25" fmla="*/ 0 h 1345000"/>
                  <a:gd name="connsiteX26" fmla="*/ 249220 w 1312612"/>
                  <a:gd name="connsiteY26" fmla="*/ 124911 h 1345000"/>
                  <a:gd name="connsiteX27" fmla="*/ 124610 w 1312612"/>
                  <a:gd name="connsiteY27" fmla="*/ 249822 h 1345000"/>
                  <a:gd name="connsiteX28" fmla="*/ 0 w 1312612"/>
                  <a:gd name="connsiteY28" fmla="*/ 124911 h 1345000"/>
                  <a:gd name="connsiteX29" fmla="*/ 124610 w 1312612"/>
                  <a:gd name="connsiteY29" fmla="*/ 0 h 134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12612" h="1345000">
                    <a:moveTo>
                      <a:pt x="1089071" y="1048073"/>
                    </a:moveTo>
                    <a:cubicBezTo>
                      <a:pt x="1158124" y="1048073"/>
                      <a:pt x="1214102" y="1103809"/>
                      <a:pt x="1214102" y="1172563"/>
                    </a:cubicBezTo>
                    <a:cubicBezTo>
                      <a:pt x="1214102" y="1241317"/>
                      <a:pt x="1158124" y="1297053"/>
                      <a:pt x="1089071" y="1297053"/>
                    </a:cubicBezTo>
                    <a:cubicBezTo>
                      <a:pt x="1020018" y="1297053"/>
                      <a:pt x="964040" y="1241317"/>
                      <a:pt x="964040" y="1172563"/>
                    </a:cubicBezTo>
                    <a:cubicBezTo>
                      <a:pt x="964040" y="1103809"/>
                      <a:pt x="1020018" y="1048073"/>
                      <a:pt x="1089071" y="1048073"/>
                    </a:cubicBezTo>
                    <a:close/>
                    <a:moveTo>
                      <a:pt x="205860" y="1000128"/>
                    </a:moveTo>
                    <a:cubicBezTo>
                      <a:pt x="300953" y="1000128"/>
                      <a:pt x="378041" y="1077330"/>
                      <a:pt x="378041" y="1172564"/>
                    </a:cubicBezTo>
                    <a:cubicBezTo>
                      <a:pt x="378041" y="1267798"/>
                      <a:pt x="300953" y="1345000"/>
                      <a:pt x="205860" y="1345000"/>
                    </a:cubicBezTo>
                    <a:cubicBezTo>
                      <a:pt x="110767" y="1345000"/>
                      <a:pt x="33679" y="1267798"/>
                      <a:pt x="33679" y="1172564"/>
                    </a:cubicBezTo>
                    <a:cubicBezTo>
                      <a:pt x="33679" y="1077330"/>
                      <a:pt x="110767" y="1000128"/>
                      <a:pt x="205860" y="1000128"/>
                    </a:cubicBezTo>
                    <a:close/>
                    <a:moveTo>
                      <a:pt x="1233888" y="617404"/>
                    </a:moveTo>
                    <a:cubicBezTo>
                      <a:pt x="1277366" y="617404"/>
                      <a:pt x="1312612" y="652427"/>
                      <a:pt x="1312612" y="695631"/>
                    </a:cubicBezTo>
                    <a:cubicBezTo>
                      <a:pt x="1312612" y="738835"/>
                      <a:pt x="1277366" y="773858"/>
                      <a:pt x="1233888" y="773858"/>
                    </a:cubicBezTo>
                    <a:cubicBezTo>
                      <a:pt x="1190410" y="773858"/>
                      <a:pt x="1155164" y="738835"/>
                      <a:pt x="1155164" y="695631"/>
                    </a:cubicBezTo>
                    <a:cubicBezTo>
                      <a:pt x="1155164" y="652427"/>
                      <a:pt x="1190410" y="617404"/>
                      <a:pt x="1233888" y="617404"/>
                    </a:cubicBezTo>
                    <a:close/>
                    <a:moveTo>
                      <a:pt x="695878" y="495438"/>
                    </a:moveTo>
                    <a:cubicBezTo>
                      <a:pt x="806781" y="495438"/>
                      <a:pt x="896685" y="585068"/>
                      <a:pt x="896685" y="695632"/>
                    </a:cubicBezTo>
                    <a:cubicBezTo>
                      <a:pt x="896685" y="806196"/>
                      <a:pt x="806781" y="895826"/>
                      <a:pt x="695878" y="895826"/>
                    </a:cubicBezTo>
                    <a:cubicBezTo>
                      <a:pt x="584975" y="895826"/>
                      <a:pt x="495071" y="806196"/>
                      <a:pt x="495071" y="695632"/>
                    </a:cubicBezTo>
                    <a:cubicBezTo>
                      <a:pt x="495071" y="585068"/>
                      <a:pt x="584975" y="495438"/>
                      <a:pt x="695878" y="495438"/>
                    </a:cubicBezTo>
                    <a:close/>
                    <a:moveTo>
                      <a:pt x="965304" y="33646"/>
                    </a:moveTo>
                    <a:cubicBezTo>
                      <a:pt x="993437" y="33646"/>
                      <a:pt x="1016243" y="56430"/>
                      <a:pt x="1016243" y="84536"/>
                    </a:cubicBezTo>
                    <a:cubicBezTo>
                      <a:pt x="1016243" y="112642"/>
                      <a:pt x="993437" y="135426"/>
                      <a:pt x="965304" y="135426"/>
                    </a:cubicBezTo>
                    <a:cubicBezTo>
                      <a:pt x="937171" y="135426"/>
                      <a:pt x="914365" y="112642"/>
                      <a:pt x="914365" y="84536"/>
                    </a:cubicBezTo>
                    <a:cubicBezTo>
                      <a:pt x="914365" y="56430"/>
                      <a:pt x="937171" y="33646"/>
                      <a:pt x="965304" y="33646"/>
                    </a:cubicBezTo>
                    <a:close/>
                    <a:moveTo>
                      <a:pt x="124610" y="0"/>
                    </a:moveTo>
                    <a:cubicBezTo>
                      <a:pt x="193430" y="0"/>
                      <a:pt x="249220" y="55925"/>
                      <a:pt x="249220" y="124911"/>
                    </a:cubicBezTo>
                    <a:cubicBezTo>
                      <a:pt x="249220" y="193897"/>
                      <a:pt x="193430" y="249822"/>
                      <a:pt x="124610" y="249822"/>
                    </a:cubicBezTo>
                    <a:cubicBezTo>
                      <a:pt x="55790" y="249822"/>
                      <a:pt x="0" y="193897"/>
                      <a:pt x="0" y="124911"/>
                    </a:cubicBezTo>
                    <a:cubicBezTo>
                      <a:pt x="0" y="55925"/>
                      <a:pt x="55790" y="0"/>
                      <a:pt x="124610" y="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31" name="bcgIcons_MagnifyingGlassSearch">
            <a:extLst>
              <a:ext uri="{FF2B5EF4-FFF2-40B4-BE49-F238E27FC236}">
                <a16:creationId xmlns="" xmlns:a16="http://schemas.microsoft.com/office/drawing/2014/main" id="{4F099AF5-3F1F-442A-8164-40E1EF5790A0}"/>
              </a:ext>
            </a:extLst>
          </p:cNvPr>
          <p:cNvGrpSpPr>
            <a:grpSpLocks noChangeAspect="1"/>
          </p:cNvGrpSpPr>
          <p:nvPr/>
        </p:nvGrpSpPr>
        <p:grpSpPr bwMode="auto">
          <a:xfrm>
            <a:off x="553039" y="1913656"/>
            <a:ext cx="907057" cy="907897"/>
            <a:chOff x="1682" y="0"/>
            <a:chExt cx="4316" cy="4320"/>
          </a:xfrm>
        </p:grpSpPr>
        <p:sp>
          <p:nvSpPr>
            <p:cNvPr id="32" name="AutoShape 8">
              <a:extLst>
                <a:ext uri="{FF2B5EF4-FFF2-40B4-BE49-F238E27FC236}">
                  <a16:creationId xmlns="" xmlns:a16="http://schemas.microsoft.com/office/drawing/2014/main" id="{D00C3367-A1F1-486E-869A-AE901B8222B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 xmlns:a16="http://schemas.microsoft.com/office/drawing/2014/main" id="{2427C64B-B531-4BD9-B3E5-B07257186B30}"/>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
              <a:extLst>
                <a:ext uri="{FF2B5EF4-FFF2-40B4-BE49-F238E27FC236}">
                  <a16:creationId xmlns="" xmlns:a16="http://schemas.microsoft.com/office/drawing/2014/main" id="{1173B41E-AE04-4090-AE4B-50B33B897C30}"/>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410542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 A primer</a:t>
            </a:r>
            <a:endParaRPr lang="en-US" dirty="0"/>
          </a:p>
        </p:txBody>
      </p:sp>
    </p:spTree>
    <p:custDataLst>
      <p:tags r:id="rId1"/>
    </p:custDataLst>
    <p:extLst>
      <p:ext uri="{BB962C8B-B14F-4D97-AF65-F5344CB8AC3E}">
        <p14:creationId xmlns:p14="http://schemas.microsoft.com/office/powerpoint/2010/main" val="42470617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Object 86" hidden="1"/>
          <p:cNvGraphicFramePr>
            <a:graphicFrameLocks noChangeAspect="1"/>
          </p:cNvGraphicFramePr>
          <p:nvPr>
            <p:custDataLst>
              <p:tags r:id="rId3"/>
            </p:custDataLst>
            <p:extLst>
              <p:ext uri="{D42A27DB-BD31-4B8C-83A1-F6EECF244321}">
                <p14:modId xmlns:p14="http://schemas.microsoft.com/office/powerpoint/2010/main" val="32760823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257" name="think-cell Slide" r:id="rId6" imgW="415" imgH="416" progId="TCLayout.ActiveDocument.1">
                  <p:embed/>
                </p:oleObj>
              </mc:Choice>
              <mc:Fallback>
                <p:oleObj name="think-cell Slide" r:id="rId6" imgW="415" imgH="4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7" name="ee4pContent1"/>
          <p:cNvSpPr txBox="1"/>
          <p:nvPr/>
        </p:nvSpPr>
        <p:spPr>
          <a:xfrm>
            <a:off x="629400" y="4102048"/>
            <a:ext cx="2198458" cy="132779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smtClean="0">
                <a:latin typeface="+mn-lt"/>
              </a:rPr>
              <a:t>Early tests of how to design, implement, use databases, development of core key concepts</a:t>
            </a:r>
          </a:p>
          <a:p>
            <a:endParaRPr lang="en-US" sz="1400" dirty="0">
              <a:latin typeface="+mn-lt"/>
            </a:endParaRPr>
          </a:p>
          <a:p>
            <a:r>
              <a:rPr lang="en-US" sz="1400" dirty="0" smtClean="0">
                <a:latin typeface="+mn-lt"/>
              </a:rPr>
              <a:t>Limited access to large scale storage so minimal adoption at scale</a:t>
            </a:r>
          </a:p>
          <a:p>
            <a:pPr>
              <a:buNone/>
            </a:pPr>
            <a:endParaRPr lang="en-US" sz="1400" dirty="0">
              <a:solidFill>
                <a:srgbClr val="29BA74"/>
              </a:solidFill>
              <a:latin typeface="+mn-lt"/>
            </a:endParaRPr>
          </a:p>
          <a:p>
            <a:pPr algn="ctr"/>
            <a:r>
              <a:rPr lang="en-US" sz="1400" dirty="0" smtClean="0">
                <a:solidFill>
                  <a:srgbClr val="29BA74"/>
                </a:solidFill>
                <a:latin typeface="+mn-lt"/>
              </a:rPr>
              <a:t>Laboratories and research institutions</a:t>
            </a:r>
          </a:p>
          <a:p>
            <a:endParaRPr lang="en-US" sz="1400" dirty="0">
              <a:latin typeface="+mn-lt"/>
            </a:endParaRPr>
          </a:p>
          <a:p>
            <a:endParaRPr lang="en-US" sz="1400" dirty="0">
              <a:latin typeface="+mn-lt"/>
            </a:endParaRPr>
          </a:p>
        </p:txBody>
      </p:sp>
      <p:sp>
        <p:nvSpPr>
          <p:cNvPr id="26" name="ee4pContent2"/>
          <p:cNvSpPr txBox="1"/>
          <p:nvPr/>
        </p:nvSpPr>
        <p:spPr>
          <a:xfrm>
            <a:off x="3541581" y="4102048"/>
            <a:ext cx="2198458" cy="132779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smtClean="0">
                <a:latin typeface="+mn-lt"/>
              </a:rPr>
              <a:t>Widespread adoption due to increased storage availability</a:t>
            </a:r>
          </a:p>
          <a:p>
            <a:endParaRPr lang="en-US" sz="1400" dirty="0">
              <a:latin typeface="+mn-lt"/>
            </a:endParaRPr>
          </a:p>
          <a:p>
            <a:r>
              <a:rPr lang="en-US" sz="1400" dirty="0" smtClean="0">
                <a:latin typeface="+mn-lt"/>
              </a:rPr>
              <a:t>Relational databases allow for easy understanding of datasets and are easy to implement into business</a:t>
            </a:r>
          </a:p>
          <a:p>
            <a:endParaRPr lang="en-US" sz="1400" dirty="0">
              <a:latin typeface="+mn-lt"/>
            </a:endParaRPr>
          </a:p>
          <a:p>
            <a:pPr algn="ctr"/>
            <a:r>
              <a:rPr lang="en-US" sz="1400" dirty="0" smtClean="0">
                <a:solidFill>
                  <a:srgbClr val="29BA74"/>
                </a:solidFill>
                <a:latin typeface="+mn-lt"/>
              </a:rPr>
              <a:t>Financial institutions and manufacturing</a:t>
            </a:r>
            <a:endParaRPr lang="en-US" sz="1400" dirty="0">
              <a:solidFill>
                <a:srgbClr val="29BA74"/>
              </a:solidFill>
              <a:latin typeface="+mn-lt"/>
            </a:endParaRPr>
          </a:p>
        </p:txBody>
      </p:sp>
      <p:sp>
        <p:nvSpPr>
          <p:cNvPr id="25" name="ee4pContent3"/>
          <p:cNvSpPr txBox="1"/>
          <p:nvPr/>
        </p:nvSpPr>
        <p:spPr>
          <a:xfrm>
            <a:off x="6453162" y="4102048"/>
            <a:ext cx="2198458" cy="132779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smtClean="0">
                <a:latin typeface="+mn-lt"/>
              </a:rPr>
              <a:t>Development of new types of databases for different use cases, especially Graph and NoSQL databases</a:t>
            </a:r>
          </a:p>
          <a:p>
            <a:endParaRPr lang="en-US" sz="1400" dirty="0">
              <a:latin typeface="+mn-lt"/>
            </a:endParaRPr>
          </a:p>
          <a:p>
            <a:r>
              <a:rPr lang="en-US" sz="1400" dirty="0" smtClean="0">
                <a:latin typeface="+mn-lt"/>
              </a:rPr>
              <a:t>Expansion to be able to manage new types of use cases and data types</a:t>
            </a:r>
          </a:p>
          <a:p>
            <a:endParaRPr lang="en-US" sz="1400" dirty="0">
              <a:latin typeface="+mn-lt"/>
            </a:endParaRPr>
          </a:p>
          <a:p>
            <a:endParaRPr lang="en-US" sz="1400" dirty="0">
              <a:latin typeface="+mn-lt"/>
            </a:endParaRPr>
          </a:p>
        </p:txBody>
      </p:sp>
      <p:sp>
        <p:nvSpPr>
          <p:cNvPr id="35" name="ee4pContent4"/>
          <p:cNvSpPr txBox="1"/>
          <p:nvPr/>
        </p:nvSpPr>
        <p:spPr>
          <a:xfrm>
            <a:off x="9364742" y="4102048"/>
            <a:ext cx="2198458" cy="132779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smtClean="0">
                <a:latin typeface="+mn-lt"/>
              </a:rPr>
              <a:t>Capability to handle ever expanding datasets – making data and analytics of analysis and modeling</a:t>
            </a:r>
          </a:p>
          <a:p>
            <a:endParaRPr lang="en-US" sz="1400" dirty="0">
              <a:latin typeface="+mn-lt"/>
            </a:endParaRPr>
          </a:p>
          <a:p>
            <a:r>
              <a:rPr lang="en-US" sz="1400" dirty="0" smtClean="0">
                <a:latin typeface="+mn-lt"/>
              </a:rPr>
              <a:t>Coupled with the growth in device data, critical for large scale analysis</a:t>
            </a:r>
            <a:endParaRPr lang="en-US" sz="1400" dirty="0">
              <a:latin typeface="+mn-lt"/>
            </a:endParaRPr>
          </a:p>
        </p:txBody>
      </p:sp>
      <p:sp>
        <p:nvSpPr>
          <p:cNvPr id="2" name="Title 1"/>
          <p:cNvSpPr>
            <a:spLocks noGrp="1"/>
          </p:cNvSpPr>
          <p:nvPr>
            <p:ph type="title"/>
          </p:nvPr>
        </p:nvSpPr>
        <p:spPr>
          <a:xfrm>
            <a:off x="630000" y="622800"/>
            <a:ext cx="10933200" cy="941796"/>
          </a:xfrm>
        </p:spPr>
        <p:txBody>
          <a:bodyPr/>
          <a:lstStyle/>
          <a:p>
            <a:r>
              <a:rPr lang="en-US" dirty="0" smtClean="0"/>
              <a:t>Financial data drove the development of early databases, new databases can scale nearly infinitely</a:t>
            </a:r>
            <a:endParaRPr lang="en-US" dirty="0"/>
          </a:p>
        </p:txBody>
      </p:sp>
      <p:cxnSp>
        <p:nvCxnSpPr>
          <p:cNvPr id="11" name="Straight Arrow Connector 10"/>
          <p:cNvCxnSpPr/>
          <p:nvPr/>
        </p:nvCxnSpPr>
        <p:spPr>
          <a:xfrm>
            <a:off x="714843" y="3070602"/>
            <a:ext cx="10933200" cy="0"/>
          </a:xfrm>
          <a:prstGeom prst="straightConnector1">
            <a:avLst/>
          </a:prstGeom>
          <a:ln w="101600" cap="rnd">
            <a:solidFill>
              <a:schemeClr val="tx2"/>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873855" y="1795724"/>
            <a:ext cx="1709548" cy="2129652"/>
            <a:chOff x="629400" y="1795724"/>
            <a:chExt cx="1709548" cy="2129652"/>
          </a:xfrm>
        </p:grpSpPr>
        <p:grpSp>
          <p:nvGrpSpPr>
            <p:cNvPr id="4" name="Group 3"/>
            <p:cNvGrpSpPr/>
            <p:nvPr/>
          </p:nvGrpSpPr>
          <p:grpSpPr>
            <a:xfrm>
              <a:off x="629400" y="2215828"/>
              <a:ext cx="1709548" cy="1709548"/>
              <a:chOff x="3800808" y="2377045"/>
              <a:chExt cx="1047742" cy="1047742"/>
            </a:xfrm>
          </p:grpSpPr>
          <p:sp>
            <p:nvSpPr>
              <p:cNvPr id="18" name="Oval 17"/>
              <p:cNvSpPr/>
              <p:nvPr/>
            </p:nvSpPr>
            <p:spPr>
              <a:xfrm>
                <a:off x="3800808"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43" name="bcgIcons_Chemistry">
                <a:extLst>
                  <a:ext uri="{FF2B5EF4-FFF2-40B4-BE49-F238E27FC236}">
                    <a16:creationId xmlns="" xmlns:a16="http://schemas.microsoft.com/office/drawing/2014/main" id="{A3F02006-09DD-4BA1-BA6E-503BEE995873}"/>
                  </a:ext>
                </a:extLst>
              </p:cNvPr>
              <p:cNvGrpSpPr>
                <a:grpSpLocks noChangeAspect="1"/>
              </p:cNvGrpSpPr>
              <p:nvPr/>
            </p:nvGrpSpPr>
            <p:grpSpPr bwMode="auto">
              <a:xfrm>
                <a:off x="3992840" y="2568770"/>
                <a:ext cx="663677" cy="664292"/>
                <a:chOff x="1682" y="0"/>
                <a:chExt cx="4316" cy="4320"/>
              </a:xfrm>
            </p:grpSpPr>
            <p:sp>
              <p:nvSpPr>
                <p:cNvPr id="44" name="AutoShape 33">
                  <a:extLst>
                    <a:ext uri="{FF2B5EF4-FFF2-40B4-BE49-F238E27FC236}">
                      <a16:creationId xmlns="" xmlns:a16="http://schemas.microsoft.com/office/drawing/2014/main" id="{1D99D6D6-A50E-416A-9D1A-9C6DED9893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5">
                  <a:extLst>
                    <a:ext uri="{FF2B5EF4-FFF2-40B4-BE49-F238E27FC236}">
                      <a16:creationId xmlns="" xmlns:a16="http://schemas.microsoft.com/office/drawing/2014/main" id="{7CF52ED9-3637-43AC-9340-2F4ECE519F06}"/>
                    </a:ext>
                  </a:extLst>
                </p:cNvPr>
                <p:cNvSpPr>
                  <a:spLocks/>
                </p:cNvSpPr>
                <p:nvPr/>
              </p:nvSpPr>
              <p:spPr bwMode="auto">
                <a:xfrm>
                  <a:off x="2673" y="1106"/>
                  <a:ext cx="2334" cy="3043"/>
                </a:xfrm>
                <a:custGeom>
                  <a:avLst/>
                  <a:gdLst>
                    <a:gd name="T0" fmla="*/ 1104 w 1246"/>
                    <a:gd name="T1" fmla="*/ 605 h 1623"/>
                    <a:gd name="T2" fmla="*/ 769 w 1246"/>
                    <a:gd name="T3" fmla="*/ 394 h 1623"/>
                    <a:gd name="T4" fmla="*/ 769 w 1246"/>
                    <a:gd name="T5" fmla="*/ 44 h 1623"/>
                    <a:gd name="T6" fmla="*/ 815 w 1246"/>
                    <a:gd name="T7" fmla="*/ 44 h 1623"/>
                    <a:gd name="T8" fmla="*/ 815 w 1246"/>
                    <a:gd name="T9" fmla="*/ 58 h 1623"/>
                    <a:gd name="T10" fmla="*/ 837 w 1246"/>
                    <a:gd name="T11" fmla="*/ 80 h 1623"/>
                    <a:gd name="T12" fmla="*/ 859 w 1246"/>
                    <a:gd name="T13" fmla="*/ 58 h 1623"/>
                    <a:gd name="T14" fmla="*/ 859 w 1246"/>
                    <a:gd name="T15" fmla="*/ 22 h 1623"/>
                    <a:gd name="T16" fmla="*/ 837 w 1246"/>
                    <a:gd name="T17" fmla="*/ 0 h 1623"/>
                    <a:gd name="T18" fmla="*/ 769 w 1246"/>
                    <a:gd name="T19" fmla="*/ 0 h 1623"/>
                    <a:gd name="T20" fmla="*/ 747 w 1246"/>
                    <a:gd name="T21" fmla="*/ 0 h 1623"/>
                    <a:gd name="T22" fmla="*/ 725 w 1246"/>
                    <a:gd name="T23" fmla="*/ 0 h 1623"/>
                    <a:gd name="T24" fmla="*/ 725 w 1246"/>
                    <a:gd name="T25" fmla="*/ 412 h 1623"/>
                    <a:gd name="T26" fmla="*/ 742 w 1246"/>
                    <a:gd name="T27" fmla="*/ 433 h 1623"/>
                    <a:gd name="T28" fmla="*/ 1202 w 1246"/>
                    <a:gd name="T29" fmla="*/ 1000 h 1623"/>
                    <a:gd name="T30" fmla="*/ 623 w 1246"/>
                    <a:gd name="T31" fmla="*/ 1579 h 1623"/>
                    <a:gd name="T32" fmla="*/ 44 w 1246"/>
                    <a:gd name="T33" fmla="*/ 1000 h 1623"/>
                    <a:gd name="T34" fmla="*/ 504 w 1246"/>
                    <a:gd name="T35" fmla="*/ 433 h 1623"/>
                    <a:gd name="T36" fmla="*/ 521 w 1246"/>
                    <a:gd name="T37" fmla="*/ 412 h 1623"/>
                    <a:gd name="T38" fmla="*/ 521 w 1246"/>
                    <a:gd name="T39" fmla="*/ 22 h 1623"/>
                    <a:gd name="T40" fmla="*/ 499 w 1246"/>
                    <a:gd name="T41" fmla="*/ 0 h 1623"/>
                    <a:gd name="T42" fmla="*/ 409 w 1246"/>
                    <a:gd name="T43" fmla="*/ 0 h 1623"/>
                    <a:gd name="T44" fmla="*/ 387 w 1246"/>
                    <a:gd name="T45" fmla="*/ 22 h 1623"/>
                    <a:gd name="T46" fmla="*/ 387 w 1246"/>
                    <a:gd name="T47" fmla="*/ 58 h 1623"/>
                    <a:gd name="T48" fmla="*/ 409 w 1246"/>
                    <a:gd name="T49" fmla="*/ 80 h 1623"/>
                    <a:gd name="T50" fmla="*/ 431 w 1246"/>
                    <a:gd name="T51" fmla="*/ 58 h 1623"/>
                    <a:gd name="T52" fmla="*/ 431 w 1246"/>
                    <a:gd name="T53" fmla="*/ 44 h 1623"/>
                    <a:gd name="T54" fmla="*/ 477 w 1246"/>
                    <a:gd name="T55" fmla="*/ 44 h 1623"/>
                    <a:gd name="T56" fmla="*/ 477 w 1246"/>
                    <a:gd name="T57" fmla="*/ 394 h 1623"/>
                    <a:gd name="T58" fmla="*/ 142 w 1246"/>
                    <a:gd name="T59" fmla="*/ 605 h 1623"/>
                    <a:gd name="T60" fmla="*/ 0 w 1246"/>
                    <a:gd name="T61" fmla="*/ 1000 h 1623"/>
                    <a:gd name="T62" fmla="*/ 623 w 1246"/>
                    <a:gd name="T63" fmla="*/ 1623 h 1623"/>
                    <a:gd name="T64" fmla="*/ 1246 w 1246"/>
                    <a:gd name="T65" fmla="*/ 1000 h 1623"/>
                    <a:gd name="T66" fmla="*/ 1104 w 1246"/>
                    <a:gd name="T67" fmla="*/ 605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6" h="1623">
                      <a:moveTo>
                        <a:pt x="1104" y="605"/>
                      </a:moveTo>
                      <a:cubicBezTo>
                        <a:pt x="1018" y="500"/>
                        <a:pt x="900" y="426"/>
                        <a:pt x="769" y="394"/>
                      </a:cubicBezTo>
                      <a:cubicBezTo>
                        <a:pt x="769" y="44"/>
                        <a:pt x="769" y="44"/>
                        <a:pt x="769" y="44"/>
                      </a:cubicBezTo>
                      <a:cubicBezTo>
                        <a:pt x="815" y="44"/>
                        <a:pt x="815" y="44"/>
                        <a:pt x="815" y="44"/>
                      </a:cubicBezTo>
                      <a:cubicBezTo>
                        <a:pt x="815" y="58"/>
                        <a:pt x="815" y="58"/>
                        <a:pt x="815" y="58"/>
                      </a:cubicBezTo>
                      <a:cubicBezTo>
                        <a:pt x="815" y="70"/>
                        <a:pt x="825" y="80"/>
                        <a:pt x="837" y="80"/>
                      </a:cubicBezTo>
                      <a:cubicBezTo>
                        <a:pt x="849" y="80"/>
                        <a:pt x="859" y="70"/>
                        <a:pt x="859" y="58"/>
                      </a:cubicBezTo>
                      <a:cubicBezTo>
                        <a:pt x="859" y="22"/>
                        <a:pt x="859" y="22"/>
                        <a:pt x="859" y="22"/>
                      </a:cubicBezTo>
                      <a:cubicBezTo>
                        <a:pt x="859" y="10"/>
                        <a:pt x="849" y="0"/>
                        <a:pt x="837" y="0"/>
                      </a:cubicBezTo>
                      <a:cubicBezTo>
                        <a:pt x="769" y="0"/>
                        <a:pt x="769" y="0"/>
                        <a:pt x="769" y="0"/>
                      </a:cubicBezTo>
                      <a:cubicBezTo>
                        <a:pt x="747" y="0"/>
                        <a:pt x="747" y="0"/>
                        <a:pt x="747" y="0"/>
                      </a:cubicBezTo>
                      <a:cubicBezTo>
                        <a:pt x="725" y="0"/>
                        <a:pt x="725" y="0"/>
                        <a:pt x="725" y="0"/>
                      </a:cubicBezTo>
                      <a:cubicBezTo>
                        <a:pt x="725" y="412"/>
                        <a:pt x="725" y="412"/>
                        <a:pt x="725" y="412"/>
                      </a:cubicBezTo>
                      <a:cubicBezTo>
                        <a:pt x="725" y="422"/>
                        <a:pt x="732" y="431"/>
                        <a:pt x="742" y="433"/>
                      </a:cubicBezTo>
                      <a:cubicBezTo>
                        <a:pt x="1009" y="489"/>
                        <a:pt x="1202" y="727"/>
                        <a:pt x="1202" y="1000"/>
                      </a:cubicBezTo>
                      <a:cubicBezTo>
                        <a:pt x="1202" y="1319"/>
                        <a:pt x="942" y="1579"/>
                        <a:pt x="623" y="1579"/>
                      </a:cubicBezTo>
                      <a:cubicBezTo>
                        <a:pt x="304" y="1579"/>
                        <a:pt x="44" y="1319"/>
                        <a:pt x="44" y="1000"/>
                      </a:cubicBezTo>
                      <a:cubicBezTo>
                        <a:pt x="44" y="727"/>
                        <a:pt x="237" y="489"/>
                        <a:pt x="504" y="433"/>
                      </a:cubicBezTo>
                      <a:cubicBezTo>
                        <a:pt x="514" y="431"/>
                        <a:pt x="521" y="422"/>
                        <a:pt x="521" y="412"/>
                      </a:cubicBezTo>
                      <a:cubicBezTo>
                        <a:pt x="521" y="22"/>
                        <a:pt x="521" y="22"/>
                        <a:pt x="521" y="22"/>
                      </a:cubicBezTo>
                      <a:cubicBezTo>
                        <a:pt x="521" y="10"/>
                        <a:pt x="511" y="0"/>
                        <a:pt x="499" y="0"/>
                      </a:cubicBezTo>
                      <a:cubicBezTo>
                        <a:pt x="409" y="0"/>
                        <a:pt x="409" y="0"/>
                        <a:pt x="409" y="0"/>
                      </a:cubicBezTo>
                      <a:cubicBezTo>
                        <a:pt x="397" y="0"/>
                        <a:pt x="387" y="10"/>
                        <a:pt x="387" y="22"/>
                      </a:cubicBezTo>
                      <a:cubicBezTo>
                        <a:pt x="387" y="58"/>
                        <a:pt x="387" y="58"/>
                        <a:pt x="387" y="58"/>
                      </a:cubicBezTo>
                      <a:cubicBezTo>
                        <a:pt x="387" y="70"/>
                        <a:pt x="397" y="80"/>
                        <a:pt x="409" y="80"/>
                      </a:cubicBezTo>
                      <a:cubicBezTo>
                        <a:pt x="421" y="80"/>
                        <a:pt x="431" y="70"/>
                        <a:pt x="431" y="58"/>
                      </a:cubicBezTo>
                      <a:cubicBezTo>
                        <a:pt x="431" y="44"/>
                        <a:pt x="431" y="44"/>
                        <a:pt x="431" y="44"/>
                      </a:cubicBezTo>
                      <a:cubicBezTo>
                        <a:pt x="477" y="44"/>
                        <a:pt x="477" y="44"/>
                        <a:pt x="477" y="44"/>
                      </a:cubicBezTo>
                      <a:cubicBezTo>
                        <a:pt x="477" y="394"/>
                        <a:pt x="477" y="394"/>
                        <a:pt x="477" y="394"/>
                      </a:cubicBezTo>
                      <a:cubicBezTo>
                        <a:pt x="346" y="426"/>
                        <a:pt x="228" y="500"/>
                        <a:pt x="142" y="605"/>
                      </a:cubicBezTo>
                      <a:cubicBezTo>
                        <a:pt x="50" y="716"/>
                        <a:pt x="0" y="856"/>
                        <a:pt x="0" y="1000"/>
                      </a:cubicBezTo>
                      <a:cubicBezTo>
                        <a:pt x="0" y="1343"/>
                        <a:pt x="280" y="1623"/>
                        <a:pt x="623" y="1623"/>
                      </a:cubicBezTo>
                      <a:cubicBezTo>
                        <a:pt x="966" y="1623"/>
                        <a:pt x="1246" y="1343"/>
                        <a:pt x="1246" y="1000"/>
                      </a:cubicBezTo>
                      <a:cubicBezTo>
                        <a:pt x="1246" y="856"/>
                        <a:pt x="1196" y="716"/>
                        <a:pt x="1104" y="60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6">
                  <a:extLst>
                    <a:ext uri="{FF2B5EF4-FFF2-40B4-BE49-F238E27FC236}">
                      <a16:creationId xmlns="" xmlns:a16="http://schemas.microsoft.com/office/drawing/2014/main" id="{D1F8AEA5-E00D-4A7B-A7A2-A53E01FACFFA}"/>
                    </a:ext>
                  </a:extLst>
                </p:cNvPr>
                <p:cNvSpPr>
                  <a:spLocks noEditPoints="1"/>
                </p:cNvSpPr>
                <p:nvPr/>
              </p:nvSpPr>
              <p:spPr bwMode="auto">
                <a:xfrm>
                  <a:off x="2872" y="172"/>
                  <a:ext cx="1936" cy="3779"/>
                </a:xfrm>
                <a:custGeom>
                  <a:avLst/>
                  <a:gdLst>
                    <a:gd name="T0" fmla="*/ 517 w 1034"/>
                    <a:gd name="T1" fmla="*/ 981 h 2015"/>
                    <a:gd name="T2" fmla="*/ 0 w 1034"/>
                    <a:gd name="T3" fmla="*/ 1498 h 2015"/>
                    <a:gd name="T4" fmla="*/ 517 w 1034"/>
                    <a:gd name="T5" fmla="*/ 2015 h 2015"/>
                    <a:gd name="T6" fmla="*/ 1034 w 1034"/>
                    <a:gd name="T7" fmla="*/ 1498 h 2015"/>
                    <a:gd name="T8" fmla="*/ 517 w 1034"/>
                    <a:gd name="T9" fmla="*/ 981 h 2015"/>
                    <a:gd name="T10" fmla="*/ 293 w 1034"/>
                    <a:gd name="T11" fmla="*/ 1376 h 2015"/>
                    <a:gd name="T12" fmla="*/ 249 w 1034"/>
                    <a:gd name="T13" fmla="*/ 1330 h 2015"/>
                    <a:gd name="T14" fmla="*/ 293 w 1034"/>
                    <a:gd name="T15" fmla="*/ 1284 h 2015"/>
                    <a:gd name="T16" fmla="*/ 339 w 1034"/>
                    <a:gd name="T17" fmla="*/ 1330 h 2015"/>
                    <a:gd name="T18" fmla="*/ 293 w 1034"/>
                    <a:gd name="T19" fmla="*/ 1376 h 2015"/>
                    <a:gd name="T20" fmla="*/ 386 w 1034"/>
                    <a:gd name="T21" fmla="*/ 1750 h 2015"/>
                    <a:gd name="T22" fmla="*/ 358 w 1034"/>
                    <a:gd name="T23" fmla="*/ 1722 h 2015"/>
                    <a:gd name="T24" fmla="*/ 386 w 1034"/>
                    <a:gd name="T25" fmla="*/ 1696 h 2015"/>
                    <a:gd name="T26" fmla="*/ 412 w 1034"/>
                    <a:gd name="T27" fmla="*/ 1722 h 2015"/>
                    <a:gd name="T28" fmla="*/ 386 w 1034"/>
                    <a:gd name="T29" fmla="*/ 1750 h 2015"/>
                    <a:gd name="T30" fmla="*/ 412 w 1034"/>
                    <a:gd name="T31" fmla="*/ 1124 h 2015"/>
                    <a:gd name="T32" fmla="*/ 462 w 1034"/>
                    <a:gd name="T33" fmla="*/ 1074 h 2015"/>
                    <a:gd name="T34" fmla="*/ 513 w 1034"/>
                    <a:gd name="T35" fmla="*/ 1124 h 2015"/>
                    <a:gd name="T36" fmla="*/ 462 w 1034"/>
                    <a:gd name="T37" fmla="*/ 1176 h 2015"/>
                    <a:gd name="T38" fmla="*/ 412 w 1034"/>
                    <a:gd name="T39" fmla="*/ 1124 h 2015"/>
                    <a:gd name="T40" fmla="*/ 523 w 1034"/>
                    <a:gd name="T41" fmla="*/ 1914 h 2015"/>
                    <a:gd name="T42" fmla="*/ 486 w 1034"/>
                    <a:gd name="T43" fmla="*/ 1878 h 2015"/>
                    <a:gd name="T44" fmla="*/ 523 w 1034"/>
                    <a:gd name="T45" fmla="*/ 1842 h 2015"/>
                    <a:gd name="T46" fmla="*/ 558 w 1034"/>
                    <a:gd name="T47" fmla="*/ 1878 h 2015"/>
                    <a:gd name="T48" fmla="*/ 523 w 1034"/>
                    <a:gd name="T49" fmla="*/ 1914 h 2015"/>
                    <a:gd name="T50" fmla="*/ 536 w 1034"/>
                    <a:gd name="T51" fmla="*/ 1577 h 2015"/>
                    <a:gd name="T52" fmla="*/ 475 w 1034"/>
                    <a:gd name="T53" fmla="*/ 1518 h 2015"/>
                    <a:gd name="T54" fmla="*/ 536 w 1034"/>
                    <a:gd name="T55" fmla="*/ 1457 h 2015"/>
                    <a:gd name="T56" fmla="*/ 595 w 1034"/>
                    <a:gd name="T57" fmla="*/ 1518 h 2015"/>
                    <a:gd name="T58" fmla="*/ 536 w 1034"/>
                    <a:gd name="T59" fmla="*/ 1577 h 2015"/>
                    <a:gd name="T60" fmla="*/ 673 w 1034"/>
                    <a:gd name="T61" fmla="*/ 1339 h 2015"/>
                    <a:gd name="T62" fmla="*/ 641 w 1034"/>
                    <a:gd name="T63" fmla="*/ 1307 h 2015"/>
                    <a:gd name="T64" fmla="*/ 673 w 1034"/>
                    <a:gd name="T65" fmla="*/ 1275 h 2015"/>
                    <a:gd name="T66" fmla="*/ 705 w 1034"/>
                    <a:gd name="T67" fmla="*/ 1307 h 2015"/>
                    <a:gd name="T68" fmla="*/ 673 w 1034"/>
                    <a:gd name="T69" fmla="*/ 1339 h 2015"/>
                    <a:gd name="T70" fmla="*/ 525 w 1034"/>
                    <a:gd name="T71" fmla="*/ 453 h 2015"/>
                    <a:gd name="T72" fmla="*/ 425 w 1034"/>
                    <a:gd name="T73" fmla="*/ 353 h 2015"/>
                    <a:gd name="T74" fmla="*/ 525 w 1034"/>
                    <a:gd name="T75" fmla="*/ 253 h 2015"/>
                    <a:gd name="T76" fmla="*/ 625 w 1034"/>
                    <a:gd name="T77" fmla="*/ 353 h 2015"/>
                    <a:gd name="T78" fmla="*/ 525 w 1034"/>
                    <a:gd name="T79" fmla="*/ 453 h 2015"/>
                    <a:gd name="T80" fmla="*/ 407 w 1034"/>
                    <a:gd name="T81" fmla="*/ 220 h 2015"/>
                    <a:gd name="T82" fmla="*/ 352 w 1034"/>
                    <a:gd name="T83" fmla="*/ 165 h 2015"/>
                    <a:gd name="T84" fmla="*/ 407 w 1034"/>
                    <a:gd name="T85" fmla="*/ 110 h 2015"/>
                    <a:gd name="T86" fmla="*/ 462 w 1034"/>
                    <a:gd name="T87" fmla="*/ 165 h 2015"/>
                    <a:gd name="T88" fmla="*/ 407 w 1034"/>
                    <a:gd name="T89" fmla="*/ 220 h 2015"/>
                    <a:gd name="T90" fmla="*/ 580 w 1034"/>
                    <a:gd name="T91" fmla="*/ 94 h 2015"/>
                    <a:gd name="T92" fmla="*/ 533 w 1034"/>
                    <a:gd name="T93" fmla="*/ 47 h 2015"/>
                    <a:gd name="T94" fmla="*/ 580 w 1034"/>
                    <a:gd name="T95" fmla="*/ 0 h 2015"/>
                    <a:gd name="T96" fmla="*/ 627 w 1034"/>
                    <a:gd name="T97" fmla="*/ 47 h 2015"/>
                    <a:gd name="T98" fmla="*/ 580 w 1034"/>
                    <a:gd name="T99" fmla="*/ 94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34" h="2015">
                      <a:moveTo>
                        <a:pt x="517" y="981"/>
                      </a:moveTo>
                      <a:cubicBezTo>
                        <a:pt x="231" y="981"/>
                        <a:pt x="0" y="1212"/>
                        <a:pt x="0" y="1498"/>
                      </a:cubicBezTo>
                      <a:cubicBezTo>
                        <a:pt x="0" y="1783"/>
                        <a:pt x="231" y="2015"/>
                        <a:pt x="517" y="2015"/>
                      </a:cubicBezTo>
                      <a:cubicBezTo>
                        <a:pt x="803" y="2015"/>
                        <a:pt x="1034" y="1783"/>
                        <a:pt x="1034" y="1498"/>
                      </a:cubicBezTo>
                      <a:cubicBezTo>
                        <a:pt x="1034" y="1212"/>
                        <a:pt x="803" y="981"/>
                        <a:pt x="517" y="981"/>
                      </a:cubicBezTo>
                      <a:close/>
                      <a:moveTo>
                        <a:pt x="293" y="1376"/>
                      </a:moveTo>
                      <a:cubicBezTo>
                        <a:pt x="269" y="1376"/>
                        <a:pt x="249" y="1356"/>
                        <a:pt x="249" y="1330"/>
                      </a:cubicBezTo>
                      <a:cubicBezTo>
                        <a:pt x="249" y="1305"/>
                        <a:pt x="269" y="1284"/>
                        <a:pt x="293" y="1284"/>
                      </a:cubicBezTo>
                      <a:cubicBezTo>
                        <a:pt x="319" y="1284"/>
                        <a:pt x="339" y="1305"/>
                        <a:pt x="339" y="1330"/>
                      </a:cubicBezTo>
                      <a:cubicBezTo>
                        <a:pt x="339" y="1356"/>
                        <a:pt x="319" y="1376"/>
                        <a:pt x="293" y="1376"/>
                      </a:cubicBezTo>
                      <a:close/>
                      <a:moveTo>
                        <a:pt x="386" y="1750"/>
                      </a:moveTo>
                      <a:cubicBezTo>
                        <a:pt x="371" y="1750"/>
                        <a:pt x="358" y="1737"/>
                        <a:pt x="358" y="1722"/>
                      </a:cubicBezTo>
                      <a:cubicBezTo>
                        <a:pt x="358" y="1707"/>
                        <a:pt x="371" y="1696"/>
                        <a:pt x="386" y="1696"/>
                      </a:cubicBezTo>
                      <a:cubicBezTo>
                        <a:pt x="401" y="1696"/>
                        <a:pt x="412" y="1707"/>
                        <a:pt x="412" y="1722"/>
                      </a:cubicBezTo>
                      <a:cubicBezTo>
                        <a:pt x="412" y="1737"/>
                        <a:pt x="401" y="1750"/>
                        <a:pt x="386" y="1750"/>
                      </a:cubicBezTo>
                      <a:close/>
                      <a:moveTo>
                        <a:pt x="412" y="1124"/>
                      </a:moveTo>
                      <a:cubicBezTo>
                        <a:pt x="412" y="1097"/>
                        <a:pt x="434" y="1074"/>
                        <a:pt x="462" y="1074"/>
                      </a:cubicBezTo>
                      <a:cubicBezTo>
                        <a:pt x="491" y="1074"/>
                        <a:pt x="513" y="1097"/>
                        <a:pt x="513" y="1124"/>
                      </a:cubicBezTo>
                      <a:cubicBezTo>
                        <a:pt x="513" y="1153"/>
                        <a:pt x="491" y="1176"/>
                        <a:pt x="462" y="1176"/>
                      </a:cubicBezTo>
                      <a:cubicBezTo>
                        <a:pt x="434" y="1176"/>
                        <a:pt x="412" y="1153"/>
                        <a:pt x="412" y="1124"/>
                      </a:cubicBezTo>
                      <a:close/>
                      <a:moveTo>
                        <a:pt x="523" y="1914"/>
                      </a:moveTo>
                      <a:cubicBezTo>
                        <a:pt x="502" y="1914"/>
                        <a:pt x="486" y="1899"/>
                        <a:pt x="486" y="1878"/>
                      </a:cubicBezTo>
                      <a:cubicBezTo>
                        <a:pt x="486" y="1857"/>
                        <a:pt x="502" y="1842"/>
                        <a:pt x="523" y="1842"/>
                      </a:cubicBezTo>
                      <a:cubicBezTo>
                        <a:pt x="541" y="1842"/>
                        <a:pt x="558" y="1857"/>
                        <a:pt x="558" y="1878"/>
                      </a:cubicBezTo>
                      <a:cubicBezTo>
                        <a:pt x="558" y="1899"/>
                        <a:pt x="541" y="1914"/>
                        <a:pt x="523" y="1914"/>
                      </a:cubicBezTo>
                      <a:close/>
                      <a:moveTo>
                        <a:pt x="536" y="1577"/>
                      </a:moveTo>
                      <a:cubicBezTo>
                        <a:pt x="504" y="1577"/>
                        <a:pt x="475" y="1549"/>
                        <a:pt x="475" y="1518"/>
                      </a:cubicBezTo>
                      <a:cubicBezTo>
                        <a:pt x="475" y="1483"/>
                        <a:pt x="504" y="1457"/>
                        <a:pt x="536" y="1457"/>
                      </a:cubicBezTo>
                      <a:cubicBezTo>
                        <a:pt x="568" y="1457"/>
                        <a:pt x="595" y="1483"/>
                        <a:pt x="595" y="1518"/>
                      </a:cubicBezTo>
                      <a:cubicBezTo>
                        <a:pt x="595" y="1549"/>
                        <a:pt x="568" y="1577"/>
                        <a:pt x="536" y="1577"/>
                      </a:cubicBezTo>
                      <a:close/>
                      <a:moveTo>
                        <a:pt x="673" y="1339"/>
                      </a:moveTo>
                      <a:cubicBezTo>
                        <a:pt x="656" y="1339"/>
                        <a:pt x="641" y="1326"/>
                        <a:pt x="641" y="1307"/>
                      </a:cubicBezTo>
                      <a:cubicBezTo>
                        <a:pt x="641" y="1290"/>
                        <a:pt x="656" y="1275"/>
                        <a:pt x="673" y="1275"/>
                      </a:cubicBezTo>
                      <a:cubicBezTo>
                        <a:pt x="690" y="1275"/>
                        <a:pt x="705" y="1290"/>
                        <a:pt x="705" y="1307"/>
                      </a:cubicBezTo>
                      <a:cubicBezTo>
                        <a:pt x="705" y="1326"/>
                        <a:pt x="690" y="1339"/>
                        <a:pt x="673" y="1339"/>
                      </a:cubicBezTo>
                      <a:close/>
                      <a:moveTo>
                        <a:pt x="525" y="453"/>
                      </a:moveTo>
                      <a:cubicBezTo>
                        <a:pt x="470" y="453"/>
                        <a:pt x="425" y="408"/>
                        <a:pt x="425" y="353"/>
                      </a:cubicBezTo>
                      <a:cubicBezTo>
                        <a:pt x="425" y="298"/>
                        <a:pt x="470" y="253"/>
                        <a:pt x="525" y="253"/>
                      </a:cubicBezTo>
                      <a:cubicBezTo>
                        <a:pt x="580" y="253"/>
                        <a:pt x="625" y="298"/>
                        <a:pt x="625" y="353"/>
                      </a:cubicBezTo>
                      <a:cubicBezTo>
                        <a:pt x="625" y="408"/>
                        <a:pt x="580" y="453"/>
                        <a:pt x="525" y="453"/>
                      </a:cubicBezTo>
                      <a:close/>
                      <a:moveTo>
                        <a:pt x="407" y="220"/>
                      </a:moveTo>
                      <a:cubicBezTo>
                        <a:pt x="377" y="220"/>
                        <a:pt x="352" y="195"/>
                        <a:pt x="352" y="165"/>
                      </a:cubicBezTo>
                      <a:cubicBezTo>
                        <a:pt x="352" y="135"/>
                        <a:pt x="377" y="110"/>
                        <a:pt x="407" y="110"/>
                      </a:cubicBezTo>
                      <a:cubicBezTo>
                        <a:pt x="438" y="110"/>
                        <a:pt x="462" y="135"/>
                        <a:pt x="462" y="165"/>
                      </a:cubicBezTo>
                      <a:cubicBezTo>
                        <a:pt x="462" y="195"/>
                        <a:pt x="438" y="220"/>
                        <a:pt x="407" y="220"/>
                      </a:cubicBezTo>
                      <a:close/>
                      <a:moveTo>
                        <a:pt x="580" y="94"/>
                      </a:moveTo>
                      <a:cubicBezTo>
                        <a:pt x="554" y="94"/>
                        <a:pt x="533" y="73"/>
                        <a:pt x="533" y="47"/>
                      </a:cubicBezTo>
                      <a:cubicBezTo>
                        <a:pt x="533" y="21"/>
                        <a:pt x="554" y="0"/>
                        <a:pt x="580" y="0"/>
                      </a:cubicBezTo>
                      <a:cubicBezTo>
                        <a:pt x="606" y="0"/>
                        <a:pt x="627" y="21"/>
                        <a:pt x="627" y="47"/>
                      </a:cubicBezTo>
                      <a:cubicBezTo>
                        <a:pt x="627" y="73"/>
                        <a:pt x="606" y="94"/>
                        <a:pt x="580" y="9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9" name="TextBox 68"/>
            <p:cNvSpPr txBox="1"/>
            <p:nvPr/>
          </p:nvSpPr>
          <p:spPr>
            <a:xfrm>
              <a:off x="629400" y="1795724"/>
              <a:ext cx="1709548"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1950's – 1960's</a:t>
              </a:r>
            </a:p>
            <a:p>
              <a:pPr algn="ctr"/>
              <a:r>
                <a:rPr lang="en-US" sz="1200" dirty="0" smtClean="0">
                  <a:solidFill>
                    <a:srgbClr val="575757"/>
                  </a:solidFill>
                </a:rPr>
                <a:t>Early Experiments </a:t>
              </a:r>
            </a:p>
          </p:txBody>
        </p:sp>
        <p:cxnSp>
          <p:nvCxnSpPr>
            <p:cNvPr id="70" name="Straight Connector 69"/>
            <p:cNvCxnSpPr/>
            <p:nvPr/>
          </p:nvCxnSpPr>
          <p:spPr>
            <a:xfrm>
              <a:off x="629400" y="2121158"/>
              <a:ext cx="1709548"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3786036" y="1795724"/>
            <a:ext cx="1709548" cy="2084839"/>
            <a:chOff x="3502728" y="1795724"/>
            <a:chExt cx="1709548" cy="2084839"/>
          </a:xfrm>
        </p:grpSpPr>
        <p:grpSp>
          <p:nvGrpSpPr>
            <p:cNvPr id="8" name="Group 7"/>
            <p:cNvGrpSpPr/>
            <p:nvPr/>
          </p:nvGrpSpPr>
          <p:grpSpPr>
            <a:xfrm>
              <a:off x="3541581" y="2260642"/>
              <a:ext cx="1619921" cy="1619921"/>
              <a:chOff x="3541581" y="2090956"/>
              <a:chExt cx="1619921" cy="1619921"/>
            </a:xfrm>
          </p:grpSpPr>
          <p:sp>
            <p:nvSpPr>
              <p:cNvPr id="12" name="Oval 11"/>
              <p:cNvSpPr/>
              <p:nvPr/>
            </p:nvSpPr>
            <p:spPr>
              <a:xfrm>
                <a:off x="3541581" y="2090956"/>
                <a:ext cx="1619921" cy="1619921"/>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65" name="bcgIcons_VennDiagramm">
                <a:extLst>
                  <a:ext uri="{FF2B5EF4-FFF2-40B4-BE49-F238E27FC236}">
                    <a16:creationId xmlns="" xmlns:a16="http://schemas.microsoft.com/office/drawing/2014/main" id="{8ED50345-FB84-40FC-A083-3B89009B3E34}"/>
                  </a:ext>
                </a:extLst>
              </p:cNvPr>
              <p:cNvGrpSpPr>
                <a:grpSpLocks noChangeAspect="1"/>
              </p:cNvGrpSpPr>
              <p:nvPr/>
            </p:nvGrpSpPr>
            <p:grpSpPr bwMode="auto">
              <a:xfrm>
                <a:off x="3838484" y="2387384"/>
                <a:ext cx="1026115" cy="1027066"/>
                <a:chOff x="1682" y="0"/>
                <a:chExt cx="4316" cy="4320"/>
              </a:xfrm>
            </p:grpSpPr>
            <p:sp>
              <p:nvSpPr>
                <p:cNvPr id="66" name="AutoShape 13">
                  <a:extLst>
                    <a:ext uri="{FF2B5EF4-FFF2-40B4-BE49-F238E27FC236}">
                      <a16:creationId xmlns="" xmlns:a16="http://schemas.microsoft.com/office/drawing/2014/main" id="{839B9979-995A-4C7A-A734-F84B26A65700}"/>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5">
                  <a:extLst>
                    <a:ext uri="{FF2B5EF4-FFF2-40B4-BE49-F238E27FC236}">
                      <a16:creationId xmlns="" xmlns:a16="http://schemas.microsoft.com/office/drawing/2014/main" id="{5E37EB71-F0CE-4796-A953-7ACB4A5A9FB3}"/>
                    </a:ext>
                  </a:extLst>
                </p:cNvPr>
                <p:cNvSpPr>
                  <a:spLocks/>
                </p:cNvSpPr>
                <p:nvPr/>
              </p:nvSpPr>
              <p:spPr bwMode="auto">
                <a:xfrm>
                  <a:off x="3649" y="1573"/>
                  <a:ext cx="378" cy="1178"/>
                </a:xfrm>
                <a:custGeom>
                  <a:avLst/>
                  <a:gdLst>
                    <a:gd name="T0" fmla="*/ 101 w 202"/>
                    <a:gd name="T1" fmla="*/ 628 h 628"/>
                    <a:gd name="T2" fmla="*/ 0 w 202"/>
                    <a:gd name="T3" fmla="*/ 314 h 628"/>
                    <a:gd name="T4" fmla="*/ 101 w 202"/>
                    <a:gd name="T5" fmla="*/ 0 h 628"/>
                    <a:gd name="T6" fmla="*/ 202 w 202"/>
                    <a:gd name="T7" fmla="*/ 314 h 628"/>
                    <a:gd name="T8" fmla="*/ 101 w 202"/>
                    <a:gd name="T9" fmla="*/ 628 h 628"/>
                  </a:gdLst>
                  <a:ahLst/>
                  <a:cxnLst>
                    <a:cxn ang="0">
                      <a:pos x="T0" y="T1"/>
                    </a:cxn>
                    <a:cxn ang="0">
                      <a:pos x="T2" y="T3"/>
                    </a:cxn>
                    <a:cxn ang="0">
                      <a:pos x="T4" y="T5"/>
                    </a:cxn>
                    <a:cxn ang="0">
                      <a:pos x="T6" y="T7"/>
                    </a:cxn>
                    <a:cxn ang="0">
                      <a:pos x="T8" y="T9"/>
                    </a:cxn>
                  </a:cxnLst>
                  <a:rect l="0" t="0" r="r" b="b"/>
                  <a:pathLst>
                    <a:path w="202" h="628">
                      <a:moveTo>
                        <a:pt x="101" y="628"/>
                      </a:moveTo>
                      <a:cubicBezTo>
                        <a:pt x="36" y="537"/>
                        <a:pt x="0" y="428"/>
                        <a:pt x="0" y="314"/>
                      </a:cubicBezTo>
                      <a:cubicBezTo>
                        <a:pt x="0" y="200"/>
                        <a:pt x="36" y="91"/>
                        <a:pt x="101" y="0"/>
                      </a:cubicBezTo>
                      <a:cubicBezTo>
                        <a:pt x="166" y="91"/>
                        <a:pt x="202" y="200"/>
                        <a:pt x="202" y="314"/>
                      </a:cubicBezTo>
                      <a:cubicBezTo>
                        <a:pt x="202" y="428"/>
                        <a:pt x="166" y="537"/>
                        <a:pt x="101" y="6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6">
                  <a:extLst>
                    <a:ext uri="{FF2B5EF4-FFF2-40B4-BE49-F238E27FC236}">
                      <a16:creationId xmlns="" xmlns:a16="http://schemas.microsoft.com/office/drawing/2014/main" id="{345BE46E-6BB5-40AE-AC93-90D43D5166FC}"/>
                    </a:ext>
                  </a:extLst>
                </p:cNvPr>
                <p:cNvSpPr>
                  <a:spLocks noEditPoints="1"/>
                </p:cNvSpPr>
                <p:nvPr/>
              </p:nvSpPr>
              <p:spPr bwMode="auto">
                <a:xfrm>
                  <a:off x="1847" y="988"/>
                  <a:ext cx="3982" cy="2348"/>
                </a:xfrm>
                <a:custGeom>
                  <a:avLst/>
                  <a:gdLst>
                    <a:gd name="T0" fmla="*/ 1063 w 2126"/>
                    <a:gd name="T1" fmla="*/ 178 h 1252"/>
                    <a:gd name="T2" fmla="*/ 0 w 2126"/>
                    <a:gd name="T3" fmla="*/ 626 h 1252"/>
                    <a:gd name="T4" fmla="*/ 1063 w 2126"/>
                    <a:gd name="T5" fmla="*/ 1074 h 1252"/>
                    <a:gd name="T6" fmla="*/ 2126 w 2126"/>
                    <a:gd name="T7" fmla="*/ 626 h 1252"/>
                    <a:gd name="T8" fmla="*/ 1208 w 2126"/>
                    <a:gd name="T9" fmla="*/ 640 h 1252"/>
                    <a:gd name="T10" fmla="*/ 1207 w 2126"/>
                    <a:gd name="T11" fmla="*/ 655 h 1252"/>
                    <a:gd name="T12" fmla="*/ 1206 w 2126"/>
                    <a:gd name="T13" fmla="*/ 669 h 1252"/>
                    <a:gd name="T14" fmla="*/ 1205 w 2126"/>
                    <a:gd name="T15" fmla="*/ 683 h 1252"/>
                    <a:gd name="T16" fmla="*/ 1203 w 2126"/>
                    <a:gd name="T17" fmla="*/ 698 h 1252"/>
                    <a:gd name="T18" fmla="*/ 1201 w 2126"/>
                    <a:gd name="T19" fmla="*/ 714 h 1252"/>
                    <a:gd name="T20" fmla="*/ 1063 w 2126"/>
                    <a:gd name="T21" fmla="*/ 1010 h 1252"/>
                    <a:gd name="T22" fmla="*/ 925 w 2126"/>
                    <a:gd name="T23" fmla="*/ 714 h 1252"/>
                    <a:gd name="T24" fmla="*/ 923 w 2126"/>
                    <a:gd name="T25" fmla="*/ 698 h 1252"/>
                    <a:gd name="T26" fmla="*/ 921 w 2126"/>
                    <a:gd name="T27" fmla="*/ 683 h 1252"/>
                    <a:gd name="T28" fmla="*/ 920 w 2126"/>
                    <a:gd name="T29" fmla="*/ 669 h 1252"/>
                    <a:gd name="T30" fmla="*/ 919 w 2126"/>
                    <a:gd name="T31" fmla="*/ 655 h 1252"/>
                    <a:gd name="T32" fmla="*/ 918 w 2126"/>
                    <a:gd name="T33" fmla="*/ 640 h 1252"/>
                    <a:gd name="T34" fmla="*/ 918 w 2126"/>
                    <a:gd name="T35" fmla="*/ 612 h 1252"/>
                    <a:gd name="T36" fmla="*/ 919 w 2126"/>
                    <a:gd name="T37" fmla="*/ 597 h 1252"/>
                    <a:gd name="T38" fmla="*/ 920 w 2126"/>
                    <a:gd name="T39" fmla="*/ 583 h 1252"/>
                    <a:gd name="T40" fmla="*/ 921 w 2126"/>
                    <a:gd name="T41" fmla="*/ 569 h 1252"/>
                    <a:gd name="T42" fmla="*/ 923 w 2126"/>
                    <a:gd name="T43" fmla="*/ 554 h 1252"/>
                    <a:gd name="T44" fmla="*/ 925 w 2126"/>
                    <a:gd name="T45" fmla="*/ 538 h 1252"/>
                    <a:gd name="T46" fmla="*/ 1063 w 2126"/>
                    <a:gd name="T47" fmla="*/ 242 h 1252"/>
                    <a:gd name="T48" fmla="*/ 1201 w 2126"/>
                    <a:gd name="T49" fmla="*/ 538 h 1252"/>
                    <a:gd name="T50" fmla="*/ 1203 w 2126"/>
                    <a:gd name="T51" fmla="*/ 554 h 1252"/>
                    <a:gd name="T52" fmla="*/ 1205 w 2126"/>
                    <a:gd name="T53" fmla="*/ 569 h 1252"/>
                    <a:gd name="T54" fmla="*/ 1206 w 2126"/>
                    <a:gd name="T55" fmla="*/ 583 h 1252"/>
                    <a:gd name="T56" fmla="*/ 1207 w 2126"/>
                    <a:gd name="T57" fmla="*/ 597 h 1252"/>
                    <a:gd name="T58" fmla="*/ 1208 w 2126"/>
                    <a:gd name="T59" fmla="*/ 612 h 1252"/>
                    <a:gd name="T60" fmla="*/ 1208 w 2126"/>
                    <a:gd name="T61" fmla="*/ 640 h 1252"/>
                    <a:gd name="T62" fmla="*/ 626 w 2126"/>
                    <a:gd name="T63" fmla="*/ 44 h 1252"/>
                    <a:gd name="T64" fmla="*/ 882 w 2126"/>
                    <a:gd name="T65" fmla="*/ 530 h 1252"/>
                    <a:gd name="T66" fmla="*/ 880 w 2126"/>
                    <a:gd name="T67" fmla="*/ 545 h 1252"/>
                    <a:gd name="T68" fmla="*/ 878 w 2126"/>
                    <a:gd name="T69" fmla="*/ 559 h 1252"/>
                    <a:gd name="T70" fmla="*/ 876 w 2126"/>
                    <a:gd name="T71" fmla="*/ 574 h 1252"/>
                    <a:gd name="T72" fmla="*/ 875 w 2126"/>
                    <a:gd name="T73" fmla="*/ 590 h 1252"/>
                    <a:gd name="T74" fmla="*/ 875 w 2126"/>
                    <a:gd name="T75" fmla="*/ 606 h 1252"/>
                    <a:gd name="T76" fmla="*/ 874 w 2126"/>
                    <a:gd name="T77" fmla="*/ 626 h 1252"/>
                    <a:gd name="T78" fmla="*/ 875 w 2126"/>
                    <a:gd name="T79" fmla="*/ 646 h 1252"/>
                    <a:gd name="T80" fmla="*/ 875 w 2126"/>
                    <a:gd name="T81" fmla="*/ 662 h 1252"/>
                    <a:gd name="T82" fmla="*/ 876 w 2126"/>
                    <a:gd name="T83" fmla="*/ 678 h 1252"/>
                    <a:gd name="T84" fmla="*/ 878 w 2126"/>
                    <a:gd name="T85" fmla="*/ 693 h 1252"/>
                    <a:gd name="T86" fmla="*/ 880 w 2126"/>
                    <a:gd name="T87" fmla="*/ 707 h 1252"/>
                    <a:gd name="T88" fmla="*/ 882 w 2126"/>
                    <a:gd name="T89" fmla="*/ 722 h 1252"/>
                    <a:gd name="T90" fmla="*/ 626 w 2126"/>
                    <a:gd name="T91" fmla="*/ 1208 h 1252"/>
                    <a:gd name="T92" fmla="*/ 1500 w 2126"/>
                    <a:gd name="T93" fmla="*/ 1208 h 1252"/>
                    <a:gd name="T94" fmla="*/ 1244 w 2126"/>
                    <a:gd name="T95" fmla="*/ 722 h 1252"/>
                    <a:gd name="T96" fmla="*/ 1246 w 2126"/>
                    <a:gd name="T97" fmla="*/ 707 h 1252"/>
                    <a:gd name="T98" fmla="*/ 1248 w 2126"/>
                    <a:gd name="T99" fmla="*/ 693 h 1252"/>
                    <a:gd name="T100" fmla="*/ 1250 w 2126"/>
                    <a:gd name="T101" fmla="*/ 678 h 1252"/>
                    <a:gd name="T102" fmla="*/ 1251 w 2126"/>
                    <a:gd name="T103" fmla="*/ 662 h 1252"/>
                    <a:gd name="T104" fmla="*/ 1251 w 2126"/>
                    <a:gd name="T105" fmla="*/ 646 h 1252"/>
                    <a:gd name="T106" fmla="*/ 1252 w 2126"/>
                    <a:gd name="T107" fmla="*/ 626 h 1252"/>
                    <a:gd name="T108" fmla="*/ 1251 w 2126"/>
                    <a:gd name="T109" fmla="*/ 606 h 1252"/>
                    <a:gd name="T110" fmla="*/ 1251 w 2126"/>
                    <a:gd name="T111" fmla="*/ 590 h 1252"/>
                    <a:gd name="T112" fmla="*/ 1250 w 2126"/>
                    <a:gd name="T113" fmla="*/ 574 h 1252"/>
                    <a:gd name="T114" fmla="*/ 1248 w 2126"/>
                    <a:gd name="T115" fmla="*/ 559 h 1252"/>
                    <a:gd name="T116" fmla="*/ 1246 w 2126"/>
                    <a:gd name="T117" fmla="*/ 545 h 1252"/>
                    <a:gd name="T118" fmla="*/ 1244 w 2126"/>
                    <a:gd name="T119" fmla="*/ 530 h 1252"/>
                    <a:gd name="T120" fmla="*/ 1500 w 2126"/>
                    <a:gd name="T121" fmla="*/ 44 h 1252"/>
                    <a:gd name="T122" fmla="*/ 1500 w 2126"/>
                    <a:gd name="T123" fmla="*/ 1208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6" h="1252">
                      <a:moveTo>
                        <a:pt x="1500" y="0"/>
                      </a:moveTo>
                      <a:cubicBezTo>
                        <a:pt x="1330" y="0"/>
                        <a:pt x="1176" y="68"/>
                        <a:pt x="1063" y="178"/>
                      </a:cubicBezTo>
                      <a:cubicBezTo>
                        <a:pt x="950" y="68"/>
                        <a:pt x="796" y="0"/>
                        <a:pt x="626" y="0"/>
                      </a:cubicBezTo>
                      <a:cubicBezTo>
                        <a:pt x="281" y="0"/>
                        <a:pt x="0" y="281"/>
                        <a:pt x="0" y="626"/>
                      </a:cubicBezTo>
                      <a:cubicBezTo>
                        <a:pt x="0" y="971"/>
                        <a:pt x="281" y="1252"/>
                        <a:pt x="626" y="1252"/>
                      </a:cubicBezTo>
                      <a:cubicBezTo>
                        <a:pt x="796" y="1252"/>
                        <a:pt x="950" y="1184"/>
                        <a:pt x="1063" y="1074"/>
                      </a:cubicBezTo>
                      <a:cubicBezTo>
                        <a:pt x="1176" y="1184"/>
                        <a:pt x="1330" y="1252"/>
                        <a:pt x="1500" y="1252"/>
                      </a:cubicBezTo>
                      <a:cubicBezTo>
                        <a:pt x="1845" y="1252"/>
                        <a:pt x="2126" y="971"/>
                        <a:pt x="2126" y="626"/>
                      </a:cubicBezTo>
                      <a:cubicBezTo>
                        <a:pt x="2126" y="281"/>
                        <a:pt x="1845" y="0"/>
                        <a:pt x="1500" y="0"/>
                      </a:cubicBezTo>
                      <a:close/>
                      <a:moveTo>
                        <a:pt x="1208" y="640"/>
                      </a:moveTo>
                      <a:cubicBezTo>
                        <a:pt x="1208" y="642"/>
                        <a:pt x="1207" y="643"/>
                        <a:pt x="1207" y="645"/>
                      </a:cubicBezTo>
                      <a:cubicBezTo>
                        <a:pt x="1207" y="648"/>
                        <a:pt x="1207" y="651"/>
                        <a:pt x="1207" y="655"/>
                      </a:cubicBezTo>
                      <a:cubicBezTo>
                        <a:pt x="1207" y="656"/>
                        <a:pt x="1207" y="658"/>
                        <a:pt x="1207" y="659"/>
                      </a:cubicBezTo>
                      <a:cubicBezTo>
                        <a:pt x="1207" y="663"/>
                        <a:pt x="1206" y="666"/>
                        <a:pt x="1206" y="669"/>
                      </a:cubicBezTo>
                      <a:cubicBezTo>
                        <a:pt x="1206" y="670"/>
                        <a:pt x="1206" y="672"/>
                        <a:pt x="1206" y="674"/>
                      </a:cubicBezTo>
                      <a:cubicBezTo>
                        <a:pt x="1206" y="677"/>
                        <a:pt x="1205" y="680"/>
                        <a:pt x="1205" y="683"/>
                      </a:cubicBezTo>
                      <a:cubicBezTo>
                        <a:pt x="1205" y="685"/>
                        <a:pt x="1205" y="686"/>
                        <a:pt x="1205" y="687"/>
                      </a:cubicBezTo>
                      <a:cubicBezTo>
                        <a:pt x="1204" y="691"/>
                        <a:pt x="1204" y="695"/>
                        <a:pt x="1203" y="698"/>
                      </a:cubicBezTo>
                      <a:cubicBezTo>
                        <a:pt x="1203" y="699"/>
                        <a:pt x="1203" y="700"/>
                        <a:pt x="1203" y="701"/>
                      </a:cubicBezTo>
                      <a:cubicBezTo>
                        <a:pt x="1202" y="706"/>
                        <a:pt x="1202" y="710"/>
                        <a:pt x="1201" y="714"/>
                      </a:cubicBezTo>
                      <a:cubicBezTo>
                        <a:pt x="1201" y="714"/>
                        <a:pt x="1201" y="715"/>
                        <a:pt x="1201" y="715"/>
                      </a:cubicBezTo>
                      <a:cubicBezTo>
                        <a:pt x="1184" y="827"/>
                        <a:pt x="1135" y="928"/>
                        <a:pt x="1063" y="1010"/>
                      </a:cubicBezTo>
                      <a:cubicBezTo>
                        <a:pt x="991" y="928"/>
                        <a:pt x="942" y="827"/>
                        <a:pt x="925" y="715"/>
                      </a:cubicBezTo>
                      <a:cubicBezTo>
                        <a:pt x="925" y="715"/>
                        <a:pt x="925" y="714"/>
                        <a:pt x="925" y="714"/>
                      </a:cubicBezTo>
                      <a:cubicBezTo>
                        <a:pt x="924" y="710"/>
                        <a:pt x="924" y="706"/>
                        <a:pt x="923" y="701"/>
                      </a:cubicBezTo>
                      <a:cubicBezTo>
                        <a:pt x="923" y="700"/>
                        <a:pt x="923" y="699"/>
                        <a:pt x="923" y="698"/>
                      </a:cubicBezTo>
                      <a:cubicBezTo>
                        <a:pt x="922" y="695"/>
                        <a:pt x="922" y="691"/>
                        <a:pt x="921" y="687"/>
                      </a:cubicBezTo>
                      <a:cubicBezTo>
                        <a:pt x="921" y="686"/>
                        <a:pt x="921" y="685"/>
                        <a:pt x="921" y="683"/>
                      </a:cubicBezTo>
                      <a:cubicBezTo>
                        <a:pt x="921" y="680"/>
                        <a:pt x="920" y="677"/>
                        <a:pt x="920" y="674"/>
                      </a:cubicBezTo>
                      <a:cubicBezTo>
                        <a:pt x="920" y="672"/>
                        <a:pt x="920" y="670"/>
                        <a:pt x="920" y="669"/>
                      </a:cubicBezTo>
                      <a:cubicBezTo>
                        <a:pt x="920" y="666"/>
                        <a:pt x="919" y="663"/>
                        <a:pt x="919" y="659"/>
                      </a:cubicBezTo>
                      <a:cubicBezTo>
                        <a:pt x="919" y="658"/>
                        <a:pt x="919" y="656"/>
                        <a:pt x="919" y="655"/>
                      </a:cubicBezTo>
                      <a:cubicBezTo>
                        <a:pt x="919" y="651"/>
                        <a:pt x="919" y="648"/>
                        <a:pt x="919" y="645"/>
                      </a:cubicBezTo>
                      <a:cubicBezTo>
                        <a:pt x="919" y="643"/>
                        <a:pt x="918" y="642"/>
                        <a:pt x="918" y="640"/>
                      </a:cubicBezTo>
                      <a:cubicBezTo>
                        <a:pt x="918" y="636"/>
                        <a:pt x="918" y="631"/>
                        <a:pt x="918" y="626"/>
                      </a:cubicBezTo>
                      <a:cubicBezTo>
                        <a:pt x="918" y="621"/>
                        <a:pt x="918" y="616"/>
                        <a:pt x="918" y="612"/>
                      </a:cubicBezTo>
                      <a:cubicBezTo>
                        <a:pt x="918" y="610"/>
                        <a:pt x="919" y="609"/>
                        <a:pt x="919" y="607"/>
                      </a:cubicBezTo>
                      <a:cubicBezTo>
                        <a:pt x="919" y="604"/>
                        <a:pt x="919" y="601"/>
                        <a:pt x="919" y="597"/>
                      </a:cubicBezTo>
                      <a:cubicBezTo>
                        <a:pt x="919" y="596"/>
                        <a:pt x="919" y="594"/>
                        <a:pt x="919" y="593"/>
                      </a:cubicBezTo>
                      <a:cubicBezTo>
                        <a:pt x="919" y="589"/>
                        <a:pt x="920" y="586"/>
                        <a:pt x="920" y="583"/>
                      </a:cubicBezTo>
                      <a:cubicBezTo>
                        <a:pt x="920" y="582"/>
                        <a:pt x="920" y="580"/>
                        <a:pt x="920" y="578"/>
                      </a:cubicBezTo>
                      <a:cubicBezTo>
                        <a:pt x="920" y="575"/>
                        <a:pt x="921" y="572"/>
                        <a:pt x="921" y="569"/>
                      </a:cubicBezTo>
                      <a:cubicBezTo>
                        <a:pt x="921" y="567"/>
                        <a:pt x="921" y="566"/>
                        <a:pt x="921" y="565"/>
                      </a:cubicBezTo>
                      <a:cubicBezTo>
                        <a:pt x="922" y="561"/>
                        <a:pt x="922" y="557"/>
                        <a:pt x="923" y="554"/>
                      </a:cubicBezTo>
                      <a:cubicBezTo>
                        <a:pt x="923" y="553"/>
                        <a:pt x="923" y="552"/>
                        <a:pt x="923" y="551"/>
                      </a:cubicBezTo>
                      <a:cubicBezTo>
                        <a:pt x="924" y="546"/>
                        <a:pt x="924" y="542"/>
                        <a:pt x="925" y="538"/>
                      </a:cubicBezTo>
                      <a:cubicBezTo>
                        <a:pt x="925" y="538"/>
                        <a:pt x="925" y="537"/>
                        <a:pt x="925" y="537"/>
                      </a:cubicBezTo>
                      <a:cubicBezTo>
                        <a:pt x="942" y="425"/>
                        <a:pt x="991" y="324"/>
                        <a:pt x="1063" y="242"/>
                      </a:cubicBezTo>
                      <a:cubicBezTo>
                        <a:pt x="1135" y="324"/>
                        <a:pt x="1184" y="425"/>
                        <a:pt x="1201" y="537"/>
                      </a:cubicBezTo>
                      <a:cubicBezTo>
                        <a:pt x="1201" y="537"/>
                        <a:pt x="1201" y="538"/>
                        <a:pt x="1201" y="538"/>
                      </a:cubicBezTo>
                      <a:cubicBezTo>
                        <a:pt x="1202" y="542"/>
                        <a:pt x="1202" y="546"/>
                        <a:pt x="1203" y="551"/>
                      </a:cubicBezTo>
                      <a:cubicBezTo>
                        <a:pt x="1203" y="552"/>
                        <a:pt x="1203" y="553"/>
                        <a:pt x="1203" y="554"/>
                      </a:cubicBezTo>
                      <a:cubicBezTo>
                        <a:pt x="1204" y="557"/>
                        <a:pt x="1204" y="561"/>
                        <a:pt x="1205" y="565"/>
                      </a:cubicBezTo>
                      <a:cubicBezTo>
                        <a:pt x="1205" y="566"/>
                        <a:pt x="1205" y="567"/>
                        <a:pt x="1205" y="569"/>
                      </a:cubicBezTo>
                      <a:cubicBezTo>
                        <a:pt x="1205" y="572"/>
                        <a:pt x="1206" y="575"/>
                        <a:pt x="1206" y="578"/>
                      </a:cubicBezTo>
                      <a:cubicBezTo>
                        <a:pt x="1206" y="580"/>
                        <a:pt x="1206" y="582"/>
                        <a:pt x="1206" y="583"/>
                      </a:cubicBezTo>
                      <a:cubicBezTo>
                        <a:pt x="1206" y="586"/>
                        <a:pt x="1207" y="589"/>
                        <a:pt x="1207" y="593"/>
                      </a:cubicBezTo>
                      <a:cubicBezTo>
                        <a:pt x="1207" y="594"/>
                        <a:pt x="1207" y="596"/>
                        <a:pt x="1207" y="597"/>
                      </a:cubicBezTo>
                      <a:cubicBezTo>
                        <a:pt x="1207" y="601"/>
                        <a:pt x="1207" y="604"/>
                        <a:pt x="1207" y="607"/>
                      </a:cubicBezTo>
                      <a:cubicBezTo>
                        <a:pt x="1207" y="609"/>
                        <a:pt x="1208" y="610"/>
                        <a:pt x="1208" y="612"/>
                      </a:cubicBezTo>
                      <a:cubicBezTo>
                        <a:pt x="1208" y="616"/>
                        <a:pt x="1208" y="621"/>
                        <a:pt x="1208" y="626"/>
                      </a:cubicBezTo>
                      <a:cubicBezTo>
                        <a:pt x="1208" y="631"/>
                        <a:pt x="1208" y="636"/>
                        <a:pt x="1208" y="640"/>
                      </a:cubicBezTo>
                      <a:close/>
                      <a:moveTo>
                        <a:pt x="44" y="626"/>
                      </a:moveTo>
                      <a:cubicBezTo>
                        <a:pt x="44" y="305"/>
                        <a:pt x="305" y="44"/>
                        <a:pt x="626" y="44"/>
                      </a:cubicBezTo>
                      <a:cubicBezTo>
                        <a:pt x="784" y="44"/>
                        <a:pt x="927" y="107"/>
                        <a:pt x="1032" y="210"/>
                      </a:cubicBezTo>
                      <a:cubicBezTo>
                        <a:pt x="952" y="301"/>
                        <a:pt x="900" y="411"/>
                        <a:pt x="882" y="530"/>
                      </a:cubicBezTo>
                      <a:cubicBezTo>
                        <a:pt x="882" y="530"/>
                        <a:pt x="881" y="531"/>
                        <a:pt x="881" y="531"/>
                      </a:cubicBezTo>
                      <a:cubicBezTo>
                        <a:pt x="881" y="536"/>
                        <a:pt x="880" y="540"/>
                        <a:pt x="880" y="545"/>
                      </a:cubicBezTo>
                      <a:cubicBezTo>
                        <a:pt x="879" y="545"/>
                        <a:pt x="879" y="546"/>
                        <a:pt x="879" y="547"/>
                      </a:cubicBezTo>
                      <a:cubicBezTo>
                        <a:pt x="879" y="551"/>
                        <a:pt x="878" y="555"/>
                        <a:pt x="878" y="559"/>
                      </a:cubicBezTo>
                      <a:cubicBezTo>
                        <a:pt x="878" y="561"/>
                        <a:pt x="878" y="562"/>
                        <a:pt x="877" y="563"/>
                      </a:cubicBezTo>
                      <a:cubicBezTo>
                        <a:pt x="877" y="567"/>
                        <a:pt x="877" y="571"/>
                        <a:pt x="876" y="574"/>
                      </a:cubicBezTo>
                      <a:cubicBezTo>
                        <a:pt x="876" y="576"/>
                        <a:pt x="876" y="577"/>
                        <a:pt x="876" y="579"/>
                      </a:cubicBezTo>
                      <a:cubicBezTo>
                        <a:pt x="876" y="582"/>
                        <a:pt x="876" y="586"/>
                        <a:pt x="875" y="590"/>
                      </a:cubicBezTo>
                      <a:cubicBezTo>
                        <a:pt x="875" y="591"/>
                        <a:pt x="875" y="593"/>
                        <a:pt x="875" y="595"/>
                      </a:cubicBezTo>
                      <a:cubicBezTo>
                        <a:pt x="875" y="598"/>
                        <a:pt x="875" y="602"/>
                        <a:pt x="875" y="606"/>
                      </a:cubicBezTo>
                      <a:cubicBezTo>
                        <a:pt x="875" y="607"/>
                        <a:pt x="874" y="609"/>
                        <a:pt x="874" y="610"/>
                      </a:cubicBezTo>
                      <a:cubicBezTo>
                        <a:pt x="874" y="616"/>
                        <a:pt x="874" y="621"/>
                        <a:pt x="874" y="626"/>
                      </a:cubicBezTo>
                      <a:cubicBezTo>
                        <a:pt x="874" y="631"/>
                        <a:pt x="874" y="636"/>
                        <a:pt x="874" y="642"/>
                      </a:cubicBezTo>
                      <a:cubicBezTo>
                        <a:pt x="874" y="643"/>
                        <a:pt x="875" y="645"/>
                        <a:pt x="875" y="646"/>
                      </a:cubicBezTo>
                      <a:cubicBezTo>
                        <a:pt x="875" y="650"/>
                        <a:pt x="875" y="654"/>
                        <a:pt x="875" y="657"/>
                      </a:cubicBezTo>
                      <a:cubicBezTo>
                        <a:pt x="875" y="659"/>
                        <a:pt x="875" y="661"/>
                        <a:pt x="875" y="662"/>
                      </a:cubicBezTo>
                      <a:cubicBezTo>
                        <a:pt x="876" y="666"/>
                        <a:pt x="876" y="670"/>
                        <a:pt x="876" y="673"/>
                      </a:cubicBezTo>
                      <a:cubicBezTo>
                        <a:pt x="876" y="675"/>
                        <a:pt x="876" y="676"/>
                        <a:pt x="876" y="678"/>
                      </a:cubicBezTo>
                      <a:cubicBezTo>
                        <a:pt x="877" y="681"/>
                        <a:pt x="877" y="685"/>
                        <a:pt x="877" y="689"/>
                      </a:cubicBezTo>
                      <a:cubicBezTo>
                        <a:pt x="878" y="690"/>
                        <a:pt x="878" y="691"/>
                        <a:pt x="878" y="693"/>
                      </a:cubicBezTo>
                      <a:cubicBezTo>
                        <a:pt x="878" y="697"/>
                        <a:pt x="879" y="701"/>
                        <a:pt x="879" y="705"/>
                      </a:cubicBezTo>
                      <a:cubicBezTo>
                        <a:pt x="879" y="706"/>
                        <a:pt x="879" y="707"/>
                        <a:pt x="880" y="707"/>
                      </a:cubicBezTo>
                      <a:cubicBezTo>
                        <a:pt x="880" y="712"/>
                        <a:pt x="881" y="716"/>
                        <a:pt x="881" y="721"/>
                      </a:cubicBezTo>
                      <a:cubicBezTo>
                        <a:pt x="881" y="721"/>
                        <a:pt x="882" y="722"/>
                        <a:pt x="882" y="722"/>
                      </a:cubicBezTo>
                      <a:cubicBezTo>
                        <a:pt x="900" y="841"/>
                        <a:pt x="952" y="951"/>
                        <a:pt x="1032" y="1042"/>
                      </a:cubicBezTo>
                      <a:cubicBezTo>
                        <a:pt x="927" y="1145"/>
                        <a:pt x="784" y="1208"/>
                        <a:pt x="626" y="1208"/>
                      </a:cubicBezTo>
                      <a:cubicBezTo>
                        <a:pt x="305" y="1208"/>
                        <a:pt x="44" y="947"/>
                        <a:pt x="44" y="626"/>
                      </a:cubicBezTo>
                      <a:close/>
                      <a:moveTo>
                        <a:pt x="1500" y="1208"/>
                      </a:moveTo>
                      <a:cubicBezTo>
                        <a:pt x="1342" y="1208"/>
                        <a:pt x="1199" y="1145"/>
                        <a:pt x="1094" y="1042"/>
                      </a:cubicBezTo>
                      <a:cubicBezTo>
                        <a:pt x="1174" y="951"/>
                        <a:pt x="1226" y="841"/>
                        <a:pt x="1244" y="722"/>
                      </a:cubicBezTo>
                      <a:cubicBezTo>
                        <a:pt x="1244" y="722"/>
                        <a:pt x="1245" y="721"/>
                        <a:pt x="1245" y="721"/>
                      </a:cubicBezTo>
                      <a:cubicBezTo>
                        <a:pt x="1245" y="716"/>
                        <a:pt x="1246" y="712"/>
                        <a:pt x="1246" y="707"/>
                      </a:cubicBezTo>
                      <a:cubicBezTo>
                        <a:pt x="1247" y="707"/>
                        <a:pt x="1247" y="706"/>
                        <a:pt x="1247" y="705"/>
                      </a:cubicBezTo>
                      <a:cubicBezTo>
                        <a:pt x="1247" y="701"/>
                        <a:pt x="1248" y="697"/>
                        <a:pt x="1248" y="693"/>
                      </a:cubicBezTo>
                      <a:cubicBezTo>
                        <a:pt x="1248" y="691"/>
                        <a:pt x="1248" y="690"/>
                        <a:pt x="1249" y="689"/>
                      </a:cubicBezTo>
                      <a:cubicBezTo>
                        <a:pt x="1249" y="685"/>
                        <a:pt x="1249" y="681"/>
                        <a:pt x="1250" y="678"/>
                      </a:cubicBezTo>
                      <a:cubicBezTo>
                        <a:pt x="1250" y="676"/>
                        <a:pt x="1250" y="675"/>
                        <a:pt x="1250" y="673"/>
                      </a:cubicBezTo>
                      <a:cubicBezTo>
                        <a:pt x="1250" y="670"/>
                        <a:pt x="1250" y="666"/>
                        <a:pt x="1251" y="662"/>
                      </a:cubicBezTo>
                      <a:cubicBezTo>
                        <a:pt x="1251" y="661"/>
                        <a:pt x="1251" y="659"/>
                        <a:pt x="1251" y="657"/>
                      </a:cubicBezTo>
                      <a:cubicBezTo>
                        <a:pt x="1251" y="654"/>
                        <a:pt x="1251" y="650"/>
                        <a:pt x="1251" y="646"/>
                      </a:cubicBezTo>
                      <a:cubicBezTo>
                        <a:pt x="1251" y="645"/>
                        <a:pt x="1252" y="643"/>
                        <a:pt x="1252" y="642"/>
                      </a:cubicBezTo>
                      <a:cubicBezTo>
                        <a:pt x="1252" y="636"/>
                        <a:pt x="1252" y="631"/>
                        <a:pt x="1252" y="626"/>
                      </a:cubicBezTo>
                      <a:cubicBezTo>
                        <a:pt x="1252" y="621"/>
                        <a:pt x="1252" y="616"/>
                        <a:pt x="1252" y="610"/>
                      </a:cubicBezTo>
                      <a:cubicBezTo>
                        <a:pt x="1252" y="609"/>
                        <a:pt x="1251" y="607"/>
                        <a:pt x="1251" y="606"/>
                      </a:cubicBezTo>
                      <a:cubicBezTo>
                        <a:pt x="1251" y="602"/>
                        <a:pt x="1251" y="598"/>
                        <a:pt x="1251" y="595"/>
                      </a:cubicBezTo>
                      <a:cubicBezTo>
                        <a:pt x="1251" y="593"/>
                        <a:pt x="1251" y="591"/>
                        <a:pt x="1251" y="590"/>
                      </a:cubicBezTo>
                      <a:cubicBezTo>
                        <a:pt x="1250" y="586"/>
                        <a:pt x="1250" y="582"/>
                        <a:pt x="1250" y="579"/>
                      </a:cubicBezTo>
                      <a:cubicBezTo>
                        <a:pt x="1250" y="577"/>
                        <a:pt x="1250" y="576"/>
                        <a:pt x="1250" y="574"/>
                      </a:cubicBezTo>
                      <a:cubicBezTo>
                        <a:pt x="1249" y="571"/>
                        <a:pt x="1249" y="567"/>
                        <a:pt x="1249" y="563"/>
                      </a:cubicBezTo>
                      <a:cubicBezTo>
                        <a:pt x="1248" y="562"/>
                        <a:pt x="1248" y="561"/>
                        <a:pt x="1248" y="559"/>
                      </a:cubicBezTo>
                      <a:cubicBezTo>
                        <a:pt x="1248" y="555"/>
                        <a:pt x="1247" y="551"/>
                        <a:pt x="1247" y="547"/>
                      </a:cubicBezTo>
                      <a:cubicBezTo>
                        <a:pt x="1247" y="546"/>
                        <a:pt x="1247" y="545"/>
                        <a:pt x="1246" y="545"/>
                      </a:cubicBezTo>
                      <a:cubicBezTo>
                        <a:pt x="1246" y="540"/>
                        <a:pt x="1245" y="536"/>
                        <a:pt x="1245" y="531"/>
                      </a:cubicBezTo>
                      <a:cubicBezTo>
                        <a:pt x="1245" y="531"/>
                        <a:pt x="1244" y="530"/>
                        <a:pt x="1244" y="530"/>
                      </a:cubicBezTo>
                      <a:cubicBezTo>
                        <a:pt x="1226" y="411"/>
                        <a:pt x="1174" y="301"/>
                        <a:pt x="1094" y="210"/>
                      </a:cubicBezTo>
                      <a:cubicBezTo>
                        <a:pt x="1199" y="107"/>
                        <a:pt x="1342" y="44"/>
                        <a:pt x="1500" y="44"/>
                      </a:cubicBezTo>
                      <a:cubicBezTo>
                        <a:pt x="1821" y="44"/>
                        <a:pt x="2082" y="305"/>
                        <a:pt x="2082" y="626"/>
                      </a:cubicBezTo>
                      <a:cubicBezTo>
                        <a:pt x="2082" y="947"/>
                        <a:pt x="1821" y="1208"/>
                        <a:pt x="1500" y="1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71" name="TextBox 70"/>
            <p:cNvSpPr txBox="1"/>
            <p:nvPr/>
          </p:nvSpPr>
          <p:spPr>
            <a:xfrm>
              <a:off x="3502728" y="1795724"/>
              <a:ext cx="1709548"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1970's – 1990's</a:t>
              </a:r>
            </a:p>
            <a:p>
              <a:pPr algn="ctr"/>
              <a:r>
                <a:rPr lang="en-US" sz="1200" dirty="0" smtClean="0">
                  <a:solidFill>
                    <a:srgbClr val="575757"/>
                  </a:solidFill>
                </a:rPr>
                <a:t>Relational Era</a:t>
              </a:r>
            </a:p>
          </p:txBody>
        </p:sp>
        <p:cxnSp>
          <p:nvCxnSpPr>
            <p:cNvPr id="72" name="Straight Connector 71"/>
            <p:cNvCxnSpPr/>
            <p:nvPr/>
          </p:nvCxnSpPr>
          <p:spPr>
            <a:xfrm>
              <a:off x="3502728" y="2121158"/>
              <a:ext cx="1709548"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697617" y="1797934"/>
            <a:ext cx="1709548" cy="2082629"/>
            <a:chOff x="6376056" y="1797934"/>
            <a:chExt cx="1709548" cy="2082629"/>
          </a:xfrm>
        </p:grpSpPr>
        <p:grpSp>
          <p:nvGrpSpPr>
            <p:cNvPr id="6" name="Group 5"/>
            <p:cNvGrpSpPr/>
            <p:nvPr/>
          </p:nvGrpSpPr>
          <p:grpSpPr>
            <a:xfrm>
              <a:off x="6453162" y="2260642"/>
              <a:ext cx="1619921" cy="1619921"/>
              <a:chOff x="6971615" y="2377044"/>
              <a:chExt cx="1619921" cy="1619921"/>
            </a:xfrm>
          </p:grpSpPr>
          <p:sp>
            <p:nvSpPr>
              <p:cNvPr id="21" name="Oval 20"/>
              <p:cNvSpPr/>
              <p:nvPr/>
            </p:nvSpPr>
            <p:spPr>
              <a:xfrm>
                <a:off x="6971615" y="2377044"/>
                <a:ext cx="1619921" cy="1619921"/>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51" name="bcgIcons_BusinessModels">
                <a:extLst>
                  <a:ext uri="{FF2B5EF4-FFF2-40B4-BE49-F238E27FC236}">
                    <a16:creationId xmlns="" xmlns:a16="http://schemas.microsoft.com/office/drawing/2014/main" id="{E3D8004E-E2D5-4723-97DB-B82604981907}"/>
                  </a:ext>
                </a:extLst>
              </p:cNvPr>
              <p:cNvGrpSpPr>
                <a:grpSpLocks noChangeAspect="1"/>
              </p:cNvGrpSpPr>
              <p:nvPr/>
            </p:nvGrpSpPr>
            <p:grpSpPr bwMode="auto">
              <a:xfrm>
                <a:off x="7268518" y="2673472"/>
                <a:ext cx="1026116" cy="1027066"/>
                <a:chOff x="1682" y="0"/>
                <a:chExt cx="4316" cy="4320"/>
              </a:xfrm>
            </p:grpSpPr>
            <p:sp>
              <p:nvSpPr>
                <p:cNvPr id="52" name="AutoShape 3">
                  <a:extLst>
                    <a:ext uri="{FF2B5EF4-FFF2-40B4-BE49-F238E27FC236}">
                      <a16:creationId xmlns="" xmlns:a16="http://schemas.microsoft.com/office/drawing/2014/main" id="{5CBAB585-11B8-4110-BA84-4F4A75260F5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3" name="Freeform 52">
                  <a:extLst>
                    <a:ext uri="{FF2B5EF4-FFF2-40B4-BE49-F238E27FC236}">
                      <a16:creationId xmlns="" xmlns:a16="http://schemas.microsoft.com/office/drawing/2014/main" id="{343E3512-7A99-4F4C-912D-C129915DB069}"/>
                    </a:ext>
                  </a:extLst>
                </p:cNvPr>
                <p:cNvSpPr>
                  <a:spLocks noEditPoints="1"/>
                </p:cNvSpPr>
                <p:nvPr/>
              </p:nvSpPr>
              <p:spPr bwMode="auto">
                <a:xfrm>
                  <a:off x="2609" y="1147"/>
                  <a:ext cx="2458" cy="2333"/>
                </a:xfrm>
                <a:custGeom>
                  <a:avLst/>
                  <a:gdLst>
                    <a:gd name="T0" fmla="*/ 44 w 1312"/>
                    <a:gd name="T1" fmla="*/ 654 h 1244"/>
                    <a:gd name="T2" fmla="*/ 132 w 1312"/>
                    <a:gd name="T3" fmla="*/ 924 h 1244"/>
                    <a:gd name="T4" fmla="*/ 91 w 1312"/>
                    <a:gd name="T5" fmla="*/ 942 h 1244"/>
                    <a:gd name="T6" fmla="*/ 0 w 1312"/>
                    <a:gd name="T7" fmla="*/ 660 h 1244"/>
                    <a:gd name="T8" fmla="*/ 44 w 1312"/>
                    <a:gd name="T9" fmla="*/ 654 h 1244"/>
                    <a:gd name="T10" fmla="*/ 1268 w 1312"/>
                    <a:gd name="T11" fmla="*/ 654 h 1244"/>
                    <a:gd name="T12" fmla="*/ 1180 w 1312"/>
                    <a:gd name="T13" fmla="*/ 924 h 1244"/>
                    <a:gd name="T14" fmla="*/ 1221 w 1312"/>
                    <a:gd name="T15" fmla="*/ 942 h 1244"/>
                    <a:gd name="T16" fmla="*/ 1312 w 1312"/>
                    <a:gd name="T17" fmla="*/ 660 h 1244"/>
                    <a:gd name="T18" fmla="*/ 1268 w 1312"/>
                    <a:gd name="T19" fmla="*/ 654 h 1244"/>
                    <a:gd name="T20" fmla="*/ 902 w 1312"/>
                    <a:gd name="T21" fmla="*/ 39 h 1244"/>
                    <a:gd name="T22" fmla="*/ 1101 w 1312"/>
                    <a:gd name="T23" fmla="*/ 184 h 1244"/>
                    <a:gd name="T24" fmla="*/ 1131 w 1312"/>
                    <a:gd name="T25" fmla="*/ 151 h 1244"/>
                    <a:gd name="T26" fmla="*/ 923 w 1312"/>
                    <a:gd name="T27" fmla="*/ 0 h 1244"/>
                    <a:gd name="T28" fmla="*/ 902 w 1312"/>
                    <a:gd name="T29" fmla="*/ 39 h 1244"/>
                    <a:gd name="T30" fmla="*/ 790 w 1312"/>
                    <a:gd name="T31" fmla="*/ 1244 h 1244"/>
                    <a:gd name="T32" fmla="*/ 787 w 1312"/>
                    <a:gd name="T33" fmla="*/ 1202 h 1244"/>
                    <a:gd name="T34" fmla="*/ 787 w 1312"/>
                    <a:gd name="T35" fmla="*/ 1200 h 1244"/>
                    <a:gd name="T36" fmla="*/ 525 w 1312"/>
                    <a:gd name="T37" fmla="*/ 1200 h 1244"/>
                    <a:gd name="T38" fmla="*/ 525 w 1312"/>
                    <a:gd name="T39" fmla="*/ 1202 h 1244"/>
                    <a:gd name="T40" fmla="*/ 522 w 1312"/>
                    <a:gd name="T41" fmla="*/ 1244 h 1244"/>
                    <a:gd name="T42" fmla="*/ 790 w 1312"/>
                    <a:gd name="T43" fmla="*/ 1244 h 1244"/>
                    <a:gd name="T44" fmla="*/ 211 w 1312"/>
                    <a:gd name="T45" fmla="*/ 184 h 1244"/>
                    <a:gd name="T46" fmla="*/ 410 w 1312"/>
                    <a:gd name="T47" fmla="*/ 39 h 1244"/>
                    <a:gd name="T48" fmla="*/ 389 w 1312"/>
                    <a:gd name="T49" fmla="*/ 0 h 1244"/>
                    <a:gd name="T50" fmla="*/ 181 w 1312"/>
                    <a:gd name="T51" fmla="*/ 151 h 1244"/>
                    <a:gd name="T52" fmla="*/ 211 w 1312"/>
                    <a:gd name="T53" fmla="*/ 18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2" h="1244">
                      <a:moveTo>
                        <a:pt x="44" y="654"/>
                      </a:moveTo>
                      <a:cubicBezTo>
                        <a:pt x="132" y="924"/>
                        <a:pt x="132" y="924"/>
                        <a:pt x="132" y="924"/>
                      </a:cubicBezTo>
                      <a:cubicBezTo>
                        <a:pt x="118" y="929"/>
                        <a:pt x="104" y="935"/>
                        <a:pt x="91" y="942"/>
                      </a:cubicBezTo>
                      <a:cubicBezTo>
                        <a:pt x="0" y="660"/>
                        <a:pt x="0" y="660"/>
                        <a:pt x="0" y="660"/>
                      </a:cubicBezTo>
                      <a:cubicBezTo>
                        <a:pt x="15" y="659"/>
                        <a:pt x="29" y="657"/>
                        <a:pt x="44" y="654"/>
                      </a:cubicBezTo>
                      <a:close/>
                      <a:moveTo>
                        <a:pt x="1268" y="654"/>
                      </a:moveTo>
                      <a:cubicBezTo>
                        <a:pt x="1180" y="924"/>
                        <a:pt x="1180" y="924"/>
                        <a:pt x="1180" y="924"/>
                      </a:cubicBezTo>
                      <a:cubicBezTo>
                        <a:pt x="1194" y="929"/>
                        <a:pt x="1208" y="935"/>
                        <a:pt x="1221" y="942"/>
                      </a:cubicBezTo>
                      <a:cubicBezTo>
                        <a:pt x="1312" y="660"/>
                        <a:pt x="1312" y="660"/>
                        <a:pt x="1312" y="660"/>
                      </a:cubicBezTo>
                      <a:cubicBezTo>
                        <a:pt x="1297" y="659"/>
                        <a:pt x="1283" y="657"/>
                        <a:pt x="1268" y="654"/>
                      </a:cubicBezTo>
                      <a:close/>
                      <a:moveTo>
                        <a:pt x="902" y="39"/>
                      </a:moveTo>
                      <a:cubicBezTo>
                        <a:pt x="1101" y="184"/>
                        <a:pt x="1101" y="184"/>
                        <a:pt x="1101" y="184"/>
                      </a:cubicBezTo>
                      <a:cubicBezTo>
                        <a:pt x="1110" y="172"/>
                        <a:pt x="1120" y="161"/>
                        <a:pt x="1131" y="151"/>
                      </a:cubicBezTo>
                      <a:cubicBezTo>
                        <a:pt x="923" y="0"/>
                        <a:pt x="923" y="0"/>
                        <a:pt x="923" y="0"/>
                      </a:cubicBezTo>
                      <a:cubicBezTo>
                        <a:pt x="917" y="14"/>
                        <a:pt x="910" y="27"/>
                        <a:pt x="902" y="39"/>
                      </a:cubicBezTo>
                      <a:close/>
                      <a:moveTo>
                        <a:pt x="790" y="1244"/>
                      </a:moveTo>
                      <a:cubicBezTo>
                        <a:pt x="788" y="1230"/>
                        <a:pt x="787" y="1216"/>
                        <a:pt x="787" y="1202"/>
                      </a:cubicBezTo>
                      <a:cubicBezTo>
                        <a:pt x="787" y="1201"/>
                        <a:pt x="787" y="1200"/>
                        <a:pt x="787" y="1200"/>
                      </a:cubicBezTo>
                      <a:cubicBezTo>
                        <a:pt x="525" y="1200"/>
                        <a:pt x="525" y="1200"/>
                        <a:pt x="525" y="1200"/>
                      </a:cubicBezTo>
                      <a:cubicBezTo>
                        <a:pt x="525" y="1200"/>
                        <a:pt x="525" y="1201"/>
                        <a:pt x="525" y="1202"/>
                      </a:cubicBezTo>
                      <a:cubicBezTo>
                        <a:pt x="525" y="1216"/>
                        <a:pt x="524" y="1230"/>
                        <a:pt x="522" y="1244"/>
                      </a:cubicBezTo>
                      <a:lnTo>
                        <a:pt x="790" y="1244"/>
                      </a:lnTo>
                      <a:close/>
                      <a:moveTo>
                        <a:pt x="211" y="184"/>
                      </a:moveTo>
                      <a:cubicBezTo>
                        <a:pt x="410" y="39"/>
                        <a:pt x="410" y="39"/>
                        <a:pt x="410" y="39"/>
                      </a:cubicBezTo>
                      <a:cubicBezTo>
                        <a:pt x="402" y="27"/>
                        <a:pt x="395" y="14"/>
                        <a:pt x="389" y="0"/>
                      </a:cubicBezTo>
                      <a:cubicBezTo>
                        <a:pt x="181" y="151"/>
                        <a:pt x="181" y="151"/>
                        <a:pt x="181" y="151"/>
                      </a:cubicBezTo>
                      <a:cubicBezTo>
                        <a:pt x="192" y="161"/>
                        <a:pt x="202" y="172"/>
                        <a:pt x="211"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4" name="Freeform 53">
                  <a:extLst>
                    <a:ext uri="{FF2B5EF4-FFF2-40B4-BE49-F238E27FC236}">
                      <a16:creationId xmlns="" xmlns:a16="http://schemas.microsoft.com/office/drawing/2014/main" id="{D31E9B9D-C13F-460E-98C8-5BE093CCD909}"/>
                    </a:ext>
                  </a:extLst>
                </p:cNvPr>
                <p:cNvSpPr>
                  <a:spLocks noEditPoints="1"/>
                </p:cNvSpPr>
                <p:nvPr/>
              </p:nvSpPr>
              <p:spPr bwMode="auto">
                <a:xfrm>
                  <a:off x="2100" y="442"/>
                  <a:ext cx="3476" cy="3432"/>
                </a:xfrm>
                <a:custGeom>
                  <a:avLst/>
                  <a:gdLst>
                    <a:gd name="T0" fmla="*/ 928 w 1856"/>
                    <a:gd name="T1" fmla="*/ 503 h 1830"/>
                    <a:gd name="T2" fmla="*/ 677 w 1856"/>
                    <a:gd name="T3" fmla="*/ 252 h 1830"/>
                    <a:gd name="T4" fmla="*/ 677 w 1856"/>
                    <a:gd name="T5" fmla="*/ 252 h 1830"/>
                    <a:gd name="T6" fmla="*/ 928 w 1856"/>
                    <a:gd name="T7" fmla="*/ 0 h 1830"/>
                    <a:gd name="T8" fmla="*/ 1179 w 1856"/>
                    <a:gd name="T9" fmla="*/ 252 h 1830"/>
                    <a:gd name="T10" fmla="*/ 1179 w 1856"/>
                    <a:gd name="T11" fmla="*/ 252 h 1830"/>
                    <a:gd name="T12" fmla="*/ 928 w 1856"/>
                    <a:gd name="T13" fmla="*/ 503 h 1830"/>
                    <a:gd name="T14" fmla="*/ 502 w 1856"/>
                    <a:gd name="T15" fmla="*/ 742 h 1830"/>
                    <a:gd name="T16" fmla="*/ 502 w 1856"/>
                    <a:gd name="T17" fmla="*/ 742 h 1830"/>
                    <a:gd name="T18" fmla="*/ 251 w 1856"/>
                    <a:gd name="T19" fmla="*/ 491 h 1830"/>
                    <a:gd name="T20" fmla="*/ 0 w 1856"/>
                    <a:gd name="T21" fmla="*/ 742 h 1830"/>
                    <a:gd name="T22" fmla="*/ 0 w 1856"/>
                    <a:gd name="T23" fmla="*/ 742 h 1830"/>
                    <a:gd name="T24" fmla="*/ 251 w 1856"/>
                    <a:gd name="T25" fmla="*/ 993 h 1830"/>
                    <a:gd name="T26" fmla="*/ 502 w 1856"/>
                    <a:gd name="T27" fmla="*/ 742 h 1830"/>
                    <a:gd name="T28" fmla="*/ 1605 w 1856"/>
                    <a:gd name="T29" fmla="*/ 491 h 1830"/>
                    <a:gd name="T30" fmla="*/ 1354 w 1856"/>
                    <a:gd name="T31" fmla="*/ 742 h 1830"/>
                    <a:gd name="T32" fmla="*/ 1354 w 1856"/>
                    <a:gd name="T33" fmla="*/ 742 h 1830"/>
                    <a:gd name="T34" fmla="*/ 1605 w 1856"/>
                    <a:gd name="T35" fmla="*/ 993 h 1830"/>
                    <a:gd name="T36" fmla="*/ 1856 w 1856"/>
                    <a:gd name="T37" fmla="*/ 742 h 1830"/>
                    <a:gd name="T38" fmla="*/ 1856 w 1856"/>
                    <a:gd name="T39" fmla="*/ 742 h 1830"/>
                    <a:gd name="T40" fmla="*/ 1605 w 1856"/>
                    <a:gd name="T41" fmla="*/ 491 h 1830"/>
                    <a:gd name="T42" fmla="*/ 502 w 1856"/>
                    <a:gd name="T43" fmla="*/ 1327 h 1830"/>
                    <a:gd name="T44" fmla="*/ 251 w 1856"/>
                    <a:gd name="T45" fmla="*/ 1578 h 1830"/>
                    <a:gd name="T46" fmla="*/ 251 w 1856"/>
                    <a:gd name="T47" fmla="*/ 1578 h 1830"/>
                    <a:gd name="T48" fmla="*/ 502 w 1856"/>
                    <a:gd name="T49" fmla="*/ 1830 h 1830"/>
                    <a:gd name="T50" fmla="*/ 753 w 1856"/>
                    <a:gd name="T51" fmla="*/ 1578 h 1830"/>
                    <a:gd name="T52" fmla="*/ 753 w 1856"/>
                    <a:gd name="T53" fmla="*/ 1578 h 1830"/>
                    <a:gd name="T54" fmla="*/ 502 w 1856"/>
                    <a:gd name="T55" fmla="*/ 1327 h 1830"/>
                    <a:gd name="T56" fmla="*/ 1354 w 1856"/>
                    <a:gd name="T57" fmla="*/ 1327 h 1830"/>
                    <a:gd name="T58" fmla="*/ 1103 w 1856"/>
                    <a:gd name="T59" fmla="*/ 1578 h 1830"/>
                    <a:gd name="T60" fmla="*/ 1103 w 1856"/>
                    <a:gd name="T61" fmla="*/ 1578 h 1830"/>
                    <a:gd name="T62" fmla="*/ 1354 w 1856"/>
                    <a:gd name="T63" fmla="*/ 1830 h 1830"/>
                    <a:gd name="T64" fmla="*/ 1605 w 1856"/>
                    <a:gd name="T65" fmla="*/ 1578 h 1830"/>
                    <a:gd name="T66" fmla="*/ 1605 w 1856"/>
                    <a:gd name="T67" fmla="*/ 1578 h 1830"/>
                    <a:gd name="T68" fmla="*/ 1354 w 1856"/>
                    <a:gd name="T69" fmla="*/ 132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6" h="1830">
                      <a:moveTo>
                        <a:pt x="928" y="503"/>
                      </a:moveTo>
                      <a:cubicBezTo>
                        <a:pt x="789" y="503"/>
                        <a:pt x="677" y="390"/>
                        <a:pt x="677" y="252"/>
                      </a:cubicBezTo>
                      <a:cubicBezTo>
                        <a:pt x="677" y="252"/>
                        <a:pt x="677" y="252"/>
                        <a:pt x="677" y="252"/>
                      </a:cubicBezTo>
                      <a:cubicBezTo>
                        <a:pt x="677" y="113"/>
                        <a:pt x="789" y="0"/>
                        <a:pt x="928" y="0"/>
                      </a:cubicBezTo>
                      <a:cubicBezTo>
                        <a:pt x="1067" y="0"/>
                        <a:pt x="1179" y="113"/>
                        <a:pt x="1179" y="252"/>
                      </a:cubicBezTo>
                      <a:cubicBezTo>
                        <a:pt x="1179" y="252"/>
                        <a:pt x="1179" y="252"/>
                        <a:pt x="1179" y="252"/>
                      </a:cubicBezTo>
                      <a:cubicBezTo>
                        <a:pt x="1179" y="390"/>
                        <a:pt x="1067" y="503"/>
                        <a:pt x="928" y="503"/>
                      </a:cubicBezTo>
                      <a:close/>
                      <a:moveTo>
                        <a:pt x="502" y="742"/>
                      </a:moveTo>
                      <a:cubicBezTo>
                        <a:pt x="502" y="742"/>
                        <a:pt x="502" y="742"/>
                        <a:pt x="502" y="742"/>
                      </a:cubicBezTo>
                      <a:cubicBezTo>
                        <a:pt x="502" y="603"/>
                        <a:pt x="390" y="491"/>
                        <a:pt x="251" y="491"/>
                      </a:cubicBezTo>
                      <a:cubicBezTo>
                        <a:pt x="113" y="491"/>
                        <a:pt x="0" y="603"/>
                        <a:pt x="0" y="742"/>
                      </a:cubicBezTo>
                      <a:cubicBezTo>
                        <a:pt x="0" y="742"/>
                        <a:pt x="0" y="742"/>
                        <a:pt x="0" y="742"/>
                      </a:cubicBezTo>
                      <a:cubicBezTo>
                        <a:pt x="0" y="881"/>
                        <a:pt x="113" y="993"/>
                        <a:pt x="251" y="993"/>
                      </a:cubicBezTo>
                      <a:cubicBezTo>
                        <a:pt x="390" y="993"/>
                        <a:pt x="502" y="881"/>
                        <a:pt x="502" y="742"/>
                      </a:cubicBezTo>
                      <a:close/>
                      <a:moveTo>
                        <a:pt x="1605" y="491"/>
                      </a:moveTo>
                      <a:cubicBezTo>
                        <a:pt x="1466" y="491"/>
                        <a:pt x="1354" y="603"/>
                        <a:pt x="1354" y="742"/>
                      </a:cubicBezTo>
                      <a:cubicBezTo>
                        <a:pt x="1354" y="742"/>
                        <a:pt x="1354" y="742"/>
                        <a:pt x="1354" y="742"/>
                      </a:cubicBezTo>
                      <a:cubicBezTo>
                        <a:pt x="1354" y="881"/>
                        <a:pt x="1466" y="993"/>
                        <a:pt x="1605" y="993"/>
                      </a:cubicBezTo>
                      <a:cubicBezTo>
                        <a:pt x="1743" y="993"/>
                        <a:pt x="1856" y="881"/>
                        <a:pt x="1856" y="742"/>
                      </a:cubicBezTo>
                      <a:cubicBezTo>
                        <a:pt x="1856" y="742"/>
                        <a:pt x="1856" y="742"/>
                        <a:pt x="1856" y="742"/>
                      </a:cubicBezTo>
                      <a:cubicBezTo>
                        <a:pt x="1856" y="603"/>
                        <a:pt x="1743" y="491"/>
                        <a:pt x="1605" y="491"/>
                      </a:cubicBezTo>
                      <a:close/>
                      <a:moveTo>
                        <a:pt x="502" y="1327"/>
                      </a:moveTo>
                      <a:cubicBezTo>
                        <a:pt x="364" y="1327"/>
                        <a:pt x="251" y="1440"/>
                        <a:pt x="251" y="1578"/>
                      </a:cubicBezTo>
                      <a:cubicBezTo>
                        <a:pt x="251" y="1578"/>
                        <a:pt x="251" y="1578"/>
                        <a:pt x="251" y="1578"/>
                      </a:cubicBezTo>
                      <a:cubicBezTo>
                        <a:pt x="251" y="1717"/>
                        <a:pt x="364" y="1830"/>
                        <a:pt x="502" y="1830"/>
                      </a:cubicBezTo>
                      <a:cubicBezTo>
                        <a:pt x="641" y="1830"/>
                        <a:pt x="753" y="1717"/>
                        <a:pt x="753" y="1578"/>
                      </a:cubicBezTo>
                      <a:cubicBezTo>
                        <a:pt x="753" y="1578"/>
                        <a:pt x="753" y="1578"/>
                        <a:pt x="753" y="1578"/>
                      </a:cubicBezTo>
                      <a:cubicBezTo>
                        <a:pt x="753" y="1440"/>
                        <a:pt x="641" y="1327"/>
                        <a:pt x="502" y="1327"/>
                      </a:cubicBezTo>
                      <a:close/>
                      <a:moveTo>
                        <a:pt x="1354" y="1327"/>
                      </a:moveTo>
                      <a:cubicBezTo>
                        <a:pt x="1215" y="1327"/>
                        <a:pt x="1103" y="1440"/>
                        <a:pt x="1103" y="1578"/>
                      </a:cubicBezTo>
                      <a:cubicBezTo>
                        <a:pt x="1103" y="1578"/>
                        <a:pt x="1103" y="1578"/>
                        <a:pt x="1103" y="1578"/>
                      </a:cubicBezTo>
                      <a:cubicBezTo>
                        <a:pt x="1103" y="1717"/>
                        <a:pt x="1215" y="1830"/>
                        <a:pt x="1354" y="1830"/>
                      </a:cubicBezTo>
                      <a:cubicBezTo>
                        <a:pt x="1492" y="1830"/>
                        <a:pt x="1605" y="1717"/>
                        <a:pt x="1605" y="1578"/>
                      </a:cubicBezTo>
                      <a:cubicBezTo>
                        <a:pt x="1605" y="1578"/>
                        <a:pt x="1605" y="1578"/>
                        <a:pt x="1605" y="1578"/>
                      </a:cubicBezTo>
                      <a:cubicBezTo>
                        <a:pt x="1605" y="1440"/>
                        <a:pt x="1492" y="1327"/>
                        <a:pt x="1354" y="132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
          <p:nvSpPr>
            <p:cNvPr id="73" name="TextBox 72"/>
            <p:cNvSpPr txBox="1"/>
            <p:nvPr/>
          </p:nvSpPr>
          <p:spPr>
            <a:xfrm>
              <a:off x="6376056" y="1797934"/>
              <a:ext cx="1709548"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1990's – 2010's</a:t>
              </a:r>
            </a:p>
            <a:p>
              <a:pPr algn="ctr"/>
              <a:r>
                <a:rPr lang="en-US" sz="1200" dirty="0" smtClean="0">
                  <a:solidFill>
                    <a:srgbClr val="575757"/>
                  </a:solidFill>
                </a:rPr>
                <a:t>Graph and NoSQL Era</a:t>
              </a:r>
            </a:p>
          </p:txBody>
        </p:sp>
        <p:cxnSp>
          <p:nvCxnSpPr>
            <p:cNvPr id="74" name="Straight Connector 73"/>
            <p:cNvCxnSpPr/>
            <p:nvPr/>
          </p:nvCxnSpPr>
          <p:spPr>
            <a:xfrm>
              <a:off x="6376056" y="2123368"/>
              <a:ext cx="1709548"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9609197" y="1797934"/>
            <a:ext cx="1709548" cy="2082629"/>
            <a:chOff x="9319929" y="1797934"/>
            <a:chExt cx="1709548" cy="2082629"/>
          </a:xfrm>
        </p:grpSpPr>
        <p:sp>
          <p:nvSpPr>
            <p:cNvPr id="14" name="Oval 13"/>
            <p:cNvSpPr/>
            <p:nvPr/>
          </p:nvSpPr>
          <p:spPr>
            <a:xfrm>
              <a:off x="9364742" y="2260642"/>
              <a:ext cx="1619921" cy="1619921"/>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31" name="Group 30"/>
            <p:cNvGrpSpPr>
              <a:grpSpLocks noChangeAspect="1"/>
            </p:cNvGrpSpPr>
            <p:nvPr/>
          </p:nvGrpSpPr>
          <p:grpSpPr>
            <a:xfrm>
              <a:off x="9661645" y="2557069"/>
              <a:ext cx="1026116" cy="1027066"/>
              <a:chOff x="5273801" y="2606040"/>
              <a:chExt cx="1644396" cy="1645920"/>
            </a:xfrm>
          </p:grpSpPr>
          <p:sp>
            <p:nvSpPr>
              <p:cNvPr id="32" name="AutoShape 33">
                <a:extLst>
                  <a:ext uri="{FF2B5EF4-FFF2-40B4-BE49-F238E27FC236}">
                    <a16:creationId xmlns="" xmlns:a16="http://schemas.microsoft.com/office/drawing/2014/main" id="{BEA87593-71B2-42B3-8D7D-5D8C76D3E4A3}"/>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3" name="Group 32"/>
              <p:cNvGrpSpPr/>
              <p:nvPr/>
            </p:nvGrpSpPr>
            <p:grpSpPr>
              <a:xfrm>
                <a:off x="5445632" y="2775204"/>
                <a:ext cx="1301877" cy="1306068"/>
                <a:chOff x="5445632" y="2775204"/>
                <a:chExt cx="1301877" cy="1306068"/>
              </a:xfrm>
            </p:grpSpPr>
            <p:sp>
              <p:nvSpPr>
                <p:cNvPr id="34" name="Freeform 35">
                  <a:extLst>
                    <a:ext uri="{FF2B5EF4-FFF2-40B4-BE49-F238E27FC236}">
                      <a16:creationId xmlns="" xmlns:a16="http://schemas.microsoft.com/office/drawing/2014/main"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6">
                  <a:extLst>
                    <a:ext uri="{FF2B5EF4-FFF2-40B4-BE49-F238E27FC236}">
                      <a16:creationId xmlns="" xmlns:a16="http://schemas.microsoft.com/office/drawing/2014/main"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75" name="TextBox 74"/>
            <p:cNvSpPr txBox="1"/>
            <p:nvPr/>
          </p:nvSpPr>
          <p:spPr>
            <a:xfrm>
              <a:off x="9319929" y="1797934"/>
              <a:ext cx="1709548"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2010's +</a:t>
              </a:r>
            </a:p>
            <a:p>
              <a:pPr algn="ctr"/>
              <a:r>
                <a:rPr lang="en-US" sz="1200" dirty="0" smtClean="0">
                  <a:solidFill>
                    <a:srgbClr val="575757"/>
                  </a:solidFill>
                </a:rPr>
                <a:t>Big Data/Cloud Era</a:t>
              </a:r>
            </a:p>
          </p:txBody>
        </p:sp>
        <p:cxnSp>
          <p:nvCxnSpPr>
            <p:cNvPr id="76" name="Straight Connector 75"/>
            <p:cNvCxnSpPr/>
            <p:nvPr/>
          </p:nvCxnSpPr>
          <p:spPr>
            <a:xfrm>
              <a:off x="9319929" y="2123368"/>
              <a:ext cx="1709548"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rot="5400000">
            <a:off x="5943514" y="3900193"/>
            <a:ext cx="306171" cy="4079081"/>
            <a:chOff x="5942914" y="2081213"/>
            <a:chExt cx="306171" cy="4079081"/>
          </a:xfrm>
        </p:grpSpPr>
        <p:cxnSp>
          <p:nvCxnSpPr>
            <p:cNvPr id="82" name="Straight Connector 81"/>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5942914" y="3967299"/>
              <a:ext cx="306171" cy="306910"/>
              <a:chOff x="5937564" y="3833745"/>
              <a:chExt cx="306171" cy="306910"/>
            </a:xfrm>
          </p:grpSpPr>
          <p:sp>
            <p:nvSpPr>
              <p:cNvPr id="84"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85"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88" name="Group 87"/>
          <p:cNvGrpSpPr/>
          <p:nvPr/>
        </p:nvGrpSpPr>
        <p:grpSpPr>
          <a:xfrm>
            <a:off x="6794152" y="6061431"/>
            <a:ext cx="1516477" cy="515395"/>
            <a:chOff x="6697617" y="6061431"/>
            <a:chExt cx="1516477" cy="515395"/>
          </a:xfrm>
        </p:grpSpPr>
        <p:pic>
          <p:nvPicPr>
            <p:cNvPr id="94210" name="Picture 2" descr="Resultado de imagen para facebook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7617" y="6061431"/>
              <a:ext cx="515395" cy="515395"/>
            </a:xfrm>
            <a:prstGeom prst="rect">
              <a:avLst/>
            </a:prstGeom>
            <a:noFill/>
            <a:extLst>
              <a:ext uri="{909E8E84-426E-40DD-AFC4-6F175D3DCCD1}">
                <a14:hiddenFill xmlns:a14="http://schemas.microsoft.com/office/drawing/2010/main">
                  <a:solidFill>
                    <a:srgbClr val="FFFFFF"/>
                  </a:solidFill>
                </a14:hiddenFill>
              </a:ext>
            </a:extLst>
          </p:spPr>
        </p:pic>
        <p:pic>
          <p:nvPicPr>
            <p:cNvPr id="94214" name="Picture 6" descr="Resultado de imagen para twitt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2482" y="6080197"/>
              <a:ext cx="611612" cy="4966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89"/>
          <p:cNvGrpSpPr/>
          <p:nvPr/>
        </p:nvGrpSpPr>
        <p:grpSpPr>
          <a:xfrm>
            <a:off x="9232791" y="6126075"/>
            <a:ext cx="2462360" cy="386108"/>
            <a:chOff x="8961558" y="6023331"/>
            <a:chExt cx="2462360" cy="386108"/>
          </a:xfrm>
        </p:grpSpPr>
        <p:pic>
          <p:nvPicPr>
            <p:cNvPr id="94222" name="Picture 14" descr="Resultado de imagen para google"/>
            <p:cNvPicPr>
              <a:picLocks noChangeAspect="1" noChangeArrowheads="1"/>
            </p:cNvPicPr>
            <p:nvPr/>
          </p:nvPicPr>
          <p:blipFill rotWithShape="1">
            <a:blip r:embed="rId10">
              <a:extLst>
                <a:ext uri="{28A0092B-C50C-407E-A947-70E740481C1C}">
                  <a14:useLocalDpi xmlns:a14="http://schemas.microsoft.com/office/drawing/2010/main" val="0"/>
                </a:ext>
              </a:extLst>
            </a:blip>
            <a:srcRect l="19471" t="29726" r="18978" b="28575"/>
            <a:stretch/>
          </p:blipFill>
          <p:spPr bwMode="auto">
            <a:xfrm>
              <a:off x="8961558" y="6023331"/>
              <a:ext cx="1139840" cy="386108"/>
            </a:xfrm>
            <a:prstGeom prst="rect">
              <a:avLst/>
            </a:prstGeom>
            <a:noFill/>
            <a:extLst>
              <a:ext uri="{909E8E84-426E-40DD-AFC4-6F175D3DCCD1}">
                <a14:hiddenFill xmlns:a14="http://schemas.microsoft.com/office/drawing/2010/main">
                  <a:solidFill>
                    <a:srgbClr val="FFFFFF"/>
                  </a:solidFill>
                </a14:hiddenFill>
              </a:ext>
            </a:extLst>
          </p:spPr>
        </p:pic>
        <p:pic>
          <p:nvPicPr>
            <p:cNvPr id="94226" name="Picture 18" descr="Resultado de imagen para amazon"/>
            <p:cNvPicPr>
              <a:picLocks noChangeAspect="1" noChangeArrowheads="1"/>
            </p:cNvPicPr>
            <p:nvPr/>
          </p:nvPicPr>
          <p:blipFill rotWithShape="1">
            <a:blip r:embed="rId11">
              <a:extLst>
                <a:ext uri="{28A0092B-C50C-407E-A947-70E740481C1C}">
                  <a14:useLocalDpi xmlns:a14="http://schemas.microsoft.com/office/drawing/2010/main" val="0"/>
                </a:ext>
              </a:extLst>
            </a:blip>
            <a:srcRect l="9766" t="35182" r="8251" b="36218"/>
            <a:stretch/>
          </p:blipFill>
          <p:spPr bwMode="auto">
            <a:xfrm>
              <a:off x="10317118" y="6023331"/>
              <a:ext cx="1106800" cy="386108"/>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2"/>
    </p:custDataLst>
    <p:extLst>
      <p:ext uri="{BB962C8B-B14F-4D97-AF65-F5344CB8AC3E}">
        <p14:creationId xmlns:p14="http://schemas.microsoft.com/office/powerpoint/2010/main" val="25840138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dirty="0" smtClean="0"/>
              <a:t>All </a:t>
            </a:r>
            <a:r>
              <a:rPr lang="en-US" dirty="0"/>
              <a:t>d</a:t>
            </a:r>
            <a:r>
              <a:rPr lang="en-US" dirty="0" smtClean="0"/>
              <a:t>atabases share common characteristics and help us organize and analyze large amounts of data</a:t>
            </a:r>
            <a:endParaRPr lang="en-US" dirty="0"/>
          </a:p>
        </p:txBody>
      </p:sp>
      <p:sp>
        <p:nvSpPr>
          <p:cNvPr id="15" name="ee4pContent1"/>
          <p:cNvSpPr txBox="1"/>
          <p:nvPr/>
        </p:nvSpPr>
        <p:spPr>
          <a:xfrm>
            <a:off x="630001" y="2955600"/>
            <a:ext cx="1580399" cy="146557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Data is kept on a hard disk and not deleted</a:t>
            </a:r>
            <a:endParaRPr lang="en-US" dirty="0">
              <a:latin typeface="+mn-lt"/>
            </a:endParaRPr>
          </a:p>
        </p:txBody>
      </p:sp>
      <p:sp>
        <p:nvSpPr>
          <p:cNvPr id="20" name="ee4pContent2"/>
          <p:cNvSpPr txBox="1"/>
          <p:nvPr/>
        </p:nvSpPr>
        <p:spPr>
          <a:xfrm>
            <a:off x="2500441" y="2955600"/>
            <a:ext cx="1580399" cy="146557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Type of data is uniform across fields and </a:t>
            </a:r>
            <a:endParaRPr lang="en-US" dirty="0">
              <a:latin typeface="+mn-lt"/>
            </a:endParaRPr>
          </a:p>
        </p:txBody>
      </p:sp>
      <p:sp>
        <p:nvSpPr>
          <p:cNvPr id="22" name="ee4pContent3"/>
          <p:cNvSpPr txBox="1"/>
          <p:nvPr/>
        </p:nvSpPr>
        <p:spPr>
          <a:xfrm>
            <a:off x="4370881" y="2955600"/>
            <a:ext cx="1580399" cy="146557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Data can be looked up in a consistent way</a:t>
            </a:r>
            <a:endParaRPr lang="en-US" dirty="0">
              <a:latin typeface="+mn-lt"/>
            </a:endParaRPr>
          </a:p>
        </p:txBody>
      </p:sp>
      <p:sp>
        <p:nvSpPr>
          <p:cNvPr id="24" name="ee4pContent4"/>
          <p:cNvSpPr txBox="1"/>
          <p:nvPr/>
        </p:nvSpPr>
        <p:spPr>
          <a:xfrm>
            <a:off x="6241321" y="2955600"/>
            <a:ext cx="1580399" cy="146557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There exists a hierarchy for the data in tables and schemas</a:t>
            </a:r>
            <a:endParaRPr lang="en-US" dirty="0">
              <a:latin typeface="+mn-lt"/>
            </a:endParaRPr>
          </a:p>
        </p:txBody>
      </p:sp>
      <p:sp>
        <p:nvSpPr>
          <p:cNvPr id="26" name="ee4pContent5"/>
          <p:cNvSpPr txBox="1"/>
          <p:nvPr/>
        </p:nvSpPr>
        <p:spPr>
          <a:xfrm>
            <a:off x="8111761" y="2955600"/>
            <a:ext cx="1580399" cy="146557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Access is shared and controlled among many people</a:t>
            </a:r>
            <a:endParaRPr lang="en-US" dirty="0">
              <a:latin typeface="+mn-lt"/>
            </a:endParaRPr>
          </a:p>
        </p:txBody>
      </p:sp>
      <p:sp>
        <p:nvSpPr>
          <p:cNvPr id="35" name="ee4pContent6"/>
          <p:cNvSpPr txBox="1"/>
          <p:nvPr/>
        </p:nvSpPr>
        <p:spPr>
          <a:xfrm>
            <a:off x="9982200" y="2955600"/>
            <a:ext cx="1580399" cy="146557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Data is distributed and backed-up on disks</a:t>
            </a:r>
            <a:endParaRPr lang="en-US" dirty="0">
              <a:latin typeface="+mn-lt"/>
            </a:endParaRPr>
          </a:p>
        </p:txBody>
      </p:sp>
      <p:sp>
        <p:nvSpPr>
          <p:cNvPr id="14" name="ee4pHeader1"/>
          <p:cNvSpPr txBox="1"/>
          <p:nvPr/>
        </p:nvSpPr>
        <p:spPr>
          <a:xfrm>
            <a:off x="630001" y="2077200"/>
            <a:ext cx="1580399" cy="759600"/>
          </a:xfrm>
          <a:prstGeom prst="rect">
            <a:avLst/>
          </a:prstGeom>
          <a:noFill/>
          <a:ln cap="rnd">
            <a:noFill/>
          </a:ln>
          <a:extLst/>
        </p:spPr>
        <p:txBody>
          <a:bodyPr wrap="square" lIns="0" tIns="0" rIns="0" bIns="0" rtlCol="0" anchor="b" anchorCtr="0">
            <a:noAutofit/>
          </a:bodyPr>
          <a:lstStyle/>
          <a:p>
            <a:pPr marL="0" lvl="3"/>
            <a:r>
              <a:rPr lang="en-US" sz="2400" dirty="0" smtClean="0">
                <a:solidFill>
                  <a:schemeClr val="tx2"/>
                </a:solidFill>
              </a:rPr>
              <a:t>Persistence</a:t>
            </a:r>
            <a:endParaRPr lang="en-US" sz="2400" dirty="0">
              <a:solidFill>
                <a:schemeClr val="tx2"/>
              </a:solidFill>
            </a:endParaRPr>
          </a:p>
        </p:txBody>
      </p:sp>
      <p:sp>
        <p:nvSpPr>
          <p:cNvPr id="19" name="ee4pHeader2"/>
          <p:cNvSpPr txBox="1"/>
          <p:nvPr/>
        </p:nvSpPr>
        <p:spPr>
          <a:xfrm>
            <a:off x="2500441" y="2077200"/>
            <a:ext cx="1580399" cy="759600"/>
          </a:xfrm>
          <a:prstGeom prst="rect">
            <a:avLst/>
          </a:prstGeom>
          <a:noFill/>
          <a:ln cap="rnd">
            <a:noFill/>
          </a:ln>
          <a:extLst/>
        </p:spPr>
        <p:txBody>
          <a:bodyPr wrap="square" lIns="0" tIns="0" rIns="0" bIns="0" rtlCol="0" anchor="b" anchorCtr="0">
            <a:noAutofit/>
          </a:bodyPr>
          <a:lstStyle/>
          <a:p>
            <a:pPr marL="0" lvl="3"/>
            <a:r>
              <a:rPr lang="en-US" sz="2400" dirty="0" smtClean="0">
                <a:solidFill>
                  <a:schemeClr val="tx2"/>
                </a:solidFill>
              </a:rPr>
              <a:t>Consistent</a:t>
            </a:r>
            <a:endParaRPr lang="en-US" sz="2400" dirty="0">
              <a:solidFill>
                <a:schemeClr val="tx2"/>
              </a:solidFill>
            </a:endParaRPr>
          </a:p>
        </p:txBody>
      </p:sp>
      <p:sp>
        <p:nvSpPr>
          <p:cNvPr id="21" name="ee4pHeader3"/>
          <p:cNvSpPr txBox="1"/>
          <p:nvPr/>
        </p:nvSpPr>
        <p:spPr>
          <a:xfrm>
            <a:off x="4370881" y="2077200"/>
            <a:ext cx="1580399" cy="759600"/>
          </a:xfrm>
          <a:prstGeom prst="rect">
            <a:avLst/>
          </a:prstGeom>
          <a:noFill/>
          <a:ln cap="rnd">
            <a:noFill/>
          </a:ln>
          <a:extLst/>
        </p:spPr>
        <p:txBody>
          <a:bodyPr wrap="square" lIns="0" tIns="0" rIns="0" bIns="0" rtlCol="0" anchor="b" anchorCtr="0">
            <a:noAutofit/>
          </a:bodyPr>
          <a:lstStyle/>
          <a:p>
            <a:pPr marL="0" lvl="3"/>
            <a:r>
              <a:rPr lang="en-US" sz="2400" dirty="0" err="1" smtClean="0">
                <a:solidFill>
                  <a:schemeClr val="tx2"/>
                </a:solidFill>
              </a:rPr>
              <a:t>Indexable</a:t>
            </a:r>
            <a:endParaRPr lang="en-US" sz="2400" dirty="0">
              <a:solidFill>
                <a:schemeClr val="tx2"/>
              </a:solidFill>
            </a:endParaRPr>
          </a:p>
        </p:txBody>
      </p:sp>
      <p:sp>
        <p:nvSpPr>
          <p:cNvPr id="23" name="ee4pHeader4"/>
          <p:cNvSpPr txBox="1"/>
          <p:nvPr/>
        </p:nvSpPr>
        <p:spPr>
          <a:xfrm>
            <a:off x="6241321" y="2077200"/>
            <a:ext cx="1580399" cy="759600"/>
          </a:xfrm>
          <a:prstGeom prst="rect">
            <a:avLst/>
          </a:prstGeom>
          <a:noFill/>
          <a:ln cap="rnd">
            <a:noFill/>
          </a:ln>
          <a:extLst/>
        </p:spPr>
        <p:txBody>
          <a:bodyPr wrap="square" lIns="0" tIns="0" rIns="0" bIns="0" rtlCol="0" anchor="b" anchorCtr="0">
            <a:noAutofit/>
          </a:bodyPr>
          <a:lstStyle/>
          <a:p>
            <a:pPr marL="0" lvl="3"/>
            <a:r>
              <a:rPr lang="en-US" sz="2400" dirty="0" smtClean="0">
                <a:solidFill>
                  <a:schemeClr val="tx2"/>
                </a:solidFill>
              </a:rPr>
              <a:t>Structured</a:t>
            </a:r>
            <a:endParaRPr lang="en-US" sz="2400" dirty="0">
              <a:solidFill>
                <a:schemeClr val="tx2"/>
              </a:solidFill>
            </a:endParaRPr>
          </a:p>
        </p:txBody>
      </p:sp>
      <p:sp>
        <p:nvSpPr>
          <p:cNvPr id="25" name="ee4pHeader5"/>
          <p:cNvSpPr txBox="1"/>
          <p:nvPr/>
        </p:nvSpPr>
        <p:spPr>
          <a:xfrm>
            <a:off x="8111761" y="2077200"/>
            <a:ext cx="1580399" cy="759600"/>
          </a:xfrm>
          <a:prstGeom prst="rect">
            <a:avLst/>
          </a:prstGeom>
          <a:noFill/>
          <a:ln cap="rnd">
            <a:noFill/>
          </a:ln>
          <a:extLst/>
        </p:spPr>
        <p:txBody>
          <a:bodyPr wrap="square" lIns="0" tIns="0" rIns="0" bIns="0" rtlCol="0" anchor="b" anchorCtr="0">
            <a:noAutofit/>
          </a:bodyPr>
          <a:lstStyle/>
          <a:p>
            <a:pPr marL="0" lvl="3"/>
            <a:r>
              <a:rPr lang="en-US" sz="2400" dirty="0" smtClean="0">
                <a:solidFill>
                  <a:schemeClr val="tx2"/>
                </a:solidFill>
              </a:rPr>
              <a:t>Shared</a:t>
            </a:r>
            <a:endParaRPr lang="en-US" sz="2400" dirty="0">
              <a:solidFill>
                <a:schemeClr val="tx2"/>
              </a:solidFill>
            </a:endParaRPr>
          </a:p>
        </p:txBody>
      </p:sp>
      <p:sp>
        <p:nvSpPr>
          <p:cNvPr id="40" name="ee4pHeader6"/>
          <p:cNvSpPr txBox="1"/>
          <p:nvPr/>
        </p:nvSpPr>
        <p:spPr>
          <a:xfrm>
            <a:off x="9982200" y="2077200"/>
            <a:ext cx="1580399" cy="759600"/>
          </a:xfrm>
          <a:prstGeom prst="rect">
            <a:avLst/>
          </a:prstGeom>
          <a:noFill/>
          <a:ln cap="rnd">
            <a:noFill/>
          </a:ln>
          <a:extLst/>
        </p:spPr>
        <p:txBody>
          <a:bodyPr wrap="square" lIns="0" tIns="0" rIns="0" bIns="0" rtlCol="0" anchor="b" anchorCtr="0">
            <a:noAutofit/>
          </a:bodyPr>
          <a:lstStyle/>
          <a:p>
            <a:pPr marL="0" lvl="3"/>
            <a:r>
              <a:rPr lang="en-US" sz="2400" dirty="0" smtClean="0">
                <a:solidFill>
                  <a:schemeClr val="tx2"/>
                </a:solidFill>
              </a:rPr>
              <a:t>Distributed</a:t>
            </a:r>
            <a:endParaRPr lang="en-US" sz="2400" dirty="0">
              <a:solidFill>
                <a:schemeClr val="tx2"/>
              </a:solidFill>
            </a:endParaRPr>
          </a:p>
        </p:txBody>
      </p:sp>
      <p:sp>
        <p:nvSpPr>
          <p:cNvPr id="3" name="TextBox 2"/>
          <p:cNvSpPr txBox="1"/>
          <p:nvPr/>
        </p:nvSpPr>
        <p:spPr>
          <a:xfrm>
            <a:off x="630001" y="5156462"/>
            <a:ext cx="5321279" cy="1366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rgbClr val="29BA74"/>
                </a:solidFill>
              </a:rPr>
              <a:t>Atomicity </a:t>
            </a:r>
            <a:r>
              <a:rPr lang="en-US" dirty="0" smtClean="0">
                <a:solidFill>
                  <a:srgbClr val="575757"/>
                </a:solidFill>
              </a:rPr>
              <a:t>– Each statement must succeed or fail</a:t>
            </a:r>
          </a:p>
          <a:p>
            <a:r>
              <a:rPr lang="en-US" dirty="0" smtClean="0">
                <a:solidFill>
                  <a:srgbClr val="29BA74"/>
                </a:solidFill>
              </a:rPr>
              <a:t>Consistency </a:t>
            </a:r>
            <a:r>
              <a:rPr lang="en-US" dirty="0" smtClean="0">
                <a:solidFill>
                  <a:srgbClr val="575757"/>
                </a:solidFill>
              </a:rPr>
              <a:t>– All actions must adhere to rules</a:t>
            </a:r>
          </a:p>
          <a:p>
            <a:r>
              <a:rPr lang="en-US" dirty="0" smtClean="0">
                <a:solidFill>
                  <a:srgbClr val="29BA74"/>
                </a:solidFill>
              </a:rPr>
              <a:t>Isolation </a:t>
            </a:r>
            <a:r>
              <a:rPr lang="en-US" dirty="0" smtClean="0">
                <a:solidFill>
                  <a:srgbClr val="575757"/>
                </a:solidFill>
              </a:rPr>
              <a:t>–</a:t>
            </a:r>
            <a:r>
              <a:rPr lang="en-US" dirty="0" smtClean="0">
                <a:solidFill>
                  <a:srgbClr val="29BA74"/>
                </a:solidFill>
              </a:rPr>
              <a:t> </a:t>
            </a:r>
            <a:r>
              <a:rPr lang="en-US" dirty="0" smtClean="0">
                <a:solidFill>
                  <a:srgbClr val="575757"/>
                </a:solidFill>
              </a:rPr>
              <a:t>Transactions must be independent</a:t>
            </a:r>
          </a:p>
          <a:p>
            <a:r>
              <a:rPr lang="en-US" dirty="0" smtClean="0">
                <a:solidFill>
                  <a:srgbClr val="29BA74"/>
                </a:solidFill>
              </a:rPr>
              <a:t>Durability </a:t>
            </a:r>
            <a:r>
              <a:rPr lang="en-US" dirty="0" smtClean="0">
                <a:solidFill>
                  <a:srgbClr val="575757"/>
                </a:solidFill>
              </a:rPr>
              <a:t>– Once committed, changes stay</a:t>
            </a:r>
          </a:p>
        </p:txBody>
      </p:sp>
      <p:sp>
        <p:nvSpPr>
          <p:cNvPr id="18" name="TextBox 17"/>
          <p:cNvSpPr txBox="1"/>
          <p:nvPr/>
        </p:nvSpPr>
        <p:spPr>
          <a:xfrm>
            <a:off x="6241321" y="5156462"/>
            <a:ext cx="5321278" cy="1366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rgbClr val="29BA74"/>
                </a:solidFill>
              </a:rPr>
              <a:t>Create </a:t>
            </a:r>
            <a:r>
              <a:rPr lang="en-US" dirty="0" smtClean="0">
                <a:solidFill>
                  <a:srgbClr val="575757"/>
                </a:solidFill>
              </a:rPr>
              <a:t>– Create a new record </a:t>
            </a:r>
          </a:p>
          <a:p>
            <a:r>
              <a:rPr lang="en-US" dirty="0" smtClean="0">
                <a:solidFill>
                  <a:srgbClr val="29BA74"/>
                </a:solidFill>
              </a:rPr>
              <a:t>Read </a:t>
            </a:r>
            <a:r>
              <a:rPr lang="en-US" dirty="0" smtClean="0">
                <a:solidFill>
                  <a:srgbClr val="575757"/>
                </a:solidFill>
              </a:rPr>
              <a:t>– Read an existing record or records</a:t>
            </a:r>
          </a:p>
          <a:p>
            <a:r>
              <a:rPr lang="en-US" dirty="0" smtClean="0">
                <a:solidFill>
                  <a:srgbClr val="29BA74"/>
                </a:solidFill>
              </a:rPr>
              <a:t>Update </a:t>
            </a:r>
            <a:r>
              <a:rPr lang="en-US" dirty="0" smtClean="0">
                <a:solidFill>
                  <a:srgbClr val="575757"/>
                </a:solidFill>
              </a:rPr>
              <a:t>– Update a record based on new info</a:t>
            </a:r>
          </a:p>
          <a:p>
            <a:r>
              <a:rPr lang="en-US" dirty="0" smtClean="0">
                <a:solidFill>
                  <a:srgbClr val="29BA74"/>
                </a:solidFill>
              </a:rPr>
              <a:t>Delete </a:t>
            </a:r>
            <a:r>
              <a:rPr lang="en-US" dirty="0" smtClean="0">
                <a:solidFill>
                  <a:srgbClr val="575757"/>
                </a:solidFill>
              </a:rPr>
              <a:t>– Delete a record with some criteria</a:t>
            </a:r>
          </a:p>
        </p:txBody>
      </p:sp>
      <p:cxnSp>
        <p:nvCxnSpPr>
          <p:cNvPr id="27" name="Straight Connector 26"/>
          <p:cNvCxnSpPr/>
          <p:nvPr/>
        </p:nvCxnSpPr>
        <p:spPr>
          <a:xfrm>
            <a:off x="629399" y="2265734"/>
            <a:ext cx="10933200"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947958" y="1945228"/>
            <a:ext cx="4296081" cy="3205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Standard database features</a:t>
            </a:r>
          </a:p>
        </p:txBody>
      </p:sp>
      <p:cxnSp>
        <p:nvCxnSpPr>
          <p:cNvPr id="5" name="Straight Connector 4"/>
          <p:cNvCxnSpPr/>
          <p:nvPr/>
        </p:nvCxnSpPr>
        <p:spPr>
          <a:xfrm>
            <a:off x="630001" y="5071619"/>
            <a:ext cx="5321279" cy="0"/>
          </a:xfrm>
          <a:prstGeom prst="line">
            <a:avLst/>
          </a:prstGeom>
          <a:ln w="12700"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241321" y="5071619"/>
            <a:ext cx="5321278" cy="0"/>
          </a:xfrm>
          <a:prstGeom prst="line">
            <a:avLst/>
          </a:prstGeom>
          <a:ln w="12700"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42607" y="4760536"/>
            <a:ext cx="2696066" cy="31108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Principle</a:t>
            </a:r>
          </a:p>
        </p:txBody>
      </p:sp>
      <p:sp>
        <p:nvSpPr>
          <p:cNvPr id="30" name="TextBox 29"/>
          <p:cNvSpPr txBox="1"/>
          <p:nvPr/>
        </p:nvSpPr>
        <p:spPr>
          <a:xfrm>
            <a:off x="7553927" y="4760536"/>
            <a:ext cx="2696066" cy="31108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O</a:t>
            </a:r>
            <a:r>
              <a:rPr lang="en-US" dirty="0" smtClean="0">
                <a:solidFill>
                  <a:srgbClr val="575757"/>
                </a:solidFill>
              </a:rPr>
              <a:t>perations</a:t>
            </a:r>
          </a:p>
        </p:txBody>
      </p:sp>
      <p:sp>
        <p:nvSpPr>
          <p:cNvPr id="9" name="TextBox 8"/>
          <p:cNvSpPr txBox="1"/>
          <p:nvPr/>
        </p:nvSpPr>
        <p:spPr>
          <a:xfrm>
            <a:off x="2221524" y="6384302"/>
            <a:ext cx="2138233" cy="3346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rgbClr val="29BA74"/>
                </a:solidFill>
              </a:rPr>
              <a:t>A.C.I.D</a:t>
            </a:r>
            <a:r>
              <a:rPr lang="en-US" dirty="0" smtClean="0">
                <a:solidFill>
                  <a:srgbClr val="29BA74"/>
                </a:solidFill>
              </a:rPr>
              <a:t>.</a:t>
            </a:r>
          </a:p>
        </p:txBody>
      </p:sp>
      <p:sp>
        <p:nvSpPr>
          <p:cNvPr id="32" name="TextBox 31"/>
          <p:cNvSpPr txBox="1"/>
          <p:nvPr/>
        </p:nvSpPr>
        <p:spPr>
          <a:xfrm>
            <a:off x="7832844" y="6384302"/>
            <a:ext cx="2138233" cy="3346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rgbClr val="29BA74"/>
                </a:solidFill>
              </a:rPr>
              <a:t>C.R.U.D</a:t>
            </a:r>
            <a:r>
              <a:rPr lang="en-US" dirty="0" smtClean="0">
                <a:solidFill>
                  <a:srgbClr val="29BA74"/>
                </a:solidFill>
              </a:rPr>
              <a:t>.</a:t>
            </a:r>
          </a:p>
        </p:txBody>
      </p:sp>
    </p:spTree>
    <p:custDataLst>
      <p:tags r:id="rId1"/>
    </p:custDataLst>
    <p:extLst>
      <p:ext uri="{BB962C8B-B14F-4D97-AF65-F5344CB8AC3E}">
        <p14:creationId xmlns:p14="http://schemas.microsoft.com/office/powerpoint/2010/main" val="30130475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smtClean="0"/>
              <a:t>Relational databases are formed around the idea of an Entity-Relationship model</a:t>
            </a:r>
            <a:endParaRPr lang="en-US" sz="2600" dirty="0"/>
          </a:p>
        </p:txBody>
      </p:sp>
      <p:sp>
        <p:nvSpPr>
          <p:cNvPr id="12" name="ee4pHeader2"/>
          <p:cNvSpPr txBox="1"/>
          <p:nvPr/>
        </p:nvSpPr>
        <p:spPr>
          <a:xfrm>
            <a:off x="4533030" y="622168"/>
            <a:ext cx="7030169" cy="754145"/>
          </a:xfrm>
          <a:prstGeom prst="rect">
            <a:avLst/>
          </a:prstGeom>
          <a:noFill/>
          <a:ln cap="rnd">
            <a:noFill/>
          </a:ln>
        </p:spPr>
        <p:txBody>
          <a:bodyPr wrap="square" lIns="0" tIns="0" rIns="0" bIns="0" rtlCol="0" anchor="t" anchorCtr="0">
            <a:noAutofit/>
          </a:bodyPr>
          <a:lstStyle/>
          <a:p>
            <a:pPr marL="0" lvl="3"/>
            <a:r>
              <a:rPr lang="en-US" sz="2400" dirty="0" smtClean="0">
                <a:solidFill>
                  <a:schemeClr val="tx2"/>
                </a:solidFill>
              </a:rPr>
              <a:t>In an entity-relationship model, each item is defined in relation to another item</a:t>
            </a:r>
          </a:p>
          <a:p>
            <a:pPr marL="0" lvl="3"/>
            <a:r>
              <a:rPr lang="en-US" dirty="0" smtClean="0">
                <a:solidFill>
                  <a:srgbClr val="575757"/>
                </a:solidFill>
              </a:rPr>
              <a:t>For example – let's define transaction records for loyalty customers from which we can define a relational database:</a:t>
            </a:r>
            <a:endParaRPr lang="en-US" dirty="0">
              <a:solidFill>
                <a:srgbClr val="575757"/>
              </a:solidFill>
            </a:endParaRPr>
          </a:p>
        </p:txBody>
      </p:sp>
      <p:sp>
        <p:nvSpPr>
          <p:cNvPr id="2" name="Rectangle 1"/>
          <p:cNvSpPr/>
          <p:nvPr/>
        </p:nvSpPr>
        <p:spPr>
          <a:xfrm>
            <a:off x="4533030" y="5734050"/>
            <a:ext cx="6696945" cy="42814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The result is a </a:t>
            </a:r>
            <a:r>
              <a:rPr lang="en-US" sz="1200" b="1" dirty="0" smtClean="0">
                <a:solidFill>
                  <a:srgbClr val="FFFFFF"/>
                </a:solidFill>
              </a:rPr>
              <a:t>normalized database</a:t>
            </a:r>
            <a:r>
              <a:rPr lang="en-US" sz="1200" dirty="0" smtClean="0">
                <a:solidFill>
                  <a:srgbClr val="FFFFFF"/>
                </a:solidFill>
              </a:rPr>
              <a:t> – a database where redundant data is eliminated and data dependencies are logically sensible.</a:t>
            </a:r>
          </a:p>
        </p:txBody>
      </p:sp>
      <p:sp>
        <p:nvSpPr>
          <p:cNvPr id="49" name="ee4pFootnotes"/>
          <p:cNvSpPr>
            <a:spLocks noChangeArrowheads="1"/>
          </p:cNvSpPr>
          <p:nvPr/>
        </p:nvSpPr>
        <p:spPr bwMode="auto">
          <a:xfrm>
            <a:off x="4533029" y="6422472"/>
            <a:ext cx="6696946"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smtClean="0">
                <a:solidFill>
                  <a:schemeClr val="bg1">
                    <a:lumMod val="50000"/>
                  </a:schemeClr>
                </a:solidFill>
                <a:latin typeface="Trebuchet MS" panose="020B0603020202020204" pitchFamily="34" charset="0"/>
                <a:cs typeface="Arial" pitchFamily="34" charset="0"/>
              </a:rPr>
              <a:t>Source: University of Regina</a:t>
            </a:r>
            <a:endParaRPr lang="en-US" sz="1000" dirty="0">
              <a:solidFill>
                <a:schemeClr val="bg1">
                  <a:lumMod val="50000"/>
                </a:schemeClr>
              </a:solidFill>
              <a:latin typeface="Trebuchet MS" panose="020B0603020202020204" pitchFamily="34" charset="0"/>
              <a:cs typeface="Arial" pitchFamily="34" charset="0"/>
            </a:endParaRPr>
          </a:p>
        </p:txBody>
      </p:sp>
      <p:pic>
        <p:nvPicPr>
          <p:cNvPr id="95236" name="Picture 4" descr="http://www2.cs.uregina.ca/~bernatja/crowsfoot_files/image00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101" y="2113455"/>
            <a:ext cx="5534025" cy="3571875"/>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5281101" y="4078513"/>
            <a:ext cx="1147979" cy="672595"/>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Instructors</a:t>
            </a:r>
            <a:r>
              <a:rPr lang="en-US" sz="1200" dirty="0" smtClean="0">
                <a:solidFill>
                  <a:srgbClr val="FFFFFF"/>
                </a:solidFill>
              </a:rPr>
              <a:t> are unique per person</a:t>
            </a:r>
            <a:endParaRPr lang="en-US" sz="1200" dirty="0" smtClean="0">
              <a:solidFill>
                <a:srgbClr val="FFFFFF"/>
              </a:solidFill>
            </a:endParaRPr>
          </a:p>
        </p:txBody>
      </p:sp>
      <p:sp>
        <p:nvSpPr>
          <p:cNvPr id="8" name="Rectangle 7"/>
          <p:cNvSpPr/>
          <p:nvPr/>
        </p:nvSpPr>
        <p:spPr>
          <a:xfrm>
            <a:off x="7186887" y="4381743"/>
            <a:ext cx="1147979" cy="672595"/>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However, many courses exist per instructor</a:t>
            </a:r>
            <a:endParaRPr lang="en-US" sz="1200" dirty="0" smtClean="0">
              <a:solidFill>
                <a:srgbClr val="FFFFFF"/>
              </a:solidFill>
            </a:endParaRPr>
          </a:p>
        </p:txBody>
      </p:sp>
      <p:cxnSp>
        <p:nvCxnSpPr>
          <p:cNvPr id="5" name="Straight Arrow Connector 4"/>
          <p:cNvCxnSpPr/>
          <p:nvPr/>
        </p:nvCxnSpPr>
        <p:spPr>
          <a:xfrm>
            <a:off x="5855090" y="2215299"/>
            <a:ext cx="1205586"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533029" y="1951347"/>
            <a:ext cx="1253765" cy="803429"/>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Each table collects data of relevant entities</a:t>
            </a:r>
            <a:endParaRPr lang="en-US" sz="1200" dirty="0" smtClean="0">
              <a:solidFill>
                <a:srgbClr val="FFFFFF"/>
              </a:solidFill>
            </a:endParaRPr>
          </a:p>
        </p:txBody>
      </p:sp>
      <p:cxnSp>
        <p:nvCxnSpPr>
          <p:cNvPr id="9" name="Straight Arrow Connector 8"/>
          <p:cNvCxnSpPr/>
          <p:nvPr/>
        </p:nvCxnSpPr>
        <p:spPr>
          <a:xfrm flipH="1">
            <a:off x="8048113" y="3308808"/>
            <a:ext cx="1991433"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133814" y="2955303"/>
            <a:ext cx="1429385" cy="70701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FFFFFF"/>
                </a:solidFill>
              </a:rPr>
              <a:t>Tables hav</a:t>
            </a:r>
            <a:r>
              <a:rPr lang="en-US" sz="1200" dirty="0" smtClean="0">
                <a:solidFill>
                  <a:srgbClr val="FFFFFF"/>
                </a:solidFill>
              </a:rPr>
              <a:t>e defined relations between one another</a:t>
            </a:r>
            <a:endParaRPr lang="en-US" sz="1200" dirty="0" smtClean="0">
              <a:solidFill>
                <a:srgbClr val="FFFFFF"/>
              </a:solidFill>
            </a:endParaRPr>
          </a:p>
        </p:txBody>
      </p:sp>
    </p:spTree>
    <p:extLst>
      <p:ext uri="{BB962C8B-B14F-4D97-AF65-F5344CB8AC3E}">
        <p14:creationId xmlns:p14="http://schemas.microsoft.com/office/powerpoint/2010/main" val="3814951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dirty="0" smtClean="0"/>
              <a:t>There are always </a:t>
            </a:r>
            <a:r>
              <a:rPr lang="en-US" dirty="0" smtClean="0"/>
              <a:t>decisions and trade-offs </a:t>
            </a:r>
            <a:r>
              <a:rPr lang="en-US" dirty="0" smtClean="0"/>
              <a:t>in selecting and designing databases – a few common ones are:</a:t>
            </a:r>
            <a:endParaRPr lang="en-US" dirty="0"/>
          </a:p>
        </p:txBody>
      </p:sp>
      <p:sp>
        <p:nvSpPr>
          <p:cNvPr id="7" name="ee4pContent1"/>
          <p:cNvSpPr txBox="1"/>
          <p:nvPr/>
        </p:nvSpPr>
        <p:spPr>
          <a:xfrm>
            <a:off x="629400" y="3980995"/>
            <a:ext cx="2198458" cy="138737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smtClean="0">
                <a:latin typeface="+mn-lt"/>
              </a:rPr>
              <a:t>Databases can scale up or out – meaning a larger </a:t>
            </a:r>
            <a:r>
              <a:rPr lang="en-US" sz="1400" dirty="0" smtClean="0">
                <a:latin typeface="+mn-lt"/>
              </a:rPr>
              <a:t>computers or more of them</a:t>
            </a:r>
          </a:p>
          <a:p>
            <a:endParaRPr lang="en-US" sz="1400" dirty="0">
              <a:latin typeface="+mn-lt"/>
            </a:endParaRPr>
          </a:p>
          <a:p>
            <a:r>
              <a:rPr lang="en-US" sz="1400" dirty="0" smtClean="0">
                <a:latin typeface="+mn-lt"/>
              </a:rPr>
              <a:t>However, the more computers you add the more likely difficult errors occur and the harder to troubleshoot</a:t>
            </a:r>
            <a:endParaRPr lang="en-US" sz="1400" dirty="0">
              <a:latin typeface="+mn-lt"/>
            </a:endParaRPr>
          </a:p>
        </p:txBody>
      </p:sp>
      <p:sp>
        <p:nvSpPr>
          <p:cNvPr id="8" name="ee4pContent2"/>
          <p:cNvSpPr txBox="1"/>
          <p:nvPr/>
        </p:nvSpPr>
        <p:spPr>
          <a:xfrm>
            <a:off x="3541581" y="3980995"/>
            <a:ext cx="2198458" cy="138737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smtClean="0">
                <a:latin typeface="+mn-lt"/>
              </a:rPr>
              <a:t>Leveraging SQL databases make them widely accessible to most IT professionals, however, a more specialized system may be able to better address the desired use case</a:t>
            </a:r>
            <a:endParaRPr lang="en-US" sz="1400" dirty="0">
              <a:latin typeface="+mn-lt"/>
            </a:endParaRPr>
          </a:p>
        </p:txBody>
      </p:sp>
      <p:sp>
        <p:nvSpPr>
          <p:cNvPr id="13" name="ee4pContent3"/>
          <p:cNvSpPr txBox="1"/>
          <p:nvPr/>
        </p:nvSpPr>
        <p:spPr>
          <a:xfrm>
            <a:off x="6453162" y="3980995"/>
            <a:ext cx="2198458" cy="138737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smtClean="0">
                <a:latin typeface="+mn-lt"/>
              </a:rPr>
              <a:t>Certain databases give near 100% certainty that transactions will be committed with fault tolerance, while others have commercial support contracts available</a:t>
            </a:r>
            <a:endParaRPr lang="en-US" sz="1400" dirty="0">
              <a:latin typeface="+mn-lt"/>
            </a:endParaRPr>
          </a:p>
        </p:txBody>
      </p:sp>
      <p:sp>
        <p:nvSpPr>
          <p:cNvPr id="14" name="ee4pContent4"/>
          <p:cNvSpPr txBox="1"/>
          <p:nvPr/>
        </p:nvSpPr>
        <p:spPr>
          <a:xfrm>
            <a:off x="9364742" y="3980995"/>
            <a:ext cx="2198458" cy="138737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400" dirty="0" smtClean="0">
                <a:latin typeface="+mn-lt"/>
              </a:rPr>
              <a:t>A new solution can help eliminate technical debt, but implies high transition costs to reach the capability of the prior system</a:t>
            </a:r>
          </a:p>
          <a:p>
            <a:endParaRPr lang="en-US" sz="1400" dirty="0">
              <a:latin typeface="+mn-lt"/>
            </a:endParaRPr>
          </a:p>
          <a:p>
            <a:r>
              <a:rPr lang="en-US" sz="1400" dirty="0" smtClean="0">
                <a:latin typeface="+mn-lt"/>
              </a:rPr>
              <a:t>This can increase the expenses of moving to a new database</a:t>
            </a:r>
            <a:endParaRPr lang="en-US" sz="1400" dirty="0">
              <a:latin typeface="+mn-lt"/>
            </a:endParaRPr>
          </a:p>
        </p:txBody>
      </p:sp>
      <p:sp>
        <p:nvSpPr>
          <p:cNvPr id="15" name="ee4pHeader1"/>
          <p:cNvSpPr txBox="1"/>
          <p:nvPr/>
        </p:nvSpPr>
        <p:spPr>
          <a:xfrm>
            <a:off x="629400" y="3095293"/>
            <a:ext cx="2198458" cy="759600"/>
          </a:xfrm>
          <a:prstGeom prst="rect">
            <a:avLst/>
          </a:prstGeom>
          <a:noFill/>
          <a:ln cap="rnd">
            <a:noFill/>
          </a:ln>
        </p:spPr>
        <p:txBody>
          <a:bodyPr wrap="square" lIns="0" tIns="0" rIns="0" bIns="0" rtlCol="0" anchor="b" anchorCtr="0">
            <a:noAutofit/>
          </a:bodyPr>
          <a:lstStyle/>
          <a:p>
            <a:pPr marL="0" lvl="3"/>
            <a:r>
              <a:rPr lang="en-US" sz="2000" dirty="0" smtClean="0">
                <a:solidFill>
                  <a:schemeClr val="tx2"/>
                </a:solidFill>
              </a:rPr>
              <a:t>Scalability versus complexity</a:t>
            </a:r>
            <a:endParaRPr lang="en-US" sz="2000" dirty="0">
              <a:solidFill>
                <a:schemeClr val="tx2"/>
              </a:solidFill>
            </a:endParaRPr>
          </a:p>
        </p:txBody>
      </p:sp>
      <p:sp>
        <p:nvSpPr>
          <p:cNvPr id="16" name="ee4pHeader2"/>
          <p:cNvSpPr txBox="1"/>
          <p:nvPr/>
        </p:nvSpPr>
        <p:spPr>
          <a:xfrm>
            <a:off x="3541581" y="3095293"/>
            <a:ext cx="2198458" cy="759600"/>
          </a:xfrm>
          <a:prstGeom prst="rect">
            <a:avLst/>
          </a:prstGeom>
          <a:noFill/>
          <a:ln cap="rnd">
            <a:noFill/>
          </a:ln>
        </p:spPr>
        <p:txBody>
          <a:bodyPr wrap="square" lIns="0" tIns="0" rIns="0" bIns="0" rtlCol="0" anchor="b" anchorCtr="0">
            <a:noAutofit/>
          </a:bodyPr>
          <a:lstStyle/>
          <a:p>
            <a:pPr marL="0" lvl="3"/>
            <a:r>
              <a:rPr lang="en-US" sz="2000" dirty="0" smtClean="0">
                <a:solidFill>
                  <a:schemeClr val="tx2"/>
                </a:solidFill>
              </a:rPr>
              <a:t>Common or new database </a:t>
            </a:r>
            <a:r>
              <a:rPr lang="en-US" sz="2000" dirty="0" smtClean="0">
                <a:solidFill>
                  <a:schemeClr val="tx2"/>
                </a:solidFill>
              </a:rPr>
              <a:t>system</a:t>
            </a:r>
            <a:endParaRPr lang="en-US" sz="2000" dirty="0">
              <a:solidFill>
                <a:schemeClr val="tx2"/>
              </a:solidFill>
            </a:endParaRPr>
          </a:p>
        </p:txBody>
      </p:sp>
      <p:sp>
        <p:nvSpPr>
          <p:cNvPr id="17" name="ee4pHeader3"/>
          <p:cNvSpPr txBox="1"/>
          <p:nvPr/>
        </p:nvSpPr>
        <p:spPr>
          <a:xfrm>
            <a:off x="6453162" y="3095293"/>
            <a:ext cx="2198458" cy="759600"/>
          </a:xfrm>
          <a:prstGeom prst="rect">
            <a:avLst/>
          </a:prstGeom>
          <a:noFill/>
          <a:ln cap="rnd">
            <a:noFill/>
          </a:ln>
        </p:spPr>
        <p:txBody>
          <a:bodyPr wrap="square" lIns="0" tIns="0" rIns="0" bIns="0" rtlCol="0" anchor="b" anchorCtr="0">
            <a:noAutofit/>
          </a:bodyPr>
          <a:lstStyle/>
          <a:p>
            <a:pPr marL="0" lvl="3"/>
            <a:r>
              <a:rPr lang="en-US" sz="2000" dirty="0" smtClean="0">
                <a:solidFill>
                  <a:schemeClr val="tx2"/>
                </a:solidFill>
              </a:rPr>
              <a:t>Fault-tolerance and support needs</a:t>
            </a:r>
            <a:endParaRPr lang="en-US" sz="2000" dirty="0">
              <a:solidFill>
                <a:schemeClr val="tx2"/>
              </a:solidFill>
            </a:endParaRPr>
          </a:p>
        </p:txBody>
      </p:sp>
      <p:sp>
        <p:nvSpPr>
          <p:cNvPr id="18" name="ee4pHeader4"/>
          <p:cNvSpPr txBox="1"/>
          <p:nvPr/>
        </p:nvSpPr>
        <p:spPr>
          <a:xfrm>
            <a:off x="9364742" y="3095293"/>
            <a:ext cx="2198458" cy="759600"/>
          </a:xfrm>
          <a:prstGeom prst="rect">
            <a:avLst/>
          </a:prstGeom>
          <a:noFill/>
          <a:ln cap="rnd">
            <a:noFill/>
          </a:ln>
        </p:spPr>
        <p:txBody>
          <a:bodyPr wrap="square" lIns="0" tIns="0" rIns="0" bIns="0" rtlCol="0" anchor="b" anchorCtr="0">
            <a:noAutofit/>
          </a:bodyPr>
          <a:lstStyle/>
          <a:p>
            <a:pPr marL="0" lvl="3"/>
            <a:r>
              <a:rPr lang="en-US" sz="2000" dirty="0" smtClean="0">
                <a:solidFill>
                  <a:schemeClr val="tx2"/>
                </a:solidFill>
              </a:rPr>
              <a:t>Technical debt and transition costs</a:t>
            </a:r>
            <a:endParaRPr lang="en-US" sz="2000" dirty="0">
              <a:solidFill>
                <a:schemeClr val="tx2"/>
              </a:solidFill>
            </a:endParaRPr>
          </a:p>
        </p:txBody>
      </p:sp>
      <p:grpSp>
        <p:nvGrpSpPr>
          <p:cNvPr id="19" name="bcgIcons_ScalesBalance">
            <a:extLst>
              <a:ext uri="{FF2B5EF4-FFF2-40B4-BE49-F238E27FC236}">
                <a16:creationId xmlns="" xmlns:a16="http://schemas.microsoft.com/office/drawing/2014/main" id="{06156109-7C9D-4665-8B00-B25AD943F423}"/>
              </a:ext>
            </a:extLst>
          </p:cNvPr>
          <p:cNvGrpSpPr>
            <a:grpSpLocks noChangeAspect="1"/>
          </p:cNvGrpSpPr>
          <p:nvPr/>
        </p:nvGrpSpPr>
        <p:grpSpPr bwMode="auto">
          <a:xfrm>
            <a:off x="629400" y="2182096"/>
            <a:ext cx="1036872" cy="1037833"/>
            <a:chOff x="1682" y="0"/>
            <a:chExt cx="4316" cy="4320"/>
          </a:xfrm>
        </p:grpSpPr>
        <p:sp>
          <p:nvSpPr>
            <p:cNvPr id="20" name="AutoShape 38">
              <a:extLst>
                <a:ext uri="{FF2B5EF4-FFF2-40B4-BE49-F238E27FC236}">
                  <a16:creationId xmlns="" xmlns:a16="http://schemas.microsoft.com/office/drawing/2014/main" id="{96469F26-03C8-48C9-B267-DE22C2981BD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0">
              <a:extLst>
                <a:ext uri="{FF2B5EF4-FFF2-40B4-BE49-F238E27FC236}">
                  <a16:creationId xmlns="" xmlns:a16="http://schemas.microsoft.com/office/drawing/2014/main" id="{7737E5F4-C107-486A-A0E9-1570EA788753}"/>
                </a:ext>
              </a:extLst>
            </p:cNvPr>
            <p:cNvSpPr>
              <a:spLocks noEditPoints="1"/>
            </p:cNvSpPr>
            <p:nvPr/>
          </p:nvSpPr>
          <p:spPr bwMode="auto">
            <a:xfrm>
              <a:off x="2068" y="735"/>
              <a:ext cx="3544" cy="2514"/>
            </a:xfrm>
            <a:custGeom>
              <a:avLst/>
              <a:gdLst>
                <a:gd name="T0" fmla="*/ 1891 w 1892"/>
                <a:gd name="T1" fmla="*/ 773 h 1341"/>
                <a:gd name="T2" fmla="*/ 1625 w 1892"/>
                <a:gd name="T3" fmla="*/ 26 h 1341"/>
                <a:gd name="T4" fmla="*/ 1625 w 1892"/>
                <a:gd name="T5" fmla="*/ 18 h 1341"/>
                <a:gd name="T6" fmla="*/ 1602 w 1892"/>
                <a:gd name="T7" fmla="*/ 1 h 1341"/>
                <a:gd name="T8" fmla="*/ 1601 w 1892"/>
                <a:gd name="T9" fmla="*/ 1 h 1341"/>
                <a:gd name="T10" fmla="*/ 1601 w 1892"/>
                <a:gd name="T11" fmla="*/ 1 h 1341"/>
                <a:gd name="T12" fmla="*/ 1595 w 1892"/>
                <a:gd name="T13" fmla="*/ 1 h 1341"/>
                <a:gd name="T14" fmla="*/ 1056 w 1892"/>
                <a:gd name="T15" fmla="*/ 59 h 1341"/>
                <a:gd name="T16" fmla="*/ 1080 w 1892"/>
                <a:gd name="T17" fmla="*/ 101 h 1341"/>
                <a:gd name="T18" fmla="*/ 1370 w 1892"/>
                <a:gd name="T19" fmla="*/ 70 h 1341"/>
                <a:gd name="T20" fmla="*/ 1088 w 1892"/>
                <a:gd name="T21" fmla="*/ 154 h 1341"/>
                <a:gd name="T22" fmla="*/ 1077 w 1892"/>
                <a:gd name="T23" fmla="*/ 204 h 1341"/>
                <a:gd name="T24" fmla="*/ 1565 w 1892"/>
                <a:gd name="T25" fmla="*/ 57 h 1341"/>
                <a:gd name="T26" fmla="*/ 1316 w 1892"/>
                <a:gd name="T27" fmla="*/ 773 h 1341"/>
                <a:gd name="T28" fmla="*/ 1315 w 1892"/>
                <a:gd name="T29" fmla="*/ 780 h 1341"/>
                <a:gd name="T30" fmla="*/ 1603 w 1892"/>
                <a:gd name="T31" fmla="*/ 1079 h 1341"/>
                <a:gd name="T32" fmla="*/ 1892 w 1892"/>
                <a:gd name="T33" fmla="*/ 780 h 1341"/>
                <a:gd name="T34" fmla="*/ 1891 w 1892"/>
                <a:gd name="T35" fmla="*/ 773 h 1341"/>
                <a:gd name="T36" fmla="*/ 1603 w 1892"/>
                <a:gd name="T37" fmla="*/ 1035 h 1341"/>
                <a:gd name="T38" fmla="*/ 1359 w 1892"/>
                <a:gd name="T39" fmla="*/ 784 h 1341"/>
                <a:gd name="T40" fmla="*/ 1601 w 1892"/>
                <a:gd name="T41" fmla="*/ 89 h 1341"/>
                <a:gd name="T42" fmla="*/ 1848 w 1892"/>
                <a:gd name="T43" fmla="*/ 784 h 1341"/>
                <a:gd name="T44" fmla="*/ 1603 w 1892"/>
                <a:gd name="T45" fmla="*/ 1035 h 1341"/>
                <a:gd name="T46" fmla="*/ 316 w 1892"/>
                <a:gd name="T47" fmla="*/ 303 h 1341"/>
                <a:gd name="T48" fmla="*/ 847 w 1892"/>
                <a:gd name="T49" fmla="*/ 250 h 1341"/>
                <a:gd name="T50" fmla="*/ 817 w 1892"/>
                <a:gd name="T51" fmla="*/ 209 h 1341"/>
                <a:gd name="T52" fmla="*/ 558 w 1892"/>
                <a:gd name="T53" fmla="*/ 235 h 1341"/>
                <a:gd name="T54" fmla="*/ 805 w 1892"/>
                <a:gd name="T55" fmla="*/ 169 h 1341"/>
                <a:gd name="T56" fmla="*/ 804 w 1892"/>
                <a:gd name="T57" fmla="*/ 149 h 1341"/>
                <a:gd name="T58" fmla="*/ 807 w 1892"/>
                <a:gd name="T59" fmla="*/ 123 h 1341"/>
                <a:gd name="T60" fmla="*/ 286 w 1892"/>
                <a:gd name="T61" fmla="*/ 262 h 1341"/>
                <a:gd name="T62" fmla="*/ 265 w 1892"/>
                <a:gd name="T63" fmla="*/ 277 h 1341"/>
                <a:gd name="T64" fmla="*/ 1 w 1892"/>
                <a:gd name="T65" fmla="*/ 1034 h 1341"/>
                <a:gd name="T66" fmla="*/ 0 w 1892"/>
                <a:gd name="T67" fmla="*/ 1041 h 1341"/>
                <a:gd name="T68" fmla="*/ 289 w 1892"/>
                <a:gd name="T69" fmla="*/ 1341 h 1341"/>
                <a:gd name="T70" fmla="*/ 577 w 1892"/>
                <a:gd name="T71" fmla="*/ 1041 h 1341"/>
                <a:gd name="T72" fmla="*/ 576 w 1892"/>
                <a:gd name="T73" fmla="*/ 1034 h 1341"/>
                <a:gd name="T74" fmla="*/ 316 w 1892"/>
                <a:gd name="T75" fmla="*/ 303 h 1341"/>
                <a:gd name="T76" fmla="*/ 289 w 1892"/>
                <a:gd name="T77" fmla="*/ 1297 h 1341"/>
                <a:gd name="T78" fmla="*/ 44 w 1892"/>
                <a:gd name="T79" fmla="*/ 1045 h 1341"/>
                <a:gd name="T80" fmla="*/ 286 w 1892"/>
                <a:gd name="T81" fmla="*/ 350 h 1341"/>
                <a:gd name="T82" fmla="*/ 533 w 1892"/>
                <a:gd name="T83" fmla="*/ 1045 h 1341"/>
                <a:gd name="T84" fmla="*/ 289 w 1892"/>
                <a:gd name="T85" fmla="*/ 1297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92" h="1341">
                  <a:moveTo>
                    <a:pt x="1891" y="773"/>
                  </a:moveTo>
                  <a:cubicBezTo>
                    <a:pt x="1625" y="26"/>
                    <a:pt x="1625" y="26"/>
                    <a:pt x="1625" y="26"/>
                  </a:cubicBezTo>
                  <a:cubicBezTo>
                    <a:pt x="1625" y="23"/>
                    <a:pt x="1625" y="21"/>
                    <a:pt x="1625" y="18"/>
                  </a:cubicBezTo>
                  <a:cubicBezTo>
                    <a:pt x="1623" y="8"/>
                    <a:pt x="1613" y="0"/>
                    <a:pt x="1602" y="1"/>
                  </a:cubicBezTo>
                  <a:cubicBezTo>
                    <a:pt x="1602" y="1"/>
                    <a:pt x="1601" y="1"/>
                    <a:pt x="1601" y="1"/>
                  </a:cubicBezTo>
                  <a:cubicBezTo>
                    <a:pt x="1601" y="1"/>
                    <a:pt x="1601" y="1"/>
                    <a:pt x="1601" y="1"/>
                  </a:cubicBezTo>
                  <a:cubicBezTo>
                    <a:pt x="1599" y="1"/>
                    <a:pt x="1597" y="1"/>
                    <a:pt x="1595" y="1"/>
                  </a:cubicBezTo>
                  <a:cubicBezTo>
                    <a:pt x="1056" y="59"/>
                    <a:pt x="1056" y="59"/>
                    <a:pt x="1056" y="59"/>
                  </a:cubicBezTo>
                  <a:cubicBezTo>
                    <a:pt x="1066" y="72"/>
                    <a:pt x="1074" y="86"/>
                    <a:pt x="1080" y="101"/>
                  </a:cubicBezTo>
                  <a:cubicBezTo>
                    <a:pt x="1370" y="70"/>
                    <a:pt x="1370" y="70"/>
                    <a:pt x="1370" y="70"/>
                  </a:cubicBezTo>
                  <a:cubicBezTo>
                    <a:pt x="1088" y="154"/>
                    <a:pt x="1088" y="154"/>
                    <a:pt x="1088" y="154"/>
                  </a:cubicBezTo>
                  <a:cubicBezTo>
                    <a:pt x="1087" y="172"/>
                    <a:pt x="1083" y="188"/>
                    <a:pt x="1077" y="204"/>
                  </a:cubicBezTo>
                  <a:cubicBezTo>
                    <a:pt x="1565" y="57"/>
                    <a:pt x="1565" y="57"/>
                    <a:pt x="1565" y="57"/>
                  </a:cubicBezTo>
                  <a:cubicBezTo>
                    <a:pt x="1316" y="773"/>
                    <a:pt x="1316" y="773"/>
                    <a:pt x="1316" y="773"/>
                  </a:cubicBezTo>
                  <a:cubicBezTo>
                    <a:pt x="1315" y="775"/>
                    <a:pt x="1315" y="778"/>
                    <a:pt x="1315" y="780"/>
                  </a:cubicBezTo>
                  <a:cubicBezTo>
                    <a:pt x="1315" y="945"/>
                    <a:pt x="1444" y="1079"/>
                    <a:pt x="1603" y="1079"/>
                  </a:cubicBezTo>
                  <a:cubicBezTo>
                    <a:pt x="1763" y="1079"/>
                    <a:pt x="1892" y="945"/>
                    <a:pt x="1892" y="780"/>
                  </a:cubicBezTo>
                  <a:cubicBezTo>
                    <a:pt x="1892" y="777"/>
                    <a:pt x="1892" y="775"/>
                    <a:pt x="1891" y="773"/>
                  </a:cubicBezTo>
                  <a:close/>
                  <a:moveTo>
                    <a:pt x="1603" y="1035"/>
                  </a:moveTo>
                  <a:cubicBezTo>
                    <a:pt x="1470" y="1035"/>
                    <a:pt x="1361" y="923"/>
                    <a:pt x="1359" y="784"/>
                  </a:cubicBezTo>
                  <a:cubicBezTo>
                    <a:pt x="1601" y="89"/>
                    <a:pt x="1601" y="89"/>
                    <a:pt x="1601" y="89"/>
                  </a:cubicBezTo>
                  <a:cubicBezTo>
                    <a:pt x="1848" y="784"/>
                    <a:pt x="1848" y="784"/>
                    <a:pt x="1848" y="784"/>
                  </a:cubicBezTo>
                  <a:cubicBezTo>
                    <a:pt x="1846" y="923"/>
                    <a:pt x="1737" y="1035"/>
                    <a:pt x="1603" y="1035"/>
                  </a:cubicBezTo>
                  <a:close/>
                  <a:moveTo>
                    <a:pt x="316" y="303"/>
                  </a:moveTo>
                  <a:cubicBezTo>
                    <a:pt x="847" y="250"/>
                    <a:pt x="847" y="250"/>
                    <a:pt x="847" y="250"/>
                  </a:cubicBezTo>
                  <a:cubicBezTo>
                    <a:pt x="834" y="238"/>
                    <a:pt x="825" y="224"/>
                    <a:pt x="817" y="209"/>
                  </a:cubicBezTo>
                  <a:cubicBezTo>
                    <a:pt x="558" y="235"/>
                    <a:pt x="558" y="235"/>
                    <a:pt x="558" y="235"/>
                  </a:cubicBezTo>
                  <a:cubicBezTo>
                    <a:pt x="805" y="169"/>
                    <a:pt x="805" y="169"/>
                    <a:pt x="805" y="169"/>
                  </a:cubicBezTo>
                  <a:cubicBezTo>
                    <a:pt x="805" y="162"/>
                    <a:pt x="804" y="156"/>
                    <a:pt x="804" y="149"/>
                  </a:cubicBezTo>
                  <a:cubicBezTo>
                    <a:pt x="804" y="140"/>
                    <a:pt x="805" y="131"/>
                    <a:pt x="807" y="123"/>
                  </a:cubicBezTo>
                  <a:cubicBezTo>
                    <a:pt x="286" y="262"/>
                    <a:pt x="286" y="262"/>
                    <a:pt x="286" y="262"/>
                  </a:cubicBezTo>
                  <a:cubicBezTo>
                    <a:pt x="276" y="262"/>
                    <a:pt x="268" y="268"/>
                    <a:pt x="265" y="277"/>
                  </a:cubicBezTo>
                  <a:cubicBezTo>
                    <a:pt x="1" y="1034"/>
                    <a:pt x="1" y="1034"/>
                    <a:pt x="1" y="1034"/>
                  </a:cubicBezTo>
                  <a:cubicBezTo>
                    <a:pt x="0" y="1036"/>
                    <a:pt x="0" y="1039"/>
                    <a:pt x="0" y="1041"/>
                  </a:cubicBezTo>
                  <a:cubicBezTo>
                    <a:pt x="0" y="1206"/>
                    <a:pt x="129" y="1341"/>
                    <a:pt x="289" y="1341"/>
                  </a:cubicBezTo>
                  <a:cubicBezTo>
                    <a:pt x="448" y="1341"/>
                    <a:pt x="577" y="1206"/>
                    <a:pt x="577" y="1041"/>
                  </a:cubicBezTo>
                  <a:cubicBezTo>
                    <a:pt x="577" y="1039"/>
                    <a:pt x="577" y="1036"/>
                    <a:pt x="576" y="1034"/>
                  </a:cubicBezTo>
                  <a:lnTo>
                    <a:pt x="316" y="303"/>
                  </a:lnTo>
                  <a:close/>
                  <a:moveTo>
                    <a:pt x="289" y="1297"/>
                  </a:moveTo>
                  <a:cubicBezTo>
                    <a:pt x="155" y="1297"/>
                    <a:pt x="46" y="1184"/>
                    <a:pt x="44" y="1045"/>
                  </a:cubicBezTo>
                  <a:cubicBezTo>
                    <a:pt x="286" y="350"/>
                    <a:pt x="286" y="350"/>
                    <a:pt x="286" y="350"/>
                  </a:cubicBezTo>
                  <a:cubicBezTo>
                    <a:pt x="533" y="1045"/>
                    <a:pt x="533" y="1045"/>
                    <a:pt x="533" y="1045"/>
                  </a:cubicBezTo>
                  <a:cubicBezTo>
                    <a:pt x="531" y="1184"/>
                    <a:pt x="422" y="1297"/>
                    <a:pt x="289" y="129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41">
              <a:extLst>
                <a:ext uri="{FF2B5EF4-FFF2-40B4-BE49-F238E27FC236}">
                  <a16:creationId xmlns="" xmlns:a16="http://schemas.microsoft.com/office/drawing/2014/main" id="{EB43DD6E-957D-4601-B70A-58142E139779}"/>
                </a:ext>
              </a:extLst>
            </p:cNvPr>
            <p:cNvSpPr>
              <a:spLocks noEditPoints="1"/>
            </p:cNvSpPr>
            <p:nvPr/>
          </p:nvSpPr>
          <p:spPr bwMode="auto">
            <a:xfrm>
              <a:off x="2210" y="831"/>
              <a:ext cx="3260" cy="2767"/>
            </a:xfrm>
            <a:custGeom>
              <a:avLst/>
              <a:gdLst>
                <a:gd name="T0" fmla="*/ 1527 w 1740"/>
                <a:gd name="T1" fmla="*/ 952 h 1476"/>
                <a:gd name="T2" fmla="*/ 1315 w 1740"/>
                <a:gd name="T3" fmla="*/ 749 h 1476"/>
                <a:gd name="T4" fmla="*/ 1325 w 1740"/>
                <a:gd name="T5" fmla="*/ 738 h 1476"/>
                <a:gd name="T6" fmla="*/ 1729 w 1740"/>
                <a:gd name="T7" fmla="*/ 738 h 1476"/>
                <a:gd name="T8" fmla="*/ 1739 w 1740"/>
                <a:gd name="T9" fmla="*/ 749 h 1476"/>
                <a:gd name="T10" fmla="*/ 1527 w 1740"/>
                <a:gd name="T11" fmla="*/ 952 h 1476"/>
                <a:gd name="T12" fmla="*/ 425 w 1740"/>
                <a:gd name="T13" fmla="*/ 1010 h 1476"/>
                <a:gd name="T14" fmla="*/ 415 w 1740"/>
                <a:gd name="T15" fmla="*/ 999 h 1476"/>
                <a:gd name="T16" fmla="*/ 11 w 1740"/>
                <a:gd name="T17" fmla="*/ 999 h 1476"/>
                <a:gd name="T18" fmla="*/ 1 w 1740"/>
                <a:gd name="T19" fmla="*/ 1010 h 1476"/>
                <a:gd name="T20" fmla="*/ 213 w 1740"/>
                <a:gd name="T21" fmla="*/ 1214 h 1476"/>
                <a:gd name="T22" fmla="*/ 425 w 1740"/>
                <a:gd name="T23" fmla="*/ 1010 h 1476"/>
                <a:gd name="T24" fmla="*/ 921 w 1740"/>
                <a:gd name="T25" fmla="*/ 1344 h 1476"/>
                <a:gd name="T26" fmla="*/ 921 w 1740"/>
                <a:gd name="T27" fmla="*/ 182 h 1476"/>
                <a:gd name="T28" fmla="*/ 968 w 1740"/>
                <a:gd name="T29" fmla="*/ 98 h 1476"/>
                <a:gd name="T30" fmla="*/ 870 w 1740"/>
                <a:gd name="T31" fmla="*/ 0 h 1476"/>
                <a:gd name="T32" fmla="*/ 772 w 1740"/>
                <a:gd name="T33" fmla="*/ 98 h 1476"/>
                <a:gd name="T34" fmla="*/ 816 w 1740"/>
                <a:gd name="T35" fmla="*/ 179 h 1476"/>
                <a:gd name="T36" fmla="*/ 816 w 1740"/>
                <a:gd name="T37" fmla="*/ 1344 h 1476"/>
                <a:gd name="T38" fmla="*/ 403 w 1740"/>
                <a:gd name="T39" fmla="*/ 1476 h 1476"/>
                <a:gd name="T40" fmla="*/ 816 w 1740"/>
                <a:gd name="T41" fmla="*/ 1476 h 1476"/>
                <a:gd name="T42" fmla="*/ 921 w 1740"/>
                <a:gd name="T43" fmla="*/ 1476 h 1476"/>
                <a:gd name="T44" fmla="*/ 1337 w 1740"/>
                <a:gd name="T45" fmla="*/ 1476 h 1476"/>
                <a:gd name="T46" fmla="*/ 921 w 1740"/>
                <a:gd name="T47" fmla="*/ 1344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0" h="1476">
                  <a:moveTo>
                    <a:pt x="1527" y="952"/>
                  </a:moveTo>
                  <a:cubicBezTo>
                    <a:pt x="1416" y="952"/>
                    <a:pt x="1325" y="863"/>
                    <a:pt x="1315" y="749"/>
                  </a:cubicBezTo>
                  <a:cubicBezTo>
                    <a:pt x="1315" y="743"/>
                    <a:pt x="1320" y="738"/>
                    <a:pt x="1325" y="738"/>
                  </a:cubicBezTo>
                  <a:cubicBezTo>
                    <a:pt x="1729" y="738"/>
                    <a:pt x="1729" y="738"/>
                    <a:pt x="1729" y="738"/>
                  </a:cubicBezTo>
                  <a:cubicBezTo>
                    <a:pt x="1735" y="738"/>
                    <a:pt x="1740" y="743"/>
                    <a:pt x="1739" y="749"/>
                  </a:cubicBezTo>
                  <a:cubicBezTo>
                    <a:pt x="1730" y="863"/>
                    <a:pt x="1638" y="952"/>
                    <a:pt x="1527" y="952"/>
                  </a:cubicBezTo>
                  <a:close/>
                  <a:moveTo>
                    <a:pt x="425" y="1010"/>
                  </a:moveTo>
                  <a:cubicBezTo>
                    <a:pt x="425" y="1004"/>
                    <a:pt x="420" y="999"/>
                    <a:pt x="415" y="999"/>
                  </a:cubicBezTo>
                  <a:cubicBezTo>
                    <a:pt x="11" y="999"/>
                    <a:pt x="11" y="999"/>
                    <a:pt x="11" y="999"/>
                  </a:cubicBezTo>
                  <a:cubicBezTo>
                    <a:pt x="5" y="999"/>
                    <a:pt x="0" y="1004"/>
                    <a:pt x="1" y="1010"/>
                  </a:cubicBezTo>
                  <a:cubicBezTo>
                    <a:pt x="10" y="1124"/>
                    <a:pt x="102" y="1214"/>
                    <a:pt x="213" y="1214"/>
                  </a:cubicBezTo>
                  <a:cubicBezTo>
                    <a:pt x="324" y="1214"/>
                    <a:pt x="415" y="1124"/>
                    <a:pt x="425" y="1010"/>
                  </a:cubicBezTo>
                  <a:close/>
                  <a:moveTo>
                    <a:pt x="921" y="1344"/>
                  </a:moveTo>
                  <a:cubicBezTo>
                    <a:pt x="921" y="1310"/>
                    <a:pt x="921" y="351"/>
                    <a:pt x="921" y="182"/>
                  </a:cubicBezTo>
                  <a:cubicBezTo>
                    <a:pt x="949" y="164"/>
                    <a:pt x="968" y="133"/>
                    <a:pt x="968" y="98"/>
                  </a:cubicBezTo>
                  <a:cubicBezTo>
                    <a:pt x="968" y="44"/>
                    <a:pt x="924" y="0"/>
                    <a:pt x="870" y="0"/>
                  </a:cubicBezTo>
                  <a:cubicBezTo>
                    <a:pt x="816" y="0"/>
                    <a:pt x="772" y="44"/>
                    <a:pt x="772" y="98"/>
                  </a:cubicBezTo>
                  <a:cubicBezTo>
                    <a:pt x="772" y="132"/>
                    <a:pt x="789" y="162"/>
                    <a:pt x="816" y="179"/>
                  </a:cubicBezTo>
                  <a:cubicBezTo>
                    <a:pt x="816" y="335"/>
                    <a:pt x="816" y="1300"/>
                    <a:pt x="816" y="1344"/>
                  </a:cubicBezTo>
                  <a:cubicBezTo>
                    <a:pt x="816" y="1389"/>
                    <a:pt x="403" y="1372"/>
                    <a:pt x="403" y="1476"/>
                  </a:cubicBezTo>
                  <a:cubicBezTo>
                    <a:pt x="816" y="1476"/>
                    <a:pt x="816" y="1476"/>
                    <a:pt x="816" y="1476"/>
                  </a:cubicBezTo>
                  <a:cubicBezTo>
                    <a:pt x="921" y="1476"/>
                    <a:pt x="921" y="1476"/>
                    <a:pt x="921" y="1476"/>
                  </a:cubicBezTo>
                  <a:cubicBezTo>
                    <a:pt x="1337" y="1476"/>
                    <a:pt x="1337" y="1476"/>
                    <a:pt x="1337" y="1476"/>
                  </a:cubicBezTo>
                  <a:cubicBezTo>
                    <a:pt x="1337" y="1370"/>
                    <a:pt x="921" y="1382"/>
                    <a:pt x="921" y="134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bcgIcons_NewEntrants">
            <a:extLst>
              <a:ext uri="{FF2B5EF4-FFF2-40B4-BE49-F238E27FC236}">
                <a16:creationId xmlns="" xmlns:a16="http://schemas.microsoft.com/office/drawing/2014/main" id="{B4BF69EF-6398-454D-A391-ED27D38BD674}"/>
              </a:ext>
            </a:extLst>
          </p:cNvPr>
          <p:cNvGrpSpPr>
            <a:grpSpLocks noChangeAspect="1"/>
          </p:cNvGrpSpPr>
          <p:nvPr/>
        </p:nvGrpSpPr>
        <p:grpSpPr bwMode="auto">
          <a:xfrm>
            <a:off x="3541581" y="2182096"/>
            <a:ext cx="1036872" cy="1037833"/>
            <a:chOff x="1682" y="0"/>
            <a:chExt cx="4316" cy="4320"/>
          </a:xfrm>
        </p:grpSpPr>
        <p:sp>
          <p:nvSpPr>
            <p:cNvPr id="24" name="AutoShape 3">
              <a:extLst>
                <a:ext uri="{FF2B5EF4-FFF2-40B4-BE49-F238E27FC236}">
                  <a16:creationId xmlns="" xmlns:a16="http://schemas.microsoft.com/office/drawing/2014/main" id="{348CB6D0-E8F3-403F-9A35-82CD3AD6E07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 xmlns:a16="http://schemas.microsoft.com/office/drawing/2014/main" id="{7D4F09FE-6923-4E1A-987B-BF6427B58FE6}"/>
                </a:ext>
              </a:extLst>
            </p:cNvPr>
            <p:cNvSpPr>
              <a:spLocks noEditPoints="1"/>
            </p:cNvSpPr>
            <p:nvPr/>
          </p:nvSpPr>
          <p:spPr bwMode="auto">
            <a:xfrm>
              <a:off x="2585" y="2280"/>
              <a:ext cx="2707" cy="1849"/>
            </a:xfrm>
            <a:custGeom>
              <a:avLst/>
              <a:gdLst>
                <a:gd name="T0" fmla="*/ 1359 w 1445"/>
                <a:gd name="T1" fmla="*/ 966 h 986"/>
                <a:gd name="T2" fmla="*/ 1326 w 1445"/>
                <a:gd name="T3" fmla="*/ 981 h 986"/>
                <a:gd name="T4" fmla="*/ 1224 w 1445"/>
                <a:gd name="T5" fmla="*/ 959 h 986"/>
                <a:gd name="T6" fmla="*/ 983 w 1445"/>
                <a:gd name="T7" fmla="*/ 759 h 986"/>
                <a:gd name="T8" fmla="*/ 905 w 1445"/>
                <a:gd name="T9" fmla="*/ 594 h 986"/>
                <a:gd name="T10" fmla="*/ 909 w 1445"/>
                <a:gd name="T11" fmla="*/ 538 h 986"/>
                <a:gd name="T12" fmla="*/ 1013 w 1445"/>
                <a:gd name="T13" fmla="*/ 440 h 986"/>
                <a:gd name="T14" fmla="*/ 1097 w 1445"/>
                <a:gd name="T15" fmla="*/ 571 h 986"/>
                <a:gd name="T16" fmla="*/ 1062 w 1445"/>
                <a:gd name="T17" fmla="*/ 638 h 986"/>
                <a:gd name="T18" fmla="*/ 1070 w 1445"/>
                <a:gd name="T19" fmla="*/ 673 h 986"/>
                <a:gd name="T20" fmla="*/ 1177 w 1445"/>
                <a:gd name="T21" fmla="*/ 793 h 986"/>
                <a:gd name="T22" fmla="*/ 1239 w 1445"/>
                <a:gd name="T23" fmla="*/ 825 h 986"/>
                <a:gd name="T24" fmla="*/ 1279 w 1445"/>
                <a:gd name="T25" fmla="*/ 789 h 986"/>
                <a:gd name="T26" fmla="*/ 1319 w 1445"/>
                <a:gd name="T27" fmla="*/ 783 h 986"/>
                <a:gd name="T28" fmla="*/ 342 w 1445"/>
                <a:gd name="T29" fmla="*/ 385 h 986"/>
                <a:gd name="T30" fmla="*/ 22 w 1445"/>
                <a:gd name="T31" fmla="*/ 981 h 986"/>
                <a:gd name="T32" fmla="*/ 22 w 1445"/>
                <a:gd name="T33" fmla="*/ 363 h 986"/>
                <a:gd name="T34" fmla="*/ 202 w 1445"/>
                <a:gd name="T35" fmla="*/ 906 h 986"/>
                <a:gd name="T36" fmla="*/ 171 w 1445"/>
                <a:gd name="T37" fmla="*/ 937 h 986"/>
                <a:gd name="T38" fmla="*/ 291 w 1445"/>
                <a:gd name="T39" fmla="*/ 407 h 986"/>
                <a:gd name="T40" fmla="*/ 44 w 1445"/>
                <a:gd name="T41" fmla="*/ 820 h 986"/>
                <a:gd name="T42" fmla="*/ 301 w 1445"/>
                <a:gd name="T43" fmla="*/ 820 h 986"/>
                <a:gd name="T44" fmla="*/ 885 w 1445"/>
                <a:gd name="T45" fmla="*/ 983 h 986"/>
                <a:gd name="T46" fmla="*/ 508 w 1445"/>
                <a:gd name="T47" fmla="*/ 860 h 986"/>
                <a:gd name="T48" fmla="*/ 432 w 1445"/>
                <a:gd name="T49" fmla="*/ 954 h 986"/>
                <a:gd name="T50" fmla="*/ 707 w 1445"/>
                <a:gd name="T51" fmla="*/ 335 h 986"/>
                <a:gd name="T52" fmla="*/ 529 w 1445"/>
                <a:gd name="T53" fmla="*/ 795 h 986"/>
                <a:gd name="T54" fmla="*/ 529 w 1445"/>
                <a:gd name="T55" fmla="*/ 795 h 986"/>
                <a:gd name="T56" fmla="*/ 725 w 1445"/>
                <a:gd name="T57" fmla="*/ 536 h 986"/>
                <a:gd name="T58" fmla="*/ 774 w 1445"/>
                <a:gd name="T59" fmla="*/ 688 h 986"/>
                <a:gd name="T60" fmla="*/ 774 w 1445"/>
                <a:gd name="T61" fmla="*/ 688 h 986"/>
                <a:gd name="T62" fmla="*/ 709 w 1445"/>
                <a:gd name="T63" fmla="*/ 678 h 986"/>
                <a:gd name="T64" fmla="*/ 761 w 1445"/>
                <a:gd name="T65" fmla="*/ 816 h 986"/>
                <a:gd name="T66" fmla="*/ 627 w 1445"/>
                <a:gd name="T67" fmla="*/ 492 h 986"/>
                <a:gd name="T68" fmla="*/ 627 w 1445"/>
                <a:gd name="T69" fmla="*/ 492 h 986"/>
                <a:gd name="T70" fmla="*/ 669 w 1445"/>
                <a:gd name="T71" fmla="*/ 107 h 986"/>
                <a:gd name="T72" fmla="*/ 588 w 1445"/>
                <a:gd name="T73" fmla="*/ 346 h 986"/>
                <a:gd name="T74" fmla="*/ 669 w 1445"/>
                <a:gd name="T75" fmla="*/ 151 h 986"/>
                <a:gd name="T76" fmla="*/ 750 w 1445"/>
                <a:gd name="T77" fmla="*/ 346 h 986"/>
                <a:gd name="T78" fmla="*/ 850 w 1445"/>
                <a:gd name="T79" fmla="*/ 437 h 986"/>
                <a:gd name="T80" fmla="*/ 413 w 1445"/>
                <a:gd name="T81" fmla="*/ 256 h 986"/>
                <a:gd name="T82" fmla="*/ 518 w 1445"/>
                <a:gd name="T83" fmla="*/ 404 h 986"/>
                <a:gd name="T84" fmla="*/ 881 w 1445"/>
                <a:gd name="T85" fmla="*/ 256 h 986"/>
                <a:gd name="T86" fmla="*/ 834 w 1445"/>
                <a:gd name="T87" fmla="*/ 443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5" h="986">
                  <a:moveTo>
                    <a:pt x="1444" y="867"/>
                  </a:moveTo>
                  <a:cubicBezTo>
                    <a:pt x="1445" y="876"/>
                    <a:pt x="1442" y="883"/>
                    <a:pt x="1436" y="890"/>
                  </a:cubicBezTo>
                  <a:cubicBezTo>
                    <a:pt x="1359" y="966"/>
                    <a:pt x="1359" y="966"/>
                    <a:pt x="1359" y="966"/>
                  </a:cubicBezTo>
                  <a:cubicBezTo>
                    <a:pt x="1356" y="969"/>
                    <a:pt x="1351" y="973"/>
                    <a:pt x="1346" y="975"/>
                  </a:cubicBezTo>
                  <a:cubicBezTo>
                    <a:pt x="1340" y="978"/>
                    <a:pt x="1335" y="980"/>
                    <a:pt x="1330" y="980"/>
                  </a:cubicBezTo>
                  <a:cubicBezTo>
                    <a:pt x="1329" y="980"/>
                    <a:pt x="1328" y="980"/>
                    <a:pt x="1326" y="981"/>
                  </a:cubicBezTo>
                  <a:cubicBezTo>
                    <a:pt x="1324" y="981"/>
                    <a:pt x="1322" y="981"/>
                    <a:pt x="1319" y="981"/>
                  </a:cubicBezTo>
                  <a:cubicBezTo>
                    <a:pt x="1311" y="981"/>
                    <a:pt x="1300" y="980"/>
                    <a:pt x="1284" y="977"/>
                  </a:cubicBezTo>
                  <a:cubicBezTo>
                    <a:pt x="1267" y="975"/>
                    <a:pt x="1247" y="969"/>
                    <a:pt x="1224" y="959"/>
                  </a:cubicBezTo>
                  <a:cubicBezTo>
                    <a:pt x="1200" y="949"/>
                    <a:pt x="1174" y="935"/>
                    <a:pt x="1144" y="915"/>
                  </a:cubicBezTo>
                  <a:cubicBezTo>
                    <a:pt x="1114" y="896"/>
                    <a:pt x="1083" y="869"/>
                    <a:pt x="1049" y="835"/>
                  </a:cubicBezTo>
                  <a:cubicBezTo>
                    <a:pt x="1022" y="809"/>
                    <a:pt x="1000" y="783"/>
                    <a:pt x="983" y="759"/>
                  </a:cubicBezTo>
                  <a:cubicBezTo>
                    <a:pt x="965" y="735"/>
                    <a:pt x="951" y="713"/>
                    <a:pt x="940" y="693"/>
                  </a:cubicBezTo>
                  <a:cubicBezTo>
                    <a:pt x="929" y="672"/>
                    <a:pt x="921" y="654"/>
                    <a:pt x="916" y="637"/>
                  </a:cubicBezTo>
                  <a:cubicBezTo>
                    <a:pt x="911" y="620"/>
                    <a:pt x="907" y="606"/>
                    <a:pt x="905" y="594"/>
                  </a:cubicBezTo>
                  <a:cubicBezTo>
                    <a:pt x="903" y="582"/>
                    <a:pt x="903" y="573"/>
                    <a:pt x="903" y="566"/>
                  </a:cubicBezTo>
                  <a:cubicBezTo>
                    <a:pt x="903" y="559"/>
                    <a:pt x="904" y="555"/>
                    <a:pt x="904" y="554"/>
                  </a:cubicBezTo>
                  <a:cubicBezTo>
                    <a:pt x="904" y="549"/>
                    <a:pt x="906" y="544"/>
                    <a:pt x="909" y="538"/>
                  </a:cubicBezTo>
                  <a:cubicBezTo>
                    <a:pt x="911" y="532"/>
                    <a:pt x="915" y="528"/>
                    <a:pt x="918" y="525"/>
                  </a:cubicBezTo>
                  <a:cubicBezTo>
                    <a:pt x="995" y="448"/>
                    <a:pt x="995" y="448"/>
                    <a:pt x="995" y="448"/>
                  </a:cubicBezTo>
                  <a:cubicBezTo>
                    <a:pt x="1000" y="443"/>
                    <a:pt x="1006" y="440"/>
                    <a:pt x="1013" y="440"/>
                  </a:cubicBezTo>
                  <a:cubicBezTo>
                    <a:pt x="1018" y="440"/>
                    <a:pt x="1022" y="442"/>
                    <a:pt x="1026" y="445"/>
                  </a:cubicBezTo>
                  <a:cubicBezTo>
                    <a:pt x="1030" y="447"/>
                    <a:pt x="1033" y="451"/>
                    <a:pt x="1036" y="455"/>
                  </a:cubicBezTo>
                  <a:cubicBezTo>
                    <a:pt x="1097" y="571"/>
                    <a:pt x="1097" y="571"/>
                    <a:pt x="1097" y="571"/>
                  </a:cubicBezTo>
                  <a:cubicBezTo>
                    <a:pt x="1101" y="578"/>
                    <a:pt x="1101" y="584"/>
                    <a:pt x="1100" y="592"/>
                  </a:cubicBezTo>
                  <a:cubicBezTo>
                    <a:pt x="1098" y="599"/>
                    <a:pt x="1095" y="605"/>
                    <a:pt x="1090" y="610"/>
                  </a:cubicBezTo>
                  <a:cubicBezTo>
                    <a:pt x="1062" y="638"/>
                    <a:pt x="1062" y="638"/>
                    <a:pt x="1062" y="638"/>
                  </a:cubicBezTo>
                  <a:cubicBezTo>
                    <a:pt x="1061" y="639"/>
                    <a:pt x="1061" y="640"/>
                    <a:pt x="1060" y="642"/>
                  </a:cubicBezTo>
                  <a:cubicBezTo>
                    <a:pt x="1060" y="643"/>
                    <a:pt x="1059" y="645"/>
                    <a:pt x="1059" y="646"/>
                  </a:cubicBezTo>
                  <a:cubicBezTo>
                    <a:pt x="1061" y="654"/>
                    <a:pt x="1064" y="663"/>
                    <a:pt x="1070" y="673"/>
                  </a:cubicBezTo>
                  <a:cubicBezTo>
                    <a:pt x="1074" y="683"/>
                    <a:pt x="1081" y="694"/>
                    <a:pt x="1091" y="707"/>
                  </a:cubicBezTo>
                  <a:cubicBezTo>
                    <a:pt x="1100" y="720"/>
                    <a:pt x="1114" y="735"/>
                    <a:pt x="1131" y="752"/>
                  </a:cubicBezTo>
                  <a:cubicBezTo>
                    <a:pt x="1149" y="770"/>
                    <a:pt x="1164" y="784"/>
                    <a:pt x="1177" y="793"/>
                  </a:cubicBezTo>
                  <a:cubicBezTo>
                    <a:pt x="1191" y="803"/>
                    <a:pt x="1202" y="810"/>
                    <a:pt x="1211" y="815"/>
                  </a:cubicBezTo>
                  <a:cubicBezTo>
                    <a:pt x="1220" y="819"/>
                    <a:pt x="1227" y="822"/>
                    <a:pt x="1231" y="823"/>
                  </a:cubicBezTo>
                  <a:cubicBezTo>
                    <a:pt x="1239" y="825"/>
                    <a:pt x="1239" y="825"/>
                    <a:pt x="1239" y="825"/>
                  </a:cubicBezTo>
                  <a:cubicBezTo>
                    <a:pt x="1239" y="825"/>
                    <a:pt x="1241" y="824"/>
                    <a:pt x="1242" y="824"/>
                  </a:cubicBezTo>
                  <a:cubicBezTo>
                    <a:pt x="1244" y="823"/>
                    <a:pt x="1245" y="823"/>
                    <a:pt x="1246" y="822"/>
                  </a:cubicBezTo>
                  <a:cubicBezTo>
                    <a:pt x="1279" y="789"/>
                    <a:pt x="1279" y="789"/>
                    <a:pt x="1279" y="789"/>
                  </a:cubicBezTo>
                  <a:cubicBezTo>
                    <a:pt x="1286" y="782"/>
                    <a:pt x="1294" y="779"/>
                    <a:pt x="1303" y="779"/>
                  </a:cubicBezTo>
                  <a:cubicBezTo>
                    <a:pt x="1309" y="779"/>
                    <a:pt x="1314" y="781"/>
                    <a:pt x="1318" y="783"/>
                  </a:cubicBezTo>
                  <a:cubicBezTo>
                    <a:pt x="1319" y="783"/>
                    <a:pt x="1319" y="783"/>
                    <a:pt x="1319" y="783"/>
                  </a:cubicBezTo>
                  <a:cubicBezTo>
                    <a:pt x="1429" y="848"/>
                    <a:pt x="1429" y="848"/>
                    <a:pt x="1429" y="848"/>
                  </a:cubicBezTo>
                  <a:cubicBezTo>
                    <a:pt x="1437" y="853"/>
                    <a:pt x="1442" y="859"/>
                    <a:pt x="1444" y="867"/>
                  </a:cubicBezTo>
                  <a:close/>
                  <a:moveTo>
                    <a:pt x="342" y="385"/>
                  </a:moveTo>
                  <a:cubicBezTo>
                    <a:pt x="342" y="959"/>
                    <a:pt x="342" y="959"/>
                    <a:pt x="342" y="959"/>
                  </a:cubicBezTo>
                  <a:cubicBezTo>
                    <a:pt x="342" y="971"/>
                    <a:pt x="332" y="981"/>
                    <a:pt x="320" y="981"/>
                  </a:cubicBezTo>
                  <a:cubicBezTo>
                    <a:pt x="22" y="981"/>
                    <a:pt x="22" y="981"/>
                    <a:pt x="22" y="981"/>
                  </a:cubicBezTo>
                  <a:cubicBezTo>
                    <a:pt x="10" y="981"/>
                    <a:pt x="0" y="971"/>
                    <a:pt x="0" y="959"/>
                  </a:cubicBezTo>
                  <a:cubicBezTo>
                    <a:pt x="0" y="385"/>
                    <a:pt x="0" y="385"/>
                    <a:pt x="0" y="385"/>
                  </a:cubicBezTo>
                  <a:cubicBezTo>
                    <a:pt x="0" y="373"/>
                    <a:pt x="10" y="363"/>
                    <a:pt x="22" y="363"/>
                  </a:cubicBezTo>
                  <a:cubicBezTo>
                    <a:pt x="320" y="363"/>
                    <a:pt x="320" y="363"/>
                    <a:pt x="320" y="363"/>
                  </a:cubicBezTo>
                  <a:cubicBezTo>
                    <a:pt x="332" y="363"/>
                    <a:pt x="342" y="373"/>
                    <a:pt x="342" y="385"/>
                  </a:cubicBezTo>
                  <a:close/>
                  <a:moveTo>
                    <a:pt x="202" y="906"/>
                  </a:moveTo>
                  <a:cubicBezTo>
                    <a:pt x="202" y="888"/>
                    <a:pt x="188" y="874"/>
                    <a:pt x="171" y="874"/>
                  </a:cubicBezTo>
                  <a:cubicBezTo>
                    <a:pt x="153" y="874"/>
                    <a:pt x="139" y="888"/>
                    <a:pt x="139" y="906"/>
                  </a:cubicBezTo>
                  <a:cubicBezTo>
                    <a:pt x="139" y="923"/>
                    <a:pt x="153" y="937"/>
                    <a:pt x="171" y="937"/>
                  </a:cubicBezTo>
                  <a:cubicBezTo>
                    <a:pt x="188" y="937"/>
                    <a:pt x="202" y="923"/>
                    <a:pt x="202" y="906"/>
                  </a:cubicBezTo>
                  <a:close/>
                  <a:moveTo>
                    <a:pt x="301" y="417"/>
                  </a:moveTo>
                  <a:cubicBezTo>
                    <a:pt x="301" y="411"/>
                    <a:pt x="297" y="407"/>
                    <a:pt x="291" y="407"/>
                  </a:cubicBezTo>
                  <a:cubicBezTo>
                    <a:pt x="54" y="407"/>
                    <a:pt x="54" y="407"/>
                    <a:pt x="54" y="407"/>
                  </a:cubicBezTo>
                  <a:cubicBezTo>
                    <a:pt x="48" y="407"/>
                    <a:pt x="44" y="411"/>
                    <a:pt x="44" y="417"/>
                  </a:cubicBezTo>
                  <a:cubicBezTo>
                    <a:pt x="44" y="820"/>
                    <a:pt x="44" y="820"/>
                    <a:pt x="44" y="820"/>
                  </a:cubicBezTo>
                  <a:cubicBezTo>
                    <a:pt x="44" y="825"/>
                    <a:pt x="48" y="830"/>
                    <a:pt x="54" y="830"/>
                  </a:cubicBezTo>
                  <a:cubicBezTo>
                    <a:pt x="291" y="830"/>
                    <a:pt x="291" y="830"/>
                    <a:pt x="291" y="830"/>
                  </a:cubicBezTo>
                  <a:cubicBezTo>
                    <a:pt x="297" y="830"/>
                    <a:pt x="301" y="825"/>
                    <a:pt x="301" y="820"/>
                  </a:cubicBezTo>
                  <a:lnTo>
                    <a:pt x="301" y="417"/>
                  </a:lnTo>
                  <a:close/>
                  <a:moveTo>
                    <a:pt x="892" y="982"/>
                  </a:moveTo>
                  <a:cubicBezTo>
                    <a:pt x="890" y="983"/>
                    <a:pt x="887" y="983"/>
                    <a:pt x="885" y="983"/>
                  </a:cubicBezTo>
                  <a:cubicBezTo>
                    <a:pt x="876" y="983"/>
                    <a:pt x="867" y="977"/>
                    <a:pt x="864" y="968"/>
                  </a:cubicBezTo>
                  <a:cubicBezTo>
                    <a:pt x="830" y="860"/>
                    <a:pt x="830" y="860"/>
                    <a:pt x="830" y="860"/>
                  </a:cubicBezTo>
                  <a:cubicBezTo>
                    <a:pt x="508" y="860"/>
                    <a:pt x="508" y="860"/>
                    <a:pt x="508" y="860"/>
                  </a:cubicBezTo>
                  <a:cubicBezTo>
                    <a:pt x="474" y="968"/>
                    <a:pt x="474" y="968"/>
                    <a:pt x="474" y="968"/>
                  </a:cubicBezTo>
                  <a:cubicBezTo>
                    <a:pt x="470" y="979"/>
                    <a:pt x="458" y="986"/>
                    <a:pt x="446" y="982"/>
                  </a:cubicBezTo>
                  <a:cubicBezTo>
                    <a:pt x="434" y="978"/>
                    <a:pt x="428" y="966"/>
                    <a:pt x="432" y="954"/>
                  </a:cubicBezTo>
                  <a:cubicBezTo>
                    <a:pt x="631" y="335"/>
                    <a:pt x="631" y="335"/>
                    <a:pt x="631" y="335"/>
                  </a:cubicBezTo>
                  <a:cubicBezTo>
                    <a:pt x="643" y="340"/>
                    <a:pt x="656" y="343"/>
                    <a:pt x="669" y="343"/>
                  </a:cubicBezTo>
                  <a:cubicBezTo>
                    <a:pt x="682" y="343"/>
                    <a:pt x="695" y="340"/>
                    <a:pt x="707" y="335"/>
                  </a:cubicBezTo>
                  <a:cubicBezTo>
                    <a:pt x="906" y="954"/>
                    <a:pt x="906" y="954"/>
                    <a:pt x="906" y="954"/>
                  </a:cubicBezTo>
                  <a:cubicBezTo>
                    <a:pt x="910" y="966"/>
                    <a:pt x="904" y="978"/>
                    <a:pt x="892" y="982"/>
                  </a:cubicBezTo>
                  <a:close/>
                  <a:moveTo>
                    <a:pt x="529" y="795"/>
                  </a:moveTo>
                  <a:cubicBezTo>
                    <a:pt x="629" y="730"/>
                    <a:pt x="629" y="730"/>
                    <a:pt x="629" y="730"/>
                  </a:cubicBezTo>
                  <a:cubicBezTo>
                    <a:pt x="564" y="688"/>
                    <a:pt x="564" y="688"/>
                    <a:pt x="564" y="688"/>
                  </a:cubicBezTo>
                  <a:lnTo>
                    <a:pt x="529" y="795"/>
                  </a:lnTo>
                  <a:close/>
                  <a:moveTo>
                    <a:pt x="581" y="634"/>
                  </a:moveTo>
                  <a:cubicBezTo>
                    <a:pt x="757" y="634"/>
                    <a:pt x="757" y="634"/>
                    <a:pt x="757" y="634"/>
                  </a:cubicBezTo>
                  <a:cubicBezTo>
                    <a:pt x="725" y="536"/>
                    <a:pt x="725" y="536"/>
                    <a:pt x="725" y="536"/>
                  </a:cubicBezTo>
                  <a:cubicBezTo>
                    <a:pt x="613" y="536"/>
                    <a:pt x="613" y="536"/>
                    <a:pt x="613" y="536"/>
                  </a:cubicBezTo>
                  <a:lnTo>
                    <a:pt x="581" y="634"/>
                  </a:lnTo>
                  <a:close/>
                  <a:moveTo>
                    <a:pt x="774" y="688"/>
                  </a:moveTo>
                  <a:cubicBezTo>
                    <a:pt x="709" y="730"/>
                    <a:pt x="709" y="730"/>
                    <a:pt x="709" y="730"/>
                  </a:cubicBezTo>
                  <a:cubicBezTo>
                    <a:pt x="809" y="795"/>
                    <a:pt x="809" y="795"/>
                    <a:pt x="809" y="795"/>
                  </a:cubicBezTo>
                  <a:lnTo>
                    <a:pt x="774" y="688"/>
                  </a:lnTo>
                  <a:close/>
                  <a:moveTo>
                    <a:pt x="629" y="678"/>
                  </a:moveTo>
                  <a:cubicBezTo>
                    <a:pt x="669" y="704"/>
                    <a:pt x="669" y="704"/>
                    <a:pt x="669" y="704"/>
                  </a:cubicBezTo>
                  <a:cubicBezTo>
                    <a:pt x="709" y="678"/>
                    <a:pt x="709" y="678"/>
                    <a:pt x="709" y="678"/>
                  </a:cubicBezTo>
                  <a:lnTo>
                    <a:pt x="629" y="678"/>
                  </a:lnTo>
                  <a:close/>
                  <a:moveTo>
                    <a:pt x="577" y="816"/>
                  </a:moveTo>
                  <a:cubicBezTo>
                    <a:pt x="761" y="816"/>
                    <a:pt x="761" y="816"/>
                    <a:pt x="761" y="816"/>
                  </a:cubicBezTo>
                  <a:cubicBezTo>
                    <a:pt x="669" y="756"/>
                    <a:pt x="669" y="756"/>
                    <a:pt x="669" y="756"/>
                  </a:cubicBezTo>
                  <a:lnTo>
                    <a:pt x="577" y="816"/>
                  </a:lnTo>
                  <a:close/>
                  <a:moveTo>
                    <a:pt x="627" y="492"/>
                  </a:moveTo>
                  <a:cubicBezTo>
                    <a:pt x="711" y="492"/>
                    <a:pt x="711" y="492"/>
                    <a:pt x="711" y="492"/>
                  </a:cubicBezTo>
                  <a:cubicBezTo>
                    <a:pt x="669" y="362"/>
                    <a:pt x="669" y="362"/>
                    <a:pt x="669" y="362"/>
                  </a:cubicBezTo>
                  <a:lnTo>
                    <a:pt x="627" y="492"/>
                  </a:lnTo>
                  <a:close/>
                  <a:moveTo>
                    <a:pt x="781" y="343"/>
                  </a:moveTo>
                  <a:cubicBezTo>
                    <a:pt x="802" y="318"/>
                    <a:pt x="814" y="285"/>
                    <a:pt x="814" y="251"/>
                  </a:cubicBezTo>
                  <a:cubicBezTo>
                    <a:pt x="814" y="172"/>
                    <a:pt x="749" y="107"/>
                    <a:pt x="669" y="107"/>
                  </a:cubicBezTo>
                  <a:cubicBezTo>
                    <a:pt x="589" y="107"/>
                    <a:pt x="524" y="172"/>
                    <a:pt x="524" y="251"/>
                  </a:cubicBezTo>
                  <a:cubicBezTo>
                    <a:pt x="524" y="285"/>
                    <a:pt x="536" y="318"/>
                    <a:pt x="557" y="343"/>
                  </a:cubicBezTo>
                  <a:cubicBezTo>
                    <a:pt x="565" y="353"/>
                    <a:pt x="578" y="354"/>
                    <a:pt x="588" y="346"/>
                  </a:cubicBezTo>
                  <a:cubicBezTo>
                    <a:pt x="597" y="339"/>
                    <a:pt x="599" y="325"/>
                    <a:pt x="591" y="315"/>
                  </a:cubicBezTo>
                  <a:cubicBezTo>
                    <a:pt x="576" y="297"/>
                    <a:pt x="568" y="275"/>
                    <a:pt x="568" y="251"/>
                  </a:cubicBezTo>
                  <a:cubicBezTo>
                    <a:pt x="568" y="196"/>
                    <a:pt x="613" y="151"/>
                    <a:pt x="669" y="151"/>
                  </a:cubicBezTo>
                  <a:cubicBezTo>
                    <a:pt x="725" y="151"/>
                    <a:pt x="770" y="196"/>
                    <a:pt x="770" y="251"/>
                  </a:cubicBezTo>
                  <a:cubicBezTo>
                    <a:pt x="770" y="275"/>
                    <a:pt x="762" y="297"/>
                    <a:pt x="747" y="315"/>
                  </a:cubicBezTo>
                  <a:cubicBezTo>
                    <a:pt x="739" y="325"/>
                    <a:pt x="741" y="339"/>
                    <a:pt x="750" y="346"/>
                  </a:cubicBezTo>
                  <a:cubicBezTo>
                    <a:pt x="754" y="350"/>
                    <a:pt x="759" y="351"/>
                    <a:pt x="764" y="351"/>
                  </a:cubicBezTo>
                  <a:cubicBezTo>
                    <a:pt x="770" y="351"/>
                    <a:pt x="777" y="349"/>
                    <a:pt x="781" y="343"/>
                  </a:cubicBezTo>
                  <a:close/>
                  <a:moveTo>
                    <a:pt x="850" y="437"/>
                  </a:moveTo>
                  <a:cubicBezTo>
                    <a:pt x="898" y="389"/>
                    <a:pt x="925" y="324"/>
                    <a:pt x="925" y="256"/>
                  </a:cubicBezTo>
                  <a:cubicBezTo>
                    <a:pt x="925" y="115"/>
                    <a:pt x="810" y="0"/>
                    <a:pt x="669" y="0"/>
                  </a:cubicBezTo>
                  <a:cubicBezTo>
                    <a:pt x="528" y="0"/>
                    <a:pt x="413" y="115"/>
                    <a:pt x="413" y="256"/>
                  </a:cubicBezTo>
                  <a:cubicBezTo>
                    <a:pt x="413" y="323"/>
                    <a:pt x="439" y="387"/>
                    <a:pt x="487" y="435"/>
                  </a:cubicBezTo>
                  <a:cubicBezTo>
                    <a:pt x="495" y="444"/>
                    <a:pt x="509" y="444"/>
                    <a:pt x="518" y="436"/>
                  </a:cubicBezTo>
                  <a:cubicBezTo>
                    <a:pt x="526" y="427"/>
                    <a:pt x="526" y="413"/>
                    <a:pt x="518" y="404"/>
                  </a:cubicBezTo>
                  <a:cubicBezTo>
                    <a:pt x="479" y="365"/>
                    <a:pt x="457" y="312"/>
                    <a:pt x="457" y="256"/>
                  </a:cubicBezTo>
                  <a:cubicBezTo>
                    <a:pt x="457" y="139"/>
                    <a:pt x="552" y="44"/>
                    <a:pt x="669" y="44"/>
                  </a:cubicBezTo>
                  <a:cubicBezTo>
                    <a:pt x="786" y="44"/>
                    <a:pt x="881" y="139"/>
                    <a:pt x="881" y="256"/>
                  </a:cubicBezTo>
                  <a:cubicBezTo>
                    <a:pt x="881" y="313"/>
                    <a:pt x="859" y="366"/>
                    <a:pt x="819" y="406"/>
                  </a:cubicBezTo>
                  <a:cubicBezTo>
                    <a:pt x="810" y="414"/>
                    <a:pt x="810" y="428"/>
                    <a:pt x="819" y="437"/>
                  </a:cubicBezTo>
                  <a:cubicBezTo>
                    <a:pt x="823" y="441"/>
                    <a:pt x="829" y="443"/>
                    <a:pt x="834" y="443"/>
                  </a:cubicBezTo>
                  <a:cubicBezTo>
                    <a:pt x="840" y="443"/>
                    <a:pt x="846" y="441"/>
                    <a:pt x="850" y="4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a:extLst>
                <a:ext uri="{FF2B5EF4-FFF2-40B4-BE49-F238E27FC236}">
                  <a16:creationId xmlns="" xmlns:a16="http://schemas.microsoft.com/office/drawing/2014/main" id="{96D84A7F-53D0-4938-B165-D9B6A0FD8EB0}"/>
                </a:ext>
              </a:extLst>
            </p:cNvPr>
            <p:cNvSpPr>
              <a:spLocks noEditPoints="1"/>
            </p:cNvSpPr>
            <p:nvPr/>
          </p:nvSpPr>
          <p:spPr bwMode="auto">
            <a:xfrm>
              <a:off x="2658" y="294"/>
              <a:ext cx="2519" cy="3085"/>
            </a:xfrm>
            <a:custGeom>
              <a:avLst/>
              <a:gdLst>
                <a:gd name="T0" fmla="*/ 681 w 1345"/>
                <a:gd name="T1" fmla="*/ 1307 h 1645"/>
                <a:gd name="T2" fmla="*/ 579 w 1345"/>
                <a:gd name="T3" fmla="*/ 1307 h 1645"/>
                <a:gd name="T4" fmla="*/ 472 w 1345"/>
                <a:gd name="T5" fmla="*/ 0 h 1645"/>
                <a:gd name="T6" fmla="*/ 450 w 1345"/>
                <a:gd name="T7" fmla="*/ 400 h 1645"/>
                <a:gd name="T8" fmla="*/ 100 w 1345"/>
                <a:gd name="T9" fmla="*/ 759 h 1645"/>
                <a:gd name="T10" fmla="*/ 40 w 1345"/>
                <a:gd name="T11" fmla="*/ 1083 h 1645"/>
                <a:gd name="T12" fmla="*/ 9 w 1345"/>
                <a:gd name="T13" fmla="*/ 1113 h 1645"/>
                <a:gd name="T14" fmla="*/ 121 w 1345"/>
                <a:gd name="T15" fmla="*/ 1219 h 1645"/>
                <a:gd name="T16" fmla="*/ 136 w 1345"/>
                <a:gd name="T17" fmla="*/ 1213 h 1645"/>
                <a:gd name="T18" fmla="*/ 236 w 1345"/>
                <a:gd name="T19" fmla="*/ 1085 h 1645"/>
                <a:gd name="T20" fmla="*/ 144 w 1345"/>
                <a:gd name="T21" fmla="*/ 1144 h 1645"/>
                <a:gd name="T22" fmla="*/ 488 w 1345"/>
                <a:gd name="T23" fmla="*/ 425 h 1645"/>
                <a:gd name="T24" fmla="*/ 494 w 1345"/>
                <a:gd name="T25" fmla="*/ 22 h 1645"/>
                <a:gd name="T26" fmla="*/ 712 w 1345"/>
                <a:gd name="T27" fmla="*/ 746 h 1645"/>
                <a:gd name="T28" fmla="*/ 653 w 1345"/>
                <a:gd name="T29" fmla="*/ 22 h 1645"/>
                <a:gd name="T30" fmla="*/ 609 w 1345"/>
                <a:gd name="T31" fmla="*/ 22 h 1645"/>
                <a:gd name="T32" fmla="*/ 548 w 1345"/>
                <a:gd name="T33" fmla="*/ 744 h 1645"/>
                <a:gd name="T34" fmla="*/ 516 w 1345"/>
                <a:gd name="T35" fmla="*/ 775 h 1645"/>
                <a:gd name="T36" fmla="*/ 629 w 1345"/>
                <a:gd name="T37" fmla="*/ 880 h 1645"/>
                <a:gd name="T38" fmla="*/ 743 w 1345"/>
                <a:gd name="T39" fmla="*/ 778 h 1645"/>
                <a:gd name="T40" fmla="*/ 712 w 1345"/>
                <a:gd name="T41" fmla="*/ 746 h 1645"/>
                <a:gd name="T42" fmla="*/ 1005 w 1345"/>
                <a:gd name="T43" fmla="*/ 945 h 1645"/>
                <a:gd name="T44" fmla="*/ 998 w 1345"/>
                <a:gd name="T45" fmla="*/ 710 h 1645"/>
                <a:gd name="T46" fmla="*/ 812 w 1345"/>
                <a:gd name="T47" fmla="*/ 22 h 1645"/>
                <a:gd name="T48" fmla="*/ 768 w 1345"/>
                <a:gd name="T49" fmla="*/ 22 h 1645"/>
                <a:gd name="T50" fmla="*/ 774 w 1345"/>
                <a:gd name="T51" fmla="*/ 549 h 1645"/>
                <a:gd name="T52" fmla="*/ 961 w 1345"/>
                <a:gd name="T53" fmla="*/ 946 h 1645"/>
                <a:gd name="T54" fmla="*/ 870 w 1345"/>
                <a:gd name="T55" fmla="*/ 884 h 1645"/>
                <a:gd name="T56" fmla="*/ 966 w 1345"/>
                <a:gd name="T57" fmla="*/ 1014 h 1645"/>
                <a:gd name="T58" fmla="*/ 981 w 1345"/>
                <a:gd name="T59" fmla="*/ 1021 h 1645"/>
                <a:gd name="T60" fmla="*/ 1096 w 1345"/>
                <a:gd name="T61" fmla="*/ 918 h 1645"/>
                <a:gd name="T62" fmla="*/ 1065 w 1345"/>
                <a:gd name="T63" fmla="*/ 886 h 1645"/>
                <a:gd name="T64" fmla="*/ 1305 w 1345"/>
                <a:gd name="T65" fmla="*/ 1510 h 1645"/>
                <a:gd name="T66" fmla="*/ 1245 w 1345"/>
                <a:gd name="T67" fmla="*/ 514 h 1645"/>
                <a:gd name="T68" fmla="*/ 970 w 1345"/>
                <a:gd name="T69" fmla="*/ 228 h 1645"/>
                <a:gd name="T70" fmla="*/ 948 w 1345"/>
                <a:gd name="T71" fmla="*/ 0 h 1645"/>
                <a:gd name="T72" fmla="*/ 926 w 1345"/>
                <a:gd name="T73" fmla="*/ 237 h 1645"/>
                <a:gd name="T74" fmla="*/ 1201 w 1345"/>
                <a:gd name="T75" fmla="*/ 523 h 1645"/>
                <a:gd name="T76" fmla="*/ 1141 w 1345"/>
                <a:gd name="T77" fmla="*/ 1508 h 1645"/>
                <a:gd name="T78" fmla="*/ 1109 w 1345"/>
                <a:gd name="T79" fmla="*/ 1539 h 1645"/>
                <a:gd name="T80" fmla="*/ 1222 w 1345"/>
                <a:gd name="T81" fmla="*/ 1645 h 1645"/>
                <a:gd name="T82" fmla="*/ 1336 w 1345"/>
                <a:gd name="T83" fmla="*/ 1542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5" h="1645">
                  <a:moveTo>
                    <a:pt x="630" y="1256"/>
                  </a:moveTo>
                  <a:cubicBezTo>
                    <a:pt x="658" y="1256"/>
                    <a:pt x="681" y="1279"/>
                    <a:pt x="681" y="1307"/>
                  </a:cubicBezTo>
                  <a:cubicBezTo>
                    <a:pt x="681" y="1335"/>
                    <a:pt x="658" y="1358"/>
                    <a:pt x="630" y="1358"/>
                  </a:cubicBezTo>
                  <a:cubicBezTo>
                    <a:pt x="602" y="1358"/>
                    <a:pt x="579" y="1335"/>
                    <a:pt x="579" y="1307"/>
                  </a:cubicBezTo>
                  <a:cubicBezTo>
                    <a:pt x="579" y="1279"/>
                    <a:pt x="602" y="1256"/>
                    <a:pt x="630" y="1256"/>
                  </a:cubicBezTo>
                  <a:moveTo>
                    <a:pt x="472" y="0"/>
                  </a:moveTo>
                  <a:cubicBezTo>
                    <a:pt x="460" y="0"/>
                    <a:pt x="450" y="10"/>
                    <a:pt x="450" y="22"/>
                  </a:cubicBezTo>
                  <a:cubicBezTo>
                    <a:pt x="450" y="400"/>
                    <a:pt x="450" y="400"/>
                    <a:pt x="450" y="400"/>
                  </a:cubicBezTo>
                  <a:cubicBezTo>
                    <a:pt x="107" y="744"/>
                    <a:pt x="107" y="744"/>
                    <a:pt x="107" y="744"/>
                  </a:cubicBezTo>
                  <a:cubicBezTo>
                    <a:pt x="103" y="748"/>
                    <a:pt x="100" y="754"/>
                    <a:pt x="100" y="759"/>
                  </a:cubicBezTo>
                  <a:cubicBezTo>
                    <a:pt x="100" y="1144"/>
                    <a:pt x="100" y="1144"/>
                    <a:pt x="100" y="1144"/>
                  </a:cubicBezTo>
                  <a:cubicBezTo>
                    <a:pt x="40" y="1083"/>
                    <a:pt x="40" y="1083"/>
                    <a:pt x="40" y="1083"/>
                  </a:cubicBezTo>
                  <a:cubicBezTo>
                    <a:pt x="32" y="1074"/>
                    <a:pt x="18" y="1074"/>
                    <a:pt x="9" y="1082"/>
                  </a:cubicBezTo>
                  <a:cubicBezTo>
                    <a:pt x="1" y="1091"/>
                    <a:pt x="0" y="1105"/>
                    <a:pt x="9" y="1113"/>
                  </a:cubicBezTo>
                  <a:cubicBezTo>
                    <a:pt x="105" y="1212"/>
                    <a:pt x="105" y="1212"/>
                    <a:pt x="105" y="1212"/>
                  </a:cubicBezTo>
                  <a:cubicBezTo>
                    <a:pt x="109" y="1217"/>
                    <a:pt x="115" y="1219"/>
                    <a:pt x="121" y="1219"/>
                  </a:cubicBezTo>
                  <a:cubicBezTo>
                    <a:pt x="121" y="1219"/>
                    <a:pt x="121" y="1219"/>
                    <a:pt x="121" y="1219"/>
                  </a:cubicBezTo>
                  <a:cubicBezTo>
                    <a:pt x="127" y="1219"/>
                    <a:pt x="132" y="1217"/>
                    <a:pt x="136" y="1213"/>
                  </a:cubicBezTo>
                  <a:cubicBezTo>
                    <a:pt x="235" y="1116"/>
                    <a:pt x="235" y="1116"/>
                    <a:pt x="235" y="1116"/>
                  </a:cubicBezTo>
                  <a:cubicBezTo>
                    <a:pt x="244" y="1108"/>
                    <a:pt x="244" y="1094"/>
                    <a:pt x="236" y="1085"/>
                  </a:cubicBezTo>
                  <a:cubicBezTo>
                    <a:pt x="227" y="1076"/>
                    <a:pt x="213" y="1076"/>
                    <a:pt x="205" y="1085"/>
                  </a:cubicBezTo>
                  <a:cubicBezTo>
                    <a:pt x="144" y="1144"/>
                    <a:pt x="144" y="1144"/>
                    <a:pt x="144" y="1144"/>
                  </a:cubicBezTo>
                  <a:cubicBezTo>
                    <a:pt x="144" y="768"/>
                    <a:pt x="144" y="768"/>
                    <a:pt x="144" y="768"/>
                  </a:cubicBezTo>
                  <a:cubicBezTo>
                    <a:pt x="488" y="425"/>
                    <a:pt x="488" y="425"/>
                    <a:pt x="488" y="425"/>
                  </a:cubicBezTo>
                  <a:cubicBezTo>
                    <a:pt x="492" y="421"/>
                    <a:pt x="494" y="415"/>
                    <a:pt x="494" y="409"/>
                  </a:cubicBezTo>
                  <a:cubicBezTo>
                    <a:pt x="494" y="22"/>
                    <a:pt x="494" y="22"/>
                    <a:pt x="494" y="22"/>
                  </a:cubicBezTo>
                  <a:cubicBezTo>
                    <a:pt x="494" y="10"/>
                    <a:pt x="485" y="0"/>
                    <a:pt x="472" y="0"/>
                  </a:cubicBezTo>
                  <a:close/>
                  <a:moveTo>
                    <a:pt x="712" y="746"/>
                  </a:moveTo>
                  <a:cubicBezTo>
                    <a:pt x="653" y="804"/>
                    <a:pt x="653" y="804"/>
                    <a:pt x="653" y="804"/>
                  </a:cubicBezTo>
                  <a:cubicBezTo>
                    <a:pt x="653" y="22"/>
                    <a:pt x="653" y="22"/>
                    <a:pt x="653" y="22"/>
                  </a:cubicBezTo>
                  <a:cubicBezTo>
                    <a:pt x="653" y="10"/>
                    <a:pt x="643" y="0"/>
                    <a:pt x="631" y="0"/>
                  </a:cubicBezTo>
                  <a:cubicBezTo>
                    <a:pt x="619" y="0"/>
                    <a:pt x="609" y="10"/>
                    <a:pt x="609" y="22"/>
                  </a:cubicBezTo>
                  <a:cubicBezTo>
                    <a:pt x="609" y="807"/>
                    <a:pt x="609" y="807"/>
                    <a:pt x="609" y="807"/>
                  </a:cubicBezTo>
                  <a:cubicBezTo>
                    <a:pt x="548" y="744"/>
                    <a:pt x="548" y="744"/>
                    <a:pt x="548" y="744"/>
                  </a:cubicBezTo>
                  <a:cubicBezTo>
                    <a:pt x="540" y="735"/>
                    <a:pt x="526" y="735"/>
                    <a:pt x="517" y="744"/>
                  </a:cubicBezTo>
                  <a:cubicBezTo>
                    <a:pt x="508" y="752"/>
                    <a:pt x="508" y="766"/>
                    <a:pt x="516" y="775"/>
                  </a:cubicBezTo>
                  <a:cubicBezTo>
                    <a:pt x="613" y="874"/>
                    <a:pt x="613" y="874"/>
                    <a:pt x="613" y="874"/>
                  </a:cubicBezTo>
                  <a:cubicBezTo>
                    <a:pt x="617" y="878"/>
                    <a:pt x="623" y="880"/>
                    <a:pt x="629" y="880"/>
                  </a:cubicBezTo>
                  <a:cubicBezTo>
                    <a:pt x="634" y="880"/>
                    <a:pt x="640" y="878"/>
                    <a:pt x="644" y="874"/>
                  </a:cubicBezTo>
                  <a:cubicBezTo>
                    <a:pt x="743" y="778"/>
                    <a:pt x="743" y="778"/>
                    <a:pt x="743" y="778"/>
                  </a:cubicBezTo>
                  <a:cubicBezTo>
                    <a:pt x="752" y="769"/>
                    <a:pt x="752" y="755"/>
                    <a:pt x="744" y="747"/>
                  </a:cubicBezTo>
                  <a:cubicBezTo>
                    <a:pt x="735" y="738"/>
                    <a:pt x="721" y="738"/>
                    <a:pt x="712" y="746"/>
                  </a:cubicBezTo>
                  <a:close/>
                  <a:moveTo>
                    <a:pt x="1065" y="886"/>
                  </a:moveTo>
                  <a:cubicBezTo>
                    <a:pt x="1005" y="945"/>
                    <a:pt x="1005" y="945"/>
                    <a:pt x="1005" y="945"/>
                  </a:cubicBezTo>
                  <a:cubicBezTo>
                    <a:pt x="1005" y="726"/>
                    <a:pt x="1005" y="726"/>
                    <a:pt x="1005" y="726"/>
                  </a:cubicBezTo>
                  <a:cubicBezTo>
                    <a:pt x="1005" y="720"/>
                    <a:pt x="1002" y="715"/>
                    <a:pt x="998" y="710"/>
                  </a:cubicBezTo>
                  <a:cubicBezTo>
                    <a:pt x="812" y="524"/>
                    <a:pt x="812" y="524"/>
                    <a:pt x="812" y="524"/>
                  </a:cubicBezTo>
                  <a:cubicBezTo>
                    <a:pt x="812" y="22"/>
                    <a:pt x="812" y="22"/>
                    <a:pt x="812" y="22"/>
                  </a:cubicBezTo>
                  <a:cubicBezTo>
                    <a:pt x="812" y="10"/>
                    <a:pt x="802" y="0"/>
                    <a:pt x="790" y="0"/>
                  </a:cubicBezTo>
                  <a:cubicBezTo>
                    <a:pt x="777" y="0"/>
                    <a:pt x="768" y="10"/>
                    <a:pt x="768" y="22"/>
                  </a:cubicBezTo>
                  <a:cubicBezTo>
                    <a:pt x="768" y="533"/>
                    <a:pt x="768" y="533"/>
                    <a:pt x="768" y="533"/>
                  </a:cubicBezTo>
                  <a:cubicBezTo>
                    <a:pt x="768" y="539"/>
                    <a:pt x="770" y="545"/>
                    <a:pt x="774" y="549"/>
                  </a:cubicBezTo>
                  <a:cubicBezTo>
                    <a:pt x="961" y="735"/>
                    <a:pt x="961" y="735"/>
                    <a:pt x="961" y="735"/>
                  </a:cubicBezTo>
                  <a:cubicBezTo>
                    <a:pt x="961" y="946"/>
                    <a:pt x="961" y="946"/>
                    <a:pt x="961" y="946"/>
                  </a:cubicBezTo>
                  <a:cubicBezTo>
                    <a:pt x="901" y="884"/>
                    <a:pt x="901" y="884"/>
                    <a:pt x="901" y="884"/>
                  </a:cubicBezTo>
                  <a:cubicBezTo>
                    <a:pt x="892" y="875"/>
                    <a:pt x="878" y="875"/>
                    <a:pt x="870" y="884"/>
                  </a:cubicBezTo>
                  <a:cubicBezTo>
                    <a:pt x="861" y="892"/>
                    <a:pt x="861" y="906"/>
                    <a:pt x="869" y="915"/>
                  </a:cubicBezTo>
                  <a:cubicBezTo>
                    <a:pt x="966" y="1014"/>
                    <a:pt x="966" y="1014"/>
                    <a:pt x="966" y="1014"/>
                  </a:cubicBezTo>
                  <a:cubicBezTo>
                    <a:pt x="970" y="1018"/>
                    <a:pt x="975" y="1020"/>
                    <a:pt x="981" y="1021"/>
                  </a:cubicBezTo>
                  <a:cubicBezTo>
                    <a:pt x="981" y="1021"/>
                    <a:pt x="981" y="1021"/>
                    <a:pt x="981" y="1021"/>
                  </a:cubicBezTo>
                  <a:cubicBezTo>
                    <a:pt x="987" y="1021"/>
                    <a:pt x="993" y="1018"/>
                    <a:pt x="997" y="1014"/>
                  </a:cubicBezTo>
                  <a:cubicBezTo>
                    <a:pt x="1096" y="918"/>
                    <a:pt x="1096" y="918"/>
                    <a:pt x="1096" y="918"/>
                  </a:cubicBezTo>
                  <a:cubicBezTo>
                    <a:pt x="1105" y="909"/>
                    <a:pt x="1105" y="895"/>
                    <a:pt x="1096" y="887"/>
                  </a:cubicBezTo>
                  <a:cubicBezTo>
                    <a:pt x="1088" y="878"/>
                    <a:pt x="1074" y="878"/>
                    <a:pt x="1065" y="886"/>
                  </a:cubicBezTo>
                  <a:close/>
                  <a:moveTo>
                    <a:pt x="1337" y="1511"/>
                  </a:moveTo>
                  <a:cubicBezTo>
                    <a:pt x="1328" y="1502"/>
                    <a:pt x="1314" y="1502"/>
                    <a:pt x="1305" y="1510"/>
                  </a:cubicBezTo>
                  <a:cubicBezTo>
                    <a:pt x="1245" y="1569"/>
                    <a:pt x="1245" y="1569"/>
                    <a:pt x="1245" y="1569"/>
                  </a:cubicBezTo>
                  <a:cubicBezTo>
                    <a:pt x="1245" y="514"/>
                    <a:pt x="1245" y="514"/>
                    <a:pt x="1245" y="514"/>
                  </a:cubicBezTo>
                  <a:cubicBezTo>
                    <a:pt x="1245" y="508"/>
                    <a:pt x="1243" y="502"/>
                    <a:pt x="1239" y="498"/>
                  </a:cubicBezTo>
                  <a:cubicBezTo>
                    <a:pt x="970" y="228"/>
                    <a:pt x="970" y="228"/>
                    <a:pt x="970" y="228"/>
                  </a:cubicBezTo>
                  <a:cubicBezTo>
                    <a:pt x="970" y="22"/>
                    <a:pt x="970" y="22"/>
                    <a:pt x="970" y="22"/>
                  </a:cubicBezTo>
                  <a:cubicBezTo>
                    <a:pt x="970" y="10"/>
                    <a:pt x="960" y="0"/>
                    <a:pt x="948" y="0"/>
                  </a:cubicBezTo>
                  <a:cubicBezTo>
                    <a:pt x="936" y="0"/>
                    <a:pt x="926" y="10"/>
                    <a:pt x="926" y="22"/>
                  </a:cubicBezTo>
                  <a:cubicBezTo>
                    <a:pt x="926" y="237"/>
                    <a:pt x="926" y="237"/>
                    <a:pt x="926" y="237"/>
                  </a:cubicBezTo>
                  <a:cubicBezTo>
                    <a:pt x="926" y="243"/>
                    <a:pt x="929" y="248"/>
                    <a:pt x="933" y="252"/>
                  </a:cubicBezTo>
                  <a:cubicBezTo>
                    <a:pt x="1201" y="523"/>
                    <a:pt x="1201" y="523"/>
                    <a:pt x="1201" y="523"/>
                  </a:cubicBezTo>
                  <a:cubicBezTo>
                    <a:pt x="1201" y="1570"/>
                    <a:pt x="1201" y="1570"/>
                    <a:pt x="1201" y="1570"/>
                  </a:cubicBezTo>
                  <a:cubicBezTo>
                    <a:pt x="1141" y="1508"/>
                    <a:pt x="1141" y="1508"/>
                    <a:pt x="1141" y="1508"/>
                  </a:cubicBezTo>
                  <a:cubicBezTo>
                    <a:pt x="1133" y="1500"/>
                    <a:pt x="1119" y="1499"/>
                    <a:pt x="1110" y="1508"/>
                  </a:cubicBezTo>
                  <a:cubicBezTo>
                    <a:pt x="1101" y="1516"/>
                    <a:pt x="1101" y="1530"/>
                    <a:pt x="1109" y="1539"/>
                  </a:cubicBezTo>
                  <a:cubicBezTo>
                    <a:pt x="1206" y="1638"/>
                    <a:pt x="1206" y="1638"/>
                    <a:pt x="1206" y="1638"/>
                  </a:cubicBezTo>
                  <a:cubicBezTo>
                    <a:pt x="1210" y="1642"/>
                    <a:pt x="1216" y="1645"/>
                    <a:pt x="1222" y="1645"/>
                  </a:cubicBezTo>
                  <a:cubicBezTo>
                    <a:pt x="1227" y="1645"/>
                    <a:pt x="1233" y="1643"/>
                    <a:pt x="1237" y="1638"/>
                  </a:cubicBezTo>
                  <a:cubicBezTo>
                    <a:pt x="1336" y="1542"/>
                    <a:pt x="1336" y="1542"/>
                    <a:pt x="1336" y="1542"/>
                  </a:cubicBezTo>
                  <a:cubicBezTo>
                    <a:pt x="1345" y="1533"/>
                    <a:pt x="1345" y="1519"/>
                    <a:pt x="1337" y="151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33">
            <a:extLst>
              <a:ext uri="{FF2B5EF4-FFF2-40B4-BE49-F238E27FC236}">
                <a16:creationId xmlns="" xmlns:a16="http://schemas.microsoft.com/office/drawing/2014/main" id="{6EC352A6-CC58-4A4D-80E8-7B9D4F7E8E0D}"/>
              </a:ext>
            </a:extLst>
          </p:cNvPr>
          <p:cNvGrpSpPr>
            <a:grpSpLocks noChangeAspect="1"/>
          </p:cNvGrpSpPr>
          <p:nvPr/>
        </p:nvGrpSpPr>
        <p:grpSpPr bwMode="auto">
          <a:xfrm>
            <a:off x="6453162" y="2195189"/>
            <a:ext cx="1036872" cy="1037833"/>
            <a:chOff x="1682" y="0"/>
            <a:chExt cx="4316" cy="4320"/>
          </a:xfrm>
        </p:grpSpPr>
        <p:sp>
          <p:nvSpPr>
            <p:cNvPr id="28" name="AutoShape 32">
              <a:extLst>
                <a:ext uri="{FF2B5EF4-FFF2-40B4-BE49-F238E27FC236}">
                  <a16:creationId xmlns="" xmlns:a16="http://schemas.microsoft.com/office/drawing/2014/main" id="{5E2C3D11-880E-4608-A2E5-BAD47C43547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4">
              <a:extLst>
                <a:ext uri="{FF2B5EF4-FFF2-40B4-BE49-F238E27FC236}">
                  <a16:creationId xmlns="" xmlns:a16="http://schemas.microsoft.com/office/drawing/2014/main" id="{963F619B-6E56-43F3-AE2D-A769B202AB79}"/>
                </a:ext>
              </a:extLst>
            </p:cNvPr>
            <p:cNvSpPr>
              <a:spLocks noEditPoints="1"/>
            </p:cNvSpPr>
            <p:nvPr/>
          </p:nvSpPr>
          <p:spPr bwMode="auto">
            <a:xfrm>
              <a:off x="1862" y="936"/>
              <a:ext cx="3922" cy="2478"/>
            </a:xfrm>
            <a:custGeom>
              <a:avLst/>
              <a:gdLst>
                <a:gd name="T0" fmla="*/ 1708 w 2094"/>
                <a:gd name="T1" fmla="*/ 1061 h 1322"/>
                <a:gd name="T2" fmla="*/ 2091 w 2094"/>
                <a:gd name="T3" fmla="*/ 1304 h 1322"/>
                <a:gd name="T4" fmla="*/ 969 w 2094"/>
                <a:gd name="T5" fmla="*/ 1322 h 1322"/>
                <a:gd name="T6" fmla="*/ 1094 w 2094"/>
                <a:gd name="T7" fmla="*/ 1103 h 1322"/>
                <a:gd name="T8" fmla="*/ 1339 w 2094"/>
                <a:gd name="T9" fmla="*/ 1061 h 1322"/>
                <a:gd name="T10" fmla="*/ 1527 w 2094"/>
                <a:gd name="T11" fmla="*/ 1209 h 1322"/>
                <a:gd name="T12" fmla="*/ 1784 w 2094"/>
                <a:gd name="T13" fmla="*/ 687 h 1322"/>
                <a:gd name="T14" fmla="*/ 1766 w 2094"/>
                <a:gd name="T15" fmla="*/ 685 h 1322"/>
                <a:gd name="T16" fmla="*/ 1746 w 2094"/>
                <a:gd name="T17" fmla="*/ 704 h 1322"/>
                <a:gd name="T18" fmla="*/ 1520 w 2094"/>
                <a:gd name="T19" fmla="*/ 961 h 1322"/>
                <a:gd name="T20" fmla="*/ 1294 w 2094"/>
                <a:gd name="T21" fmla="*/ 704 h 1322"/>
                <a:gd name="T22" fmla="*/ 1256 w 2094"/>
                <a:gd name="T23" fmla="*/ 654 h 1322"/>
                <a:gd name="T24" fmla="*/ 1212 w 2094"/>
                <a:gd name="T25" fmla="*/ 656 h 1322"/>
                <a:gd name="T26" fmla="*/ 1353 w 2094"/>
                <a:gd name="T27" fmla="*/ 924 h 1322"/>
                <a:gd name="T28" fmla="*/ 1368 w 2094"/>
                <a:gd name="T29" fmla="*/ 1023 h 1322"/>
                <a:gd name="T30" fmla="*/ 1409 w 2094"/>
                <a:gd name="T31" fmla="*/ 1057 h 1322"/>
                <a:gd name="T32" fmla="*/ 1412 w 2094"/>
                <a:gd name="T33" fmla="*/ 966 h 1322"/>
                <a:gd name="T34" fmla="*/ 1639 w 2094"/>
                <a:gd name="T35" fmla="*/ 958 h 1322"/>
                <a:gd name="T36" fmla="*/ 1678 w 2094"/>
                <a:gd name="T37" fmla="*/ 1024 h 1322"/>
                <a:gd name="T38" fmla="*/ 1683 w 2094"/>
                <a:gd name="T39" fmla="*/ 927 h 1322"/>
                <a:gd name="T40" fmla="*/ 1784 w 2094"/>
                <a:gd name="T41" fmla="*/ 727 h 1322"/>
                <a:gd name="T42" fmla="*/ 1784 w 2094"/>
                <a:gd name="T43" fmla="*/ 687 h 1322"/>
                <a:gd name="T44" fmla="*/ 1524 w 2094"/>
                <a:gd name="T45" fmla="*/ 157 h 1322"/>
                <a:gd name="T46" fmla="*/ 1224 w 2094"/>
                <a:gd name="T47" fmla="*/ 612 h 1322"/>
                <a:gd name="T48" fmla="*/ 1380 w 2094"/>
                <a:gd name="T49" fmla="*/ 410 h 1322"/>
                <a:gd name="T50" fmla="*/ 1864 w 2094"/>
                <a:gd name="T51" fmla="*/ 610 h 1322"/>
                <a:gd name="T52" fmla="*/ 1842 w 2094"/>
                <a:gd name="T53" fmla="*/ 480 h 1322"/>
                <a:gd name="T54" fmla="*/ 891 w 2094"/>
                <a:gd name="T55" fmla="*/ 922 h 1322"/>
                <a:gd name="T56" fmla="*/ 1281 w 2094"/>
                <a:gd name="T57" fmla="*/ 893 h 1322"/>
                <a:gd name="T58" fmla="*/ 869 w 2094"/>
                <a:gd name="T59" fmla="*/ 849 h 1322"/>
                <a:gd name="T60" fmla="*/ 847 w 2094"/>
                <a:gd name="T61" fmla="*/ 936 h 1322"/>
                <a:gd name="T62" fmla="*/ 904 w 2094"/>
                <a:gd name="T63" fmla="*/ 980 h 1322"/>
                <a:gd name="T64" fmla="*/ 708 w 2094"/>
                <a:gd name="T65" fmla="*/ 955 h 1322"/>
                <a:gd name="T66" fmla="*/ 720 w 2094"/>
                <a:gd name="T67" fmla="*/ 871 h 1322"/>
                <a:gd name="T68" fmla="*/ 44 w 2094"/>
                <a:gd name="T69" fmla="*/ 849 h 1322"/>
                <a:gd name="T70" fmla="*/ 1523 w 2094"/>
                <a:gd name="T71" fmla="*/ 44 h 1322"/>
                <a:gd name="T72" fmla="*/ 1524 w 2094"/>
                <a:gd name="T73" fmla="*/ 106 h 1322"/>
                <a:gd name="T74" fmla="*/ 1567 w 2094"/>
                <a:gd name="T75" fmla="*/ 22 h 1322"/>
                <a:gd name="T76" fmla="*/ 22 w 2094"/>
                <a:gd name="T77" fmla="*/ 0 h 1322"/>
                <a:gd name="T78" fmla="*/ 0 w 2094"/>
                <a:gd name="T79" fmla="*/ 871 h 1322"/>
                <a:gd name="T80" fmla="*/ 676 w 2094"/>
                <a:gd name="T81" fmla="*/ 893 h 1322"/>
                <a:gd name="T82" fmla="*/ 566 w 2094"/>
                <a:gd name="T83" fmla="*/ 982 h 1322"/>
                <a:gd name="T84" fmla="*/ 577 w 2094"/>
                <a:gd name="T85" fmla="*/ 1024 h 1322"/>
                <a:gd name="T86" fmla="*/ 1011 w 2094"/>
                <a:gd name="T87" fmla="*/ 100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94" h="1322">
                  <a:moveTo>
                    <a:pt x="1708" y="1061"/>
                  </a:moveTo>
                  <a:cubicBezTo>
                    <a:pt x="1708" y="1061"/>
                    <a:pt x="1708" y="1061"/>
                    <a:pt x="1708" y="1061"/>
                  </a:cubicBezTo>
                  <a:cubicBezTo>
                    <a:pt x="1708" y="1061"/>
                    <a:pt x="1867" y="1063"/>
                    <a:pt x="1953" y="1103"/>
                  </a:cubicBezTo>
                  <a:cubicBezTo>
                    <a:pt x="2023" y="1135"/>
                    <a:pt x="2074" y="1256"/>
                    <a:pt x="2091" y="1304"/>
                  </a:cubicBezTo>
                  <a:cubicBezTo>
                    <a:pt x="2094" y="1313"/>
                    <a:pt x="2088" y="1322"/>
                    <a:pt x="2078" y="1322"/>
                  </a:cubicBezTo>
                  <a:cubicBezTo>
                    <a:pt x="969" y="1322"/>
                    <a:pt x="969" y="1322"/>
                    <a:pt x="969" y="1322"/>
                  </a:cubicBezTo>
                  <a:cubicBezTo>
                    <a:pt x="959" y="1322"/>
                    <a:pt x="953" y="1313"/>
                    <a:pt x="956" y="1304"/>
                  </a:cubicBezTo>
                  <a:cubicBezTo>
                    <a:pt x="973" y="1256"/>
                    <a:pt x="1024" y="1135"/>
                    <a:pt x="1094" y="1103"/>
                  </a:cubicBezTo>
                  <a:cubicBezTo>
                    <a:pt x="1180" y="1063"/>
                    <a:pt x="1339" y="1061"/>
                    <a:pt x="1339" y="1061"/>
                  </a:cubicBezTo>
                  <a:cubicBezTo>
                    <a:pt x="1339" y="1061"/>
                    <a:pt x="1339" y="1061"/>
                    <a:pt x="1339" y="1061"/>
                  </a:cubicBezTo>
                  <a:cubicBezTo>
                    <a:pt x="1339" y="1061"/>
                    <a:pt x="1461" y="1163"/>
                    <a:pt x="1520" y="1209"/>
                  </a:cubicBezTo>
                  <a:cubicBezTo>
                    <a:pt x="1522" y="1211"/>
                    <a:pt x="1525" y="1211"/>
                    <a:pt x="1527" y="1209"/>
                  </a:cubicBezTo>
                  <a:cubicBezTo>
                    <a:pt x="1606" y="1146"/>
                    <a:pt x="1708" y="1061"/>
                    <a:pt x="1708" y="1061"/>
                  </a:cubicBezTo>
                  <a:close/>
                  <a:moveTo>
                    <a:pt x="1784" y="687"/>
                  </a:moveTo>
                  <a:cubicBezTo>
                    <a:pt x="1784" y="687"/>
                    <a:pt x="1784" y="687"/>
                    <a:pt x="1784" y="687"/>
                  </a:cubicBezTo>
                  <a:cubicBezTo>
                    <a:pt x="1778" y="687"/>
                    <a:pt x="1772" y="686"/>
                    <a:pt x="1766" y="685"/>
                  </a:cubicBezTo>
                  <a:cubicBezTo>
                    <a:pt x="1763" y="688"/>
                    <a:pt x="1760" y="690"/>
                    <a:pt x="1756" y="692"/>
                  </a:cubicBezTo>
                  <a:cubicBezTo>
                    <a:pt x="1752" y="694"/>
                    <a:pt x="1748" y="699"/>
                    <a:pt x="1746" y="704"/>
                  </a:cubicBezTo>
                  <a:cubicBezTo>
                    <a:pt x="1714" y="784"/>
                    <a:pt x="1672" y="878"/>
                    <a:pt x="1657" y="891"/>
                  </a:cubicBezTo>
                  <a:cubicBezTo>
                    <a:pt x="1631" y="915"/>
                    <a:pt x="1558" y="961"/>
                    <a:pt x="1520" y="961"/>
                  </a:cubicBezTo>
                  <a:cubicBezTo>
                    <a:pt x="1482" y="961"/>
                    <a:pt x="1409" y="915"/>
                    <a:pt x="1383" y="891"/>
                  </a:cubicBezTo>
                  <a:cubicBezTo>
                    <a:pt x="1368" y="878"/>
                    <a:pt x="1325" y="784"/>
                    <a:pt x="1294" y="704"/>
                  </a:cubicBezTo>
                  <a:cubicBezTo>
                    <a:pt x="1292" y="698"/>
                    <a:pt x="1287" y="693"/>
                    <a:pt x="1281" y="691"/>
                  </a:cubicBezTo>
                  <a:cubicBezTo>
                    <a:pt x="1268" y="686"/>
                    <a:pt x="1260" y="669"/>
                    <a:pt x="1256" y="654"/>
                  </a:cubicBezTo>
                  <a:cubicBezTo>
                    <a:pt x="1249" y="657"/>
                    <a:pt x="1241" y="660"/>
                    <a:pt x="1231" y="660"/>
                  </a:cubicBezTo>
                  <a:cubicBezTo>
                    <a:pt x="1226" y="660"/>
                    <a:pt x="1219" y="659"/>
                    <a:pt x="1212" y="656"/>
                  </a:cubicBezTo>
                  <a:cubicBezTo>
                    <a:pt x="1216" y="681"/>
                    <a:pt x="1229" y="713"/>
                    <a:pt x="1256" y="728"/>
                  </a:cubicBezTo>
                  <a:cubicBezTo>
                    <a:pt x="1276" y="777"/>
                    <a:pt x="1326" y="900"/>
                    <a:pt x="1353" y="924"/>
                  </a:cubicBezTo>
                  <a:cubicBezTo>
                    <a:pt x="1357" y="927"/>
                    <a:pt x="1362" y="932"/>
                    <a:pt x="1368" y="936"/>
                  </a:cubicBezTo>
                  <a:cubicBezTo>
                    <a:pt x="1368" y="1023"/>
                    <a:pt x="1368" y="1023"/>
                    <a:pt x="1368" y="1023"/>
                  </a:cubicBezTo>
                  <a:cubicBezTo>
                    <a:pt x="1369" y="1024"/>
                    <a:pt x="1369" y="1024"/>
                    <a:pt x="1369" y="1024"/>
                  </a:cubicBezTo>
                  <a:cubicBezTo>
                    <a:pt x="1370" y="1025"/>
                    <a:pt x="1386" y="1038"/>
                    <a:pt x="1409" y="1057"/>
                  </a:cubicBezTo>
                  <a:cubicBezTo>
                    <a:pt x="1412" y="1057"/>
                    <a:pt x="1412" y="1057"/>
                    <a:pt x="1412" y="1057"/>
                  </a:cubicBezTo>
                  <a:cubicBezTo>
                    <a:pt x="1412" y="966"/>
                    <a:pt x="1412" y="966"/>
                    <a:pt x="1412" y="966"/>
                  </a:cubicBezTo>
                  <a:cubicBezTo>
                    <a:pt x="1446" y="986"/>
                    <a:pt x="1487" y="1005"/>
                    <a:pt x="1520" y="1005"/>
                  </a:cubicBezTo>
                  <a:cubicBezTo>
                    <a:pt x="1556" y="1005"/>
                    <a:pt x="1603" y="981"/>
                    <a:pt x="1639" y="958"/>
                  </a:cubicBezTo>
                  <a:cubicBezTo>
                    <a:pt x="1639" y="1056"/>
                    <a:pt x="1639" y="1056"/>
                    <a:pt x="1639" y="1056"/>
                  </a:cubicBezTo>
                  <a:cubicBezTo>
                    <a:pt x="1662" y="1037"/>
                    <a:pt x="1677" y="1025"/>
                    <a:pt x="1678" y="1024"/>
                  </a:cubicBezTo>
                  <a:cubicBezTo>
                    <a:pt x="1683" y="1020"/>
                    <a:pt x="1683" y="1020"/>
                    <a:pt x="1683" y="1020"/>
                  </a:cubicBezTo>
                  <a:cubicBezTo>
                    <a:pt x="1683" y="927"/>
                    <a:pt x="1683" y="927"/>
                    <a:pt x="1683" y="927"/>
                  </a:cubicBezTo>
                  <a:cubicBezTo>
                    <a:pt x="1684" y="926"/>
                    <a:pt x="1685" y="925"/>
                    <a:pt x="1686" y="924"/>
                  </a:cubicBezTo>
                  <a:cubicBezTo>
                    <a:pt x="1714" y="900"/>
                    <a:pt x="1765" y="775"/>
                    <a:pt x="1784" y="727"/>
                  </a:cubicBezTo>
                  <a:cubicBezTo>
                    <a:pt x="1804" y="714"/>
                    <a:pt x="1815" y="696"/>
                    <a:pt x="1822" y="680"/>
                  </a:cubicBezTo>
                  <a:cubicBezTo>
                    <a:pt x="1809" y="684"/>
                    <a:pt x="1796" y="687"/>
                    <a:pt x="1784" y="687"/>
                  </a:cubicBezTo>
                  <a:close/>
                  <a:moveTo>
                    <a:pt x="1842" y="480"/>
                  </a:moveTo>
                  <a:cubicBezTo>
                    <a:pt x="1842" y="301"/>
                    <a:pt x="1704" y="157"/>
                    <a:pt x="1524" y="157"/>
                  </a:cubicBezTo>
                  <a:cubicBezTo>
                    <a:pt x="1344" y="157"/>
                    <a:pt x="1206" y="301"/>
                    <a:pt x="1206" y="480"/>
                  </a:cubicBezTo>
                  <a:cubicBezTo>
                    <a:pt x="1206" y="519"/>
                    <a:pt x="1213" y="598"/>
                    <a:pt x="1224" y="612"/>
                  </a:cubicBezTo>
                  <a:cubicBezTo>
                    <a:pt x="1256" y="640"/>
                    <a:pt x="1259" y="489"/>
                    <a:pt x="1349" y="428"/>
                  </a:cubicBezTo>
                  <a:cubicBezTo>
                    <a:pt x="1359" y="422"/>
                    <a:pt x="1380" y="410"/>
                    <a:pt x="1380" y="410"/>
                  </a:cubicBezTo>
                  <a:cubicBezTo>
                    <a:pt x="1579" y="409"/>
                    <a:pt x="1731" y="619"/>
                    <a:pt x="1767" y="639"/>
                  </a:cubicBezTo>
                  <a:cubicBezTo>
                    <a:pt x="1798" y="657"/>
                    <a:pt x="1864" y="610"/>
                    <a:pt x="1864" y="610"/>
                  </a:cubicBezTo>
                  <a:cubicBezTo>
                    <a:pt x="1845" y="583"/>
                    <a:pt x="1840" y="557"/>
                    <a:pt x="1841" y="540"/>
                  </a:cubicBezTo>
                  <a:cubicBezTo>
                    <a:pt x="1843" y="521"/>
                    <a:pt x="1842" y="500"/>
                    <a:pt x="1842" y="480"/>
                  </a:cubicBezTo>
                  <a:close/>
                  <a:moveTo>
                    <a:pt x="1000" y="982"/>
                  </a:moveTo>
                  <a:cubicBezTo>
                    <a:pt x="891" y="922"/>
                    <a:pt x="891" y="922"/>
                    <a:pt x="891" y="922"/>
                  </a:cubicBezTo>
                  <a:cubicBezTo>
                    <a:pt x="891" y="893"/>
                    <a:pt x="891" y="893"/>
                    <a:pt x="891" y="893"/>
                  </a:cubicBezTo>
                  <a:cubicBezTo>
                    <a:pt x="1281" y="893"/>
                    <a:pt x="1281" y="893"/>
                    <a:pt x="1281" y="893"/>
                  </a:cubicBezTo>
                  <a:cubicBezTo>
                    <a:pt x="1274" y="881"/>
                    <a:pt x="1267" y="866"/>
                    <a:pt x="1259" y="849"/>
                  </a:cubicBezTo>
                  <a:cubicBezTo>
                    <a:pt x="869" y="849"/>
                    <a:pt x="869" y="849"/>
                    <a:pt x="869" y="849"/>
                  </a:cubicBezTo>
                  <a:cubicBezTo>
                    <a:pt x="857" y="849"/>
                    <a:pt x="847" y="859"/>
                    <a:pt x="847" y="871"/>
                  </a:cubicBezTo>
                  <a:cubicBezTo>
                    <a:pt x="847" y="936"/>
                    <a:pt x="847" y="936"/>
                    <a:pt x="847" y="936"/>
                  </a:cubicBezTo>
                  <a:cubicBezTo>
                    <a:pt x="847" y="944"/>
                    <a:pt x="851" y="951"/>
                    <a:pt x="858" y="955"/>
                  </a:cubicBezTo>
                  <a:cubicBezTo>
                    <a:pt x="904" y="980"/>
                    <a:pt x="904" y="980"/>
                    <a:pt x="904" y="980"/>
                  </a:cubicBezTo>
                  <a:cubicBezTo>
                    <a:pt x="663" y="980"/>
                    <a:pt x="663" y="980"/>
                    <a:pt x="663" y="980"/>
                  </a:cubicBezTo>
                  <a:cubicBezTo>
                    <a:pt x="708" y="955"/>
                    <a:pt x="708" y="955"/>
                    <a:pt x="708" y="955"/>
                  </a:cubicBezTo>
                  <a:cubicBezTo>
                    <a:pt x="715" y="951"/>
                    <a:pt x="720" y="944"/>
                    <a:pt x="720" y="936"/>
                  </a:cubicBezTo>
                  <a:cubicBezTo>
                    <a:pt x="720" y="871"/>
                    <a:pt x="720" y="871"/>
                    <a:pt x="720" y="871"/>
                  </a:cubicBezTo>
                  <a:cubicBezTo>
                    <a:pt x="720" y="859"/>
                    <a:pt x="710" y="849"/>
                    <a:pt x="698" y="849"/>
                  </a:cubicBezTo>
                  <a:cubicBezTo>
                    <a:pt x="44" y="849"/>
                    <a:pt x="44" y="849"/>
                    <a:pt x="44" y="849"/>
                  </a:cubicBezTo>
                  <a:cubicBezTo>
                    <a:pt x="44" y="44"/>
                    <a:pt x="44" y="44"/>
                    <a:pt x="44" y="44"/>
                  </a:cubicBezTo>
                  <a:cubicBezTo>
                    <a:pt x="1523" y="44"/>
                    <a:pt x="1523" y="44"/>
                    <a:pt x="1523" y="44"/>
                  </a:cubicBezTo>
                  <a:cubicBezTo>
                    <a:pt x="1523" y="106"/>
                    <a:pt x="1523" y="106"/>
                    <a:pt x="1523" y="106"/>
                  </a:cubicBezTo>
                  <a:cubicBezTo>
                    <a:pt x="1523" y="106"/>
                    <a:pt x="1524" y="106"/>
                    <a:pt x="1524" y="106"/>
                  </a:cubicBezTo>
                  <a:cubicBezTo>
                    <a:pt x="1539" y="106"/>
                    <a:pt x="1553" y="107"/>
                    <a:pt x="1567" y="108"/>
                  </a:cubicBezTo>
                  <a:cubicBezTo>
                    <a:pt x="1567" y="22"/>
                    <a:pt x="1567" y="22"/>
                    <a:pt x="1567" y="22"/>
                  </a:cubicBezTo>
                  <a:cubicBezTo>
                    <a:pt x="1567" y="10"/>
                    <a:pt x="1557" y="0"/>
                    <a:pt x="1545" y="0"/>
                  </a:cubicBezTo>
                  <a:cubicBezTo>
                    <a:pt x="22" y="0"/>
                    <a:pt x="22" y="0"/>
                    <a:pt x="22" y="0"/>
                  </a:cubicBezTo>
                  <a:cubicBezTo>
                    <a:pt x="10" y="0"/>
                    <a:pt x="0" y="10"/>
                    <a:pt x="0" y="22"/>
                  </a:cubicBezTo>
                  <a:cubicBezTo>
                    <a:pt x="0" y="871"/>
                    <a:pt x="0" y="871"/>
                    <a:pt x="0" y="871"/>
                  </a:cubicBezTo>
                  <a:cubicBezTo>
                    <a:pt x="0" y="883"/>
                    <a:pt x="10" y="893"/>
                    <a:pt x="22" y="893"/>
                  </a:cubicBezTo>
                  <a:cubicBezTo>
                    <a:pt x="676" y="893"/>
                    <a:pt x="676" y="893"/>
                    <a:pt x="676" y="893"/>
                  </a:cubicBezTo>
                  <a:cubicBezTo>
                    <a:pt x="676" y="922"/>
                    <a:pt x="676" y="922"/>
                    <a:pt x="676" y="922"/>
                  </a:cubicBezTo>
                  <a:cubicBezTo>
                    <a:pt x="566" y="982"/>
                    <a:pt x="566" y="982"/>
                    <a:pt x="566" y="982"/>
                  </a:cubicBezTo>
                  <a:cubicBezTo>
                    <a:pt x="557" y="987"/>
                    <a:pt x="553" y="998"/>
                    <a:pt x="555" y="1007"/>
                  </a:cubicBezTo>
                  <a:cubicBezTo>
                    <a:pt x="558" y="1017"/>
                    <a:pt x="567" y="1024"/>
                    <a:pt x="577" y="1024"/>
                  </a:cubicBezTo>
                  <a:cubicBezTo>
                    <a:pt x="990" y="1024"/>
                    <a:pt x="990" y="1024"/>
                    <a:pt x="990" y="1024"/>
                  </a:cubicBezTo>
                  <a:cubicBezTo>
                    <a:pt x="1000" y="1024"/>
                    <a:pt x="1009" y="1017"/>
                    <a:pt x="1011" y="1007"/>
                  </a:cubicBezTo>
                  <a:cubicBezTo>
                    <a:pt x="1014" y="998"/>
                    <a:pt x="1009" y="987"/>
                    <a:pt x="1000" y="98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5">
              <a:extLst>
                <a:ext uri="{FF2B5EF4-FFF2-40B4-BE49-F238E27FC236}">
                  <a16:creationId xmlns="" xmlns:a16="http://schemas.microsoft.com/office/drawing/2014/main" id="{1EFCBCB1-4957-49A4-AD0E-568222DD9198}"/>
                </a:ext>
              </a:extLst>
            </p:cNvPr>
            <p:cNvSpPr>
              <a:spLocks noEditPoints="1"/>
            </p:cNvSpPr>
            <p:nvPr/>
          </p:nvSpPr>
          <p:spPr bwMode="auto">
            <a:xfrm>
              <a:off x="2025" y="1108"/>
              <a:ext cx="2609" cy="1329"/>
            </a:xfrm>
            <a:custGeom>
              <a:avLst/>
              <a:gdLst>
                <a:gd name="T0" fmla="*/ 896 w 1393"/>
                <a:gd name="T1" fmla="*/ 530 h 709"/>
                <a:gd name="T2" fmla="*/ 875 w 1393"/>
                <a:gd name="T3" fmla="*/ 530 h 709"/>
                <a:gd name="T4" fmla="*/ 730 w 1393"/>
                <a:gd name="T5" fmla="*/ 364 h 709"/>
                <a:gd name="T6" fmla="*/ 896 w 1393"/>
                <a:gd name="T7" fmla="*/ 509 h 709"/>
                <a:gd name="T8" fmla="*/ 685 w 1393"/>
                <a:gd name="T9" fmla="*/ 410 h 709"/>
                <a:gd name="T10" fmla="*/ 829 w 1393"/>
                <a:gd name="T11" fmla="*/ 575 h 709"/>
                <a:gd name="T12" fmla="*/ 850 w 1393"/>
                <a:gd name="T13" fmla="*/ 575 h 709"/>
                <a:gd name="T14" fmla="*/ 706 w 1393"/>
                <a:gd name="T15" fmla="*/ 410 h 709"/>
                <a:gd name="T16" fmla="*/ 1393 w 1393"/>
                <a:gd name="T17" fmla="*/ 17 h 709"/>
                <a:gd name="T18" fmla="*/ 1068 w 1393"/>
                <a:gd name="T19" fmla="*/ 388 h 709"/>
                <a:gd name="T20" fmla="*/ 1078 w 1393"/>
                <a:gd name="T21" fmla="*/ 535 h 709"/>
                <a:gd name="T22" fmla="*/ 1152 w 1393"/>
                <a:gd name="T23" fmla="*/ 709 h 709"/>
                <a:gd name="T24" fmla="*/ 0 w 1393"/>
                <a:gd name="T25" fmla="*/ 699 h 709"/>
                <a:gd name="T26" fmla="*/ 10 w 1393"/>
                <a:gd name="T27" fmla="*/ 0 h 709"/>
                <a:gd name="T28" fmla="*/ 1393 w 1393"/>
                <a:gd name="T29" fmla="*/ 10 h 709"/>
                <a:gd name="T30" fmla="*/ 615 w 1393"/>
                <a:gd name="T31" fmla="*/ 444 h 709"/>
                <a:gd name="T32" fmla="*/ 599 w 1393"/>
                <a:gd name="T33" fmla="*/ 428 h 709"/>
                <a:gd name="T34" fmla="*/ 571 w 1393"/>
                <a:gd name="T35" fmla="*/ 398 h 709"/>
                <a:gd name="T36" fmla="*/ 438 w 1393"/>
                <a:gd name="T37" fmla="*/ 594 h 709"/>
                <a:gd name="T38" fmla="*/ 632 w 1393"/>
                <a:gd name="T39" fmla="*/ 462 h 709"/>
                <a:gd name="T40" fmla="*/ 752 w 1393"/>
                <a:gd name="T41" fmla="*/ 324 h 709"/>
                <a:gd name="T42" fmla="*/ 733 w 1393"/>
                <a:gd name="T43" fmla="*/ 320 h 709"/>
                <a:gd name="T44" fmla="*/ 727 w 1393"/>
                <a:gd name="T45" fmla="*/ 300 h 709"/>
                <a:gd name="T46" fmla="*/ 676 w 1393"/>
                <a:gd name="T47" fmla="*/ 279 h 709"/>
                <a:gd name="T48" fmla="*/ 653 w 1393"/>
                <a:gd name="T49" fmla="*/ 300 h 709"/>
                <a:gd name="T50" fmla="*/ 462 w 1393"/>
                <a:gd name="T51" fmla="*/ 87 h 709"/>
                <a:gd name="T52" fmla="*/ 389 w 1393"/>
                <a:gd name="T53" fmla="*/ 68 h 709"/>
                <a:gd name="T54" fmla="*/ 377 w 1393"/>
                <a:gd name="T55" fmla="*/ 80 h 709"/>
                <a:gd name="T56" fmla="*/ 430 w 1393"/>
                <a:gd name="T57" fmla="*/ 145 h 709"/>
                <a:gd name="T58" fmla="*/ 621 w 1393"/>
                <a:gd name="T59" fmla="*/ 335 h 709"/>
                <a:gd name="T60" fmla="*/ 600 w 1393"/>
                <a:gd name="T61" fmla="*/ 387 h 709"/>
                <a:gd name="T62" fmla="*/ 635 w 1393"/>
                <a:gd name="T63" fmla="*/ 413 h 709"/>
                <a:gd name="T64" fmla="*/ 640 w 1393"/>
                <a:gd name="T65" fmla="*/ 421 h 709"/>
                <a:gd name="T66" fmla="*/ 828 w 1393"/>
                <a:gd name="T67" fmla="*/ 615 h 709"/>
                <a:gd name="T68" fmla="*/ 869 w 1393"/>
                <a:gd name="T69" fmla="*/ 617 h 709"/>
                <a:gd name="T70" fmla="*/ 937 w 1393"/>
                <a:gd name="T71" fmla="*/ 549 h 709"/>
                <a:gd name="T72" fmla="*/ 967 w 1393"/>
                <a:gd name="T73" fmla="*/ 131 h 709"/>
                <a:gd name="T74" fmla="*/ 879 w 1393"/>
                <a:gd name="T75" fmla="*/ 220 h 709"/>
                <a:gd name="T76" fmla="*/ 812 w 1393"/>
                <a:gd name="T77" fmla="*/ 153 h 709"/>
                <a:gd name="T78" fmla="*/ 900 w 1393"/>
                <a:gd name="T79" fmla="*/ 65 h 709"/>
                <a:gd name="T80" fmla="*/ 753 w 1393"/>
                <a:gd name="T81" fmla="*/ 216 h 709"/>
                <a:gd name="T82" fmla="*/ 718 w 1393"/>
                <a:gd name="T83" fmla="*/ 251 h 709"/>
                <a:gd name="T84" fmla="*/ 748 w 1393"/>
                <a:gd name="T85" fmla="*/ 278 h 709"/>
                <a:gd name="T86" fmla="*/ 764 w 1393"/>
                <a:gd name="T87" fmla="*/ 294 h 709"/>
                <a:gd name="T88" fmla="*/ 783 w 1393"/>
                <a:gd name="T89" fmla="*/ 311 h 709"/>
                <a:gd name="T90" fmla="*/ 941 w 1393"/>
                <a:gd name="T91" fmla="*/ 25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709">
                  <a:moveTo>
                    <a:pt x="896" y="509"/>
                  </a:moveTo>
                  <a:cubicBezTo>
                    <a:pt x="902" y="515"/>
                    <a:pt x="902" y="524"/>
                    <a:pt x="896" y="530"/>
                  </a:cubicBezTo>
                  <a:cubicBezTo>
                    <a:pt x="893" y="533"/>
                    <a:pt x="889" y="534"/>
                    <a:pt x="885" y="534"/>
                  </a:cubicBezTo>
                  <a:cubicBezTo>
                    <a:pt x="881" y="534"/>
                    <a:pt x="878" y="533"/>
                    <a:pt x="875" y="530"/>
                  </a:cubicBezTo>
                  <a:cubicBezTo>
                    <a:pt x="730" y="385"/>
                    <a:pt x="730" y="385"/>
                    <a:pt x="730" y="385"/>
                  </a:cubicBezTo>
                  <a:cubicBezTo>
                    <a:pt x="724" y="380"/>
                    <a:pt x="724" y="370"/>
                    <a:pt x="730" y="364"/>
                  </a:cubicBezTo>
                  <a:cubicBezTo>
                    <a:pt x="736" y="358"/>
                    <a:pt x="745" y="358"/>
                    <a:pt x="751" y="364"/>
                  </a:cubicBezTo>
                  <a:lnTo>
                    <a:pt x="896" y="509"/>
                  </a:lnTo>
                  <a:close/>
                  <a:moveTo>
                    <a:pt x="706" y="410"/>
                  </a:moveTo>
                  <a:cubicBezTo>
                    <a:pt x="700" y="404"/>
                    <a:pt x="690" y="404"/>
                    <a:pt x="685" y="410"/>
                  </a:cubicBezTo>
                  <a:cubicBezTo>
                    <a:pt x="679" y="416"/>
                    <a:pt x="679" y="425"/>
                    <a:pt x="685" y="431"/>
                  </a:cubicBezTo>
                  <a:cubicBezTo>
                    <a:pt x="829" y="575"/>
                    <a:pt x="829" y="575"/>
                    <a:pt x="829" y="575"/>
                  </a:cubicBezTo>
                  <a:cubicBezTo>
                    <a:pt x="832" y="578"/>
                    <a:pt x="836" y="580"/>
                    <a:pt x="840" y="580"/>
                  </a:cubicBezTo>
                  <a:cubicBezTo>
                    <a:pt x="843" y="580"/>
                    <a:pt x="847" y="578"/>
                    <a:pt x="850" y="575"/>
                  </a:cubicBezTo>
                  <a:cubicBezTo>
                    <a:pt x="856" y="570"/>
                    <a:pt x="856" y="560"/>
                    <a:pt x="850" y="554"/>
                  </a:cubicBezTo>
                  <a:lnTo>
                    <a:pt x="706" y="410"/>
                  </a:lnTo>
                  <a:close/>
                  <a:moveTo>
                    <a:pt x="1393" y="10"/>
                  </a:moveTo>
                  <a:cubicBezTo>
                    <a:pt x="1393" y="17"/>
                    <a:pt x="1393" y="17"/>
                    <a:pt x="1393" y="17"/>
                  </a:cubicBezTo>
                  <a:cubicBezTo>
                    <a:pt x="1309" y="26"/>
                    <a:pt x="1233" y="64"/>
                    <a:pt x="1174" y="124"/>
                  </a:cubicBezTo>
                  <a:cubicBezTo>
                    <a:pt x="1106" y="194"/>
                    <a:pt x="1068" y="288"/>
                    <a:pt x="1068" y="388"/>
                  </a:cubicBezTo>
                  <a:cubicBezTo>
                    <a:pt x="1068" y="410"/>
                    <a:pt x="1070" y="473"/>
                    <a:pt x="1082" y="517"/>
                  </a:cubicBezTo>
                  <a:cubicBezTo>
                    <a:pt x="1080" y="523"/>
                    <a:pt x="1079" y="529"/>
                    <a:pt x="1078" y="535"/>
                  </a:cubicBezTo>
                  <a:cubicBezTo>
                    <a:pt x="1077" y="569"/>
                    <a:pt x="1089" y="630"/>
                    <a:pt x="1133" y="665"/>
                  </a:cubicBezTo>
                  <a:cubicBezTo>
                    <a:pt x="1140" y="681"/>
                    <a:pt x="1146" y="696"/>
                    <a:pt x="1152" y="709"/>
                  </a:cubicBezTo>
                  <a:cubicBezTo>
                    <a:pt x="10" y="709"/>
                    <a:pt x="10" y="709"/>
                    <a:pt x="10" y="709"/>
                  </a:cubicBezTo>
                  <a:cubicBezTo>
                    <a:pt x="4" y="709"/>
                    <a:pt x="0" y="705"/>
                    <a:pt x="0" y="699"/>
                  </a:cubicBezTo>
                  <a:cubicBezTo>
                    <a:pt x="0" y="10"/>
                    <a:pt x="0" y="10"/>
                    <a:pt x="0" y="10"/>
                  </a:cubicBezTo>
                  <a:cubicBezTo>
                    <a:pt x="0" y="5"/>
                    <a:pt x="4" y="0"/>
                    <a:pt x="10" y="0"/>
                  </a:cubicBezTo>
                  <a:cubicBezTo>
                    <a:pt x="1383" y="0"/>
                    <a:pt x="1383" y="0"/>
                    <a:pt x="1383" y="0"/>
                  </a:cubicBezTo>
                  <a:cubicBezTo>
                    <a:pt x="1388" y="0"/>
                    <a:pt x="1393" y="5"/>
                    <a:pt x="1393" y="10"/>
                  </a:cubicBezTo>
                  <a:close/>
                  <a:moveTo>
                    <a:pt x="632" y="462"/>
                  </a:moveTo>
                  <a:cubicBezTo>
                    <a:pt x="615" y="444"/>
                    <a:pt x="615" y="444"/>
                    <a:pt x="615" y="444"/>
                  </a:cubicBezTo>
                  <a:cubicBezTo>
                    <a:pt x="613" y="442"/>
                    <a:pt x="611" y="440"/>
                    <a:pt x="611" y="437"/>
                  </a:cubicBezTo>
                  <a:cubicBezTo>
                    <a:pt x="606" y="435"/>
                    <a:pt x="602" y="432"/>
                    <a:pt x="599" y="428"/>
                  </a:cubicBezTo>
                  <a:cubicBezTo>
                    <a:pt x="579" y="408"/>
                    <a:pt x="579" y="408"/>
                    <a:pt x="579" y="408"/>
                  </a:cubicBezTo>
                  <a:cubicBezTo>
                    <a:pt x="576" y="405"/>
                    <a:pt x="573" y="402"/>
                    <a:pt x="571" y="398"/>
                  </a:cubicBezTo>
                  <a:cubicBezTo>
                    <a:pt x="440" y="530"/>
                    <a:pt x="440" y="530"/>
                    <a:pt x="440" y="530"/>
                  </a:cubicBezTo>
                  <a:cubicBezTo>
                    <a:pt x="421" y="548"/>
                    <a:pt x="421" y="576"/>
                    <a:pt x="438" y="594"/>
                  </a:cubicBezTo>
                  <a:cubicBezTo>
                    <a:pt x="455" y="611"/>
                    <a:pt x="484" y="610"/>
                    <a:pt x="502" y="592"/>
                  </a:cubicBezTo>
                  <a:lnTo>
                    <a:pt x="632" y="462"/>
                  </a:lnTo>
                  <a:close/>
                  <a:moveTo>
                    <a:pt x="935" y="507"/>
                  </a:moveTo>
                  <a:cubicBezTo>
                    <a:pt x="752" y="324"/>
                    <a:pt x="752" y="324"/>
                    <a:pt x="752" y="324"/>
                  </a:cubicBezTo>
                  <a:cubicBezTo>
                    <a:pt x="749" y="321"/>
                    <a:pt x="745" y="320"/>
                    <a:pt x="741" y="320"/>
                  </a:cubicBezTo>
                  <a:cubicBezTo>
                    <a:pt x="733" y="320"/>
                    <a:pt x="733" y="320"/>
                    <a:pt x="733" y="320"/>
                  </a:cubicBezTo>
                  <a:cubicBezTo>
                    <a:pt x="733" y="318"/>
                    <a:pt x="734" y="317"/>
                    <a:pt x="734" y="315"/>
                  </a:cubicBezTo>
                  <a:cubicBezTo>
                    <a:pt x="734" y="309"/>
                    <a:pt x="731" y="304"/>
                    <a:pt x="727" y="300"/>
                  </a:cubicBezTo>
                  <a:cubicBezTo>
                    <a:pt x="707" y="279"/>
                    <a:pt x="707" y="279"/>
                    <a:pt x="707" y="279"/>
                  </a:cubicBezTo>
                  <a:cubicBezTo>
                    <a:pt x="698" y="271"/>
                    <a:pt x="685" y="271"/>
                    <a:pt x="676" y="279"/>
                  </a:cubicBezTo>
                  <a:cubicBezTo>
                    <a:pt x="655" y="301"/>
                    <a:pt x="655" y="301"/>
                    <a:pt x="655" y="301"/>
                  </a:cubicBezTo>
                  <a:cubicBezTo>
                    <a:pt x="654" y="301"/>
                    <a:pt x="654" y="300"/>
                    <a:pt x="653" y="300"/>
                  </a:cubicBezTo>
                  <a:cubicBezTo>
                    <a:pt x="465" y="113"/>
                    <a:pt x="465" y="113"/>
                    <a:pt x="465" y="113"/>
                  </a:cubicBezTo>
                  <a:cubicBezTo>
                    <a:pt x="462" y="87"/>
                    <a:pt x="462" y="87"/>
                    <a:pt x="462" y="87"/>
                  </a:cubicBezTo>
                  <a:cubicBezTo>
                    <a:pt x="401" y="56"/>
                    <a:pt x="401" y="56"/>
                    <a:pt x="401" y="56"/>
                  </a:cubicBezTo>
                  <a:cubicBezTo>
                    <a:pt x="389" y="68"/>
                    <a:pt x="389" y="68"/>
                    <a:pt x="389" y="68"/>
                  </a:cubicBezTo>
                  <a:cubicBezTo>
                    <a:pt x="389" y="68"/>
                    <a:pt x="389" y="68"/>
                    <a:pt x="389" y="68"/>
                  </a:cubicBezTo>
                  <a:cubicBezTo>
                    <a:pt x="377" y="80"/>
                    <a:pt x="377" y="80"/>
                    <a:pt x="377" y="80"/>
                  </a:cubicBezTo>
                  <a:cubicBezTo>
                    <a:pt x="407" y="141"/>
                    <a:pt x="407" y="141"/>
                    <a:pt x="407" y="141"/>
                  </a:cubicBezTo>
                  <a:cubicBezTo>
                    <a:pt x="430" y="145"/>
                    <a:pt x="430" y="145"/>
                    <a:pt x="430" y="145"/>
                  </a:cubicBezTo>
                  <a:cubicBezTo>
                    <a:pt x="618" y="333"/>
                    <a:pt x="618" y="333"/>
                    <a:pt x="618" y="333"/>
                  </a:cubicBezTo>
                  <a:cubicBezTo>
                    <a:pt x="619" y="334"/>
                    <a:pt x="620" y="334"/>
                    <a:pt x="621" y="335"/>
                  </a:cubicBezTo>
                  <a:cubicBezTo>
                    <a:pt x="600" y="356"/>
                    <a:pt x="600" y="356"/>
                    <a:pt x="600" y="356"/>
                  </a:cubicBezTo>
                  <a:cubicBezTo>
                    <a:pt x="591" y="364"/>
                    <a:pt x="591" y="378"/>
                    <a:pt x="600" y="387"/>
                  </a:cubicBezTo>
                  <a:cubicBezTo>
                    <a:pt x="620" y="407"/>
                    <a:pt x="620" y="407"/>
                    <a:pt x="620" y="407"/>
                  </a:cubicBezTo>
                  <a:cubicBezTo>
                    <a:pt x="624" y="411"/>
                    <a:pt x="630" y="413"/>
                    <a:pt x="635" y="413"/>
                  </a:cubicBezTo>
                  <a:cubicBezTo>
                    <a:pt x="637" y="413"/>
                    <a:pt x="638" y="413"/>
                    <a:pt x="639" y="413"/>
                  </a:cubicBezTo>
                  <a:cubicBezTo>
                    <a:pt x="640" y="421"/>
                    <a:pt x="640" y="421"/>
                    <a:pt x="640" y="421"/>
                  </a:cubicBezTo>
                  <a:cubicBezTo>
                    <a:pt x="640" y="425"/>
                    <a:pt x="641" y="428"/>
                    <a:pt x="644" y="431"/>
                  </a:cubicBezTo>
                  <a:cubicBezTo>
                    <a:pt x="828" y="615"/>
                    <a:pt x="828" y="615"/>
                    <a:pt x="828" y="615"/>
                  </a:cubicBezTo>
                  <a:cubicBezTo>
                    <a:pt x="831" y="618"/>
                    <a:pt x="837" y="622"/>
                    <a:pt x="847" y="622"/>
                  </a:cubicBezTo>
                  <a:cubicBezTo>
                    <a:pt x="853" y="622"/>
                    <a:pt x="860" y="621"/>
                    <a:pt x="869" y="617"/>
                  </a:cubicBezTo>
                  <a:cubicBezTo>
                    <a:pt x="882" y="611"/>
                    <a:pt x="896" y="601"/>
                    <a:pt x="909" y="588"/>
                  </a:cubicBezTo>
                  <a:cubicBezTo>
                    <a:pt x="922" y="576"/>
                    <a:pt x="932" y="562"/>
                    <a:pt x="937" y="549"/>
                  </a:cubicBezTo>
                  <a:cubicBezTo>
                    <a:pt x="948" y="525"/>
                    <a:pt x="940" y="513"/>
                    <a:pt x="935" y="507"/>
                  </a:cubicBezTo>
                  <a:close/>
                  <a:moveTo>
                    <a:pt x="967" y="131"/>
                  </a:moveTo>
                  <a:cubicBezTo>
                    <a:pt x="917" y="181"/>
                    <a:pt x="917" y="181"/>
                    <a:pt x="917" y="181"/>
                  </a:cubicBezTo>
                  <a:cubicBezTo>
                    <a:pt x="879" y="220"/>
                    <a:pt x="879" y="220"/>
                    <a:pt x="879" y="220"/>
                  </a:cubicBezTo>
                  <a:cubicBezTo>
                    <a:pt x="826" y="205"/>
                    <a:pt x="826" y="205"/>
                    <a:pt x="826" y="205"/>
                  </a:cubicBezTo>
                  <a:cubicBezTo>
                    <a:pt x="812" y="153"/>
                    <a:pt x="812" y="153"/>
                    <a:pt x="812" y="153"/>
                  </a:cubicBezTo>
                  <a:cubicBezTo>
                    <a:pt x="851" y="114"/>
                    <a:pt x="851" y="114"/>
                    <a:pt x="851" y="114"/>
                  </a:cubicBezTo>
                  <a:cubicBezTo>
                    <a:pt x="900" y="65"/>
                    <a:pt x="900" y="65"/>
                    <a:pt x="900" y="65"/>
                  </a:cubicBezTo>
                  <a:cubicBezTo>
                    <a:pt x="859" y="49"/>
                    <a:pt x="811" y="58"/>
                    <a:pt x="778" y="91"/>
                  </a:cubicBezTo>
                  <a:cubicBezTo>
                    <a:pt x="744" y="125"/>
                    <a:pt x="736" y="174"/>
                    <a:pt x="753" y="216"/>
                  </a:cubicBezTo>
                  <a:cubicBezTo>
                    <a:pt x="719" y="250"/>
                    <a:pt x="719" y="250"/>
                    <a:pt x="719" y="250"/>
                  </a:cubicBezTo>
                  <a:cubicBezTo>
                    <a:pt x="718" y="251"/>
                    <a:pt x="718" y="251"/>
                    <a:pt x="718" y="251"/>
                  </a:cubicBezTo>
                  <a:cubicBezTo>
                    <a:pt x="722" y="253"/>
                    <a:pt x="725" y="255"/>
                    <a:pt x="728" y="258"/>
                  </a:cubicBezTo>
                  <a:cubicBezTo>
                    <a:pt x="748" y="278"/>
                    <a:pt x="748" y="278"/>
                    <a:pt x="748" y="278"/>
                  </a:cubicBezTo>
                  <a:cubicBezTo>
                    <a:pt x="752" y="282"/>
                    <a:pt x="755" y="286"/>
                    <a:pt x="757" y="290"/>
                  </a:cubicBezTo>
                  <a:cubicBezTo>
                    <a:pt x="760" y="291"/>
                    <a:pt x="762" y="292"/>
                    <a:pt x="764" y="294"/>
                  </a:cubicBezTo>
                  <a:cubicBezTo>
                    <a:pt x="782" y="312"/>
                    <a:pt x="782" y="312"/>
                    <a:pt x="782" y="312"/>
                  </a:cubicBezTo>
                  <a:cubicBezTo>
                    <a:pt x="783" y="311"/>
                    <a:pt x="783" y="311"/>
                    <a:pt x="783" y="311"/>
                  </a:cubicBezTo>
                  <a:cubicBezTo>
                    <a:pt x="816" y="278"/>
                    <a:pt x="816" y="278"/>
                    <a:pt x="816" y="278"/>
                  </a:cubicBezTo>
                  <a:cubicBezTo>
                    <a:pt x="857" y="295"/>
                    <a:pt x="907" y="287"/>
                    <a:pt x="941" y="253"/>
                  </a:cubicBezTo>
                  <a:cubicBezTo>
                    <a:pt x="974" y="220"/>
                    <a:pt x="982" y="172"/>
                    <a:pt x="967" y="13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1" name="bcgIcons_OnlineSurvey">
            <a:extLst>
              <a:ext uri="{FF2B5EF4-FFF2-40B4-BE49-F238E27FC236}">
                <a16:creationId xmlns="" xmlns:a16="http://schemas.microsoft.com/office/drawing/2014/main" id="{CCAB0122-FDA7-49F3-8030-839DDEFF3D5C}"/>
              </a:ext>
            </a:extLst>
          </p:cNvPr>
          <p:cNvGrpSpPr>
            <a:grpSpLocks noChangeAspect="1"/>
          </p:cNvGrpSpPr>
          <p:nvPr/>
        </p:nvGrpSpPr>
        <p:grpSpPr bwMode="auto">
          <a:xfrm>
            <a:off x="9364742" y="2182095"/>
            <a:ext cx="1036872" cy="1037833"/>
            <a:chOff x="1682" y="0"/>
            <a:chExt cx="4316" cy="4320"/>
          </a:xfrm>
        </p:grpSpPr>
        <p:sp>
          <p:nvSpPr>
            <p:cNvPr id="32" name="AutoShape 8">
              <a:extLst>
                <a:ext uri="{FF2B5EF4-FFF2-40B4-BE49-F238E27FC236}">
                  <a16:creationId xmlns="" xmlns:a16="http://schemas.microsoft.com/office/drawing/2014/main" id="{38A75AF0-74B4-4425-8C12-A7326994BF9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 xmlns:a16="http://schemas.microsoft.com/office/drawing/2014/main" id="{562602CA-7A6E-4E97-94C5-3C4BB3424A03}"/>
                </a:ext>
              </a:extLst>
            </p:cNvPr>
            <p:cNvSpPr>
              <a:spLocks noEditPoints="1"/>
            </p:cNvSpPr>
            <p:nvPr/>
          </p:nvSpPr>
          <p:spPr bwMode="auto">
            <a:xfrm>
              <a:off x="2085" y="720"/>
              <a:ext cx="3510" cy="2876"/>
            </a:xfrm>
            <a:custGeom>
              <a:avLst/>
              <a:gdLst>
                <a:gd name="T0" fmla="*/ 1327 w 1874"/>
                <a:gd name="T1" fmla="*/ 1534 h 1534"/>
                <a:gd name="T2" fmla="*/ 547 w 1874"/>
                <a:gd name="T3" fmla="*/ 1534 h 1534"/>
                <a:gd name="T4" fmla="*/ 525 w 1874"/>
                <a:gd name="T5" fmla="*/ 1512 h 1534"/>
                <a:gd name="T6" fmla="*/ 525 w 1874"/>
                <a:gd name="T7" fmla="*/ 1436 h 1534"/>
                <a:gd name="T8" fmla="*/ 547 w 1874"/>
                <a:gd name="T9" fmla="*/ 1414 h 1534"/>
                <a:gd name="T10" fmla="*/ 753 w 1874"/>
                <a:gd name="T11" fmla="*/ 1414 h 1534"/>
                <a:gd name="T12" fmla="*/ 753 w 1874"/>
                <a:gd name="T13" fmla="*/ 1366 h 1534"/>
                <a:gd name="T14" fmla="*/ 775 w 1874"/>
                <a:gd name="T15" fmla="*/ 1344 h 1534"/>
                <a:gd name="T16" fmla="*/ 797 w 1874"/>
                <a:gd name="T17" fmla="*/ 1366 h 1534"/>
                <a:gd name="T18" fmla="*/ 797 w 1874"/>
                <a:gd name="T19" fmla="*/ 1436 h 1534"/>
                <a:gd name="T20" fmla="*/ 775 w 1874"/>
                <a:gd name="T21" fmla="*/ 1458 h 1534"/>
                <a:gd name="T22" fmla="*/ 569 w 1874"/>
                <a:gd name="T23" fmla="*/ 1458 h 1534"/>
                <a:gd name="T24" fmla="*/ 569 w 1874"/>
                <a:gd name="T25" fmla="*/ 1490 h 1534"/>
                <a:gd name="T26" fmla="*/ 1305 w 1874"/>
                <a:gd name="T27" fmla="*/ 1490 h 1534"/>
                <a:gd name="T28" fmla="*/ 1305 w 1874"/>
                <a:gd name="T29" fmla="*/ 1458 h 1534"/>
                <a:gd name="T30" fmla="*/ 1101 w 1874"/>
                <a:gd name="T31" fmla="*/ 1458 h 1534"/>
                <a:gd name="T32" fmla="*/ 1079 w 1874"/>
                <a:gd name="T33" fmla="*/ 1436 h 1534"/>
                <a:gd name="T34" fmla="*/ 1079 w 1874"/>
                <a:gd name="T35" fmla="*/ 1366 h 1534"/>
                <a:gd name="T36" fmla="*/ 1101 w 1874"/>
                <a:gd name="T37" fmla="*/ 1344 h 1534"/>
                <a:gd name="T38" fmla="*/ 1123 w 1874"/>
                <a:gd name="T39" fmla="*/ 1366 h 1534"/>
                <a:gd name="T40" fmla="*/ 1123 w 1874"/>
                <a:gd name="T41" fmla="*/ 1414 h 1534"/>
                <a:gd name="T42" fmla="*/ 1327 w 1874"/>
                <a:gd name="T43" fmla="*/ 1414 h 1534"/>
                <a:gd name="T44" fmla="*/ 1349 w 1874"/>
                <a:gd name="T45" fmla="*/ 1436 h 1534"/>
                <a:gd name="T46" fmla="*/ 1349 w 1874"/>
                <a:gd name="T47" fmla="*/ 1512 h 1534"/>
                <a:gd name="T48" fmla="*/ 1327 w 1874"/>
                <a:gd name="T49" fmla="*/ 1534 h 1534"/>
                <a:gd name="T50" fmla="*/ 1874 w 1874"/>
                <a:gd name="T51" fmla="*/ 22 h 1534"/>
                <a:gd name="T52" fmla="*/ 1874 w 1874"/>
                <a:gd name="T53" fmla="*/ 1284 h 1534"/>
                <a:gd name="T54" fmla="*/ 1852 w 1874"/>
                <a:gd name="T55" fmla="*/ 1306 h 1534"/>
                <a:gd name="T56" fmla="*/ 22 w 1874"/>
                <a:gd name="T57" fmla="*/ 1306 h 1534"/>
                <a:gd name="T58" fmla="*/ 0 w 1874"/>
                <a:gd name="T59" fmla="*/ 1284 h 1534"/>
                <a:gd name="T60" fmla="*/ 0 w 1874"/>
                <a:gd name="T61" fmla="*/ 22 h 1534"/>
                <a:gd name="T62" fmla="*/ 22 w 1874"/>
                <a:gd name="T63" fmla="*/ 0 h 1534"/>
                <a:gd name="T64" fmla="*/ 1852 w 1874"/>
                <a:gd name="T65" fmla="*/ 0 h 1534"/>
                <a:gd name="T66" fmla="*/ 1874 w 1874"/>
                <a:gd name="T67" fmla="*/ 22 h 1534"/>
                <a:gd name="T68" fmla="*/ 44 w 1874"/>
                <a:gd name="T69" fmla="*/ 44 h 1534"/>
                <a:gd name="T70" fmla="*/ 44 w 1874"/>
                <a:gd name="T71" fmla="*/ 1091 h 1534"/>
                <a:gd name="T72" fmla="*/ 1830 w 1874"/>
                <a:gd name="T73" fmla="*/ 1091 h 1534"/>
                <a:gd name="T74" fmla="*/ 1830 w 1874"/>
                <a:gd name="T75" fmla="*/ 44 h 1534"/>
                <a:gd name="T76" fmla="*/ 44 w 1874"/>
                <a:gd name="T77" fmla="*/ 44 h 1534"/>
                <a:gd name="T78" fmla="*/ 1830 w 1874"/>
                <a:gd name="T79" fmla="*/ 1262 h 1534"/>
                <a:gd name="T80" fmla="*/ 1830 w 1874"/>
                <a:gd name="T81" fmla="*/ 1135 h 1534"/>
                <a:gd name="T82" fmla="*/ 44 w 1874"/>
                <a:gd name="T83" fmla="*/ 1135 h 1534"/>
                <a:gd name="T84" fmla="*/ 44 w 1874"/>
                <a:gd name="T85" fmla="*/ 1262 h 1534"/>
                <a:gd name="T86" fmla="*/ 1830 w 1874"/>
                <a:gd name="T87" fmla="*/ 1262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74" h="1534">
                  <a:moveTo>
                    <a:pt x="1327" y="1534"/>
                  </a:moveTo>
                  <a:cubicBezTo>
                    <a:pt x="547" y="1534"/>
                    <a:pt x="547" y="1534"/>
                    <a:pt x="547" y="1534"/>
                  </a:cubicBezTo>
                  <a:cubicBezTo>
                    <a:pt x="535" y="1534"/>
                    <a:pt x="525" y="1524"/>
                    <a:pt x="525" y="1512"/>
                  </a:cubicBezTo>
                  <a:cubicBezTo>
                    <a:pt x="525" y="1436"/>
                    <a:pt x="525" y="1436"/>
                    <a:pt x="525" y="1436"/>
                  </a:cubicBezTo>
                  <a:cubicBezTo>
                    <a:pt x="525" y="1424"/>
                    <a:pt x="535" y="1414"/>
                    <a:pt x="547" y="1414"/>
                  </a:cubicBezTo>
                  <a:cubicBezTo>
                    <a:pt x="753" y="1414"/>
                    <a:pt x="753" y="1414"/>
                    <a:pt x="753" y="1414"/>
                  </a:cubicBezTo>
                  <a:cubicBezTo>
                    <a:pt x="753" y="1366"/>
                    <a:pt x="753" y="1366"/>
                    <a:pt x="753" y="1366"/>
                  </a:cubicBezTo>
                  <a:cubicBezTo>
                    <a:pt x="753" y="1354"/>
                    <a:pt x="763" y="1344"/>
                    <a:pt x="775" y="1344"/>
                  </a:cubicBezTo>
                  <a:cubicBezTo>
                    <a:pt x="787" y="1344"/>
                    <a:pt x="797" y="1354"/>
                    <a:pt x="797" y="1366"/>
                  </a:cubicBezTo>
                  <a:cubicBezTo>
                    <a:pt x="797" y="1436"/>
                    <a:pt x="797" y="1436"/>
                    <a:pt x="797" y="1436"/>
                  </a:cubicBezTo>
                  <a:cubicBezTo>
                    <a:pt x="797" y="1448"/>
                    <a:pt x="787" y="1458"/>
                    <a:pt x="775" y="1458"/>
                  </a:cubicBezTo>
                  <a:cubicBezTo>
                    <a:pt x="569" y="1458"/>
                    <a:pt x="569" y="1458"/>
                    <a:pt x="569" y="1458"/>
                  </a:cubicBezTo>
                  <a:cubicBezTo>
                    <a:pt x="569" y="1490"/>
                    <a:pt x="569" y="1490"/>
                    <a:pt x="569" y="1490"/>
                  </a:cubicBezTo>
                  <a:cubicBezTo>
                    <a:pt x="1305" y="1490"/>
                    <a:pt x="1305" y="1490"/>
                    <a:pt x="1305" y="1490"/>
                  </a:cubicBezTo>
                  <a:cubicBezTo>
                    <a:pt x="1305" y="1458"/>
                    <a:pt x="1305" y="1458"/>
                    <a:pt x="1305" y="1458"/>
                  </a:cubicBezTo>
                  <a:cubicBezTo>
                    <a:pt x="1101" y="1458"/>
                    <a:pt x="1101" y="1458"/>
                    <a:pt x="1101" y="1458"/>
                  </a:cubicBezTo>
                  <a:cubicBezTo>
                    <a:pt x="1089" y="1458"/>
                    <a:pt x="1079" y="1448"/>
                    <a:pt x="1079" y="1436"/>
                  </a:cubicBezTo>
                  <a:cubicBezTo>
                    <a:pt x="1079" y="1366"/>
                    <a:pt x="1079" y="1366"/>
                    <a:pt x="1079" y="1366"/>
                  </a:cubicBezTo>
                  <a:cubicBezTo>
                    <a:pt x="1079" y="1354"/>
                    <a:pt x="1089" y="1344"/>
                    <a:pt x="1101" y="1344"/>
                  </a:cubicBezTo>
                  <a:cubicBezTo>
                    <a:pt x="1114" y="1344"/>
                    <a:pt x="1123" y="1354"/>
                    <a:pt x="1123" y="1366"/>
                  </a:cubicBezTo>
                  <a:cubicBezTo>
                    <a:pt x="1123" y="1414"/>
                    <a:pt x="1123" y="1414"/>
                    <a:pt x="1123" y="1414"/>
                  </a:cubicBezTo>
                  <a:cubicBezTo>
                    <a:pt x="1327" y="1414"/>
                    <a:pt x="1327" y="1414"/>
                    <a:pt x="1327" y="1414"/>
                  </a:cubicBezTo>
                  <a:cubicBezTo>
                    <a:pt x="1339" y="1414"/>
                    <a:pt x="1349" y="1424"/>
                    <a:pt x="1349" y="1436"/>
                  </a:cubicBezTo>
                  <a:cubicBezTo>
                    <a:pt x="1349" y="1512"/>
                    <a:pt x="1349" y="1512"/>
                    <a:pt x="1349" y="1512"/>
                  </a:cubicBezTo>
                  <a:cubicBezTo>
                    <a:pt x="1349" y="1524"/>
                    <a:pt x="1339" y="1534"/>
                    <a:pt x="1327" y="1534"/>
                  </a:cubicBezTo>
                  <a:close/>
                  <a:moveTo>
                    <a:pt x="1874" y="22"/>
                  </a:moveTo>
                  <a:cubicBezTo>
                    <a:pt x="1874" y="1284"/>
                    <a:pt x="1874" y="1284"/>
                    <a:pt x="1874" y="1284"/>
                  </a:cubicBezTo>
                  <a:cubicBezTo>
                    <a:pt x="1874" y="1296"/>
                    <a:pt x="1864" y="1306"/>
                    <a:pt x="1852" y="1306"/>
                  </a:cubicBezTo>
                  <a:cubicBezTo>
                    <a:pt x="22" y="1306"/>
                    <a:pt x="22" y="1306"/>
                    <a:pt x="22" y="1306"/>
                  </a:cubicBezTo>
                  <a:cubicBezTo>
                    <a:pt x="10" y="1306"/>
                    <a:pt x="0" y="1296"/>
                    <a:pt x="0" y="1284"/>
                  </a:cubicBezTo>
                  <a:cubicBezTo>
                    <a:pt x="0" y="22"/>
                    <a:pt x="0" y="22"/>
                    <a:pt x="0" y="22"/>
                  </a:cubicBezTo>
                  <a:cubicBezTo>
                    <a:pt x="0" y="10"/>
                    <a:pt x="10" y="0"/>
                    <a:pt x="22" y="0"/>
                  </a:cubicBezTo>
                  <a:cubicBezTo>
                    <a:pt x="1852" y="0"/>
                    <a:pt x="1852" y="0"/>
                    <a:pt x="1852" y="0"/>
                  </a:cubicBezTo>
                  <a:cubicBezTo>
                    <a:pt x="1864" y="0"/>
                    <a:pt x="1874" y="10"/>
                    <a:pt x="1874" y="22"/>
                  </a:cubicBezTo>
                  <a:close/>
                  <a:moveTo>
                    <a:pt x="44" y="44"/>
                  </a:moveTo>
                  <a:cubicBezTo>
                    <a:pt x="44" y="1091"/>
                    <a:pt x="44" y="1091"/>
                    <a:pt x="44" y="1091"/>
                  </a:cubicBezTo>
                  <a:cubicBezTo>
                    <a:pt x="1830" y="1091"/>
                    <a:pt x="1830" y="1091"/>
                    <a:pt x="1830" y="1091"/>
                  </a:cubicBezTo>
                  <a:cubicBezTo>
                    <a:pt x="1830" y="44"/>
                    <a:pt x="1830" y="44"/>
                    <a:pt x="1830" y="44"/>
                  </a:cubicBezTo>
                  <a:lnTo>
                    <a:pt x="44" y="44"/>
                  </a:lnTo>
                  <a:close/>
                  <a:moveTo>
                    <a:pt x="1830" y="1262"/>
                  </a:moveTo>
                  <a:cubicBezTo>
                    <a:pt x="1830" y="1135"/>
                    <a:pt x="1830" y="1135"/>
                    <a:pt x="1830" y="1135"/>
                  </a:cubicBezTo>
                  <a:cubicBezTo>
                    <a:pt x="44" y="1135"/>
                    <a:pt x="44" y="1135"/>
                    <a:pt x="44" y="1135"/>
                  </a:cubicBezTo>
                  <a:cubicBezTo>
                    <a:pt x="44" y="1262"/>
                    <a:pt x="44" y="1262"/>
                    <a:pt x="44" y="1262"/>
                  </a:cubicBezTo>
                  <a:lnTo>
                    <a:pt x="1830" y="126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
              <a:extLst>
                <a:ext uri="{FF2B5EF4-FFF2-40B4-BE49-F238E27FC236}">
                  <a16:creationId xmlns="" xmlns:a16="http://schemas.microsoft.com/office/drawing/2014/main" id="{D13392B9-3AD6-478C-9567-8FEEB0FCED27}"/>
                </a:ext>
              </a:extLst>
            </p:cNvPr>
            <p:cNvSpPr>
              <a:spLocks noEditPoints="1"/>
            </p:cNvSpPr>
            <p:nvPr/>
          </p:nvSpPr>
          <p:spPr bwMode="auto">
            <a:xfrm>
              <a:off x="2261" y="906"/>
              <a:ext cx="3158" cy="2148"/>
            </a:xfrm>
            <a:custGeom>
              <a:avLst/>
              <a:gdLst>
                <a:gd name="T0" fmla="*/ 799 w 1686"/>
                <a:gd name="T1" fmla="*/ 1102 h 1146"/>
                <a:gd name="T2" fmla="*/ 843 w 1686"/>
                <a:gd name="T3" fmla="*/ 1057 h 1146"/>
                <a:gd name="T4" fmla="*/ 887 w 1686"/>
                <a:gd name="T5" fmla="*/ 1102 h 1146"/>
                <a:gd name="T6" fmla="*/ 843 w 1686"/>
                <a:gd name="T7" fmla="*/ 1146 h 1146"/>
                <a:gd name="T8" fmla="*/ 799 w 1686"/>
                <a:gd name="T9" fmla="*/ 1102 h 1146"/>
                <a:gd name="T10" fmla="*/ 327 w 1686"/>
                <a:gd name="T11" fmla="*/ 518 h 1146"/>
                <a:gd name="T12" fmla="*/ 325 w 1686"/>
                <a:gd name="T13" fmla="*/ 518 h 1146"/>
                <a:gd name="T14" fmla="*/ 303 w 1686"/>
                <a:gd name="T15" fmla="*/ 505 h 1146"/>
                <a:gd name="T16" fmla="*/ 254 w 1686"/>
                <a:gd name="T17" fmla="*/ 436 h 1146"/>
                <a:gd name="T18" fmla="*/ 261 w 1686"/>
                <a:gd name="T19" fmla="*/ 394 h 1146"/>
                <a:gd name="T20" fmla="*/ 303 w 1686"/>
                <a:gd name="T21" fmla="*/ 401 h 1146"/>
                <a:gd name="T22" fmla="*/ 330 w 1686"/>
                <a:gd name="T23" fmla="*/ 440 h 1146"/>
                <a:gd name="T24" fmla="*/ 415 w 1686"/>
                <a:gd name="T25" fmla="*/ 347 h 1146"/>
                <a:gd name="T26" fmla="*/ 215 w 1686"/>
                <a:gd name="T27" fmla="*/ 347 h 1146"/>
                <a:gd name="T28" fmla="*/ 215 w 1686"/>
                <a:gd name="T29" fmla="*/ 574 h 1146"/>
                <a:gd name="T30" fmla="*/ 441 w 1686"/>
                <a:gd name="T31" fmla="*/ 574 h 1146"/>
                <a:gd name="T32" fmla="*/ 441 w 1686"/>
                <a:gd name="T33" fmla="*/ 407 h 1146"/>
                <a:gd name="T34" fmla="*/ 350 w 1686"/>
                <a:gd name="T35" fmla="*/ 508 h 1146"/>
                <a:gd name="T36" fmla="*/ 327 w 1686"/>
                <a:gd name="T37" fmla="*/ 518 h 1146"/>
                <a:gd name="T38" fmla="*/ 1686 w 1686"/>
                <a:gd name="T39" fmla="*/ 10 h 1146"/>
                <a:gd name="T40" fmla="*/ 1686 w 1686"/>
                <a:gd name="T41" fmla="*/ 926 h 1146"/>
                <a:gd name="T42" fmla="*/ 1676 w 1686"/>
                <a:gd name="T43" fmla="*/ 936 h 1146"/>
                <a:gd name="T44" fmla="*/ 10 w 1686"/>
                <a:gd name="T45" fmla="*/ 936 h 1146"/>
                <a:gd name="T46" fmla="*/ 0 w 1686"/>
                <a:gd name="T47" fmla="*/ 926 h 1146"/>
                <a:gd name="T48" fmla="*/ 0 w 1686"/>
                <a:gd name="T49" fmla="*/ 10 h 1146"/>
                <a:gd name="T50" fmla="*/ 10 w 1686"/>
                <a:gd name="T51" fmla="*/ 0 h 1146"/>
                <a:gd name="T52" fmla="*/ 1676 w 1686"/>
                <a:gd name="T53" fmla="*/ 0 h 1146"/>
                <a:gd name="T54" fmla="*/ 1686 w 1686"/>
                <a:gd name="T55" fmla="*/ 10 h 1146"/>
                <a:gd name="T56" fmla="*/ 555 w 1686"/>
                <a:gd name="T57" fmla="*/ 238 h 1146"/>
                <a:gd name="T58" fmla="*/ 512 w 1686"/>
                <a:gd name="T59" fmla="*/ 240 h 1146"/>
                <a:gd name="T60" fmla="*/ 469 w 1686"/>
                <a:gd name="T61" fmla="*/ 287 h 1146"/>
                <a:gd name="T62" fmla="*/ 185 w 1686"/>
                <a:gd name="T63" fmla="*/ 287 h 1146"/>
                <a:gd name="T64" fmla="*/ 155 w 1686"/>
                <a:gd name="T65" fmla="*/ 317 h 1146"/>
                <a:gd name="T66" fmla="*/ 155 w 1686"/>
                <a:gd name="T67" fmla="*/ 604 h 1146"/>
                <a:gd name="T68" fmla="*/ 185 w 1686"/>
                <a:gd name="T69" fmla="*/ 634 h 1146"/>
                <a:gd name="T70" fmla="*/ 471 w 1686"/>
                <a:gd name="T71" fmla="*/ 634 h 1146"/>
                <a:gd name="T72" fmla="*/ 501 w 1686"/>
                <a:gd name="T73" fmla="*/ 604 h 1146"/>
                <a:gd name="T74" fmla="*/ 501 w 1686"/>
                <a:gd name="T75" fmla="*/ 341 h 1146"/>
                <a:gd name="T76" fmla="*/ 557 w 1686"/>
                <a:gd name="T77" fmla="*/ 280 h 1146"/>
                <a:gd name="T78" fmla="*/ 555 w 1686"/>
                <a:gd name="T79" fmla="*/ 238 h 1146"/>
                <a:gd name="T80" fmla="*/ 1531 w 1686"/>
                <a:gd name="T81" fmla="*/ 562 h 1146"/>
                <a:gd name="T82" fmla="*/ 1501 w 1686"/>
                <a:gd name="T83" fmla="*/ 532 h 1146"/>
                <a:gd name="T84" fmla="*/ 691 w 1686"/>
                <a:gd name="T85" fmla="*/ 532 h 1146"/>
                <a:gd name="T86" fmla="*/ 661 w 1686"/>
                <a:gd name="T87" fmla="*/ 562 h 1146"/>
                <a:gd name="T88" fmla="*/ 691 w 1686"/>
                <a:gd name="T89" fmla="*/ 592 h 1146"/>
                <a:gd name="T90" fmla="*/ 1501 w 1686"/>
                <a:gd name="T91" fmla="*/ 592 h 1146"/>
                <a:gd name="T92" fmla="*/ 1531 w 1686"/>
                <a:gd name="T93" fmla="*/ 562 h 1146"/>
                <a:gd name="T94" fmla="*/ 1531 w 1686"/>
                <a:gd name="T95" fmla="*/ 358 h 1146"/>
                <a:gd name="T96" fmla="*/ 1501 w 1686"/>
                <a:gd name="T97" fmla="*/ 328 h 1146"/>
                <a:gd name="T98" fmla="*/ 691 w 1686"/>
                <a:gd name="T99" fmla="*/ 328 h 1146"/>
                <a:gd name="T100" fmla="*/ 661 w 1686"/>
                <a:gd name="T101" fmla="*/ 358 h 1146"/>
                <a:gd name="T102" fmla="*/ 691 w 1686"/>
                <a:gd name="T103" fmla="*/ 388 h 1146"/>
                <a:gd name="T104" fmla="*/ 1501 w 1686"/>
                <a:gd name="T105" fmla="*/ 388 h 1146"/>
                <a:gd name="T106" fmla="*/ 1531 w 1686"/>
                <a:gd name="T107" fmla="*/ 358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6" h="1146">
                  <a:moveTo>
                    <a:pt x="799" y="1102"/>
                  </a:moveTo>
                  <a:cubicBezTo>
                    <a:pt x="799" y="1077"/>
                    <a:pt x="818" y="1057"/>
                    <a:pt x="843" y="1057"/>
                  </a:cubicBezTo>
                  <a:cubicBezTo>
                    <a:pt x="868" y="1057"/>
                    <a:pt x="887" y="1077"/>
                    <a:pt x="887" y="1102"/>
                  </a:cubicBezTo>
                  <a:cubicBezTo>
                    <a:pt x="887" y="1126"/>
                    <a:pt x="868" y="1146"/>
                    <a:pt x="843" y="1146"/>
                  </a:cubicBezTo>
                  <a:cubicBezTo>
                    <a:pt x="818" y="1146"/>
                    <a:pt x="799" y="1126"/>
                    <a:pt x="799" y="1102"/>
                  </a:cubicBezTo>
                  <a:close/>
                  <a:moveTo>
                    <a:pt x="327" y="518"/>
                  </a:moveTo>
                  <a:cubicBezTo>
                    <a:pt x="327" y="518"/>
                    <a:pt x="326" y="518"/>
                    <a:pt x="325" y="518"/>
                  </a:cubicBezTo>
                  <a:cubicBezTo>
                    <a:pt x="316" y="517"/>
                    <a:pt x="308" y="513"/>
                    <a:pt x="303" y="505"/>
                  </a:cubicBezTo>
                  <a:cubicBezTo>
                    <a:pt x="254" y="436"/>
                    <a:pt x="254" y="436"/>
                    <a:pt x="254" y="436"/>
                  </a:cubicBezTo>
                  <a:cubicBezTo>
                    <a:pt x="245" y="422"/>
                    <a:pt x="248" y="404"/>
                    <a:pt x="261" y="394"/>
                  </a:cubicBezTo>
                  <a:cubicBezTo>
                    <a:pt x="275" y="385"/>
                    <a:pt x="294" y="388"/>
                    <a:pt x="303" y="401"/>
                  </a:cubicBezTo>
                  <a:cubicBezTo>
                    <a:pt x="330" y="440"/>
                    <a:pt x="330" y="440"/>
                    <a:pt x="330" y="440"/>
                  </a:cubicBezTo>
                  <a:cubicBezTo>
                    <a:pt x="415" y="347"/>
                    <a:pt x="415" y="347"/>
                    <a:pt x="415" y="347"/>
                  </a:cubicBezTo>
                  <a:cubicBezTo>
                    <a:pt x="215" y="347"/>
                    <a:pt x="215" y="347"/>
                    <a:pt x="215" y="347"/>
                  </a:cubicBezTo>
                  <a:cubicBezTo>
                    <a:pt x="215" y="574"/>
                    <a:pt x="215" y="574"/>
                    <a:pt x="215" y="574"/>
                  </a:cubicBezTo>
                  <a:cubicBezTo>
                    <a:pt x="441" y="574"/>
                    <a:pt x="441" y="574"/>
                    <a:pt x="441" y="574"/>
                  </a:cubicBezTo>
                  <a:cubicBezTo>
                    <a:pt x="441" y="407"/>
                    <a:pt x="441" y="407"/>
                    <a:pt x="441" y="407"/>
                  </a:cubicBezTo>
                  <a:cubicBezTo>
                    <a:pt x="350" y="508"/>
                    <a:pt x="350" y="508"/>
                    <a:pt x="350" y="508"/>
                  </a:cubicBezTo>
                  <a:cubicBezTo>
                    <a:pt x="344" y="514"/>
                    <a:pt x="336" y="518"/>
                    <a:pt x="327" y="518"/>
                  </a:cubicBezTo>
                  <a:close/>
                  <a:moveTo>
                    <a:pt x="1686" y="10"/>
                  </a:moveTo>
                  <a:cubicBezTo>
                    <a:pt x="1686" y="926"/>
                    <a:pt x="1686" y="926"/>
                    <a:pt x="1686" y="926"/>
                  </a:cubicBezTo>
                  <a:cubicBezTo>
                    <a:pt x="1686" y="932"/>
                    <a:pt x="1681" y="936"/>
                    <a:pt x="1676" y="936"/>
                  </a:cubicBezTo>
                  <a:cubicBezTo>
                    <a:pt x="10" y="936"/>
                    <a:pt x="10" y="936"/>
                    <a:pt x="10" y="936"/>
                  </a:cubicBezTo>
                  <a:cubicBezTo>
                    <a:pt x="5" y="936"/>
                    <a:pt x="0" y="932"/>
                    <a:pt x="0" y="926"/>
                  </a:cubicBezTo>
                  <a:cubicBezTo>
                    <a:pt x="0" y="10"/>
                    <a:pt x="0" y="10"/>
                    <a:pt x="0" y="10"/>
                  </a:cubicBezTo>
                  <a:cubicBezTo>
                    <a:pt x="0" y="4"/>
                    <a:pt x="5" y="0"/>
                    <a:pt x="10" y="0"/>
                  </a:cubicBezTo>
                  <a:cubicBezTo>
                    <a:pt x="1676" y="0"/>
                    <a:pt x="1676" y="0"/>
                    <a:pt x="1676" y="0"/>
                  </a:cubicBezTo>
                  <a:cubicBezTo>
                    <a:pt x="1681" y="0"/>
                    <a:pt x="1686" y="4"/>
                    <a:pt x="1686" y="10"/>
                  </a:cubicBezTo>
                  <a:close/>
                  <a:moveTo>
                    <a:pt x="555" y="238"/>
                  </a:moveTo>
                  <a:cubicBezTo>
                    <a:pt x="543" y="227"/>
                    <a:pt x="524" y="228"/>
                    <a:pt x="512" y="240"/>
                  </a:cubicBezTo>
                  <a:cubicBezTo>
                    <a:pt x="469" y="287"/>
                    <a:pt x="469" y="287"/>
                    <a:pt x="469" y="287"/>
                  </a:cubicBezTo>
                  <a:cubicBezTo>
                    <a:pt x="185" y="287"/>
                    <a:pt x="185" y="287"/>
                    <a:pt x="185" y="287"/>
                  </a:cubicBezTo>
                  <a:cubicBezTo>
                    <a:pt x="168" y="287"/>
                    <a:pt x="155" y="301"/>
                    <a:pt x="155" y="317"/>
                  </a:cubicBezTo>
                  <a:cubicBezTo>
                    <a:pt x="155" y="604"/>
                    <a:pt x="155" y="604"/>
                    <a:pt x="155" y="604"/>
                  </a:cubicBezTo>
                  <a:cubicBezTo>
                    <a:pt x="155" y="620"/>
                    <a:pt x="168" y="634"/>
                    <a:pt x="185" y="634"/>
                  </a:cubicBezTo>
                  <a:cubicBezTo>
                    <a:pt x="471" y="634"/>
                    <a:pt x="471" y="634"/>
                    <a:pt x="471" y="634"/>
                  </a:cubicBezTo>
                  <a:cubicBezTo>
                    <a:pt x="488" y="634"/>
                    <a:pt x="501" y="620"/>
                    <a:pt x="501" y="604"/>
                  </a:cubicBezTo>
                  <a:cubicBezTo>
                    <a:pt x="501" y="341"/>
                    <a:pt x="501" y="341"/>
                    <a:pt x="501" y="341"/>
                  </a:cubicBezTo>
                  <a:cubicBezTo>
                    <a:pt x="557" y="280"/>
                    <a:pt x="557" y="280"/>
                    <a:pt x="557" y="280"/>
                  </a:cubicBezTo>
                  <a:cubicBezTo>
                    <a:pt x="568" y="268"/>
                    <a:pt x="567" y="249"/>
                    <a:pt x="555" y="238"/>
                  </a:cubicBezTo>
                  <a:close/>
                  <a:moveTo>
                    <a:pt x="1531" y="562"/>
                  </a:moveTo>
                  <a:cubicBezTo>
                    <a:pt x="1531" y="545"/>
                    <a:pt x="1518" y="532"/>
                    <a:pt x="1501" y="532"/>
                  </a:cubicBezTo>
                  <a:cubicBezTo>
                    <a:pt x="691" y="532"/>
                    <a:pt x="691" y="532"/>
                    <a:pt x="691" y="532"/>
                  </a:cubicBezTo>
                  <a:cubicBezTo>
                    <a:pt x="674" y="532"/>
                    <a:pt x="661" y="545"/>
                    <a:pt x="661" y="562"/>
                  </a:cubicBezTo>
                  <a:cubicBezTo>
                    <a:pt x="661" y="579"/>
                    <a:pt x="674" y="592"/>
                    <a:pt x="691" y="592"/>
                  </a:cubicBezTo>
                  <a:cubicBezTo>
                    <a:pt x="1501" y="592"/>
                    <a:pt x="1501" y="592"/>
                    <a:pt x="1501" y="592"/>
                  </a:cubicBezTo>
                  <a:cubicBezTo>
                    <a:pt x="1518" y="592"/>
                    <a:pt x="1531" y="579"/>
                    <a:pt x="1531" y="562"/>
                  </a:cubicBezTo>
                  <a:close/>
                  <a:moveTo>
                    <a:pt x="1531" y="358"/>
                  </a:moveTo>
                  <a:cubicBezTo>
                    <a:pt x="1531" y="341"/>
                    <a:pt x="1518" y="328"/>
                    <a:pt x="1501" y="328"/>
                  </a:cubicBezTo>
                  <a:cubicBezTo>
                    <a:pt x="691" y="328"/>
                    <a:pt x="691" y="328"/>
                    <a:pt x="691" y="328"/>
                  </a:cubicBezTo>
                  <a:cubicBezTo>
                    <a:pt x="674" y="328"/>
                    <a:pt x="661" y="341"/>
                    <a:pt x="661" y="358"/>
                  </a:cubicBezTo>
                  <a:cubicBezTo>
                    <a:pt x="661" y="375"/>
                    <a:pt x="674" y="388"/>
                    <a:pt x="691" y="388"/>
                  </a:cubicBezTo>
                  <a:cubicBezTo>
                    <a:pt x="1501" y="388"/>
                    <a:pt x="1501" y="388"/>
                    <a:pt x="1501" y="388"/>
                  </a:cubicBezTo>
                  <a:cubicBezTo>
                    <a:pt x="1518" y="388"/>
                    <a:pt x="1531" y="375"/>
                    <a:pt x="1531" y="3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ustDataLst>
      <p:tags r:id="rId1"/>
    </p:custDataLst>
    <p:extLst>
      <p:ext uri="{BB962C8B-B14F-4D97-AF65-F5344CB8AC3E}">
        <p14:creationId xmlns:p14="http://schemas.microsoft.com/office/powerpoint/2010/main" val="23475243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walkthrough</a:t>
            </a:r>
            <a:endParaRPr lang="en-US" dirty="0"/>
          </a:p>
        </p:txBody>
      </p:sp>
    </p:spTree>
    <p:custDataLst>
      <p:tags r:id="rId1"/>
    </p:custDataLst>
    <p:extLst>
      <p:ext uri="{BB962C8B-B14F-4D97-AF65-F5344CB8AC3E}">
        <p14:creationId xmlns:p14="http://schemas.microsoft.com/office/powerpoint/2010/main" val="2670651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e4pHeader1"/>
          <p:cNvSpPr>
            <a:spLocks noChangeArrowheads="1"/>
          </p:cNvSpPr>
          <p:nvPr>
            <p:custDataLst>
              <p:tags r:id="rId2"/>
            </p:custDataLst>
          </p:nvPr>
        </p:nvSpPr>
        <p:spPr bwMode="gray">
          <a:xfrm>
            <a:off x="630000" y="1973501"/>
            <a:ext cx="2232000" cy="874800"/>
          </a:xfrm>
          <a:prstGeom prst="homePlate">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600" dirty="0">
                <a:solidFill>
                  <a:schemeClr val="bg1"/>
                </a:solidFill>
                <a:sym typeface="Trebuchet MS" panose="020B0603020202020204" pitchFamily="34" charset="0"/>
              </a:rPr>
              <a:t>Cluster </a:t>
            </a:r>
            <a:r>
              <a:rPr lang="en-US" sz="1600" dirty="0" smtClean="0">
                <a:solidFill>
                  <a:schemeClr val="bg1"/>
                </a:solidFill>
                <a:sym typeface="Trebuchet MS" panose="020B0603020202020204" pitchFamily="34" charset="0"/>
              </a:rPr>
              <a:t>customers into latent groups</a:t>
            </a:r>
            <a:endParaRPr lang="en-US" sz="1600" dirty="0">
              <a:solidFill>
                <a:schemeClr val="bg1"/>
              </a:solidFill>
              <a:sym typeface="Trebuchet MS" panose="020B0603020202020204" pitchFamily="34" charset="0"/>
            </a:endParaRPr>
          </a:p>
        </p:txBody>
      </p:sp>
      <p:sp>
        <p:nvSpPr>
          <p:cNvPr id="9" name="ee4pHeader2"/>
          <p:cNvSpPr>
            <a:spLocks noChangeArrowheads="1"/>
          </p:cNvSpPr>
          <p:nvPr>
            <p:custDataLst>
              <p:tags r:id="rId3"/>
            </p:custDataLst>
          </p:nvPr>
        </p:nvSpPr>
        <p:spPr bwMode="gray">
          <a:xfrm>
            <a:off x="2877338" y="1973501"/>
            <a:ext cx="2232000" cy="874800"/>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600" dirty="0" smtClean="0">
                <a:solidFill>
                  <a:schemeClr val="bg1"/>
                </a:solidFill>
                <a:sym typeface="Trebuchet MS" panose="020B0603020202020204" pitchFamily="34" charset="0"/>
              </a:rPr>
              <a:t>Learn product association propensities</a:t>
            </a:r>
            <a:endParaRPr lang="en-US" sz="1600" dirty="0">
              <a:solidFill>
                <a:schemeClr val="bg1"/>
              </a:solidFill>
              <a:sym typeface="Trebuchet MS" panose="020B0603020202020204" pitchFamily="34" charset="0"/>
            </a:endParaRPr>
          </a:p>
        </p:txBody>
      </p:sp>
      <p:sp>
        <p:nvSpPr>
          <p:cNvPr id="10" name="ee4pHeader3"/>
          <p:cNvSpPr>
            <a:spLocks noChangeArrowheads="1"/>
          </p:cNvSpPr>
          <p:nvPr>
            <p:custDataLst>
              <p:tags r:id="rId4"/>
            </p:custDataLst>
          </p:nvPr>
        </p:nvSpPr>
        <p:spPr bwMode="gray">
          <a:xfrm>
            <a:off x="5124676" y="1973501"/>
            <a:ext cx="2232000" cy="874800"/>
          </a:xfrm>
          <a:prstGeom prst="chevron">
            <a:avLst>
              <a:gd name="adj" fmla="val 12004"/>
            </a:avLst>
          </a:prstGeom>
          <a:solidFill>
            <a:srgbClr val="FFC000"/>
          </a:solidFill>
          <a:ln w="38100" cap="rnd" algn="ctr">
            <a:noFill/>
            <a:round/>
            <a:headEnd/>
            <a:tailEnd/>
          </a:ln>
        </p:spPr>
        <p:txBody>
          <a:bodyPr lIns="0" tIns="0" rIns="0" bIns="0" anchor="ctr" anchorCtr="0"/>
          <a:lstStyle/>
          <a:p>
            <a:pPr algn="ctr" eaLnBrk="0" hangingPunct="0"/>
            <a:r>
              <a:rPr lang="en-US" sz="1600" dirty="0">
                <a:solidFill>
                  <a:schemeClr val="bg1"/>
                </a:solidFill>
                <a:sym typeface="Trebuchet MS" panose="020B0603020202020204" pitchFamily="34" charset="0"/>
              </a:rPr>
              <a:t>Seed </a:t>
            </a:r>
            <a:r>
              <a:rPr lang="en-US" sz="1600" dirty="0" smtClean="0">
                <a:solidFill>
                  <a:schemeClr val="bg1"/>
                </a:solidFill>
                <a:sym typeface="Trebuchet MS" panose="020B0603020202020204" pitchFamily="34" charset="0"/>
              </a:rPr>
              <a:t>recommendations based on customer</a:t>
            </a:r>
            <a:endParaRPr lang="en-US" sz="1600" dirty="0">
              <a:solidFill>
                <a:schemeClr val="bg1"/>
              </a:solidFill>
              <a:sym typeface="Trebuchet MS" panose="020B0603020202020204" pitchFamily="34" charset="0"/>
            </a:endParaRPr>
          </a:p>
        </p:txBody>
      </p:sp>
      <p:sp>
        <p:nvSpPr>
          <p:cNvPr id="11" name="ee4pHeader4"/>
          <p:cNvSpPr>
            <a:spLocks noChangeArrowheads="1"/>
          </p:cNvSpPr>
          <p:nvPr>
            <p:custDataLst>
              <p:tags r:id="rId5"/>
            </p:custDataLst>
          </p:nvPr>
        </p:nvSpPr>
        <p:spPr bwMode="gray">
          <a:xfrm>
            <a:off x="7372014" y="1973501"/>
            <a:ext cx="2232000" cy="874800"/>
          </a:xfrm>
          <a:prstGeom prst="chevron">
            <a:avLst>
              <a:gd name="adj" fmla="val 12004"/>
            </a:avLst>
          </a:prstGeom>
          <a:solidFill>
            <a:srgbClr val="FFC000"/>
          </a:solidFill>
          <a:ln w="38100" cap="rnd" algn="ctr">
            <a:noFill/>
            <a:round/>
            <a:headEnd/>
            <a:tailEnd/>
          </a:ln>
        </p:spPr>
        <p:txBody>
          <a:bodyPr lIns="0" tIns="0" rIns="0" bIns="0" anchor="ctr" anchorCtr="0"/>
          <a:lstStyle/>
          <a:p>
            <a:pPr algn="ctr" eaLnBrk="0" hangingPunct="0"/>
            <a:r>
              <a:rPr lang="en-US" sz="1600" dirty="0">
                <a:solidFill>
                  <a:schemeClr val="bg1"/>
                </a:solidFill>
                <a:sym typeface="Trebuchet MS" panose="020B0603020202020204" pitchFamily="34" charset="0"/>
              </a:rPr>
              <a:t>Apply business rules to recs</a:t>
            </a:r>
          </a:p>
        </p:txBody>
      </p:sp>
      <p:sp>
        <p:nvSpPr>
          <p:cNvPr id="17" name="ee4pHeader5"/>
          <p:cNvSpPr>
            <a:spLocks noChangeArrowheads="1"/>
          </p:cNvSpPr>
          <p:nvPr>
            <p:custDataLst>
              <p:tags r:id="rId6"/>
            </p:custDataLst>
          </p:nvPr>
        </p:nvSpPr>
        <p:spPr bwMode="gray">
          <a:xfrm>
            <a:off x="9619350" y="1973501"/>
            <a:ext cx="2232000" cy="874800"/>
          </a:xfrm>
          <a:prstGeom prst="chevron">
            <a:avLst>
              <a:gd name="adj" fmla="val 12004"/>
            </a:avLst>
          </a:prstGeom>
          <a:solidFill>
            <a:schemeClr val="accent5"/>
          </a:solidFill>
          <a:ln w="38100" cap="rnd" algn="ctr">
            <a:noFill/>
            <a:round/>
            <a:headEnd/>
            <a:tailEnd/>
          </a:ln>
        </p:spPr>
        <p:txBody>
          <a:bodyPr lIns="0" tIns="0" rIns="0" bIns="0" anchor="ctr" anchorCtr="0"/>
          <a:lstStyle/>
          <a:p>
            <a:pPr algn="ctr" eaLnBrk="0" hangingPunct="0"/>
            <a:r>
              <a:rPr lang="en-US" sz="1600" dirty="0">
                <a:solidFill>
                  <a:schemeClr val="bg1"/>
                </a:solidFill>
                <a:sym typeface="Trebuchet MS" panose="020B0603020202020204" pitchFamily="34" charset="0"/>
              </a:rPr>
              <a:t>Finalize offers to customers</a:t>
            </a:r>
          </a:p>
        </p:txBody>
      </p:sp>
      <p:sp>
        <p:nvSpPr>
          <p:cNvPr id="24" name="ee4pContent1"/>
          <p:cNvSpPr txBox="1"/>
          <p:nvPr/>
        </p:nvSpPr>
        <p:spPr>
          <a:xfrm>
            <a:off x="630000" y="2987495"/>
            <a:ext cx="2052924" cy="326367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200" dirty="0" smtClean="0">
                <a:latin typeface="+mn-lt"/>
              </a:rPr>
              <a:t>Improve personalization for item recommendations by grouping together similar customers</a:t>
            </a:r>
            <a:endParaRPr lang="en-US" sz="1200" dirty="0" smtClean="0">
              <a:solidFill>
                <a:schemeClr val="tx1">
                  <a:lumMod val="100000"/>
                </a:schemeClr>
              </a:solidFill>
              <a:latin typeface="+mn-lt"/>
            </a:endParaRPr>
          </a:p>
          <a:p>
            <a:pPr>
              <a:buNone/>
            </a:pPr>
            <a:endParaRPr lang="en-US" sz="1200" dirty="0" smtClean="0">
              <a:solidFill>
                <a:schemeClr val="tx1">
                  <a:lumMod val="100000"/>
                </a:schemeClr>
              </a:solidFill>
              <a:latin typeface="+mn-lt"/>
            </a:endParaRPr>
          </a:p>
          <a:p>
            <a:pPr>
              <a:buNone/>
            </a:pPr>
            <a:endParaRPr lang="en-US" sz="1200" dirty="0" smtClean="0">
              <a:solidFill>
                <a:schemeClr val="tx1">
                  <a:lumMod val="100000"/>
                </a:schemeClr>
              </a:solidFill>
              <a:latin typeface="+mn-lt"/>
            </a:endParaRPr>
          </a:p>
          <a:p>
            <a:pPr marL="227013" lvl="1" indent="-215900">
              <a:buClr>
                <a:schemeClr val="tx2">
                  <a:lumMod val="100000"/>
                </a:schemeClr>
              </a:buClr>
              <a:buSzPct val="100000"/>
            </a:pPr>
            <a:r>
              <a:rPr lang="en-US" sz="1200" dirty="0" smtClean="0">
                <a:solidFill>
                  <a:schemeClr val="tx1">
                    <a:lumMod val="100000"/>
                  </a:schemeClr>
                </a:solidFill>
                <a:latin typeface="+mn-lt"/>
              </a:rPr>
              <a:t>Purchasing data is very sparse</a:t>
            </a:r>
          </a:p>
          <a:p>
            <a:pPr marL="227013" lvl="1" indent="-215900">
              <a:buClr>
                <a:schemeClr val="tx2">
                  <a:lumMod val="100000"/>
                </a:schemeClr>
              </a:buClr>
              <a:buSzPct val="100000"/>
            </a:pPr>
            <a:r>
              <a:rPr lang="en-US" sz="1200" dirty="0" smtClean="0">
                <a:solidFill>
                  <a:schemeClr val="tx1">
                    <a:lumMod val="100000"/>
                  </a:schemeClr>
                </a:solidFill>
                <a:latin typeface="+mn-lt"/>
              </a:rPr>
              <a:t>Clustering reduces sparsity</a:t>
            </a:r>
          </a:p>
          <a:p>
            <a:pPr marL="227013" lvl="1" indent="-215900">
              <a:buClr>
                <a:schemeClr val="tx2">
                  <a:lumMod val="100000"/>
                </a:schemeClr>
              </a:buClr>
              <a:buSzPct val="100000"/>
            </a:pPr>
            <a:r>
              <a:rPr lang="en-US" sz="1200" dirty="0" smtClean="0">
                <a:solidFill>
                  <a:schemeClr val="tx1">
                    <a:lumMod val="100000"/>
                  </a:schemeClr>
                </a:solidFill>
                <a:latin typeface="+mn-lt"/>
              </a:rPr>
              <a:t>Clustering on customer demographics is insignificant</a:t>
            </a:r>
          </a:p>
          <a:p>
            <a:pPr>
              <a:buNone/>
            </a:pPr>
            <a:endParaRPr lang="en-US" sz="1200" dirty="0" smtClean="0">
              <a:latin typeface="+mn-lt"/>
            </a:endParaRPr>
          </a:p>
          <a:p>
            <a:pPr>
              <a:buNone/>
            </a:pPr>
            <a:endParaRPr lang="en-US" sz="1200" dirty="0" smtClean="0">
              <a:latin typeface="+mn-lt"/>
            </a:endParaRPr>
          </a:p>
          <a:p>
            <a:pPr marL="227013" lvl="1" indent="-215900">
              <a:buClr>
                <a:schemeClr val="tx2">
                  <a:lumMod val="100000"/>
                </a:schemeClr>
              </a:buClr>
              <a:buSzPct val="100000"/>
            </a:pPr>
            <a:r>
              <a:rPr lang="en-US" sz="1200" dirty="0" smtClean="0">
                <a:solidFill>
                  <a:schemeClr val="tx1">
                    <a:lumMod val="100000"/>
                  </a:schemeClr>
                </a:solidFill>
              </a:rPr>
              <a:t>Cluster only using item purchasing behavior</a:t>
            </a:r>
          </a:p>
          <a:p>
            <a:pPr marL="227013" lvl="1" indent="-215900">
              <a:buClr>
                <a:schemeClr val="tx2">
                  <a:lumMod val="100000"/>
                </a:schemeClr>
              </a:buClr>
              <a:buSzPct val="100000"/>
            </a:pPr>
            <a:r>
              <a:rPr lang="en-US" sz="1200" dirty="0" smtClean="0">
                <a:solidFill>
                  <a:schemeClr val="tx1">
                    <a:lumMod val="100000"/>
                  </a:schemeClr>
                </a:solidFill>
              </a:rPr>
              <a:t>Optimal number of clusters is 8</a:t>
            </a:r>
          </a:p>
        </p:txBody>
      </p:sp>
      <p:sp>
        <p:nvSpPr>
          <p:cNvPr id="26" name="ee4pContent2"/>
          <p:cNvSpPr txBox="1"/>
          <p:nvPr/>
        </p:nvSpPr>
        <p:spPr>
          <a:xfrm>
            <a:off x="2877337" y="2987496"/>
            <a:ext cx="1944000" cy="326367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200" dirty="0" smtClean="0">
                <a:latin typeface="+mn-lt"/>
              </a:rPr>
              <a:t>Learn a unique set of association rules for each cluster at the product subcategory level</a:t>
            </a:r>
          </a:p>
          <a:p>
            <a:endParaRPr lang="en-US" sz="1200" dirty="0">
              <a:latin typeface="+mn-lt"/>
            </a:endParaRPr>
          </a:p>
          <a:p>
            <a:pPr marL="227013" lvl="1" indent="-215900">
              <a:buClr>
                <a:schemeClr val="tx2">
                  <a:lumMod val="100000"/>
                </a:schemeClr>
              </a:buClr>
              <a:buSzPct val="100000"/>
            </a:pPr>
            <a:endParaRPr lang="en-US" sz="1200" dirty="0" smtClean="0">
              <a:solidFill>
                <a:schemeClr val="tx1">
                  <a:lumMod val="100000"/>
                </a:schemeClr>
              </a:solidFill>
              <a:latin typeface="+mn-lt"/>
            </a:endParaRPr>
          </a:p>
          <a:p>
            <a:pPr marL="227013" lvl="1" indent="-215900">
              <a:buClr>
                <a:schemeClr val="tx2">
                  <a:lumMod val="100000"/>
                </a:schemeClr>
              </a:buClr>
              <a:buSzPct val="100000"/>
            </a:pPr>
            <a:r>
              <a:rPr lang="en-US" sz="1200" dirty="0" smtClean="0">
                <a:solidFill>
                  <a:schemeClr val="tx1">
                    <a:lumMod val="100000"/>
                  </a:schemeClr>
                </a:solidFill>
                <a:latin typeface="+mn-lt"/>
              </a:rPr>
              <a:t>Most single items are strongly associated with "Coca-Cola"</a:t>
            </a:r>
          </a:p>
          <a:p>
            <a:pPr marL="227013" lvl="1" indent="-215900">
              <a:buClr>
                <a:schemeClr val="tx2">
                  <a:lumMod val="100000"/>
                </a:schemeClr>
              </a:buClr>
              <a:buSzPct val="100000"/>
            </a:pPr>
            <a:r>
              <a:rPr lang="en-US" sz="1200" dirty="0" smtClean="0">
                <a:solidFill>
                  <a:schemeClr val="tx1">
                    <a:lumMod val="100000"/>
                  </a:schemeClr>
                </a:solidFill>
                <a:latin typeface="+mn-lt"/>
              </a:rPr>
              <a:t>Most combos are associated with other food items</a:t>
            </a:r>
          </a:p>
          <a:p>
            <a:pPr marL="11113" lvl="1" indent="0">
              <a:buClr>
                <a:schemeClr val="tx2">
                  <a:lumMod val="100000"/>
                </a:schemeClr>
              </a:buClr>
              <a:buSzPct val="100000"/>
              <a:buNone/>
            </a:pPr>
            <a:endParaRPr lang="en-US" sz="1200" dirty="0" smtClean="0">
              <a:solidFill>
                <a:schemeClr val="tx1">
                  <a:lumMod val="100000"/>
                </a:schemeClr>
              </a:solidFill>
              <a:latin typeface="+mn-lt"/>
            </a:endParaRPr>
          </a:p>
          <a:p>
            <a:pPr marL="11113" lvl="1" indent="0">
              <a:buClr>
                <a:schemeClr val="tx2">
                  <a:lumMod val="100000"/>
                </a:schemeClr>
              </a:buClr>
              <a:buSzPct val="100000"/>
              <a:buNone/>
            </a:pPr>
            <a:endParaRPr lang="en-US" sz="1200" dirty="0" smtClean="0">
              <a:solidFill>
                <a:schemeClr val="tx1">
                  <a:lumMod val="100000"/>
                </a:schemeClr>
              </a:solidFill>
              <a:latin typeface="+mn-lt"/>
            </a:endParaRPr>
          </a:p>
          <a:p>
            <a:pPr marL="11113" lvl="1" indent="0">
              <a:buClr>
                <a:schemeClr val="tx2">
                  <a:lumMod val="100000"/>
                </a:schemeClr>
              </a:buClr>
              <a:buSzPct val="100000"/>
              <a:buNone/>
            </a:pPr>
            <a:endParaRPr lang="en-US" sz="1200" dirty="0" smtClean="0">
              <a:solidFill>
                <a:schemeClr val="tx1">
                  <a:lumMod val="100000"/>
                </a:schemeClr>
              </a:solidFill>
              <a:latin typeface="+mn-lt"/>
            </a:endParaRPr>
          </a:p>
          <a:p>
            <a:pPr marL="227013" lvl="1" indent="-215900">
              <a:buClr>
                <a:schemeClr val="tx2">
                  <a:lumMod val="100000"/>
                </a:schemeClr>
              </a:buClr>
              <a:buSzPct val="100000"/>
            </a:pPr>
            <a:r>
              <a:rPr lang="en-US" sz="1200" dirty="0" smtClean="0">
                <a:solidFill>
                  <a:schemeClr val="tx1">
                    <a:lumMod val="100000"/>
                  </a:schemeClr>
                </a:solidFill>
              </a:rPr>
              <a:t>Optimal seed might be 2+ items per customer</a:t>
            </a:r>
            <a:endParaRPr lang="en-US" sz="1200" dirty="0">
              <a:solidFill>
                <a:schemeClr val="tx1">
                  <a:lumMod val="100000"/>
                </a:schemeClr>
              </a:solidFill>
            </a:endParaRPr>
          </a:p>
        </p:txBody>
      </p:sp>
      <p:sp>
        <p:nvSpPr>
          <p:cNvPr id="27" name="ee4pContent3"/>
          <p:cNvSpPr txBox="1"/>
          <p:nvPr/>
        </p:nvSpPr>
        <p:spPr>
          <a:xfrm>
            <a:off x="5124674" y="2987495"/>
            <a:ext cx="1944000" cy="326367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200" dirty="0" smtClean="0">
                <a:latin typeface="+mn-lt"/>
              </a:rPr>
              <a:t>Seed each customer's recommendation with average # of items per visit</a:t>
            </a:r>
            <a:endParaRPr lang="en-US" sz="1200" dirty="0">
              <a:latin typeface="+mn-lt"/>
            </a:endParaRPr>
          </a:p>
          <a:p>
            <a:endParaRPr lang="en-US" sz="1200" dirty="0" smtClean="0">
              <a:latin typeface="+mn-lt"/>
            </a:endParaRPr>
          </a:p>
          <a:p>
            <a:endParaRPr lang="en-US" sz="1200" dirty="0" smtClean="0">
              <a:latin typeface="+mn-lt"/>
            </a:endParaRPr>
          </a:p>
          <a:p>
            <a:pPr>
              <a:buNone/>
            </a:pPr>
            <a:endParaRPr lang="en-US" sz="1200" dirty="0" smtClean="0">
              <a:latin typeface="+mn-lt"/>
            </a:endParaRPr>
          </a:p>
          <a:p>
            <a:pPr marL="227013" lvl="1" indent="-215900">
              <a:buClr>
                <a:schemeClr val="tx2">
                  <a:lumMod val="100000"/>
                </a:schemeClr>
              </a:buClr>
              <a:buSzPct val="100000"/>
              <a:tabLst>
                <a:tab pos="344488" algn="l"/>
              </a:tabLst>
            </a:pPr>
            <a:r>
              <a:rPr lang="en-US" sz="1200" dirty="0" smtClean="0">
                <a:solidFill>
                  <a:schemeClr val="tx1">
                    <a:lumMod val="100000"/>
                  </a:schemeClr>
                </a:solidFill>
              </a:rPr>
              <a:t>Seeding methodology will determine the experimental design and business rules</a:t>
            </a:r>
          </a:p>
          <a:p>
            <a:pPr marL="11113" lvl="1" indent="0">
              <a:buClr>
                <a:schemeClr val="tx2">
                  <a:lumMod val="100000"/>
                </a:schemeClr>
              </a:buClr>
              <a:buSzPct val="100000"/>
              <a:buNone/>
              <a:tabLst>
                <a:tab pos="344488" algn="l"/>
              </a:tabLst>
            </a:pPr>
            <a:endParaRPr lang="en-US" sz="1200" dirty="0">
              <a:solidFill>
                <a:schemeClr val="tx1">
                  <a:lumMod val="100000"/>
                </a:schemeClr>
              </a:solidFill>
            </a:endParaRPr>
          </a:p>
          <a:p>
            <a:pPr marL="11113" lvl="1" indent="0">
              <a:buClr>
                <a:schemeClr val="tx2">
                  <a:lumMod val="100000"/>
                </a:schemeClr>
              </a:buClr>
              <a:buSzPct val="100000"/>
              <a:buNone/>
              <a:tabLst>
                <a:tab pos="344488" algn="l"/>
              </a:tabLst>
            </a:pPr>
            <a:endParaRPr lang="en-US" sz="1200" dirty="0" smtClean="0">
              <a:solidFill>
                <a:schemeClr val="tx1">
                  <a:lumMod val="100000"/>
                </a:schemeClr>
              </a:solidFill>
            </a:endParaRPr>
          </a:p>
          <a:p>
            <a:pPr marL="11113" lvl="1" indent="0">
              <a:buClr>
                <a:schemeClr val="tx2">
                  <a:lumMod val="100000"/>
                </a:schemeClr>
              </a:buClr>
              <a:buSzPct val="100000"/>
              <a:buNone/>
              <a:tabLst>
                <a:tab pos="344488" algn="l"/>
              </a:tabLst>
            </a:pPr>
            <a:endParaRPr lang="en-US" sz="1200" dirty="0" smtClean="0">
              <a:solidFill>
                <a:schemeClr val="tx1">
                  <a:lumMod val="100000"/>
                </a:schemeClr>
              </a:solidFill>
            </a:endParaRPr>
          </a:p>
          <a:p>
            <a:pPr marL="11113" lvl="1" indent="0">
              <a:buClr>
                <a:schemeClr val="tx2">
                  <a:lumMod val="100000"/>
                </a:schemeClr>
              </a:buClr>
              <a:buSzPct val="100000"/>
              <a:buNone/>
              <a:tabLst>
                <a:tab pos="344488" algn="l"/>
              </a:tabLst>
            </a:pPr>
            <a:endParaRPr lang="en-US" sz="1200" dirty="0">
              <a:solidFill>
                <a:schemeClr val="tx1">
                  <a:lumMod val="100000"/>
                </a:schemeClr>
              </a:solidFill>
            </a:endParaRPr>
          </a:p>
          <a:p>
            <a:pPr marL="11113" lvl="1" indent="0">
              <a:buClr>
                <a:schemeClr val="tx2">
                  <a:lumMod val="100000"/>
                </a:schemeClr>
              </a:buClr>
              <a:buSzPct val="100000"/>
              <a:buNone/>
              <a:tabLst>
                <a:tab pos="344488" algn="l"/>
              </a:tabLst>
            </a:pPr>
            <a:endParaRPr lang="en-US" sz="1200" dirty="0" smtClean="0">
              <a:solidFill>
                <a:schemeClr val="tx1">
                  <a:lumMod val="100000"/>
                </a:schemeClr>
              </a:solidFill>
            </a:endParaRPr>
          </a:p>
        </p:txBody>
      </p:sp>
      <p:sp>
        <p:nvSpPr>
          <p:cNvPr id="28" name="ee4pContent4"/>
          <p:cNvSpPr txBox="1"/>
          <p:nvPr/>
        </p:nvSpPr>
        <p:spPr>
          <a:xfrm>
            <a:off x="7372010" y="2987495"/>
            <a:ext cx="2090367" cy="326367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200" dirty="0" smtClean="0">
                <a:latin typeface="+mn-lt"/>
              </a:rPr>
              <a:t>Remove and replace incompatible recommendations based on business rules</a:t>
            </a:r>
          </a:p>
          <a:p>
            <a:endParaRPr lang="en-US" sz="1200" dirty="0">
              <a:latin typeface="+mn-lt"/>
            </a:endParaRPr>
          </a:p>
          <a:p>
            <a:endParaRPr lang="en-US" sz="1200" dirty="0" smtClean="0">
              <a:latin typeface="+mn-lt"/>
            </a:endParaRPr>
          </a:p>
          <a:p>
            <a:pPr marL="227013" lvl="1" indent="-215900">
              <a:buClr>
                <a:schemeClr val="tx2">
                  <a:lumMod val="100000"/>
                </a:schemeClr>
              </a:buClr>
              <a:buSzPct val="100000"/>
            </a:pPr>
            <a:r>
              <a:rPr lang="en-US" sz="1200" dirty="0" smtClean="0">
                <a:solidFill>
                  <a:schemeClr val="tx1">
                    <a:lumMod val="100000"/>
                  </a:schemeClr>
                </a:solidFill>
              </a:rPr>
              <a:t>What are the business rules to implement?</a:t>
            </a:r>
          </a:p>
          <a:p>
            <a:pPr marL="227013" lvl="1" indent="-215900">
              <a:buClr>
                <a:schemeClr val="tx2">
                  <a:lumMod val="100000"/>
                </a:schemeClr>
              </a:buClr>
              <a:buSzPct val="100000"/>
            </a:pPr>
            <a:r>
              <a:rPr lang="en-US" sz="1200" dirty="0" smtClean="0">
                <a:solidFill>
                  <a:schemeClr val="tx1">
                    <a:lumMod val="100000"/>
                  </a:schemeClr>
                </a:solidFill>
              </a:rPr>
              <a:t>How do recs look after business rule pruning?</a:t>
            </a:r>
          </a:p>
          <a:p>
            <a:pPr>
              <a:buNone/>
            </a:pPr>
            <a:endParaRPr lang="en-US" sz="1200" i="1" dirty="0">
              <a:latin typeface="+mn-lt"/>
            </a:endParaRPr>
          </a:p>
          <a:p>
            <a:pPr>
              <a:buNone/>
            </a:pPr>
            <a:endParaRPr lang="en-US" sz="1200" i="1" dirty="0" smtClean="0">
              <a:latin typeface="+mn-lt"/>
            </a:endParaRPr>
          </a:p>
          <a:p>
            <a:pPr>
              <a:buNone/>
            </a:pPr>
            <a:endParaRPr lang="en-US" sz="1200" i="1" dirty="0" smtClean="0">
              <a:latin typeface="+mn-lt"/>
            </a:endParaRPr>
          </a:p>
          <a:p>
            <a:pPr>
              <a:buNone/>
            </a:pPr>
            <a:endParaRPr lang="en-US" sz="1200" i="1" dirty="0">
              <a:latin typeface="+mn-lt"/>
            </a:endParaRPr>
          </a:p>
          <a:p>
            <a:pPr>
              <a:buNone/>
            </a:pPr>
            <a:endParaRPr lang="en-US" sz="1200" i="1" dirty="0" smtClean="0">
              <a:latin typeface="+mn-lt"/>
            </a:endParaRPr>
          </a:p>
          <a:p>
            <a:endParaRPr lang="en-US" sz="1200" dirty="0" smtClean="0">
              <a:latin typeface="+mn-lt"/>
            </a:endParaRPr>
          </a:p>
          <a:p>
            <a:endParaRPr lang="en-US" sz="1200" dirty="0" smtClean="0">
              <a:latin typeface="+mn-lt"/>
            </a:endParaRPr>
          </a:p>
        </p:txBody>
      </p:sp>
      <p:sp>
        <p:nvSpPr>
          <p:cNvPr id="29" name="ee4pContent5"/>
          <p:cNvSpPr txBox="1"/>
          <p:nvPr/>
        </p:nvSpPr>
        <p:spPr>
          <a:xfrm>
            <a:off x="9619349" y="2987495"/>
            <a:ext cx="2014353" cy="326367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200" dirty="0" smtClean="0">
                <a:latin typeface="+mn-lt"/>
              </a:rPr>
              <a:t>Prep offer assignments for loading into </a:t>
            </a:r>
            <a:r>
              <a:rPr lang="en-US" sz="1200" dirty="0" err="1" smtClean="0">
                <a:latin typeface="+mn-lt"/>
              </a:rPr>
              <a:t>Selligent</a:t>
            </a:r>
            <a:r>
              <a:rPr lang="en-US" sz="1200" dirty="0" smtClean="0">
                <a:latin typeface="+mn-lt"/>
              </a:rPr>
              <a:t> and</a:t>
            </a:r>
          </a:p>
          <a:p>
            <a:r>
              <a:rPr lang="en-US" sz="1200" dirty="0">
                <a:latin typeface="+mn-lt"/>
              </a:rPr>
              <a:t>c</a:t>
            </a:r>
            <a:r>
              <a:rPr lang="en-US" sz="1200" dirty="0" smtClean="0">
                <a:latin typeface="+mn-lt"/>
              </a:rPr>
              <a:t>onduct final QA on recommendations</a:t>
            </a:r>
          </a:p>
          <a:p>
            <a:endParaRPr lang="en-US" sz="1200" dirty="0">
              <a:latin typeface="+mn-lt"/>
            </a:endParaRPr>
          </a:p>
          <a:p>
            <a:endParaRPr lang="en-US" sz="1200" dirty="0" smtClean="0">
              <a:latin typeface="+mn-lt"/>
            </a:endParaRPr>
          </a:p>
          <a:p>
            <a:pPr marL="227013" lvl="1" indent="-215900">
              <a:buClr>
                <a:schemeClr val="tx2">
                  <a:lumMod val="100000"/>
                </a:schemeClr>
              </a:buClr>
              <a:buSzPct val="100000"/>
            </a:pPr>
            <a:r>
              <a:rPr lang="en-US" sz="1200" dirty="0" smtClean="0">
                <a:solidFill>
                  <a:schemeClr val="tx1">
                    <a:lumMod val="100000"/>
                  </a:schemeClr>
                </a:solidFill>
              </a:rPr>
              <a:t>Do offer assignments and experimental design make sense to the business and customer?</a:t>
            </a:r>
          </a:p>
          <a:p>
            <a:pPr>
              <a:buNone/>
            </a:pPr>
            <a:endParaRPr lang="en-US" sz="1200" i="1" dirty="0">
              <a:latin typeface="+mn-lt"/>
            </a:endParaRPr>
          </a:p>
          <a:p>
            <a:pPr>
              <a:buNone/>
            </a:pPr>
            <a:endParaRPr lang="en-US" sz="1200" i="1" dirty="0" smtClean="0">
              <a:latin typeface="+mn-lt"/>
            </a:endParaRPr>
          </a:p>
          <a:p>
            <a:pPr>
              <a:buNone/>
            </a:pPr>
            <a:endParaRPr lang="en-US" sz="1200" i="1" dirty="0">
              <a:latin typeface="+mn-lt"/>
            </a:endParaRPr>
          </a:p>
          <a:p>
            <a:pPr>
              <a:buNone/>
            </a:pPr>
            <a:endParaRPr lang="en-US" sz="1200" i="1" dirty="0" smtClean="0">
              <a:latin typeface="+mn-lt"/>
            </a:endParaRPr>
          </a:p>
          <a:p>
            <a:endParaRPr lang="en-US" sz="1200" dirty="0" smtClean="0">
              <a:solidFill>
                <a:srgbClr val="FF0000"/>
              </a:solidFill>
            </a:endParaRPr>
          </a:p>
          <a:p>
            <a:endParaRPr lang="en-US" sz="1200" dirty="0">
              <a:latin typeface="+mn-lt"/>
            </a:endParaRPr>
          </a:p>
          <a:p>
            <a:endParaRPr lang="en-US" sz="1200" dirty="0" smtClean="0">
              <a:latin typeface="+mn-lt"/>
            </a:endParaRPr>
          </a:p>
          <a:p>
            <a:pPr>
              <a:buNone/>
            </a:pPr>
            <a:endParaRPr lang="en-US" sz="1200" dirty="0">
              <a:latin typeface="+mn-lt"/>
            </a:endParaRPr>
          </a:p>
        </p:txBody>
      </p:sp>
      <p:sp>
        <p:nvSpPr>
          <p:cNvPr id="2" name="Title 1"/>
          <p:cNvSpPr>
            <a:spLocks noGrp="1"/>
          </p:cNvSpPr>
          <p:nvPr>
            <p:ph type="title"/>
          </p:nvPr>
        </p:nvSpPr>
        <p:spPr>
          <a:xfrm>
            <a:off x="630000" y="622800"/>
            <a:ext cx="10933200" cy="941796"/>
          </a:xfrm>
          <a:ln cap="rnd">
            <a:noFill/>
            <a:round/>
          </a:ln>
        </p:spPr>
        <p:txBody>
          <a:bodyPr/>
          <a:lstStyle/>
          <a:p>
            <a:r>
              <a:rPr lang="en-US" dirty="0" smtClean="0">
                <a:solidFill>
                  <a:srgbClr val="E71C57"/>
                </a:solidFill>
              </a:rPr>
              <a:t>Progress </a:t>
            </a:r>
            <a:r>
              <a:rPr lang="en-US" dirty="0" smtClean="0">
                <a:solidFill>
                  <a:srgbClr val="E71C57"/>
                </a:solidFill>
              </a:rPr>
              <a:t>update</a:t>
            </a:r>
            <a:r>
              <a:rPr lang="en-US" dirty="0" smtClean="0"/>
              <a:t> </a:t>
            </a:r>
            <a:r>
              <a:rPr lang="en-US" dirty="0" smtClean="0"/>
              <a:t>Propensity model development with association rules is completed</a:t>
            </a:r>
            <a:endParaRPr lang="en-US" dirty="0">
              <a:latin typeface="+mj-lt"/>
            </a:endParaRPr>
          </a:p>
        </p:txBody>
      </p:sp>
      <p:cxnSp>
        <p:nvCxnSpPr>
          <p:cNvPr id="31" name="Straight Connector 30"/>
          <p:cNvCxnSpPr/>
          <p:nvPr/>
        </p:nvCxnSpPr>
        <p:spPr>
          <a:xfrm>
            <a:off x="628142" y="3930977"/>
            <a:ext cx="11162532" cy="0"/>
          </a:xfrm>
          <a:prstGeom prst="line">
            <a:avLst/>
          </a:prstGeom>
          <a:ln w="12700"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28142" y="5559920"/>
            <a:ext cx="11162532" cy="0"/>
          </a:xfrm>
          <a:prstGeom prst="line">
            <a:avLst/>
          </a:prstGeom>
          <a:ln w="12700"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6200000">
            <a:off x="-24167" y="3244825"/>
            <a:ext cx="914400" cy="200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smtClean="0">
                <a:solidFill>
                  <a:srgbClr val="575757"/>
                </a:solidFill>
              </a:rPr>
              <a:t>Details</a:t>
            </a:r>
          </a:p>
        </p:txBody>
      </p:sp>
      <p:sp>
        <p:nvSpPr>
          <p:cNvPr id="46" name="TextBox 45"/>
          <p:cNvSpPr txBox="1"/>
          <p:nvPr/>
        </p:nvSpPr>
        <p:spPr>
          <a:xfrm rot="16200000">
            <a:off x="-24167" y="4582720"/>
            <a:ext cx="914400" cy="200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smtClean="0">
                <a:solidFill>
                  <a:srgbClr val="575757"/>
                </a:solidFill>
              </a:rPr>
              <a:t>Insights &amp; Questions</a:t>
            </a:r>
          </a:p>
        </p:txBody>
      </p:sp>
      <p:sp>
        <p:nvSpPr>
          <p:cNvPr id="48" name="TextBox 47"/>
          <p:cNvSpPr txBox="1"/>
          <p:nvPr/>
        </p:nvSpPr>
        <p:spPr>
          <a:xfrm rot="16200000">
            <a:off x="-24167" y="5925885"/>
            <a:ext cx="914400" cy="200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smtClean="0">
                <a:solidFill>
                  <a:srgbClr val="575757"/>
                </a:solidFill>
              </a:rPr>
              <a:t>Decisions</a:t>
            </a:r>
          </a:p>
        </p:txBody>
      </p:sp>
      <p:cxnSp>
        <p:nvCxnSpPr>
          <p:cNvPr id="35" name="Straight Connector 34"/>
          <p:cNvCxnSpPr/>
          <p:nvPr/>
        </p:nvCxnSpPr>
        <p:spPr>
          <a:xfrm>
            <a:off x="5124674" y="1771910"/>
            <a:ext cx="2556000" cy="0"/>
          </a:xfrm>
          <a:prstGeom prst="line">
            <a:avLst/>
          </a:prstGeom>
          <a:noFill/>
          <a:ln w="19050" cap="rnd" cmpd="sng" algn="ctr">
            <a:solidFill>
              <a:schemeClr val="accent5"/>
            </a:solidFill>
            <a:prstDash val="solid"/>
            <a:headEnd type="oval"/>
            <a:tailEnd type="none" w="sm" len="sm"/>
          </a:ln>
          <a:effectLst/>
        </p:spPr>
      </p:cxnSp>
      <p:cxnSp>
        <p:nvCxnSpPr>
          <p:cNvPr id="38" name="Straight Connector 37"/>
          <p:cNvCxnSpPr/>
          <p:nvPr/>
        </p:nvCxnSpPr>
        <p:spPr>
          <a:xfrm rot="10800000">
            <a:off x="9107906" y="1771910"/>
            <a:ext cx="2556000" cy="0"/>
          </a:xfrm>
          <a:prstGeom prst="line">
            <a:avLst/>
          </a:prstGeom>
          <a:noFill/>
          <a:ln w="19050" cap="rnd" cmpd="sng" algn="ctr">
            <a:solidFill>
              <a:schemeClr val="accent5"/>
            </a:solidFill>
            <a:prstDash val="solid"/>
            <a:headEnd type="oval"/>
            <a:tailEnd type="none" w="sm" len="sm"/>
          </a:ln>
          <a:effectLst/>
        </p:spPr>
      </p:cxnSp>
      <p:sp>
        <p:nvSpPr>
          <p:cNvPr id="4" name="TextBox 3"/>
          <p:cNvSpPr txBox="1"/>
          <p:nvPr/>
        </p:nvSpPr>
        <p:spPr>
          <a:xfrm>
            <a:off x="7623728" y="1564596"/>
            <a:ext cx="1541124" cy="3155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Current focus</a:t>
            </a:r>
          </a:p>
        </p:txBody>
      </p:sp>
      <p:sp>
        <p:nvSpPr>
          <p:cNvPr id="39"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40" name="NavigationText"/>
          <p:cNvSpPr/>
          <p:nvPr/>
        </p:nvSpPr>
        <p:spPr>
          <a:xfrm>
            <a:off x="10049263" y="256093"/>
            <a:ext cx="1321797" cy="2580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 bIns="0" numCol="1" spcCol="0" rtlCol="0" fromWordArt="0" anchor="ctr" anchorCtr="0" forceAA="0" compatLnSpc="1">
            <a:prstTxWarp prst="textNoShape">
              <a:avLst/>
            </a:prstTxWarp>
            <a:noAutofit/>
          </a:bodyPr>
          <a:lstStyle/>
          <a:p>
            <a:pPr algn="r"/>
            <a:r>
              <a:rPr lang="en-US" sz="1000" smtClean="0">
                <a:solidFill>
                  <a:schemeClr val="bg1">
                    <a:lumMod val="50000"/>
                  </a:schemeClr>
                </a:solidFill>
                <a:latin typeface="Trebuchet MS" panose="020B0603020202020204" pitchFamily="34" charset="0"/>
              </a:rPr>
              <a:t>Menu Exploration</a:t>
            </a:r>
            <a:endParaRPr lang="en-US" sz="1000" dirty="0" err="1" smtClean="0">
              <a:solidFill>
                <a:schemeClr val="bg1">
                  <a:lumMod val="50000"/>
                </a:schemeClr>
              </a:solidFill>
              <a:latin typeface="Trebuchet MS" panose="020B0603020202020204" pitchFamily="34" charset="0"/>
            </a:endParaRPr>
          </a:p>
        </p:txBody>
      </p:sp>
      <p:grpSp>
        <p:nvGrpSpPr>
          <p:cNvPr id="41" name="NavigationIcon"/>
          <p:cNvGrpSpPr>
            <a:grpSpLocks noChangeAspect="1"/>
          </p:cNvGrpSpPr>
          <p:nvPr/>
        </p:nvGrpSpPr>
        <p:grpSpPr>
          <a:xfrm>
            <a:off x="11697971" y="132877"/>
            <a:ext cx="350906" cy="365760"/>
            <a:chOff x="5487924" y="2766060"/>
            <a:chExt cx="1269111" cy="1322832"/>
          </a:xfrm>
        </p:grpSpPr>
        <p:sp>
          <p:nvSpPr>
            <p:cNvPr id="47" name="Freeform 5">
              <a:extLst>
                <a:ext uri="{FF2B5EF4-FFF2-40B4-BE49-F238E27FC236}">
                  <a16:creationId xmlns:a16="http://schemas.microsoft.com/office/drawing/2014/main" xmlns="" id="{07198B6C-6D6F-4E3D-8A30-3A35EC541A90}"/>
                </a:ext>
              </a:extLst>
            </p:cNvPr>
            <p:cNvSpPr>
              <a:spLocks noEditPoints="1"/>
            </p:cNvSpPr>
            <p:nvPr/>
          </p:nvSpPr>
          <p:spPr bwMode="auto">
            <a:xfrm>
              <a:off x="5823204" y="2766060"/>
              <a:ext cx="598932" cy="1322832"/>
            </a:xfrm>
            <a:custGeom>
              <a:avLst/>
              <a:gdLst>
                <a:gd name="T0" fmla="*/ 839 w 839"/>
                <a:gd name="T1" fmla="*/ 1756 h 1852"/>
                <a:gd name="T2" fmla="*/ 776 w 839"/>
                <a:gd name="T3" fmla="*/ 1852 h 1852"/>
                <a:gd name="T4" fmla="*/ 714 w 839"/>
                <a:gd name="T5" fmla="*/ 1756 h 1852"/>
                <a:gd name="T6" fmla="*/ 726 w 839"/>
                <a:gd name="T7" fmla="*/ 885 h 1852"/>
                <a:gd name="T8" fmla="*/ 642 w 839"/>
                <a:gd name="T9" fmla="*/ 448 h 1852"/>
                <a:gd name="T10" fmla="*/ 827 w 839"/>
                <a:gd name="T11" fmla="*/ 8 h 1852"/>
                <a:gd name="T12" fmla="*/ 827 w 839"/>
                <a:gd name="T13" fmla="*/ 887 h 1852"/>
                <a:gd name="T14" fmla="*/ 827 w 839"/>
                <a:gd name="T15" fmla="*/ 887 h 1852"/>
                <a:gd name="T16" fmla="*/ 839 w 839"/>
                <a:gd name="T17" fmla="*/ 1756 h 1852"/>
                <a:gd name="T18" fmla="*/ 241 w 839"/>
                <a:gd name="T19" fmla="*/ 0 h 1852"/>
                <a:gd name="T20" fmla="*/ 222 w 839"/>
                <a:gd name="T21" fmla="*/ 20 h 1852"/>
                <a:gd name="T22" fmla="*/ 222 w 839"/>
                <a:gd name="T23" fmla="*/ 287 h 1852"/>
                <a:gd name="T24" fmla="*/ 185 w 839"/>
                <a:gd name="T25" fmla="*/ 287 h 1852"/>
                <a:gd name="T26" fmla="*/ 185 w 839"/>
                <a:gd name="T27" fmla="*/ 20 h 1852"/>
                <a:gd name="T28" fmla="*/ 165 w 839"/>
                <a:gd name="T29" fmla="*/ 0 h 1852"/>
                <a:gd name="T30" fmla="*/ 146 w 839"/>
                <a:gd name="T31" fmla="*/ 20 h 1852"/>
                <a:gd name="T32" fmla="*/ 146 w 839"/>
                <a:gd name="T33" fmla="*/ 287 h 1852"/>
                <a:gd name="T34" fmla="*/ 113 w 839"/>
                <a:gd name="T35" fmla="*/ 287 h 1852"/>
                <a:gd name="T36" fmla="*/ 113 w 839"/>
                <a:gd name="T37" fmla="*/ 21 h 1852"/>
                <a:gd name="T38" fmla="*/ 92 w 839"/>
                <a:gd name="T39" fmla="*/ 0 h 1852"/>
                <a:gd name="T40" fmla="*/ 72 w 839"/>
                <a:gd name="T41" fmla="*/ 21 h 1852"/>
                <a:gd name="T42" fmla="*/ 72 w 839"/>
                <a:gd name="T43" fmla="*/ 287 h 1852"/>
                <a:gd name="T44" fmla="*/ 39 w 839"/>
                <a:gd name="T45" fmla="*/ 287 h 1852"/>
                <a:gd name="T46" fmla="*/ 39 w 839"/>
                <a:gd name="T47" fmla="*/ 20 h 1852"/>
                <a:gd name="T48" fmla="*/ 19 w 839"/>
                <a:gd name="T49" fmla="*/ 0 h 1852"/>
                <a:gd name="T50" fmla="*/ 0 w 839"/>
                <a:gd name="T51" fmla="*/ 20 h 1852"/>
                <a:gd name="T52" fmla="*/ 0 w 839"/>
                <a:gd name="T53" fmla="*/ 287 h 1852"/>
                <a:gd name="T54" fmla="*/ 0 w 839"/>
                <a:gd name="T55" fmla="*/ 306 h 1852"/>
                <a:gd name="T56" fmla="*/ 0 w 839"/>
                <a:gd name="T57" fmla="*/ 420 h 1852"/>
                <a:gd name="T58" fmla="*/ 78 w 839"/>
                <a:gd name="T59" fmla="*/ 528 h 1852"/>
                <a:gd name="T60" fmla="*/ 76 w 839"/>
                <a:gd name="T61" fmla="*/ 554 h 1852"/>
                <a:gd name="T62" fmla="*/ 60 w 839"/>
                <a:gd name="T63" fmla="*/ 1756 h 1852"/>
                <a:gd name="T64" fmla="*/ 129 w 839"/>
                <a:gd name="T65" fmla="*/ 1852 h 1852"/>
                <a:gd name="T66" fmla="*/ 199 w 839"/>
                <a:gd name="T67" fmla="*/ 1756 h 1852"/>
                <a:gd name="T68" fmla="*/ 181 w 839"/>
                <a:gd name="T69" fmla="*/ 552 h 1852"/>
                <a:gd name="T70" fmla="*/ 180 w 839"/>
                <a:gd name="T71" fmla="*/ 529 h 1852"/>
                <a:gd name="T72" fmla="*/ 261 w 839"/>
                <a:gd name="T73" fmla="*/ 420 h 1852"/>
                <a:gd name="T74" fmla="*/ 261 w 839"/>
                <a:gd name="T75" fmla="*/ 306 h 1852"/>
                <a:gd name="T76" fmla="*/ 261 w 839"/>
                <a:gd name="T77" fmla="*/ 306 h 1852"/>
                <a:gd name="T78" fmla="*/ 261 w 839"/>
                <a:gd name="T79" fmla="*/ 20 h 1852"/>
                <a:gd name="T80" fmla="*/ 241 w 839"/>
                <a:gd name="T81" fmla="*/ 0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9" h="1852">
                  <a:moveTo>
                    <a:pt x="839" y="1756"/>
                  </a:moveTo>
                  <a:cubicBezTo>
                    <a:pt x="839" y="1809"/>
                    <a:pt x="811" y="1852"/>
                    <a:pt x="776" y="1852"/>
                  </a:cubicBezTo>
                  <a:cubicBezTo>
                    <a:pt x="742" y="1852"/>
                    <a:pt x="714" y="1809"/>
                    <a:pt x="714" y="1756"/>
                  </a:cubicBezTo>
                  <a:cubicBezTo>
                    <a:pt x="714" y="1466"/>
                    <a:pt x="722" y="1175"/>
                    <a:pt x="726" y="885"/>
                  </a:cubicBezTo>
                  <a:cubicBezTo>
                    <a:pt x="679" y="865"/>
                    <a:pt x="642" y="677"/>
                    <a:pt x="642" y="448"/>
                  </a:cubicBezTo>
                  <a:cubicBezTo>
                    <a:pt x="657" y="301"/>
                    <a:pt x="711" y="10"/>
                    <a:pt x="827" y="8"/>
                  </a:cubicBezTo>
                  <a:cubicBezTo>
                    <a:pt x="827" y="887"/>
                    <a:pt x="827" y="887"/>
                    <a:pt x="827" y="887"/>
                  </a:cubicBezTo>
                  <a:cubicBezTo>
                    <a:pt x="827" y="887"/>
                    <a:pt x="827" y="887"/>
                    <a:pt x="827" y="887"/>
                  </a:cubicBezTo>
                  <a:lnTo>
                    <a:pt x="839" y="1756"/>
                  </a:lnTo>
                  <a:close/>
                  <a:moveTo>
                    <a:pt x="241" y="0"/>
                  </a:moveTo>
                  <a:cubicBezTo>
                    <a:pt x="231" y="0"/>
                    <a:pt x="222" y="9"/>
                    <a:pt x="222" y="20"/>
                  </a:cubicBezTo>
                  <a:cubicBezTo>
                    <a:pt x="222" y="287"/>
                    <a:pt x="222" y="287"/>
                    <a:pt x="222" y="287"/>
                  </a:cubicBezTo>
                  <a:cubicBezTo>
                    <a:pt x="185" y="287"/>
                    <a:pt x="185" y="287"/>
                    <a:pt x="185" y="287"/>
                  </a:cubicBezTo>
                  <a:cubicBezTo>
                    <a:pt x="185" y="20"/>
                    <a:pt x="185" y="20"/>
                    <a:pt x="185" y="20"/>
                  </a:cubicBezTo>
                  <a:cubicBezTo>
                    <a:pt x="185" y="9"/>
                    <a:pt x="176" y="0"/>
                    <a:pt x="165" y="0"/>
                  </a:cubicBezTo>
                  <a:cubicBezTo>
                    <a:pt x="155" y="0"/>
                    <a:pt x="146" y="9"/>
                    <a:pt x="146" y="20"/>
                  </a:cubicBezTo>
                  <a:cubicBezTo>
                    <a:pt x="146" y="287"/>
                    <a:pt x="146" y="287"/>
                    <a:pt x="146" y="287"/>
                  </a:cubicBezTo>
                  <a:cubicBezTo>
                    <a:pt x="113" y="287"/>
                    <a:pt x="113" y="287"/>
                    <a:pt x="113" y="287"/>
                  </a:cubicBezTo>
                  <a:cubicBezTo>
                    <a:pt x="113" y="21"/>
                    <a:pt x="113" y="21"/>
                    <a:pt x="113" y="21"/>
                  </a:cubicBezTo>
                  <a:cubicBezTo>
                    <a:pt x="113" y="9"/>
                    <a:pt x="104" y="0"/>
                    <a:pt x="92" y="0"/>
                  </a:cubicBezTo>
                  <a:cubicBezTo>
                    <a:pt x="81" y="0"/>
                    <a:pt x="72" y="9"/>
                    <a:pt x="72" y="21"/>
                  </a:cubicBezTo>
                  <a:cubicBezTo>
                    <a:pt x="72" y="287"/>
                    <a:pt x="72" y="287"/>
                    <a:pt x="72" y="287"/>
                  </a:cubicBezTo>
                  <a:cubicBezTo>
                    <a:pt x="39" y="287"/>
                    <a:pt x="39" y="287"/>
                    <a:pt x="39" y="287"/>
                  </a:cubicBezTo>
                  <a:cubicBezTo>
                    <a:pt x="39" y="20"/>
                    <a:pt x="39" y="20"/>
                    <a:pt x="39" y="20"/>
                  </a:cubicBezTo>
                  <a:cubicBezTo>
                    <a:pt x="39" y="9"/>
                    <a:pt x="30" y="0"/>
                    <a:pt x="19" y="0"/>
                  </a:cubicBezTo>
                  <a:cubicBezTo>
                    <a:pt x="8" y="0"/>
                    <a:pt x="0" y="9"/>
                    <a:pt x="0" y="20"/>
                  </a:cubicBezTo>
                  <a:cubicBezTo>
                    <a:pt x="0" y="287"/>
                    <a:pt x="0" y="287"/>
                    <a:pt x="0" y="287"/>
                  </a:cubicBezTo>
                  <a:cubicBezTo>
                    <a:pt x="0" y="306"/>
                    <a:pt x="0" y="306"/>
                    <a:pt x="0" y="306"/>
                  </a:cubicBezTo>
                  <a:cubicBezTo>
                    <a:pt x="0" y="420"/>
                    <a:pt x="0" y="420"/>
                    <a:pt x="0" y="420"/>
                  </a:cubicBezTo>
                  <a:cubicBezTo>
                    <a:pt x="0" y="468"/>
                    <a:pt x="32" y="510"/>
                    <a:pt x="78" y="528"/>
                  </a:cubicBezTo>
                  <a:cubicBezTo>
                    <a:pt x="77" y="537"/>
                    <a:pt x="76" y="545"/>
                    <a:pt x="76" y="554"/>
                  </a:cubicBezTo>
                  <a:cubicBezTo>
                    <a:pt x="76" y="955"/>
                    <a:pt x="60" y="1355"/>
                    <a:pt x="60" y="1756"/>
                  </a:cubicBezTo>
                  <a:cubicBezTo>
                    <a:pt x="60" y="1809"/>
                    <a:pt x="91" y="1852"/>
                    <a:pt x="129" y="1852"/>
                  </a:cubicBezTo>
                  <a:cubicBezTo>
                    <a:pt x="168" y="1852"/>
                    <a:pt x="199" y="1809"/>
                    <a:pt x="199" y="1756"/>
                  </a:cubicBezTo>
                  <a:cubicBezTo>
                    <a:pt x="181" y="552"/>
                    <a:pt x="181" y="552"/>
                    <a:pt x="181" y="552"/>
                  </a:cubicBezTo>
                  <a:cubicBezTo>
                    <a:pt x="181" y="544"/>
                    <a:pt x="180" y="537"/>
                    <a:pt x="180" y="529"/>
                  </a:cubicBezTo>
                  <a:cubicBezTo>
                    <a:pt x="227" y="512"/>
                    <a:pt x="261" y="470"/>
                    <a:pt x="261" y="420"/>
                  </a:cubicBezTo>
                  <a:cubicBezTo>
                    <a:pt x="261" y="306"/>
                    <a:pt x="261" y="306"/>
                    <a:pt x="261" y="306"/>
                  </a:cubicBezTo>
                  <a:cubicBezTo>
                    <a:pt x="261" y="306"/>
                    <a:pt x="261" y="306"/>
                    <a:pt x="261" y="306"/>
                  </a:cubicBezTo>
                  <a:cubicBezTo>
                    <a:pt x="261" y="20"/>
                    <a:pt x="261" y="20"/>
                    <a:pt x="261" y="20"/>
                  </a:cubicBezTo>
                  <a:cubicBezTo>
                    <a:pt x="261" y="9"/>
                    <a:pt x="252" y="0"/>
                    <a:pt x="241" y="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49" name="Freeform 6">
              <a:extLst>
                <a:ext uri="{FF2B5EF4-FFF2-40B4-BE49-F238E27FC236}">
                  <a16:creationId xmlns:a16="http://schemas.microsoft.com/office/drawing/2014/main" xmlns="" id="{41A520DB-0E96-46FD-A181-BAE9C3F70D13}"/>
                </a:ext>
              </a:extLst>
            </p:cNvPr>
            <p:cNvSpPr>
              <a:spLocks noEditPoints="1"/>
            </p:cNvSpPr>
            <p:nvPr/>
          </p:nvSpPr>
          <p:spPr bwMode="auto">
            <a:xfrm>
              <a:off x="5487924" y="2793111"/>
              <a:ext cx="1269111" cy="1270254"/>
            </a:xfrm>
            <a:custGeom>
              <a:avLst/>
              <a:gdLst>
                <a:gd name="T0" fmla="*/ 1507 w 1778"/>
                <a:gd name="T1" fmla="*/ 889 h 1778"/>
                <a:gd name="T2" fmla="*/ 1347 w 1778"/>
                <a:gd name="T3" fmla="*/ 1303 h 1778"/>
                <a:gd name="T4" fmla="*/ 1346 w 1778"/>
                <a:gd name="T5" fmla="*/ 1236 h 1778"/>
                <a:gd name="T6" fmla="*/ 1463 w 1778"/>
                <a:gd name="T7" fmla="*/ 889 h 1778"/>
                <a:gd name="T8" fmla="*/ 1341 w 1778"/>
                <a:gd name="T9" fmla="*/ 535 h 1778"/>
                <a:gd name="T10" fmla="*/ 1341 w 1778"/>
                <a:gd name="T11" fmla="*/ 468 h 1778"/>
                <a:gd name="T12" fmla="*/ 1507 w 1778"/>
                <a:gd name="T13" fmla="*/ 889 h 1778"/>
                <a:gd name="T14" fmla="*/ 775 w 1778"/>
                <a:gd name="T15" fmla="*/ 326 h 1778"/>
                <a:gd name="T16" fmla="*/ 889 w 1778"/>
                <a:gd name="T17" fmla="*/ 315 h 1778"/>
                <a:gd name="T18" fmla="*/ 1075 w 1778"/>
                <a:gd name="T19" fmla="*/ 346 h 1778"/>
                <a:gd name="T20" fmla="*/ 1082 w 1778"/>
                <a:gd name="T21" fmla="*/ 302 h 1778"/>
                <a:gd name="T22" fmla="*/ 889 w 1778"/>
                <a:gd name="T23" fmla="*/ 271 h 1778"/>
                <a:gd name="T24" fmla="*/ 775 w 1778"/>
                <a:gd name="T25" fmla="*/ 282 h 1778"/>
                <a:gd name="T26" fmla="*/ 775 w 1778"/>
                <a:gd name="T27" fmla="*/ 326 h 1778"/>
                <a:gd name="T28" fmla="*/ 1143 w 1778"/>
                <a:gd name="T29" fmla="*/ 1404 h 1778"/>
                <a:gd name="T30" fmla="*/ 889 w 1778"/>
                <a:gd name="T31" fmla="*/ 1463 h 1778"/>
                <a:gd name="T32" fmla="*/ 708 w 1778"/>
                <a:gd name="T33" fmla="*/ 1434 h 1778"/>
                <a:gd name="T34" fmla="*/ 709 w 1778"/>
                <a:gd name="T35" fmla="*/ 1480 h 1778"/>
                <a:gd name="T36" fmla="*/ 889 w 1778"/>
                <a:gd name="T37" fmla="*/ 1507 h 1778"/>
                <a:gd name="T38" fmla="*/ 1142 w 1778"/>
                <a:gd name="T39" fmla="*/ 1453 h 1778"/>
                <a:gd name="T40" fmla="*/ 1143 w 1778"/>
                <a:gd name="T41" fmla="*/ 1404 h 1778"/>
                <a:gd name="T42" fmla="*/ 491 w 1778"/>
                <a:gd name="T43" fmla="*/ 1301 h 1778"/>
                <a:gd name="T44" fmla="*/ 315 w 1778"/>
                <a:gd name="T45" fmla="*/ 889 h 1778"/>
                <a:gd name="T46" fmla="*/ 474 w 1778"/>
                <a:gd name="T47" fmla="*/ 494 h 1778"/>
                <a:gd name="T48" fmla="*/ 446 w 1778"/>
                <a:gd name="T49" fmla="*/ 459 h 1778"/>
                <a:gd name="T50" fmla="*/ 271 w 1778"/>
                <a:gd name="T51" fmla="*/ 889 h 1778"/>
                <a:gd name="T52" fmla="*/ 490 w 1778"/>
                <a:gd name="T53" fmla="*/ 1360 h 1778"/>
                <a:gd name="T54" fmla="*/ 491 w 1778"/>
                <a:gd name="T55" fmla="*/ 1301 h 1778"/>
                <a:gd name="T56" fmla="*/ 775 w 1778"/>
                <a:gd name="T57" fmla="*/ 52 h 1778"/>
                <a:gd name="T58" fmla="*/ 889 w 1778"/>
                <a:gd name="T59" fmla="*/ 44 h 1778"/>
                <a:gd name="T60" fmla="*/ 1140 w 1778"/>
                <a:gd name="T61" fmla="*/ 82 h 1778"/>
                <a:gd name="T62" fmla="*/ 1158 w 1778"/>
                <a:gd name="T63" fmla="*/ 41 h 1778"/>
                <a:gd name="T64" fmla="*/ 889 w 1778"/>
                <a:gd name="T65" fmla="*/ 0 h 1778"/>
                <a:gd name="T66" fmla="*/ 775 w 1778"/>
                <a:gd name="T67" fmla="*/ 7 h 1778"/>
                <a:gd name="T68" fmla="*/ 775 w 1778"/>
                <a:gd name="T69" fmla="*/ 52 h 1778"/>
                <a:gd name="T70" fmla="*/ 486 w 1778"/>
                <a:gd name="T71" fmla="*/ 1632 h 1778"/>
                <a:gd name="T72" fmla="*/ 44 w 1778"/>
                <a:gd name="T73" fmla="*/ 889 h 1778"/>
                <a:gd name="T74" fmla="*/ 426 w 1778"/>
                <a:gd name="T75" fmla="*/ 183 h 1778"/>
                <a:gd name="T76" fmla="*/ 426 w 1778"/>
                <a:gd name="T77" fmla="*/ 130 h 1778"/>
                <a:gd name="T78" fmla="*/ 261 w 1778"/>
                <a:gd name="T79" fmla="*/ 260 h 1778"/>
                <a:gd name="T80" fmla="*/ 0 w 1778"/>
                <a:gd name="T81" fmla="*/ 889 h 1778"/>
                <a:gd name="T82" fmla="*/ 261 w 1778"/>
                <a:gd name="T83" fmla="*/ 1518 h 1778"/>
                <a:gd name="T84" fmla="*/ 486 w 1778"/>
                <a:gd name="T85" fmla="*/ 1682 h 1778"/>
                <a:gd name="T86" fmla="*/ 486 w 1778"/>
                <a:gd name="T87" fmla="*/ 1632 h 1778"/>
                <a:gd name="T88" fmla="*/ 1140 w 1778"/>
                <a:gd name="T89" fmla="*/ 1718 h 1778"/>
                <a:gd name="T90" fmla="*/ 1140 w 1778"/>
                <a:gd name="T91" fmla="*/ 1696 h 1778"/>
                <a:gd name="T92" fmla="*/ 889 w 1778"/>
                <a:gd name="T93" fmla="*/ 1734 h 1778"/>
                <a:gd name="T94" fmla="*/ 713 w 1778"/>
                <a:gd name="T95" fmla="*/ 1715 h 1778"/>
                <a:gd name="T96" fmla="*/ 713 w 1778"/>
                <a:gd name="T97" fmla="*/ 1718 h 1778"/>
                <a:gd name="T98" fmla="*/ 708 w 1778"/>
                <a:gd name="T99" fmla="*/ 1760 h 1778"/>
                <a:gd name="T100" fmla="*/ 889 w 1778"/>
                <a:gd name="T101" fmla="*/ 1778 h 1778"/>
                <a:gd name="T102" fmla="*/ 1142 w 1778"/>
                <a:gd name="T103" fmla="*/ 1742 h 1778"/>
                <a:gd name="T104" fmla="*/ 1140 w 1778"/>
                <a:gd name="T105" fmla="*/ 1718 h 1778"/>
                <a:gd name="T106" fmla="*/ 1518 w 1778"/>
                <a:gd name="T107" fmla="*/ 260 h 1778"/>
                <a:gd name="T108" fmla="*/ 1341 w 1778"/>
                <a:gd name="T109" fmla="*/ 123 h 1778"/>
                <a:gd name="T110" fmla="*/ 1341 w 1778"/>
                <a:gd name="T111" fmla="*/ 175 h 1778"/>
                <a:gd name="T112" fmla="*/ 1734 w 1778"/>
                <a:gd name="T113" fmla="*/ 889 h 1778"/>
                <a:gd name="T114" fmla="*/ 1351 w 1778"/>
                <a:gd name="T115" fmla="*/ 1596 h 1778"/>
                <a:gd name="T116" fmla="*/ 1352 w 1778"/>
                <a:gd name="T117" fmla="*/ 1649 h 1778"/>
                <a:gd name="T118" fmla="*/ 1518 w 1778"/>
                <a:gd name="T119" fmla="*/ 1518 h 1778"/>
                <a:gd name="T120" fmla="*/ 1778 w 1778"/>
                <a:gd name="T121" fmla="*/ 889 h 1778"/>
                <a:gd name="T122" fmla="*/ 1518 w 1778"/>
                <a:gd name="T123" fmla="*/ 260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78" h="1778">
                  <a:moveTo>
                    <a:pt x="1507" y="889"/>
                  </a:moveTo>
                  <a:cubicBezTo>
                    <a:pt x="1507" y="1048"/>
                    <a:pt x="1447" y="1194"/>
                    <a:pt x="1347" y="1303"/>
                  </a:cubicBezTo>
                  <a:cubicBezTo>
                    <a:pt x="1346" y="1236"/>
                    <a:pt x="1346" y="1236"/>
                    <a:pt x="1346" y="1236"/>
                  </a:cubicBezTo>
                  <a:cubicBezTo>
                    <a:pt x="1420" y="1139"/>
                    <a:pt x="1463" y="1019"/>
                    <a:pt x="1463" y="889"/>
                  </a:cubicBezTo>
                  <a:cubicBezTo>
                    <a:pt x="1463" y="756"/>
                    <a:pt x="1418" y="633"/>
                    <a:pt x="1341" y="535"/>
                  </a:cubicBezTo>
                  <a:cubicBezTo>
                    <a:pt x="1341" y="468"/>
                    <a:pt x="1341" y="468"/>
                    <a:pt x="1341" y="468"/>
                  </a:cubicBezTo>
                  <a:cubicBezTo>
                    <a:pt x="1444" y="578"/>
                    <a:pt x="1507" y="726"/>
                    <a:pt x="1507" y="889"/>
                  </a:cubicBezTo>
                  <a:close/>
                  <a:moveTo>
                    <a:pt x="775" y="326"/>
                  </a:moveTo>
                  <a:cubicBezTo>
                    <a:pt x="812" y="319"/>
                    <a:pt x="850" y="315"/>
                    <a:pt x="889" y="315"/>
                  </a:cubicBezTo>
                  <a:cubicBezTo>
                    <a:pt x="954" y="315"/>
                    <a:pt x="1017" y="326"/>
                    <a:pt x="1075" y="346"/>
                  </a:cubicBezTo>
                  <a:cubicBezTo>
                    <a:pt x="1077" y="332"/>
                    <a:pt x="1080" y="318"/>
                    <a:pt x="1082" y="302"/>
                  </a:cubicBezTo>
                  <a:cubicBezTo>
                    <a:pt x="1022" y="282"/>
                    <a:pt x="957" y="271"/>
                    <a:pt x="889" y="271"/>
                  </a:cubicBezTo>
                  <a:cubicBezTo>
                    <a:pt x="850" y="271"/>
                    <a:pt x="812" y="275"/>
                    <a:pt x="775" y="282"/>
                  </a:cubicBezTo>
                  <a:lnTo>
                    <a:pt x="775" y="326"/>
                  </a:lnTo>
                  <a:close/>
                  <a:moveTo>
                    <a:pt x="1143" y="1404"/>
                  </a:moveTo>
                  <a:cubicBezTo>
                    <a:pt x="1066" y="1442"/>
                    <a:pt x="980" y="1463"/>
                    <a:pt x="889" y="1463"/>
                  </a:cubicBezTo>
                  <a:cubicBezTo>
                    <a:pt x="826" y="1463"/>
                    <a:pt x="765" y="1453"/>
                    <a:pt x="708" y="1434"/>
                  </a:cubicBezTo>
                  <a:cubicBezTo>
                    <a:pt x="709" y="1480"/>
                    <a:pt x="709" y="1480"/>
                    <a:pt x="709" y="1480"/>
                  </a:cubicBezTo>
                  <a:cubicBezTo>
                    <a:pt x="766" y="1497"/>
                    <a:pt x="827" y="1507"/>
                    <a:pt x="889" y="1507"/>
                  </a:cubicBezTo>
                  <a:cubicBezTo>
                    <a:pt x="979" y="1507"/>
                    <a:pt x="1065" y="1487"/>
                    <a:pt x="1142" y="1453"/>
                  </a:cubicBezTo>
                  <a:cubicBezTo>
                    <a:pt x="1142" y="1436"/>
                    <a:pt x="1142" y="1420"/>
                    <a:pt x="1143" y="1404"/>
                  </a:cubicBezTo>
                  <a:close/>
                  <a:moveTo>
                    <a:pt x="491" y="1301"/>
                  </a:moveTo>
                  <a:cubicBezTo>
                    <a:pt x="383" y="1197"/>
                    <a:pt x="315" y="1051"/>
                    <a:pt x="315" y="889"/>
                  </a:cubicBezTo>
                  <a:cubicBezTo>
                    <a:pt x="315" y="736"/>
                    <a:pt x="376" y="597"/>
                    <a:pt x="474" y="494"/>
                  </a:cubicBezTo>
                  <a:cubicBezTo>
                    <a:pt x="463" y="483"/>
                    <a:pt x="454" y="471"/>
                    <a:pt x="446" y="459"/>
                  </a:cubicBezTo>
                  <a:cubicBezTo>
                    <a:pt x="338" y="570"/>
                    <a:pt x="271" y="722"/>
                    <a:pt x="271" y="889"/>
                  </a:cubicBezTo>
                  <a:cubicBezTo>
                    <a:pt x="271" y="1077"/>
                    <a:pt x="356" y="1246"/>
                    <a:pt x="490" y="1360"/>
                  </a:cubicBezTo>
                  <a:cubicBezTo>
                    <a:pt x="490" y="1340"/>
                    <a:pt x="490" y="1321"/>
                    <a:pt x="491" y="1301"/>
                  </a:cubicBezTo>
                  <a:close/>
                  <a:moveTo>
                    <a:pt x="775" y="52"/>
                  </a:moveTo>
                  <a:cubicBezTo>
                    <a:pt x="812" y="46"/>
                    <a:pt x="850" y="44"/>
                    <a:pt x="889" y="44"/>
                  </a:cubicBezTo>
                  <a:cubicBezTo>
                    <a:pt x="976" y="44"/>
                    <a:pt x="1060" y="57"/>
                    <a:pt x="1140" y="82"/>
                  </a:cubicBezTo>
                  <a:cubicBezTo>
                    <a:pt x="1145" y="67"/>
                    <a:pt x="1151" y="53"/>
                    <a:pt x="1158" y="41"/>
                  </a:cubicBezTo>
                  <a:cubicBezTo>
                    <a:pt x="1072" y="14"/>
                    <a:pt x="982" y="0"/>
                    <a:pt x="889" y="0"/>
                  </a:cubicBezTo>
                  <a:cubicBezTo>
                    <a:pt x="851" y="0"/>
                    <a:pt x="813" y="2"/>
                    <a:pt x="775" y="7"/>
                  </a:cubicBezTo>
                  <a:lnTo>
                    <a:pt x="775" y="52"/>
                  </a:lnTo>
                  <a:close/>
                  <a:moveTo>
                    <a:pt x="486" y="1632"/>
                  </a:moveTo>
                  <a:cubicBezTo>
                    <a:pt x="223" y="1488"/>
                    <a:pt x="44" y="1209"/>
                    <a:pt x="44" y="889"/>
                  </a:cubicBezTo>
                  <a:cubicBezTo>
                    <a:pt x="44" y="594"/>
                    <a:pt x="196" y="334"/>
                    <a:pt x="426" y="183"/>
                  </a:cubicBezTo>
                  <a:cubicBezTo>
                    <a:pt x="426" y="130"/>
                    <a:pt x="426" y="130"/>
                    <a:pt x="426" y="130"/>
                  </a:cubicBezTo>
                  <a:cubicBezTo>
                    <a:pt x="366" y="166"/>
                    <a:pt x="311" y="210"/>
                    <a:pt x="261" y="260"/>
                  </a:cubicBezTo>
                  <a:cubicBezTo>
                    <a:pt x="93" y="428"/>
                    <a:pt x="0" y="651"/>
                    <a:pt x="0" y="889"/>
                  </a:cubicBezTo>
                  <a:cubicBezTo>
                    <a:pt x="0" y="1126"/>
                    <a:pt x="93" y="1350"/>
                    <a:pt x="261" y="1518"/>
                  </a:cubicBezTo>
                  <a:cubicBezTo>
                    <a:pt x="328" y="1585"/>
                    <a:pt x="404" y="1640"/>
                    <a:pt x="486" y="1682"/>
                  </a:cubicBezTo>
                  <a:cubicBezTo>
                    <a:pt x="486" y="1665"/>
                    <a:pt x="486" y="1649"/>
                    <a:pt x="486" y="1632"/>
                  </a:cubicBezTo>
                  <a:close/>
                  <a:moveTo>
                    <a:pt x="1140" y="1718"/>
                  </a:moveTo>
                  <a:cubicBezTo>
                    <a:pt x="1140" y="1711"/>
                    <a:pt x="1140" y="1703"/>
                    <a:pt x="1140" y="1696"/>
                  </a:cubicBezTo>
                  <a:cubicBezTo>
                    <a:pt x="1061" y="1721"/>
                    <a:pt x="977" y="1734"/>
                    <a:pt x="889" y="1734"/>
                  </a:cubicBezTo>
                  <a:cubicBezTo>
                    <a:pt x="829" y="1734"/>
                    <a:pt x="770" y="1728"/>
                    <a:pt x="713" y="1715"/>
                  </a:cubicBezTo>
                  <a:cubicBezTo>
                    <a:pt x="713" y="1718"/>
                    <a:pt x="713" y="1718"/>
                    <a:pt x="713" y="1718"/>
                  </a:cubicBezTo>
                  <a:cubicBezTo>
                    <a:pt x="713" y="1732"/>
                    <a:pt x="711" y="1746"/>
                    <a:pt x="708" y="1760"/>
                  </a:cubicBezTo>
                  <a:cubicBezTo>
                    <a:pt x="767" y="1772"/>
                    <a:pt x="828" y="1778"/>
                    <a:pt x="889" y="1778"/>
                  </a:cubicBezTo>
                  <a:cubicBezTo>
                    <a:pt x="976" y="1778"/>
                    <a:pt x="1061" y="1766"/>
                    <a:pt x="1142" y="1742"/>
                  </a:cubicBezTo>
                  <a:cubicBezTo>
                    <a:pt x="1141" y="1734"/>
                    <a:pt x="1140" y="1726"/>
                    <a:pt x="1140" y="1718"/>
                  </a:cubicBezTo>
                  <a:close/>
                  <a:moveTo>
                    <a:pt x="1518" y="260"/>
                  </a:moveTo>
                  <a:cubicBezTo>
                    <a:pt x="1464" y="206"/>
                    <a:pt x="1405" y="160"/>
                    <a:pt x="1341" y="123"/>
                  </a:cubicBezTo>
                  <a:cubicBezTo>
                    <a:pt x="1341" y="175"/>
                    <a:pt x="1341" y="175"/>
                    <a:pt x="1341" y="175"/>
                  </a:cubicBezTo>
                  <a:cubicBezTo>
                    <a:pt x="1577" y="325"/>
                    <a:pt x="1734" y="589"/>
                    <a:pt x="1734" y="889"/>
                  </a:cubicBezTo>
                  <a:cubicBezTo>
                    <a:pt x="1734" y="1185"/>
                    <a:pt x="1582" y="1445"/>
                    <a:pt x="1351" y="1596"/>
                  </a:cubicBezTo>
                  <a:cubicBezTo>
                    <a:pt x="1352" y="1649"/>
                    <a:pt x="1352" y="1649"/>
                    <a:pt x="1352" y="1649"/>
                  </a:cubicBezTo>
                  <a:cubicBezTo>
                    <a:pt x="1412" y="1612"/>
                    <a:pt x="1467" y="1568"/>
                    <a:pt x="1518" y="1518"/>
                  </a:cubicBezTo>
                  <a:cubicBezTo>
                    <a:pt x="1686" y="1350"/>
                    <a:pt x="1778" y="1126"/>
                    <a:pt x="1778" y="889"/>
                  </a:cubicBezTo>
                  <a:cubicBezTo>
                    <a:pt x="1778" y="651"/>
                    <a:pt x="1686" y="428"/>
                    <a:pt x="1518" y="26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Tree>
    <p:custDataLst>
      <p:tags r:id="rId1"/>
    </p:custDataLst>
    <p:extLst>
      <p:ext uri="{BB962C8B-B14F-4D97-AF65-F5344CB8AC3E}">
        <p14:creationId xmlns:p14="http://schemas.microsoft.com/office/powerpoint/2010/main" val="1670264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dirty="0" smtClean="0">
                <a:solidFill>
                  <a:srgbClr val="D4DF33"/>
                </a:solidFill>
              </a:rPr>
              <a:t>Example</a:t>
            </a:r>
            <a:r>
              <a:rPr lang="en-US" dirty="0" smtClean="0"/>
              <a:t> How we assign most likely incremental product informed by average basket size and model rules</a:t>
            </a:r>
            <a:endParaRPr lang="en-US" dirty="0"/>
          </a:p>
        </p:txBody>
      </p:sp>
      <p:graphicFrame>
        <p:nvGraphicFramePr>
          <p:cNvPr id="3" name="table_type_name"/>
          <p:cNvGraphicFramePr>
            <a:graphicFrameLocks noGrp="1"/>
          </p:cNvGraphicFramePr>
          <p:nvPr>
            <p:extLst/>
          </p:nvPr>
        </p:nvGraphicFramePr>
        <p:xfrm>
          <a:off x="1004935" y="1825396"/>
          <a:ext cx="10578352" cy="3956304"/>
        </p:xfrm>
        <a:graphic>
          <a:graphicData uri="http://schemas.openxmlformats.org/drawingml/2006/table">
            <a:tbl>
              <a:tblPr/>
              <a:tblGrid>
                <a:gridCol w="3331675"/>
                <a:gridCol w="2415559"/>
                <a:gridCol w="2415559"/>
                <a:gridCol w="2415559"/>
              </a:tblGrid>
              <a:tr h="0">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1" i="0" u="none" strike="noStrike" cap="none" normalizeH="0" baseline="0" dirty="0" smtClean="0">
                          <a:ln>
                            <a:noFill/>
                          </a:ln>
                          <a:solidFill>
                            <a:schemeClr val="tx1"/>
                          </a:solidFill>
                          <a:effectLst/>
                          <a:latin typeface="+mn-lt"/>
                          <a:cs typeface="Arial" charset="0"/>
                          <a:sym typeface="Trebuchet MS" panose="020B0603020202020204" pitchFamily="34" charset="0"/>
                        </a:rPr>
                        <a:t>Seeding Method</a:t>
                      </a:r>
                    </a:p>
                  </a:txBody>
                  <a:tcPr marL="0" marR="72000" marT="73152" marB="73152" anchor="b" horzOverflow="overflow">
                    <a:lnL cap="flat">
                      <a:noFill/>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1" i="0" u="none" strike="noStrike" cap="none" normalizeH="0" baseline="0" dirty="0" smtClean="0">
                          <a:ln>
                            <a:noFill/>
                          </a:ln>
                          <a:solidFill>
                            <a:schemeClr val="tx1"/>
                          </a:solidFill>
                          <a:effectLst/>
                          <a:latin typeface="+mn-lt"/>
                          <a:cs typeface="Arial" charset="0"/>
                          <a:sym typeface="Trebuchet MS" panose="020B0603020202020204" pitchFamily="34" charset="0"/>
                        </a:rPr>
                        <a:t>Basket Size</a:t>
                      </a:r>
                    </a:p>
                  </a:txBody>
                  <a:tcPr marL="0" marR="73152" marT="73152" marB="73152" anchor="b"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1" i="0" u="none" strike="noStrike" cap="none" normalizeH="0" baseline="0" dirty="0" smtClean="0">
                          <a:ln>
                            <a:noFill/>
                          </a:ln>
                          <a:solidFill>
                            <a:schemeClr val="tx1"/>
                          </a:solidFill>
                          <a:effectLst/>
                          <a:latin typeface="+mn-lt"/>
                          <a:cs typeface="Arial" charset="0"/>
                          <a:sym typeface="Trebuchet MS" panose="020B0603020202020204" pitchFamily="34" charset="0"/>
                        </a:rPr>
                        <a:t>Pros</a:t>
                      </a:r>
                    </a:p>
                  </a:txBody>
                  <a:tcPr marL="0" marR="73152" marT="73152" marB="73152" anchor="b"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1" i="0" u="none" strike="noStrike" cap="none" normalizeH="0" baseline="0" dirty="0" smtClean="0">
                          <a:ln>
                            <a:noFill/>
                          </a:ln>
                          <a:solidFill>
                            <a:schemeClr val="tx1"/>
                          </a:solidFill>
                          <a:effectLst/>
                          <a:latin typeface="+mn-lt"/>
                          <a:cs typeface="Arial" charset="0"/>
                          <a:sym typeface="Trebuchet MS" panose="020B0603020202020204" pitchFamily="34" charset="0"/>
                        </a:rPr>
                        <a:t>Cons</a:t>
                      </a:r>
                    </a:p>
                  </a:txBody>
                  <a:tcPr marL="0" marR="73152" marT="73152" marB="73152" anchor="b" horzOverflow="overflow">
                    <a:lnL w="12700" cap="flat" cmpd="sng" algn="ctr">
                      <a:solidFill>
                        <a:schemeClr val="bg1">
                          <a:lumMod val="65000"/>
                        </a:schemeClr>
                      </a:solidFill>
                      <a:prstDash val="solid"/>
                      <a:round/>
                      <a:headEnd type="none" w="med" len="med"/>
                      <a:tailEnd type="none" w="med" len="med"/>
                    </a:lnL>
                    <a:lnR cap="flat">
                      <a:noFill/>
                    </a:lnR>
                    <a:lnT w="9525"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Item</a:t>
                      </a:r>
                      <a:r>
                        <a:rPr kumimoji="0" lang="en-US" sz="1600" b="0" i="0" u="none" strike="noStrike" cap="none" normalizeH="0" baseline="-25000" dirty="0" smtClean="0">
                          <a:ln>
                            <a:noFill/>
                          </a:ln>
                          <a:solidFill>
                            <a:schemeClr val="tx1"/>
                          </a:solidFill>
                          <a:effectLst/>
                          <a:latin typeface="+mn-lt"/>
                          <a:cs typeface="Arial" charset="0"/>
                          <a:sym typeface="Trebuchet MS" panose="020B0603020202020204" pitchFamily="34" charset="0"/>
                        </a:rPr>
                        <a:t>1st</a:t>
                      </a: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 </a:t>
                      </a:r>
                      <a:r>
                        <a:rPr kumimoji="0" lang="en-US" sz="1600" b="0" i="0" u="none" strike="noStrike" cap="none" normalizeH="0" baseline="0" dirty="0" smtClean="0">
                          <a:ln>
                            <a:noFill/>
                          </a:ln>
                          <a:solidFill>
                            <a:schemeClr val="tx1"/>
                          </a:solidFill>
                          <a:effectLst/>
                          <a:latin typeface="+mn-lt"/>
                          <a:cs typeface="Arial" charset="0"/>
                          <a:sym typeface="Wingdings" panose="05000000000000000000" pitchFamily="2" charset="2"/>
                        </a:rPr>
                        <a:t>==&gt; </a:t>
                      </a: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Wingdings" panose="05000000000000000000" pitchFamily="2" charset="2"/>
                        </a:rPr>
                        <a:t>MAP</a:t>
                      </a:r>
                      <a:r>
                        <a:rPr kumimoji="0" lang="en-US" sz="1600" b="0" i="0" u="none" strike="noStrike" kern="1200" cap="none" spc="0" normalizeH="0" baseline="-25000" noProof="0" dirty="0" smtClean="0">
                          <a:ln>
                            <a:noFill/>
                          </a:ln>
                          <a:solidFill>
                            <a:schemeClr val="tx1">
                              <a:lumMod val="100000"/>
                            </a:schemeClr>
                          </a:solidFill>
                          <a:effectLst/>
                          <a:uLnTx/>
                          <a:uFillTx/>
                          <a:latin typeface="+mn-lt"/>
                          <a:ea typeface="+mn-ea"/>
                          <a:cs typeface="Arial" pitchFamily="34" charset="0"/>
                          <a:sym typeface="Wingdings" panose="05000000000000000000" pitchFamily="2" charset="2"/>
                        </a:rPr>
                        <a:t>1</a:t>
                      </a:r>
                      <a:endPar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endParaRPr>
                    </a:p>
                  </a:txBody>
                  <a:tcPr marL="0" marR="72000" marT="73152" marB="73152" anchor="ctr" horzOverflow="overflow">
                    <a:lnL cap="flat">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2</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mn-lt"/>
                          <a:cs typeface="Arial" charset="0"/>
                          <a:sym typeface="Trebuchet MS" panose="020B0603020202020204" pitchFamily="34" charset="0"/>
                        </a:rPr>
                        <a:t>Low difficulty</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mn-lt"/>
                          <a:cs typeface="Arial" charset="0"/>
                          <a:sym typeface="Trebuchet MS" panose="020B0603020202020204" pitchFamily="34" charset="0"/>
                        </a:rPr>
                        <a:t>Not incremental*</a:t>
                      </a:r>
                    </a:p>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mn-lt"/>
                          <a:cs typeface="Arial" charset="0"/>
                          <a:sym typeface="Trebuchet MS" panose="020B0603020202020204" pitchFamily="34" charset="0"/>
                        </a:rPr>
                        <a:t>Less personalized</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cap="flat">
                      <a:noFill/>
                    </a:lnR>
                    <a:lnT w="12700" cap="flat" cmpd="sng" algn="ctr">
                      <a:solidFill>
                        <a:schemeClr val="bg1">
                          <a:lumMod val="65000"/>
                        </a:scheme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defRPr/>
                      </a:pP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Item</a:t>
                      </a:r>
                      <a:r>
                        <a:rPr kumimoji="0" lang="en-US" sz="1600" b="0" i="0" u="none" strike="noStrike" cap="none" normalizeH="0" baseline="-25000" dirty="0" smtClean="0">
                          <a:ln>
                            <a:noFill/>
                          </a:ln>
                          <a:solidFill>
                            <a:schemeClr val="tx1"/>
                          </a:solidFill>
                          <a:effectLst/>
                          <a:latin typeface="+mn-lt"/>
                          <a:cs typeface="Arial" charset="0"/>
                          <a:sym typeface="Trebuchet MS" panose="020B0603020202020204" pitchFamily="34" charset="0"/>
                        </a:rPr>
                        <a:t>1st</a:t>
                      </a: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 </a:t>
                      </a:r>
                      <a:r>
                        <a:rPr kumimoji="0" lang="en-US" sz="1600" b="0" i="0" u="none" strike="noStrike" cap="none" normalizeH="0" baseline="0" dirty="0" smtClean="0">
                          <a:ln>
                            <a:noFill/>
                          </a:ln>
                          <a:solidFill>
                            <a:schemeClr val="tx1"/>
                          </a:solidFill>
                          <a:effectLst/>
                          <a:latin typeface="+mn-lt"/>
                          <a:cs typeface="Arial" charset="0"/>
                          <a:sym typeface="Wingdings" panose="05000000000000000000" pitchFamily="2" charset="2"/>
                        </a:rPr>
                        <a:t>==&gt; </a:t>
                      </a: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Wingdings" panose="05000000000000000000" pitchFamily="2" charset="2"/>
                        </a:rPr>
                        <a:t>MAP</a:t>
                      </a:r>
                      <a:r>
                        <a:rPr kumimoji="0" lang="en-US" sz="1600" b="0" i="0" u="none" strike="noStrike" kern="1200" cap="none" spc="0" normalizeH="0" baseline="-25000" noProof="0" dirty="0" smtClean="0">
                          <a:ln>
                            <a:noFill/>
                          </a:ln>
                          <a:solidFill>
                            <a:schemeClr val="tx1">
                              <a:lumMod val="100000"/>
                            </a:schemeClr>
                          </a:solidFill>
                          <a:effectLst/>
                          <a:uLnTx/>
                          <a:uFillTx/>
                          <a:latin typeface="+mn-lt"/>
                          <a:ea typeface="+mn-ea"/>
                          <a:cs typeface="Arial" pitchFamily="34" charset="0"/>
                          <a:sym typeface="Wingdings" panose="05000000000000000000" pitchFamily="2" charset="2"/>
                        </a:rPr>
                        <a:t>1</a:t>
                      </a:r>
                      <a:endParaRPr kumimoji="0" lang="en-US" sz="16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
                          <a:schemeClr val="tx2"/>
                        </a:buClr>
                        <a:buSzPct val="100000"/>
                        <a:buFontTx/>
                        <a:buNone/>
                        <a:tabLst/>
                        <a:defRPr/>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 block most popular subcategories from</a:t>
                      </a:r>
                    </a:p>
                    <a:p>
                      <a:pPr marL="0" marR="0" lvl="0" indent="0" algn="l" defTabSz="914400" rtl="0" eaLnBrk="1" fontAlgn="auto" latinLnBrk="0" hangingPunct="1">
                        <a:lnSpc>
                          <a:spcPct val="100000"/>
                        </a:lnSpc>
                        <a:spcBef>
                          <a:spcPts val="0"/>
                        </a:spcBef>
                        <a:spcAft>
                          <a:spcPts val="0"/>
                        </a:spcAft>
                        <a:buClr>
                          <a:schemeClr val="tx2"/>
                        </a:buClr>
                        <a:buSzPct val="100000"/>
                        <a:buFontTx/>
                        <a:buNone/>
                        <a:tabLst/>
                        <a:defRPr/>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being used as seed in some test cells</a:t>
                      </a:r>
                    </a:p>
                  </a:txBody>
                  <a:tcPr marL="0" marR="72000" marT="73152" marB="73152" anchor="ctr" horzOverflow="overflow">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2</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mn-lt"/>
                          <a:cs typeface="Arial" charset="0"/>
                          <a:sym typeface="Trebuchet MS" panose="020B0603020202020204" pitchFamily="34" charset="0"/>
                        </a:rPr>
                        <a:t>Low difficulty</a:t>
                      </a:r>
                    </a:p>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mn-lt"/>
                          <a:cs typeface="Arial" charset="0"/>
                          <a:sym typeface="Trebuchet MS" panose="020B0603020202020204" pitchFamily="34" charset="0"/>
                        </a:rPr>
                        <a:t>Enforces exploration</a:t>
                      </a:r>
                    </a:p>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defRPr/>
                      </a:pPr>
                      <a:r>
                        <a:rPr kumimoji="0" lang="en-US" sz="1200" b="0" i="0" u="none" strike="noStrike" kern="1200" cap="none" spc="0" normalizeH="0" baseline="0" dirty="0" smtClean="0">
                          <a:ln>
                            <a:noFill/>
                          </a:ln>
                          <a:solidFill>
                            <a:schemeClr val="tx1">
                              <a:lumMod val="100000"/>
                            </a:schemeClr>
                          </a:solidFill>
                          <a:effectLst/>
                          <a:latin typeface="+mn-lt"/>
                          <a:cs typeface="Arial" charset="0"/>
                          <a:sym typeface="Trebuchet MS" panose="020B0603020202020204" pitchFamily="34" charset="0"/>
                        </a:rPr>
                        <a:t>Potentially incremental</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endParaRPr kumimoji="0" lang="en-US" sz="1200" b="0" i="0" u="none" strike="noStrike" kern="1200" cap="none" spc="0" normalizeH="0" baseline="0" dirty="0" smtClean="0">
                        <a:ln>
                          <a:noFill/>
                        </a:ln>
                        <a:solidFill>
                          <a:schemeClr val="tx1">
                            <a:lumMod val="100000"/>
                          </a:schemeClr>
                        </a:solidFill>
                        <a:effectLst/>
                        <a:latin typeface="+mn-lt"/>
                        <a:cs typeface="Arial" charset="0"/>
                        <a:sym typeface="Trebuchet MS" panose="020B0603020202020204" pitchFamily="34" charset="0"/>
                      </a:endParaRP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0">
                <a:tc>
                  <a:txBody>
                    <a:bodyPr/>
                    <a:lstStyle/>
                    <a:p>
                      <a:pPr marL="0" marR="0" lvl="2" indent="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None/>
                        <a:tabLst/>
                        <a:defRPr/>
                      </a:pP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rPr>
                        <a:t>(</a:t>
                      </a: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Item</a:t>
                      </a:r>
                      <a:r>
                        <a:rPr kumimoji="0" lang="en-US" sz="1600" b="0" i="0" u="none" strike="noStrike" cap="none" normalizeH="0" baseline="-25000" dirty="0" smtClean="0">
                          <a:ln>
                            <a:noFill/>
                          </a:ln>
                          <a:solidFill>
                            <a:schemeClr val="tx1"/>
                          </a:solidFill>
                          <a:effectLst/>
                          <a:latin typeface="+mn-lt"/>
                          <a:cs typeface="Arial" charset="0"/>
                          <a:sym typeface="Trebuchet MS" panose="020B0603020202020204" pitchFamily="34" charset="0"/>
                        </a:rPr>
                        <a:t>1st</a:t>
                      </a: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rPr>
                        <a:t>, </a:t>
                      </a: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Item</a:t>
                      </a:r>
                      <a:r>
                        <a:rPr kumimoji="0" lang="en-US" sz="1600" b="0" i="0" u="none" strike="noStrike" cap="none" normalizeH="0" baseline="-25000" dirty="0" smtClean="0">
                          <a:ln>
                            <a:noFill/>
                          </a:ln>
                          <a:solidFill>
                            <a:schemeClr val="tx1"/>
                          </a:solidFill>
                          <a:effectLst/>
                          <a:latin typeface="+mn-lt"/>
                          <a:cs typeface="Arial" charset="0"/>
                          <a:sym typeface="Trebuchet MS" panose="020B0603020202020204" pitchFamily="34" charset="0"/>
                        </a:rPr>
                        <a:t>2nd</a:t>
                      </a: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rPr>
                        <a:t>) ==&gt; </a:t>
                      </a: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Wingdings" panose="05000000000000000000" pitchFamily="2" charset="2"/>
                        </a:rPr>
                        <a:t>MAP</a:t>
                      </a:r>
                      <a:r>
                        <a:rPr kumimoji="0" lang="en-US" sz="1600" b="0" i="0" u="none" strike="noStrike" kern="1200" cap="none" spc="0" normalizeH="0" baseline="-25000" noProof="0" dirty="0" smtClean="0">
                          <a:ln>
                            <a:noFill/>
                          </a:ln>
                          <a:solidFill>
                            <a:schemeClr val="tx1">
                              <a:lumMod val="100000"/>
                            </a:schemeClr>
                          </a:solidFill>
                          <a:effectLst/>
                          <a:uLnTx/>
                          <a:uFillTx/>
                          <a:latin typeface="+mn-lt"/>
                          <a:ea typeface="+mn-ea"/>
                          <a:cs typeface="Arial" pitchFamily="34" charset="0"/>
                          <a:sym typeface="Wingdings" panose="05000000000000000000" pitchFamily="2" charset="2"/>
                        </a:rPr>
                        <a:t>1</a:t>
                      </a:r>
                      <a:endPar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endParaRPr>
                    </a:p>
                  </a:txBody>
                  <a:tcPr marL="0" marR="72000" marT="73152" marB="73152" anchor="ctr" horzOverflow="overflow">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Incremental</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Assumes top 2 most bought products are associated</a:t>
                      </a:r>
                    </a:p>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Rules are more sparse for item pairs</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0">
                <a:tc>
                  <a:txBody>
                    <a:bodyPr/>
                    <a:lstStyle/>
                    <a:p>
                      <a:pPr marL="0" marR="0" lvl="2" indent="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None/>
                        <a:tabLst/>
                        <a:defRPr/>
                      </a:pP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rPr>
                        <a:t>ItemPair</a:t>
                      </a:r>
                      <a:r>
                        <a:rPr kumimoji="0" lang="en-US" sz="1600" b="0" i="0" u="none" strike="noStrike" kern="1200" cap="none" spc="0" normalizeH="0" baseline="-2500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rPr>
                        <a:t>1st</a:t>
                      </a: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rPr>
                        <a:t> </a:t>
                      </a: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Wingdings" panose="05000000000000000000" pitchFamily="2" charset="2"/>
                        </a:rPr>
                        <a:t>==&gt; MAP</a:t>
                      </a:r>
                      <a:r>
                        <a:rPr kumimoji="0" lang="en-US" sz="1600" b="0" i="0" u="none" strike="noStrike" kern="1200" cap="none" spc="0" normalizeH="0" baseline="-25000" noProof="0" dirty="0" smtClean="0">
                          <a:ln>
                            <a:noFill/>
                          </a:ln>
                          <a:solidFill>
                            <a:schemeClr val="tx1">
                              <a:lumMod val="100000"/>
                            </a:schemeClr>
                          </a:solidFill>
                          <a:effectLst/>
                          <a:uLnTx/>
                          <a:uFillTx/>
                          <a:latin typeface="+mn-lt"/>
                          <a:ea typeface="+mn-ea"/>
                          <a:cs typeface="Arial" pitchFamily="34" charset="0"/>
                          <a:sym typeface="Wingdings" panose="05000000000000000000" pitchFamily="2" charset="2"/>
                        </a:rPr>
                        <a:t>1</a:t>
                      </a:r>
                      <a:endParaRPr kumimoji="0" lang="en-US" sz="1600" b="0" i="0" u="none" strike="noStrike" kern="1200" cap="none" spc="0" normalizeH="0" baseline="-2500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endParaRPr>
                    </a:p>
                  </a:txBody>
                  <a:tcPr marL="0" marR="72000" marT="73152" marB="73152" anchor="ctr" horzOverflow="overflow">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Incremental</a:t>
                      </a:r>
                    </a:p>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Ensures products are associated</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Rules are more sparse for item pairs</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0">
                <a:tc>
                  <a:txBody>
                    <a:bodyPr/>
                    <a:lstStyle/>
                    <a:p>
                      <a:pPr marL="0" marR="0" lvl="2" indent="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None/>
                        <a:tabLst/>
                        <a:defRPr/>
                      </a:pP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rPr>
                        <a:t>ItemTriplet</a:t>
                      </a:r>
                      <a:r>
                        <a:rPr kumimoji="0" lang="en-US" sz="1600" b="0" i="0" u="none" strike="noStrike" kern="1200" cap="none" spc="0" normalizeH="0" baseline="-2500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rPr>
                        <a:t>1st</a:t>
                      </a:r>
                      <a:r>
                        <a:rPr kumimoji="0" lang="en-US" sz="1600" b="0" i="0" u="none" strike="noStrike" kern="1200" cap="none" spc="0" normalizeH="0" baseline="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rPr>
                        <a:t> ==&gt; MAP</a:t>
                      </a:r>
                      <a:r>
                        <a:rPr kumimoji="0" lang="en-US" sz="1600" b="0" i="0" u="none" strike="noStrike" kern="1200" cap="none" spc="0" normalizeH="0" baseline="-25000" noProof="0" dirty="0" smtClean="0">
                          <a:ln>
                            <a:noFill/>
                          </a:ln>
                          <a:solidFill>
                            <a:schemeClr val="tx1">
                              <a:lumMod val="100000"/>
                            </a:schemeClr>
                          </a:solidFill>
                          <a:effectLst/>
                          <a:uLnTx/>
                          <a:uFillTx/>
                          <a:latin typeface="+mn-lt"/>
                          <a:ea typeface="+mn-ea"/>
                          <a:cs typeface="Arial" pitchFamily="34" charset="0"/>
                          <a:sym typeface="Trebuchet MS" panose="020B0603020202020204" pitchFamily="34" charset="0"/>
                        </a:rPr>
                        <a:t>1</a:t>
                      </a:r>
                    </a:p>
                  </a:txBody>
                  <a:tcPr marL="0" marR="72000" marT="73152" marB="73152" anchor="ctr" horzOverflow="overflow">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6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Incremental</a:t>
                      </a:r>
                    </a:p>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Ensures products are associated</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324000" marR="0" lvl="1" indent="-216000" algn="l" defTabSz="914400" rtl="0" eaLnBrk="1" fontAlgn="auto"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tabLst/>
                      </a:pPr>
                      <a:r>
                        <a:rPr kumimoji="0" lang="en-US" sz="1200" b="0" i="0" u="none" strike="noStrike" kern="1200" cap="none" spc="0" normalizeH="0" baseline="0" dirty="0" smtClean="0">
                          <a:ln>
                            <a:noFill/>
                          </a:ln>
                          <a:solidFill>
                            <a:schemeClr val="tx1">
                              <a:lumMod val="100000"/>
                            </a:schemeClr>
                          </a:solidFill>
                          <a:effectLst/>
                          <a:latin typeface="Trebuchet MS" panose="020B0603020202020204" pitchFamily="34" charset="0"/>
                          <a:cs typeface="Arial" charset="0"/>
                          <a:sym typeface="Trebuchet MS" panose="020B0603020202020204" pitchFamily="34" charset="0"/>
                        </a:rPr>
                        <a:t>Rules are even more sparse for item triplets</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bl>
          </a:graphicData>
        </a:graphic>
      </p:graphicFrame>
      <p:sp>
        <p:nvSpPr>
          <p:cNvPr id="11" name="Oval 20"/>
          <p:cNvSpPr>
            <a:spLocks noChangeAspect="1" noChangeArrowheads="1"/>
          </p:cNvSpPr>
          <p:nvPr/>
        </p:nvSpPr>
        <p:spPr bwMode="auto">
          <a:xfrm>
            <a:off x="628317" y="5268907"/>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4</a:t>
            </a:r>
            <a:endParaRPr lang="en-US" sz="1200" dirty="0">
              <a:solidFill>
                <a:schemeClr val="bg1"/>
              </a:solidFill>
            </a:endParaRPr>
          </a:p>
        </p:txBody>
      </p:sp>
      <p:sp>
        <p:nvSpPr>
          <p:cNvPr id="12" name="Oval 20"/>
          <p:cNvSpPr>
            <a:spLocks noChangeAspect="1" noChangeArrowheads="1"/>
          </p:cNvSpPr>
          <p:nvPr/>
        </p:nvSpPr>
        <p:spPr bwMode="auto">
          <a:xfrm>
            <a:off x="628317" y="2968381"/>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1b</a:t>
            </a:r>
            <a:endParaRPr lang="en-US" sz="1200" dirty="0">
              <a:solidFill>
                <a:schemeClr val="bg1"/>
              </a:solidFill>
            </a:endParaRPr>
          </a:p>
        </p:txBody>
      </p:sp>
      <p:sp>
        <p:nvSpPr>
          <p:cNvPr id="13" name="Oval 20"/>
          <p:cNvSpPr>
            <a:spLocks noChangeAspect="1" noChangeArrowheads="1"/>
          </p:cNvSpPr>
          <p:nvPr/>
        </p:nvSpPr>
        <p:spPr bwMode="auto">
          <a:xfrm>
            <a:off x="628317" y="236028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1a</a:t>
            </a:r>
            <a:endParaRPr lang="en-US" sz="1200" dirty="0">
              <a:solidFill>
                <a:schemeClr val="bg1"/>
              </a:solidFill>
            </a:endParaRPr>
          </a:p>
        </p:txBody>
      </p:sp>
      <p:sp>
        <p:nvSpPr>
          <p:cNvPr id="5" name="TextBox 4"/>
          <p:cNvSpPr txBox="1"/>
          <p:nvPr/>
        </p:nvSpPr>
        <p:spPr>
          <a:xfrm>
            <a:off x="935227" y="5819136"/>
            <a:ext cx="3621386" cy="3157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sz="1200" dirty="0">
                <a:solidFill>
                  <a:schemeClr val="tx1"/>
                </a:solidFill>
                <a:cs typeface="Arial" charset="0"/>
                <a:sym typeface="Trebuchet MS" panose="020B0603020202020204" pitchFamily="34" charset="0"/>
              </a:rPr>
              <a:t>(Seed ==&gt; Recommendation</a:t>
            </a:r>
            <a:r>
              <a:rPr lang="en-US" sz="1200" dirty="0" smtClean="0">
                <a:solidFill>
                  <a:schemeClr val="tx1"/>
                </a:solidFill>
                <a:cs typeface="Arial" charset="0"/>
                <a:sym typeface="Trebuchet MS" panose="020B0603020202020204" pitchFamily="34" charset="0"/>
              </a:rPr>
              <a:t>)</a:t>
            </a:r>
          </a:p>
          <a:p>
            <a:r>
              <a:rPr lang="en-US" sz="1200" dirty="0" err="1" smtClean="0">
                <a:solidFill>
                  <a:schemeClr val="tx1"/>
                </a:solidFill>
                <a:cs typeface="Arial" charset="0"/>
                <a:sym typeface="Trebuchet MS" panose="020B0603020202020204" pitchFamily="34" charset="0"/>
              </a:rPr>
              <a:t>Item</a:t>
            </a:r>
            <a:r>
              <a:rPr lang="en-US" sz="1200" baseline="-25000" dirty="0" err="1" smtClean="0">
                <a:solidFill>
                  <a:schemeClr val="tx1"/>
                </a:solidFill>
                <a:cs typeface="Arial" charset="0"/>
                <a:sym typeface="Trebuchet MS" panose="020B0603020202020204" pitchFamily="34" charset="0"/>
              </a:rPr>
              <a:t>nth</a:t>
            </a:r>
            <a:r>
              <a:rPr lang="en-US" sz="1200" dirty="0" smtClean="0">
                <a:solidFill>
                  <a:schemeClr val="tx1"/>
                </a:solidFill>
                <a:cs typeface="Arial" charset="0"/>
                <a:sym typeface="Trebuchet MS" panose="020B0603020202020204" pitchFamily="34" charset="0"/>
              </a:rPr>
              <a:t> = nth most bought product by customer (of baskets &gt; 2)</a:t>
            </a:r>
            <a:endParaRPr lang="en-US" sz="1200" dirty="0" smtClean="0">
              <a:solidFill>
                <a:srgbClr val="575757"/>
              </a:solidFill>
            </a:endParaRPr>
          </a:p>
          <a:p>
            <a:r>
              <a:rPr lang="en-US" sz="1200" dirty="0" smtClean="0">
                <a:solidFill>
                  <a:srgbClr val="575757"/>
                </a:solidFill>
              </a:rPr>
              <a:t>MAP = Most Associated Product</a:t>
            </a:r>
          </a:p>
          <a:p>
            <a:r>
              <a:rPr lang="en-US" sz="1200" dirty="0" smtClean="0">
                <a:solidFill>
                  <a:srgbClr val="575757"/>
                </a:solidFill>
              </a:rPr>
              <a:t>* For customers with average basket size &gt; 1</a:t>
            </a:r>
          </a:p>
        </p:txBody>
      </p:sp>
      <p:sp>
        <p:nvSpPr>
          <p:cNvPr id="15" name="Oval 20"/>
          <p:cNvSpPr>
            <a:spLocks noChangeAspect="1" noChangeArrowheads="1"/>
          </p:cNvSpPr>
          <p:nvPr/>
        </p:nvSpPr>
        <p:spPr bwMode="auto">
          <a:xfrm>
            <a:off x="628317" y="4587341"/>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3</a:t>
            </a:r>
            <a:endParaRPr lang="en-US" sz="1200" dirty="0">
              <a:solidFill>
                <a:schemeClr val="bg1"/>
              </a:solidFill>
            </a:endParaRPr>
          </a:p>
        </p:txBody>
      </p:sp>
      <p:sp>
        <p:nvSpPr>
          <p:cNvPr id="16" name="Oval 20"/>
          <p:cNvSpPr>
            <a:spLocks noChangeAspect="1" noChangeArrowheads="1"/>
          </p:cNvSpPr>
          <p:nvPr/>
        </p:nvSpPr>
        <p:spPr bwMode="auto">
          <a:xfrm>
            <a:off x="628317" y="3817921"/>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2</a:t>
            </a:r>
            <a:endParaRPr lang="en-US" sz="1200" dirty="0">
              <a:solidFill>
                <a:schemeClr val="bg1"/>
              </a:solidFill>
            </a:endParaRPr>
          </a:p>
        </p:txBody>
      </p:sp>
      <p:sp>
        <p:nvSpPr>
          <p:cNvPr id="17" name="Rectangle 16"/>
          <p:cNvSpPr/>
          <p:nvPr/>
        </p:nvSpPr>
        <p:spPr>
          <a:xfrm>
            <a:off x="561315" y="2219190"/>
            <a:ext cx="11099548" cy="562438"/>
          </a:xfrm>
          <a:prstGeom prst="rect">
            <a:avLst/>
          </a:prstGeom>
          <a:noFill/>
          <a:ln w="19050" cap="rnd" cmpd="sng" algn="ctr">
            <a:solidFill>
              <a:schemeClr val="tx2"/>
            </a:solidFill>
            <a:prstDash val="lg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0" name="Rectangle 19"/>
          <p:cNvSpPr/>
          <p:nvPr/>
        </p:nvSpPr>
        <p:spPr>
          <a:xfrm>
            <a:off x="565900" y="4347509"/>
            <a:ext cx="11099548" cy="1478218"/>
          </a:xfrm>
          <a:prstGeom prst="rect">
            <a:avLst/>
          </a:prstGeom>
          <a:noFill/>
          <a:ln w="19050" cap="rnd" cmpd="sng" algn="ctr">
            <a:solidFill>
              <a:schemeClr val="tx2"/>
            </a:solidFill>
            <a:prstDash val="lg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8"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9" name="NavigationText"/>
          <p:cNvSpPr/>
          <p:nvPr/>
        </p:nvSpPr>
        <p:spPr>
          <a:xfrm>
            <a:off x="9888279" y="256094"/>
            <a:ext cx="1482781" cy="24254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 bIns="0" numCol="1" spcCol="0" rtlCol="0" fromWordArt="0" anchor="ctr" anchorCtr="0" forceAA="0" compatLnSpc="1">
            <a:prstTxWarp prst="textNoShape">
              <a:avLst/>
            </a:prstTxWarp>
            <a:noAutofit/>
          </a:bodyPr>
          <a:lstStyle/>
          <a:p>
            <a:pPr algn="r"/>
            <a:r>
              <a:rPr lang="en-US" sz="1000" dirty="0" smtClean="0">
                <a:solidFill>
                  <a:schemeClr val="bg1">
                    <a:lumMod val="50000"/>
                  </a:schemeClr>
                </a:solidFill>
                <a:latin typeface="Trebuchet MS" panose="020B0603020202020204" pitchFamily="34" charset="0"/>
              </a:rPr>
              <a:t>Menu Exploration</a:t>
            </a:r>
          </a:p>
          <a:p>
            <a:pPr algn="r"/>
            <a:r>
              <a:rPr lang="en-US" sz="1000" dirty="0" smtClean="0">
                <a:solidFill>
                  <a:schemeClr val="bg1">
                    <a:lumMod val="50000"/>
                  </a:schemeClr>
                </a:solidFill>
                <a:latin typeface="Trebuchet MS" panose="020B0603020202020204" pitchFamily="34" charset="0"/>
              </a:rPr>
              <a:t>Recommendation engine</a:t>
            </a:r>
          </a:p>
        </p:txBody>
      </p:sp>
      <p:grpSp>
        <p:nvGrpSpPr>
          <p:cNvPr id="21" name="NavigationIcon"/>
          <p:cNvGrpSpPr>
            <a:grpSpLocks noChangeAspect="1"/>
          </p:cNvGrpSpPr>
          <p:nvPr/>
        </p:nvGrpSpPr>
        <p:grpSpPr>
          <a:xfrm>
            <a:off x="11697971" y="132877"/>
            <a:ext cx="350906" cy="365760"/>
            <a:chOff x="5487924" y="2766060"/>
            <a:chExt cx="1269111" cy="1322832"/>
          </a:xfrm>
        </p:grpSpPr>
        <p:sp>
          <p:nvSpPr>
            <p:cNvPr id="22" name="Freeform 5">
              <a:extLst>
                <a:ext uri="{FF2B5EF4-FFF2-40B4-BE49-F238E27FC236}">
                  <a16:creationId xmlns="" xmlns:a16="http://schemas.microsoft.com/office/drawing/2014/main" id="{07198B6C-6D6F-4E3D-8A30-3A35EC541A90}"/>
                </a:ext>
              </a:extLst>
            </p:cNvPr>
            <p:cNvSpPr>
              <a:spLocks noEditPoints="1"/>
            </p:cNvSpPr>
            <p:nvPr/>
          </p:nvSpPr>
          <p:spPr bwMode="auto">
            <a:xfrm>
              <a:off x="5823204" y="2766060"/>
              <a:ext cx="598932" cy="1322832"/>
            </a:xfrm>
            <a:custGeom>
              <a:avLst/>
              <a:gdLst>
                <a:gd name="T0" fmla="*/ 839 w 839"/>
                <a:gd name="T1" fmla="*/ 1756 h 1852"/>
                <a:gd name="T2" fmla="*/ 776 w 839"/>
                <a:gd name="T3" fmla="*/ 1852 h 1852"/>
                <a:gd name="T4" fmla="*/ 714 w 839"/>
                <a:gd name="T5" fmla="*/ 1756 h 1852"/>
                <a:gd name="T6" fmla="*/ 726 w 839"/>
                <a:gd name="T7" fmla="*/ 885 h 1852"/>
                <a:gd name="T8" fmla="*/ 642 w 839"/>
                <a:gd name="T9" fmla="*/ 448 h 1852"/>
                <a:gd name="T10" fmla="*/ 827 w 839"/>
                <a:gd name="T11" fmla="*/ 8 h 1852"/>
                <a:gd name="T12" fmla="*/ 827 w 839"/>
                <a:gd name="T13" fmla="*/ 887 h 1852"/>
                <a:gd name="T14" fmla="*/ 827 w 839"/>
                <a:gd name="T15" fmla="*/ 887 h 1852"/>
                <a:gd name="T16" fmla="*/ 839 w 839"/>
                <a:gd name="T17" fmla="*/ 1756 h 1852"/>
                <a:gd name="T18" fmla="*/ 241 w 839"/>
                <a:gd name="T19" fmla="*/ 0 h 1852"/>
                <a:gd name="T20" fmla="*/ 222 w 839"/>
                <a:gd name="T21" fmla="*/ 20 h 1852"/>
                <a:gd name="T22" fmla="*/ 222 w 839"/>
                <a:gd name="T23" fmla="*/ 287 h 1852"/>
                <a:gd name="T24" fmla="*/ 185 w 839"/>
                <a:gd name="T25" fmla="*/ 287 h 1852"/>
                <a:gd name="T26" fmla="*/ 185 w 839"/>
                <a:gd name="T27" fmla="*/ 20 h 1852"/>
                <a:gd name="T28" fmla="*/ 165 w 839"/>
                <a:gd name="T29" fmla="*/ 0 h 1852"/>
                <a:gd name="T30" fmla="*/ 146 w 839"/>
                <a:gd name="T31" fmla="*/ 20 h 1852"/>
                <a:gd name="T32" fmla="*/ 146 w 839"/>
                <a:gd name="T33" fmla="*/ 287 h 1852"/>
                <a:gd name="T34" fmla="*/ 113 w 839"/>
                <a:gd name="T35" fmla="*/ 287 h 1852"/>
                <a:gd name="T36" fmla="*/ 113 w 839"/>
                <a:gd name="T37" fmla="*/ 21 h 1852"/>
                <a:gd name="T38" fmla="*/ 92 w 839"/>
                <a:gd name="T39" fmla="*/ 0 h 1852"/>
                <a:gd name="T40" fmla="*/ 72 w 839"/>
                <a:gd name="T41" fmla="*/ 21 h 1852"/>
                <a:gd name="T42" fmla="*/ 72 w 839"/>
                <a:gd name="T43" fmla="*/ 287 h 1852"/>
                <a:gd name="T44" fmla="*/ 39 w 839"/>
                <a:gd name="T45" fmla="*/ 287 h 1852"/>
                <a:gd name="T46" fmla="*/ 39 w 839"/>
                <a:gd name="T47" fmla="*/ 20 h 1852"/>
                <a:gd name="T48" fmla="*/ 19 w 839"/>
                <a:gd name="T49" fmla="*/ 0 h 1852"/>
                <a:gd name="T50" fmla="*/ 0 w 839"/>
                <a:gd name="T51" fmla="*/ 20 h 1852"/>
                <a:gd name="T52" fmla="*/ 0 w 839"/>
                <a:gd name="T53" fmla="*/ 287 h 1852"/>
                <a:gd name="T54" fmla="*/ 0 w 839"/>
                <a:gd name="T55" fmla="*/ 306 h 1852"/>
                <a:gd name="T56" fmla="*/ 0 w 839"/>
                <a:gd name="T57" fmla="*/ 420 h 1852"/>
                <a:gd name="T58" fmla="*/ 78 w 839"/>
                <a:gd name="T59" fmla="*/ 528 h 1852"/>
                <a:gd name="T60" fmla="*/ 76 w 839"/>
                <a:gd name="T61" fmla="*/ 554 h 1852"/>
                <a:gd name="T62" fmla="*/ 60 w 839"/>
                <a:gd name="T63" fmla="*/ 1756 h 1852"/>
                <a:gd name="T64" fmla="*/ 129 w 839"/>
                <a:gd name="T65" fmla="*/ 1852 h 1852"/>
                <a:gd name="T66" fmla="*/ 199 w 839"/>
                <a:gd name="T67" fmla="*/ 1756 h 1852"/>
                <a:gd name="T68" fmla="*/ 181 w 839"/>
                <a:gd name="T69" fmla="*/ 552 h 1852"/>
                <a:gd name="T70" fmla="*/ 180 w 839"/>
                <a:gd name="T71" fmla="*/ 529 h 1852"/>
                <a:gd name="T72" fmla="*/ 261 w 839"/>
                <a:gd name="T73" fmla="*/ 420 h 1852"/>
                <a:gd name="T74" fmla="*/ 261 w 839"/>
                <a:gd name="T75" fmla="*/ 306 h 1852"/>
                <a:gd name="T76" fmla="*/ 261 w 839"/>
                <a:gd name="T77" fmla="*/ 306 h 1852"/>
                <a:gd name="T78" fmla="*/ 261 w 839"/>
                <a:gd name="T79" fmla="*/ 20 h 1852"/>
                <a:gd name="T80" fmla="*/ 241 w 839"/>
                <a:gd name="T81" fmla="*/ 0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9" h="1852">
                  <a:moveTo>
                    <a:pt x="839" y="1756"/>
                  </a:moveTo>
                  <a:cubicBezTo>
                    <a:pt x="839" y="1809"/>
                    <a:pt x="811" y="1852"/>
                    <a:pt x="776" y="1852"/>
                  </a:cubicBezTo>
                  <a:cubicBezTo>
                    <a:pt x="742" y="1852"/>
                    <a:pt x="714" y="1809"/>
                    <a:pt x="714" y="1756"/>
                  </a:cubicBezTo>
                  <a:cubicBezTo>
                    <a:pt x="714" y="1466"/>
                    <a:pt x="722" y="1175"/>
                    <a:pt x="726" y="885"/>
                  </a:cubicBezTo>
                  <a:cubicBezTo>
                    <a:pt x="679" y="865"/>
                    <a:pt x="642" y="677"/>
                    <a:pt x="642" y="448"/>
                  </a:cubicBezTo>
                  <a:cubicBezTo>
                    <a:pt x="657" y="301"/>
                    <a:pt x="711" y="10"/>
                    <a:pt x="827" y="8"/>
                  </a:cubicBezTo>
                  <a:cubicBezTo>
                    <a:pt x="827" y="887"/>
                    <a:pt x="827" y="887"/>
                    <a:pt x="827" y="887"/>
                  </a:cubicBezTo>
                  <a:cubicBezTo>
                    <a:pt x="827" y="887"/>
                    <a:pt x="827" y="887"/>
                    <a:pt x="827" y="887"/>
                  </a:cubicBezTo>
                  <a:lnTo>
                    <a:pt x="839" y="1756"/>
                  </a:lnTo>
                  <a:close/>
                  <a:moveTo>
                    <a:pt x="241" y="0"/>
                  </a:moveTo>
                  <a:cubicBezTo>
                    <a:pt x="231" y="0"/>
                    <a:pt x="222" y="9"/>
                    <a:pt x="222" y="20"/>
                  </a:cubicBezTo>
                  <a:cubicBezTo>
                    <a:pt x="222" y="287"/>
                    <a:pt x="222" y="287"/>
                    <a:pt x="222" y="287"/>
                  </a:cubicBezTo>
                  <a:cubicBezTo>
                    <a:pt x="185" y="287"/>
                    <a:pt x="185" y="287"/>
                    <a:pt x="185" y="287"/>
                  </a:cubicBezTo>
                  <a:cubicBezTo>
                    <a:pt x="185" y="20"/>
                    <a:pt x="185" y="20"/>
                    <a:pt x="185" y="20"/>
                  </a:cubicBezTo>
                  <a:cubicBezTo>
                    <a:pt x="185" y="9"/>
                    <a:pt x="176" y="0"/>
                    <a:pt x="165" y="0"/>
                  </a:cubicBezTo>
                  <a:cubicBezTo>
                    <a:pt x="155" y="0"/>
                    <a:pt x="146" y="9"/>
                    <a:pt x="146" y="20"/>
                  </a:cubicBezTo>
                  <a:cubicBezTo>
                    <a:pt x="146" y="287"/>
                    <a:pt x="146" y="287"/>
                    <a:pt x="146" y="287"/>
                  </a:cubicBezTo>
                  <a:cubicBezTo>
                    <a:pt x="113" y="287"/>
                    <a:pt x="113" y="287"/>
                    <a:pt x="113" y="287"/>
                  </a:cubicBezTo>
                  <a:cubicBezTo>
                    <a:pt x="113" y="21"/>
                    <a:pt x="113" y="21"/>
                    <a:pt x="113" y="21"/>
                  </a:cubicBezTo>
                  <a:cubicBezTo>
                    <a:pt x="113" y="9"/>
                    <a:pt x="104" y="0"/>
                    <a:pt x="92" y="0"/>
                  </a:cubicBezTo>
                  <a:cubicBezTo>
                    <a:pt x="81" y="0"/>
                    <a:pt x="72" y="9"/>
                    <a:pt x="72" y="21"/>
                  </a:cubicBezTo>
                  <a:cubicBezTo>
                    <a:pt x="72" y="287"/>
                    <a:pt x="72" y="287"/>
                    <a:pt x="72" y="287"/>
                  </a:cubicBezTo>
                  <a:cubicBezTo>
                    <a:pt x="39" y="287"/>
                    <a:pt x="39" y="287"/>
                    <a:pt x="39" y="287"/>
                  </a:cubicBezTo>
                  <a:cubicBezTo>
                    <a:pt x="39" y="20"/>
                    <a:pt x="39" y="20"/>
                    <a:pt x="39" y="20"/>
                  </a:cubicBezTo>
                  <a:cubicBezTo>
                    <a:pt x="39" y="9"/>
                    <a:pt x="30" y="0"/>
                    <a:pt x="19" y="0"/>
                  </a:cubicBezTo>
                  <a:cubicBezTo>
                    <a:pt x="8" y="0"/>
                    <a:pt x="0" y="9"/>
                    <a:pt x="0" y="20"/>
                  </a:cubicBezTo>
                  <a:cubicBezTo>
                    <a:pt x="0" y="287"/>
                    <a:pt x="0" y="287"/>
                    <a:pt x="0" y="287"/>
                  </a:cubicBezTo>
                  <a:cubicBezTo>
                    <a:pt x="0" y="306"/>
                    <a:pt x="0" y="306"/>
                    <a:pt x="0" y="306"/>
                  </a:cubicBezTo>
                  <a:cubicBezTo>
                    <a:pt x="0" y="420"/>
                    <a:pt x="0" y="420"/>
                    <a:pt x="0" y="420"/>
                  </a:cubicBezTo>
                  <a:cubicBezTo>
                    <a:pt x="0" y="468"/>
                    <a:pt x="32" y="510"/>
                    <a:pt x="78" y="528"/>
                  </a:cubicBezTo>
                  <a:cubicBezTo>
                    <a:pt x="77" y="537"/>
                    <a:pt x="76" y="545"/>
                    <a:pt x="76" y="554"/>
                  </a:cubicBezTo>
                  <a:cubicBezTo>
                    <a:pt x="76" y="955"/>
                    <a:pt x="60" y="1355"/>
                    <a:pt x="60" y="1756"/>
                  </a:cubicBezTo>
                  <a:cubicBezTo>
                    <a:pt x="60" y="1809"/>
                    <a:pt x="91" y="1852"/>
                    <a:pt x="129" y="1852"/>
                  </a:cubicBezTo>
                  <a:cubicBezTo>
                    <a:pt x="168" y="1852"/>
                    <a:pt x="199" y="1809"/>
                    <a:pt x="199" y="1756"/>
                  </a:cubicBezTo>
                  <a:cubicBezTo>
                    <a:pt x="181" y="552"/>
                    <a:pt x="181" y="552"/>
                    <a:pt x="181" y="552"/>
                  </a:cubicBezTo>
                  <a:cubicBezTo>
                    <a:pt x="181" y="544"/>
                    <a:pt x="180" y="537"/>
                    <a:pt x="180" y="529"/>
                  </a:cubicBezTo>
                  <a:cubicBezTo>
                    <a:pt x="227" y="512"/>
                    <a:pt x="261" y="470"/>
                    <a:pt x="261" y="420"/>
                  </a:cubicBezTo>
                  <a:cubicBezTo>
                    <a:pt x="261" y="306"/>
                    <a:pt x="261" y="306"/>
                    <a:pt x="261" y="306"/>
                  </a:cubicBezTo>
                  <a:cubicBezTo>
                    <a:pt x="261" y="306"/>
                    <a:pt x="261" y="306"/>
                    <a:pt x="261" y="306"/>
                  </a:cubicBezTo>
                  <a:cubicBezTo>
                    <a:pt x="261" y="20"/>
                    <a:pt x="261" y="20"/>
                    <a:pt x="261" y="20"/>
                  </a:cubicBezTo>
                  <a:cubicBezTo>
                    <a:pt x="261" y="9"/>
                    <a:pt x="252" y="0"/>
                    <a:pt x="241" y="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23" name="Freeform 6">
              <a:extLst>
                <a:ext uri="{FF2B5EF4-FFF2-40B4-BE49-F238E27FC236}">
                  <a16:creationId xmlns="" xmlns:a16="http://schemas.microsoft.com/office/drawing/2014/main" id="{41A520DB-0E96-46FD-A181-BAE9C3F70D13}"/>
                </a:ext>
              </a:extLst>
            </p:cNvPr>
            <p:cNvSpPr>
              <a:spLocks noEditPoints="1"/>
            </p:cNvSpPr>
            <p:nvPr/>
          </p:nvSpPr>
          <p:spPr bwMode="auto">
            <a:xfrm>
              <a:off x="5487924" y="2793111"/>
              <a:ext cx="1269111" cy="1270254"/>
            </a:xfrm>
            <a:custGeom>
              <a:avLst/>
              <a:gdLst>
                <a:gd name="T0" fmla="*/ 1507 w 1778"/>
                <a:gd name="T1" fmla="*/ 889 h 1778"/>
                <a:gd name="T2" fmla="*/ 1347 w 1778"/>
                <a:gd name="T3" fmla="*/ 1303 h 1778"/>
                <a:gd name="T4" fmla="*/ 1346 w 1778"/>
                <a:gd name="T5" fmla="*/ 1236 h 1778"/>
                <a:gd name="T6" fmla="*/ 1463 w 1778"/>
                <a:gd name="T7" fmla="*/ 889 h 1778"/>
                <a:gd name="T8" fmla="*/ 1341 w 1778"/>
                <a:gd name="T9" fmla="*/ 535 h 1778"/>
                <a:gd name="T10" fmla="*/ 1341 w 1778"/>
                <a:gd name="T11" fmla="*/ 468 h 1778"/>
                <a:gd name="T12" fmla="*/ 1507 w 1778"/>
                <a:gd name="T13" fmla="*/ 889 h 1778"/>
                <a:gd name="T14" fmla="*/ 775 w 1778"/>
                <a:gd name="T15" fmla="*/ 326 h 1778"/>
                <a:gd name="T16" fmla="*/ 889 w 1778"/>
                <a:gd name="T17" fmla="*/ 315 h 1778"/>
                <a:gd name="T18" fmla="*/ 1075 w 1778"/>
                <a:gd name="T19" fmla="*/ 346 h 1778"/>
                <a:gd name="T20" fmla="*/ 1082 w 1778"/>
                <a:gd name="T21" fmla="*/ 302 h 1778"/>
                <a:gd name="T22" fmla="*/ 889 w 1778"/>
                <a:gd name="T23" fmla="*/ 271 h 1778"/>
                <a:gd name="T24" fmla="*/ 775 w 1778"/>
                <a:gd name="T25" fmla="*/ 282 h 1778"/>
                <a:gd name="T26" fmla="*/ 775 w 1778"/>
                <a:gd name="T27" fmla="*/ 326 h 1778"/>
                <a:gd name="T28" fmla="*/ 1143 w 1778"/>
                <a:gd name="T29" fmla="*/ 1404 h 1778"/>
                <a:gd name="T30" fmla="*/ 889 w 1778"/>
                <a:gd name="T31" fmla="*/ 1463 h 1778"/>
                <a:gd name="T32" fmla="*/ 708 w 1778"/>
                <a:gd name="T33" fmla="*/ 1434 h 1778"/>
                <a:gd name="T34" fmla="*/ 709 w 1778"/>
                <a:gd name="T35" fmla="*/ 1480 h 1778"/>
                <a:gd name="T36" fmla="*/ 889 w 1778"/>
                <a:gd name="T37" fmla="*/ 1507 h 1778"/>
                <a:gd name="T38" fmla="*/ 1142 w 1778"/>
                <a:gd name="T39" fmla="*/ 1453 h 1778"/>
                <a:gd name="T40" fmla="*/ 1143 w 1778"/>
                <a:gd name="T41" fmla="*/ 1404 h 1778"/>
                <a:gd name="T42" fmla="*/ 491 w 1778"/>
                <a:gd name="T43" fmla="*/ 1301 h 1778"/>
                <a:gd name="T44" fmla="*/ 315 w 1778"/>
                <a:gd name="T45" fmla="*/ 889 h 1778"/>
                <a:gd name="T46" fmla="*/ 474 w 1778"/>
                <a:gd name="T47" fmla="*/ 494 h 1778"/>
                <a:gd name="T48" fmla="*/ 446 w 1778"/>
                <a:gd name="T49" fmla="*/ 459 h 1778"/>
                <a:gd name="T50" fmla="*/ 271 w 1778"/>
                <a:gd name="T51" fmla="*/ 889 h 1778"/>
                <a:gd name="T52" fmla="*/ 490 w 1778"/>
                <a:gd name="T53" fmla="*/ 1360 h 1778"/>
                <a:gd name="T54" fmla="*/ 491 w 1778"/>
                <a:gd name="T55" fmla="*/ 1301 h 1778"/>
                <a:gd name="T56" fmla="*/ 775 w 1778"/>
                <a:gd name="T57" fmla="*/ 52 h 1778"/>
                <a:gd name="T58" fmla="*/ 889 w 1778"/>
                <a:gd name="T59" fmla="*/ 44 h 1778"/>
                <a:gd name="T60" fmla="*/ 1140 w 1778"/>
                <a:gd name="T61" fmla="*/ 82 h 1778"/>
                <a:gd name="T62" fmla="*/ 1158 w 1778"/>
                <a:gd name="T63" fmla="*/ 41 h 1778"/>
                <a:gd name="T64" fmla="*/ 889 w 1778"/>
                <a:gd name="T65" fmla="*/ 0 h 1778"/>
                <a:gd name="T66" fmla="*/ 775 w 1778"/>
                <a:gd name="T67" fmla="*/ 7 h 1778"/>
                <a:gd name="T68" fmla="*/ 775 w 1778"/>
                <a:gd name="T69" fmla="*/ 52 h 1778"/>
                <a:gd name="T70" fmla="*/ 486 w 1778"/>
                <a:gd name="T71" fmla="*/ 1632 h 1778"/>
                <a:gd name="T72" fmla="*/ 44 w 1778"/>
                <a:gd name="T73" fmla="*/ 889 h 1778"/>
                <a:gd name="T74" fmla="*/ 426 w 1778"/>
                <a:gd name="T75" fmla="*/ 183 h 1778"/>
                <a:gd name="T76" fmla="*/ 426 w 1778"/>
                <a:gd name="T77" fmla="*/ 130 h 1778"/>
                <a:gd name="T78" fmla="*/ 261 w 1778"/>
                <a:gd name="T79" fmla="*/ 260 h 1778"/>
                <a:gd name="T80" fmla="*/ 0 w 1778"/>
                <a:gd name="T81" fmla="*/ 889 h 1778"/>
                <a:gd name="T82" fmla="*/ 261 w 1778"/>
                <a:gd name="T83" fmla="*/ 1518 h 1778"/>
                <a:gd name="T84" fmla="*/ 486 w 1778"/>
                <a:gd name="T85" fmla="*/ 1682 h 1778"/>
                <a:gd name="T86" fmla="*/ 486 w 1778"/>
                <a:gd name="T87" fmla="*/ 1632 h 1778"/>
                <a:gd name="T88" fmla="*/ 1140 w 1778"/>
                <a:gd name="T89" fmla="*/ 1718 h 1778"/>
                <a:gd name="T90" fmla="*/ 1140 w 1778"/>
                <a:gd name="T91" fmla="*/ 1696 h 1778"/>
                <a:gd name="T92" fmla="*/ 889 w 1778"/>
                <a:gd name="T93" fmla="*/ 1734 h 1778"/>
                <a:gd name="T94" fmla="*/ 713 w 1778"/>
                <a:gd name="T95" fmla="*/ 1715 h 1778"/>
                <a:gd name="T96" fmla="*/ 713 w 1778"/>
                <a:gd name="T97" fmla="*/ 1718 h 1778"/>
                <a:gd name="T98" fmla="*/ 708 w 1778"/>
                <a:gd name="T99" fmla="*/ 1760 h 1778"/>
                <a:gd name="T100" fmla="*/ 889 w 1778"/>
                <a:gd name="T101" fmla="*/ 1778 h 1778"/>
                <a:gd name="T102" fmla="*/ 1142 w 1778"/>
                <a:gd name="T103" fmla="*/ 1742 h 1778"/>
                <a:gd name="T104" fmla="*/ 1140 w 1778"/>
                <a:gd name="T105" fmla="*/ 1718 h 1778"/>
                <a:gd name="T106" fmla="*/ 1518 w 1778"/>
                <a:gd name="T107" fmla="*/ 260 h 1778"/>
                <a:gd name="T108" fmla="*/ 1341 w 1778"/>
                <a:gd name="T109" fmla="*/ 123 h 1778"/>
                <a:gd name="T110" fmla="*/ 1341 w 1778"/>
                <a:gd name="T111" fmla="*/ 175 h 1778"/>
                <a:gd name="T112" fmla="*/ 1734 w 1778"/>
                <a:gd name="T113" fmla="*/ 889 h 1778"/>
                <a:gd name="T114" fmla="*/ 1351 w 1778"/>
                <a:gd name="T115" fmla="*/ 1596 h 1778"/>
                <a:gd name="T116" fmla="*/ 1352 w 1778"/>
                <a:gd name="T117" fmla="*/ 1649 h 1778"/>
                <a:gd name="T118" fmla="*/ 1518 w 1778"/>
                <a:gd name="T119" fmla="*/ 1518 h 1778"/>
                <a:gd name="T120" fmla="*/ 1778 w 1778"/>
                <a:gd name="T121" fmla="*/ 889 h 1778"/>
                <a:gd name="T122" fmla="*/ 1518 w 1778"/>
                <a:gd name="T123" fmla="*/ 260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78" h="1778">
                  <a:moveTo>
                    <a:pt x="1507" y="889"/>
                  </a:moveTo>
                  <a:cubicBezTo>
                    <a:pt x="1507" y="1048"/>
                    <a:pt x="1447" y="1194"/>
                    <a:pt x="1347" y="1303"/>
                  </a:cubicBezTo>
                  <a:cubicBezTo>
                    <a:pt x="1346" y="1236"/>
                    <a:pt x="1346" y="1236"/>
                    <a:pt x="1346" y="1236"/>
                  </a:cubicBezTo>
                  <a:cubicBezTo>
                    <a:pt x="1420" y="1139"/>
                    <a:pt x="1463" y="1019"/>
                    <a:pt x="1463" y="889"/>
                  </a:cubicBezTo>
                  <a:cubicBezTo>
                    <a:pt x="1463" y="756"/>
                    <a:pt x="1418" y="633"/>
                    <a:pt x="1341" y="535"/>
                  </a:cubicBezTo>
                  <a:cubicBezTo>
                    <a:pt x="1341" y="468"/>
                    <a:pt x="1341" y="468"/>
                    <a:pt x="1341" y="468"/>
                  </a:cubicBezTo>
                  <a:cubicBezTo>
                    <a:pt x="1444" y="578"/>
                    <a:pt x="1507" y="726"/>
                    <a:pt x="1507" y="889"/>
                  </a:cubicBezTo>
                  <a:close/>
                  <a:moveTo>
                    <a:pt x="775" y="326"/>
                  </a:moveTo>
                  <a:cubicBezTo>
                    <a:pt x="812" y="319"/>
                    <a:pt x="850" y="315"/>
                    <a:pt x="889" y="315"/>
                  </a:cubicBezTo>
                  <a:cubicBezTo>
                    <a:pt x="954" y="315"/>
                    <a:pt x="1017" y="326"/>
                    <a:pt x="1075" y="346"/>
                  </a:cubicBezTo>
                  <a:cubicBezTo>
                    <a:pt x="1077" y="332"/>
                    <a:pt x="1080" y="318"/>
                    <a:pt x="1082" y="302"/>
                  </a:cubicBezTo>
                  <a:cubicBezTo>
                    <a:pt x="1022" y="282"/>
                    <a:pt x="957" y="271"/>
                    <a:pt x="889" y="271"/>
                  </a:cubicBezTo>
                  <a:cubicBezTo>
                    <a:pt x="850" y="271"/>
                    <a:pt x="812" y="275"/>
                    <a:pt x="775" y="282"/>
                  </a:cubicBezTo>
                  <a:lnTo>
                    <a:pt x="775" y="326"/>
                  </a:lnTo>
                  <a:close/>
                  <a:moveTo>
                    <a:pt x="1143" y="1404"/>
                  </a:moveTo>
                  <a:cubicBezTo>
                    <a:pt x="1066" y="1442"/>
                    <a:pt x="980" y="1463"/>
                    <a:pt x="889" y="1463"/>
                  </a:cubicBezTo>
                  <a:cubicBezTo>
                    <a:pt x="826" y="1463"/>
                    <a:pt x="765" y="1453"/>
                    <a:pt x="708" y="1434"/>
                  </a:cubicBezTo>
                  <a:cubicBezTo>
                    <a:pt x="709" y="1480"/>
                    <a:pt x="709" y="1480"/>
                    <a:pt x="709" y="1480"/>
                  </a:cubicBezTo>
                  <a:cubicBezTo>
                    <a:pt x="766" y="1497"/>
                    <a:pt x="827" y="1507"/>
                    <a:pt x="889" y="1507"/>
                  </a:cubicBezTo>
                  <a:cubicBezTo>
                    <a:pt x="979" y="1507"/>
                    <a:pt x="1065" y="1487"/>
                    <a:pt x="1142" y="1453"/>
                  </a:cubicBezTo>
                  <a:cubicBezTo>
                    <a:pt x="1142" y="1436"/>
                    <a:pt x="1142" y="1420"/>
                    <a:pt x="1143" y="1404"/>
                  </a:cubicBezTo>
                  <a:close/>
                  <a:moveTo>
                    <a:pt x="491" y="1301"/>
                  </a:moveTo>
                  <a:cubicBezTo>
                    <a:pt x="383" y="1197"/>
                    <a:pt x="315" y="1051"/>
                    <a:pt x="315" y="889"/>
                  </a:cubicBezTo>
                  <a:cubicBezTo>
                    <a:pt x="315" y="736"/>
                    <a:pt x="376" y="597"/>
                    <a:pt x="474" y="494"/>
                  </a:cubicBezTo>
                  <a:cubicBezTo>
                    <a:pt x="463" y="483"/>
                    <a:pt x="454" y="471"/>
                    <a:pt x="446" y="459"/>
                  </a:cubicBezTo>
                  <a:cubicBezTo>
                    <a:pt x="338" y="570"/>
                    <a:pt x="271" y="722"/>
                    <a:pt x="271" y="889"/>
                  </a:cubicBezTo>
                  <a:cubicBezTo>
                    <a:pt x="271" y="1077"/>
                    <a:pt x="356" y="1246"/>
                    <a:pt x="490" y="1360"/>
                  </a:cubicBezTo>
                  <a:cubicBezTo>
                    <a:pt x="490" y="1340"/>
                    <a:pt x="490" y="1321"/>
                    <a:pt x="491" y="1301"/>
                  </a:cubicBezTo>
                  <a:close/>
                  <a:moveTo>
                    <a:pt x="775" y="52"/>
                  </a:moveTo>
                  <a:cubicBezTo>
                    <a:pt x="812" y="46"/>
                    <a:pt x="850" y="44"/>
                    <a:pt x="889" y="44"/>
                  </a:cubicBezTo>
                  <a:cubicBezTo>
                    <a:pt x="976" y="44"/>
                    <a:pt x="1060" y="57"/>
                    <a:pt x="1140" y="82"/>
                  </a:cubicBezTo>
                  <a:cubicBezTo>
                    <a:pt x="1145" y="67"/>
                    <a:pt x="1151" y="53"/>
                    <a:pt x="1158" y="41"/>
                  </a:cubicBezTo>
                  <a:cubicBezTo>
                    <a:pt x="1072" y="14"/>
                    <a:pt x="982" y="0"/>
                    <a:pt x="889" y="0"/>
                  </a:cubicBezTo>
                  <a:cubicBezTo>
                    <a:pt x="851" y="0"/>
                    <a:pt x="813" y="2"/>
                    <a:pt x="775" y="7"/>
                  </a:cubicBezTo>
                  <a:lnTo>
                    <a:pt x="775" y="52"/>
                  </a:lnTo>
                  <a:close/>
                  <a:moveTo>
                    <a:pt x="486" y="1632"/>
                  </a:moveTo>
                  <a:cubicBezTo>
                    <a:pt x="223" y="1488"/>
                    <a:pt x="44" y="1209"/>
                    <a:pt x="44" y="889"/>
                  </a:cubicBezTo>
                  <a:cubicBezTo>
                    <a:pt x="44" y="594"/>
                    <a:pt x="196" y="334"/>
                    <a:pt x="426" y="183"/>
                  </a:cubicBezTo>
                  <a:cubicBezTo>
                    <a:pt x="426" y="130"/>
                    <a:pt x="426" y="130"/>
                    <a:pt x="426" y="130"/>
                  </a:cubicBezTo>
                  <a:cubicBezTo>
                    <a:pt x="366" y="166"/>
                    <a:pt x="311" y="210"/>
                    <a:pt x="261" y="260"/>
                  </a:cubicBezTo>
                  <a:cubicBezTo>
                    <a:pt x="93" y="428"/>
                    <a:pt x="0" y="651"/>
                    <a:pt x="0" y="889"/>
                  </a:cubicBezTo>
                  <a:cubicBezTo>
                    <a:pt x="0" y="1126"/>
                    <a:pt x="93" y="1350"/>
                    <a:pt x="261" y="1518"/>
                  </a:cubicBezTo>
                  <a:cubicBezTo>
                    <a:pt x="328" y="1585"/>
                    <a:pt x="404" y="1640"/>
                    <a:pt x="486" y="1682"/>
                  </a:cubicBezTo>
                  <a:cubicBezTo>
                    <a:pt x="486" y="1665"/>
                    <a:pt x="486" y="1649"/>
                    <a:pt x="486" y="1632"/>
                  </a:cubicBezTo>
                  <a:close/>
                  <a:moveTo>
                    <a:pt x="1140" y="1718"/>
                  </a:moveTo>
                  <a:cubicBezTo>
                    <a:pt x="1140" y="1711"/>
                    <a:pt x="1140" y="1703"/>
                    <a:pt x="1140" y="1696"/>
                  </a:cubicBezTo>
                  <a:cubicBezTo>
                    <a:pt x="1061" y="1721"/>
                    <a:pt x="977" y="1734"/>
                    <a:pt x="889" y="1734"/>
                  </a:cubicBezTo>
                  <a:cubicBezTo>
                    <a:pt x="829" y="1734"/>
                    <a:pt x="770" y="1728"/>
                    <a:pt x="713" y="1715"/>
                  </a:cubicBezTo>
                  <a:cubicBezTo>
                    <a:pt x="713" y="1718"/>
                    <a:pt x="713" y="1718"/>
                    <a:pt x="713" y="1718"/>
                  </a:cubicBezTo>
                  <a:cubicBezTo>
                    <a:pt x="713" y="1732"/>
                    <a:pt x="711" y="1746"/>
                    <a:pt x="708" y="1760"/>
                  </a:cubicBezTo>
                  <a:cubicBezTo>
                    <a:pt x="767" y="1772"/>
                    <a:pt x="828" y="1778"/>
                    <a:pt x="889" y="1778"/>
                  </a:cubicBezTo>
                  <a:cubicBezTo>
                    <a:pt x="976" y="1778"/>
                    <a:pt x="1061" y="1766"/>
                    <a:pt x="1142" y="1742"/>
                  </a:cubicBezTo>
                  <a:cubicBezTo>
                    <a:pt x="1141" y="1734"/>
                    <a:pt x="1140" y="1726"/>
                    <a:pt x="1140" y="1718"/>
                  </a:cubicBezTo>
                  <a:close/>
                  <a:moveTo>
                    <a:pt x="1518" y="260"/>
                  </a:moveTo>
                  <a:cubicBezTo>
                    <a:pt x="1464" y="206"/>
                    <a:pt x="1405" y="160"/>
                    <a:pt x="1341" y="123"/>
                  </a:cubicBezTo>
                  <a:cubicBezTo>
                    <a:pt x="1341" y="175"/>
                    <a:pt x="1341" y="175"/>
                    <a:pt x="1341" y="175"/>
                  </a:cubicBezTo>
                  <a:cubicBezTo>
                    <a:pt x="1577" y="325"/>
                    <a:pt x="1734" y="589"/>
                    <a:pt x="1734" y="889"/>
                  </a:cubicBezTo>
                  <a:cubicBezTo>
                    <a:pt x="1734" y="1185"/>
                    <a:pt x="1582" y="1445"/>
                    <a:pt x="1351" y="1596"/>
                  </a:cubicBezTo>
                  <a:cubicBezTo>
                    <a:pt x="1352" y="1649"/>
                    <a:pt x="1352" y="1649"/>
                    <a:pt x="1352" y="1649"/>
                  </a:cubicBezTo>
                  <a:cubicBezTo>
                    <a:pt x="1412" y="1612"/>
                    <a:pt x="1467" y="1568"/>
                    <a:pt x="1518" y="1518"/>
                  </a:cubicBezTo>
                  <a:cubicBezTo>
                    <a:pt x="1686" y="1350"/>
                    <a:pt x="1778" y="1126"/>
                    <a:pt x="1778" y="889"/>
                  </a:cubicBezTo>
                  <a:cubicBezTo>
                    <a:pt x="1778" y="651"/>
                    <a:pt x="1686" y="428"/>
                    <a:pt x="1518" y="26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
        <p:nvSpPr>
          <p:cNvPr id="24" name="Rectangle 23"/>
          <p:cNvSpPr/>
          <p:nvPr/>
        </p:nvSpPr>
        <p:spPr>
          <a:xfrm rot="10800000" flipV="1">
            <a:off x="9391650" y="6004378"/>
            <a:ext cx="1703068" cy="491233"/>
          </a:xfrm>
          <a:prstGeom prst="rect">
            <a:avLst/>
          </a:prstGeom>
          <a:noFill/>
          <a:ln w="19050" cap="rnd" cmpd="sng" algn="ctr">
            <a:solidFill>
              <a:schemeClr val="tx2"/>
            </a:solidFill>
            <a:prstDash val="lg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smtClean="0">
                <a:solidFill>
                  <a:srgbClr val="575757"/>
                </a:solidFill>
              </a:rPr>
              <a:t>Key focus topics </a:t>
            </a:r>
          </a:p>
        </p:txBody>
      </p:sp>
    </p:spTree>
    <p:custDataLst>
      <p:tags r:id="rId1"/>
    </p:custDataLst>
    <p:extLst>
      <p:ext uri="{BB962C8B-B14F-4D97-AF65-F5344CB8AC3E}">
        <p14:creationId xmlns:p14="http://schemas.microsoft.com/office/powerpoint/2010/main" val="180444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rules developed over 8 unique customer segmentations</a:t>
            </a:r>
            <a:endParaRPr lang="en-US" dirty="0"/>
          </a:p>
        </p:txBody>
      </p:sp>
      <p:graphicFrame>
        <p:nvGraphicFramePr>
          <p:cNvPr id="14" name="table_type_name"/>
          <p:cNvGraphicFramePr>
            <a:graphicFrameLocks noGrp="1"/>
          </p:cNvGraphicFramePr>
          <p:nvPr>
            <p:extLst/>
          </p:nvPr>
        </p:nvGraphicFramePr>
        <p:xfrm>
          <a:off x="630000" y="1092169"/>
          <a:ext cx="10933350" cy="3328416"/>
        </p:xfrm>
        <a:graphic>
          <a:graphicData uri="http://schemas.openxmlformats.org/drawingml/2006/table">
            <a:tbl>
              <a:tblPr/>
              <a:tblGrid>
                <a:gridCol w="1015899"/>
                <a:gridCol w="1101939"/>
                <a:gridCol w="1101939"/>
                <a:gridCol w="1101939"/>
                <a:gridCol w="1101939"/>
                <a:gridCol w="1101939"/>
                <a:gridCol w="1101939"/>
                <a:gridCol w="1101939"/>
                <a:gridCol w="1101939"/>
                <a:gridCol w="1101939"/>
              </a:tblGrid>
              <a:tr h="0">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Cluster</a:t>
                      </a:r>
                    </a:p>
                  </a:txBody>
                  <a:tcPr marL="0" marR="0" marT="0" marB="73152" anchor="ctr" horzOverflow="overflow">
                    <a:lnL cap="flat">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 unique transactions</a:t>
                      </a:r>
                    </a:p>
                  </a:txBody>
                  <a:tcPr marL="0" marR="0" marT="0" marB="73152" anchor="ctr" horzOverflow="overflow">
                    <a:lnL>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 unique customers</a:t>
                      </a:r>
                    </a:p>
                  </a:txBody>
                  <a:tcPr marL="0" marR="0" marT="0" marB="73152" anchor="ctr" horzOverflow="overflow">
                    <a:lnL>
                      <a:noFill/>
                    </a:lnL>
                    <a:lnR cap="flat">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 of total customers</a:t>
                      </a:r>
                    </a:p>
                  </a:txBody>
                  <a:tcPr marL="0" marR="0" marT="0" marB="73152" anchor="ctr" horzOverflow="overflow">
                    <a:lnL>
                      <a:noFill/>
                    </a:lnL>
                    <a:lnR cap="flat">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Avg. Age</a:t>
                      </a:r>
                    </a:p>
                  </a:txBody>
                  <a:tcPr marL="0" marR="0" marT="0" marB="73152" anchor="ctr" horzOverflow="overflow">
                    <a:lnL>
                      <a:noFill/>
                    </a:lnL>
                    <a:lnR cap="flat">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 female</a:t>
                      </a:r>
                    </a:p>
                  </a:txBody>
                  <a:tcPr marL="0" marR="0" marT="0" marB="73152" anchor="ctr" horzOverflow="overflow">
                    <a:lnL>
                      <a:noFill/>
                    </a:lnL>
                    <a:lnR cap="flat">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Avg. Tenure</a:t>
                      </a:r>
                    </a:p>
                  </a:txBody>
                  <a:tcPr marL="0" marR="0" marT="0" marB="73152" anchor="ctr" horzOverflow="overflow">
                    <a:lnL>
                      <a:noFill/>
                    </a:lnL>
                    <a:lnR cap="flat">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Avg. # tickets per visit</a:t>
                      </a:r>
                    </a:p>
                  </a:txBody>
                  <a:tcPr marL="0" marR="0" marT="0" marB="73152" anchor="ctr" horzOverflow="overflow">
                    <a:lnL>
                      <a:noFill/>
                    </a:lnL>
                    <a:lnR cap="flat">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Avg. # of visits per month</a:t>
                      </a:r>
                    </a:p>
                  </a:txBody>
                  <a:tcPr marL="0" marR="0" marT="0" marB="73152" anchor="ctr" horzOverflow="overflow">
                    <a:lnL>
                      <a:noFill/>
                    </a:lnL>
                    <a:lnR cap="flat">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Avg. # of items per visit</a:t>
                      </a:r>
                    </a:p>
                  </a:txBody>
                  <a:tcPr marL="0" marR="0" marT="0" marB="73152" anchor="ctr" horzOverflow="overflow">
                    <a:lnL>
                      <a:noFill/>
                    </a:lnL>
                    <a:lnR cap="flat">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0</a:t>
                      </a:r>
                    </a:p>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1</a:t>
                      </a:r>
                    </a:p>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2</a:t>
                      </a:r>
                    </a:p>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a:t>
                      </a:r>
                    </a:p>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6</a:t>
                      </a:r>
                    </a:p>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7</a:t>
                      </a:r>
                    </a:p>
                  </a:txBody>
                  <a:tcPr marL="0" marR="73152"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11,671,316</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1,791,444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203,309</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508,052</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188,507</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8,773,526</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960,710</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686,476</a:t>
                      </a:r>
                    </a:p>
                  </a:txBody>
                  <a:tcPr marL="0"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2,720,161</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95,664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12,673</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32,730</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10,317</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538,848</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68,805</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40,335</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77%</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0%</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1%</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0%</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15%</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2%</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1%</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33</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36</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35</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36</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32</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47%</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45%</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rgbClr val="FF0000"/>
                          </a:solidFill>
                          <a:effectLst/>
                          <a:latin typeface="+mn-lt"/>
                          <a:cs typeface="Arial" charset="0"/>
                          <a:sym typeface="Trebuchet MS" panose="020B0603020202020204" pitchFamily="34" charset="0"/>
                        </a:rPr>
                        <a:t>51%</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49%</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rgbClr val="FF0000"/>
                          </a:solidFill>
                          <a:effectLst/>
                          <a:latin typeface="+mn-lt"/>
                          <a:cs typeface="Arial" charset="0"/>
                          <a:sym typeface="Trebuchet MS" panose="020B0603020202020204" pitchFamily="34" charset="0"/>
                        </a:rPr>
                        <a:t>42%</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46%</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48%</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48%</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rgbClr val="FF0000"/>
                          </a:solidFill>
                          <a:effectLst/>
                          <a:latin typeface="+mn-lt"/>
                          <a:cs typeface="Arial" charset="0"/>
                          <a:sym typeface="Trebuchet MS" panose="020B0603020202020204" pitchFamily="34" charset="0"/>
                        </a:rPr>
                        <a:t>30</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50</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45</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50</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42</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44</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rgbClr val="FF0000"/>
                          </a:solidFill>
                          <a:effectLst/>
                          <a:latin typeface="+mn-lt"/>
                          <a:cs typeface="Arial" charset="0"/>
                          <a:sym typeface="Trebuchet MS" panose="020B0603020202020204" pitchFamily="34" charset="0"/>
                        </a:rPr>
                        <a:t>2</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b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b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5</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p>
                      <a:pPr marL="0" marR="0" lvl="0" indent="0" algn="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endParaRPr>
                    </a:p>
                    <a:p>
                      <a:pPr marL="0" marR="0" lvl="0" indent="0" algn="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txBody>
                  <a:tcPr marL="0" marR="73152" marT="73152" marB="73152"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r>
            </a:tbl>
          </a:graphicData>
        </a:graphic>
      </p:graphicFrame>
      <p:graphicFrame>
        <p:nvGraphicFramePr>
          <p:cNvPr id="15" name="table_type_name"/>
          <p:cNvGraphicFramePr>
            <a:graphicFrameLocks noGrp="1"/>
          </p:cNvGraphicFramePr>
          <p:nvPr>
            <p:extLst/>
          </p:nvPr>
        </p:nvGraphicFramePr>
        <p:xfrm>
          <a:off x="629999" y="4630707"/>
          <a:ext cx="10938592" cy="1761744"/>
        </p:xfrm>
        <a:graphic>
          <a:graphicData uri="http://schemas.openxmlformats.org/drawingml/2006/table">
            <a:tbl>
              <a:tblPr/>
              <a:tblGrid>
                <a:gridCol w="1338760"/>
                <a:gridCol w="98552"/>
                <a:gridCol w="877078"/>
                <a:gridCol w="310582"/>
                <a:gridCol w="883736"/>
                <a:gridCol w="303924"/>
                <a:gridCol w="881064"/>
                <a:gridCol w="306596"/>
                <a:gridCol w="887722"/>
                <a:gridCol w="299938"/>
                <a:gridCol w="894381"/>
                <a:gridCol w="293279"/>
                <a:gridCol w="891708"/>
                <a:gridCol w="295952"/>
                <a:gridCol w="889036"/>
                <a:gridCol w="298624"/>
                <a:gridCol w="886364"/>
                <a:gridCol w="301296"/>
              </a:tblGrid>
              <a:tr h="0">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1" i="0" u="none" strike="noStrike" cap="none" normalizeH="0" baseline="0" dirty="0" smtClean="0">
                          <a:ln>
                            <a:noFill/>
                          </a:ln>
                          <a:solidFill>
                            <a:schemeClr val="tx1"/>
                          </a:solidFill>
                          <a:effectLst/>
                          <a:latin typeface="+mn-lt"/>
                          <a:cs typeface="Arial" charset="0"/>
                          <a:sym typeface="Trebuchet MS" panose="020B0603020202020204" pitchFamily="34" charset="0"/>
                        </a:rPr>
                        <a:t>Top 5 Items</a:t>
                      </a:r>
                      <a:r>
                        <a:rPr kumimoji="0" lang="en-US" sz="900" b="1" i="0" u="none" strike="noStrike" cap="none" normalizeH="0" baseline="30000" dirty="0" smtClean="0">
                          <a:ln>
                            <a:noFill/>
                          </a:ln>
                          <a:solidFill>
                            <a:schemeClr val="tx1"/>
                          </a:solidFill>
                          <a:effectLst/>
                          <a:latin typeface="+mn-lt"/>
                          <a:cs typeface="Arial" charset="0"/>
                          <a:sym typeface="Trebuchet MS" panose="020B0603020202020204" pitchFamily="34" charset="0"/>
                        </a:rPr>
                        <a:t>1</a:t>
                      </a:r>
                      <a:r>
                        <a:rPr kumimoji="0" lang="en-US" sz="900" b="1" i="0" u="none" strike="noStrike" cap="none" normalizeH="0" baseline="0" dirty="0" smtClean="0">
                          <a:ln>
                            <a:noFill/>
                          </a:ln>
                          <a:solidFill>
                            <a:schemeClr val="tx1"/>
                          </a:solidFill>
                          <a:effectLst/>
                          <a:latin typeface="+mn-lt"/>
                          <a:cs typeface="Arial" charset="0"/>
                          <a:sym typeface="Trebuchet MS" panose="020B0603020202020204" pitchFamily="34" charset="0"/>
                        </a:rPr>
                        <a:t> by</a:t>
                      </a:r>
                    </a:p>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1" i="0" u="none" strike="noStrike" cap="none" normalizeH="0" baseline="0" dirty="0" smtClean="0">
                          <a:ln>
                            <a:noFill/>
                          </a:ln>
                          <a:solidFill>
                            <a:schemeClr val="tx1"/>
                          </a:solidFill>
                          <a:effectLst/>
                          <a:latin typeface="+mn-lt"/>
                          <a:cs typeface="Arial" charset="0"/>
                          <a:sym typeface="Trebuchet MS" panose="020B0603020202020204" pitchFamily="34" charset="0"/>
                        </a:rPr>
                        <a:t>Avg. Cluster Propensity</a:t>
                      </a:r>
                      <a:endPar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endParaRPr>
                    </a:p>
                  </a:txBody>
                  <a:tcPr marL="0" marR="73152" marT="73152" marB="73152" anchor="ctr" horzOverflow="overflow">
                    <a:lnL cap="flat">
                      <a:noFill/>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endParaRP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0</a:t>
                      </a:r>
                    </a:p>
                  </a:txBody>
                  <a:tcPr marL="0" marR="73152" marT="73152" marB="73152" anchor="ctr" horzOverflow="overflow">
                    <a:lnL>
                      <a:noFill/>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1</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2</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3</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4</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5</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6</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smtClean="0">
                          <a:ln>
                            <a:noFill/>
                          </a:ln>
                          <a:solidFill>
                            <a:schemeClr val="tx1"/>
                          </a:solidFill>
                          <a:effectLst/>
                          <a:latin typeface="+mn-lt"/>
                          <a:cs typeface="Arial" charset="0"/>
                          <a:sym typeface="Trebuchet MS" panose="020B0603020202020204" pitchFamily="34" charset="0"/>
                        </a:rPr>
                        <a:t>7</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cap="flat">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hMerge="1">
                  <a:txBody>
                    <a:bodyPr/>
                    <a:lstStyle/>
                    <a:p>
                      <a:endParaRPr lang="en-US"/>
                    </a:p>
                  </a:txBody>
                  <a:tcPr/>
                </a:tc>
              </a:tr>
              <a:tr h="235566">
                <a:tc>
                  <a:txBody>
                    <a:bodyPr/>
                    <a:lstStyle/>
                    <a:p>
                      <a:pPr algn="ctr"/>
                      <a:r>
                        <a:rPr lang="en-US" sz="800" dirty="0" smtClean="0">
                          <a:latin typeface="+mn-lt"/>
                        </a:rPr>
                        <a:t>1</a:t>
                      </a:r>
                      <a:r>
                        <a:rPr lang="en-US" sz="800" baseline="30000" dirty="0" smtClean="0">
                          <a:latin typeface="+mn-lt"/>
                        </a:rPr>
                        <a:t>st</a:t>
                      </a:r>
                      <a:endParaRPr lang="en-US" sz="800" dirty="0">
                        <a:latin typeface="+mn-lt"/>
                      </a:endParaRPr>
                    </a:p>
                  </a:txBody>
                  <a:tcPr marL="0" marR="73152" marT="73152" marB="73152" anchor="ctr" horzOverflow="overflow">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a:endParaRPr lang="en-US" sz="800" dirty="0">
                        <a:latin typeface="+mn-lt"/>
                      </a:endParaRP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Maxi Combo Nachos</a:t>
                      </a:r>
                    </a:p>
                  </a:txBody>
                  <a:tcPr marL="9525" marR="9525" marT="9525" marB="0" anchor="ctr">
                    <a:lnL>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7%</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Boneless Wings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36%</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Crepa</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Salada</a:t>
                      </a:r>
                      <a:r>
                        <a:rPr lang="en-US" sz="800" b="0" i="0" u="none" strike="noStrike" dirty="0">
                          <a:solidFill>
                            <a:srgbClr val="000000"/>
                          </a:solidFill>
                          <a:effectLst/>
                          <a:latin typeface="+mn-lt"/>
                        </a:rPr>
                        <a:t> 1 </a:t>
                      </a:r>
                      <a:r>
                        <a:rPr lang="en-US" sz="800" b="0" i="0" u="none" strike="noStrike" dirty="0" err="1" smtClean="0">
                          <a:solidFill>
                            <a:srgbClr val="000000"/>
                          </a:solidFill>
                          <a:effectLst/>
                          <a:latin typeface="+mn-lt"/>
                        </a:rPr>
                        <a:t>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FF0000"/>
                          </a:solidFill>
                          <a:effectLst/>
                          <a:latin typeface="+mn-lt"/>
                        </a:rPr>
                        <a:t>100%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Tequesitos</a:t>
                      </a:r>
                      <a:r>
                        <a:rPr lang="en-US" sz="800" b="0" i="0" u="none" strike="noStrike" dirty="0">
                          <a:solidFill>
                            <a:srgbClr val="000000"/>
                          </a:solidFill>
                          <a:effectLst/>
                          <a:latin typeface="+mn-lt"/>
                        </a:rPr>
                        <a:t> Philadelphia</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FF0000"/>
                          </a:solidFill>
                          <a:effectLst/>
                          <a:latin typeface="+mn-lt"/>
                        </a:rPr>
                        <a:t>100%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Chorizo </a:t>
                      </a:r>
                      <a:r>
                        <a:rPr lang="en-US" sz="800" b="0" i="0" u="none" strike="noStrike" dirty="0" err="1" smtClean="0">
                          <a:solidFill>
                            <a:srgbClr val="000000"/>
                          </a:solidFill>
                          <a:effectLst/>
                          <a:latin typeface="+mn-lt"/>
                        </a:rPr>
                        <a:t>Esp</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FF0000"/>
                          </a:solidFill>
                          <a:effectLst/>
                          <a:latin typeface="+mn-lt"/>
                        </a:rPr>
                        <a:t>100%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Maxi Combo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19%</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Almendras</a:t>
                      </a:r>
                      <a:r>
                        <a:rPr lang="en-US" sz="800" b="0" i="0" u="none" strike="noStrike" dirty="0" smtClean="0">
                          <a:solidFill>
                            <a:srgbClr val="000000"/>
                          </a:solidFill>
                          <a:effectLst/>
                          <a:latin typeface="+mn-lt"/>
                        </a:rPr>
                        <a:t>, </a:t>
                      </a:r>
                      <a:r>
                        <a:rPr lang="en-US" sz="800" b="0" i="0" u="none" strike="noStrike" dirty="0" err="1" smtClean="0">
                          <a:solidFill>
                            <a:srgbClr val="000000"/>
                          </a:solidFill>
                          <a:effectLst/>
                          <a:latin typeface="+mn-lt"/>
                        </a:rPr>
                        <a:t>Pasas</a:t>
                      </a:r>
                      <a:r>
                        <a:rPr lang="en-US" sz="800" b="0" i="0" u="none" strike="noStrike" dirty="0" smtClean="0">
                          <a:solidFill>
                            <a:srgbClr val="000000"/>
                          </a:solidFill>
                          <a:effectLst/>
                          <a:latin typeface="+mn-lt"/>
                        </a:rPr>
                        <a:t> </a:t>
                      </a:r>
                      <a:r>
                        <a:rPr lang="en-US" sz="800" b="0" i="0" u="none" strike="noStrike" dirty="0">
                          <a:solidFill>
                            <a:srgbClr val="000000"/>
                          </a:solidFill>
                          <a:effectLst/>
                          <a:latin typeface="+mn-lt"/>
                        </a:rPr>
                        <a:t>o </a:t>
                      </a:r>
                      <a:r>
                        <a:rPr lang="en-US" sz="800" b="0" i="0" u="none" strike="noStrike" dirty="0" err="1" smtClean="0">
                          <a:solidFill>
                            <a:srgbClr val="000000"/>
                          </a:solidFill>
                          <a:effectLst/>
                          <a:latin typeface="+mn-lt"/>
                        </a:rPr>
                        <a:t>Arán</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54%</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Plato Snack Twister</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FF0000"/>
                          </a:solidFill>
                          <a:effectLst/>
                          <a:latin typeface="+mn-lt"/>
                        </a:rPr>
                        <a:t>89%</a:t>
                      </a:r>
                    </a:p>
                  </a:txBody>
                  <a:tcPr marL="9525" marR="9525" marT="9525" marB="0" anchor="ctr">
                    <a:lnL w="12700" cap="flat" cmpd="sng" algn="ctr">
                      <a:solidFill>
                        <a:schemeClr val="bg1">
                          <a:lumMod val="65000"/>
                        </a:schemeClr>
                      </a:solidFill>
                      <a:prstDash val="solid"/>
                      <a:round/>
                      <a:headEnd type="none" w="med" len="med"/>
                      <a:tailEnd type="none" w="med" len="med"/>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a:r>
                        <a:rPr lang="en-US" sz="800" dirty="0" smtClean="0">
                          <a:latin typeface="+mn-lt"/>
                        </a:rPr>
                        <a:t>2</a:t>
                      </a:r>
                      <a:r>
                        <a:rPr lang="en-US" sz="800" baseline="30000" dirty="0" smtClean="0">
                          <a:latin typeface="+mn-lt"/>
                        </a:rPr>
                        <a:t>nd</a:t>
                      </a:r>
                      <a:endParaRPr lang="en-US" sz="800" dirty="0">
                        <a:latin typeface="+mn-lt"/>
                      </a:endParaRPr>
                    </a:p>
                  </a:txBody>
                  <a:tcPr marL="0" marR="73152" marT="73152" marB="73152" anchor="ctr" horzOverflow="overflow">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a:endParaRPr lang="en-US" sz="800" dirty="0">
                        <a:latin typeface="+mn-lt"/>
                      </a:endParaRP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Maxi Combo Mix</a:t>
                      </a:r>
                    </a:p>
                  </a:txBody>
                  <a:tcPr marL="9525" marR="9525" marT="9525" marB="0" anchor="ctr">
                    <a:lnL>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7%</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Cerveza Nacional</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34%</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Crepa</a:t>
                      </a:r>
                      <a:r>
                        <a:rPr lang="en-US" sz="800" b="0" i="0" u="none" strike="noStrike" dirty="0">
                          <a:solidFill>
                            <a:srgbClr val="000000"/>
                          </a:solidFill>
                          <a:effectLst/>
                          <a:latin typeface="+mn-lt"/>
                        </a:rPr>
                        <a:t> Dulce 1 </a:t>
                      </a:r>
                      <a:r>
                        <a:rPr lang="en-US" sz="800" b="0" i="0" u="none" strike="noStrike" dirty="0" err="1" smtClean="0">
                          <a:solidFill>
                            <a:srgbClr val="000000"/>
                          </a:solidFill>
                          <a:effectLst/>
                          <a:latin typeface="+mn-lt"/>
                        </a:rPr>
                        <a:t>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24%</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Tequesitos</a:t>
                      </a:r>
                      <a:r>
                        <a:rPr lang="en-US" sz="800" b="0" i="0" u="none" strike="noStrike" dirty="0">
                          <a:solidFill>
                            <a:srgbClr val="000000"/>
                          </a:solidFill>
                          <a:effectLst/>
                          <a:latin typeface="+mn-lt"/>
                        </a:rPr>
                        <a:t> Manchego</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25%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Chorizo </a:t>
                      </a:r>
                      <a:r>
                        <a:rPr lang="en-US" sz="800" b="0" i="0" u="none" strike="noStrike" dirty="0" err="1" smtClean="0">
                          <a:solidFill>
                            <a:srgbClr val="000000"/>
                          </a:solidFill>
                          <a:effectLst/>
                          <a:latin typeface="+mn-lt"/>
                        </a:rPr>
                        <a:t>Esp</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21%</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Cheddar</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18%</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Panditas</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52%</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Tequesitos Manchego</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23%</a:t>
                      </a:r>
                    </a:p>
                  </a:txBody>
                  <a:tcPr marL="9525" marR="9525" marT="9525" marB="0" anchor="ctr">
                    <a:lnL w="12700" cap="flat" cmpd="sng" algn="ctr">
                      <a:solidFill>
                        <a:schemeClr val="bg1">
                          <a:lumMod val="65000"/>
                        </a:schemeClr>
                      </a:solidFill>
                      <a:prstDash val="solid"/>
                      <a:round/>
                      <a:headEnd type="none" w="med" len="med"/>
                      <a:tailEnd type="none" w="med" len="med"/>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a:r>
                        <a:rPr lang="en-US" sz="800" dirty="0" smtClean="0">
                          <a:latin typeface="+mn-lt"/>
                        </a:rPr>
                        <a:t>3</a:t>
                      </a:r>
                      <a:r>
                        <a:rPr lang="en-US" sz="800" baseline="30000" dirty="0" smtClean="0">
                          <a:latin typeface="+mn-lt"/>
                        </a:rPr>
                        <a:t>rd</a:t>
                      </a:r>
                      <a:endParaRPr lang="en-US" sz="800" dirty="0">
                        <a:latin typeface="+mn-lt"/>
                      </a:endParaRPr>
                    </a:p>
                  </a:txBody>
                  <a:tcPr marL="0" marR="73152" marT="73152" marB="73152" anchor="ctr" horzOverflow="overflow">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a:endParaRPr lang="en-US" sz="800" dirty="0">
                        <a:latin typeface="+mn-lt"/>
                      </a:endParaRP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ICEE</a:t>
                      </a:r>
                      <a:endParaRPr lang="en-US" sz="800" b="0" i="0" u="none" strike="noStrike" dirty="0">
                        <a:solidFill>
                          <a:srgbClr val="000000"/>
                        </a:solidFill>
                        <a:effectLst/>
                        <a:latin typeface="+mn-lt"/>
                      </a:endParaRPr>
                    </a:p>
                  </a:txBody>
                  <a:tcPr marL="9525" marR="9525" marT="9525" marB="0" anchor="ctr">
                    <a:lnL>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6%</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Maki</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32%</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Frappe Capuccino</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23%</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Frappe Capuccino</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18%</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Papas Twister</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19%</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Dulce de chocolate</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16%</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Gomitas</a:t>
                      </a:r>
                      <a:r>
                        <a:rPr lang="en-US" sz="800" b="0" i="0" u="none" strike="noStrike" dirty="0">
                          <a:solidFill>
                            <a:srgbClr val="000000"/>
                          </a:solidFill>
                          <a:effectLst/>
                          <a:latin typeface="+mn-lt"/>
                        </a:rPr>
                        <a:t> de </a:t>
                      </a:r>
                      <a:r>
                        <a:rPr lang="en-US" sz="800" b="0" i="0" u="none" strike="noStrike" dirty="0" err="1">
                          <a:solidFill>
                            <a:srgbClr val="000000"/>
                          </a:solidFill>
                          <a:effectLst/>
                          <a:latin typeface="+mn-lt"/>
                        </a:rPr>
                        <a:t>Granel</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25%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Frappe Capuccino</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21%</a:t>
                      </a:r>
                    </a:p>
                  </a:txBody>
                  <a:tcPr marL="9525" marR="9525" marT="9525" marB="0" anchor="ctr">
                    <a:lnL w="12700" cap="flat" cmpd="sng" algn="ctr">
                      <a:solidFill>
                        <a:schemeClr val="bg1">
                          <a:lumMod val="65000"/>
                        </a:schemeClr>
                      </a:solidFill>
                      <a:prstDash val="solid"/>
                      <a:round/>
                      <a:headEnd type="none" w="med" len="med"/>
                      <a:tailEnd type="none" w="med" len="med"/>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a:r>
                        <a:rPr lang="en-US" sz="800" dirty="0" smtClean="0">
                          <a:latin typeface="+mn-lt"/>
                        </a:rPr>
                        <a:t>4</a:t>
                      </a:r>
                      <a:r>
                        <a:rPr lang="en-US" sz="800" baseline="30000" dirty="0" smtClean="0">
                          <a:latin typeface="+mn-lt"/>
                        </a:rPr>
                        <a:t>th</a:t>
                      </a:r>
                      <a:endParaRPr lang="en-US" sz="800" dirty="0">
                        <a:latin typeface="+mn-lt"/>
                      </a:endParaRPr>
                    </a:p>
                  </a:txBody>
                  <a:tcPr marL="0" marR="73152" marT="73152" marB="73152" anchor="ctr" horzOverflow="overflow">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a:endParaRPr lang="en-US" sz="800" dirty="0">
                        <a:latin typeface="+mn-lt"/>
                      </a:endParaRP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Caramelo</a:t>
                      </a:r>
                      <a:endParaRPr lang="en-US" sz="800" b="0" i="0" u="none" strike="noStrike" dirty="0">
                        <a:solidFill>
                          <a:srgbClr val="000000"/>
                        </a:solidFill>
                        <a:effectLst/>
                        <a:latin typeface="+mn-lt"/>
                      </a:endParaRPr>
                    </a:p>
                  </a:txBody>
                  <a:tcPr marL="9525" marR="9525" marT="9525" marB="0" anchor="ctr">
                    <a:lnL>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Yakimeshi</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32%</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Capuccino</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17%</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Capuccino</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15%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Frappe Capuccino</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18%</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Caramelo</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16%</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err="1">
                          <a:solidFill>
                            <a:srgbClr val="000000"/>
                          </a:solidFill>
                          <a:effectLst/>
                          <a:latin typeface="+mn-lt"/>
                        </a:rPr>
                        <a:t>Frutas</a:t>
                      </a:r>
                      <a:r>
                        <a:rPr lang="en-US" sz="800" b="0" i="0" u="none" strike="noStrike" dirty="0">
                          <a:solidFill>
                            <a:srgbClr val="000000"/>
                          </a:solidFill>
                          <a:effectLst/>
                          <a:latin typeface="+mn-lt"/>
                        </a:rPr>
                        <a:t> </a:t>
                      </a:r>
                      <a:r>
                        <a:rPr lang="en-US" sz="800" b="0" i="0" u="none" strike="noStrike" dirty="0" err="1" smtClean="0">
                          <a:solidFill>
                            <a:srgbClr val="000000"/>
                          </a:solidFill>
                          <a:effectLst/>
                          <a:latin typeface="+mn-lt"/>
                        </a:rPr>
                        <a:t>Ench</a:t>
                      </a:r>
                      <a:r>
                        <a:rPr lang="en-US" sz="800" b="0" i="0" u="none" strike="noStrike" dirty="0" smtClean="0">
                          <a:solidFill>
                            <a:srgbClr val="000000"/>
                          </a:solidFill>
                          <a:effectLst/>
                          <a:latin typeface="+mn-lt"/>
                        </a:rPr>
                        <a:t>. </a:t>
                      </a:r>
                      <a:r>
                        <a:rPr lang="en-US" sz="800" b="0" i="0" u="none" strike="noStrike" dirty="0">
                          <a:solidFill>
                            <a:srgbClr val="000000"/>
                          </a:solidFill>
                          <a:effectLst/>
                          <a:latin typeface="+mn-lt"/>
                        </a:rPr>
                        <a:t>de </a:t>
                      </a:r>
                      <a:r>
                        <a:rPr lang="en-US" sz="800" b="0" i="0" u="none" strike="noStrike" dirty="0" err="1">
                          <a:solidFill>
                            <a:srgbClr val="000000"/>
                          </a:solidFill>
                          <a:effectLst/>
                          <a:latin typeface="+mn-lt"/>
                        </a:rPr>
                        <a:t>Granel</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17%</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Papas Twister</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20%</a:t>
                      </a:r>
                    </a:p>
                  </a:txBody>
                  <a:tcPr marL="9525" marR="9525" marT="9525" marB="0" anchor="ctr">
                    <a:lnL w="12700" cap="flat" cmpd="sng" algn="ctr">
                      <a:solidFill>
                        <a:schemeClr val="bg1">
                          <a:lumMod val="65000"/>
                        </a:schemeClr>
                      </a:solidFill>
                      <a:prstDash val="solid"/>
                      <a:round/>
                      <a:headEnd type="none" w="med" len="med"/>
                      <a:tailEnd type="none" w="med" len="med"/>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a:r>
                        <a:rPr lang="en-US" sz="800" dirty="0" smtClean="0">
                          <a:latin typeface="+mn-lt"/>
                        </a:rPr>
                        <a:t>5</a:t>
                      </a:r>
                      <a:r>
                        <a:rPr lang="en-US" sz="800" baseline="30000" dirty="0" smtClean="0">
                          <a:latin typeface="+mn-lt"/>
                        </a:rPr>
                        <a:t>th</a:t>
                      </a:r>
                      <a:endParaRPr lang="en-US" sz="800" dirty="0">
                        <a:latin typeface="+mn-lt"/>
                      </a:endParaRPr>
                    </a:p>
                  </a:txBody>
                  <a:tcPr marL="0" marR="73152" marT="73152" marB="73152" anchor="ctr" horzOverflow="overflow">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a:endParaRPr lang="en-US" sz="800" dirty="0">
                        <a:latin typeface="+mn-lt"/>
                      </a:endParaRP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Palomitas Cheddar</a:t>
                      </a:r>
                    </a:p>
                  </a:txBody>
                  <a:tcPr marL="9525" marR="9525" marT="9525" marB="0" anchor="ctr">
                    <a:lnL>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4%</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Quesadilla</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26%</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Frappe </a:t>
                      </a:r>
                      <a:r>
                        <a:rPr lang="en-US" sz="800" b="0" i="0" u="none" strike="noStrike" dirty="0" err="1">
                          <a:solidFill>
                            <a:srgbClr val="000000"/>
                          </a:solidFill>
                          <a:effectLst/>
                          <a:latin typeface="+mn-lt"/>
                        </a:rPr>
                        <a:t>Moka</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13%</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Papas Twister</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14%</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Maxi Combo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16%</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Frappe </a:t>
                      </a:r>
                      <a:r>
                        <a:rPr lang="en-US" sz="800" b="0" i="0" u="none" strike="noStrike" dirty="0" err="1">
                          <a:solidFill>
                            <a:srgbClr val="000000"/>
                          </a:solidFill>
                          <a:effectLst/>
                          <a:latin typeface="+mn-lt"/>
                        </a:rPr>
                        <a:t>Capuccino</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16%</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Dulce de chocolate</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17%</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Plato Snack </a:t>
                      </a:r>
                      <a:r>
                        <a:rPr lang="en-US" sz="800" b="0" i="0" u="none" strike="noStrike" dirty="0" err="1">
                          <a:solidFill>
                            <a:srgbClr val="000000"/>
                          </a:solidFill>
                          <a:effectLst/>
                          <a:latin typeface="+mn-lt"/>
                        </a:rPr>
                        <a:t>Diperas</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18%</a:t>
                      </a:r>
                    </a:p>
                  </a:txBody>
                  <a:tcPr marL="9525" marR="9525" marT="9525" marB="0" anchor="ctr">
                    <a:lnL w="12700" cap="flat" cmpd="sng" algn="ctr">
                      <a:solidFill>
                        <a:schemeClr val="bg1">
                          <a:lumMod val="65000"/>
                        </a:schemeClr>
                      </a:solidFill>
                      <a:prstDash val="solid"/>
                      <a:round/>
                      <a:headEnd type="none" w="med" len="med"/>
                      <a:tailEnd type="none" w="med" len="med"/>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r>
            </a:tbl>
          </a:graphicData>
        </a:graphic>
      </p:graphicFrame>
      <p:sp>
        <p:nvSpPr>
          <p:cNvPr id="11" name="ee4pFootnotes"/>
          <p:cNvSpPr>
            <a:spLocks noChangeArrowheads="1"/>
          </p:cNvSpPr>
          <p:nvPr/>
        </p:nvSpPr>
        <p:spPr bwMode="auto">
          <a:xfrm>
            <a:off x="629999" y="6529421"/>
            <a:ext cx="10741061" cy="124650"/>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900" dirty="0" smtClean="0">
                <a:solidFill>
                  <a:schemeClr val="bg1">
                    <a:lumMod val="50000"/>
                  </a:schemeClr>
                </a:solidFill>
                <a:latin typeface="Trebuchet MS" panose="020B0603020202020204" pitchFamily="34" charset="0"/>
                <a:cs typeface="Arial" pitchFamily="34" charset="0"/>
              </a:rPr>
              <a:t>1. Items = Subcategories; Top 5 Items with most frequently occurring subcategories (i.e. </a:t>
            </a:r>
            <a:r>
              <a:rPr lang="en-US" sz="900" dirty="0">
                <a:solidFill>
                  <a:schemeClr val="bg1">
                    <a:lumMod val="50000"/>
                  </a:schemeClr>
                </a:solidFill>
                <a:latin typeface="Trebuchet MS" panose="020B0603020202020204" pitchFamily="34" charset="0"/>
                <a:cs typeface="Arial" pitchFamily="34" charset="0"/>
              </a:rPr>
              <a:t>"stop words") removed (e.g. Coca </a:t>
            </a:r>
            <a:r>
              <a:rPr lang="en-US" sz="900" dirty="0" smtClean="0">
                <a:solidFill>
                  <a:schemeClr val="bg1">
                    <a:lumMod val="50000"/>
                  </a:schemeClr>
                </a:solidFill>
                <a:latin typeface="Trebuchet MS" panose="020B0603020202020204" pitchFamily="34" charset="0"/>
                <a:cs typeface="Arial" pitchFamily="34" charset="0"/>
              </a:rPr>
              <a:t>Cola, </a:t>
            </a:r>
            <a:r>
              <a:rPr lang="en-US" sz="900" dirty="0" err="1" smtClean="0">
                <a:solidFill>
                  <a:schemeClr val="bg1">
                    <a:lumMod val="50000"/>
                  </a:schemeClr>
                </a:solidFill>
                <a:latin typeface="Trebuchet MS" panose="020B0603020202020204" pitchFamily="34" charset="0"/>
                <a:cs typeface="Arial" pitchFamily="34" charset="0"/>
              </a:rPr>
              <a:t>Palomitas</a:t>
            </a:r>
            <a:r>
              <a:rPr lang="en-US" sz="900" dirty="0" smtClean="0">
                <a:solidFill>
                  <a:schemeClr val="bg1">
                    <a:lumMod val="50000"/>
                  </a:schemeClr>
                </a:solidFill>
                <a:latin typeface="Trebuchet MS" panose="020B0603020202020204" pitchFamily="34" charset="0"/>
                <a:cs typeface="Arial" pitchFamily="34" charset="0"/>
              </a:rPr>
              <a:t> Mix, Nachos, </a:t>
            </a:r>
            <a:r>
              <a:rPr lang="en-US" sz="900" dirty="0" err="1" smtClean="0">
                <a:solidFill>
                  <a:schemeClr val="bg1">
                    <a:lumMod val="50000"/>
                  </a:schemeClr>
                </a:solidFill>
                <a:latin typeface="Trebuchet MS" panose="020B0603020202020204" pitchFamily="34" charset="0"/>
                <a:cs typeface="Arial" pitchFamily="34" charset="0"/>
              </a:rPr>
              <a:t>Palomitas</a:t>
            </a:r>
            <a:r>
              <a:rPr lang="en-US" sz="900" dirty="0" smtClean="0">
                <a:solidFill>
                  <a:schemeClr val="bg1">
                    <a:lumMod val="50000"/>
                  </a:schemeClr>
                </a:solidFill>
                <a:latin typeface="Trebuchet MS" panose="020B0603020202020204" pitchFamily="34" charset="0"/>
                <a:cs typeface="Arial" pitchFamily="34" charset="0"/>
              </a:rPr>
              <a:t> </a:t>
            </a:r>
            <a:r>
              <a:rPr lang="en-US" sz="900" dirty="0" err="1" smtClean="0">
                <a:solidFill>
                  <a:schemeClr val="bg1">
                    <a:lumMod val="50000"/>
                  </a:schemeClr>
                </a:solidFill>
                <a:latin typeface="Trebuchet MS" panose="020B0603020202020204" pitchFamily="34" charset="0"/>
                <a:cs typeface="Arial" pitchFamily="34" charset="0"/>
              </a:rPr>
              <a:t>Mantequilla</a:t>
            </a:r>
            <a:r>
              <a:rPr lang="en-US" sz="900" dirty="0" smtClean="0">
                <a:solidFill>
                  <a:schemeClr val="bg1">
                    <a:lumMod val="50000"/>
                  </a:schemeClr>
                </a:solidFill>
                <a:latin typeface="Trebuchet MS" panose="020B0603020202020204" pitchFamily="34" charset="0"/>
                <a:cs typeface="Arial" pitchFamily="34" charset="0"/>
              </a:rPr>
              <a:t>, Combo </a:t>
            </a:r>
            <a:r>
              <a:rPr lang="en-US" sz="900" dirty="0">
                <a:solidFill>
                  <a:schemeClr val="bg1">
                    <a:lumMod val="50000"/>
                  </a:schemeClr>
                </a:solidFill>
                <a:latin typeface="Trebuchet MS" panose="020B0603020202020204" pitchFamily="34" charset="0"/>
                <a:cs typeface="Arial" pitchFamily="34" charset="0"/>
              </a:rPr>
              <a:t>Nachos </a:t>
            </a:r>
            <a:r>
              <a:rPr lang="en-US" sz="900" dirty="0" smtClean="0">
                <a:solidFill>
                  <a:schemeClr val="bg1">
                    <a:lumMod val="50000"/>
                  </a:schemeClr>
                </a:solidFill>
                <a:latin typeface="Trebuchet MS" panose="020B0603020202020204" pitchFamily="34" charset="0"/>
                <a:cs typeface="Arial" pitchFamily="34" charset="0"/>
              </a:rPr>
              <a:t>Individual)</a:t>
            </a:r>
            <a:endParaRPr lang="en-US" sz="900" dirty="0">
              <a:solidFill>
                <a:schemeClr val="bg1">
                  <a:lumMod val="50000"/>
                </a:schemeClr>
              </a:solidFill>
              <a:latin typeface="Trebuchet MS" panose="020B0603020202020204" pitchFamily="34" charset="0"/>
              <a:cs typeface="Arial" pitchFamily="34" charset="0"/>
            </a:endParaRPr>
          </a:p>
        </p:txBody>
      </p:sp>
      <p:sp>
        <p:nvSpPr>
          <p:cNvPr id="17"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8" name="NavigationText"/>
          <p:cNvSpPr/>
          <p:nvPr/>
        </p:nvSpPr>
        <p:spPr>
          <a:xfrm>
            <a:off x="9888279" y="256094"/>
            <a:ext cx="1482781" cy="24254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 bIns="0" numCol="1" spcCol="0" rtlCol="0" fromWordArt="0" anchor="ctr" anchorCtr="0" forceAA="0" compatLnSpc="1">
            <a:prstTxWarp prst="textNoShape">
              <a:avLst/>
            </a:prstTxWarp>
            <a:noAutofit/>
          </a:bodyPr>
          <a:lstStyle/>
          <a:p>
            <a:pPr algn="r"/>
            <a:r>
              <a:rPr lang="en-US" sz="1000" dirty="0" smtClean="0">
                <a:solidFill>
                  <a:schemeClr val="bg1">
                    <a:lumMod val="50000"/>
                  </a:schemeClr>
                </a:solidFill>
                <a:latin typeface="Trebuchet MS" panose="020B0603020202020204" pitchFamily="34" charset="0"/>
              </a:rPr>
              <a:t>Menu Exploration</a:t>
            </a:r>
          </a:p>
          <a:p>
            <a:pPr algn="r"/>
            <a:r>
              <a:rPr lang="en-US" sz="1000" dirty="0" smtClean="0">
                <a:solidFill>
                  <a:schemeClr val="bg1">
                    <a:lumMod val="50000"/>
                  </a:schemeClr>
                </a:solidFill>
                <a:latin typeface="Trebuchet MS" panose="020B0603020202020204" pitchFamily="34" charset="0"/>
              </a:rPr>
              <a:t>Recommendation engine</a:t>
            </a:r>
          </a:p>
        </p:txBody>
      </p:sp>
      <p:grpSp>
        <p:nvGrpSpPr>
          <p:cNvPr id="19" name="NavigationIcon"/>
          <p:cNvGrpSpPr>
            <a:grpSpLocks noChangeAspect="1"/>
          </p:cNvGrpSpPr>
          <p:nvPr/>
        </p:nvGrpSpPr>
        <p:grpSpPr>
          <a:xfrm>
            <a:off x="11697971" y="132877"/>
            <a:ext cx="350906" cy="365760"/>
            <a:chOff x="5487924" y="2766060"/>
            <a:chExt cx="1269111" cy="1322832"/>
          </a:xfrm>
        </p:grpSpPr>
        <p:sp>
          <p:nvSpPr>
            <p:cNvPr id="20" name="Freeform 5">
              <a:extLst>
                <a:ext uri="{FF2B5EF4-FFF2-40B4-BE49-F238E27FC236}">
                  <a16:creationId xmlns="" xmlns:a16="http://schemas.microsoft.com/office/drawing/2014/main" id="{07198B6C-6D6F-4E3D-8A30-3A35EC541A90}"/>
                </a:ext>
              </a:extLst>
            </p:cNvPr>
            <p:cNvSpPr>
              <a:spLocks noEditPoints="1"/>
            </p:cNvSpPr>
            <p:nvPr/>
          </p:nvSpPr>
          <p:spPr bwMode="auto">
            <a:xfrm>
              <a:off x="5823204" y="2766060"/>
              <a:ext cx="598932" cy="1322832"/>
            </a:xfrm>
            <a:custGeom>
              <a:avLst/>
              <a:gdLst>
                <a:gd name="T0" fmla="*/ 839 w 839"/>
                <a:gd name="T1" fmla="*/ 1756 h 1852"/>
                <a:gd name="T2" fmla="*/ 776 w 839"/>
                <a:gd name="T3" fmla="*/ 1852 h 1852"/>
                <a:gd name="T4" fmla="*/ 714 w 839"/>
                <a:gd name="T5" fmla="*/ 1756 h 1852"/>
                <a:gd name="T6" fmla="*/ 726 w 839"/>
                <a:gd name="T7" fmla="*/ 885 h 1852"/>
                <a:gd name="T8" fmla="*/ 642 w 839"/>
                <a:gd name="T9" fmla="*/ 448 h 1852"/>
                <a:gd name="T10" fmla="*/ 827 w 839"/>
                <a:gd name="T11" fmla="*/ 8 h 1852"/>
                <a:gd name="T12" fmla="*/ 827 w 839"/>
                <a:gd name="T13" fmla="*/ 887 h 1852"/>
                <a:gd name="T14" fmla="*/ 827 w 839"/>
                <a:gd name="T15" fmla="*/ 887 h 1852"/>
                <a:gd name="T16" fmla="*/ 839 w 839"/>
                <a:gd name="T17" fmla="*/ 1756 h 1852"/>
                <a:gd name="T18" fmla="*/ 241 w 839"/>
                <a:gd name="T19" fmla="*/ 0 h 1852"/>
                <a:gd name="T20" fmla="*/ 222 w 839"/>
                <a:gd name="T21" fmla="*/ 20 h 1852"/>
                <a:gd name="T22" fmla="*/ 222 w 839"/>
                <a:gd name="T23" fmla="*/ 287 h 1852"/>
                <a:gd name="T24" fmla="*/ 185 w 839"/>
                <a:gd name="T25" fmla="*/ 287 h 1852"/>
                <a:gd name="T26" fmla="*/ 185 w 839"/>
                <a:gd name="T27" fmla="*/ 20 h 1852"/>
                <a:gd name="T28" fmla="*/ 165 w 839"/>
                <a:gd name="T29" fmla="*/ 0 h 1852"/>
                <a:gd name="T30" fmla="*/ 146 w 839"/>
                <a:gd name="T31" fmla="*/ 20 h 1852"/>
                <a:gd name="T32" fmla="*/ 146 w 839"/>
                <a:gd name="T33" fmla="*/ 287 h 1852"/>
                <a:gd name="T34" fmla="*/ 113 w 839"/>
                <a:gd name="T35" fmla="*/ 287 h 1852"/>
                <a:gd name="T36" fmla="*/ 113 w 839"/>
                <a:gd name="T37" fmla="*/ 21 h 1852"/>
                <a:gd name="T38" fmla="*/ 92 w 839"/>
                <a:gd name="T39" fmla="*/ 0 h 1852"/>
                <a:gd name="T40" fmla="*/ 72 w 839"/>
                <a:gd name="T41" fmla="*/ 21 h 1852"/>
                <a:gd name="T42" fmla="*/ 72 w 839"/>
                <a:gd name="T43" fmla="*/ 287 h 1852"/>
                <a:gd name="T44" fmla="*/ 39 w 839"/>
                <a:gd name="T45" fmla="*/ 287 h 1852"/>
                <a:gd name="T46" fmla="*/ 39 w 839"/>
                <a:gd name="T47" fmla="*/ 20 h 1852"/>
                <a:gd name="T48" fmla="*/ 19 w 839"/>
                <a:gd name="T49" fmla="*/ 0 h 1852"/>
                <a:gd name="T50" fmla="*/ 0 w 839"/>
                <a:gd name="T51" fmla="*/ 20 h 1852"/>
                <a:gd name="T52" fmla="*/ 0 w 839"/>
                <a:gd name="T53" fmla="*/ 287 h 1852"/>
                <a:gd name="T54" fmla="*/ 0 w 839"/>
                <a:gd name="T55" fmla="*/ 306 h 1852"/>
                <a:gd name="T56" fmla="*/ 0 w 839"/>
                <a:gd name="T57" fmla="*/ 420 h 1852"/>
                <a:gd name="T58" fmla="*/ 78 w 839"/>
                <a:gd name="T59" fmla="*/ 528 h 1852"/>
                <a:gd name="T60" fmla="*/ 76 w 839"/>
                <a:gd name="T61" fmla="*/ 554 h 1852"/>
                <a:gd name="T62" fmla="*/ 60 w 839"/>
                <a:gd name="T63" fmla="*/ 1756 h 1852"/>
                <a:gd name="T64" fmla="*/ 129 w 839"/>
                <a:gd name="T65" fmla="*/ 1852 h 1852"/>
                <a:gd name="T66" fmla="*/ 199 w 839"/>
                <a:gd name="T67" fmla="*/ 1756 h 1852"/>
                <a:gd name="T68" fmla="*/ 181 w 839"/>
                <a:gd name="T69" fmla="*/ 552 h 1852"/>
                <a:gd name="T70" fmla="*/ 180 w 839"/>
                <a:gd name="T71" fmla="*/ 529 h 1852"/>
                <a:gd name="T72" fmla="*/ 261 w 839"/>
                <a:gd name="T73" fmla="*/ 420 h 1852"/>
                <a:gd name="T74" fmla="*/ 261 w 839"/>
                <a:gd name="T75" fmla="*/ 306 h 1852"/>
                <a:gd name="T76" fmla="*/ 261 w 839"/>
                <a:gd name="T77" fmla="*/ 306 h 1852"/>
                <a:gd name="T78" fmla="*/ 261 w 839"/>
                <a:gd name="T79" fmla="*/ 20 h 1852"/>
                <a:gd name="T80" fmla="*/ 241 w 839"/>
                <a:gd name="T81" fmla="*/ 0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9" h="1852">
                  <a:moveTo>
                    <a:pt x="839" y="1756"/>
                  </a:moveTo>
                  <a:cubicBezTo>
                    <a:pt x="839" y="1809"/>
                    <a:pt x="811" y="1852"/>
                    <a:pt x="776" y="1852"/>
                  </a:cubicBezTo>
                  <a:cubicBezTo>
                    <a:pt x="742" y="1852"/>
                    <a:pt x="714" y="1809"/>
                    <a:pt x="714" y="1756"/>
                  </a:cubicBezTo>
                  <a:cubicBezTo>
                    <a:pt x="714" y="1466"/>
                    <a:pt x="722" y="1175"/>
                    <a:pt x="726" y="885"/>
                  </a:cubicBezTo>
                  <a:cubicBezTo>
                    <a:pt x="679" y="865"/>
                    <a:pt x="642" y="677"/>
                    <a:pt x="642" y="448"/>
                  </a:cubicBezTo>
                  <a:cubicBezTo>
                    <a:pt x="657" y="301"/>
                    <a:pt x="711" y="10"/>
                    <a:pt x="827" y="8"/>
                  </a:cubicBezTo>
                  <a:cubicBezTo>
                    <a:pt x="827" y="887"/>
                    <a:pt x="827" y="887"/>
                    <a:pt x="827" y="887"/>
                  </a:cubicBezTo>
                  <a:cubicBezTo>
                    <a:pt x="827" y="887"/>
                    <a:pt x="827" y="887"/>
                    <a:pt x="827" y="887"/>
                  </a:cubicBezTo>
                  <a:lnTo>
                    <a:pt x="839" y="1756"/>
                  </a:lnTo>
                  <a:close/>
                  <a:moveTo>
                    <a:pt x="241" y="0"/>
                  </a:moveTo>
                  <a:cubicBezTo>
                    <a:pt x="231" y="0"/>
                    <a:pt x="222" y="9"/>
                    <a:pt x="222" y="20"/>
                  </a:cubicBezTo>
                  <a:cubicBezTo>
                    <a:pt x="222" y="287"/>
                    <a:pt x="222" y="287"/>
                    <a:pt x="222" y="287"/>
                  </a:cubicBezTo>
                  <a:cubicBezTo>
                    <a:pt x="185" y="287"/>
                    <a:pt x="185" y="287"/>
                    <a:pt x="185" y="287"/>
                  </a:cubicBezTo>
                  <a:cubicBezTo>
                    <a:pt x="185" y="20"/>
                    <a:pt x="185" y="20"/>
                    <a:pt x="185" y="20"/>
                  </a:cubicBezTo>
                  <a:cubicBezTo>
                    <a:pt x="185" y="9"/>
                    <a:pt x="176" y="0"/>
                    <a:pt x="165" y="0"/>
                  </a:cubicBezTo>
                  <a:cubicBezTo>
                    <a:pt x="155" y="0"/>
                    <a:pt x="146" y="9"/>
                    <a:pt x="146" y="20"/>
                  </a:cubicBezTo>
                  <a:cubicBezTo>
                    <a:pt x="146" y="287"/>
                    <a:pt x="146" y="287"/>
                    <a:pt x="146" y="287"/>
                  </a:cubicBezTo>
                  <a:cubicBezTo>
                    <a:pt x="113" y="287"/>
                    <a:pt x="113" y="287"/>
                    <a:pt x="113" y="287"/>
                  </a:cubicBezTo>
                  <a:cubicBezTo>
                    <a:pt x="113" y="21"/>
                    <a:pt x="113" y="21"/>
                    <a:pt x="113" y="21"/>
                  </a:cubicBezTo>
                  <a:cubicBezTo>
                    <a:pt x="113" y="9"/>
                    <a:pt x="104" y="0"/>
                    <a:pt x="92" y="0"/>
                  </a:cubicBezTo>
                  <a:cubicBezTo>
                    <a:pt x="81" y="0"/>
                    <a:pt x="72" y="9"/>
                    <a:pt x="72" y="21"/>
                  </a:cubicBezTo>
                  <a:cubicBezTo>
                    <a:pt x="72" y="287"/>
                    <a:pt x="72" y="287"/>
                    <a:pt x="72" y="287"/>
                  </a:cubicBezTo>
                  <a:cubicBezTo>
                    <a:pt x="39" y="287"/>
                    <a:pt x="39" y="287"/>
                    <a:pt x="39" y="287"/>
                  </a:cubicBezTo>
                  <a:cubicBezTo>
                    <a:pt x="39" y="20"/>
                    <a:pt x="39" y="20"/>
                    <a:pt x="39" y="20"/>
                  </a:cubicBezTo>
                  <a:cubicBezTo>
                    <a:pt x="39" y="9"/>
                    <a:pt x="30" y="0"/>
                    <a:pt x="19" y="0"/>
                  </a:cubicBezTo>
                  <a:cubicBezTo>
                    <a:pt x="8" y="0"/>
                    <a:pt x="0" y="9"/>
                    <a:pt x="0" y="20"/>
                  </a:cubicBezTo>
                  <a:cubicBezTo>
                    <a:pt x="0" y="287"/>
                    <a:pt x="0" y="287"/>
                    <a:pt x="0" y="287"/>
                  </a:cubicBezTo>
                  <a:cubicBezTo>
                    <a:pt x="0" y="306"/>
                    <a:pt x="0" y="306"/>
                    <a:pt x="0" y="306"/>
                  </a:cubicBezTo>
                  <a:cubicBezTo>
                    <a:pt x="0" y="420"/>
                    <a:pt x="0" y="420"/>
                    <a:pt x="0" y="420"/>
                  </a:cubicBezTo>
                  <a:cubicBezTo>
                    <a:pt x="0" y="468"/>
                    <a:pt x="32" y="510"/>
                    <a:pt x="78" y="528"/>
                  </a:cubicBezTo>
                  <a:cubicBezTo>
                    <a:pt x="77" y="537"/>
                    <a:pt x="76" y="545"/>
                    <a:pt x="76" y="554"/>
                  </a:cubicBezTo>
                  <a:cubicBezTo>
                    <a:pt x="76" y="955"/>
                    <a:pt x="60" y="1355"/>
                    <a:pt x="60" y="1756"/>
                  </a:cubicBezTo>
                  <a:cubicBezTo>
                    <a:pt x="60" y="1809"/>
                    <a:pt x="91" y="1852"/>
                    <a:pt x="129" y="1852"/>
                  </a:cubicBezTo>
                  <a:cubicBezTo>
                    <a:pt x="168" y="1852"/>
                    <a:pt x="199" y="1809"/>
                    <a:pt x="199" y="1756"/>
                  </a:cubicBezTo>
                  <a:cubicBezTo>
                    <a:pt x="181" y="552"/>
                    <a:pt x="181" y="552"/>
                    <a:pt x="181" y="552"/>
                  </a:cubicBezTo>
                  <a:cubicBezTo>
                    <a:pt x="181" y="544"/>
                    <a:pt x="180" y="537"/>
                    <a:pt x="180" y="529"/>
                  </a:cubicBezTo>
                  <a:cubicBezTo>
                    <a:pt x="227" y="512"/>
                    <a:pt x="261" y="470"/>
                    <a:pt x="261" y="420"/>
                  </a:cubicBezTo>
                  <a:cubicBezTo>
                    <a:pt x="261" y="306"/>
                    <a:pt x="261" y="306"/>
                    <a:pt x="261" y="306"/>
                  </a:cubicBezTo>
                  <a:cubicBezTo>
                    <a:pt x="261" y="306"/>
                    <a:pt x="261" y="306"/>
                    <a:pt x="261" y="306"/>
                  </a:cubicBezTo>
                  <a:cubicBezTo>
                    <a:pt x="261" y="20"/>
                    <a:pt x="261" y="20"/>
                    <a:pt x="261" y="20"/>
                  </a:cubicBezTo>
                  <a:cubicBezTo>
                    <a:pt x="261" y="9"/>
                    <a:pt x="252" y="0"/>
                    <a:pt x="241" y="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21" name="Freeform 6">
              <a:extLst>
                <a:ext uri="{FF2B5EF4-FFF2-40B4-BE49-F238E27FC236}">
                  <a16:creationId xmlns="" xmlns:a16="http://schemas.microsoft.com/office/drawing/2014/main" id="{41A520DB-0E96-46FD-A181-BAE9C3F70D13}"/>
                </a:ext>
              </a:extLst>
            </p:cNvPr>
            <p:cNvSpPr>
              <a:spLocks noEditPoints="1"/>
            </p:cNvSpPr>
            <p:nvPr/>
          </p:nvSpPr>
          <p:spPr bwMode="auto">
            <a:xfrm>
              <a:off x="5487924" y="2793111"/>
              <a:ext cx="1269111" cy="1270254"/>
            </a:xfrm>
            <a:custGeom>
              <a:avLst/>
              <a:gdLst>
                <a:gd name="T0" fmla="*/ 1507 w 1778"/>
                <a:gd name="T1" fmla="*/ 889 h 1778"/>
                <a:gd name="T2" fmla="*/ 1347 w 1778"/>
                <a:gd name="T3" fmla="*/ 1303 h 1778"/>
                <a:gd name="T4" fmla="*/ 1346 w 1778"/>
                <a:gd name="T5" fmla="*/ 1236 h 1778"/>
                <a:gd name="T6" fmla="*/ 1463 w 1778"/>
                <a:gd name="T7" fmla="*/ 889 h 1778"/>
                <a:gd name="T8" fmla="*/ 1341 w 1778"/>
                <a:gd name="T9" fmla="*/ 535 h 1778"/>
                <a:gd name="T10" fmla="*/ 1341 w 1778"/>
                <a:gd name="T11" fmla="*/ 468 h 1778"/>
                <a:gd name="T12" fmla="*/ 1507 w 1778"/>
                <a:gd name="T13" fmla="*/ 889 h 1778"/>
                <a:gd name="T14" fmla="*/ 775 w 1778"/>
                <a:gd name="T15" fmla="*/ 326 h 1778"/>
                <a:gd name="T16" fmla="*/ 889 w 1778"/>
                <a:gd name="T17" fmla="*/ 315 h 1778"/>
                <a:gd name="T18" fmla="*/ 1075 w 1778"/>
                <a:gd name="T19" fmla="*/ 346 h 1778"/>
                <a:gd name="T20" fmla="*/ 1082 w 1778"/>
                <a:gd name="T21" fmla="*/ 302 h 1778"/>
                <a:gd name="T22" fmla="*/ 889 w 1778"/>
                <a:gd name="T23" fmla="*/ 271 h 1778"/>
                <a:gd name="T24" fmla="*/ 775 w 1778"/>
                <a:gd name="T25" fmla="*/ 282 h 1778"/>
                <a:gd name="T26" fmla="*/ 775 w 1778"/>
                <a:gd name="T27" fmla="*/ 326 h 1778"/>
                <a:gd name="T28" fmla="*/ 1143 w 1778"/>
                <a:gd name="T29" fmla="*/ 1404 h 1778"/>
                <a:gd name="T30" fmla="*/ 889 w 1778"/>
                <a:gd name="T31" fmla="*/ 1463 h 1778"/>
                <a:gd name="T32" fmla="*/ 708 w 1778"/>
                <a:gd name="T33" fmla="*/ 1434 h 1778"/>
                <a:gd name="T34" fmla="*/ 709 w 1778"/>
                <a:gd name="T35" fmla="*/ 1480 h 1778"/>
                <a:gd name="T36" fmla="*/ 889 w 1778"/>
                <a:gd name="T37" fmla="*/ 1507 h 1778"/>
                <a:gd name="T38" fmla="*/ 1142 w 1778"/>
                <a:gd name="T39" fmla="*/ 1453 h 1778"/>
                <a:gd name="T40" fmla="*/ 1143 w 1778"/>
                <a:gd name="T41" fmla="*/ 1404 h 1778"/>
                <a:gd name="T42" fmla="*/ 491 w 1778"/>
                <a:gd name="T43" fmla="*/ 1301 h 1778"/>
                <a:gd name="T44" fmla="*/ 315 w 1778"/>
                <a:gd name="T45" fmla="*/ 889 h 1778"/>
                <a:gd name="T46" fmla="*/ 474 w 1778"/>
                <a:gd name="T47" fmla="*/ 494 h 1778"/>
                <a:gd name="T48" fmla="*/ 446 w 1778"/>
                <a:gd name="T49" fmla="*/ 459 h 1778"/>
                <a:gd name="T50" fmla="*/ 271 w 1778"/>
                <a:gd name="T51" fmla="*/ 889 h 1778"/>
                <a:gd name="T52" fmla="*/ 490 w 1778"/>
                <a:gd name="T53" fmla="*/ 1360 h 1778"/>
                <a:gd name="T54" fmla="*/ 491 w 1778"/>
                <a:gd name="T55" fmla="*/ 1301 h 1778"/>
                <a:gd name="T56" fmla="*/ 775 w 1778"/>
                <a:gd name="T57" fmla="*/ 52 h 1778"/>
                <a:gd name="T58" fmla="*/ 889 w 1778"/>
                <a:gd name="T59" fmla="*/ 44 h 1778"/>
                <a:gd name="T60" fmla="*/ 1140 w 1778"/>
                <a:gd name="T61" fmla="*/ 82 h 1778"/>
                <a:gd name="T62" fmla="*/ 1158 w 1778"/>
                <a:gd name="T63" fmla="*/ 41 h 1778"/>
                <a:gd name="T64" fmla="*/ 889 w 1778"/>
                <a:gd name="T65" fmla="*/ 0 h 1778"/>
                <a:gd name="T66" fmla="*/ 775 w 1778"/>
                <a:gd name="T67" fmla="*/ 7 h 1778"/>
                <a:gd name="T68" fmla="*/ 775 w 1778"/>
                <a:gd name="T69" fmla="*/ 52 h 1778"/>
                <a:gd name="T70" fmla="*/ 486 w 1778"/>
                <a:gd name="T71" fmla="*/ 1632 h 1778"/>
                <a:gd name="T72" fmla="*/ 44 w 1778"/>
                <a:gd name="T73" fmla="*/ 889 h 1778"/>
                <a:gd name="T74" fmla="*/ 426 w 1778"/>
                <a:gd name="T75" fmla="*/ 183 h 1778"/>
                <a:gd name="T76" fmla="*/ 426 w 1778"/>
                <a:gd name="T77" fmla="*/ 130 h 1778"/>
                <a:gd name="T78" fmla="*/ 261 w 1778"/>
                <a:gd name="T79" fmla="*/ 260 h 1778"/>
                <a:gd name="T80" fmla="*/ 0 w 1778"/>
                <a:gd name="T81" fmla="*/ 889 h 1778"/>
                <a:gd name="T82" fmla="*/ 261 w 1778"/>
                <a:gd name="T83" fmla="*/ 1518 h 1778"/>
                <a:gd name="T84" fmla="*/ 486 w 1778"/>
                <a:gd name="T85" fmla="*/ 1682 h 1778"/>
                <a:gd name="T86" fmla="*/ 486 w 1778"/>
                <a:gd name="T87" fmla="*/ 1632 h 1778"/>
                <a:gd name="T88" fmla="*/ 1140 w 1778"/>
                <a:gd name="T89" fmla="*/ 1718 h 1778"/>
                <a:gd name="T90" fmla="*/ 1140 w 1778"/>
                <a:gd name="T91" fmla="*/ 1696 h 1778"/>
                <a:gd name="T92" fmla="*/ 889 w 1778"/>
                <a:gd name="T93" fmla="*/ 1734 h 1778"/>
                <a:gd name="T94" fmla="*/ 713 w 1778"/>
                <a:gd name="T95" fmla="*/ 1715 h 1778"/>
                <a:gd name="T96" fmla="*/ 713 w 1778"/>
                <a:gd name="T97" fmla="*/ 1718 h 1778"/>
                <a:gd name="T98" fmla="*/ 708 w 1778"/>
                <a:gd name="T99" fmla="*/ 1760 h 1778"/>
                <a:gd name="T100" fmla="*/ 889 w 1778"/>
                <a:gd name="T101" fmla="*/ 1778 h 1778"/>
                <a:gd name="T102" fmla="*/ 1142 w 1778"/>
                <a:gd name="T103" fmla="*/ 1742 h 1778"/>
                <a:gd name="T104" fmla="*/ 1140 w 1778"/>
                <a:gd name="T105" fmla="*/ 1718 h 1778"/>
                <a:gd name="T106" fmla="*/ 1518 w 1778"/>
                <a:gd name="T107" fmla="*/ 260 h 1778"/>
                <a:gd name="T108" fmla="*/ 1341 w 1778"/>
                <a:gd name="T109" fmla="*/ 123 h 1778"/>
                <a:gd name="T110" fmla="*/ 1341 w 1778"/>
                <a:gd name="T111" fmla="*/ 175 h 1778"/>
                <a:gd name="T112" fmla="*/ 1734 w 1778"/>
                <a:gd name="T113" fmla="*/ 889 h 1778"/>
                <a:gd name="T114" fmla="*/ 1351 w 1778"/>
                <a:gd name="T115" fmla="*/ 1596 h 1778"/>
                <a:gd name="T116" fmla="*/ 1352 w 1778"/>
                <a:gd name="T117" fmla="*/ 1649 h 1778"/>
                <a:gd name="T118" fmla="*/ 1518 w 1778"/>
                <a:gd name="T119" fmla="*/ 1518 h 1778"/>
                <a:gd name="T120" fmla="*/ 1778 w 1778"/>
                <a:gd name="T121" fmla="*/ 889 h 1778"/>
                <a:gd name="T122" fmla="*/ 1518 w 1778"/>
                <a:gd name="T123" fmla="*/ 260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78" h="1778">
                  <a:moveTo>
                    <a:pt x="1507" y="889"/>
                  </a:moveTo>
                  <a:cubicBezTo>
                    <a:pt x="1507" y="1048"/>
                    <a:pt x="1447" y="1194"/>
                    <a:pt x="1347" y="1303"/>
                  </a:cubicBezTo>
                  <a:cubicBezTo>
                    <a:pt x="1346" y="1236"/>
                    <a:pt x="1346" y="1236"/>
                    <a:pt x="1346" y="1236"/>
                  </a:cubicBezTo>
                  <a:cubicBezTo>
                    <a:pt x="1420" y="1139"/>
                    <a:pt x="1463" y="1019"/>
                    <a:pt x="1463" y="889"/>
                  </a:cubicBezTo>
                  <a:cubicBezTo>
                    <a:pt x="1463" y="756"/>
                    <a:pt x="1418" y="633"/>
                    <a:pt x="1341" y="535"/>
                  </a:cubicBezTo>
                  <a:cubicBezTo>
                    <a:pt x="1341" y="468"/>
                    <a:pt x="1341" y="468"/>
                    <a:pt x="1341" y="468"/>
                  </a:cubicBezTo>
                  <a:cubicBezTo>
                    <a:pt x="1444" y="578"/>
                    <a:pt x="1507" y="726"/>
                    <a:pt x="1507" y="889"/>
                  </a:cubicBezTo>
                  <a:close/>
                  <a:moveTo>
                    <a:pt x="775" y="326"/>
                  </a:moveTo>
                  <a:cubicBezTo>
                    <a:pt x="812" y="319"/>
                    <a:pt x="850" y="315"/>
                    <a:pt x="889" y="315"/>
                  </a:cubicBezTo>
                  <a:cubicBezTo>
                    <a:pt x="954" y="315"/>
                    <a:pt x="1017" y="326"/>
                    <a:pt x="1075" y="346"/>
                  </a:cubicBezTo>
                  <a:cubicBezTo>
                    <a:pt x="1077" y="332"/>
                    <a:pt x="1080" y="318"/>
                    <a:pt x="1082" y="302"/>
                  </a:cubicBezTo>
                  <a:cubicBezTo>
                    <a:pt x="1022" y="282"/>
                    <a:pt x="957" y="271"/>
                    <a:pt x="889" y="271"/>
                  </a:cubicBezTo>
                  <a:cubicBezTo>
                    <a:pt x="850" y="271"/>
                    <a:pt x="812" y="275"/>
                    <a:pt x="775" y="282"/>
                  </a:cubicBezTo>
                  <a:lnTo>
                    <a:pt x="775" y="326"/>
                  </a:lnTo>
                  <a:close/>
                  <a:moveTo>
                    <a:pt x="1143" y="1404"/>
                  </a:moveTo>
                  <a:cubicBezTo>
                    <a:pt x="1066" y="1442"/>
                    <a:pt x="980" y="1463"/>
                    <a:pt x="889" y="1463"/>
                  </a:cubicBezTo>
                  <a:cubicBezTo>
                    <a:pt x="826" y="1463"/>
                    <a:pt x="765" y="1453"/>
                    <a:pt x="708" y="1434"/>
                  </a:cubicBezTo>
                  <a:cubicBezTo>
                    <a:pt x="709" y="1480"/>
                    <a:pt x="709" y="1480"/>
                    <a:pt x="709" y="1480"/>
                  </a:cubicBezTo>
                  <a:cubicBezTo>
                    <a:pt x="766" y="1497"/>
                    <a:pt x="827" y="1507"/>
                    <a:pt x="889" y="1507"/>
                  </a:cubicBezTo>
                  <a:cubicBezTo>
                    <a:pt x="979" y="1507"/>
                    <a:pt x="1065" y="1487"/>
                    <a:pt x="1142" y="1453"/>
                  </a:cubicBezTo>
                  <a:cubicBezTo>
                    <a:pt x="1142" y="1436"/>
                    <a:pt x="1142" y="1420"/>
                    <a:pt x="1143" y="1404"/>
                  </a:cubicBezTo>
                  <a:close/>
                  <a:moveTo>
                    <a:pt x="491" y="1301"/>
                  </a:moveTo>
                  <a:cubicBezTo>
                    <a:pt x="383" y="1197"/>
                    <a:pt x="315" y="1051"/>
                    <a:pt x="315" y="889"/>
                  </a:cubicBezTo>
                  <a:cubicBezTo>
                    <a:pt x="315" y="736"/>
                    <a:pt x="376" y="597"/>
                    <a:pt x="474" y="494"/>
                  </a:cubicBezTo>
                  <a:cubicBezTo>
                    <a:pt x="463" y="483"/>
                    <a:pt x="454" y="471"/>
                    <a:pt x="446" y="459"/>
                  </a:cubicBezTo>
                  <a:cubicBezTo>
                    <a:pt x="338" y="570"/>
                    <a:pt x="271" y="722"/>
                    <a:pt x="271" y="889"/>
                  </a:cubicBezTo>
                  <a:cubicBezTo>
                    <a:pt x="271" y="1077"/>
                    <a:pt x="356" y="1246"/>
                    <a:pt x="490" y="1360"/>
                  </a:cubicBezTo>
                  <a:cubicBezTo>
                    <a:pt x="490" y="1340"/>
                    <a:pt x="490" y="1321"/>
                    <a:pt x="491" y="1301"/>
                  </a:cubicBezTo>
                  <a:close/>
                  <a:moveTo>
                    <a:pt x="775" y="52"/>
                  </a:moveTo>
                  <a:cubicBezTo>
                    <a:pt x="812" y="46"/>
                    <a:pt x="850" y="44"/>
                    <a:pt x="889" y="44"/>
                  </a:cubicBezTo>
                  <a:cubicBezTo>
                    <a:pt x="976" y="44"/>
                    <a:pt x="1060" y="57"/>
                    <a:pt x="1140" y="82"/>
                  </a:cubicBezTo>
                  <a:cubicBezTo>
                    <a:pt x="1145" y="67"/>
                    <a:pt x="1151" y="53"/>
                    <a:pt x="1158" y="41"/>
                  </a:cubicBezTo>
                  <a:cubicBezTo>
                    <a:pt x="1072" y="14"/>
                    <a:pt x="982" y="0"/>
                    <a:pt x="889" y="0"/>
                  </a:cubicBezTo>
                  <a:cubicBezTo>
                    <a:pt x="851" y="0"/>
                    <a:pt x="813" y="2"/>
                    <a:pt x="775" y="7"/>
                  </a:cubicBezTo>
                  <a:lnTo>
                    <a:pt x="775" y="52"/>
                  </a:lnTo>
                  <a:close/>
                  <a:moveTo>
                    <a:pt x="486" y="1632"/>
                  </a:moveTo>
                  <a:cubicBezTo>
                    <a:pt x="223" y="1488"/>
                    <a:pt x="44" y="1209"/>
                    <a:pt x="44" y="889"/>
                  </a:cubicBezTo>
                  <a:cubicBezTo>
                    <a:pt x="44" y="594"/>
                    <a:pt x="196" y="334"/>
                    <a:pt x="426" y="183"/>
                  </a:cubicBezTo>
                  <a:cubicBezTo>
                    <a:pt x="426" y="130"/>
                    <a:pt x="426" y="130"/>
                    <a:pt x="426" y="130"/>
                  </a:cubicBezTo>
                  <a:cubicBezTo>
                    <a:pt x="366" y="166"/>
                    <a:pt x="311" y="210"/>
                    <a:pt x="261" y="260"/>
                  </a:cubicBezTo>
                  <a:cubicBezTo>
                    <a:pt x="93" y="428"/>
                    <a:pt x="0" y="651"/>
                    <a:pt x="0" y="889"/>
                  </a:cubicBezTo>
                  <a:cubicBezTo>
                    <a:pt x="0" y="1126"/>
                    <a:pt x="93" y="1350"/>
                    <a:pt x="261" y="1518"/>
                  </a:cubicBezTo>
                  <a:cubicBezTo>
                    <a:pt x="328" y="1585"/>
                    <a:pt x="404" y="1640"/>
                    <a:pt x="486" y="1682"/>
                  </a:cubicBezTo>
                  <a:cubicBezTo>
                    <a:pt x="486" y="1665"/>
                    <a:pt x="486" y="1649"/>
                    <a:pt x="486" y="1632"/>
                  </a:cubicBezTo>
                  <a:close/>
                  <a:moveTo>
                    <a:pt x="1140" y="1718"/>
                  </a:moveTo>
                  <a:cubicBezTo>
                    <a:pt x="1140" y="1711"/>
                    <a:pt x="1140" y="1703"/>
                    <a:pt x="1140" y="1696"/>
                  </a:cubicBezTo>
                  <a:cubicBezTo>
                    <a:pt x="1061" y="1721"/>
                    <a:pt x="977" y="1734"/>
                    <a:pt x="889" y="1734"/>
                  </a:cubicBezTo>
                  <a:cubicBezTo>
                    <a:pt x="829" y="1734"/>
                    <a:pt x="770" y="1728"/>
                    <a:pt x="713" y="1715"/>
                  </a:cubicBezTo>
                  <a:cubicBezTo>
                    <a:pt x="713" y="1718"/>
                    <a:pt x="713" y="1718"/>
                    <a:pt x="713" y="1718"/>
                  </a:cubicBezTo>
                  <a:cubicBezTo>
                    <a:pt x="713" y="1732"/>
                    <a:pt x="711" y="1746"/>
                    <a:pt x="708" y="1760"/>
                  </a:cubicBezTo>
                  <a:cubicBezTo>
                    <a:pt x="767" y="1772"/>
                    <a:pt x="828" y="1778"/>
                    <a:pt x="889" y="1778"/>
                  </a:cubicBezTo>
                  <a:cubicBezTo>
                    <a:pt x="976" y="1778"/>
                    <a:pt x="1061" y="1766"/>
                    <a:pt x="1142" y="1742"/>
                  </a:cubicBezTo>
                  <a:cubicBezTo>
                    <a:pt x="1141" y="1734"/>
                    <a:pt x="1140" y="1726"/>
                    <a:pt x="1140" y="1718"/>
                  </a:cubicBezTo>
                  <a:close/>
                  <a:moveTo>
                    <a:pt x="1518" y="260"/>
                  </a:moveTo>
                  <a:cubicBezTo>
                    <a:pt x="1464" y="206"/>
                    <a:pt x="1405" y="160"/>
                    <a:pt x="1341" y="123"/>
                  </a:cubicBezTo>
                  <a:cubicBezTo>
                    <a:pt x="1341" y="175"/>
                    <a:pt x="1341" y="175"/>
                    <a:pt x="1341" y="175"/>
                  </a:cubicBezTo>
                  <a:cubicBezTo>
                    <a:pt x="1577" y="325"/>
                    <a:pt x="1734" y="589"/>
                    <a:pt x="1734" y="889"/>
                  </a:cubicBezTo>
                  <a:cubicBezTo>
                    <a:pt x="1734" y="1185"/>
                    <a:pt x="1582" y="1445"/>
                    <a:pt x="1351" y="1596"/>
                  </a:cubicBezTo>
                  <a:cubicBezTo>
                    <a:pt x="1352" y="1649"/>
                    <a:pt x="1352" y="1649"/>
                    <a:pt x="1352" y="1649"/>
                  </a:cubicBezTo>
                  <a:cubicBezTo>
                    <a:pt x="1412" y="1612"/>
                    <a:pt x="1467" y="1568"/>
                    <a:pt x="1518" y="1518"/>
                  </a:cubicBezTo>
                  <a:cubicBezTo>
                    <a:pt x="1686" y="1350"/>
                    <a:pt x="1778" y="1126"/>
                    <a:pt x="1778" y="889"/>
                  </a:cubicBezTo>
                  <a:cubicBezTo>
                    <a:pt x="1778" y="651"/>
                    <a:pt x="1686" y="428"/>
                    <a:pt x="1518" y="26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
        <p:nvSpPr>
          <p:cNvPr id="3" name="Rectangle 2"/>
          <p:cNvSpPr/>
          <p:nvPr/>
        </p:nvSpPr>
        <p:spPr>
          <a:xfrm>
            <a:off x="471339" y="4630707"/>
            <a:ext cx="11226631" cy="1761744"/>
          </a:xfrm>
          <a:prstGeom prst="rect">
            <a:avLst/>
          </a:prstGeom>
          <a:grpFill/>
          <a:ln w="762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5000"/>
              </a:lnSpc>
            </a:pPr>
            <a:endParaRPr lang="en-US" kern="0" dirty="0" err="1">
              <a:solidFill>
                <a:schemeClr val="bg1">
                  <a:lumMod val="50000"/>
                </a:schemeClr>
              </a:solidFill>
            </a:endParaRPr>
          </a:p>
        </p:txBody>
      </p:sp>
    </p:spTree>
    <p:custDataLst>
      <p:tags r:id="rId1"/>
    </p:custDataLst>
    <p:extLst>
      <p:ext uri="{BB962C8B-B14F-4D97-AF65-F5344CB8AC3E}">
        <p14:creationId xmlns:p14="http://schemas.microsoft.com/office/powerpoint/2010/main" val="1476963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D4DF33"/>
                </a:solidFill>
              </a:rPr>
              <a:t>Agenda</a:t>
            </a:r>
            <a:endParaRPr lang="en-US" dirty="0">
              <a:solidFill>
                <a:srgbClr val="D4DF33"/>
              </a:solidFill>
            </a:endParaRPr>
          </a:p>
        </p:txBody>
      </p:sp>
      <p:sp>
        <p:nvSpPr>
          <p:cNvPr id="5" name="ee4pContent2"/>
          <p:cNvSpPr txBox="1"/>
          <p:nvPr/>
        </p:nvSpPr>
        <p:spPr>
          <a:xfrm>
            <a:off x="4533030" y="1525958"/>
            <a:ext cx="7030169" cy="3790800"/>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Quick review of learning session purpose and agenda</a:t>
            </a:r>
            <a:endParaRPr lang="en-US" dirty="0">
              <a:solidFill>
                <a:schemeClr val="tx1">
                  <a:lumMod val="100000"/>
                </a:schemeClr>
              </a:solidFill>
            </a:endParaRP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Progress update</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Discussion about databases, database design, and Entity-Relationship-Diagrams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Technical walkthrough</a:t>
            </a:r>
            <a:endParaRPr lang="en-US" dirty="0">
              <a:solidFill>
                <a:schemeClr val="tx1">
                  <a:lumMod val="100000"/>
                </a:schemeClr>
              </a:solidFill>
            </a:endParaRPr>
          </a:p>
        </p:txBody>
      </p:sp>
      <p:sp>
        <p:nvSpPr>
          <p:cNvPr id="17" name="Oval 20"/>
          <p:cNvSpPr>
            <a:spLocks noChangeAspect="1" noChangeArrowheads="1"/>
          </p:cNvSpPr>
          <p:nvPr/>
        </p:nvSpPr>
        <p:spPr bwMode="auto">
          <a:xfrm>
            <a:off x="4504749" y="3444566"/>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smtClean="0">
                <a:solidFill>
                  <a:schemeClr val="bg1"/>
                </a:solidFill>
              </a:rPr>
              <a:t>3</a:t>
            </a:r>
            <a:endParaRPr lang="en-US" sz="1200" b="1" dirty="0">
              <a:solidFill>
                <a:schemeClr val="bg1"/>
              </a:solidFill>
            </a:endParaRPr>
          </a:p>
        </p:txBody>
      </p:sp>
      <p:sp>
        <p:nvSpPr>
          <p:cNvPr id="18" name="Oval 20"/>
          <p:cNvSpPr>
            <a:spLocks noChangeAspect="1" noChangeArrowheads="1"/>
          </p:cNvSpPr>
          <p:nvPr/>
        </p:nvSpPr>
        <p:spPr bwMode="auto">
          <a:xfrm>
            <a:off x="4504749" y="2827596"/>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smtClean="0">
                <a:solidFill>
                  <a:schemeClr val="bg1"/>
                </a:solidFill>
              </a:rPr>
              <a:t>2</a:t>
            </a:r>
            <a:endParaRPr lang="en-US" sz="1200" b="1" dirty="0">
              <a:solidFill>
                <a:schemeClr val="bg1"/>
              </a:solidFill>
            </a:endParaRPr>
          </a:p>
        </p:txBody>
      </p:sp>
      <p:sp>
        <p:nvSpPr>
          <p:cNvPr id="19" name="Oval 20"/>
          <p:cNvSpPr>
            <a:spLocks noChangeAspect="1" noChangeArrowheads="1"/>
          </p:cNvSpPr>
          <p:nvPr/>
        </p:nvSpPr>
        <p:spPr bwMode="auto">
          <a:xfrm>
            <a:off x="4504749" y="2210626"/>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smtClean="0">
                <a:solidFill>
                  <a:schemeClr val="bg1"/>
                </a:solidFill>
              </a:rPr>
              <a:t>1</a:t>
            </a:r>
            <a:endParaRPr lang="en-US" sz="1200" b="1" dirty="0">
              <a:solidFill>
                <a:schemeClr val="bg1"/>
              </a:solidFill>
            </a:endParaRPr>
          </a:p>
        </p:txBody>
      </p:sp>
      <p:sp>
        <p:nvSpPr>
          <p:cNvPr id="7" name="Oval 20"/>
          <p:cNvSpPr>
            <a:spLocks noChangeAspect="1" noChangeArrowheads="1"/>
          </p:cNvSpPr>
          <p:nvPr/>
        </p:nvSpPr>
        <p:spPr bwMode="auto">
          <a:xfrm>
            <a:off x="4504749" y="436161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schemeClr val="bg1"/>
                </a:solidFill>
              </a:rPr>
              <a:t>4</a:t>
            </a:r>
            <a:endParaRPr lang="en-US" sz="1200" dirty="0">
              <a:solidFill>
                <a:schemeClr val="bg1"/>
              </a:solidFill>
            </a:endParaRPr>
          </a:p>
        </p:txBody>
      </p:sp>
    </p:spTree>
    <p:extLst>
      <p:ext uri="{BB962C8B-B14F-4D97-AF65-F5344CB8AC3E}">
        <p14:creationId xmlns:p14="http://schemas.microsoft.com/office/powerpoint/2010/main" val="1695281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247" name="think-cell Slide" r:id="rId6" imgW="622" imgH="623" progId="TCLayout.ActiveDocument.1">
                  <p:embed/>
                </p:oleObj>
              </mc:Choice>
              <mc:Fallback>
                <p:oleObj name="think-cell Slide" r:id="rId6" imgW="622" imgH="62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Deep-dive into "average # of items per visit" for each cluster</a:t>
            </a:r>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94283" y="1853767"/>
            <a:ext cx="2743200" cy="1828800"/>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94283" y="3682567"/>
            <a:ext cx="2743200" cy="1828800"/>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81712" y="1853767"/>
            <a:ext cx="2743200" cy="1828800"/>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1712" y="3682567"/>
            <a:ext cx="2743200" cy="1828800"/>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78472" y="3682567"/>
            <a:ext cx="2743200" cy="1828800"/>
          </a:xfrm>
          <a:prstGeom prst="rect">
            <a:avLst/>
          </a:prstGeom>
        </p:spPr>
      </p:pic>
      <p:pic>
        <p:nvPicPr>
          <p:cNvPr id="17" name="Picture 16"/>
          <p:cNvPicPr>
            <a:picLocks noChangeAspect="1"/>
          </p:cNvPicPr>
          <p:nvPr/>
        </p:nvPicPr>
        <p:blipFill rotWithShape="1">
          <a:blip r:embed="rId13">
            <a:extLst>
              <a:ext uri="{28A0092B-C50C-407E-A947-70E740481C1C}">
                <a14:useLocalDpi xmlns:a14="http://schemas.microsoft.com/office/drawing/2010/main" val="0"/>
              </a:ext>
            </a:extLst>
          </a:blip>
          <a:srcRect l="3564"/>
          <a:stretch/>
        </p:blipFill>
        <p:spPr>
          <a:xfrm>
            <a:off x="3676259" y="1853767"/>
            <a:ext cx="2645413" cy="1828800"/>
          </a:xfrm>
          <a:prstGeom prst="rect">
            <a:avLst/>
          </a:prstGeom>
        </p:spPr>
      </p:pic>
      <p:pic>
        <p:nvPicPr>
          <p:cNvPr id="20" name="Picture 19"/>
          <p:cNvPicPr>
            <a:picLocks noChangeAspect="1"/>
          </p:cNvPicPr>
          <p:nvPr/>
        </p:nvPicPr>
        <p:blipFill rotWithShape="1">
          <a:blip r:embed="rId14">
            <a:extLst>
              <a:ext uri="{28A0092B-C50C-407E-A947-70E740481C1C}">
                <a14:useLocalDpi xmlns:a14="http://schemas.microsoft.com/office/drawing/2010/main" val="0"/>
              </a:ext>
            </a:extLst>
          </a:blip>
          <a:srcRect l="4925"/>
          <a:stretch/>
        </p:blipFill>
        <p:spPr>
          <a:xfrm>
            <a:off x="1026366" y="3682567"/>
            <a:ext cx="2608088" cy="1828800"/>
          </a:xfrm>
          <a:prstGeom prst="rect">
            <a:avLst/>
          </a:prstGeom>
        </p:spPr>
      </p:pic>
      <p:pic>
        <p:nvPicPr>
          <p:cNvPr id="16" name="Picture 15"/>
          <p:cNvPicPr>
            <a:picLocks noChangeAspect="1"/>
          </p:cNvPicPr>
          <p:nvPr/>
        </p:nvPicPr>
        <p:blipFill rotWithShape="1">
          <a:blip r:embed="rId15">
            <a:extLst>
              <a:ext uri="{28A0092B-C50C-407E-A947-70E740481C1C}">
                <a14:useLocalDpi xmlns:a14="http://schemas.microsoft.com/office/drawing/2010/main" val="0"/>
              </a:ext>
            </a:extLst>
          </a:blip>
          <a:srcRect l="2204"/>
          <a:stretch/>
        </p:blipFill>
        <p:spPr>
          <a:xfrm>
            <a:off x="951720" y="1853767"/>
            <a:ext cx="2682733" cy="1828800"/>
          </a:xfrm>
          <a:prstGeom prst="rect">
            <a:avLst/>
          </a:prstGeom>
        </p:spPr>
      </p:pic>
      <p:sp>
        <p:nvSpPr>
          <p:cNvPr id="25" name="TextBox 24"/>
          <p:cNvSpPr txBox="1"/>
          <p:nvPr/>
        </p:nvSpPr>
        <p:spPr>
          <a:xfrm rot="16200000">
            <a:off x="136962" y="3509950"/>
            <a:ext cx="1200668" cy="3452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Frequency</a:t>
            </a:r>
          </a:p>
        </p:txBody>
      </p:sp>
      <p:sp>
        <p:nvSpPr>
          <p:cNvPr id="26" name="TextBox 25"/>
          <p:cNvSpPr txBox="1"/>
          <p:nvPr/>
        </p:nvSpPr>
        <p:spPr>
          <a:xfrm>
            <a:off x="5617638" y="5511367"/>
            <a:ext cx="1200668" cy="3452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Basket Size</a:t>
            </a:r>
          </a:p>
        </p:txBody>
      </p:sp>
      <p:pic>
        <p:nvPicPr>
          <p:cNvPr id="29" name="BackupStamp"/>
          <p:cNvPicPr>
            <a:picLocks noChangeAspect="1"/>
          </p:cNvPicPr>
          <p:nvPr/>
        </p:nvPicPr>
        <p:blipFill>
          <a:blip r:embed="rId16"/>
          <a:stretch>
            <a:fillRect/>
          </a:stretch>
        </p:blipFill>
        <p:spPr>
          <a:xfrm>
            <a:off x="5229967" y="1582"/>
            <a:ext cx="1732066" cy="334800"/>
          </a:xfrm>
          <a:prstGeom prst="rect">
            <a:avLst/>
          </a:prstGeom>
        </p:spPr>
      </p:pic>
      <p:sp>
        <p:nvSpPr>
          <p:cNvPr id="30"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31" name="NavigationText"/>
          <p:cNvSpPr/>
          <p:nvPr/>
        </p:nvSpPr>
        <p:spPr>
          <a:xfrm>
            <a:off x="9888279" y="256094"/>
            <a:ext cx="1482781" cy="24254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 bIns="0" numCol="1" spcCol="0" rtlCol="0" fromWordArt="0" anchor="ctr" anchorCtr="0" forceAA="0" compatLnSpc="1">
            <a:prstTxWarp prst="textNoShape">
              <a:avLst/>
            </a:prstTxWarp>
            <a:noAutofit/>
          </a:bodyPr>
          <a:lstStyle/>
          <a:p>
            <a:pPr algn="r"/>
            <a:r>
              <a:rPr lang="en-US" sz="1000" dirty="0" smtClean="0">
                <a:solidFill>
                  <a:schemeClr val="bg1">
                    <a:lumMod val="50000"/>
                  </a:schemeClr>
                </a:solidFill>
                <a:latin typeface="Trebuchet MS" panose="020B0603020202020204" pitchFamily="34" charset="0"/>
              </a:rPr>
              <a:t>Menu Exploration</a:t>
            </a:r>
          </a:p>
          <a:p>
            <a:pPr algn="r"/>
            <a:r>
              <a:rPr lang="en-US" sz="1000" dirty="0" smtClean="0">
                <a:solidFill>
                  <a:schemeClr val="bg1">
                    <a:lumMod val="50000"/>
                  </a:schemeClr>
                </a:solidFill>
                <a:latin typeface="Trebuchet MS" panose="020B0603020202020204" pitchFamily="34" charset="0"/>
              </a:rPr>
              <a:t>Recommendation engine</a:t>
            </a:r>
          </a:p>
        </p:txBody>
      </p:sp>
      <p:grpSp>
        <p:nvGrpSpPr>
          <p:cNvPr id="32" name="NavigationIcon"/>
          <p:cNvGrpSpPr>
            <a:grpSpLocks noChangeAspect="1"/>
          </p:cNvGrpSpPr>
          <p:nvPr/>
        </p:nvGrpSpPr>
        <p:grpSpPr>
          <a:xfrm>
            <a:off x="11697971" y="132877"/>
            <a:ext cx="350906" cy="365760"/>
            <a:chOff x="5487924" y="2766060"/>
            <a:chExt cx="1269111" cy="1322832"/>
          </a:xfrm>
        </p:grpSpPr>
        <p:sp>
          <p:nvSpPr>
            <p:cNvPr id="33" name="Freeform 5">
              <a:extLst>
                <a:ext uri="{FF2B5EF4-FFF2-40B4-BE49-F238E27FC236}">
                  <a16:creationId xmlns:a16="http://schemas.microsoft.com/office/drawing/2014/main" xmlns="" id="{07198B6C-6D6F-4E3D-8A30-3A35EC541A90}"/>
                </a:ext>
              </a:extLst>
            </p:cNvPr>
            <p:cNvSpPr>
              <a:spLocks noEditPoints="1"/>
            </p:cNvSpPr>
            <p:nvPr/>
          </p:nvSpPr>
          <p:spPr bwMode="auto">
            <a:xfrm>
              <a:off x="5823204" y="2766060"/>
              <a:ext cx="598932" cy="1322832"/>
            </a:xfrm>
            <a:custGeom>
              <a:avLst/>
              <a:gdLst>
                <a:gd name="T0" fmla="*/ 839 w 839"/>
                <a:gd name="T1" fmla="*/ 1756 h 1852"/>
                <a:gd name="T2" fmla="*/ 776 w 839"/>
                <a:gd name="T3" fmla="*/ 1852 h 1852"/>
                <a:gd name="T4" fmla="*/ 714 w 839"/>
                <a:gd name="T5" fmla="*/ 1756 h 1852"/>
                <a:gd name="T6" fmla="*/ 726 w 839"/>
                <a:gd name="T7" fmla="*/ 885 h 1852"/>
                <a:gd name="T8" fmla="*/ 642 w 839"/>
                <a:gd name="T9" fmla="*/ 448 h 1852"/>
                <a:gd name="T10" fmla="*/ 827 w 839"/>
                <a:gd name="T11" fmla="*/ 8 h 1852"/>
                <a:gd name="T12" fmla="*/ 827 w 839"/>
                <a:gd name="T13" fmla="*/ 887 h 1852"/>
                <a:gd name="T14" fmla="*/ 827 w 839"/>
                <a:gd name="T15" fmla="*/ 887 h 1852"/>
                <a:gd name="T16" fmla="*/ 839 w 839"/>
                <a:gd name="T17" fmla="*/ 1756 h 1852"/>
                <a:gd name="T18" fmla="*/ 241 w 839"/>
                <a:gd name="T19" fmla="*/ 0 h 1852"/>
                <a:gd name="T20" fmla="*/ 222 w 839"/>
                <a:gd name="T21" fmla="*/ 20 h 1852"/>
                <a:gd name="T22" fmla="*/ 222 w 839"/>
                <a:gd name="T23" fmla="*/ 287 h 1852"/>
                <a:gd name="T24" fmla="*/ 185 w 839"/>
                <a:gd name="T25" fmla="*/ 287 h 1852"/>
                <a:gd name="T26" fmla="*/ 185 w 839"/>
                <a:gd name="T27" fmla="*/ 20 h 1852"/>
                <a:gd name="T28" fmla="*/ 165 w 839"/>
                <a:gd name="T29" fmla="*/ 0 h 1852"/>
                <a:gd name="T30" fmla="*/ 146 w 839"/>
                <a:gd name="T31" fmla="*/ 20 h 1852"/>
                <a:gd name="T32" fmla="*/ 146 w 839"/>
                <a:gd name="T33" fmla="*/ 287 h 1852"/>
                <a:gd name="T34" fmla="*/ 113 w 839"/>
                <a:gd name="T35" fmla="*/ 287 h 1852"/>
                <a:gd name="T36" fmla="*/ 113 w 839"/>
                <a:gd name="T37" fmla="*/ 21 h 1852"/>
                <a:gd name="T38" fmla="*/ 92 w 839"/>
                <a:gd name="T39" fmla="*/ 0 h 1852"/>
                <a:gd name="T40" fmla="*/ 72 w 839"/>
                <a:gd name="T41" fmla="*/ 21 h 1852"/>
                <a:gd name="T42" fmla="*/ 72 w 839"/>
                <a:gd name="T43" fmla="*/ 287 h 1852"/>
                <a:gd name="T44" fmla="*/ 39 w 839"/>
                <a:gd name="T45" fmla="*/ 287 h 1852"/>
                <a:gd name="T46" fmla="*/ 39 w 839"/>
                <a:gd name="T47" fmla="*/ 20 h 1852"/>
                <a:gd name="T48" fmla="*/ 19 w 839"/>
                <a:gd name="T49" fmla="*/ 0 h 1852"/>
                <a:gd name="T50" fmla="*/ 0 w 839"/>
                <a:gd name="T51" fmla="*/ 20 h 1852"/>
                <a:gd name="T52" fmla="*/ 0 w 839"/>
                <a:gd name="T53" fmla="*/ 287 h 1852"/>
                <a:gd name="T54" fmla="*/ 0 w 839"/>
                <a:gd name="T55" fmla="*/ 306 h 1852"/>
                <a:gd name="T56" fmla="*/ 0 w 839"/>
                <a:gd name="T57" fmla="*/ 420 h 1852"/>
                <a:gd name="T58" fmla="*/ 78 w 839"/>
                <a:gd name="T59" fmla="*/ 528 h 1852"/>
                <a:gd name="T60" fmla="*/ 76 w 839"/>
                <a:gd name="T61" fmla="*/ 554 h 1852"/>
                <a:gd name="T62" fmla="*/ 60 w 839"/>
                <a:gd name="T63" fmla="*/ 1756 h 1852"/>
                <a:gd name="T64" fmla="*/ 129 w 839"/>
                <a:gd name="T65" fmla="*/ 1852 h 1852"/>
                <a:gd name="T66" fmla="*/ 199 w 839"/>
                <a:gd name="T67" fmla="*/ 1756 h 1852"/>
                <a:gd name="T68" fmla="*/ 181 w 839"/>
                <a:gd name="T69" fmla="*/ 552 h 1852"/>
                <a:gd name="T70" fmla="*/ 180 w 839"/>
                <a:gd name="T71" fmla="*/ 529 h 1852"/>
                <a:gd name="T72" fmla="*/ 261 w 839"/>
                <a:gd name="T73" fmla="*/ 420 h 1852"/>
                <a:gd name="T74" fmla="*/ 261 w 839"/>
                <a:gd name="T75" fmla="*/ 306 h 1852"/>
                <a:gd name="T76" fmla="*/ 261 w 839"/>
                <a:gd name="T77" fmla="*/ 306 h 1852"/>
                <a:gd name="T78" fmla="*/ 261 w 839"/>
                <a:gd name="T79" fmla="*/ 20 h 1852"/>
                <a:gd name="T80" fmla="*/ 241 w 839"/>
                <a:gd name="T81" fmla="*/ 0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9" h="1852">
                  <a:moveTo>
                    <a:pt x="839" y="1756"/>
                  </a:moveTo>
                  <a:cubicBezTo>
                    <a:pt x="839" y="1809"/>
                    <a:pt x="811" y="1852"/>
                    <a:pt x="776" y="1852"/>
                  </a:cubicBezTo>
                  <a:cubicBezTo>
                    <a:pt x="742" y="1852"/>
                    <a:pt x="714" y="1809"/>
                    <a:pt x="714" y="1756"/>
                  </a:cubicBezTo>
                  <a:cubicBezTo>
                    <a:pt x="714" y="1466"/>
                    <a:pt x="722" y="1175"/>
                    <a:pt x="726" y="885"/>
                  </a:cubicBezTo>
                  <a:cubicBezTo>
                    <a:pt x="679" y="865"/>
                    <a:pt x="642" y="677"/>
                    <a:pt x="642" y="448"/>
                  </a:cubicBezTo>
                  <a:cubicBezTo>
                    <a:pt x="657" y="301"/>
                    <a:pt x="711" y="10"/>
                    <a:pt x="827" y="8"/>
                  </a:cubicBezTo>
                  <a:cubicBezTo>
                    <a:pt x="827" y="887"/>
                    <a:pt x="827" y="887"/>
                    <a:pt x="827" y="887"/>
                  </a:cubicBezTo>
                  <a:cubicBezTo>
                    <a:pt x="827" y="887"/>
                    <a:pt x="827" y="887"/>
                    <a:pt x="827" y="887"/>
                  </a:cubicBezTo>
                  <a:lnTo>
                    <a:pt x="839" y="1756"/>
                  </a:lnTo>
                  <a:close/>
                  <a:moveTo>
                    <a:pt x="241" y="0"/>
                  </a:moveTo>
                  <a:cubicBezTo>
                    <a:pt x="231" y="0"/>
                    <a:pt x="222" y="9"/>
                    <a:pt x="222" y="20"/>
                  </a:cubicBezTo>
                  <a:cubicBezTo>
                    <a:pt x="222" y="287"/>
                    <a:pt x="222" y="287"/>
                    <a:pt x="222" y="287"/>
                  </a:cubicBezTo>
                  <a:cubicBezTo>
                    <a:pt x="185" y="287"/>
                    <a:pt x="185" y="287"/>
                    <a:pt x="185" y="287"/>
                  </a:cubicBezTo>
                  <a:cubicBezTo>
                    <a:pt x="185" y="20"/>
                    <a:pt x="185" y="20"/>
                    <a:pt x="185" y="20"/>
                  </a:cubicBezTo>
                  <a:cubicBezTo>
                    <a:pt x="185" y="9"/>
                    <a:pt x="176" y="0"/>
                    <a:pt x="165" y="0"/>
                  </a:cubicBezTo>
                  <a:cubicBezTo>
                    <a:pt x="155" y="0"/>
                    <a:pt x="146" y="9"/>
                    <a:pt x="146" y="20"/>
                  </a:cubicBezTo>
                  <a:cubicBezTo>
                    <a:pt x="146" y="287"/>
                    <a:pt x="146" y="287"/>
                    <a:pt x="146" y="287"/>
                  </a:cubicBezTo>
                  <a:cubicBezTo>
                    <a:pt x="113" y="287"/>
                    <a:pt x="113" y="287"/>
                    <a:pt x="113" y="287"/>
                  </a:cubicBezTo>
                  <a:cubicBezTo>
                    <a:pt x="113" y="21"/>
                    <a:pt x="113" y="21"/>
                    <a:pt x="113" y="21"/>
                  </a:cubicBezTo>
                  <a:cubicBezTo>
                    <a:pt x="113" y="9"/>
                    <a:pt x="104" y="0"/>
                    <a:pt x="92" y="0"/>
                  </a:cubicBezTo>
                  <a:cubicBezTo>
                    <a:pt x="81" y="0"/>
                    <a:pt x="72" y="9"/>
                    <a:pt x="72" y="21"/>
                  </a:cubicBezTo>
                  <a:cubicBezTo>
                    <a:pt x="72" y="287"/>
                    <a:pt x="72" y="287"/>
                    <a:pt x="72" y="287"/>
                  </a:cubicBezTo>
                  <a:cubicBezTo>
                    <a:pt x="39" y="287"/>
                    <a:pt x="39" y="287"/>
                    <a:pt x="39" y="287"/>
                  </a:cubicBezTo>
                  <a:cubicBezTo>
                    <a:pt x="39" y="20"/>
                    <a:pt x="39" y="20"/>
                    <a:pt x="39" y="20"/>
                  </a:cubicBezTo>
                  <a:cubicBezTo>
                    <a:pt x="39" y="9"/>
                    <a:pt x="30" y="0"/>
                    <a:pt x="19" y="0"/>
                  </a:cubicBezTo>
                  <a:cubicBezTo>
                    <a:pt x="8" y="0"/>
                    <a:pt x="0" y="9"/>
                    <a:pt x="0" y="20"/>
                  </a:cubicBezTo>
                  <a:cubicBezTo>
                    <a:pt x="0" y="287"/>
                    <a:pt x="0" y="287"/>
                    <a:pt x="0" y="287"/>
                  </a:cubicBezTo>
                  <a:cubicBezTo>
                    <a:pt x="0" y="306"/>
                    <a:pt x="0" y="306"/>
                    <a:pt x="0" y="306"/>
                  </a:cubicBezTo>
                  <a:cubicBezTo>
                    <a:pt x="0" y="420"/>
                    <a:pt x="0" y="420"/>
                    <a:pt x="0" y="420"/>
                  </a:cubicBezTo>
                  <a:cubicBezTo>
                    <a:pt x="0" y="468"/>
                    <a:pt x="32" y="510"/>
                    <a:pt x="78" y="528"/>
                  </a:cubicBezTo>
                  <a:cubicBezTo>
                    <a:pt x="77" y="537"/>
                    <a:pt x="76" y="545"/>
                    <a:pt x="76" y="554"/>
                  </a:cubicBezTo>
                  <a:cubicBezTo>
                    <a:pt x="76" y="955"/>
                    <a:pt x="60" y="1355"/>
                    <a:pt x="60" y="1756"/>
                  </a:cubicBezTo>
                  <a:cubicBezTo>
                    <a:pt x="60" y="1809"/>
                    <a:pt x="91" y="1852"/>
                    <a:pt x="129" y="1852"/>
                  </a:cubicBezTo>
                  <a:cubicBezTo>
                    <a:pt x="168" y="1852"/>
                    <a:pt x="199" y="1809"/>
                    <a:pt x="199" y="1756"/>
                  </a:cubicBezTo>
                  <a:cubicBezTo>
                    <a:pt x="181" y="552"/>
                    <a:pt x="181" y="552"/>
                    <a:pt x="181" y="552"/>
                  </a:cubicBezTo>
                  <a:cubicBezTo>
                    <a:pt x="181" y="544"/>
                    <a:pt x="180" y="537"/>
                    <a:pt x="180" y="529"/>
                  </a:cubicBezTo>
                  <a:cubicBezTo>
                    <a:pt x="227" y="512"/>
                    <a:pt x="261" y="470"/>
                    <a:pt x="261" y="420"/>
                  </a:cubicBezTo>
                  <a:cubicBezTo>
                    <a:pt x="261" y="306"/>
                    <a:pt x="261" y="306"/>
                    <a:pt x="261" y="306"/>
                  </a:cubicBezTo>
                  <a:cubicBezTo>
                    <a:pt x="261" y="306"/>
                    <a:pt x="261" y="306"/>
                    <a:pt x="261" y="306"/>
                  </a:cubicBezTo>
                  <a:cubicBezTo>
                    <a:pt x="261" y="20"/>
                    <a:pt x="261" y="20"/>
                    <a:pt x="261" y="20"/>
                  </a:cubicBezTo>
                  <a:cubicBezTo>
                    <a:pt x="261" y="9"/>
                    <a:pt x="252" y="0"/>
                    <a:pt x="241" y="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34" name="Freeform 6">
              <a:extLst>
                <a:ext uri="{FF2B5EF4-FFF2-40B4-BE49-F238E27FC236}">
                  <a16:creationId xmlns:a16="http://schemas.microsoft.com/office/drawing/2014/main" xmlns="" id="{41A520DB-0E96-46FD-A181-BAE9C3F70D13}"/>
                </a:ext>
              </a:extLst>
            </p:cNvPr>
            <p:cNvSpPr>
              <a:spLocks noEditPoints="1"/>
            </p:cNvSpPr>
            <p:nvPr/>
          </p:nvSpPr>
          <p:spPr bwMode="auto">
            <a:xfrm>
              <a:off x="5487924" y="2793111"/>
              <a:ext cx="1269111" cy="1270254"/>
            </a:xfrm>
            <a:custGeom>
              <a:avLst/>
              <a:gdLst>
                <a:gd name="T0" fmla="*/ 1507 w 1778"/>
                <a:gd name="T1" fmla="*/ 889 h 1778"/>
                <a:gd name="T2" fmla="*/ 1347 w 1778"/>
                <a:gd name="T3" fmla="*/ 1303 h 1778"/>
                <a:gd name="T4" fmla="*/ 1346 w 1778"/>
                <a:gd name="T5" fmla="*/ 1236 h 1778"/>
                <a:gd name="T6" fmla="*/ 1463 w 1778"/>
                <a:gd name="T7" fmla="*/ 889 h 1778"/>
                <a:gd name="T8" fmla="*/ 1341 w 1778"/>
                <a:gd name="T9" fmla="*/ 535 h 1778"/>
                <a:gd name="T10" fmla="*/ 1341 w 1778"/>
                <a:gd name="T11" fmla="*/ 468 h 1778"/>
                <a:gd name="T12" fmla="*/ 1507 w 1778"/>
                <a:gd name="T13" fmla="*/ 889 h 1778"/>
                <a:gd name="T14" fmla="*/ 775 w 1778"/>
                <a:gd name="T15" fmla="*/ 326 h 1778"/>
                <a:gd name="T16" fmla="*/ 889 w 1778"/>
                <a:gd name="T17" fmla="*/ 315 h 1778"/>
                <a:gd name="T18" fmla="*/ 1075 w 1778"/>
                <a:gd name="T19" fmla="*/ 346 h 1778"/>
                <a:gd name="T20" fmla="*/ 1082 w 1778"/>
                <a:gd name="T21" fmla="*/ 302 h 1778"/>
                <a:gd name="T22" fmla="*/ 889 w 1778"/>
                <a:gd name="T23" fmla="*/ 271 h 1778"/>
                <a:gd name="T24" fmla="*/ 775 w 1778"/>
                <a:gd name="T25" fmla="*/ 282 h 1778"/>
                <a:gd name="T26" fmla="*/ 775 w 1778"/>
                <a:gd name="T27" fmla="*/ 326 h 1778"/>
                <a:gd name="T28" fmla="*/ 1143 w 1778"/>
                <a:gd name="T29" fmla="*/ 1404 h 1778"/>
                <a:gd name="T30" fmla="*/ 889 w 1778"/>
                <a:gd name="T31" fmla="*/ 1463 h 1778"/>
                <a:gd name="T32" fmla="*/ 708 w 1778"/>
                <a:gd name="T33" fmla="*/ 1434 h 1778"/>
                <a:gd name="T34" fmla="*/ 709 w 1778"/>
                <a:gd name="T35" fmla="*/ 1480 h 1778"/>
                <a:gd name="T36" fmla="*/ 889 w 1778"/>
                <a:gd name="T37" fmla="*/ 1507 h 1778"/>
                <a:gd name="T38" fmla="*/ 1142 w 1778"/>
                <a:gd name="T39" fmla="*/ 1453 h 1778"/>
                <a:gd name="T40" fmla="*/ 1143 w 1778"/>
                <a:gd name="T41" fmla="*/ 1404 h 1778"/>
                <a:gd name="T42" fmla="*/ 491 w 1778"/>
                <a:gd name="T43" fmla="*/ 1301 h 1778"/>
                <a:gd name="T44" fmla="*/ 315 w 1778"/>
                <a:gd name="T45" fmla="*/ 889 h 1778"/>
                <a:gd name="T46" fmla="*/ 474 w 1778"/>
                <a:gd name="T47" fmla="*/ 494 h 1778"/>
                <a:gd name="T48" fmla="*/ 446 w 1778"/>
                <a:gd name="T49" fmla="*/ 459 h 1778"/>
                <a:gd name="T50" fmla="*/ 271 w 1778"/>
                <a:gd name="T51" fmla="*/ 889 h 1778"/>
                <a:gd name="T52" fmla="*/ 490 w 1778"/>
                <a:gd name="T53" fmla="*/ 1360 h 1778"/>
                <a:gd name="T54" fmla="*/ 491 w 1778"/>
                <a:gd name="T55" fmla="*/ 1301 h 1778"/>
                <a:gd name="T56" fmla="*/ 775 w 1778"/>
                <a:gd name="T57" fmla="*/ 52 h 1778"/>
                <a:gd name="T58" fmla="*/ 889 w 1778"/>
                <a:gd name="T59" fmla="*/ 44 h 1778"/>
                <a:gd name="T60" fmla="*/ 1140 w 1778"/>
                <a:gd name="T61" fmla="*/ 82 h 1778"/>
                <a:gd name="T62" fmla="*/ 1158 w 1778"/>
                <a:gd name="T63" fmla="*/ 41 h 1778"/>
                <a:gd name="T64" fmla="*/ 889 w 1778"/>
                <a:gd name="T65" fmla="*/ 0 h 1778"/>
                <a:gd name="T66" fmla="*/ 775 w 1778"/>
                <a:gd name="T67" fmla="*/ 7 h 1778"/>
                <a:gd name="T68" fmla="*/ 775 w 1778"/>
                <a:gd name="T69" fmla="*/ 52 h 1778"/>
                <a:gd name="T70" fmla="*/ 486 w 1778"/>
                <a:gd name="T71" fmla="*/ 1632 h 1778"/>
                <a:gd name="T72" fmla="*/ 44 w 1778"/>
                <a:gd name="T73" fmla="*/ 889 h 1778"/>
                <a:gd name="T74" fmla="*/ 426 w 1778"/>
                <a:gd name="T75" fmla="*/ 183 h 1778"/>
                <a:gd name="T76" fmla="*/ 426 w 1778"/>
                <a:gd name="T77" fmla="*/ 130 h 1778"/>
                <a:gd name="T78" fmla="*/ 261 w 1778"/>
                <a:gd name="T79" fmla="*/ 260 h 1778"/>
                <a:gd name="T80" fmla="*/ 0 w 1778"/>
                <a:gd name="T81" fmla="*/ 889 h 1778"/>
                <a:gd name="T82" fmla="*/ 261 w 1778"/>
                <a:gd name="T83" fmla="*/ 1518 h 1778"/>
                <a:gd name="T84" fmla="*/ 486 w 1778"/>
                <a:gd name="T85" fmla="*/ 1682 h 1778"/>
                <a:gd name="T86" fmla="*/ 486 w 1778"/>
                <a:gd name="T87" fmla="*/ 1632 h 1778"/>
                <a:gd name="T88" fmla="*/ 1140 w 1778"/>
                <a:gd name="T89" fmla="*/ 1718 h 1778"/>
                <a:gd name="T90" fmla="*/ 1140 w 1778"/>
                <a:gd name="T91" fmla="*/ 1696 h 1778"/>
                <a:gd name="T92" fmla="*/ 889 w 1778"/>
                <a:gd name="T93" fmla="*/ 1734 h 1778"/>
                <a:gd name="T94" fmla="*/ 713 w 1778"/>
                <a:gd name="T95" fmla="*/ 1715 h 1778"/>
                <a:gd name="T96" fmla="*/ 713 w 1778"/>
                <a:gd name="T97" fmla="*/ 1718 h 1778"/>
                <a:gd name="T98" fmla="*/ 708 w 1778"/>
                <a:gd name="T99" fmla="*/ 1760 h 1778"/>
                <a:gd name="T100" fmla="*/ 889 w 1778"/>
                <a:gd name="T101" fmla="*/ 1778 h 1778"/>
                <a:gd name="T102" fmla="*/ 1142 w 1778"/>
                <a:gd name="T103" fmla="*/ 1742 h 1778"/>
                <a:gd name="T104" fmla="*/ 1140 w 1778"/>
                <a:gd name="T105" fmla="*/ 1718 h 1778"/>
                <a:gd name="T106" fmla="*/ 1518 w 1778"/>
                <a:gd name="T107" fmla="*/ 260 h 1778"/>
                <a:gd name="T108" fmla="*/ 1341 w 1778"/>
                <a:gd name="T109" fmla="*/ 123 h 1778"/>
                <a:gd name="T110" fmla="*/ 1341 w 1778"/>
                <a:gd name="T111" fmla="*/ 175 h 1778"/>
                <a:gd name="T112" fmla="*/ 1734 w 1778"/>
                <a:gd name="T113" fmla="*/ 889 h 1778"/>
                <a:gd name="T114" fmla="*/ 1351 w 1778"/>
                <a:gd name="T115" fmla="*/ 1596 h 1778"/>
                <a:gd name="T116" fmla="*/ 1352 w 1778"/>
                <a:gd name="T117" fmla="*/ 1649 h 1778"/>
                <a:gd name="T118" fmla="*/ 1518 w 1778"/>
                <a:gd name="T119" fmla="*/ 1518 h 1778"/>
                <a:gd name="T120" fmla="*/ 1778 w 1778"/>
                <a:gd name="T121" fmla="*/ 889 h 1778"/>
                <a:gd name="T122" fmla="*/ 1518 w 1778"/>
                <a:gd name="T123" fmla="*/ 260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78" h="1778">
                  <a:moveTo>
                    <a:pt x="1507" y="889"/>
                  </a:moveTo>
                  <a:cubicBezTo>
                    <a:pt x="1507" y="1048"/>
                    <a:pt x="1447" y="1194"/>
                    <a:pt x="1347" y="1303"/>
                  </a:cubicBezTo>
                  <a:cubicBezTo>
                    <a:pt x="1346" y="1236"/>
                    <a:pt x="1346" y="1236"/>
                    <a:pt x="1346" y="1236"/>
                  </a:cubicBezTo>
                  <a:cubicBezTo>
                    <a:pt x="1420" y="1139"/>
                    <a:pt x="1463" y="1019"/>
                    <a:pt x="1463" y="889"/>
                  </a:cubicBezTo>
                  <a:cubicBezTo>
                    <a:pt x="1463" y="756"/>
                    <a:pt x="1418" y="633"/>
                    <a:pt x="1341" y="535"/>
                  </a:cubicBezTo>
                  <a:cubicBezTo>
                    <a:pt x="1341" y="468"/>
                    <a:pt x="1341" y="468"/>
                    <a:pt x="1341" y="468"/>
                  </a:cubicBezTo>
                  <a:cubicBezTo>
                    <a:pt x="1444" y="578"/>
                    <a:pt x="1507" y="726"/>
                    <a:pt x="1507" y="889"/>
                  </a:cubicBezTo>
                  <a:close/>
                  <a:moveTo>
                    <a:pt x="775" y="326"/>
                  </a:moveTo>
                  <a:cubicBezTo>
                    <a:pt x="812" y="319"/>
                    <a:pt x="850" y="315"/>
                    <a:pt x="889" y="315"/>
                  </a:cubicBezTo>
                  <a:cubicBezTo>
                    <a:pt x="954" y="315"/>
                    <a:pt x="1017" y="326"/>
                    <a:pt x="1075" y="346"/>
                  </a:cubicBezTo>
                  <a:cubicBezTo>
                    <a:pt x="1077" y="332"/>
                    <a:pt x="1080" y="318"/>
                    <a:pt x="1082" y="302"/>
                  </a:cubicBezTo>
                  <a:cubicBezTo>
                    <a:pt x="1022" y="282"/>
                    <a:pt x="957" y="271"/>
                    <a:pt x="889" y="271"/>
                  </a:cubicBezTo>
                  <a:cubicBezTo>
                    <a:pt x="850" y="271"/>
                    <a:pt x="812" y="275"/>
                    <a:pt x="775" y="282"/>
                  </a:cubicBezTo>
                  <a:lnTo>
                    <a:pt x="775" y="326"/>
                  </a:lnTo>
                  <a:close/>
                  <a:moveTo>
                    <a:pt x="1143" y="1404"/>
                  </a:moveTo>
                  <a:cubicBezTo>
                    <a:pt x="1066" y="1442"/>
                    <a:pt x="980" y="1463"/>
                    <a:pt x="889" y="1463"/>
                  </a:cubicBezTo>
                  <a:cubicBezTo>
                    <a:pt x="826" y="1463"/>
                    <a:pt x="765" y="1453"/>
                    <a:pt x="708" y="1434"/>
                  </a:cubicBezTo>
                  <a:cubicBezTo>
                    <a:pt x="709" y="1480"/>
                    <a:pt x="709" y="1480"/>
                    <a:pt x="709" y="1480"/>
                  </a:cubicBezTo>
                  <a:cubicBezTo>
                    <a:pt x="766" y="1497"/>
                    <a:pt x="827" y="1507"/>
                    <a:pt x="889" y="1507"/>
                  </a:cubicBezTo>
                  <a:cubicBezTo>
                    <a:pt x="979" y="1507"/>
                    <a:pt x="1065" y="1487"/>
                    <a:pt x="1142" y="1453"/>
                  </a:cubicBezTo>
                  <a:cubicBezTo>
                    <a:pt x="1142" y="1436"/>
                    <a:pt x="1142" y="1420"/>
                    <a:pt x="1143" y="1404"/>
                  </a:cubicBezTo>
                  <a:close/>
                  <a:moveTo>
                    <a:pt x="491" y="1301"/>
                  </a:moveTo>
                  <a:cubicBezTo>
                    <a:pt x="383" y="1197"/>
                    <a:pt x="315" y="1051"/>
                    <a:pt x="315" y="889"/>
                  </a:cubicBezTo>
                  <a:cubicBezTo>
                    <a:pt x="315" y="736"/>
                    <a:pt x="376" y="597"/>
                    <a:pt x="474" y="494"/>
                  </a:cubicBezTo>
                  <a:cubicBezTo>
                    <a:pt x="463" y="483"/>
                    <a:pt x="454" y="471"/>
                    <a:pt x="446" y="459"/>
                  </a:cubicBezTo>
                  <a:cubicBezTo>
                    <a:pt x="338" y="570"/>
                    <a:pt x="271" y="722"/>
                    <a:pt x="271" y="889"/>
                  </a:cubicBezTo>
                  <a:cubicBezTo>
                    <a:pt x="271" y="1077"/>
                    <a:pt x="356" y="1246"/>
                    <a:pt x="490" y="1360"/>
                  </a:cubicBezTo>
                  <a:cubicBezTo>
                    <a:pt x="490" y="1340"/>
                    <a:pt x="490" y="1321"/>
                    <a:pt x="491" y="1301"/>
                  </a:cubicBezTo>
                  <a:close/>
                  <a:moveTo>
                    <a:pt x="775" y="52"/>
                  </a:moveTo>
                  <a:cubicBezTo>
                    <a:pt x="812" y="46"/>
                    <a:pt x="850" y="44"/>
                    <a:pt x="889" y="44"/>
                  </a:cubicBezTo>
                  <a:cubicBezTo>
                    <a:pt x="976" y="44"/>
                    <a:pt x="1060" y="57"/>
                    <a:pt x="1140" y="82"/>
                  </a:cubicBezTo>
                  <a:cubicBezTo>
                    <a:pt x="1145" y="67"/>
                    <a:pt x="1151" y="53"/>
                    <a:pt x="1158" y="41"/>
                  </a:cubicBezTo>
                  <a:cubicBezTo>
                    <a:pt x="1072" y="14"/>
                    <a:pt x="982" y="0"/>
                    <a:pt x="889" y="0"/>
                  </a:cubicBezTo>
                  <a:cubicBezTo>
                    <a:pt x="851" y="0"/>
                    <a:pt x="813" y="2"/>
                    <a:pt x="775" y="7"/>
                  </a:cubicBezTo>
                  <a:lnTo>
                    <a:pt x="775" y="52"/>
                  </a:lnTo>
                  <a:close/>
                  <a:moveTo>
                    <a:pt x="486" y="1632"/>
                  </a:moveTo>
                  <a:cubicBezTo>
                    <a:pt x="223" y="1488"/>
                    <a:pt x="44" y="1209"/>
                    <a:pt x="44" y="889"/>
                  </a:cubicBezTo>
                  <a:cubicBezTo>
                    <a:pt x="44" y="594"/>
                    <a:pt x="196" y="334"/>
                    <a:pt x="426" y="183"/>
                  </a:cubicBezTo>
                  <a:cubicBezTo>
                    <a:pt x="426" y="130"/>
                    <a:pt x="426" y="130"/>
                    <a:pt x="426" y="130"/>
                  </a:cubicBezTo>
                  <a:cubicBezTo>
                    <a:pt x="366" y="166"/>
                    <a:pt x="311" y="210"/>
                    <a:pt x="261" y="260"/>
                  </a:cubicBezTo>
                  <a:cubicBezTo>
                    <a:pt x="93" y="428"/>
                    <a:pt x="0" y="651"/>
                    <a:pt x="0" y="889"/>
                  </a:cubicBezTo>
                  <a:cubicBezTo>
                    <a:pt x="0" y="1126"/>
                    <a:pt x="93" y="1350"/>
                    <a:pt x="261" y="1518"/>
                  </a:cubicBezTo>
                  <a:cubicBezTo>
                    <a:pt x="328" y="1585"/>
                    <a:pt x="404" y="1640"/>
                    <a:pt x="486" y="1682"/>
                  </a:cubicBezTo>
                  <a:cubicBezTo>
                    <a:pt x="486" y="1665"/>
                    <a:pt x="486" y="1649"/>
                    <a:pt x="486" y="1632"/>
                  </a:cubicBezTo>
                  <a:close/>
                  <a:moveTo>
                    <a:pt x="1140" y="1718"/>
                  </a:moveTo>
                  <a:cubicBezTo>
                    <a:pt x="1140" y="1711"/>
                    <a:pt x="1140" y="1703"/>
                    <a:pt x="1140" y="1696"/>
                  </a:cubicBezTo>
                  <a:cubicBezTo>
                    <a:pt x="1061" y="1721"/>
                    <a:pt x="977" y="1734"/>
                    <a:pt x="889" y="1734"/>
                  </a:cubicBezTo>
                  <a:cubicBezTo>
                    <a:pt x="829" y="1734"/>
                    <a:pt x="770" y="1728"/>
                    <a:pt x="713" y="1715"/>
                  </a:cubicBezTo>
                  <a:cubicBezTo>
                    <a:pt x="713" y="1718"/>
                    <a:pt x="713" y="1718"/>
                    <a:pt x="713" y="1718"/>
                  </a:cubicBezTo>
                  <a:cubicBezTo>
                    <a:pt x="713" y="1732"/>
                    <a:pt x="711" y="1746"/>
                    <a:pt x="708" y="1760"/>
                  </a:cubicBezTo>
                  <a:cubicBezTo>
                    <a:pt x="767" y="1772"/>
                    <a:pt x="828" y="1778"/>
                    <a:pt x="889" y="1778"/>
                  </a:cubicBezTo>
                  <a:cubicBezTo>
                    <a:pt x="976" y="1778"/>
                    <a:pt x="1061" y="1766"/>
                    <a:pt x="1142" y="1742"/>
                  </a:cubicBezTo>
                  <a:cubicBezTo>
                    <a:pt x="1141" y="1734"/>
                    <a:pt x="1140" y="1726"/>
                    <a:pt x="1140" y="1718"/>
                  </a:cubicBezTo>
                  <a:close/>
                  <a:moveTo>
                    <a:pt x="1518" y="260"/>
                  </a:moveTo>
                  <a:cubicBezTo>
                    <a:pt x="1464" y="206"/>
                    <a:pt x="1405" y="160"/>
                    <a:pt x="1341" y="123"/>
                  </a:cubicBezTo>
                  <a:cubicBezTo>
                    <a:pt x="1341" y="175"/>
                    <a:pt x="1341" y="175"/>
                    <a:pt x="1341" y="175"/>
                  </a:cubicBezTo>
                  <a:cubicBezTo>
                    <a:pt x="1577" y="325"/>
                    <a:pt x="1734" y="589"/>
                    <a:pt x="1734" y="889"/>
                  </a:cubicBezTo>
                  <a:cubicBezTo>
                    <a:pt x="1734" y="1185"/>
                    <a:pt x="1582" y="1445"/>
                    <a:pt x="1351" y="1596"/>
                  </a:cubicBezTo>
                  <a:cubicBezTo>
                    <a:pt x="1352" y="1649"/>
                    <a:pt x="1352" y="1649"/>
                    <a:pt x="1352" y="1649"/>
                  </a:cubicBezTo>
                  <a:cubicBezTo>
                    <a:pt x="1412" y="1612"/>
                    <a:pt x="1467" y="1568"/>
                    <a:pt x="1518" y="1518"/>
                  </a:cubicBezTo>
                  <a:cubicBezTo>
                    <a:pt x="1686" y="1350"/>
                    <a:pt x="1778" y="1126"/>
                    <a:pt x="1778" y="889"/>
                  </a:cubicBezTo>
                  <a:cubicBezTo>
                    <a:pt x="1778" y="651"/>
                    <a:pt x="1686" y="428"/>
                    <a:pt x="1518" y="26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Tree>
    <p:custDataLst>
      <p:tags r:id="rId2"/>
    </p:custDataLst>
    <p:extLst>
      <p:ext uri="{BB962C8B-B14F-4D97-AF65-F5344CB8AC3E}">
        <p14:creationId xmlns:p14="http://schemas.microsoft.com/office/powerpoint/2010/main" val="14610753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252934"/>
            <a:ext cx="10933200" cy="941796"/>
          </a:xfrm>
        </p:spPr>
        <p:txBody>
          <a:bodyPr/>
          <a:lstStyle/>
          <a:p>
            <a:r>
              <a:rPr lang="en-US" dirty="0" smtClean="0"/>
              <a:t>Some interesting results so far around combo recommendations</a:t>
            </a:r>
            <a:endParaRPr lang="en-US" dirty="0"/>
          </a:p>
        </p:txBody>
      </p:sp>
      <p:graphicFrame>
        <p:nvGraphicFramePr>
          <p:cNvPr id="11" name="table_type_name"/>
          <p:cNvGraphicFramePr>
            <a:graphicFrameLocks noGrp="1"/>
          </p:cNvGraphicFramePr>
          <p:nvPr>
            <p:extLst/>
          </p:nvPr>
        </p:nvGraphicFramePr>
        <p:xfrm>
          <a:off x="704766" y="1459761"/>
          <a:ext cx="4721949" cy="4797375"/>
        </p:xfrm>
        <a:graphic>
          <a:graphicData uri="http://schemas.openxmlformats.org/drawingml/2006/table">
            <a:tbl>
              <a:tblPr/>
              <a:tblGrid>
                <a:gridCol w="1040058"/>
                <a:gridCol w="1227297"/>
                <a:gridCol w="1227297"/>
                <a:gridCol w="1227297"/>
              </a:tblGrid>
              <a:tr h="0">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800" b="1" i="0" u="none" strike="noStrike" cap="none" normalizeH="0" baseline="0" dirty="0" smtClean="0">
                          <a:ln>
                            <a:noFill/>
                          </a:ln>
                          <a:solidFill>
                            <a:schemeClr val="tx1"/>
                          </a:solidFill>
                          <a:effectLst/>
                          <a:latin typeface="+mn-lt"/>
                          <a:cs typeface="Arial" charset="0"/>
                          <a:sym typeface="Trebuchet MS" panose="020B0603020202020204" pitchFamily="34" charset="0"/>
                        </a:rPr>
                        <a:t>Seed</a:t>
                      </a:r>
                    </a:p>
                  </a:txBody>
                  <a:tcPr marL="0" marR="73152" marT="73152" marB="73152" anchor="ctr" horzOverflow="overflow">
                    <a:lnL cap="flat">
                      <a:noFill/>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800" b="1" i="0" u="none" strike="noStrike" cap="none" normalizeH="0" baseline="0" dirty="0" smtClean="0">
                          <a:ln>
                            <a:noFill/>
                          </a:ln>
                          <a:solidFill>
                            <a:schemeClr val="tx1"/>
                          </a:solidFill>
                          <a:effectLst/>
                          <a:latin typeface="+mn-lt"/>
                          <a:cs typeface="Arial" charset="0"/>
                          <a:sym typeface="Trebuchet MS" panose="020B0603020202020204" pitchFamily="34" charset="0"/>
                        </a:rPr>
                        <a:t>Recommendation</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800" b="1" i="0" u="none" strike="noStrike" cap="none" normalizeH="0" baseline="0" dirty="0" smtClean="0">
                          <a:ln>
                            <a:noFill/>
                          </a:ln>
                          <a:solidFill>
                            <a:schemeClr val="tx1"/>
                          </a:solidFill>
                          <a:effectLst/>
                          <a:latin typeface="+mn-lt"/>
                          <a:cs typeface="Arial" charset="0"/>
                          <a:sym typeface="Trebuchet MS" panose="020B0603020202020204" pitchFamily="34" charset="0"/>
                        </a:rPr>
                        <a:t>Seed</a:t>
                      </a:r>
                    </a:p>
                  </a:txBody>
                  <a:tcPr marL="0" marR="73152" marT="73152" marB="73152" anchor="ctr" horzOverflow="overflow">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800" b="1" i="0" u="none" strike="noStrike" cap="none" normalizeH="0" baseline="0" dirty="0" smtClean="0">
                          <a:ln>
                            <a:noFill/>
                          </a:ln>
                          <a:solidFill>
                            <a:schemeClr val="tx1"/>
                          </a:solidFill>
                          <a:effectLst/>
                          <a:latin typeface="+mn-lt"/>
                          <a:cs typeface="Arial" charset="0"/>
                          <a:sym typeface="Trebuchet MS" panose="020B0603020202020204" pitchFamily="34" charset="0"/>
                        </a:rPr>
                        <a:t>Recommendation</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Chorizo </a:t>
                      </a:r>
                      <a:r>
                        <a:rPr lang="en-US" sz="800" b="0" i="0" u="none" strike="noStrike" dirty="0" err="1">
                          <a:solidFill>
                            <a:srgbClr val="000000"/>
                          </a:solidFill>
                          <a:effectLst/>
                          <a:latin typeface="+mn-lt"/>
                        </a:rPr>
                        <a:t>Español</a:t>
                      </a:r>
                      <a:endParaRPr lang="en-US" sz="800" b="0" i="0" u="none" strike="noStrike" dirty="0">
                        <a:solidFill>
                          <a:srgbClr val="000000"/>
                        </a:solidFill>
                        <a:effectLst/>
                        <a:latin typeface="+mn-lt"/>
                      </a:endParaRP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Crepa</a:t>
                      </a:r>
                      <a:r>
                        <a:rPr lang="en-US" sz="800" b="0" i="0" u="none" strike="noStrike" dirty="0">
                          <a:solidFill>
                            <a:srgbClr val="000000"/>
                          </a:solidFill>
                          <a:effectLst/>
                          <a:latin typeface="+mn-lt"/>
                        </a:rPr>
                        <a:t> Dulce 2 </a:t>
                      </a:r>
                      <a:r>
                        <a:rPr lang="en-US" sz="800" b="0" i="0" u="none" strike="noStrike" dirty="0" err="1" smtClean="0">
                          <a:solidFill>
                            <a:srgbClr val="000000"/>
                          </a:solidFill>
                          <a:effectLst/>
                          <a:latin typeface="+mn-lt"/>
                        </a:rPr>
                        <a:t>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ICEE</a:t>
                      </a:r>
                      <a:endParaRPr lang="en-US" sz="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a:solidFill>
                            <a:srgbClr val="000000"/>
                          </a:solidFill>
                          <a:effectLst/>
                          <a:latin typeface="+mn-lt"/>
                        </a:rPr>
                        <a:t>Nachos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a:solidFill>
                            <a:srgbClr val="000000"/>
                          </a:solidFill>
                          <a:effectLst/>
                          <a:latin typeface="+mn-lt"/>
                        </a:rPr>
                        <a:t>Combo Bagui Clásico</a:t>
                      </a: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smtClean="0">
                          <a:solidFill>
                            <a:srgbClr val="000000"/>
                          </a:solidFill>
                          <a:effectLst/>
                          <a:latin typeface="+mn-lt"/>
                        </a:rPr>
                        <a:t>Crepa Dulce 2 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FF0000"/>
                          </a:solidFill>
                          <a:effectLst/>
                          <a:latin typeface="+mn-lt"/>
                        </a:rPr>
                        <a:t>Combo Kid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a:solidFill>
                            <a:srgbClr val="FF0000"/>
                          </a:solidFill>
                          <a:effectLst/>
                          <a:latin typeface="+mn-lt"/>
                        </a:rPr>
                        <a:t>Combo </a:t>
                      </a:r>
                      <a:r>
                        <a:rPr lang="en-US" sz="800" b="0" i="0" u="none" strike="noStrike" dirty="0" err="1">
                          <a:solidFill>
                            <a:srgbClr val="FF0000"/>
                          </a:solidFill>
                          <a:effectLst/>
                          <a:latin typeface="+mn-lt"/>
                        </a:rPr>
                        <a:t>Cuates</a:t>
                      </a:r>
                      <a:endParaRPr lang="en-US" sz="800" b="0" i="0" u="none" strike="noStrike" dirty="0">
                        <a:solidFill>
                          <a:srgbClr val="FF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Club</a:t>
                      </a: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smtClean="0">
                          <a:solidFill>
                            <a:srgbClr val="000000"/>
                          </a:solidFill>
                          <a:effectLst/>
                          <a:latin typeface="+mn-lt"/>
                        </a:rPr>
                        <a:t>Crepa Dulce 2 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Lunes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Español</a:t>
                      </a:r>
                      <a:endParaRPr lang="en-US" sz="800" b="0" i="0" u="none" strike="noStrike" dirty="0">
                        <a:solidFill>
                          <a:srgbClr val="000000"/>
                        </a:solidFill>
                        <a:effectLst/>
                        <a:latin typeface="+mn-lt"/>
                      </a:endParaRP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smtClean="0">
                          <a:solidFill>
                            <a:srgbClr val="000000"/>
                          </a:solidFill>
                          <a:effectLst/>
                          <a:latin typeface="+mn-lt"/>
                        </a:rPr>
                        <a:t>Crepa Dulce 2 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M&amp;M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Ciel</a:t>
                      </a:r>
                      <a:r>
                        <a:rPr lang="en-US" sz="800" b="0" i="0" u="none" strike="noStrike" dirty="0">
                          <a:solidFill>
                            <a:srgbClr val="000000"/>
                          </a:solidFill>
                          <a:effectLst/>
                          <a:latin typeface="+mn-lt"/>
                        </a:rPr>
                        <a:t> Natural</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Italiano</a:t>
                      </a:r>
                      <a:endParaRPr lang="en-US" sz="800" b="0" i="0" u="none" strike="noStrike" dirty="0">
                        <a:solidFill>
                          <a:srgbClr val="000000"/>
                        </a:solidFill>
                        <a:effectLst/>
                        <a:latin typeface="+mn-lt"/>
                      </a:endParaRP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smtClean="0">
                          <a:solidFill>
                            <a:srgbClr val="000000"/>
                          </a:solidFill>
                          <a:effectLst/>
                          <a:latin typeface="+mn-lt"/>
                        </a:rPr>
                        <a:t>Crepa Dulce 2 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Micha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Milan</a:t>
                      </a: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smtClean="0">
                          <a:solidFill>
                            <a:srgbClr val="000000"/>
                          </a:solidFill>
                          <a:effectLst/>
                          <a:latin typeface="+mn-lt"/>
                        </a:rPr>
                        <a:t>Crepa Dulce 2 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Nachos </a:t>
                      </a:r>
                      <a:r>
                        <a:rPr lang="en-US" sz="800" b="0" i="0" u="none" strike="noStrike" dirty="0" err="1">
                          <a:solidFill>
                            <a:srgbClr val="000000"/>
                          </a:solidFill>
                          <a:effectLst/>
                          <a:latin typeface="+mn-lt"/>
                        </a:rPr>
                        <a:t>en</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Pareja</a:t>
                      </a:r>
                      <a:endParaRPr lang="en-US" sz="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Pareja</a:t>
                      </a:r>
                      <a:endParaRPr lang="en-US" sz="800" b="0" i="0" u="none" strike="noStrike" dirty="0">
                        <a:solidFill>
                          <a:srgbClr val="000000"/>
                        </a:solidFill>
                        <a:effectLst/>
                        <a:latin typeface="+mn-lt"/>
                      </a:endParaRP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smtClean="0">
                          <a:solidFill>
                            <a:srgbClr val="000000"/>
                          </a:solidFill>
                          <a:effectLst/>
                          <a:latin typeface="+mn-lt"/>
                        </a:rPr>
                        <a:t>Crepa</a:t>
                      </a:r>
                      <a:r>
                        <a:rPr lang="en-US" sz="800" b="0" i="0" u="none" strike="noStrike" dirty="0" smtClean="0">
                          <a:solidFill>
                            <a:srgbClr val="000000"/>
                          </a:solidFill>
                          <a:effectLst/>
                          <a:latin typeface="+mn-lt"/>
                        </a:rPr>
                        <a:t> Dulce 2 </a:t>
                      </a:r>
                      <a:r>
                        <a:rPr lang="en-US" sz="800" b="0" i="0" u="none" strike="noStrike" dirty="0" err="1" smtClean="0">
                          <a:solidFill>
                            <a:srgbClr val="000000"/>
                          </a:solidFill>
                          <a:effectLst/>
                          <a:latin typeface="+mn-lt"/>
                        </a:rPr>
                        <a:t>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Nachos Individual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Icee</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Pavo</a:t>
                      </a:r>
                      <a:endParaRPr lang="en-US" sz="800" b="0" i="0" u="none" strike="noStrike" dirty="0">
                        <a:solidFill>
                          <a:srgbClr val="000000"/>
                        </a:solidFill>
                        <a:effectLst/>
                        <a:latin typeface="+mn-lt"/>
                      </a:endParaRP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smtClean="0">
                          <a:solidFill>
                            <a:srgbClr val="000000"/>
                          </a:solidFill>
                          <a:effectLst/>
                          <a:latin typeface="+mn-lt"/>
                        </a:rPr>
                        <a:t>Crepa</a:t>
                      </a:r>
                      <a:r>
                        <a:rPr lang="en-US" sz="800" b="0" i="0" u="none" strike="noStrike" dirty="0" smtClean="0">
                          <a:solidFill>
                            <a:srgbClr val="000000"/>
                          </a:solidFill>
                          <a:effectLst/>
                          <a:latin typeface="+mn-lt"/>
                        </a:rPr>
                        <a:t> Dulce 2 </a:t>
                      </a:r>
                      <a:r>
                        <a:rPr lang="en-US" sz="800" b="0" i="0" u="none" strike="noStrike" dirty="0" err="1" smtClean="0">
                          <a:solidFill>
                            <a:srgbClr val="000000"/>
                          </a:solidFill>
                          <a:effectLst/>
                          <a:latin typeface="+mn-lt"/>
                        </a:rPr>
                        <a:t>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Pizza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a:solidFill>
                            <a:srgbClr val="000000"/>
                          </a:solidFill>
                          <a:effectLst/>
                          <a:latin typeface="+mn-lt"/>
                        </a:rPr>
                        <a:t>Boneless Wings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a:solidFill>
                            <a:srgbClr val="000000"/>
                          </a:solidFill>
                          <a:effectLst/>
                          <a:latin typeface="+mn-lt"/>
                        </a:rPr>
                        <a:t>Combo Bagui Tres Quesos</a:t>
                      </a: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smtClean="0">
                          <a:solidFill>
                            <a:srgbClr val="000000"/>
                          </a:solidFill>
                          <a:effectLst/>
                          <a:latin typeface="+mn-lt"/>
                        </a:rPr>
                        <a:t>Crepa</a:t>
                      </a:r>
                      <a:r>
                        <a:rPr lang="en-US" sz="800" b="0" i="0" u="none" strike="noStrike" dirty="0" smtClean="0">
                          <a:solidFill>
                            <a:srgbClr val="000000"/>
                          </a:solidFill>
                          <a:effectLst/>
                          <a:latin typeface="+mn-lt"/>
                        </a:rPr>
                        <a:t> Dulce 2 </a:t>
                      </a:r>
                      <a:r>
                        <a:rPr lang="en-US" sz="800" b="0" i="0" u="none" strike="noStrike" dirty="0" err="1" smtClean="0">
                          <a:solidFill>
                            <a:srgbClr val="000000"/>
                          </a:solidFill>
                          <a:effectLst/>
                          <a:latin typeface="+mn-lt"/>
                        </a:rPr>
                        <a:t>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Plato Snack Boneless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Cerveza</a:t>
                      </a:r>
                      <a:r>
                        <a:rPr lang="en-US" sz="800" b="0" i="0" u="none" strike="noStrike" dirty="0">
                          <a:solidFill>
                            <a:srgbClr val="000000"/>
                          </a:solidFill>
                          <a:effectLst/>
                          <a:latin typeface="+mn-lt"/>
                        </a:rPr>
                        <a:t> Nacional</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Baguis</a:t>
                      </a:r>
                      <a:r>
                        <a:rPr lang="en-US" sz="800" b="0" i="0" u="none" strike="noStrike" dirty="0">
                          <a:solidFill>
                            <a:srgbClr val="000000"/>
                          </a:solidFill>
                          <a:effectLst/>
                          <a:latin typeface="+mn-lt"/>
                        </a:rPr>
                        <a:t> Chicken Crunch</a:t>
                      </a: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smtClean="0">
                          <a:solidFill>
                            <a:srgbClr val="000000"/>
                          </a:solidFill>
                          <a:effectLst/>
                          <a:latin typeface="+mn-lt"/>
                        </a:rPr>
                        <a:t>Crepa</a:t>
                      </a:r>
                      <a:r>
                        <a:rPr lang="en-US" sz="800" b="0" i="0" u="none" strike="noStrike" dirty="0" smtClean="0">
                          <a:solidFill>
                            <a:srgbClr val="000000"/>
                          </a:solidFill>
                          <a:effectLst/>
                          <a:latin typeface="+mn-lt"/>
                        </a:rPr>
                        <a:t> Dulce 2 </a:t>
                      </a:r>
                      <a:r>
                        <a:rPr lang="en-US" sz="800" b="0" i="0" u="none" strike="noStrike" dirty="0" err="1" smtClean="0">
                          <a:solidFill>
                            <a:srgbClr val="000000"/>
                          </a:solidFill>
                          <a:effectLst/>
                          <a:latin typeface="+mn-lt"/>
                        </a:rPr>
                        <a:t>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Plato Snack Ribs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Cerveza</a:t>
                      </a:r>
                      <a:r>
                        <a:rPr lang="en-US" sz="800" b="0" i="0" u="none" strike="noStrike" dirty="0">
                          <a:solidFill>
                            <a:srgbClr val="000000"/>
                          </a:solidFill>
                          <a:effectLst/>
                          <a:latin typeface="+mn-lt"/>
                        </a:rPr>
                        <a:t> Nacional</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Burger</a:t>
                      </a: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a:solidFill>
                            <a:srgbClr val="000000"/>
                          </a:solidFill>
                          <a:effectLst/>
                          <a:latin typeface="+mn-lt"/>
                        </a:rPr>
                        <a:t>Coca Cola</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Slider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Cerveza</a:t>
                      </a:r>
                      <a:r>
                        <a:rPr lang="en-US" sz="800" b="0" i="0" u="none" strike="noStrike" dirty="0">
                          <a:solidFill>
                            <a:srgbClr val="000000"/>
                          </a:solidFill>
                          <a:effectLst/>
                          <a:latin typeface="+mn-lt"/>
                        </a:rPr>
                        <a:t> Nacional</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Churro</a:t>
                      </a: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Crepa</a:t>
                      </a:r>
                      <a:r>
                        <a:rPr lang="en-US" sz="800" b="0" i="0" u="none" strike="noStrike" dirty="0">
                          <a:solidFill>
                            <a:srgbClr val="000000"/>
                          </a:solidFill>
                          <a:effectLst/>
                          <a:latin typeface="+mn-lt"/>
                        </a:rPr>
                        <a:t> Dulce 2 </a:t>
                      </a:r>
                      <a:r>
                        <a:rPr lang="en-US" sz="800" b="0" i="0" u="none" strike="noStrike" dirty="0" err="1" smtClean="0">
                          <a:solidFill>
                            <a:srgbClr val="000000"/>
                          </a:solidFill>
                          <a:effectLst/>
                          <a:latin typeface="+mn-lt"/>
                        </a:rPr>
                        <a:t>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FF0000"/>
                          </a:solidFill>
                          <a:effectLst/>
                          <a:latin typeface="+mn-lt"/>
                        </a:rPr>
                        <a:t>Combo Snickers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a:solidFill>
                            <a:srgbClr val="FF0000"/>
                          </a:solidFill>
                          <a:effectLst/>
                          <a:latin typeface="+mn-lt"/>
                        </a:rPr>
                        <a:t>Combo Kid</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Ciel</a:t>
                      </a:r>
                      <a:endParaRPr lang="en-US" sz="800" b="0" i="0" u="none" strike="noStrike" dirty="0">
                        <a:solidFill>
                          <a:srgbClr val="000000"/>
                        </a:solidFill>
                        <a:effectLst/>
                        <a:latin typeface="+mn-lt"/>
                      </a:endParaRP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a:solidFill>
                            <a:srgbClr val="000000"/>
                          </a:solidFill>
                          <a:effectLst/>
                          <a:latin typeface="+mn-lt"/>
                        </a:rPr>
                        <a:t>Hot Dog</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Sushi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Yakimeshi</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Clásico</a:t>
                      </a:r>
                      <a:endParaRPr lang="en-US" sz="800" b="0" i="0" u="none" strike="noStrike" dirty="0">
                        <a:solidFill>
                          <a:srgbClr val="000000"/>
                        </a:solidFill>
                        <a:effectLst/>
                        <a:latin typeface="+mn-lt"/>
                      </a:endParaRP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a:solidFill>
                            <a:srgbClr val="000000"/>
                          </a:solidFill>
                          <a:effectLst/>
                          <a:latin typeface="+mn-lt"/>
                        </a:rPr>
                        <a:t>Hot Dog</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a:solidFill>
                            <a:srgbClr val="000000"/>
                          </a:solidFill>
                          <a:effectLst/>
                          <a:latin typeface="+mn-lt"/>
                        </a:rPr>
                        <a:t>Combo Tostilocos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Icee</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Cornetto</a:t>
                      </a: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a:solidFill>
                            <a:srgbClr val="000000"/>
                          </a:solidFill>
                          <a:effectLst/>
                          <a:latin typeface="+mn-lt"/>
                        </a:rPr>
                        <a:t>Icee</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Crepa</a:t>
                      </a:r>
                      <a:endParaRPr lang="en-US" sz="800" b="0" i="0" u="none" strike="noStrike" dirty="0">
                        <a:solidFill>
                          <a:srgbClr val="000000"/>
                        </a:solidFill>
                        <a:effectLst/>
                        <a:latin typeface="+mn-lt"/>
                      </a:endParaRP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a:solidFill>
                            <a:srgbClr val="000000"/>
                          </a:solidFill>
                          <a:effectLst/>
                          <a:latin typeface="+mn-lt"/>
                        </a:rPr>
                        <a:t>Frappe de Chocolate</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Crunch</a:t>
                      </a: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a:solidFill>
                            <a:srgbClr val="000000"/>
                          </a:solidFill>
                          <a:effectLst/>
                          <a:latin typeface="+mn-lt"/>
                        </a:rPr>
                        <a:t>Ciel Natural</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Cuates</a:t>
                      </a:r>
                      <a:endParaRPr lang="en-US" sz="800" b="0" i="0" u="none" strike="noStrike" dirty="0">
                        <a:solidFill>
                          <a:srgbClr val="000000"/>
                        </a:solidFill>
                        <a:effectLst/>
                        <a:latin typeface="+mn-lt"/>
                      </a:endParaRP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a:solidFill>
                            <a:srgbClr val="000000"/>
                          </a:solidFill>
                          <a:effectLst/>
                          <a:latin typeface="+mn-lt"/>
                        </a:rPr>
                        <a:t>Nachos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Hershey</a:t>
                      </a:r>
                    </a:p>
                  </a:txBody>
                  <a:tcPr marL="9525" marR="9525" marT="9525" marB="0" anchor="ctr">
                    <a:lnL cap="flat">
                      <a:noFill/>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a:solidFill>
                            <a:srgbClr val="000000"/>
                          </a:solidFill>
                          <a:effectLst/>
                          <a:latin typeface="+mn-lt"/>
                        </a:rPr>
                        <a:t>Ciel Natural</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rot="16200000">
            <a:off x="-1613587" y="3797559"/>
            <a:ext cx="4236098" cy="2985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Most Associated Item by Combo</a:t>
            </a:r>
          </a:p>
        </p:txBody>
      </p:sp>
      <p:sp>
        <p:nvSpPr>
          <p:cNvPr id="14" name="TextBox 13"/>
          <p:cNvSpPr txBox="1"/>
          <p:nvPr/>
        </p:nvSpPr>
        <p:spPr>
          <a:xfrm>
            <a:off x="834144" y="1162669"/>
            <a:ext cx="4236098" cy="2985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Cluster 0</a:t>
            </a:r>
          </a:p>
        </p:txBody>
      </p:sp>
      <p:sp>
        <p:nvSpPr>
          <p:cNvPr id="15" name="TextBox 14"/>
          <p:cNvSpPr txBox="1"/>
          <p:nvPr/>
        </p:nvSpPr>
        <p:spPr>
          <a:xfrm>
            <a:off x="7041656" y="1161181"/>
            <a:ext cx="4236098" cy="2985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Cluster 4</a:t>
            </a:r>
          </a:p>
        </p:txBody>
      </p:sp>
      <p:sp>
        <p:nvSpPr>
          <p:cNvPr id="16" name="TextBox 15"/>
          <p:cNvSpPr txBox="1"/>
          <p:nvPr/>
        </p:nvSpPr>
        <p:spPr>
          <a:xfrm rot="16200000">
            <a:off x="4351784" y="3709158"/>
            <a:ext cx="4236098" cy="2985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Most Associated Item by Combo</a:t>
            </a:r>
          </a:p>
        </p:txBody>
      </p:sp>
      <p:graphicFrame>
        <p:nvGraphicFramePr>
          <p:cNvPr id="3" name="Table 2"/>
          <p:cNvGraphicFramePr>
            <a:graphicFrameLocks noGrp="1"/>
          </p:cNvGraphicFramePr>
          <p:nvPr>
            <p:extLst/>
          </p:nvPr>
        </p:nvGraphicFramePr>
        <p:xfrm>
          <a:off x="6654012" y="1458273"/>
          <a:ext cx="4909188" cy="4797375"/>
        </p:xfrm>
        <a:graphic>
          <a:graphicData uri="http://schemas.openxmlformats.org/drawingml/2006/table">
            <a:tbl>
              <a:tblPr/>
              <a:tblGrid>
                <a:gridCol w="1227297"/>
                <a:gridCol w="1227297"/>
                <a:gridCol w="1227297"/>
                <a:gridCol w="1227297"/>
              </a:tblGrid>
              <a:tr h="0">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800" b="1" i="0" u="none" strike="noStrike" cap="none" normalizeH="0" baseline="0" dirty="0" smtClean="0">
                          <a:ln>
                            <a:noFill/>
                          </a:ln>
                          <a:solidFill>
                            <a:schemeClr val="tx1"/>
                          </a:solidFill>
                          <a:effectLst/>
                          <a:latin typeface="+mn-lt"/>
                          <a:cs typeface="Arial" charset="0"/>
                          <a:sym typeface="Trebuchet MS" panose="020B0603020202020204" pitchFamily="34" charset="0"/>
                        </a:rPr>
                        <a:t>Seed</a:t>
                      </a:r>
                    </a:p>
                  </a:txBody>
                  <a:tcPr marL="0" marR="73152" marT="73152" marB="73152" anchor="ctr" horzOverflow="overflow">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800" b="1" i="0" u="none" strike="noStrike" cap="none" normalizeH="0" baseline="0" dirty="0" smtClean="0">
                          <a:ln>
                            <a:noFill/>
                          </a:ln>
                          <a:solidFill>
                            <a:schemeClr val="tx1"/>
                          </a:solidFill>
                          <a:effectLst/>
                          <a:latin typeface="+mn-lt"/>
                          <a:cs typeface="Arial" charset="0"/>
                          <a:sym typeface="Trebuchet MS" panose="020B0603020202020204" pitchFamily="34" charset="0"/>
                        </a:rPr>
                        <a:t>Recommendation</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800" b="1" i="0" u="none" strike="noStrike" cap="none" normalizeH="0" baseline="0" dirty="0" smtClean="0">
                          <a:ln>
                            <a:noFill/>
                          </a:ln>
                          <a:solidFill>
                            <a:schemeClr val="tx1"/>
                          </a:solidFill>
                          <a:effectLst/>
                          <a:latin typeface="+mn-lt"/>
                          <a:cs typeface="Arial" charset="0"/>
                          <a:sym typeface="Trebuchet MS" panose="020B0603020202020204" pitchFamily="34" charset="0"/>
                        </a:rPr>
                        <a:t>Seed</a:t>
                      </a:r>
                    </a:p>
                  </a:txBody>
                  <a:tcPr marL="0" marR="73152" marT="73152" marB="73152" anchor="ctr" horzOverflow="overflow">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800" b="1" i="0" u="none" strike="noStrike" cap="none" normalizeH="0" baseline="0" dirty="0" smtClean="0">
                          <a:ln>
                            <a:noFill/>
                          </a:ln>
                          <a:solidFill>
                            <a:schemeClr val="tx1"/>
                          </a:solidFill>
                          <a:effectLst/>
                          <a:latin typeface="+mn-lt"/>
                          <a:cs typeface="Arial" charset="0"/>
                          <a:sym typeface="Trebuchet MS" panose="020B0603020202020204" pitchFamily="34" charset="0"/>
                        </a:rPr>
                        <a:t>Recommendation</a:t>
                      </a:r>
                    </a:p>
                  </a:txBody>
                  <a:tcPr marL="0" marR="73152" marT="73152" marB="73152" anchor="ctr" horzOverflow="overflow">
                    <a:lnL w="12700" cap="flat" cmpd="sng" algn="ctr">
                      <a:solidFill>
                        <a:schemeClr val="bg1">
                          <a:lumMod val="65000"/>
                        </a:schemeClr>
                      </a:solidFill>
                      <a:prstDash val="solid"/>
                      <a:round/>
                      <a:headEnd type="none" w="med" len="med"/>
                      <a:tailEnd type="none" w="med" len="med"/>
                    </a:lnL>
                    <a:lnR cap="flat">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Chorizo </a:t>
                      </a:r>
                      <a:r>
                        <a:rPr lang="en-US" sz="800" b="0" i="0" u="none" strike="noStrike" dirty="0" err="1">
                          <a:solidFill>
                            <a:srgbClr val="000000"/>
                          </a:solidFill>
                          <a:effectLst/>
                          <a:latin typeface="+mn-lt"/>
                        </a:rPr>
                        <a:t>Español</a:t>
                      </a:r>
                      <a:endParaRPr lang="en-US" sz="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Crepa</a:t>
                      </a:r>
                      <a:r>
                        <a:rPr lang="en-US" sz="800" b="0" i="0" u="none" strike="noStrike" dirty="0">
                          <a:solidFill>
                            <a:srgbClr val="000000"/>
                          </a:solidFill>
                          <a:effectLst/>
                          <a:latin typeface="+mn-lt"/>
                        </a:rPr>
                        <a:t> Dulce 2 </a:t>
                      </a:r>
                      <a:r>
                        <a:rPr lang="en-US" sz="800" b="0" i="0" u="none" strike="noStrike" dirty="0" err="1" smtClean="0">
                          <a:solidFill>
                            <a:srgbClr val="000000"/>
                          </a:solidFill>
                          <a:effectLst/>
                          <a:latin typeface="+mn-lt"/>
                        </a:rPr>
                        <a:t>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ICEE</a:t>
                      </a:r>
                      <a:endParaRPr lang="en-US" sz="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a:solidFill>
                            <a:srgbClr val="000000"/>
                          </a:solidFill>
                          <a:effectLst/>
                          <a:latin typeface="+mn-lt"/>
                        </a:rPr>
                        <a:t>Palomitas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FF0000"/>
                          </a:solidFill>
                          <a:effectLst/>
                          <a:latin typeface="+mn-lt"/>
                        </a:rPr>
                        <a:t>Combo </a:t>
                      </a:r>
                      <a:r>
                        <a:rPr lang="en-US" sz="800" b="0" i="0" u="none" strike="noStrike" dirty="0" err="1">
                          <a:solidFill>
                            <a:srgbClr val="FF0000"/>
                          </a:solidFill>
                          <a:effectLst/>
                          <a:latin typeface="+mn-lt"/>
                        </a:rPr>
                        <a:t>Bagui</a:t>
                      </a:r>
                      <a:r>
                        <a:rPr lang="en-US" sz="800" b="0" i="0" u="none" strike="noStrike" dirty="0">
                          <a:solidFill>
                            <a:srgbClr val="FF0000"/>
                          </a:solidFill>
                          <a:effectLst/>
                          <a:latin typeface="+mn-lt"/>
                        </a:rPr>
                        <a:t> </a:t>
                      </a:r>
                      <a:r>
                        <a:rPr lang="en-US" sz="800" b="0" i="0" u="none" strike="noStrike" dirty="0" err="1">
                          <a:solidFill>
                            <a:srgbClr val="FF0000"/>
                          </a:solidFill>
                          <a:effectLst/>
                          <a:latin typeface="+mn-lt"/>
                        </a:rPr>
                        <a:t>Clásico</a:t>
                      </a:r>
                      <a:endParaRPr lang="en-US" sz="800" b="0" i="0" u="none" strike="noStrike" dirty="0">
                        <a:solidFill>
                          <a:srgbClr val="FF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a:solidFill>
                            <a:srgbClr val="FF0000"/>
                          </a:solidFill>
                          <a:effectLst/>
                          <a:latin typeface="+mn-lt"/>
                        </a:rPr>
                        <a:t>Combo </a:t>
                      </a:r>
                      <a:r>
                        <a:rPr lang="en-US" sz="800" b="0" i="0" u="none" strike="noStrike" dirty="0" err="1">
                          <a:solidFill>
                            <a:srgbClr val="FF0000"/>
                          </a:solidFill>
                          <a:effectLst/>
                          <a:latin typeface="+mn-lt"/>
                        </a:rPr>
                        <a:t>Bagui</a:t>
                      </a:r>
                      <a:r>
                        <a:rPr lang="en-US" sz="800" b="0" i="0" u="none" strike="noStrike" dirty="0">
                          <a:solidFill>
                            <a:srgbClr val="FF0000"/>
                          </a:solidFill>
                          <a:effectLst/>
                          <a:latin typeface="+mn-lt"/>
                        </a:rPr>
                        <a:t> Chorizo </a:t>
                      </a:r>
                      <a:r>
                        <a:rPr lang="en-US" sz="800" b="0" i="0" u="none" strike="noStrike" dirty="0" err="1" smtClean="0">
                          <a:solidFill>
                            <a:srgbClr val="FF0000"/>
                          </a:solidFill>
                          <a:effectLst/>
                          <a:latin typeface="+mn-lt"/>
                        </a:rPr>
                        <a:t>Esp</a:t>
                      </a:r>
                      <a:endParaRPr lang="en-US" sz="800" b="0" i="0" u="none" strike="noStrike" dirty="0">
                        <a:solidFill>
                          <a:srgbClr val="FF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Kid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a:solidFill>
                            <a:srgbClr val="000000"/>
                          </a:solidFill>
                          <a:effectLst/>
                          <a:latin typeface="+mn-lt"/>
                        </a:rPr>
                        <a:t>Nachos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FF0000"/>
                          </a:solidFill>
                          <a:effectLst/>
                          <a:latin typeface="+mn-lt"/>
                        </a:rPr>
                        <a:t>Combo </a:t>
                      </a:r>
                      <a:r>
                        <a:rPr lang="en-US" sz="800" b="0" i="0" u="none" strike="noStrike" dirty="0" err="1">
                          <a:solidFill>
                            <a:srgbClr val="FF0000"/>
                          </a:solidFill>
                          <a:effectLst/>
                          <a:latin typeface="+mn-lt"/>
                        </a:rPr>
                        <a:t>Bagui</a:t>
                      </a:r>
                      <a:r>
                        <a:rPr lang="en-US" sz="800" b="0" i="0" u="none" strike="noStrike" dirty="0">
                          <a:solidFill>
                            <a:srgbClr val="FF0000"/>
                          </a:solidFill>
                          <a:effectLst/>
                          <a:latin typeface="+mn-lt"/>
                        </a:rPr>
                        <a:t> Club</a:t>
                      </a: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smtClean="0">
                          <a:solidFill>
                            <a:srgbClr val="FF0000"/>
                          </a:solidFill>
                          <a:effectLst/>
                          <a:latin typeface="+mn-lt"/>
                        </a:rPr>
                        <a:t>Combo </a:t>
                      </a:r>
                      <a:r>
                        <a:rPr lang="en-US" sz="800" b="0" i="0" u="none" strike="noStrike" dirty="0" err="1" smtClean="0">
                          <a:solidFill>
                            <a:srgbClr val="FF0000"/>
                          </a:solidFill>
                          <a:effectLst/>
                          <a:latin typeface="+mn-lt"/>
                        </a:rPr>
                        <a:t>Bagui</a:t>
                      </a:r>
                      <a:r>
                        <a:rPr lang="en-US" sz="800" b="0" i="0" u="none" strike="noStrike" dirty="0" smtClean="0">
                          <a:solidFill>
                            <a:srgbClr val="FF0000"/>
                          </a:solidFill>
                          <a:effectLst/>
                          <a:latin typeface="+mn-lt"/>
                        </a:rPr>
                        <a:t> Chorizo </a:t>
                      </a:r>
                      <a:r>
                        <a:rPr lang="en-US" sz="800" b="0" i="0" u="none" strike="noStrike" dirty="0" err="1" smtClean="0">
                          <a:solidFill>
                            <a:srgbClr val="FF0000"/>
                          </a:solidFill>
                          <a:effectLst/>
                          <a:latin typeface="+mn-lt"/>
                        </a:rPr>
                        <a:t>Esp</a:t>
                      </a:r>
                      <a:endParaRPr lang="en-US" sz="800" b="0" i="0" u="none" strike="noStrike" dirty="0">
                        <a:solidFill>
                          <a:srgbClr val="FF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Lunes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FF0000"/>
                          </a:solidFill>
                          <a:effectLst/>
                          <a:latin typeface="+mn-lt"/>
                        </a:rPr>
                        <a:t>Combo </a:t>
                      </a:r>
                      <a:r>
                        <a:rPr lang="en-US" sz="800" b="0" i="0" u="none" strike="noStrike" dirty="0" err="1">
                          <a:solidFill>
                            <a:srgbClr val="FF0000"/>
                          </a:solidFill>
                          <a:effectLst/>
                          <a:latin typeface="+mn-lt"/>
                        </a:rPr>
                        <a:t>Bagui</a:t>
                      </a:r>
                      <a:r>
                        <a:rPr lang="en-US" sz="800" b="0" i="0" u="none" strike="noStrike" dirty="0">
                          <a:solidFill>
                            <a:srgbClr val="FF0000"/>
                          </a:solidFill>
                          <a:effectLst/>
                          <a:latin typeface="+mn-lt"/>
                        </a:rPr>
                        <a:t> </a:t>
                      </a:r>
                      <a:r>
                        <a:rPr lang="en-US" sz="800" b="0" i="0" u="none" strike="noStrike" dirty="0" err="1">
                          <a:solidFill>
                            <a:srgbClr val="FF0000"/>
                          </a:solidFill>
                          <a:effectLst/>
                          <a:latin typeface="+mn-lt"/>
                        </a:rPr>
                        <a:t>Español</a:t>
                      </a:r>
                      <a:endParaRPr lang="en-US" sz="800" b="0" i="0" u="none" strike="noStrike" dirty="0">
                        <a:solidFill>
                          <a:srgbClr val="FF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smtClean="0">
                          <a:solidFill>
                            <a:srgbClr val="FF0000"/>
                          </a:solidFill>
                          <a:effectLst/>
                          <a:latin typeface="+mn-lt"/>
                        </a:rPr>
                        <a:t>Combo </a:t>
                      </a:r>
                      <a:r>
                        <a:rPr lang="en-US" sz="800" b="0" i="0" u="none" strike="noStrike" dirty="0" err="1" smtClean="0">
                          <a:solidFill>
                            <a:srgbClr val="FF0000"/>
                          </a:solidFill>
                          <a:effectLst/>
                          <a:latin typeface="+mn-lt"/>
                        </a:rPr>
                        <a:t>Bagui</a:t>
                      </a:r>
                      <a:r>
                        <a:rPr lang="en-US" sz="800" b="0" i="0" u="none" strike="noStrike" dirty="0" smtClean="0">
                          <a:solidFill>
                            <a:srgbClr val="FF0000"/>
                          </a:solidFill>
                          <a:effectLst/>
                          <a:latin typeface="+mn-lt"/>
                        </a:rPr>
                        <a:t> Chorizo </a:t>
                      </a:r>
                      <a:r>
                        <a:rPr lang="en-US" sz="800" b="0" i="0" u="none" strike="noStrike" dirty="0" err="1" smtClean="0">
                          <a:solidFill>
                            <a:srgbClr val="FF0000"/>
                          </a:solidFill>
                          <a:effectLst/>
                          <a:latin typeface="+mn-lt"/>
                        </a:rPr>
                        <a:t>Esp</a:t>
                      </a:r>
                      <a:endParaRPr lang="en-US" sz="800" b="0" i="0" u="none" strike="noStrike" dirty="0">
                        <a:solidFill>
                          <a:srgbClr val="FF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M&amp;M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a:solidFill>
                            <a:srgbClr val="FF0000"/>
                          </a:solidFill>
                          <a:effectLst/>
                          <a:latin typeface="+mn-lt"/>
                        </a:rPr>
                        <a:t>Combo Bagui Italiano</a:t>
                      </a: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smtClean="0">
                          <a:solidFill>
                            <a:srgbClr val="FF0000"/>
                          </a:solidFill>
                          <a:effectLst/>
                          <a:latin typeface="+mn-lt"/>
                        </a:rPr>
                        <a:t>Combo </a:t>
                      </a:r>
                      <a:r>
                        <a:rPr lang="en-US" sz="800" b="0" i="0" u="none" strike="noStrike" dirty="0" err="1" smtClean="0">
                          <a:solidFill>
                            <a:srgbClr val="FF0000"/>
                          </a:solidFill>
                          <a:effectLst/>
                          <a:latin typeface="+mn-lt"/>
                        </a:rPr>
                        <a:t>Bagui</a:t>
                      </a:r>
                      <a:r>
                        <a:rPr lang="en-US" sz="800" b="0" i="0" u="none" strike="noStrike" dirty="0" smtClean="0">
                          <a:solidFill>
                            <a:srgbClr val="FF0000"/>
                          </a:solidFill>
                          <a:effectLst/>
                          <a:latin typeface="+mn-lt"/>
                        </a:rPr>
                        <a:t> Chorizo </a:t>
                      </a:r>
                      <a:r>
                        <a:rPr lang="en-US" sz="800" b="0" i="0" u="none" strike="noStrike" dirty="0" err="1" smtClean="0">
                          <a:solidFill>
                            <a:srgbClr val="FF0000"/>
                          </a:solidFill>
                          <a:effectLst/>
                          <a:latin typeface="+mn-lt"/>
                        </a:rPr>
                        <a:t>Esp</a:t>
                      </a:r>
                      <a:endParaRPr lang="en-US" sz="800" b="0" i="0" u="none" strike="noStrike" dirty="0">
                        <a:solidFill>
                          <a:srgbClr val="FF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Micha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a:solidFill>
                            <a:srgbClr val="FF0000"/>
                          </a:solidFill>
                          <a:effectLst/>
                          <a:latin typeface="+mn-lt"/>
                        </a:rPr>
                        <a:t>Combo Bagui Milan</a:t>
                      </a: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smtClean="0">
                          <a:solidFill>
                            <a:srgbClr val="FF0000"/>
                          </a:solidFill>
                          <a:effectLst/>
                          <a:latin typeface="+mn-lt"/>
                        </a:rPr>
                        <a:t>Combo </a:t>
                      </a:r>
                      <a:r>
                        <a:rPr lang="en-US" sz="800" b="0" i="0" u="none" strike="noStrike" dirty="0" err="1" smtClean="0">
                          <a:solidFill>
                            <a:srgbClr val="FF0000"/>
                          </a:solidFill>
                          <a:effectLst/>
                          <a:latin typeface="+mn-lt"/>
                        </a:rPr>
                        <a:t>Bagui</a:t>
                      </a:r>
                      <a:r>
                        <a:rPr lang="en-US" sz="800" b="0" i="0" u="none" strike="noStrike" dirty="0" smtClean="0">
                          <a:solidFill>
                            <a:srgbClr val="FF0000"/>
                          </a:solidFill>
                          <a:effectLst/>
                          <a:latin typeface="+mn-lt"/>
                        </a:rPr>
                        <a:t> Chorizo </a:t>
                      </a:r>
                      <a:r>
                        <a:rPr lang="en-US" sz="800" b="0" i="0" u="none" strike="noStrike" dirty="0" err="1" smtClean="0">
                          <a:solidFill>
                            <a:srgbClr val="FF0000"/>
                          </a:solidFill>
                          <a:effectLst/>
                          <a:latin typeface="+mn-lt"/>
                        </a:rPr>
                        <a:t>Esp</a:t>
                      </a:r>
                      <a:endParaRPr lang="en-US" sz="800" b="0" i="0" u="none" strike="noStrike" dirty="0">
                        <a:solidFill>
                          <a:srgbClr val="FF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Nachos </a:t>
                      </a:r>
                      <a:r>
                        <a:rPr lang="en-US" sz="800" b="0" i="0" u="none" strike="noStrike" dirty="0" err="1">
                          <a:solidFill>
                            <a:srgbClr val="000000"/>
                          </a:solidFill>
                          <a:effectLst/>
                          <a:latin typeface="+mn-lt"/>
                        </a:rPr>
                        <a:t>en</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Pareja</a:t>
                      </a:r>
                      <a:endParaRPr lang="en-US" sz="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Bagui</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Pareja</a:t>
                      </a:r>
                      <a:endParaRPr lang="en-US" sz="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Crepa</a:t>
                      </a:r>
                      <a:r>
                        <a:rPr lang="en-US" sz="800" b="0" i="0" u="none" strike="noStrike" dirty="0">
                          <a:solidFill>
                            <a:srgbClr val="000000"/>
                          </a:solidFill>
                          <a:effectLst/>
                          <a:latin typeface="+mn-lt"/>
                        </a:rPr>
                        <a:t> Dulce 2 </a:t>
                      </a:r>
                      <a:r>
                        <a:rPr lang="en-US" sz="800" b="0" i="0" u="none" strike="noStrike" dirty="0" err="1" smtClean="0">
                          <a:solidFill>
                            <a:srgbClr val="000000"/>
                          </a:solidFill>
                          <a:effectLst/>
                          <a:latin typeface="+mn-lt"/>
                        </a:rPr>
                        <a:t>Ingr</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Nachos Individual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FF0000"/>
                          </a:solidFill>
                          <a:effectLst/>
                          <a:latin typeface="+mn-lt"/>
                        </a:rPr>
                        <a:t>Combo </a:t>
                      </a:r>
                      <a:r>
                        <a:rPr lang="en-US" sz="800" b="0" i="0" u="none" strike="noStrike" dirty="0" err="1">
                          <a:solidFill>
                            <a:srgbClr val="FF0000"/>
                          </a:solidFill>
                          <a:effectLst/>
                          <a:latin typeface="+mn-lt"/>
                        </a:rPr>
                        <a:t>Bagui</a:t>
                      </a:r>
                      <a:r>
                        <a:rPr lang="en-US" sz="800" b="0" i="0" u="none" strike="noStrike" dirty="0">
                          <a:solidFill>
                            <a:srgbClr val="FF0000"/>
                          </a:solidFill>
                          <a:effectLst/>
                          <a:latin typeface="+mn-lt"/>
                        </a:rPr>
                        <a:t> </a:t>
                      </a:r>
                      <a:r>
                        <a:rPr lang="en-US" sz="800" b="0" i="0" u="none" strike="noStrike" dirty="0" err="1">
                          <a:solidFill>
                            <a:srgbClr val="FF0000"/>
                          </a:solidFill>
                          <a:effectLst/>
                          <a:latin typeface="+mn-lt"/>
                        </a:rPr>
                        <a:t>Pavo</a:t>
                      </a:r>
                      <a:endParaRPr lang="en-US" sz="800" b="0" i="0" u="none" strike="noStrike" dirty="0">
                        <a:solidFill>
                          <a:srgbClr val="FF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smtClean="0">
                          <a:solidFill>
                            <a:srgbClr val="FF0000"/>
                          </a:solidFill>
                          <a:effectLst/>
                          <a:latin typeface="+mn-lt"/>
                        </a:rPr>
                        <a:t>Combo Bagui Chorizo Esp</a:t>
                      </a:r>
                      <a:endParaRPr lang="en-US" sz="800" b="0" i="0" u="none" strike="noStrike" dirty="0">
                        <a:solidFill>
                          <a:srgbClr val="FF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Pizza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a:solidFill>
                            <a:srgbClr val="000000"/>
                          </a:solidFill>
                          <a:effectLst/>
                          <a:latin typeface="+mn-lt"/>
                        </a:rPr>
                        <a:t>Coca Cola</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FF0000"/>
                          </a:solidFill>
                          <a:effectLst/>
                          <a:latin typeface="+mn-lt"/>
                        </a:rPr>
                        <a:t>Combo </a:t>
                      </a:r>
                      <a:r>
                        <a:rPr lang="en-US" sz="800" b="0" i="0" u="none" strike="noStrike" dirty="0" err="1">
                          <a:solidFill>
                            <a:srgbClr val="FF0000"/>
                          </a:solidFill>
                          <a:effectLst/>
                          <a:latin typeface="+mn-lt"/>
                        </a:rPr>
                        <a:t>Bagui</a:t>
                      </a:r>
                      <a:r>
                        <a:rPr lang="en-US" sz="800" b="0" i="0" u="none" strike="noStrike" dirty="0">
                          <a:solidFill>
                            <a:srgbClr val="FF0000"/>
                          </a:solidFill>
                          <a:effectLst/>
                          <a:latin typeface="+mn-lt"/>
                        </a:rPr>
                        <a:t> </a:t>
                      </a:r>
                      <a:r>
                        <a:rPr lang="en-US" sz="800" b="0" i="0" u="none" strike="noStrike" dirty="0" err="1">
                          <a:solidFill>
                            <a:srgbClr val="FF0000"/>
                          </a:solidFill>
                          <a:effectLst/>
                          <a:latin typeface="+mn-lt"/>
                        </a:rPr>
                        <a:t>Tres</a:t>
                      </a:r>
                      <a:r>
                        <a:rPr lang="en-US" sz="800" b="0" i="0" u="none" strike="noStrike" dirty="0">
                          <a:solidFill>
                            <a:srgbClr val="FF0000"/>
                          </a:solidFill>
                          <a:effectLst/>
                          <a:latin typeface="+mn-lt"/>
                        </a:rPr>
                        <a:t> </a:t>
                      </a:r>
                      <a:r>
                        <a:rPr lang="en-US" sz="800" b="0" i="0" u="none" strike="noStrike" dirty="0" err="1">
                          <a:solidFill>
                            <a:srgbClr val="FF0000"/>
                          </a:solidFill>
                          <a:effectLst/>
                          <a:latin typeface="+mn-lt"/>
                        </a:rPr>
                        <a:t>Quesos</a:t>
                      </a:r>
                      <a:endParaRPr lang="en-US" sz="800" b="0" i="0" u="none" strike="noStrike" dirty="0">
                        <a:solidFill>
                          <a:srgbClr val="FF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smtClean="0">
                          <a:solidFill>
                            <a:srgbClr val="FF0000"/>
                          </a:solidFill>
                          <a:effectLst/>
                          <a:latin typeface="+mn-lt"/>
                        </a:rPr>
                        <a:t>Combo </a:t>
                      </a:r>
                      <a:r>
                        <a:rPr lang="en-US" sz="800" b="0" i="0" u="none" strike="noStrike" dirty="0" err="1" smtClean="0">
                          <a:solidFill>
                            <a:srgbClr val="FF0000"/>
                          </a:solidFill>
                          <a:effectLst/>
                          <a:latin typeface="+mn-lt"/>
                        </a:rPr>
                        <a:t>Bagui</a:t>
                      </a:r>
                      <a:r>
                        <a:rPr lang="en-US" sz="800" b="0" i="0" u="none" strike="noStrike" dirty="0" smtClean="0">
                          <a:solidFill>
                            <a:srgbClr val="FF0000"/>
                          </a:solidFill>
                          <a:effectLst/>
                          <a:latin typeface="+mn-lt"/>
                        </a:rPr>
                        <a:t> Chorizo </a:t>
                      </a:r>
                      <a:r>
                        <a:rPr lang="en-US" sz="800" b="0" i="0" u="none" strike="noStrike" dirty="0" err="1" smtClean="0">
                          <a:solidFill>
                            <a:srgbClr val="FF0000"/>
                          </a:solidFill>
                          <a:effectLst/>
                          <a:latin typeface="+mn-lt"/>
                        </a:rPr>
                        <a:t>Esp</a:t>
                      </a:r>
                      <a:endParaRPr lang="en-US" sz="800" b="0" i="0" u="none" strike="noStrike" dirty="0">
                        <a:solidFill>
                          <a:srgbClr val="FF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Plato Snack Boneless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Cerveza</a:t>
                      </a:r>
                      <a:r>
                        <a:rPr lang="en-US" sz="800" b="0" i="0" u="none" strike="noStrike" dirty="0">
                          <a:solidFill>
                            <a:srgbClr val="000000"/>
                          </a:solidFill>
                          <a:effectLst/>
                          <a:latin typeface="+mn-lt"/>
                        </a:rPr>
                        <a:t> Nacional</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a:solidFill>
                            <a:srgbClr val="FF0000"/>
                          </a:solidFill>
                          <a:effectLst/>
                          <a:latin typeface="+mn-lt"/>
                        </a:rPr>
                        <a:t>Combo Baguis Chicken Crunch</a:t>
                      </a: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smtClean="0">
                          <a:solidFill>
                            <a:srgbClr val="FF0000"/>
                          </a:solidFill>
                          <a:effectLst/>
                          <a:latin typeface="+mn-lt"/>
                        </a:rPr>
                        <a:t>Combo </a:t>
                      </a:r>
                      <a:r>
                        <a:rPr lang="en-US" sz="800" b="0" i="0" u="none" strike="noStrike" dirty="0" err="1" smtClean="0">
                          <a:solidFill>
                            <a:srgbClr val="FF0000"/>
                          </a:solidFill>
                          <a:effectLst/>
                          <a:latin typeface="+mn-lt"/>
                        </a:rPr>
                        <a:t>Bagui</a:t>
                      </a:r>
                      <a:r>
                        <a:rPr lang="en-US" sz="800" b="0" i="0" u="none" strike="noStrike" dirty="0" smtClean="0">
                          <a:solidFill>
                            <a:srgbClr val="FF0000"/>
                          </a:solidFill>
                          <a:effectLst/>
                          <a:latin typeface="+mn-lt"/>
                        </a:rPr>
                        <a:t> Chorizo </a:t>
                      </a:r>
                      <a:r>
                        <a:rPr lang="en-US" sz="800" b="0" i="0" u="none" strike="noStrike" dirty="0" err="1" smtClean="0">
                          <a:solidFill>
                            <a:srgbClr val="FF0000"/>
                          </a:solidFill>
                          <a:effectLst/>
                          <a:latin typeface="+mn-lt"/>
                        </a:rPr>
                        <a:t>Esp</a:t>
                      </a:r>
                      <a:endParaRPr lang="en-US" sz="800" b="0" i="0" u="none" strike="noStrike" dirty="0">
                        <a:solidFill>
                          <a:srgbClr val="FF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Plato Snack Ribs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Mantequilla</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Burger</a:t>
                      </a: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a:solidFill>
                            <a:srgbClr val="000000"/>
                          </a:solidFill>
                          <a:effectLst/>
                          <a:latin typeface="+mn-lt"/>
                        </a:rPr>
                        <a:t>Coca Cola</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Slider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Mantequilla</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Churro</a:t>
                      </a: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Mantequilla</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Snickers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Ciel</a:t>
                      </a:r>
                      <a:endParaRPr lang="en-US" sz="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Sushi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a:t>
                      </a:r>
                      <a:r>
                        <a:rPr lang="en-US" sz="800" b="0" i="0" u="none" strike="noStrike" dirty="0" err="1">
                          <a:solidFill>
                            <a:srgbClr val="000000"/>
                          </a:solidFill>
                          <a:effectLst/>
                          <a:latin typeface="+mn-lt"/>
                        </a:rPr>
                        <a:t>Mantequilla</a:t>
                      </a:r>
                      <a:endParaRPr lang="en-US" sz="800" b="0" i="0" u="none" strike="noStrike" dirty="0">
                        <a:solidFill>
                          <a:srgbClr val="00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Clásico</a:t>
                      </a:r>
                      <a:endParaRPr lang="en-US" sz="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Tostilocos</a:t>
                      </a:r>
                      <a:endParaRPr lang="en-US" sz="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Ciel</a:t>
                      </a:r>
                      <a:r>
                        <a:rPr lang="en-US" sz="800" b="0" i="0" u="none" strike="noStrike" dirty="0">
                          <a:solidFill>
                            <a:srgbClr val="000000"/>
                          </a:solidFill>
                          <a:effectLst/>
                          <a:latin typeface="+mn-lt"/>
                        </a:rPr>
                        <a:t> Natural</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Cornetto</a:t>
                      </a: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FF0000"/>
                          </a:solidFill>
                          <a:effectLst/>
                          <a:latin typeface="+mn-lt"/>
                        </a:rPr>
                        <a:t>Combo </a:t>
                      </a:r>
                      <a:r>
                        <a:rPr lang="en-US" sz="800" b="0" i="0" u="none" strike="noStrike" dirty="0" err="1">
                          <a:solidFill>
                            <a:srgbClr val="FF0000"/>
                          </a:solidFill>
                          <a:effectLst/>
                          <a:latin typeface="+mn-lt"/>
                        </a:rPr>
                        <a:t>Crepa</a:t>
                      </a:r>
                      <a:endParaRPr lang="en-US" sz="800" b="0" i="0" u="none" strike="noStrike" dirty="0">
                        <a:solidFill>
                          <a:srgbClr val="FF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FF0000"/>
                          </a:solidFill>
                          <a:effectLst/>
                          <a:latin typeface="+mn-lt"/>
                        </a:rPr>
                        <a:t>Combo </a:t>
                      </a:r>
                      <a:r>
                        <a:rPr lang="en-US" sz="800" b="0" i="0" u="none" strike="noStrike" dirty="0" err="1" smtClean="0">
                          <a:solidFill>
                            <a:srgbClr val="FF0000"/>
                          </a:solidFill>
                          <a:effectLst/>
                          <a:latin typeface="+mn-lt"/>
                        </a:rPr>
                        <a:t>Bagui</a:t>
                      </a:r>
                      <a:r>
                        <a:rPr lang="en-US" sz="800" b="0" i="0" u="none" strike="noStrike" dirty="0" smtClean="0">
                          <a:solidFill>
                            <a:srgbClr val="FF0000"/>
                          </a:solidFill>
                          <a:effectLst/>
                          <a:latin typeface="+mn-lt"/>
                        </a:rPr>
                        <a:t> Chorizo </a:t>
                      </a:r>
                      <a:r>
                        <a:rPr lang="en-US" sz="800" b="0" i="0" u="none" strike="noStrike" dirty="0" err="1" smtClean="0">
                          <a:solidFill>
                            <a:srgbClr val="FF0000"/>
                          </a:solidFill>
                          <a:effectLst/>
                          <a:latin typeface="+mn-lt"/>
                        </a:rPr>
                        <a:t>Esp</a:t>
                      </a:r>
                      <a:endParaRPr lang="en-US" sz="800" b="0" i="0" u="none" strike="noStrike" dirty="0" smtClean="0">
                        <a:solidFill>
                          <a:srgbClr val="FF0000"/>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Crunch</a:t>
                      </a: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dirty="0" err="1">
                          <a:solidFill>
                            <a:srgbClr val="000000"/>
                          </a:solidFill>
                          <a:effectLst/>
                          <a:latin typeface="+mn-lt"/>
                        </a:rPr>
                        <a:t>Palomitas</a:t>
                      </a:r>
                      <a:r>
                        <a:rPr lang="en-US" sz="800" b="0" i="0" u="none" strike="noStrike" dirty="0">
                          <a:solidFill>
                            <a:srgbClr val="000000"/>
                          </a:solidFill>
                          <a:effectLst/>
                          <a:latin typeface="+mn-lt"/>
                        </a:rPr>
                        <a:t>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a:t>
                      </a:r>
                      <a:r>
                        <a:rPr lang="en-US" sz="800" b="0" i="0" u="none" strike="noStrike" dirty="0" err="1">
                          <a:solidFill>
                            <a:srgbClr val="000000"/>
                          </a:solidFill>
                          <a:effectLst/>
                          <a:latin typeface="+mn-lt"/>
                        </a:rPr>
                        <a:t>Cuates</a:t>
                      </a:r>
                      <a:endParaRPr lang="en-US" sz="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a:solidFill>
                            <a:srgbClr val="000000"/>
                          </a:solidFill>
                          <a:effectLst/>
                          <a:latin typeface="+mn-lt"/>
                        </a:rPr>
                        <a:t>Palomitas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r h="235566">
                <a:tc>
                  <a:txBody>
                    <a:bodyPr/>
                    <a:lstStyle/>
                    <a:p>
                      <a:pPr algn="ctr" fontAlgn="b"/>
                      <a:r>
                        <a:rPr lang="en-US" sz="800" b="0" i="0" u="none" strike="noStrike" dirty="0">
                          <a:solidFill>
                            <a:srgbClr val="000000"/>
                          </a:solidFill>
                          <a:effectLst/>
                          <a:latin typeface="+mn-lt"/>
                        </a:rPr>
                        <a:t>Combo Hershey</a:t>
                      </a:r>
                    </a:p>
                  </a:txBody>
                  <a:tcPr marL="9525" marR="9525" marT="9525" marB="0"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r>
                        <a:rPr lang="en-US" sz="800" b="0" i="0" u="none" strike="noStrike">
                          <a:solidFill>
                            <a:srgbClr val="000000"/>
                          </a:solidFill>
                          <a:effectLst/>
                          <a:latin typeface="+mn-lt"/>
                        </a:rPr>
                        <a:t>Palomitas Mix</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b"/>
                      <a:endParaRPr lang="en-US" sz="800" b="0" i="0" u="none" strike="noStrike" dirty="0">
                        <a:solidFill>
                          <a:schemeClr val="tx1"/>
                        </a:solidFill>
                        <a:effectLst/>
                        <a:latin typeface="+mn-l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4046306" y="6554912"/>
            <a:ext cx="4099389" cy="1372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0000"/>
                </a:solidFill>
              </a:rPr>
              <a:t>Combos appearing as the recommendation to another combo</a:t>
            </a:r>
          </a:p>
        </p:txBody>
      </p:sp>
      <p:sp>
        <p:nvSpPr>
          <p:cNvPr id="18"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9" name="NavigationText"/>
          <p:cNvSpPr/>
          <p:nvPr/>
        </p:nvSpPr>
        <p:spPr>
          <a:xfrm>
            <a:off x="9888279" y="256094"/>
            <a:ext cx="1482781" cy="24254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 bIns="0" numCol="1" spcCol="0" rtlCol="0" fromWordArt="0" anchor="ctr" anchorCtr="0" forceAA="0" compatLnSpc="1">
            <a:prstTxWarp prst="textNoShape">
              <a:avLst/>
            </a:prstTxWarp>
            <a:noAutofit/>
          </a:bodyPr>
          <a:lstStyle/>
          <a:p>
            <a:pPr algn="r"/>
            <a:r>
              <a:rPr lang="en-US" sz="1000" dirty="0" smtClean="0">
                <a:solidFill>
                  <a:schemeClr val="bg1">
                    <a:lumMod val="50000"/>
                  </a:schemeClr>
                </a:solidFill>
                <a:latin typeface="Trebuchet MS" panose="020B0603020202020204" pitchFamily="34" charset="0"/>
              </a:rPr>
              <a:t>Menu Exploration</a:t>
            </a:r>
          </a:p>
          <a:p>
            <a:pPr algn="r"/>
            <a:r>
              <a:rPr lang="en-US" sz="1000" dirty="0" smtClean="0">
                <a:solidFill>
                  <a:schemeClr val="bg1">
                    <a:lumMod val="50000"/>
                  </a:schemeClr>
                </a:solidFill>
                <a:latin typeface="Trebuchet MS" panose="020B0603020202020204" pitchFamily="34" charset="0"/>
              </a:rPr>
              <a:t>Recommendation engine</a:t>
            </a:r>
          </a:p>
        </p:txBody>
      </p:sp>
      <p:grpSp>
        <p:nvGrpSpPr>
          <p:cNvPr id="20" name="NavigationIcon"/>
          <p:cNvGrpSpPr>
            <a:grpSpLocks noChangeAspect="1"/>
          </p:cNvGrpSpPr>
          <p:nvPr/>
        </p:nvGrpSpPr>
        <p:grpSpPr>
          <a:xfrm>
            <a:off x="11697971" y="132877"/>
            <a:ext cx="350906" cy="365760"/>
            <a:chOff x="5487924" y="2766060"/>
            <a:chExt cx="1269111" cy="1322832"/>
          </a:xfrm>
        </p:grpSpPr>
        <p:sp>
          <p:nvSpPr>
            <p:cNvPr id="21" name="Freeform 5">
              <a:extLst>
                <a:ext uri="{FF2B5EF4-FFF2-40B4-BE49-F238E27FC236}">
                  <a16:creationId xmlns="" xmlns:a16="http://schemas.microsoft.com/office/drawing/2014/main" id="{07198B6C-6D6F-4E3D-8A30-3A35EC541A90}"/>
                </a:ext>
              </a:extLst>
            </p:cNvPr>
            <p:cNvSpPr>
              <a:spLocks noEditPoints="1"/>
            </p:cNvSpPr>
            <p:nvPr/>
          </p:nvSpPr>
          <p:spPr bwMode="auto">
            <a:xfrm>
              <a:off x="5823204" y="2766060"/>
              <a:ext cx="598932" cy="1322832"/>
            </a:xfrm>
            <a:custGeom>
              <a:avLst/>
              <a:gdLst>
                <a:gd name="T0" fmla="*/ 839 w 839"/>
                <a:gd name="T1" fmla="*/ 1756 h 1852"/>
                <a:gd name="T2" fmla="*/ 776 w 839"/>
                <a:gd name="T3" fmla="*/ 1852 h 1852"/>
                <a:gd name="T4" fmla="*/ 714 w 839"/>
                <a:gd name="T5" fmla="*/ 1756 h 1852"/>
                <a:gd name="T6" fmla="*/ 726 w 839"/>
                <a:gd name="T7" fmla="*/ 885 h 1852"/>
                <a:gd name="T8" fmla="*/ 642 w 839"/>
                <a:gd name="T9" fmla="*/ 448 h 1852"/>
                <a:gd name="T10" fmla="*/ 827 w 839"/>
                <a:gd name="T11" fmla="*/ 8 h 1852"/>
                <a:gd name="T12" fmla="*/ 827 w 839"/>
                <a:gd name="T13" fmla="*/ 887 h 1852"/>
                <a:gd name="T14" fmla="*/ 827 w 839"/>
                <a:gd name="T15" fmla="*/ 887 h 1852"/>
                <a:gd name="T16" fmla="*/ 839 w 839"/>
                <a:gd name="T17" fmla="*/ 1756 h 1852"/>
                <a:gd name="T18" fmla="*/ 241 w 839"/>
                <a:gd name="T19" fmla="*/ 0 h 1852"/>
                <a:gd name="T20" fmla="*/ 222 w 839"/>
                <a:gd name="T21" fmla="*/ 20 h 1852"/>
                <a:gd name="T22" fmla="*/ 222 w 839"/>
                <a:gd name="T23" fmla="*/ 287 h 1852"/>
                <a:gd name="T24" fmla="*/ 185 w 839"/>
                <a:gd name="T25" fmla="*/ 287 h 1852"/>
                <a:gd name="T26" fmla="*/ 185 w 839"/>
                <a:gd name="T27" fmla="*/ 20 h 1852"/>
                <a:gd name="T28" fmla="*/ 165 w 839"/>
                <a:gd name="T29" fmla="*/ 0 h 1852"/>
                <a:gd name="T30" fmla="*/ 146 w 839"/>
                <a:gd name="T31" fmla="*/ 20 h 1852"/>
                <a:gd name="T32" fmla="*/ 146 w 839"/>
                <a:gd name="T33" fmla="*/ 287 h 1852"/>
                <a:gd name="T34" fmla="*/ 113 w 839"/>
                <a:gd name="T35" fmla="*/ 287 h 1852"/>
                <a:gd name="T36" fmla="*/ 113 w 839"/>
                <a:gd name="T37" fmla="*/ 21 h 1852"/>
                <a:gd name="T38" fmla="*/ 92 w 839"/>
                <a:gd name="T39" fmla="*/ 0 h 1852"/>
                <a:gd name="T40" fmla="*/ 72 w 839"/>
                <a:gd name="T41" fmla="*/ 21 h 1852"/>
                <a:gd name="T42" fmla="*/ 72 w 839"/>
                <a:gd name="T43" fmla="*/ 287 h 1852"/>
                <a:gd name="T44" fmla="*/ 39 w 839"/>
                <a:gd name="T45" fmla="*/ 287 h 1852"/>
                <a:gd name="T46" fmla="*/ 39 w 839"/>
                <a:gd name="T47" fmla="*/ 20 h 1852"/>
                <a:gd name="T48" fmla="*/ 19 w 839"/>
                <a:gd name="T49" fmla="*/ 0 h 1852"/>
                <a:gd name="T50" fmla="*/ 0 w 839"/>
                <a:gd name="T51" fmla="*/ 20 h 1852"/>
                <a:gd name="T52" fmla="*/ 0 w 839"/>
                <a:gd name="T53" fmla="*/ 287 h 1852"/>
                <a:gd name="T54" fmla="*/ 0 w 839"/>
                <a:gd name="T55" fmla="*/ 306 h 1852"/>
                <a:gd name="T56" fmla="*/ 0 w 839"/>
                <a:gd name="T57" fmla="*/ 420 h 1852"/>
                <a:gd name="T58" fmla="*/ 78 w 839"/>
                <a:gd name="T59" fmla="*/ 528 h 1852"/>
                <a:gd name="T60" fmla="*/ 76 w 839"/>
                <a:gd name="T61" fmla="*/ 554 h 1852"/>
                <a:gd name="T62" fmla="*/ 60 w 839"/>
                <a:gd name="T63" fmla="*/ 1756 h 1852"/>
                <a:gd name="T64" fmla="*/ 129 w 839"/>
                <a:gd name="T65" fmla="*/ 1852 h 1852"/>
                <a:gd name="T66" fmla="*/ 199 w 839"/>
                <a:gd name="T67" fmla="*/ 1756 h 1852"/>
                <a:gd name="T68" fmla="*/ 181 w 839"/>
                <a:gd name="T69" fmla="*/ 552 h 1852"/>
                <a:gd name="T70" fmla="*/ 180 w 839"/>
                <a:gd name="T71" fmla="*/ 529 h 1852"/>
                <a:gd name="T72" fmla="*/ 261 w 839"/>
                <a:gd name="T73" fmla="*/ 420 h 1852"/>
                <a:gd name="T74" fmla="*/ 261 w 839"/>
                <a:gd name="T75" fmla="*/ 306 h 1852"/>
                <a:gd name="T76" fmla="*/ 261 w 839"/>
                <a:gd name="T77" fmla="*/ 306 h 1852"/>
                <a:gd name="T78" fmla="*/ 261 w 839"/>
                <a:gd name="T79" fmla="*/ 20 h 1852"/>
                <a:gd name="T80" fmla="*/ 241 w 839"/>
                <a:gd name="T81" fmla="*/ 0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9" h="1852">
                  <a:moveTo>
                    <a:pt x="839" y="1756"/>
                  </a:moveTo>
                  <a:cubicBezTo>
                    <a:pt x="839" y="1809"/>
                    <a:pt x="811" y="1852"/>
                    <a:pt x="776" y="1852"/>
                  </a:cubicBezTo>
                  <a:cubicBezTo>
                    <a:pt x="742" y="1852"/>
                    <a:pt x="714" y="1809"/>
                    <a:pt x="714" y="1756"/>
                  </a:cubicBezTo>
                  <a:cubicBezTo>
                    <a:pt x="714" y="1466"/>
                    <a:pt x="722" y="1175"/>
                    <a:pt x="726" y="885"/>
                  </a:cubicBezTo>
                  <a:cubicBezTo>
                    <a:pt x="679" y="865"/>
                    <a:pt x="642" y="677"/>
                    <a:pt x="642" y="448"/>
                  </a:cubicBezTo>
                  <a:cubicBezTo>
                    <a:pt x="657" y="301"/>
                    <a:pt x="711" y="10"/>
                    <a:pt x="827" y="8"/>
                  </a:cubicBezTo>
                  <a:cubicBezTo>
                    <a:pt x="827" y="887"/>
                    <a:pt x="827" y="887"/>
                    <a:pt x="827" y="887"/>
                  </a:cubicBezTo>
                  <a:cubicBezTo>
                    <a:pt x="827" y="887"/>
                    <a:pt x="827" y="887"/>
                    <a:pt x="827" y="887"/>
                  </a:cubicBezTo>
                  <a:lnTo>
                    <a:pt x="839" y="1756"/>
                  </a:lnTo>
                  <a:close/>
                  <a:moveTo>
                    <a:pt x="241" y="0"/>
                  </a:moveTo>
                  <a:cubicBezTo>
                    <a:pt x="231" y="0"/>
                    <a:pt x="222" y="9"/>
                    <a:pt x="222" y="20"/>
                  </a:cubicBezTo>
                  <a:cubicBezTo>
                    <a:pt x="222" y="287"/>
                    <a:pt x="222" y="287"/>
                    <a:pt x="222" y="287"/>
                  </a:cubicBezTo>
                  <a:cubicBezTo>
                    <a:pt x="185" y="287"/>
                    <a:pt x="185" y="287"/>
                    <a:pt x="185" y="287"/>
                  </a:cubicBezTo>
                  <a:cubicBezTo>
                    <a:pt x="185" y="20"/>
                    <a:pt x="185" y="20"/>
                    <a:pt x="185" y="20"/>
                  </a:cubicBezTo>
                  <a:cubicBezTo>
                    <a:pt x="185" y="9"/>
                    <a:pt x="176" y="0"/>
                    <a:pt x="165" y="0"/>
                  </a:cubicBezTo>
                  <a:cubicBezTo>
                    <a:pt x="155" y="0"/>
                    <a:pt x="146" y="9"/>
                    <a:pt x="146" y="20"/>
                  </a:cubicBezTo>
                  <a:cubicBezTo>
                    <a:pt x="146" y="287"/>
                    <a:pt x="146" y="287"/>
                    <a:pt x="146" y="287"/>
                  </a:cubicBezTo>
                  <a:cubicBezTo>
                    <a:pt x="113" y="287"/>
                    <a:pt x="113" y="287"/>
                    <a:pt x="113" y="287"/>
                  </a:cubicBezTo>
                  <a:cubicBezTo>
                    <a:pt x="113" y="21"/>
                    <a:pt x="113" y="21"/>
                    <a:pt x="113" y="21"/>
                  </a:cubicBezTo>
                  <a:cubicBezTo>
                    <a:pt x="113" y="9"/>
                    <a:pt x="104" y="0"/>
                    <a:pt x="92" y="0"/>
                  </a:cubicBezTo>
                  <a:cubicBezTo>
                    <a:pt x="81" y="0"/>
                    <a:pt x="72" y="9"/>
                    <a:pt x="72" y="21"/>
                  </a:cubicBezTo>
                  <a:cubicBezTo>
                    <a:pt x="72" y="287"/>
                    <a:pt x="72" y="287"/>
                    <a:pt x="72" y="287"/>
                  </a:cubicBezTo>
                  <a:cubicBezTo>
                    <a:pt x="39" y="287"/>
                    <a:pt x="39" y="287"/>
                    <a:pt x="39" y="287"/>
                  </a:cubicBezTo>
                  <a:cubicBezTo>
                    <a:pt x="39" y="20"/>
                    <a:pt x="39" y="20"/>
                    <a:pt x="39" y="20"/>
                  </a:cubicBezTo>
                  <a:cubicBezTo>
                    <a:pt x="39" y="9"/>
                    <a:pt x="30" y="0"/>
                    <a:pt x="19" y="0"/>
                  </a:cubicBezTo>
                  <a:cubicBezTo>
                    <a:pt x="8" y="0"/>
                    <a:pt x="0" y="9"/>
                    <a:pt x="0" y="20"/>
                  </a:cubicBezTo>
                  <a:cubicBezTo>
                    <a:pt x="0" y="287"/>
                    <a:pt x="0" y="287"/>
                    <a:pt x="0" y="287"/>
                  </a:cubicBezTo>
                  <a:cubicBezTo>
                    <a:pt x="0" y="306"/>
                    <a:pt x="0" y="306"/>
                    <a:pt x="0" y="306"/>
                  </a:cubicBezTo>
                  <a:cubicBezTo>
                    <a:pt x="0" y="420"/>
                    <a:pt x="0" y="420"/>
                    <a:pt x="0" y="420"/>
                  </a:cubicBezTo>
                  <a:cubicBezTo>
                    <a:pt x="0" y="468"/>
                    <a:pt x="32" y="510"/>
                    <a:pt x="78" y="528"/>
                  </a:cubicBezTo>
                  <a:cubicBezTo>
                    <a:pt x="77" y="537"/>
                    <a:pt x="76" y="545"/>
                    <a:pt x="76" y="554"/>
                  </a:cubicBezTo>
                  <a:cubicBezTo>
                    <a:pt x="76" y="955"/>
                    <a:pt x="60" y="1355"/>
                    <a:pt x="60" y="1756"/>
                  </a:cubicBezTo>
                  <a:cubicBezTo>
                    <a:pt x="60" y="1809"/>
                    <a:pt x="91" y="1852"/>
                    <a:pt x="129" y="1852"/>
                  </a:cubicBezTo>
                  <a:cubicBezTo>
                    <a:pt x="168" y="1852"/>
                    <a:pt x="199" y="1809"/>
                    <a:pt x="199" y="1756"/>
                  </a:cubicBezTo>
                  <a:cubicBezTo>
                    <a:pt x="181" y="552"/>
                    <a:pt x="181" y="552"/>
                    <a:pt x="181" y="552"/>
                  </a:cubicBezTo>
                  <a:cubicBezTo>
                    <a:pt x="181" y="544"/>
                    <a:pt x="180" y="537"/>
                    <a:pt x="180" y="529"/>
                  </a:cubicBezTo>
                  <a:cubicBezTo>
                    <a:pt x="227" y="512"/>
                    <a:pt x="261" y="470"/>
                    <a:pt x="261" y="420"/>
                  </a:cubicBezTo>
                  <a:cubicBezTo>
                    <a:pt x="261" y="306"/>
                    <a:pt x="261" y="306"/>
                    <a:pt x="261" y="306"/>
                  </a:cubicBezTo>
                  <a:cubicBezTo>
                    <a:pt x="261" y="306"/>
                    <a:pt x="261" y="306"/>
                    <a:pt x="261" y="306"/>
                  </a:cubicBezTo>
                  <a:cubicBezTo>
                    <a:pt x="261" y="20"/>
                    <a:pt x="261" y="20"/>
                    <a:pt x="261" y="20"/>
                  </a:cubicBezTo>
                  <a:cubicBezTo>
                    <a:pt x="261" y="9"/>
                    <a:pt x="252" y="0"/>
                    <a:pt x="241" y="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22" name="Freeform 6">
              <a:extLst>
                <a:ext uri="{FF2B5EF4-FFF2-40B4-BE49-F238E27FC236}">
                  <a16:creationId xmlns="" xmlns:a16="http://schemas.microsoft.com/office/drawing/2014/main" id="{41A520DB-0E96-46FD-A181-BAE9C3F70D13}"/>
                </a:ext>
              </a:extLst>
            </p:cNvPr>
            <p:cNvSpPr>
              <a:spLocks noEditPoints="1"/>
            </p:cNvSpPr>
            <p:nvPr/>
          </p:nvSpPr>
          <p:spPr bwMode="auto">
            <a:xfrm>
              <a:off x="5487924" y="2793111"/>
              <a:ext cx="1269111" cy="1270254"/>
            </a:xfrm>
            <a:custGeom>
              <a:avLst/>
              <a:gdLst>
                <a:gd name="T0" fmla="*/ 1507 w 1778"/>
                <a:gd name="T1" fmla="*/ 889 h 1778"/>
                <a:gd name="T2" fmla="*/ 1347 w 1778"/>
                <a:gd name="T3" fmla="*/ 1303 h 1778"/>
                <a:gd name="T4" fmla="*/ 1346 w 1778"/>
                <a:gd name="T5" fmla="*/ 1236 h 1778"/>
                <a:gd name="T6" fmla="*/ 1463 w 1778"/>
                <a:gd name="T7" fmla="*/ 889 h 1778"/>
                <a:gd name="T8" fmla="*/ 1341 w 1778"/>
                <a:gd name="T9" fmla="*/ 535 h 1778"/>
                <a:gd name="T10" fmla="*/ 1341 w 1778"/>
                <a:gd name="T11" fmla="*/ 468 h 1778"/>
                <a:gd name="T12" fmla="*/ 1507 w 1778"/>
                <a:gd name="T13" fmla="*/ 889 h 1778"/>
                <a:gd name="T14" fmla="*/ 775 w 1778"/>
                <a:gd name="T15" fmla="*/ 326 h 1778"/>
                <a:gd name="T16" fmla="*/ 889 w 1778"/>
                <a:gd name="T17" fmla="*/ 315 h 1778"/>
                <a:gd name="T18" fmla="*/ 1075 w 1778"/>
                <a:gd name="T19" fmla="*/ 346 h 1778"/>
                <a:gd name="T20" fmla="*/ 1082 w 1778"/>
                <a:gd name="T21" fmla="*/ 302 h 1778"/>
                <a:gd name="T22" fmla="*/ 889 w 1778"/>
                <a:gd name="T23" fmla="*/ 271 h 1778"/>
                <a:gd name="T24" fmla="*/ 775 w 1778"/>
                <a:gd name="T25" fmla="*/ 282 h 1778"/>
                <a:gd name="T26" fmla="*/ 775 w 1778"/>
                <a:gd name="T27" fmla="*/ 326 h 1778"/>
                <a:gd name="T28" fmla="*/ 1143 w 1778"/>
                <a:gd name="T29" fmla="*/ 1404 h 1778"/>
                <a:gd name="T30" fmla="*/ 889 w 1778"/>
                <a:gd name="T31" fmla="*/ 1463 h 1778"/>
                <a:gd name="T32" fmla="*/ 708 w 1778"/>
                <a:gd name="T33" fmla="*/ 1434 h 1778"/>
                <a:gd name="T34" fmla="*/ 709 w 1778"/>
                <a:gd name="T35" fmla="*/ 1480 h 1778"/>
                <a:gd name="T36" fmla="*/ 889 w 1778"/>
                <a:gd name="T37" fmla="*/ 1507 h 1778"/>
                <a:gd name="T38" fmla="*/ 1142 w 1778"/>
                <a:gd name="T39" fmla="*/ 1453 h 1778"/>
                <a:gd name="T40" fmla="*/ 1143 w 1778"/>
                <a:gd name="T41" fmla="*/ 1404 h 1778"/>
                <a:gd name="T42" fmla="*/ 491 w 1778"/>
                <a:gd name="T43" fmla="*/ 1301 h 1778"/>
                <a:gd name="T44" fmla="*/ 315 w 1778"/>
                <a:gd name="T45" fmla="*/ 889 h 1778"/>
                <a:gd name="T46" fmla="*/ 474 w 1778"/>
                <a:gd name="T47" fmla="*/ 494 h 1778"/>
                <a:gd name="T48" fmla="*/ 446 w 1778"/>
                <a:gd name="T49" fmla="*/ 459 h 1778"/>
                <a:gd name="T50" fmla="*/ 271 w 1778"/>
                <a:gd name="T51" fmla="*/ 889 h 1778"/>
                <a:gd name="T52" fmla="*/ 490 w 1778"/>
                <a:gd name="T53" fmla="*/ 1360 h 1778"/>
                <a:gd name="T54" fmla="*/ 491 w 1778"/>
                <a:gd name="T55" fmla="*/ 1301 h 1778"/>
                <a:gd name="T56" fmla="*/ 775 w 1778"/>
                <a:gd name="T57" fmla="*/ 52 h 1778"/>
                <a:gd name="T58" fmla="*/ 889 w 1778"/>
                <a:gd name="T59" fmla="*/ 44 h 1778"/>
                <a:gd name="T60" fmla="*/ 1140 w 1778"/>
                <a:gd name="T61" fmla="*/ 82 h 1778"/>
                <a:gd name="T62" fmla="*/ 1158 w 1778"/>
                <a:gd name="T63" fmla="*/ 41 h 1778"/>
                <a:gd name="T64" fmla="*/ 889 w 1778"/>
                <a:gd name="T65" fmla="*/ 0 h 1778"/>
                <a:gd name="T66" fmla="*/ 775 w 1778"/>
                <a:gd name="T67" fmla="*/ 7 h 1778"/>
                <a:gd name="T68" fmla="*/ 775 w 1778"/>
                <a:gd name="T69" fmla="*/ 52 h 1778"/>
                <a:gd name="T70" fmla="*/ 486 w 1778"/>
                <a:gd name="T71" fmla="*/ 1632 h 1778"/>
                <a:gd name="T72" fmla="*/ 44 w 1778"/>
                <a:gd name="T73" fmla="*/ 889 h 1778"/>
                <a:gd name="T74" fmla="*/ 426 w 1778"/>
                <a:gd name="T75" fmla="*/ 183 h 1778"/>
                <a:gd name="T76" fmla="*/ 426 w 1778"/>
                <a:gd name="T77" fmla="*/ 130 h 1778"/>
                <a:gd name="T78" fmla="*/ 261 w 1778"/>
                <a:gd name="T79" fmla="*/ 260 h 1778"/>
                <a:gd name="T80" fmla="*/ 0 w 1778"/>
                <a:gd name="T81" fmla="*/ 889 h 1778"/>
                <a:gd name="T82" fmla="*/ 261 w 1778"/>
                <a:gd name="T83" fmla="*/ 1518 h 1778"/>
                <a:gd name="T84" fmla="*/ 486 w 1778"/>
                <a:gd name="T85" fmla="*/ 1682 h 1778"/>
                <a:gd name="T86" fmla="*/ 486 w 1778"/>
                <a:gd name="T87" fmla="*/ 1632 h 1778"/>
                <a:gd name="T88" fmla="*/ 1140 w 1778"/>
                <a:gd name="T89" fmla="*/ 1718 h 1778"/>
                <a:gd name="T90" fmla="*/ 1140 w 1778"/>
                <a:gd name="T91" fmla="*/ 1696 h 1778"/>
                <a:gd name="T92" fmla="*/ 889 w 1778"/>
                <a:gd name="T93" fmla="*/ 1734 h 1778"/>
                <a:gd name="T94" fmla="*/ 713 w 1778"/>
                <a:gd name="T95" fmla="*/ 1715 h 1778"/>
                <a:gd name="T96" fmla="*/ 713 w 1778"/>
                <a:gd name="T97" fmla="*/ 1718 h 1778"/>
                <a:gd name="T98" fmla="*/ 708 w 1778"/>
                <a:gd name="T99" fmla="*/ 1760 h 1778"/>
                <a:gd name="T100" fmla="*/ 889 w 1778"/>
                <a:gd name="T101" fmla="*/ 1778 h 1778"/>
                <a:gd name="T102" fmla="*/ 1142 w 1778"/>
                <a:gd name="T103" fmla="*/ 1742 h 1778"/>
                <a:gd name="T104" fmla="*/ 1140 w 1778"/>
                <a:gd name="T105" fmla="*/ 1718 h 1778"/>
                <a:gd name="T106" fmla="*/ 1518 w 1778"/>
                <a:gd name="T107" fmla="*/ 260 h 1778"/>
                <a:gd name="T108" fmla="*/ 1341 w 1778"/>
                <a:gd name="T109" fmla="*/ 123 h 1778"/>
                <a:gd name="T110" fmla="*/ 1341 w 1778"/>
                <a:gd name="T111" fmla="*/ 175 h 1778"/>
                <a:gd name="T112" fmla="*/ 1734 w 1778"/>
                <a:gd name="T113" fmla="*/ 889 h 1778"/>
                <a:gd name="T114" fmla="*/ 1351 w 1778"/>
                <a:gd name="T115" fmla="*/ 1596 h 1778"/>
                <a:gd name="T116" fmla="*/ 1352 w 1778"/>
                <a:gd name="T117" fmla="*/ 1649 h 1778"/>
                <a:gd name="T118" fmla="*/ 1518 w 1778"/>
                <a:gd name="T119" fmla="*/ 1518 h 1778"/>
                <a:gd name="T120" fmla="*/ 1778 w 1778"/>
                <a:gd name="T121" fmla="*/ 889 h 1778"/>
                <a:gd name="T122" fmla="*/ 1518 w 1778"/>
                <a:gd name="T123" fmla="*/ 260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78" h="1778">
                  <a:moveTo>
                    <a:pt x="1507" y="889"/>
                  </a:moveTo>
                  <a:cubicBezTo>
                    <a:pt x="1507" y="1048"/>
                    <a:pt x="1447" y="1194"/>
                    <a:pt x="1347" y="1303"/>
                  </a:cubicBezTo>
                  <a:cubicBezTo>
                    <a:pt x="1346" y="1236"/>
                    <a:pt x="1346" y="1236"/>
                    <a:pt x="1346" y="1236"/>
                  </a:cubicBezTo>
                  <a:cubicBezTo>
                    <a:pt x="1420" y="1139"/>
                    <a:pt x="1463" y="1019"/>
                    <a:pt x="1463" y="889"/>
                  </a:cubicBezTo>
                  <a:cubicBezTo>
                    <a:pt x="1463" y="756"/>
                    <a:pt x="1418" y="633"/>
                    <a:pt x="1341" y="535"/>
                  </a:cubicBezTo>
                  <a:cubicBezTo>
                    <a:pt x="1341" y="468"/>
                    <a:pt x="1341" y="468"/>
                    <a:pt x="1341" y="468"/>
                  </a:cubicBezTo>
                  <a:cubicBezTo>
                    <a:pt x="1444" y="578"/>
                    <a:pt x="1507" y="726"/>
                    <a:pt x="1507" y="889"/>
                  </a:cubicBezTo>
                  <a:close/>
                  <a:moveTo>
                    <a:pt x="775" y="326"/>
                  </a:moveTo>
                  <a:cubicBezTo>
                    <a:pt x="812" y="319"/>
                    <a:pt x="850" y="315"/>
                    <a:pt x="889" y="315"/>
                  </a:cubicBezTo>
                  <a:cubicBezTo>
                    <a:pt x="954" y="315"/>
                    <a:pt x="1017" y="326"/>
                    <a:pt x="1075" y="346"/>
                  </a:cubicBezTo>
                  <a:cubicBezTo>
                    <a:pt x="1077" y="332"/>
                    <a:pt x="1080" y="318"/>
                    <a:pt x="1082" y="302"/>
                  </a:cubicBezTo>
                  <a:cubicBezTo>
                    <a:pt x="1022" y="282"/>
                    <a:pt x="957" y="271"/>
                    <a:pt x="889" y="271"/>
                  </a:cubicBezTo>
                  <a:cubicBezTo>
                    <a:pt x="850" y="271"/>
                    <a:pt x="812" y="275"/>
                    <a:pt x="775" y="282"/>
                  </a:cubicBezTo>
                  <a:lnTo>
                    <a:pt x="775" y="326"/>
                  </a:lnTo>
                  <a:close/>
                  <a:moveTo>
                    <a:pt x="1143" y="1404"/>
                  </a:moveTo>
                  <a:cubicBezTo>
                    <a:pt x="1066" y="1442"/>
                    <a:pt x="980" y="1463"/>
                    <a:pt x="889" y="1463"/>
                  </a:cubicBezTo>
                  <a:cubicBezTo>
                    <a:pt x="826" y="1463"/>
                    <a:pt x="765" y="1453"/>
                    <a:pt x="708" y="1434"/>
                  </a:cubicBezTo>
                  <a:cubicBezTo>
                    <a:pt x="709" y="1480"/>
                    <a:pt x="709" y="1480"/>
                    <a:pt x="709" y="1480"/>
                  </a:cubicBezTo>
                  <a:cubicBezTo>
                    <a:pt x="766" y="1497"/>
                    <a:pt x="827" y="1507"/>
                    <a:pt x="889" y="1507"/>
                  </a:cubicBezTo>
                  <a:cubicBezTo>
                    <a:pt x="979" y="1507"/>
                    <a:pt x="1065" y="1487"/>
                    <a:pt x="1142" y="1453"/>
                  </a:cubicBezTo>
                  <a:cubicBezTo>
                    <a:pt x="1142" y="1436"/>
                    <a:pt x="1142" y="1420"/>
                    <a:pt x="1143" y="1404"/>
                  </a:cubicBezTo>
                  <a:close/>
                  <a:moveTo>
                    <a:pt x="491" y="1301"/>
                  </a:moveTo>
                  <a:cubicBezTo>
                    <a:pt x="383" y="1197"/>
                    <a:pt x="315" y="1051"/>
                    <a:pt x="315" y="889"/>
                  </a:cubicBezTo>
                  <a:cubicBezTo>
                    <a:pt x="315" y="736"/>
                    <a:pt x="376" y="597"/>
                    <a:pt x="474" y="494"/>
                  </a:cubicBezTo>
                  <a:cubicBezTo>
                    <a:pt x="463" y="483"/>
                    <a:pt x="454" y="471"/>
                    <a:pt x="446" y="459"/>
                  </a:cubicBezTo>
                  <a:cubicBezTo>
                    <a:pt x="338" y="570"/>
                    <a:pt x="271" y="722"/>
                    <a:pt x="271" y="889"/>
                  </a:cubicBezTo>
                  <a:cubicBezTo>
                    <a:pt x="271" y="1077"/>
                    <a:pt x="356" y="1246"/>
                    <a:pt x="490" y="1360"/>
                  </a:cubicBezTo>
                  <a:cubicBezTo>
                    <a:pt x="490" y="1340"/>
                    <a:pt x="490" y="1321"/>
                    <a:pt x="491" y="1301"/>
                  </a:cubicBezTo>
                  <a:close/>
                  <a:moveTo>
                    <a:pt x="775" y="52"/>
                  </a:moveTo>
                  <a:cubicBezTo>
                    <a:pt x="812" y="46"/>
                    <a:pt x="850" y="44"/>
                    <a:pt x="889" y="44"/>
                  </a:cubicBezTo>
                  <a:cubicBezTo>
                    <a:pt x="976" y="44"/>
                    <a:pt x="1060" y="57"/>
                    <a:pt x="1140" y="82"/>
                  </a:cubicBezTo>
                  <a:cubicBezTo>
                    <a:pt x="1145" y="67"/>
                    <a:pt x="1151" y="53"/>
                    <a:pt x="1158" y="41"/>
                  </a:cubicBezTo>
                  <a:cubicBezTo>
                    <a:pt x="1072" y="14"/>
                    <a:pt x="982" y="0"/>
                    <a:pt x="889" y="0"/>
                  </a:cubicBezTo>
                  <a:cubicBezTo>
                    <a:pt x="851" y="0"/>
                    <a:pt x="813" y="2"/>
                    <a:pt x="775" y="7"/>
                  </a:cubicBezTo>
                  <a:lnTo>
                    <a:pt x="775" y="52"/>
                  </a:lnTo>
                  <a:close/>
                  <a:moveTo>
                    <a:pt x="486" y="1632"/>
                  </a:moveTo>
                  <a:cubicBezTo>
                    <a:pt x="223" y="1488"/>
                    <a:pt x="44" y="1209"/>
                    <a:pt x="44" y="889"/>
                  </a:cubicBezTo>
                  <a:cubicBezTo>
                    <a:pt x="44" y="594"/>
                    <a:pt x="196" y="334"/>
                    <a:pt x="426" y="183"/>
                  </a:cubicBezTo>
                  <a:cubicBezTo>
                    <a:pt x="426" y="130"/>
                    <a:pt x="426" y="130"/>
                    <a:pt x="426" y="130"/>
                  </a:cubicBezTo>
                  <a:cubicBezTo>
                    <a:pt x="366" y="166"/>
                    <a:pt x="311" y="210"/>
                    <a:pt x="261" y="260"/>
                  </a:cubicBezTo>
                  <a:cubicBezTo>
                    <a:pt x="93" y="428"/>
                    <a:pt x="0" y="651"/>
                    <a:pt x="0" y="889"/>
                  </a:cubicBezTo>
                  <a:cubicBezTo>
                    <a:pt x="0" y="1126"/>
                    <a:pt x="93" y="1350"/>
                    <a:pt x="261" y="1518"/>
                  </a:cubicBezTo>
                  <a:cubicBezTo>
                    <a:pt x="328" y="1585"/>
                    <a:pt x="404" y="1640"/>
                    <a:pt x="486" y="1682"/>
                  </a:cubicBezTo>
                  <a:cubicBezTo>
                    <a:pt x="486" y="1665"/>
                    <a:pt x="486" y="1649"/>
                    <a:pt x="486" y="1632"/>
                  </a:cubicBezTo>
                  <a:close/>
                  <a:moveTo>
                    <a:pt x="1140" y="1718"/>
                  </a:moveTo>
                  <a:cubicBezTo>
                    <a:pt x="1140" y="1711"/>
                    <a:pt x="1140" y="1703"/>
                    <a:pt x="1140" y="1696"/>
                  </a:cubicBezTo>
                  <a:cubicBezTo>
                    <a:pt x="1061" y="1721"/>
                    <a:pt x="977" y="1734"/>
                    <a:pt x="889" y="1734"/>
                  </a:cubicBezTo>
                  <a:cubicBezTo>
                    <a:pt x="829" y="1734"/>
                    <a:pt x="770" y="1728"/>
                    <a:pt x="713" y="1715"/>
                  </a:cubicBezTo>
                  <a:cubicBezTo>
                    <a:pt x="713" y="1718"/>
                    <a:pt x="713" y="1718"/>
                    <a:pt x="713" y="1718"/>
                  </a:cubicBezTo>
                  <a:cubicBezTo>
                    <a:pt x="713" y="1732"/>
                    <a:pt x="711" y="1746"/>
                    <a:pt x="708" y="1760"/>
                  </a:cubicBezTo>
                  <a:cubicBezTo>
                    <a:pt x="767" y="1772"/>
                    <a:pt x="828" y="1778"/>
                    <a:pt x="889" y="1778"/>
                  </a:cubicBezTo>
                  <a:cubicBezTo>
                    <a:pt x="976" y="1778"/>
                    <a:pt x="1061" y="1766"/>
                    <a:pt x="1142" y="1742"/>
                  </a:cubicBezTo>
                  <a:cubicBezTo>
                    <a:pt x="1141" y="1734"/>
                    <a:pt x="1140" y="1726"/>
                    <a:pt x="1140" y="1718"/>
                  </a:cubicBezTo>
                  <a:close/>
                  <a:moveTo>
                    <a:pt x="1518" y="260"/>
                  </a:moveTo>
                  <a:cubicBezTo>
                    <a:pt x="1464" y="206"/>
                    <a:pt x="1405" y="160"/>
                    <a:pt x="1341" y="123"/>
                  </a:cubicBezTo>
                  <a:cubicBezTo>
                    <a:pt x="1341" y="175"/>
                    <a:pt x="1341" y="175"/>
                    <a:pt x="1341" y="175"/>
                  </a:cubicBezTo>
                  <a:cubicBezTo>
                    <a:pt x="1577" y="325"/>
                    <a:pt x="1734" y="589"/>
                    <a:pt x="1734" y="889"/>
                  </a:cubicBezTo>
                  <a:cubicBezTo>
                    <a:pt x="1734" y="1185"/>
                    <a:pt x="1582" y="1445"/>
                    <a:pt x="1351" y="1596"/>
                  </a:cubicBezTo>
                  <a:cubicBezTo>
                    <a:pt x="1352" y="1649"/>
                    <a:pt x="1352" y="1649"/>
                    <a:pt x="1352" y="1649"/>
                  </a:cubicBezTo>
                  <a:cubicBezTo>
                    <a:pt x="1412" y="1612"/>
                    <a:pt x="1467" y="1568"/>
                    <a:pt x="1518" y="1518"/>
                  </a:cubicBezTo>
                  <a:cubicBezTo>
                    <a:pt x="1686" y="1350"/>
                    <a:pt x="1778" y="1126"/>
                    <a:pt x="1778" y="889"/>
                  </a:cubicBezTo>
                  <a:cubicBezTo>
                    <a:pt x="1778" y="651"/>
                    <a:pt x="1686" y="428"/>
                    <a:pt x="1518" y="260"/>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Tree>
    <p:custDataLst>
      <p:tags r:id="rId1"/>
    </p:custDataLst>
    <p:extLst>
      <p:ext uri="{BB962C8B-B14F-4D97-AF65-F5344CB8AC3E}">
        <p14:creationId xmlns:p14="http://schemas.microsoft.com/office/powerpoint/2010/main" val="3403264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735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225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Curriculum and schedule</a:t>
            </a:r>
            <a:endParaRPr lang="en-US" dirty="0"/>
          </a:p>
        </p:txBody>
      </p:sp>
    </p:spTree>
    <p:custDataLst>
      <p:tags r:id="rId1"/>
    </p:custDataLst>
    <p:extLst>
      <p:ext uri="{BB962C8B-B14F-4D97-AF65-F5344CB8AC3E}">
        <p14:creationId xmlns:p14="http://schemas.microsoft.com/office/powerpoint/2010/main" val="2757578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e4pContent1"/>
          <p:cNvSpPr txBox="1"/>
          <p:nvPr/>
        </p:nvSpPr>
        <p:spPr>
          <a:xfrm>
            <a:off x="629400"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Collaborate and share our knowledge on modeling topics and best-in-class solutions</a:t>
            </a:r>
            <a:endParaRPr lang="en-US" dirty="0">
              <a:solidFill>
                <a:schemeClr val="tx1">
                  <a:lumMod val="100000"/>
                </a:schemeClr>
              </a:solidFill>
            </a:endParaRPr>
          </a:p>
        </p:txBody>
      </p:sp>
      <p:sp>
        <p:nvSpPr>
          <p:cNvPr id="26" name="ee4pContent2"/>
          <p:cNvSpPr txBox="1"/>
          <p:nvPr/>
        </p:nvSpPr>
        <p:spPr>
          <a:xfrm>
            <a:off x="3541581"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High level </a:t>
            </a:r>
            <a:r>
              <a:rPr lang="en-US" dirty="0">
                <a:solidFill>
                  <a:schemeClr val="tx1">
                    <a:lumMod val="100000"/>
                  </a:schemeClr>
                </a:solidFill>
              </a:rPr>
              <a:t>u</a:t>
            </a:r>
            <a:r>
              <a:rPr lang="en-US" dirty="0" smtClean="0">
                <a:solidFill>
                  <a:schemeClr val="tx1">
                    <a:lumMod val="100000"/>
                  </a:schemeClr>
                </a:solidFill>
              </a:rPr>
              <a:t>pdate the team on steps taken over the last two weeks and key technical developments</a:t>
            </a:r>
            <a:endParaRPr lang="en-US" dirty="0">
              <a:solidFill>
                <a:schemeClr val="tx1">
                  <a:lumMod val="100000"/>
                </a:schemeClr>
              </a:solidFill>
            </a:endParaRPr>
          </a:p>
        </p:txBody>
      </p:sp>
      <p:sp>
        <p:nvSpPr>
          <p:cNvPr id="25" name="ee4pContent3"/>
          <p:cNvSpPr txBox="1"/>
          <p:nvPr/>
        </p:nvSpPr>
        <p:spPr>
          <a:xfrm>
            <a:off x="6453162"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Discuss key challenges we have faced and steps taken to overcome those challenges</a:t>
            </a:r>
            <a:endParaRPr lang="en-US" dirty="0">
              <a:solidFill>
                <a:schemeClr val="tx1">
                  <a:lumMod val="100000"/>
                </a:schemeClr>
              </a:solidFill>
            </a:endParaRPr>
          </a:p>
        </p:txBody>
      </p:sp>
      <p:sp>
        <p:nvSpPr>
          <p:cNvPr id="35" name="ee4pContent4"/>
          <p:cNvSpPr txBox="1"/>
          <p:nvPr/>
        </p:nvSpPr>
        <p:spPr>
          <a:xfrm>
            <a:off x="9364742" y="3733014"/>
            <a:ext cx="2198458" cy="213498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dirty="0" smtClean="0">
                <a:solidFill>
                  <a:schemeClr val="tx1">
                    <a:lumMod val="100000"/>
                  </a:schemeClr>
                </a:solidFill>
              </a:rPr>
              <a:t>Code walk-through and process discussion of how the models are developed, refined, and deployed</a:t>
            </a:r>
            <a:endParaRPr lang="en-US" dirty="0">
              <a:solidFill>
                <a:schemeClr val="tx1">
                  <a:lumMod val="100000"/>
                </a:schemeClr>
              </a:solidFill>
            </a:endParaRPr>
          </a:p>
        </p:txBody>
      </p:sp>
      <p:sp>
        <p:nvSpPr>
          <p:cNvPr id="30" name="ee4pHeader1"/>
          <p:cNvSpPr txBox="1"/>
          <p:nvPr/>
        </p:nvSpPr>
        <p:spPr>
          <a:xfrm>
            <a:off x="629400"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Share our expertise</a:t>
            </a:r>
            <a:endParaRPr lang="en-US" sz="2400" dirty="0">
              <a:solidFill>
                <a:schemeClr val="tx2"/>
              </a:solidFill>
            </a:endParaRPr>
          </a:p>
        </p:txBody>
      </p:sp>
      <p:sp>
        <p:nvSpPr>
          <p:cNvPr id="29" name="ee4pHeader2"/>
          <p:cNvSpPr txBox="1"/>
          <p:nvPr/>
        </p:nvSpPr>
        <p:spPr>
          <a:xfrm>
            <a:off x="3541581"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Provide a progress update</a:t>
            </a:r>
            <a:endParaRPr lang="en-US" sz="2400" dirty="0">
              <a:solidFill>
                <a:schemeClr val="tx2"/>
              </a:solidFill>
            </a:endParaRPr>
          </a:p>
        </p:txBody>
      </p:sp>
      <p:sp>
        <p:nvSpPr>
          <p:cNvPr id="28" name="ee4pHeader3"/>
          <p:cNvSpPr txBox="1"/>
          <p:nvPr/>
        </p:nvSpPr>
        <p:spPr>
          <a:xfrm>
            <a:off x="6453162"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Identify key challenges</a:t>
            </a:r>
            <a:endParaRPr lang="en-US" sz="2400" dirty="0">
              <a:solidFill>
                <a:schemeClr val="tx2"/>
              </a:solidFill>
            </a:endParaRPr>
          </a:p>
        </p:txBody>
      </p:sp>
      <p:sp>
        <p:nvSpPr>
          <p:cNvPr id="36" name="ee4pHeader4"/>
          <p:cNvSpPr txBox="1"/>
          <p:nvPr/>
        </p:nvSpPr>
        <p:spPr>
          <a:xfrm>
            <a:off x="9364742" y="2839836"/>
            <a:ext cx="2198458"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Technical deep dive/roadmaps</a:t>
            </a:r>
            <a:endParaRPr lang="en-US" sz="2400" dirty="0">
              <a:solidFill>
                <a:schemeClr val="tx2"/>
              </a:solidFill>
            </a:endParaRPr>
          </a:p>
        </p:txBody>
      </p:sp>
      <p:sp>
        <p:nvSpPr>
          <p:cNvPr id="2" name="Title 1"/>
          <p:cNvSpPr>
            <a:spLocks noGrp="1"/>
          </p:cNvSpPr>
          <p:nvPr>
            <p:ph type="title"/>
          </p:nvPr>
        </p:nvSpPr>
        <p:spPr/>
        <p:txBody>
          <a:bodyPr/>
          <a:lstStyle/>
          <a:p>
            <a:r>
              <a:rPr lang="en-US" dirty="0" smtClean="0"/>
              <a:t>Our objectives for the bi-weekly learning session</a:t>
            </a:r>
            <a:endParaRPr lang="en-US" dirty="0"/>
          </a:p>
        </p:txBody>
      </p:sp>
      <p:sp>
        <p:nvSpPr>
          <p:cNvPr id="3"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12" name="NavigationIcon"/>
          <p:cNvGrpSpPr>
            <a:grpSpLocks noChangeAspect="1"/>
          </p:cNvGrpSpPr>
          <p:nvPr/>
        </p:nvGrpSpPr>
        <p:grpSpPr>
          <a:xfrm>
            <a:off x="11666125" y="132877"/>
            <a:ext cx="414598" cy="365760"/>
            <a:chOff x="5555742" y="2894076"/>
            <a:chExt cx="1216152" cy="1072896"/>
          </a:xfrm>
        </p:grpSpPr>
        <p:sp>
          <p:nvSpPr>
            <p:cNvPr id="13" name="Freeform 25">
              <a:extLst>
                <a:ext uri="{FF2B5EF4-FFF2-40B4-BE49-F238E27FC236}">
                  <a16:creationId xmlns:a16="http://schemas.microsoft.com/office/drawing/2014/main" xmlns="" id="{FA0FD38E-7CA9-4ECE-9013-798D4E40C551}"/>
                </a:ext>
              </a:extLst>
            </p:cNvPr>
            <p:cNvSpPr>
              <a:spLocks noEditPoints="1"/>
            </p:cNvSpPr>
            <p:nvPr/>
          </p:nvSpPr>
          <p:spPr bwMode="auto">
            <a:xfrm>
              <a:off x="6073902" y="2925318"/>
              <a:ext cx="697992" cy="520827"/>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14" name="Freeform 26">
              <a:extLst>
                <a:ext uri="{FF2B5EF4-FFF2-40B4-BE49-F238E27FC236}">
                  <a16:creationId xmlns:a16="http://schemas.microsoft.com/office/drawing/2014/main" xmlns="" id="{F562C458-32E3-43E7-BAF7-B4773D3C4A71}"/>
                </a:ext>
              </a:extLst>
            </p:cNvPr>
            <p:cNvSpPr>
              <a:spLocks noEditPoints="1"/>
            </p:cNvSpPr>
            <p:nvPr/>
          </p:nvSpPr>
          <p:spPr bwMode="auto">
            <a:xfrm>
              <a:off x="5555742" y="2894076"/>
              <a:ext cx="1072134" cy="1072896"/>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grpSp>
        <p:nvGrpSpPr>
          <p:cNvPr id="15" name="bcgIcons_DigitalImperative">
            <a:extLst>
              <a:ext uri="{FF2B5EF4-FFF2-40B4-BE49-F238E27FC236}">
                <a16:creationId xmlns="" xmlns:a16="http://schemas.microsoft.com/office/drawing/2014/main" id="{38FCB088-1D96-4455-A463-B6D0CB5B7386}"/>
              </a:ext>
            </a:extLst>
          </p:cNvPr>
          <p:cNvGrpSpPr>
            <a:grpSpLocks noChangeAspect="1"/>
          </p:cNvGrpSpPr>
          <p:nvPr/>
        </p:nvGrpSpPr>
        <p:grpSpPr bwMode="auto">
          <a:xfrm>
            <a:off x="629400" y="1716497"/>
            <a:ext cx="1072235" cy="1073229"/>
            <a:chOff x="1682" y="0"/>
            <a:chExt cx="4316" cy="4320"/>
          </a:xfrm>
        </p:grpSpPr>
        <p:sp>
          <p:nvSpPr>
            <p:cNvPr id="16" name="AutoShape 29">
              <a:extLst>
                <a:ext uri="{FF2B5EF4-FFF2-40B4-BE49-F238E27FC236}">
                  <a16:creationId xmlns="" xmlns:a16="http://schemas.microsoft.com/office/drawing/2014/main" id="{0A20574C-861B-41A6-B088-1F60E1E0822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31">
              <a:extLst>
                <a:ext uri="{FF2B5EF4-FFF2-40B4-BE49-F238E27FC236}">
                  <a16:creationId xmlns="" xmlns:a16="http://schemas.microsoft.com/office/drawing/2014/main" id="{B27ACF0B-87D8-43EB-9E05-3B16812D926B}"/>
                </a:ext>
              </a:extLst>
            </p:cNvPr>
            <p:cNvSpPr>
              <a:spLocks noEditPoints="1"/>
            </p:cNvSpPr>
            <p:nvPr/>
          </p:nvSpPr>
          <p:spPr bwMode="auto">
            <a:xfrm>
              <a:off x="1903" y="881"/>
              <a:ext cx="3921" cy="3060"/>
            </a:xfrm>
            <a:custGeom>
              <a:avLst/>
              <a:gdLst>
                <a:gd name="T0" fmla="*/ 244 w 2093"/>
                <a:gd name="T1" fmla="*/ 1602 h 1632"/>
                <a:gd name="T2" fmla="*/ 421 w 2093"/>
                <a:gd name="T3" fmla="*/ 1276 h 1632"/>
                <a:gd name="T4" fmla="*/ 649 w 2093"/>
                <a:gd name="T5" fmla="*/ 706 h 1632"/>
                <a:gd name="T6" fmla="*/ 880 w 2093"/>
                <a:gd name="T7" fmla="*/ 450 h 1632"/>
                <a:gd name="T8" fmla="*/ 1027 w 2093"/>
                <a:gd name="T9" fmla="*/ 62 h 1632"/>
                <a:gd name="T10" fmla="*/ 1379 w 2093"/>
                <a:gd name="T11" fmla="*/ 761 h 1632"/>
                <a:gd name="T12" fmla="*/ 1748 w 2093"/>
                <a:gd name="T13" fmla="*/ 1212 h 1632"/>
                <a:gd name="T14" fmla="*/ 1807 w 2093"/>
                <a:gd name="T15" fmla="*/ 1630 h 1632"/>
                <a:gd name="T16" fmla="*/ 1564 w 2093"/>
                <a:gd name="T17" fmla="*/ 1165 h 1632"/>
                <a:gd name="T18" fmla="*/ 1261 w 2093"/>
                <a:gd name="T19" fmla="*/ 781 h 1632"/>
                <a:gd name="T20" fmla="*/ 915 w 2093"/>
                <a:gd name="T21" fmla="*/ 485 h 1632"/>
                <a:gd name="T22" fmla="*/ 688 w 2093"/>
                <a:gd name="T23" fmla="*/ 726 h 1632"/>
                <a:gd name="T24" fmla="*/ 459 w 2093"/>
                <a:gd name="T25" fmla="*/ 1303 h 1632"/>
                <a:gd name="T26" fmla="*/ 286 w 2093"/>
                <a:gd name="T27" fmla="*/ 1614 h 1632"/>
                <a:gd name="T28" fmla="*/ 523 w 2093"/>
                <a:gd name="T29" fmla="*/ 0 h 1632"/>
                <a:gd name="T30" fmla="*/ 545 w 2093"/>
                <a:gd name="T31" fmla="*/ 276 h 1632"/>
                <a:gd name="T32" fmla="*/ 508 w 2093"/>
                <a:gd name="T33" fmla="*/ 301 h 1632"/>
                <a:gd name="T34" fmla="*/ 427 w 2093"/>
                <a:gd name="T35" fmla="*/ 96 h 1632"/>
                <a:gd name="T36" fmla="*/ 576 w 2093"/>
                <a:gd name="T37" fmla="*/ 96 h 1632"/>
                <a:gd name="T38" fmla="*/ 178 w 2093"/>
                <a:gd name="T39" fmla="*/ 899 h 1632"/>
                <a:gd name="T40" fmla="*/ 0 w 2093"/>
                <a:gd name="T41" fmla="*/ 951 h 1632"/>
                <a:gd name="T42" fmla="*/ 236 w 2093"/>
                <a:gd name="T43" fmla="*/ 778 h 1632"/>
                <a:gd name="T44" fmla="*/ 107 w 2093"/>
                <a:gd name="T45" fmla="*/ 349 h 1632"/>
                <a:gd name="T46" fmla="*/ 225 w 2093"/>
                <a:gd name="T47" fmla="*/ 255 h 1632"/>
                <a:gd name="T48" fmla="*/ 358 w 2093"/>
                <a:gd name="T49" fmla="*/ 838 h 1632"/>
                <a:gd name="T50" fmla="*/ 380 w 2093"/>
                <a:gd name="T51" fmla="*/ 494 h 1632"/>
                <a:gd name="T52" fmla="*/ 402 w 2093"/>
                <a:gd name="T53" fmla="*/ 1022 h 1632"/>
                <a:gd name="T54" fmla="*/ 365 w 2093"/>
                <a:gd name="T55" fmla="*/ 1047 h 1632"/>
                <a:gd name="T56" fmla="*/ 267 w 2093"/>
                <a:gd name="T57" fmla="*/ 809 h 1632"/>
                <a:gd name="T58" fmla="*/ 433 w 2093"/>
                <a:gd name="T59" fmla="*/ 590 h 1632"/>
                <a:gd name="T60" fmla="*/ 380 w 2093"/>
                <a:gd name="T61" fmla="*/ 643 h 1632"/>
                <a:gd name="T62" fmla="*/ 129 w 2093"/>
                <a:gd name="T63" fmla="*/ 202 h 1632"/>
                <a:gd name="T64" fmla="*/ 149 w 2093"/>
                <a:gd name="T65" fmla="*/ 951 h 1632"/>
                <a:gd name="T66" fmla="*/ 97 w 2093"/>
                <a:gd name="T67" fmla="*/ 1004 h 1632"/>
                <a:gd name="T68" fmla="*/ 1997 w 2093"/>
                <a:gd name="T69" fmla="*/ 666 h 1632"/>
                <a:gd name="T70" fmla="*/ 1700 w 2093"/>
                <a:gd name="T71" fmla="*/ 701 h 1632"/>
                <a:gd name="T72" fmla="*/ 1656 w 2093"/>
                <a:gd name="T73" fmla="*/ 847 h 1632"/>
                <a:gd name="T74" fmla="*/ 1500 w 2093"/>
                <a:gd name="T75" fmla="*/ 462 h 1632"/>
                <a:gd name="T76" fmla="*/ 1255 w 2093"/>
                <a:gd name="T77" fmla="*/ 440 h 1632"/>
                <a:gd name="T78" fmla="*/ 1500 w 2093"/>
                <a:gd name="T79" fmla="*/ 418 h 1632"/>
                <a:gd name="T80" fmla="*/ 1522 w 2093"/>
                <a:gd name="T81" fmla="*/ 102 h 1632"/>
                <a:gd name="T82" fmla="*/ 1544 w 2093"/>
                <a:gd name="T83" fmla="*/ 673 h 1632"/>
                <a:gd name="T84" fmla="*/ 1662 w 2093"/>
                <a:gd name="T85" fmla="*/ 676 h 1632"/>
                <a:gd name="T86" fmla="*/ 1903 w 2093"/>
                <a:gd name="T87" fmla="*/ 548 h 1632"/>
                <a:gd name="T88" fmla="*/ 1404 w 2093"/>
                <a:gd name="T89" fmla="*/ 440 h 1632"/>
                <a:gd name="T90" fmla="*/ 1352 w 2093"/>
                <a:gd name="T91" fmla="*/ 492 h 1632"/>
                <a:gd name="T92" fmla="*/ 1575 w 2093"/>
                <a:gd name="T93" fmla="*/ 198 h 1632"/>
                <a:gd name="T94" fmla="*/ 1522 w 2093"/>
                <a:gd name="T95" fmla="*/ 251 h 1632"/>
                <a:gd name="T96" fmla="*/ 1945 w 2093"/>
                <a:gd name="T97" fmla="*/ 5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3" h="1632">
                  <a:moveTo>
                    <a:pt x="265" y="1630"/>
                  </a:moveTo>
                  <a:cubicBezTo>
                    <a:pt x="263" y="1630"/>
                    <a:pt x="260" y="1630"/>
                    <a:pt x="258" y="1629"/>
                  </a:cubicBezTo>
                  <a:cubicBezTo>
                    <a:pt x="247" y="1626"/>
                    <a:pt x="240" y="1613"/>
                    <a:pt x="244" y="1602"/>
                  </a:cubicBezTo>
                  <a:cubicBezTo>
                    <a:pt x="337" y="1291"/>
                    <a:pt x="337" y="1291"/>
                    <a:pt x="337" y="1291"/>
                  </a:cubicBezTo>
                  <a:cubicBezTo>
                    <a:pt x="340" y="1282"/>
                    <a:pt x="348" y="1276"/>
                    <a:pt x="358" y="1276"/>
                  </a:cubicBezTo>
                  <a:cubicBezTo>
                    <a:pt x="421" y="1276"/>
                    <a:pt x="421" y="1276"/>
                    <a:pt x="421" y="1276"/>
                  </a:cubicBezTo>
                  <a:cubicBezTo>
                    <a:pt x="509" y="941"/>
                    <a:pt x="509" y="941"/>
                    <a:pt x="509" y="941"/>
                  </a:cubicBezTo>
                  <a:cubicBezTo>
                    <a:pt x="509" y="939"/>
                    <a:pt x="510" y="937"/>
                    <a:pt x="511" y="935"/>
                  </a:cubicBezTo>
                  <a:cubicBezTo>
                    <a:pt x="649" y="706"/>
                    <a:pt x="649" y="706"/>
                    <a:pt x="649" y="706"/>
                  </a:cubicBezTo>
                  <a:cubicBezTo>
                    <a:pt x="778" y="437"/>
                    <a:pt x="778" y="437"/>
                    <a:pt x="778" y="437"/>
                  </a:cubicBezTo>
                  <a:cubicBezTo>
                    <a:pt x="783" y="427"/>
                    <a:pt x="794" y="423"/>
                    <a:pt x="805" y="426"/>
                  </a:cubicBezTo>
                  <a:cubicBezTo>
                    <a:pt x="880" y="450"/>
                    <a:pt x="880" y="450"/>
                    <a:pt x="880" y="450"/>
                  </a:cubicBezTo>
                  <a:cubicBezTo>
                    <a:pt x="1006" y="77"/>
                    <a:pt x="1006" y="77"/>
                    <a:pt x="1006" y="77"/>
                  </a:cubicBezTo>
                  <a:cubicBezTo>
                    <a:pt x="1009" y="68"/>
                    <a:pt x="1017" y="62"/>
                    <a:pt x="1026" y="62"/>
                  </a:cubicBezTo>
                  <a:cubicBezTo>
                    <a:pt x="1027" y="62"/>
                    <a:pt x="1027" y="62"/>
                    <a:pt x="1027" y="62"/>
                  </a:cubicBezTo>
                  <a:cubicBezTo>
                    <a:pt x="1036" y="62"/>
                    <a:pt x="1044" y="68"/>
                    <a:pt x="1047" y="76"/>
                  </a:cubicBezTo>
                  <a:cubicBezTo>
                    <a:pt x="1283" y="740"/>
                    <a:pt x="1283" y="740"/>
                    <a:pt x="1283" y="740"/>
                  </a:cubicBezTo>
                  <a:cubicBezTo>
                    <a:pt x="1379" y="761"/>
                    <a:pt x="1379" y="761"/>
                    <a:pt x="1379" y="761"/>
                  </a:cubicBezTo>
                  <a:cubicBezTo>
                    <a:pt x="1385" y="762"/>
                    <a:pt x="1391" y="766"/>
                    <a:pt x="1394" y="772"/>
                  </a:cubicBezTo>
                  <a:cubicBezTo>
                    <a:pt x="1590" y="1129"/>
                    <a:pt x="1590" y="1129"/>
                    <a:pt x="1590" y="1129"/>
                  </a:cubicBezTo>
                  <a:cubicBezTo>
                    <a:pt x="1748" y="1212"/>
                    <a:pt x="1748" y="1212"/>
                    <a:pt x="1748" y="1212"/>
                  </a:cubicBezTo>
                  <a:cubicBezTo>
                    <a:pt x="1754" y="1215"/>
                    <a:pt x="1759" y="1221"/>
                    <a:pt x="1760" y="1228"/>
                  </a:cubicBezTo>
                  <a:cubicBezTo>
                    <a:pt x="1825" y="1604"/>
                    <a:pt x="1825" y="1604"/>
                    <a:pt x="1825" y="1604"/>
                  </a:cubicBezTo>
                  <a:cubicBezTo>
                    <a:pt x="1827" y="1616"/>
                    <a:pt x="1819" y="1628"/>
                    <a:pt x="1807" y="1630"/>
                  </a:cubicBezTo>
                  <a:cubicBezTo>
                    <a:pt x="1795" y="1632"/>
                    <a:pt x="1784" y="1624"/>
                    <a:pt x="1782" y="1612"/>
                  </a:cubicBezTo>
                  <a:cubicBezTo>
                    <a:pt x="1718" y="1246"/>
                    <a:pt x="1718" y="1246"/>
                    <a:pt x="1718" y="1246"/>
                  </a:cubicBezTo>
                  <a:cubicBezTo>
                    <a:pt x="1564" y="1165"/>
                    <a:pt x="1564" y="1165"/>
                    <a:pt x="1564" y="1165"/>
                  </a:cubicBezTo>
                  <a:cubicBezTo>
                    <a:pt x="1560" y="1163"/>
                    <a:pt x="1557" y="1160"/>
                    <a:pt x="1555" y="1156"/>
                  </a:cubicBezTo>
                  <a:cubicBezTo>
                    <a:pt x="1360" y="802"/>
                    <a:pt x="1360" y="802"/>
                    <a:pt x="1360" y="802"/>
                  </a:cubicBezTo>
                  <a:cubicBezTo>
                    <a:pt x="1261" y="781"/>
                    <a:pt x="1261" y="781"/>
                    <a:pt x="1261" y="781"/>
                  </a:cubicBezTo>
                  <a:cubicBezTo>
                    <a:pt x="1254" y="779"/>
                    <a:pt x="1248" y="774"/>
                    <a:pt x="1245" y="766"/>
                  </a:cubicBezTo>
                  <a:cubicBezTo>
                    <a:pt x="1027" y="151"/>
                    <a:pt x="1027" y="151"/>
                    <a:pt x="1027" y="151"/>
                  </a:cubicBezTo>
                  <a:cubicBezTo>
                    <a:pt x="915" y="485"/>
                    <a:pt x="915" y="485"/>
                    <a:pt x="915" y="485"/>
                  </a:cubicBezTo>
                  <a:cubicBezTo>
                    <a:pt x="911" y="496"/>
                    <a:pt x="899" y="502"/>
                    <a:pt x="887" y="498"/>
                  </a:cubicBezTo>
                  <a:cubicBezTo>
                    <a:pt x="810" y="474"/>
                    <a:pt x="810" y="474"/>
                    <a:pt x="810" y="474"/>
                  </a:cubicBezTo>
                  <a:cubicBezTo>
                    <a:pt x="688" y="726"/>
                    <a:pt x="688" y="726"/>
                    <a:pt x="688" y="726"/>
                  </a:cubicBezTo>
                  <a:cubicBezTo>
                    <a:pt x="688" y="726"/>
                    <a:pt x="687" y="727"/>
                    <a:pt x="687" y="727"/>
                  </a:cubicBezTo>
                  <a:cubicBezTo>
                    <a:pt x="550" y="955"/>
                    <a:pt x="550" y="955"/>
                    <a:pt x="550" y="955"/>
                  </a:cubicBezTo>
                  <a:cubicBezTo>
                    <a:pt x="459" y="1303"/>
                    <a:pt x="459" y="1303"/>
                    <a:pt x="459" y="1303"/>
                  </a:cubicBezTo>
                  <a:cubicBezTo>
                    <a:pt x="457" y="1313"/>
                    <a:pt x="448" y="1320"/>
                    <a:pt x="438" y="1320"/>
                  </a:cubicBezTo>
                  <a:cubicBezTo>
                    <a:pt x="374" y="1320"/>
                    <a:pt x="374" y="1320"/>
                    <a:pt x="374" y="1320"/>
                  </a:cubicBezTo>
                  <a:cubicBezTo>
                    <a:pt x="286" y="1614"/>
                    <a:pt x="286" y="1614"/>
                    <a:pt x="286" y="1614"/>
                  </a:cubicBezTo>
                  <a:cubicBezTo>
                    <a:pt x="283" y="1624"/>
                    <a:pt x="274" y="1630"/>
                    <a:pt x="265" y="1630"/>
                  </a:cubicBezTo>
                  <a:close/>
                  <a:moveTo>
                    <a:pt x="427" y="96"/>
                  </a:moveTo>
                  <a:cubicBezTo>
                    <a:pt x="427" y="43"/>
                    <a:pt x="470" y="0"/>
                    <a:pt x="523" y="0"/>
                  </a:cubicBezTo>
                  <a:cubicBezTo>
                    <a:pt x="577" y="0"/>
                    <a:pt x="620" y="43"/>
                    <a:pt x="620" y="96"/>
                  </a:cubicBezTo>
                  <a:cubicBezTo>
                    <a:pt x="620" y="142"/>
                    <a:pt x="588" y="180"/>
                    <a:pt x="545" y="190"/>
                  </a:cubicBezTo>
                  <a:cubicBezTo>
                    <a:pt x="545" y="276"/>
                    <a:pt x="545" y="276"/>
                    <a:pt x="545" y="276"/>
                  </a:cubicBezTo>
                  <a:cubicBezTo>
                    <a:pt x="722" y="452"/>
                    <a:pt x="722" y="452"/>
                    <a:pt x="722" y="452"/>
                  </a:cubicBezTo>
                  <a:cubicBezTo>
                    <a:pt x="702" y="494"/>
                    <a:pt x="702" y="494"/>
                    <a:pt x="702" y="494"/>
                  </a:cubicBezTo>
                  <a:cubicBezTo>
                    <a:pt x="508" y="301"/>
                    <a:pt x="508" y="301"/>
                    <a:pt x="508" y="301"/>
                  </a:cubicBezTo>
                  <a:cubicBezTo>
                    <a:pt x="504" y="296"/>
                    <a:pt x="501" y="291"/>
                    <a:pt x="501" y="285"/>
                  </a:cubicBezTo>
                  <a:cubicBezTo>
                    <a:pt x="501" y="190"/>
                    <a:pt x="501" y="190"/>
                    <a:pt x="501" y="190"/>
                  </a:cubicBezTo>
                  <a:cubicBezTo>
                    <a:pt x="459" y="180"/>
                    <a:pt x="427" y="142"/>
                    <a:pt x="427" y="96"/>
                  </a:cubicBezTo>
                  <a:close/>
                  <a:moveTo>
                    <a:pt x="471" y="96"/>
                  </a:moveTo>
                  <a:cubicBezTo>
                    <a:pt x="471" y="125"/>
                    <a:pt x="495" y="149"/>
                    <a:pt x="523" y="149"/>
                  </a:cubicBezTo>
                  <a:cubicBezTo>
                    <a:pt x="552" y="149"/>
                    <a:pt x="576" y="125"/>
                    <a:pt x="576" y="96"/>
                  </a:cubicBezTo>
                  <a:cubicBezTo>
                    <a:pt x="576" y="67"/>
                    <a:pt x="552" y="44"/>
                    <a:pt x="523" y="44"/>
                  </a:cubicBezTo>
                  <a:cubicBezTo>
                    <a:pt x="495" y="44"/>
                    <a:pt x="471" y="67"/>
                    <a:pt x="471" y="96"/>
                  </a:cubicBezTo>
                  <a:close/>
                  <a:moveTo>
                    <a:pt x="178" y="899"/>
                  </a:moveTo>
                  <a:cubicBezTo>
                    <a:pt x="188" y="914"/>
                    <a:pt x="193" y="932"/>
                    <a:pt x="193" y="951"/>
                  </a:cubicBezTo>
                  <a:cubicBezTo>
                    <a:pt x="193" y="1004"/>
                    <a:pt x="150" y="1048"/>
                    <a:pt x="97" y="1048"/>
                  </a:cubicBezTo>
                  <a:cubicBezTo>
                    <a:pt x="44" y="1048"/>
                    <a:pt x="0" y="1004"/>
                    <a:pt x="0" y="951"/>
                  </a:cubicBezTo>
                  <a:cubicBezTo>
                    <a:pt x="0" y="898"/>
                    <a:pt x="44" y="855"/>
                    <a:pt x="97" y="855"/>
                  </a:cubicBezTo>
                  <a:cubicBezTo>
                    <a:pt x="115" y="855"/>
                    <a:pt x="132" y="860"/>
                    <a:pt x="146" y="868"/>
                  </a:cubicBezTo>
                  <a:cubicBezTo>
                    <a:pt x="236" y="778"/>
                    <a:pt x="236" y="778"/>
                    <a:pt x="236" y="778"/>
                  </a:cubicBezTo>
                  <a:cubicBezTo>
                    <a:pt x="113" y="655"/>
                    <a:pt x="113" y="655"/>
                    <a:pt x="113" y="655"/>
                  </a:cubicBezTo>
                  <a:cubicBezTo>
                    <a:pt x="109" y="651"/>
                    <a:pt x="107" y="645"/>
                    <a:pt x="107" y="640"/>
                  </a:cubicBezTo>
                  <a:cubicBezTo>
                    <a:pt x="107" y="349"/>
                    <a:pt x="107" y="349"/>
                    <a:pt x="107" y="349"/>
                  </a:cubicBezTo>
                  <a:cubicBezTo>
                    <a:pt x="64" y="339"/>
                    <a:pt x="32" y="301"/>
                    <a:pt x="32" y="255"/>
                  </a:cubicBezTo>
                  <a:cubicBezTo>
                    <a:pt x="32" y="202"/>
                    <a:pt x="76" y="158"/>
                    <a:pt x="129" y="158"/>
                  </a:cubicBezTo>
                  <a:cubicBezTo>
                    <a:pt x="182" y="158"/>
                    <a:pt x="225" y="202"/>
                    <a:pt x="225" y="255"/>
                  </a:cubicBezTo>
                  <a:cubicBezTo>
                    <a:pt x="225" y="301"/>
                    <a:pt x="194" y="339"/>
                    <a:pt x="151" y="349"/>
                  </a:cubicBezTo>
                  <a:cubicBezTo>
                    <a:pt x="151" y="630"/>
                    <a:pt x="151" y="630"/>
                    <a:pt x="151" y="630"/>
                  </a:cubicBezTo>
                  <a:cubicBezTo>
                    <a:pt x="358" y="838"/>
                    <a:pt x="358" y="838"/>
                    <a:pt x="358" y="838"/>
                  </a:cubicBezTo>
                  <a:cubicBezTo>
                    <a:pt x="358" y="684"/>
                    <a:pt x="358" y="684"/>
                    <a:pt x="358" y="684"/>
                  </a:cubicBezTo>
                  <a:cubicBezTo>
                    <a:pt x="315" y="674"/>
                    <a:pt x="284" y="636"/>
                    <a:pt x="284" y="590"/>
                  </a:cubicBezTo>
                  <a:cubicBezTo>
                    <a:pt x="284" y="537"/>
                    <a:pt x="327" y="494"/>
                    <a:pt x="380" y="494"/>
                  </a:cubicBezTo>
                  <a:cubicBezTo>
                    <a:pt x="433" y="494"/>
                    <a:pt x="477" y="537"/>
                    <a:pt x="477" y="590"/>
                  </a:cubicBezTo>
                  <a:cubicBezTo>
                    <a:pt x="477" y="636"/>
                    <a:pt x="445" y="674"/>
                    <a:pt x="402" y="684"/>
                  </a:cubicBezTo>
                  <a:cubicBezTo>
                    <a:pt x="402" y="1022"/>
                    <a:pt x="402" y="1022"/>
                    <a:pt x="402" y="1022"/>
                  </a:cubicBezTo>
                  <a:cubicBezTo>
                    <a:pt x="434" y="1054"/>
                    <a:pt x="434" y="1054"/>
                    <a:pt x="434" y="1054"/>
                  </a:cubicBezTo>
                  <a:cubicBezTo>
                    <a:pt x="421" y="1103"/>
                    <a:pt x="421" y="1103"/>
                    <a:pt x="421" y="1103"/>
                  </a:cubicBezTo>
                  <a:cubicBezTo>
                    <a:pt x="365" y="1047"/>
                    <a:pt x="365" y="1047"/>
                    <a:pt x="365" y="1047"/>
                  </a:cubicBezTo>
                  <a:cubicBezTo>
                    <a:pt x="360" y="1043"/>
                    <a:pt x="358" y="1037"/>
                    <a:pt x="358" y="1031"/>
                  </a:cubicBezTo>
                  <a:cubicBezTo>
                    <a:pt x="358" y="900"/>
                    <a:pt x="358" y="900"/>
                    <a:pt x="358" y="900"/>
                  </a:cubicBezTo>
                  <a:cubicBezTo>
                    <a:pt x="267" y="809"/>
                    <a:pt x="267" y="809"/>
                    <a:pt x="267" y="809"/>
                  </a:cubicBezTo>
                  <a:lnTo>
                    <a:pt x="178" y="899"/>
                  </a:lnTo>
                  <a:close/>
                  <a:moveTo>
                    <a:pt x="380" y="643"/>
                  </a:moveTo>
                  <a:cubicBezTo>
                    <a:pt x="409" y="643"/>
                    <a:pt x="433" y="619"/>
                    <a:pt x="433" y="590"/>
                  </a:cubicBezTo>
                  <a:cubicBezTo>
                    <a:pt x="433" y="561"/>
                    <a:pt x="409" y="538"/>
                    <a:pt x="380" y="538"/>
                  </a:cubicBezTo>
                  <a:cubicBezTo>
                    <a:pt x="351" y="538"/>
                    <a:pt x="328" y="561"/>
                    <a:pt x="328" y="590"/>
                  </a:cubicBezTo>
                  <a:cubicBezTo>
                    <a:pt x="328" y="619"/>
                    <a:pt x="351" y="643"/>
                    <a:pt x="380" y="643"/>
                  </a:cubicBezTo>
                  <a:close/>
                  <a:moveTo>
                    <a:pt x="129" y="307"/>
                  </a:moveTo>
                  <a:cubicBezTo>
                    <a:pt x="158" y="307"/>
                    <a:pt x="181" y="284"/>
                    <a:pt x="181" y="255"/>
                  </a:cubicBezTo>
                  <a:cubicBezTo>
                    <a:pt x="181" y="226"/>
                    <a:pt x="158" y="202"/>
                    <a:pt x="129" y="202"/>
                  </a:cubicBezTo>
                  <a:cubicBezTo>
                    <a:pt x="100" y="202"/>
                    <a:pt x="76" y="226"/>
                    <a:pt x="76" y="255"/>
                  </a:cubicBezTo>
                  <a:cubicBezTo>
                    <a:pt x="76" y="284"/>
                    <a:pt x="100" y="307"/>
                    <a:pt x="129" y="307"/>
                  </a:cubicBezTo>
                  <a:close/>
                  <a:moveTo>
                    <a:pt x="149" y="951"/>
                  </a:moveTo>
                  <a:cubicBezTo>
                    <a:pt x="149" y="922"/>
                    <a:pt x="126" y="899"/>
                    <a:pt x="97" y="899"/>
                  </a:cubicBezTo>
                  <a:cubicBezTo>
                    <a:pt x="68" y="899"/>
                    <a:pt x="44" y="922"/>
                    <a:pt x="44" y="951"/>
                  </a:cubicBezTo>
                  <a:cubicBezTo>
                    <a:pt x="44" y="980"/>
                    <a:pt x="68" y="1004"/>
                    <a:pt x="97" y="1004"/>
                  </a:cubicBezTo>
                  <a:cubicBezTo>
                    <a:pt x="126" y="1004"/>
                    <a:pt x="149" y="980"/>
                    <a:pt x="149" y="951"/>
                  </a:cubicBezTo>
                  <a:close/>
                  <a:moveTo>
                    <a:pt x="2093" y="570"/>
                  </a:moveTo>
                  <a:cubicBezTo>
                    <a:pt x="2093" y="623"/>
                    <a:pt x="2050" y="666"/>
                    <a:pt x="1997" y="666"/>
                  </a:cubicBezTo>
                  <a:cubicBezTo>
                    <a:pt x="1951" y="666"/>
                    <a:pt x="1913" y="635"/>
                    <a:pt x="1903" y="592"/>
                  </a:cubicBezTo>
                  <a:cubicBezTo>
                    <a:pt x="1809" y="592"/>
                    <a:pt x="1809" y="592"/>
                    <a:pt x="1809" y="592"/>
                  </a:cubicBezTo>
                  <a:cubicBezTo>
                    <a:pt x="1700" y="701"/>
                    <a:pt x="1700" y="701"/>
                    <a:pt x="1700" y="701"/>
                  </a:cubicBezTo>
                  <a:cubicBezTo>
                    <a:pt x="1700" y="1137"/>
                    <a:pt x="1700" y="1137"/>
                    <a:pt x="1700" y="1137"/>
                  </a:cubicBezTo>
                  <a:cubicBezTo>
                    <a:pt x="1656" y="1114"/>
                    <a:pt x="1656" y="1114"/>
                    <a:pt x="1656" y="1114"/>
                  </a:cubicBezTo>
                  <a:cubicBezTo>
                    <a:pt x="1656" y="847"/>
                    <a:pt x="1656" y="847"/>
                    <a:pt x="1656" y="847"/>
                  </a:cubicBezTo>
                  <a:cubicBezTo>
                    <a:pt x="1507" y="698"/>
                    <a:pt x="1507" y="698"/>
                    <a:pt x="1507" y="698"/>
                  </a:cubicBezTo>
                  <a:cubicBezTo>
                    <a:pt x="1502" y="693"/>
                    <a:pt x="1500" y="688"/>
                    <a:pt x="1500" y="682"/>
                  </a:cubicBezTo>
                  <a:cubicBezTo>
                    <a:pt x="1500" y="462"/>
                    <a:pt x="1500" y="462"/>
                    <a:pt x="1500" y="462"/>
                  </a:cubicBezTo>
                  <a:cubicBezTo>
                    <a:pt x="1445" y="462"/>
                    <a:pt x="1445" y="462"/>
                    <a:pt x="1445" y="462"/>
                  </a:cubicBezTo>
                  <a:cubicBezTo>
                    <a:pt x="1435" y="505"/>
                    <a:pt x="1397" y="536"/>
                    <a:pt x="1352" y="536"/>
                  </a:cubicBezTo>
                  <a:cubicBezTo>
                    <a:pt x="1298" y="536"/>
                    <a:pt x="1255" y="493"/>
                    <a:pt x="1255" y="440"/>
                  </a:cubicBezTo>
                  <a:cubicBezTo>
                    <a:pt x="1255" y="387"/>
                    <a:pt x="1298" y="344"/>
                    <a:pt x="1352" y="344"/>
                  </a:cubicBezTo>
                  <a:cubicBezTo>
                    <a:pt x="1397" y="344"/>
                    <a:pt x="1435" y="375"/>
                    <a:pt x="1445" y="418"/>
                  </a:cubicBezTo>
                  <a:cubicBezTo>
                    <a:pt x="1500" y="418"/>
                    <a:pt x="1500" y="418"/>
                    <a:pt x="1500" y="418"/>
                  </a:cubicBezTo>
                  <a:cubicBezTo>
                    <a:pt x="1500" y="292"/>
                    <a:pt x="1500" y="292"/>
                    <a:pt x="1500" y="292"/>
                  </a:cubicBezTo>
                  <a:cubicBezTo>
                    <a:pt x="1457" y="282"/>
                    <a:pt x="1426" y="244"/>
                    <a:pt x="1426" y="198"/>
                  </a:cubicBezTo>
                  <a:cubicBezTo>
                    <a:pt x="1426" y="145"/>
                    <a:pt x="1469" y="102"/>
                    <a:pt x="1522" y="102"/>
                  </a:cubicBezTo>
                  <a:cubicBezTo>
                    <a:pt x="1575" y="102"/>
                    <a:pt x="1619" y="145"/>
                    <a:pt x="1619" y="198"/>
                  </a:cubicBezTo>
                  <a:cubicBezTo>
                    <a:pt x="1619" y="244"/>
                    <a:pt x="1587" y="282"/>
                    <a:pt x="1544" y="292"/>
                  </a:cubicBezTo>
                  <a:cubicBezTo>
                    <a:pt x="1544" y="673"/>
                    <a:pt x="1544" y="673"/>
                    <a:pt x="1544" y="673"/>
                  </a:cubicBezTo>
                  <a:cubicBezTo>
                    <a:pt x="1656" y="785"/>
                    <a:pt x="1656" y="785"/>
                    <a:pt x="1656" y="785"/>
                  </a:cubicBezTo>
                  <a:cubicBezTo>
                    <a:pt x="1656" y="692"/>
                    <a:pt x="1656" y="692"/>
                    <a:pt x="1656" y="692"/>
                  </a:cubicBezTo>
                  <a:cubicBezTo>
                    <a:pt x="1656" y="686"/>
                    <a:pt x="1658" y="680"/>
                    <a:pt x="1662" y="676"/>
                  </a:cubicBezTo>
                  <a:cubicBezTo>
                    <a:pt x="1784" y="554"/>
                    <a:pt x="1784" y="554"/>
                    <a:pt x="1784" y="554"/>
                  </a:cubicBezTo>
                  <a:cubicBezTo>
                    <a:pt x="1788" y="550"/>
                    <a:pt x="1794" y="548"/>
                    <a:pt x="1800" y="548"/>
                  </a:cubicBezTo>
                  <a:cubicBezTo>
                    <a:pt x="1903" y="548"/>
                    <a:pt x="1903" y="548"/>
                    <a:pt x="1903" y="548"/>
                  </a:cubicBezTo>
                  <a:cubicBezTo>
                    <a:pt x="1913" y="505"/>
                    <a:pt x="1951" y="474"/>
                    <a:pt x="1997" y="474"/>
                  </a:cubicBezTo>
                  <a:cubicBezTo>
                    <a:pt x="2050" y="474"/>
                    <a:pt x="2093" y="517"/>
                    <a:pt x="2093" y="570"/>
                  </a:cubicBezTo>
                  <a:close/>
                  <a:moveTo>
                    <a:pt x="1404" y="440"/>
                  </a:moveTo>
                  <a:cubicBezTo>
                    <a:pt x="1404" y="411"/>
                    <a:pt x="1380" y="388"/>
                    <a:pt x="1352" y="388"/>
                  </a:cubicBezTo>
                  <a:cubicBezTo>
                    <a:pt x="1323" y="388"/>
                    <a:pt x="1299" y="411"/>
                    <a:pt x="1299" y="440"/>
                  </a:cubicBezTo>
                  <a:cubicBezTo>
                    <a:pt x="1299" y="469"/>
                    <a:pt x="1323" y="492"/>
                    <a:pt x="1352" y="492"/>
                  </a:cubicBezTo>
                  <a:cubicBezTo>
                    <a:pt x="1380" y="492"/>
                    <a:pt x="1404" y="469"/>
                    <a:pt x="1404" y="440"/>
                  </a:cubicBezTo>
                  <a:close/>
                  <a:moveTo>
                    <a:pt x="1522" y="251"/>
                  </a:moveTo>
                  <a:cubicBezTo>
                    <a:pt x="1551" y="251"/>
                    <a:pt x="1575" y="227"/>
                    <a:pt x="1575" y="198"/>
                  </a:cubicBezTo>
                  <a:cubicBezTo>
                    <a:pt x="1575" y="169"/>
                    <a:pt x="1551" y="146"/>
                    <a:pt x="1522" y="146"/>
                  </a:cubicBezTo>
                  <a:cubicBezTo>
                    <a:pt x="1493" y="146"/>
                    <a:pt x="1470" y="169"/>
                    <a:pt x="1470" y="198"/>
                  </a:cubicBezTo>
                  <a:cubicBezTo>
                    <a:pt x="1470" y="227"/>
                    <a:pt x="1493" y="251"/>
                    <a:pt x="1522" y="251"/>
                  </a:cubicBezTo>
                  <a:close/>
                  <a:moveTo>
                    <a:pt x="2049" y="570"/>
                  </a:moveTo>
                  <a:cubicBezTo>
                    <a:pt x="2049" y="541"/>
                    <a:pt x="2026" y="518"/>
                    <a:pt x="1997" y="518"/>
                  </a:cubicBezTo>
                  <a:cubicBezTo>
                    <a:pt x="1968" y="518"/>
                    <a:pt x="1945" y="541"/>
                    <a:pt x="1945" y="570"/>
                  </a:cubicBezTo>
                  <a:cubicBezTo>
                    <a:pt x="1945" y="599"/>
                    <a:pt x="1968" y="622"/>
                    <a:pt x="1997" y="622"/>
                  </a:cubicBezTo>
                  <a:cubicBezTo>
                    <a:pt x="2026" y="622"/>
                    <a:pt x="2049" y="599"/>
                    <a:pt x="2049" y="5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2">
              <a:extLst>
                <a:ext uri="{FF2B5EF4-FFF2-40B4-BE49-F238E27FC236}">
                  <a16:creationId xmlns="" xmlns:a16="http://schemas.microsoft.com/office/drawing/2014/main" id="{E28F1E45-EC36-4841-AE6B-A842DE4BEBD3}"/>
                </a:ext>
              </a:extLst>
            </p:cNvPr>
            <p:cNvSpPr>
              <a:spLocks noEditPoints="1"/>
            </p:cNvSpPr>
            <p:nvPr/>
          </p:nvSpPr>
          <p:spPr bwMode="auto">
            <a:xfrm>
              <a:off x="2574" y="300"/>
              <a:ext cx="2120" cy="3609"/>
            </a:xfrm>
            <a:custGeom>
              <a:avLst/>
              <a:gdLst>
                <a:gd name="T0" fmla="*/ 204 w 1132"/>
                <a:gd name="T1" fmla="*/ 1471 h 1925"/>
                <a:gd name="T2" fmla="*/ 252 w 1132"/>
                <a:gd name="T3" fmla="*/ 1283 h 1925"/>
                <a:gd name="T4" fmla="*/ 412 w 1132"/>
                <a:gd name="T5" fmla="*/ 1048 h 1925"/>
                <a:gd name="T6" fmla="*/ 476 w 1132"/>
                <a:gd name="T7" fmla="*/ 879 h 1925"/>
                <a:gd name="T8" fmla="*/ 476 w 1132"/>
                <a:gd name="T9" fmla="*/ 1129 h 1925"/>
                <a:gd name="T10" fmla="*/ 310 w 1132"/>
                <a:gd name="T11" fmla="*/ 1304 h 1925"/>
                <a:gd name="T12" fmla="*/ 204 w 1132"/>
                <a:gd name="T13" fmla="*/ 1471 h 1925"/>
                <a:gd name="T14" fmla="*/ 670 w 1132"/>
                <a:gd name="T15" fmla="*/ 596 h 1925"/>
                <a:gd name="T16" fmla="*/ 573 w 1132"/>
                <a:gd name="T17" fmla="*/ 964 h 1925"/>
                <a:gd name="T18" fmla="*/ 622 w 1132"/>
                <a:gd name="T19" fmla="*/ 1100 h 1925"/>
                <a:gd name="T20" fmla="*/ 411 w 1132"/>
                <a:gd name="T21" fmla="*/ 1620 h 1925"/>
                <a:gd name="T22" fmla="*/ 707 w 1132"/>
                <a:gd name="T23" fmla="*/ 1175 h 1925"/>
                <a:gd name="T24" fmla="*/ 677 w 1132"/>
                <a:gd name="T25" fmla="*/ 961 h 1925"/>
                <a:gd name="T26" fmla="*/ 649 w 1132"/>
                <a:gd name="T27" fmla="*/ 847 h 1925"/>
                <a:gd name="T28" fmla="*/ 691 w 1132"/>
                <a:gd name="T29" fmla="*/ 756 h 1925"/>
                <a:gd name="T30" fmla="*/ 670 w 1132"/>
                <a:gd name="T31" fmla="*/ 596 h 1925"/>
                <a:gd name="T32" fmla="*/ 787 w 1132"/>
                <a:gd name="T33" fmla="*/ 924 h 1925"/>
                <a:gd name="T34" fmla="*/ 833 w 1132"/>
                <a:gd name="T35" fmla="*/ 1220 h 1925"/>
                <a:gd name="T36" fmla="*/ 924 w 1132"/>
                <a:gd name="T37" fmla="*/ 1271 h 1925"/>
                <a:gd name="T38" fmla="*/ 1132 w 1132"/>
                <a:gd name="T39" fmla="*/ 1496 h 1925"/>
                <a:gd name="T40" fmla="*/ 960 w 1132"/>
                <a:gd name="T41" fmla="*/ 1175 h 1925"/>
                <a:gd name="T42" fmla="*/ 876 w 1132"/>
                <a:gd name="T43" fmla="*/ 1156 h 1925"/>
                <a:gd name="T44" fmla="*/ 787 w 1132"/>
                <a:gd name="T45" fmla="*/ 924 h 1925"/>
                <a:gd name="T46" fmla="*/ 190 w 1132"/>
                <a:gd name="T47" fmla="*/ 1778 h 1925"/>
                <a:gd name="T48" fmla="*/ 214 w 1132"/>
                <a:gd name="T49" fmla="*/ 1613 h 1925"/>
                <a:gd name="T50" fmla="*/ 292 w 1132"/>
                <a:gd name="T51" fmla="*/ 1471 h 1925"/>
                <a:gd name="T52" fmla="*/ 178 w 1132"/>
                <a:gd name="T53" fmla="*/ 1571 h 1925"/>
                <a:gd name="T54" fmla="*/ 132 w 1132"/>
                <a:gd name="T55" fmla="*/ 1705 h 1925"/>
                <a:gd name="T56" fmla="*/ 60 w 1132"/>
                <a:gd name="T57" fmla="*/ 1705 h 1925"/>
                <a:gd name="T58" fmla="*/ 0 w 1132"/>
                <a:gd name="T59" fmla="*/ 1925 h 1925"/>
                <a:gd name="T60" fmla="*/ 190 w 1132"/>
                <a:gd name="T61" fmla="*/ 1778 h 1925"/>
                <a:gd name="T62" fmla="*/ 649 w 1132"/>
                <a:gd name="T63" fmla="*/ 331 h 1925"/>
                <a:gd name="T64" fmla="*/ 668 w 1132"/>
                <a:gd name="T65" fmla="*/ 328 h 1925"/>
                <a:gd name="T66" fmla="*/ 669 w 1132"/>
                <a:gd name="T67" fmla="*/ 328 h 1925"/>
                <a:gd name="T68" fmla="*/ 701 w 1132"/>
                <a:gd name="T69" fmla="*/ 336 h 1925"/>
                <a:gd name="T70" fmla="*/ 701 w 1132"/>
                <a:gd name="T71" fmla="*/ 200 h 1925"/>
                <a:gd name="T72" fmla="*/ 707 w 1132"/>
                <a:gd name="T73" fmla="*/ 193 h 1925"/>
                <a:gd name="T74" fmla="*/ 1010 w 1132"/>
                <a:gd name="T75" fmla="*/ 193 h 1925"/>
                <a:gd name="T76" fmla="*/ 1014 w 1132"/>
                <a:gd name="T77" fmla="*/ 182 h 1925"/>
                <a:gd name="T78" fmla="*/ 933 w 1132"/>
                <a:gd name="T79" fmla="*/ 101 h 1925"/>
                <a:gd name="T80" fmla="*/ 933 w 1132"/>
                <a:gd name="T81" fmla="*/ 92 h 1925"/>
                <a:gd name="T82" fmla="*/ 1014 w 1132"/>
                <a:gd name="T83" fmla="*/ 11 h 1925"/>
                <a:gd name="T84" fmla="*/ 1010 w 1132"/>
                <a:gd name="T85" fmla="*/ 0 h 1925"/>
                <a:gd name="T86" fmla="*/ 694 w 1132"/>
                <a:gd name="T87" fmla="*/ 0 h 1925"/>
                <a:gd name="T88" fmla="*/ 655 w 1132"/>
                <a:gd name="T89" fmla="*/ 0 h 1925"/>
                <a:gd name="T90" fmla="*/ 655 w 1132"/>
                <a:gd name="T91" fmla="*/ 0 h 1925"/>
                <a:gd name="T92" fmla="*/ 649 w 1132"/>
                <a:gd name="T93" fmla="*/ 7 h 1925"/>
                <a:gd name="T94" fmla="*/ 649 w 1132"/>
                <a:gd name="T95" fmla="*/ 193 h 1925"/>
                <a:gd name="T96" fmla="*/ 649 w 1132"/>
                <a:gd name="T97" fmla="*/ 193 h 1925"/>
                <a:gd name="T98" fmla="*/ 649 w 1132"/>
                <a:gd name="T99" fmla="*/ 331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2" h="1925">
                  <a:moveTo>
                    <a:pt x="204" y="1471"/>
                  </a:moveTo>
                  <a:cubicBezTo>
                    <a:pt x="252" y="1283"/>
                    <a:pt x="252" y="1283"/>
                    <a:pt x="252" y="1283"/>
                  </a:cubicBezTo>
                  <a:cubicBezTo>
                    <a:pt x="412" y="1048"/>
                    <a:pt x="412" y="1048"/>
                    <a:pt x="412" y="1048"/>
                  </a:cubicBezTo>
                  <a:cubicBezTo>
                    <a:pt x="476" y="879"/>
                    <a:pt x="476" y="879"/>
                    <a:pt x="476" y="879"/>
                  </a:cubicBezTo>
                  <a:cubicBezTo>
                    <a:pt x="476" y="1129"/>
                    <a:pt x="476" y="1129"/>
                    <a:pt x="476" y="1129"/>
                  </a:cubicBezTo>
                  <a:cubicBezTo>
                    <a:pt x="310" y="1304"/>
                    <a:pt x="310" y="1304"/>
                    <a:pt x="310" y="1304"/>
                  </a:cubicBezTo>
                  <a:lnTo>
                    <a:pt x="204" y="1471"/>
                  </a:lnTo>
                  <a:close/>
                  <a:moveTo>
                    <a:pt x="670" y="596"/>
                  </a:moveTo>
                  <a:cubicBezTo>
                    <a:pt x="573" y="964"/>
                    <a:pt x="573" y="964"/>
                    <a:pt x="573" y="964"/>
                  </a:cubicBezTo>
                  <a:cubicBezTo>
                    <a:pt x="622" y="1100"/>
                    <a:pt x="622" y="1100"/>
                    <a:pt x="622" y="1100"/>
                  </a:cubicBezTo>
                  <a:cubicBezTo>
                    <a:pt x="411" y="1620"/>
                    <a:pt x="411" y="1620"/>
                    <a:pt x="411" y="1620"/>
                  </a:cubicBezTo>
                  <a:cubicBezTo>
                    <a:pt x="707" y="1175"/>
                    <a:pt x="707" y="1175"/>
                    <a:pt x="707" y="1175"/>
                  </a:cubicBezTo>
                  <a:cubicBezTo>
                    <a:pt x="677" y="961"/>
                    <a:pt x="677" y="961"/>
                    <a:pt x="677" y="961"/>
                  </a:cubicBezTo>
                  <a:cubicBezTo>
                    <a:pt x="649" y="847"/>
                    <a:pt x="649" y="847"/>
                    <a:pt x="649" y="847"/>
                  </a:cubicBezTo>
                  <a:cubicBezTo>
                    <a:pt x="691" y="756"/>
                    <a:pt x="691" y="756"/>
                    <a:pt x="691" y="756"/>
                  </a:cubicBezTo>
                  <a:lnTo>
                    <a:pt x="670" y="596"/>
                  </a:lnTo>
                  <a:close/>
                  <a:moveTo>
                    <a:pt x="787" y="924"/>
                  </a:moveTo>
                  <a:cubicBezTo>
                    <a:pt x="833" y="1220"/>
                    <a:pt x="833" y="1220"/>
                    <a:pt x="833" y="1220"/>
                  </a:cubicBezTo>
                  <a:cubicBezTo>
                    <a:pt x="924" y="1271"/>
                    <a:pt x="924" y="1271"/>
                    <a:pt x="924" y="1271"/>
                  </a:cubicBezTo>
                  <a:cubicBezTo>
                    <a:pt x="1132" y="1496"/>
                    <a:pt x="1132" y="1496"/>
                    <a:pt x="1132" y="1496"/>
                  </a:cubicBezTo>
                  <a:cubicBezTo>
                    <a:pt x="960" y="1175"/>
                    <a:pt x="960" y="1175"/>
                    <a:pt x="960" y="1175"/>
                  </a:cubicBezTo>
                  <a:cubicBezTo>
                    <a:pt x="876" y="1156"/>
                    <a:pt x="876" y="1156"/>
                    <a:pt x="876" y="1156"/>
                  </a:cubicBezTo>
                  <a:lnTo>
                    <a:pt x="787" y="924"/>
                  </a:lnTo>
                  <a:close/>
                  <a:moveTo>
                    <a:pt x="190" y="1778"/>
                  </a:moveTo>
                  <a:cubicBezTo>
                    <a:pt x="214" y="1613"/>
                    <a:pt x="214" y="1613"/>
                    <a:pt x="214" y="1613"/>
                  </a:cubicBezTo>
                  <a:cubicBezTo>
                    <a:pt x="292" y="1471"/>
                    <a:pt x="292" y="1471"/>
                    <a:pt x="292" y="1471"/>
                  </a:cubicBezTo>
                  <a:cubicBezTo>
                    <a:pt x="178" y="1571"/>
                    <a:pt x="178" y="1571"/>
                    <a:pt x="178" y="1571"/>
                  </a:cubicBezTo>
                  <a:cubicBezTo>
                    <a:pt x="132" y="1705"/>
                    <a:pt x="132" y="1705"/>
                    <a:pt x="132" y="1705"/>
                  </a:cubicBezTo>
                  <a:cubicBezTo>
                    <a:pt x="60" y="1705"/>
                    <a:pt x="60" y="1705"/>
                    <a:pt x="60" y="1705"/>
                  </a:cubicBezTo>
                  <a:cubicBezTo>
                    <a:pt x="0" y="1925"/>
                    <a:pt x="0" y="1925"/>
                    <a:pt x="0" y="1925"/>
                  </a:cubicBezTo>
                  <a:lnTo>
                    <a:pt x="190" y="1778"/>
                  </a:lnTo>
                  <a:close/>
                  <a:moveTo>
                    <a:pt x="649" y="331"/>
                  </a:moveTo>
                  <a:cubicBezTo>
                    <a:pt x="655" y="329"/>
                    <a:pt x="662" y="328"/>
                    <a:pt x="668" y="328"/>
                  </a:cubicBezTo>
                  <a:cubicBezTo>
                    <a:pt x="669" y="328"/>
                    <a:pt x="669" y="328"/>
                    <a:pt x="669" y="328"/>
                  </a:cubicBezTo>
                  <a:cubicBezTo>
                    <a:pt x="680" y="328"/>
                    <a:pt x="691" y="331"/>
                    <a:pt x="701" y="336"/>
                  </a:cubicBezTo>
                  <a:cubicBezTo>
                    <a:pt x="701" y="200"/>
                    <a:pt x="701" y="200"/>
                    <a:pt x="701" y="200"/>
                  </a:cubicBezTo>
                  <a:cubicBezTo>
                    <a:pt x="701" y="196"/>
                    <a:pt x="704" y="193"/>
                    <a:pt x="707" y="193"/>
                  </a:cubicBezTo>
                  <a:cubicBezTo>
                    <a:pt x="1010" y="193"/>
                    <a:pt x="1010" y="193"/>
                    <a:pt x="1010" y="193"/>
                  </a:cubicBezTo>
                  <a:cubicBezTo>
                    <a:pt x="1016" y="193"/>
                    <a:pt x="1018" y="186"/>
                    <a:pt x="1014" y="182"/>
                  </a:cubicBezTo>
                  <a:cubicBezTo>
                    <a:pt x="933" y="101"/>
                    <a:pt x="933" y="101"/>
                    <a:pt x="933" y="101"/>
                  </a:cubicBezTo>
                  <a:cubicBezTo>
                    <a:pt x="931" y="99"/>
                    <a:pt x="931" y="95"/>
                    <a:pt x="933" y="92"/>
                  </a:cubicBezTo>
                  <a:cubicBezTo>
                    <a:pt x="1014" y="11"/>
                    <a:pt x="1014" y="11"/>
                    <a:pt x="1014" y="11"/>
                  </a:cubicBezTo>
                  <a:cubicBezTo>
                    <a:pt x="1018" y="7"/>
                    <a:pt x="1016" y="0"/>
                    <a:pt x="1010" y="0"/>
                  </a:cubicBezTo>
                  <a:cubicBezTo>
                    <a:pt x="694" y="0"/>
                    <a:pt x="694" y="0"/>
                    <a:pt x="694" y="0"/>
                  </a:cubicBezTo>
                  <a:cubicBezTo>
                    <a:pt x="655" y="0"/>
                    <a:pt x="655" y="0"/>
                    <a:pt x="655" y="0"/>
                  </a:cubicBezTo>
                  <a:cubicBezTo>
                    <a:pt x="655" y="0"/>
                    <a:pt x="655" y="0"/>
                    <a:pt x="655" y="0"/>
                  </a:cubicBezTo>
                  <a:cubicBezTo>
                    <a:pt x="652" y="0"/>
                    <a:pt x="649" y="3"/>
                    <a:pt x="649" y="7"/>
                  </a:cubicBezTo>
                  <a:cubicBezTo>
                    <a:pt x="649" y="193"/>
                    <a:pt x="649" y="193"/>
                    <a:pt x="649" y="193"/>
                  </a:cubicBezTo>
                  <a:cubicBezTo>
                    <a:pt x="649" y="193"/>
                    <a:pt x="649" y="193"/>
                    <a:pt x="649" y="193"/>
                  </a:cubicBezTo>
                  <a:lnTo>
                    <a:pt x="649" y="3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 name="bcgIcons_CurvedRoad">
            <a:extLst>
              <a:ext uri="{FF2B5EF4-FFF2-40B4-BE49-F238E27FC236}">
                <a16:creationId xmlns="" xmlns:a16="http://schemas.microsoft.com/office/drawing/2014/main" id="{CA03986D-1822-40B3-84B7-81CCEA1D0553}"/>
              </a:ext>
            </a:extLst>
          </p:cNvPr>
          <p:cNvGrpSpPr>
            <a:grpSpLocks noChangeAspect="1"/>
          </p:cNvGrpSpPr>
          <p:nvPr/>
        </p:nvGrpSpPr>
        <p:grpSpPr bwMode="auto">
          <a:xfrm>
            <a:off x="3541581" y="1716497"/>
            <a:ext cx="1072235" cy="1073229"/>
            <a:chOff x="1682" y="0"/>
            <a:chExt cx="4316" cy="4320"/>
          </a:xfrm>
        </p:grpSpPr>
        <p:sp>
          <p:nvSpPr>
            <p:cNvPr id="20" name="AutoShape 13">
              <a:extLst>
                <a:ext uri="{FF2B5EF4-FFF2-40B4-BE49-F238E27FC236}">
                  <a16:creationId xmlns="" xmlns:a16="http://schemas.microsoft.com/office/drawing/2014/main" id="{38D6B196-8244-416F-B5DB-A1E0AE75B7C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a:extLst>
                <a:ext uri="{FF2B5EF4-FFF2-40B4-BE49-F238E27FC236}">
                  <a16:creationId xmlns="" xmlns:a16="http://schemas.microsoft.com/office/drawing/2014/main" id="{4DE021B3-E9E5-45D5-85F8-E847B1250258}"/>
                </a:ext>
              </a:extLst>
            </p:cNvPr>
            <p:cNvSpPr>
              <a:spLocks noEditPoints="1"/>
            </p:cNvSpPr>
            <p:nvPr/>
          </p:nvSpPr>
          <p:spPr bwMode="auto">
            <a:xfrm>
              <a:off x="2285" y="1020"/>
              <a:ext cx="3112" cy="2591"/>
            </a:xfrm>
            <a:custGeom>
              <a:avLst/>
              <a:gdLst>
                <a:gd name="T0" fmla="*/ 1619 w 1661"/>
                <a:gd name="T1" fmla="*/ 563 h 1382"/>
                <a:gd name="T2" fmla="*/ 1436 w 1661"/>
                <a:gd name="T3" fmla="*/ 563 h 1382"/>
                <a:gd name="T4" fmla="*/ 1259 w 1661"/>
                <a:gd name="T5" fmla="*/ 211 h 1382"/>
                <a:gd name="T6" fmla="*/ 1348 w 1661"/>
                <a:gd name="T7" fmla="*/ 33 h 1382"/>
                <a:gd name="T8" fmla="*/ 1387 w 1661"/>
                <a:gd name="T9" fmla="*/ 33 h 1382"/>
                <a:gd name="T10" fmla="*/ 1638 w 1661"/>
                <a:gd name="T11" fmla="*/ 531 h 1382"/>
                <a:gd name="T12" fmla="*/ 1619 w 1661"/>
                <a:gd name="T13" fmla="*/ 563 h 1382"/>
                <a:gd name="T14" fmla="*/ 1112 w 1661"/>
                <a:gd name="T15" fmla="*/ 1382 h 1382"/>
                <a:gd name="T16" fmla="*/ 0 w 1661"/>
                <a:gd name="T17" fmla="*/ 1382 h 1382"/>
                <a:gd name="T18" fmla="*/ 723 w 1661"/>
                <a:gd name="T19" fmla="*/ 943 h 1382"/>
                <a:gd name="T20" fmla="*/ 777 w 1661"/>
                <a:gd name="T21" fmla="*/ 530 h 1382"/>
                <a:gd name="T22" fmla="*/ 737 w 1661"/>
                <a:gd name="T23" fmla="*/ 451 h 1382"/>
                <a:gd name="T24" fmla="*/ 1301 w 1661"/>
                <a:gd name="T25" fmla="*/ 679 h 1382"/>
                <a:gd name="T26" fmla="*/ 1112 w 1661"/>
                <a:gd name="T27" fmla="*/ 1382 h 1382"/>
                <a:gd name="T28" fmla="*/ 950 w 1661"/>
                <a:gd name="T29" fmla="*/ 1072 h 1382"/>
                <a:gd name="T30" fmla="*/ 920 w 1661"/>
                <a:gd name="T31" fmla="*/ 1067 h 1382"/>
                <a:gd name="T32" fmla="*/ 805 w 1661"/>
                <a:gd name="T33" fmla="*/ 1143 h 1382"/>
                <a:gd name="T34" fmla="*/ 624 w 1661"/>
                <a:gd name="T35" fmla="*/ 1278 h 1382"/>
                <a:gd name="T36" fmla="*/ 626 w 1661"/>
                <a:gd name="T37" fmla="*/ 1309 h 1382"/>
                <a:gd name="T38" fmla="*/ 641 w 1661"/>
                <a:gd name="T39" fmla="*/ 1315 h 1382"/>
                <a:gd name="T40" fmla="*/ 657 w 1661"/>
                <a:gd name="T41" fmla="*/ 1307 h 1382"/>
                <a:gd name="T42" fmla="*/ 829 w 1661"/>
                <a:gd name="T43" fmla="*/ 1180 h 1382"/>
                <a:gd name="T44" fmla="*/ 945 w 1661"/>
                <a:gd name="T45" fmla="*/ 1103 h 1382"/>
                <a:gd name="T46" fmla="*/ 950 w 1661"/>
                <a:gd name="T47" fmla="*/ 1072 h 1382"/>
                <a:gd name="T48" fmla="*/ 1101 w 1661"/>
                <a:gd name="T49" fmla="*/ 669 h 1382"/>
                <a:gd name="T50" fmla="*/ 1111 w 1661"/>
                <a:gd name="T51" fmla="*/ 673 h 1382"/>
                <a:gd name="T52" fmla="*/ 1121 w 1661"/>
                <a:gd name="T53" fmla="*/ 669 h 1382"/>
                <a:gd name="T54" fmla="*/ 1120 w 1661"/>
                <a:gd name="T55" fmla="*/ 649 h 1382"/>
                <a:gd name="T56" fmla="*/ 998 w 1661"/>
                <a:gd name="T57" fmla="*/ 565 h 1382"/>
                <a:gd name="T58" fmla="*/ 980 w 1661"/>
                <a:gd name="T59" fmla="*/ 571 h 1382"/>
                <a:gd name="T60" fmla="*/ 985 w 1661"/>
                <a:gd name="T61" fmla="*/ 590 h 1382"/>
                <a:gd name="T62" fmla="*/ 1101 w 1661"/>
                <a:gd name="T63" fmla="*/ 669 h 1382"/>
                <a:gd name="T64" fmla="*/ 1178 w 1661"/>
                <a:gd name="T65" fmla="*/ 785 h 1382"/>
                <a:gd name="T66" fmla="*/ 1153 w 1661"/>
                <a:gd name="T67" fmla="*/ 804 h 1382"/>
                <a:gd name="T68" fmla="*/ 1042 w 1661"/>
                <a:gd name="T69" fmla="*/ 971 h 1382"/>
                <a:gd name="T70" fmla="*/ 1041 w 1661"/>
                <a:gd name="T71" fmla="*/ 1002 h 1382"/>
                <a:gd name="T72" fmla="*/ 1057 w 1661"/>
                <a:gd name="T73" fmla="*/ 1010 h 1382"/>
                <a:gd name="T74" fmla="*/ 1072 w 1661"/>
                <a:gd name="T75" fmla="*/ 1004 h 1382"/>
                <a:gd name="T76" fmla="*/ 1197 w 1661"/>
                <a:gd name="T77" fmla="*/ 809 h 1382"/>
                <a:gd name="T78" fmla="*/ 1178 w 1661"/>
                <a:gd name="T79" fmla="*/ 785 h 1382"/>
                <a:gd name="T80" fmla="*/ 426 w 1661"/>
                <a:gd name="T81" fmla="*/ 16 h 1382"/>
                <a:gd name="T82" fmla="*/ 71 w 1661"/>
                <a:gd name="T83" fmla="*/ 721 h 1382"/>
                <a:gd name="T84" fmla="*/ 91 w 1661"/>
                <a:gd name="T85" fmla="*/ 753 h 1382"/>
                <a:gd name="T86" fmla="*/ 800 w 1661"/>
                <a:gd name="T87" fmla="*/ 753 h 1382"/>
                <a:gd name="T88" fmla="*/ 820 w 1661"/>
                <a:gd name="T89" fmla="*/ 721 h 1382"/>
                <a:gd name="T90" fmla="*/ 465 w 1661"/>
                <a:gd name="T91" fmla="*/ 16 h 1382"/>
                <a:gd name="T92" fmla="*/ 426 w 1661"/>
                <a:gd name="T93" fmla="*/ 16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1" h="1382">
                  <a:moveTo>
                    <a:pt x="1619" y="563"/>
                  </a:moveTo>
                  <a:cubicBezTo>
                    <a:pt x="1436" y="563"/>
                    <a:pt x="1436" y="563"/>
                    <a:pt x="1436" y="563"/>
                  </a:cubicBezTo>
                  <a:cubicBezTo>
                    <a:pt x="1259" y="211"/>
                    <a:pt x="1259" y="211"/>
                    <a:pt x="1259" y="211"/>
                  </a:cubicBezTo>
                  <a:cubicBezTo>
                    <a:pt x="1348" y="33"/>
                    <a:pt x="1348" y="33"/>
                    <a:pt x="1348" y="33"/>
                  </a:cubicBezTo>
                  <a:cubicBezTo>
                    <a:pt x="1356" y="17"/>
                    <a:pt x="1379" y="17"/>
                    <a:pt x="1387" y="33"/>
                  </a:cubicBezTo>
                  <a:cubicBezTo>
                    <a:pt x="1638" y="531"/>
                    <a:pt x="1638" y="531"/>
                    <a:pt x="1638" y="531"/>
                  </a:cubicBezTo>
                  <a:cubicBezTo>
                    <a:pt x="1646" y="546"/>
                    <a:pt x="1635" y="563"/>
                    <a:pt x="1619" y="563"/>
                  </a:cubicBezTo>
                  <a:close/>
                  <a:moveTo>
                    <a:pt x="1112" y="1382"/>
                  </a:moveTo>
                  <a:cubicBezTo>
                    <a:pt x="0" y="1382"/>
                    <a:pt x="0" y="1382"/>
                    <a:pt x="0" y="1382"/>
                  </a:cubicBezTo>
                  <a:cubicBezTo>
                    <a:pt x="0" y="1382"/>
                    <a:pt x="130" y="1163"/>
                    <a:pt x="723" y="943"/>
                  </a:cubicBezTo>
                  <a:cubicBezTo>
                    <a:pt x="975" y="849"/>
                    <a:pt x="1166" y="710"/>
                    <a:pt x="777" y="530"/>
                  </a:cubicBezTo>
                  <a:cubicBezTo>
                    <a:pt x="737" y="451"/>
                    <a:pt x="737" y="451"/>
                    <a:pt x="737" y="451"/>
                  </a:cubicBezTo>
                  <a:cubicBezTo>
                    <a:pt x="879" y="465"/>
                    <a:pt x="1091" y="516"/>
                    <a:pt x="1301" y="679"/>
                  </a:cubicBezTo>
                  <a:cubicBezTo>
                    <a:pt x="1661" y="960"/>
                    <a:pt x="1212" y="1160"/>
                    <a:pt x="1112" y="1382"/>
                  </a:cubicBezTo>
                  <a:close/>
                  <a:moveTo>
                    <a:pt x="950" y="1072"/>
                  </a:moveTo>
                  <a:cubicBezTo>
                    <a:pt x="944" y="1062"/>
                    <a:pt x="930" y="1060"/>
                    <a:pt x="920" y="1067"/>
                  </a:cubicBezTo>
                  <a:cubicBezTo>
                    <a:pt x="882" y="1093"/>
                    <a:pt x="843" y="1119"/>
                    <a:pt x="805" y="1143"/>
                  </a:cubicBezTo>
                  <a:cubicBezTo>
                    <a:pt x="726" y="1195"/>
                    <a:pt x="657" y="1240"/>
                    <a:pt x="624" y="1278"/>
                  </a:cubicBezTo>
                  <a:cubicBezTo>
                    <a:pt x="616" y="1287"/>
                    <a:pt x="617" y="1301"/>
                    <a:pt x="626" y="1309"/>
                  </a:cubicBezTo>
                  <a:cubicBezTo>
                    <a:pt x="631" y="1313"/>
                    <a:pt x="636" y="1315"/>
                    <a:pt x="641" y="1315"/>
                  </a:cubicBezTo>
                  <a:cubicBezTo>
                    <a:pt x="647" y="1315"/>
                    <a:pt x="653" y="1312"/>
                    <a:pt x="657" y="1307"/>
                  </a:cubicBezTo>
                  <a:cubicBezTo>
                    <a:pt x="687" y="1273"/>
                    <a:pt x="756" y="1228"/>
                    <a:pt x="829" y="1180"/>
                  </a:cubicBezTo>
                  <a:cubicBezTo>
                    <a:pt x="867" y="1155"/>
                    <a:pt x="906" y="1130"/>
                    <a:pt x="945" y="1103"/>
                  </a:cubicBezTo>
                  <a:cubicBezTo>
                    <a:pt x="955" y="1096"/>
                    <a:pt x="957" y="1082"/>
                    <a:pt x="950" y="1072"/>
                  </a:cubicBezTo>
                  <a:close/>
                  <a:moveTo>
                    <a:pt x="1101" y="669"/>
                  </a:moveTo>
                  <a:cubicBezTo>
                    <a:pt x="1104" y="672"/>
                    <a:pt x="1107" y="673"/>
                    <a:pt x="1111" y="673"/>
                  </a:cubicBezTo>
                  <a:cubicBezTo>
                    <a:pt x="1115" y="673"/>
                    <a:pt x="1118" y="672"/>
                    <a:pt x="1121" y="669"/>
                  </a:cubicBezTo>
                  <a:cubicBezTo>
                    <a:pt x="1126" y="663"/>
                    <a:pt x="1126" y="654"/>
                    <a:pt x="1120" y="649"/>
                  </a:cubicBezTo>
                  <a:cubicBezTo>
                    <a:pt x="1090" y="620"/>
                    <a:pt x="1049" y="592"/>
                    <a:pt x="998" y="565"/>
                  </a:cubicBezTo>
                  <a:cubicBezTo>
                    <a:pt x="992" y="562"/>
                    <a:pt x="983" y="564"/>
                    <a:pt x="980" y="571"/>
                  </a:cubicBezTo>
                  <a:cubicBezTo>
                    <a:pt x="976" y="578"/>
                    <a:pt x="978" y="586"/>
                    <a:pt x="985" y="590"/>
                  </a:cubicBezTo>
                  <a:cubicBezTo>
                    <a:pt x="1034" y="616"/>
                    <a:pt x="1073" y="642"/>
                    <a:pt x="1101" y="669"/>
                  </a:cubicBezTo>
                  <a:close/>
                  <a:moveTo>
                    <a:pt x="1178" y="785"/>
                  </a:moveTo>
                  <a:cubicBezTo>
                    <a:pt x="1166" y="784"/>
                    <a:pt x="1155" y="792"/>
                    <a:pt x="1153" y="804"/>
                  </a:cubicBezTo>
                  <a:cubicBezTo>
                    <a:pt x="1147" y="855"/>
                    <a:pt x="1111" y="909"/>
                    <a:pt x="1042" y="971"/>
                  </a:cubicBezTo>
                  <a:cubicBezTo>
                    <a:pt x="1033" y="979"/>
                    <a:pt x="1033" y="993"/>
                    <a:pt x="1041" y="1002"/>
                  </a:cubicBezTo>
                  <a:cubicBezTo>
                    <a:pt x="1045" y="1007"/>
                    <a:pt x="1051" y="1010"/>
                    <a:pt x="1057" y="1010"/>
                  </a:cubicBezTo>
                  <a:cubicBezTo>
                    <a:pt x="1062" y="1010"/>
                    <a:pt x="1068" y="1008"/>
                    <a:pt x="1072" y="1004"/>
                  </a:cubicBezTo>
                  <a:cubicBezTo>
                    <a:pt x="1149" y="935"/>
                    <a:pt x="1190" y="871"/>
                    <a:pt x="1197" y="809"/>
                  </a:cubicBezTo>
                  <a:cubicBezTo>
                    <a:pt x="1199" y="797"/>
                    <a:pt x="1190" y="786"/>
                    <a:pt x="1178" y="785"/>
                  </a:cubicBezTo>
                  <a:close/>
                  <a:moveTo>
                    <a:pt x="426" y="16"/>
                  </a:moveTo>
                  <a:cubicBezTo>
                    <a:pt x="71" y="721"/>
                    <a:pt x="71" y="721"/>
                    <a:pt x="71" y="721"/>
                  </a:cubicBezTo>
                  <a:cubicBezTo>
                    <a:pt x="64" y="736"/>
                    <a:pt x="74" y="753"/>
                    <a:pt x="91" y="753"/>
                  </a:cubicBezTo>
                  <a:cubicBezTo>
                    <a:pt x="800" y="753"/>
                    <a:pt x="800" y="753"/>
                    <a:pt x="800" y="753"/>
                  </a:cubicBezTo>
                  <a:cubicBezTo>
                    <a:pt x="817" y="753"/>
                    <a:pt x="828" y="736"/>
                    <a:pt x="820" y="721"/>
                  </a:cubicBezTo>
                  <a:cubicBezTo>
                    <a:pt x="465" y="16"/>
                    <a:pt x="465" y="16"/>
                    <a:pt x="465" y="16"/>
                  </a:cubicBezTo>
                  <a:cubicBezTo>
                    <a:pt x="457" y="0"/>
                    <a:pt x="434" y="0"/>
                    <a:pt x="426" y="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6">
              <a:extLst>
                <a:ext uri="{FF2B5EF4-FFF2-40B4-BE49-F238E27FC236}">
                  <a16:creationId xmlns="" xmlns:a16="http://schemas.microsoft.com/office/drawing/2014/main" id="{47156B80-B48D-4D06-99FA-814756683B28}"/>
                </a:ext>
              </a:extLst>
            </p:cNvPr>
            <p:cNvSpPr>
              <a:spLocks/>
            </p:cNvSpPr>
            <p:nvPr/>
          </p:nvSpPr>
          <p:spPr bwMode="auto">
            <a:xfrm>
              <a:off x="3531" y="589"/>
              <a:ext cx="1381" cy="1605"/>
            </a:xfrm>
            <a:custGeom>
              <a:avLst/>
              <a:gdLst>
                <a:gd name="T0" fmla="*/ 732 w 737"/>
                <a:gd name="T1" fmla="*/ 824 h 856"/>
                <a:gd name="T2" fmla="*/ 327 w 737"/>
                <a:gd name="T3" fmla="*/ 21 h 856"/>
                <a:gd name="T4" fmla="*/ 294 w 737"/>
                <a:gd name="T5" fmla="*/ 0 h 856"/>
                <a:gd name="T6" fmla="*/ 261 w 737"/>
                <a:gd name="T7" fmla="*/ 20 h 856"/>
                <a:gd name="T8" fmla="*/ 0 w 737"/>
                <a:gd name="T9" fmla="*/ 538 h 856"/>
                <a:gd name="T10" fmla="*/ 25 w 737"/>
                <a:gd name="T11" fmla="*/ 587 h 856"/>
                <a:gd name="T12" fmla="*/ 294 w 737"/>
                <a:gd name="T13" fmla="*/ 53 h 856"/>
                <a:gd name="T14" fmla="*/ 692 w 737"/>
                <a:gd name="T15" fmla="*/ 844 h 856"/>
                <a:gd name="T16" fmla="*/ 712 w 737"/>
                <a:gd name="T17" fmla="*/ 856 h 856"/>
                <a:gd name="T18" fmla="*/ 722 w 737"/>
                <a:gd name="T19" fmla="*/ 854 h 856"/>
                <a:gd name="T20" fmla="*/ 732 w 737"/>
                <a:gd name="T21" fmla="*/ 824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7" h="856">
                  <a:moveTo>
                    <a:pt x="732" y="824"/>
                  </a:moveTo>
                  <a:cubicBezTo>
                    <a:pt x="327" y="21"/>
                    <a:pt x="327" y="21"/>
                    <a:pt x="327" y="21"/>
                  </a:cubicBezTo>
                  <a:cubicBezTo>
                    <a:pt x="320" y="8"/>
                    <a:pt x="308" y="0"/>
                    <a:pt x="294" y="0"/>
                  </a:cubicBezTo>
                  <a:cubicBezTo>
                    <a:pt x="280" y="0"/>
                    <a:pt x="267" y="8"/>
                    <a:pt x="261" y="20"/>
                  </a:cubicBezTo>
                  <a:cubicBezTo>
                    <a:pt x="0" y="538"/>
                    <a:pt x="0" y="538"/>
                    <a:pt x="0" y="538"/>
                  </a:cubicBezTo>
                  <a:cubicBezTo>
                    <a:pt x="25" y="587"/>
                    <a:pt x="25" y="587"/>
                    <a:pt x="25" y="587"/>
                  </a:cubicBezTo>
                  <a:cubicBezTo>
                    <a:pt x="294" y="53"/>
                    <a:pt x="294" y="53"/>
                    <a:pt x="294" y="53"/>
                  </a:cubicBezTo>
                  <a:cubicBezTo>
                    <a:pt x="692" y="844"/>
                    <a:pt x="692" y="844"/>
                    <a:pt x="692" y="844"/>
                  </a:cubicBezTo>
                  <a:cubicBezTo>
                    <a:pt x="696" y="852"/>
                    <a:pt x="704" y="856"/>
                    <a:pt x="712" y="856"/>
                  </a:cubicBezTo>
                  <a:cubicBezTo>
                    <a:pt x="715" y="856"/>
                    <a:pt x="719" y="855"/>
                    <a:pt x="722" y="854"/>
                  </a:cubicBezTo>
                  <a:cubicBezTo>
                    <a:pt x="733" y="848"/>
                    <a:pt x="737" y="835"/>
                    <a:pt x="732" y="82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p:cNvGrpSpPr>
            <a:grpSpLocks noChangeAspect="1"/>
          </p:cNvGrpSpPr>
          <p:nvPr/>
        </p:nvGrpSpPr>
        <p:grpSpPr>
          <a:xfrm>
            <a:off x="6453162" y="1716497"/>
            <a:ext cx="1072235" cy="1073229"/>
            <a:chOff x="5273802" y="2606040"/>
            <a:chExt cx="1644396" cy="1645920"/>
          </a:xfrm>
        </p:grpSpPr>
        <p:sp>
          <p:nvSpPr>
            <p:cNvPr id="24" name="AutoShape 39">
              <a:extLst>
                <a:ext uri="{FF2B5EF4-FFF2-40B4-BE49-F238E27FC236}">
                  <a16:creationId xmlns="" xmlns:a16="http://schemas.microsoft.com/office/drawing/2014/main" id="{8AD40B5B-DBC9-49C7-8D69-6AB21DFBD7F9}"/>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1" name="Group 30"/>
            <p:cNvGrpSpPr/>
            <p:nvPr/>
          </p:nvGrpSpPr>
          <p:grpSpPr>
            <a:xfrm>
              <a:off x="5421630" y="2909697"/>
              <a:ext cx="1351788" cy="1037844"/>
              <a:chOff x="5421630" y="2909697"/>
              <a:chExt cx="1351788" cy="1037844"/>
            </a:xfrm>
          </p:grpSpPr>
          <p:sp>
            <p:nvSpPr>
              <p:cNvPr id="32" name="Freeform 41">
                <a:extLst>
                  <a:ext uri="{FF2B5EF4-FFF2-40B4-BE49-F238E27FC236}">
                    <a16:creationId xmlns="" xmlns:a16="http://schemas.microsoft.com/office/drawing/2014/main" id="{0684F976-7325-4709-810F-47C7374AE3CE}"/>
                  </a:ext>
                </a:extLst>
              </p:cNvPr>
              <p:cNvSpPr>
                <a:spLocks noEditPoints="1"/>
              </p:cNvSpPr>
              <p:nvPr/>
            </p:nvSpPr>
            <p:spPr bwMode="auto">
              <a:xfrm>
                <a:off x="5548503" y="3139821"/>
                <a:ext cx="1224915" cy="681228"/>
              </a:xfrm>
              <a:custGeom>
                <a:avLst/>
                <a:gdLst>
                  <a:gd name="T0" fmla="*/ 386 w 1716"/>
                  <a:gd name="T1" fmla="*/ 954 h 954"/>
                  <a:gd name="T2" fmla="*/ 0 w 1716"/>
                  <a:gd name="T3" fmla="*/ 567 h 954"/>
                  <a:gd name="T4" fmla="*/ 386 w 1716"/>
                  <a:gd name="T5" fmla="*/ 181 h 954"/>
                  <a:gd name="T6" fmla="*/ 772 w 1716"/>
                  <a:gd name="T7" fmla="*/ 567 h 954"/>
                  <a:gd name="T8" fmla="*/ 386 w 1716"/>
                  <a:gd name="T9" fmla="*/ 954 h 954"/>
                  <a:gd name="T10" fmla="*/ 386 w 1716"/>
                  <a:gd name="T11" fmla="*/ 225 h 954"/>
                  <a:gd name="T12" fmla="*/ 44 w 1716"/>
                  <a:gd name="T13" fmla="*/ 567 h 954"/>
                  <a:gd name="T14" fmla="*/ 386 w 1716"/>
                  <a:gd name="T15" fmla="*/ 910 h 954"/>
                  <a:gd name="T16" fmla="*/ 728 w 1716"/>
                  <a:gd name="T17" fmla="*/ 567 h 954"/>
                  <a:gd name="T18" fmla="*/ 386 w 1716"/>
                  <a:gd name="T19" fmla="*/ 225 h 954"/>
                  <a:gd name="T20" fmla="*/ 1694 w 1716"/>
                  <a:gd name="T21" fmla="*/ 0 h 954"/>
                  <a:gd name="T22" fmla="*/ 1099 w 1716"/>
                  <a:gd name="T23" fmla="*/ 0 h 954"/>
                  <a:gd name="T24" fmla="*/ 1077 w 1716"/>
                  <a:gd name="T25" fmla="*/ 22 h 954"/>
                  <a:gd name="T26" fmla="*/ 1077 w 1716"/>
                  <a:gd name="T27" fmla="*/ 63 h 954"/>
                  <a:gd name="T28" fmla="*/ 984 w 1716"/>
                  <a:gd name="T29" fmla="*/ 63 h 954"/>
                  <a:gd name="T30" fmla="*/ 984 w 1716"/>
                  <a:gd name="T31" fmla="*/ 22 h 954"/>
                  <a:gd name="T32" fmla="*/ 962 w 1716"/>
                  <a:gd name="T33" fmla="*/ 0 h 954"/>
                  <a:gd name="T34" fmla="*/ 605 w 1716"/>
                  <a:gd name="T35" fmla="*/ 0 h 954"/>
                  <a:gd name="T36" fmla="*/ 994 w 1716"/>
                  <a:gd name="T37" fmla="*/ 547 h 954"/>
                  <a:gd name="T38" fmla="*/ 1697 w 1716"/>
                  <a:gd name="T39" fmla="*/ 473 h 954"/>
                  <a:gd name="T40" fmla="*/ 1716 w 1716"/>
                  <a:gd name="T41" fmla="*/ 451 h 954"/>
                  <a:gd name="T42" fmla="*/ 1716 w 1716"/>
                  <a:gd name="T43" fmla="*/ 22 h 954"/>
                  <a:gd name="T44" fmla="*/ 1694 w 1716"/>
                  <a:gd name="T4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16" h="954">
                    <a:moveTo>
                      <a:pt x="386" y="954"/>
                    </a:moveTo>
                    <a:cubicBezTo>
                      <a:pt x="173" y="954"/>
                      <a:pt x="0" y="780"/>
                      <a:pt x="0" y="567"/>
                    </a:cubicBezTo>
                    <a:cubicBezTo>
                      <a:pt x="0" y="354"/>
                      <a:pt x="173" y="181"/>
                      <a:pt x="386" y="181"/>
                    </a:cubicBezTo>
                    <a:cubicBezTo>
                      <a:pt x="599" y="181"/>
                      <a:pt x="772" y="354"/>
                      <a:pt x="772" y="567"/>
                    </a:cubicBezTo>
                    <a:cubicBezTo>
                      <a:pt x="772" y="780"/>
                      <a:pt x="599" y="954"/>
                      <a:pt x="386" y="954"/>
                    </a:cubicBezTo>
                    <a:close/>
                    <a:moveTo>
                      <a:pt x="386" y="225"/>
                    </a:moveTo>
                    <a:cubicBezTo>
                      <a:pt x="197" y="225"/>
                      <a:pt x="44" y="379"/>
                      <a:pt x="44" y="567"/>
                    </a:cubicBezTo>
                    <a:cubicBezTo>
                      <a:pt x="44" y="756"/>
                      <a:pt x="197" y="910"/>
                      <a:pt x="386" y="910"/>
                    </a:cubicBezTo>
                    <a:cubicBezTo>
                      <a:pt x="575" y="910"/>
                      <a:pt x="728" y="756"/>
                      <a:pt x="728" y="567"/>
                    </a:cubicBezTo>
                    <a:cubicBezTo>
                      <a:pt x="728" y="379"/>
                      <a:pt x="575" y="225"/>
                      <a:pt x="386" y="225"/>
                    </a:cubicBezTo>
                    <a:close/>
                    <a:moveTo>
                      <a:pt x="1694" y="0"/>
                    </a:moveTo>
                    <a:cubicBezTo>
                      <a:pt x="1099" y="0"/>
                      <a:pt x="1099" y="0"/>
                      <a:pt x="1099" y="0"/>
                    </a:cubicBezTo>
                    <a:cubicBezTo>
                      <a:pt x="1087" y="0"/>
                      <a:pt x="1077" y="10"/>
                      <a:pt x="1077" y="22"/>
                    </a:cubicBezTo>
                    <a:cubicBezTo>
                      <a:pt x="1077" y="63"/>
                      <a:pt x="1077" y="63"/>
                      <a:pt x="1077" y="63"/>
                    </a:cubicBezTo>
                    <a:cubicBezTo>
                      <a:pt x="984" y="63"/>
                      <a:pt x="984" y="63"/>
                      <a:pt x="984" y="63"/>
                    </a:cubicBezTo>
                    <a:cubicBezTo>
                      <a:pt x="984" y="22"/>
                      <a:pt x="984" y="22"/>
                      <a:pt x="984" y="22"/>
                    </a:cubicBezTo>
                    <a:cubicBezTo>
                      <a:pt x="984" y="10"/>
                      <a:pt x="974" y="0"/>
                      <a:pt x="962" y="0"/>
                    </a:cubicBezTo>
                    <a:cubicBezTo>
                      <a:pt x="605" y="0"/>
                      <a:pt x="605" y="0"/>
                      <a:pt x="605" y="0"/>
                    </a:cubicBezTo>
                    <a:cubicBezTo>
                      <a:pt x="827" y="86"/>
                      <a:pt x="985" y="298"/>
                      <a:pt x="994" y="547"/>
                    </a:cubicBezTo>
                    <a:cubicBezTo>
                      <a:pt x="1697" y="473"/>
                      <a:pt x="1697" y="473"/>
                      <a:pt x="1697" y="473"/>
                    </a:cubicBezTo>
                    <a:cubicBezTo>
                      <a:pt x="1708" y="472"/>
                      <a:pt x="1716" y="462"/>
                      <a:pt x="1716" y="451"/>
                    </a:cubicBezTo>
                    <a:cubicBezTo>
                      <a:pt x="1716" y="22"/>
                      <a:pt x="1716" y="22"/>
                      <a:pt x="1716" y="22"/>
                    </a:cubicBezTo>
                    <a:cubicBezTo>
                      <a:pt x="1716" y="10"/>
                      <a:pt x="1707" y="0"/>
                      <a:pt x="1694"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2">
                <a:extLst>
                  <a:ext uri="{FF2B5EF4-FFF2-40B4-BE49-F238E27FC236}">
                    <a16:creationId xmlns="" xmlns:a16="http://schemas.microsoft.com/office/drawing/2014/main" id="{33C5DC17-EAD2-4B2F-8346-50669C7C4A5F}"/>
                  </a:ext>
                </a:extLst>
              </p:cNvPr>
              <p:cNvSpPr>
                <a:spLocks noEditPoints="1"/>
              </p:cNvSpPr>
              <p:nvPr/>
            </p:nvSpPr>
            <p:spPr bwMode="auto">
              <a:xfrm>
                <a:off x="5421630" y="2909697"/>
                <a:ext cx="1037844" cy="1037844"/>
              </a:xfrm>
              <a:custGeom>
                <a:avLst/>
                <a:gdLst>
                  <a:gd name="T0" fmla="*/ 564 w 1454"/>
                  <a:gd name="T1" fmla="*/ 1453 h 1453"/>
                  <a:gd name="T2" fmla="*/ 0 w 1454"/>
                  <a:gd name="T3" fmla="*/ 889 h 1453"/>
                  <a:gd name="T4" fmla="*/ 564 w 1454"/>
                  <a:gd name="T5" fmla="*/ 325 h 1453"/>
                  <a:gd name="T6" fmla="*/ 1128 w 1454"/>
                  <a:gd name="T7" fmla="*/ 889 h 1453"/>
                  <a:gd name="T8" fmla="*/ 564 w 1454"/>
                  <a:gd name="T9" fmla="*/ 1453 h 1453"/>
                  <a:gd name="T10" fmla="*/ 564 w 1454"/>
                  <a:gd name="T11" fmla="*/ 369 h 1453"/>
                  <a:gd name="T12" fmla="*/ 44 w 1454"/>
                  <a:gd name="T13" fmla="*/ 889 h 1453"/>
                  <a:gd name="T14" fmla="*/ 564 w 1454"/>
                  <a:gd name="T15" fmla="*/ 1409 h 1453"/>
                  <a:gd name="T16" fmla="*/ 1084 w 1454"/>
                  <a:gd name="T17" fmla="*/ 889 h 1453"/>
                  <a:gd name="T18" fmla="*/ 564 w 1454"/>
                  <a:gd name="T19" fmla="*/ 369 h 1453"/>
                  <a:gd name="T20" fmla="*/ 1231 w 1454"/>
                  <a:gd name="T21" fmla="*/ 226 h 1453"/>
                  <a:gd name="T22" fmla="*/ 1231 w 1454"/>
                  <a:gd name="T23" fmla="*/ 22 h 1453"/>
                  <a:gd name="T24" fmla="*/ 1209 w 1454"/>
                  <a:gd name="T25" fmla="*/ 0 h 1453"/>
                  <a:gd name="T26" fmla="*/ 1187 w 1454"/>
                  <a:gd name="T27" fmla="*/ 22 h 1453"/>
                  <a:gd name="T28" fmla="*/ 1187 w 1454"/>
                  <a:gd name="T29" fmla="*/ 226 h 1453"/>
                  <a:gd name="T30" fmla="*/ 1209 w 1454"/>
                  <a:gd name="T31" fmla="*/ 248 h 1453"/>
                  <a:gd name="T32" fmla="*/ 1231 w 1454"/>
                  <a:gd name="T33" fmla="*/ 226 h 1453"/>
                  <a:gd name="T34" fmla="*/ 1315 w 1454"/>
                  <a:gd name="T35" fmla="*/ 258 h 1453"/>
                  <a:gd name="T36" fmla="*/ 1446 w 1454"/>
                  <a:gd name="T37" fmla="*/ 102 h 1453"/>
                  <a:gd name="T38" fmla="*/ 1443 w 1454"/>
                  <a:gd name="T39" fmla="*/ 71 h 1453"/>
                  <a:gd name="T40" fmla="*/ 1412 w 1454"/>
                  <a:gd name="T41" fmla="*/ 74 h 1453"/>
                  <a:gd name="T42" fmla="*/ 1281 w 1454"/>
                  <a:gd name="T43" fmla="*/ 230 h 1453"/>
                  <a:gd name="T44" fmla="*/ 1284 w 1454"/>
                  <a:gd name="T45" fmla="*/ 261 h 1453"/>
                  <a:gd name="T46" fmla="*/ 1298 w 1454"/>
                  <a:gd name="T47" fmla="*/ 266 h 1453"/>
                  <a:gd name="T48" fmla="*/ 1315 w 1454"/>
                  <a:gd name="T49" fmla="*/ 258 h 1453"/>
                  <a:gd name="T50" fmla="*/ 1136 w 1454"/>
                  <a:gd name="T51" fmla="*/ 261 h 1453"/>
                  <a:gd name="T52" fmla="*/ 1138 w 1454"/>
                  <a:gd name="T53" fmla="*/ 230 h 1453"/>
                  <a:gd name="T54" fmla="*/ 1007 w 1454"/>
                  <a:gd name="T55" fmla="*/ 74 h 1453"/>
                  <a:gd name="T56" fmla="*/ 976 w 1454"/>
                  <a:gd name="T57" fmla="*/ 71 h 1453"/>
                  <a:gd name="T58" fmla="*/ 973 w 1454"/>
                  <a:gd name="T59" fmla="*/ 102 h 1453"/>
                  <a:gd name="T60" fmla="*/ 1105 w 1454"/>
                  <a:gd name="T61" fmla="*/ 258 h 1453"/>
                  <a:gd name="T62" fmla="*/ 1121 w 1454"/>
                  <a:gd name="T63" fmla="*/ 266 h 1453"/>
                  <a:gd name="T64" fmla="*/ 1136 w 1454"/>
                  <a:gd name="T65" fmla="*/ 261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4" h="1453">
                    <a:moveTo>
                      <a:pt x="564" y="1453"/>
                    </a:moveTo>
                    <a:cubicBezTo>
                      <a:pt x="253" y="1453"/>
                      <a:pt x="0" y="1200"/>
                      <a:pt x="0" y="889"/>
                    </a:cubicBezTo>
                    <a:cubicBezTo>
                      <a:pt x="0" y="578"/>
                      <a:pt x="253" y="325"/>
                      <a:pt x="564" y="325"/>
                    </a:cubicBezTo>
                    <a:cubicBezTo>
                      <a:pt x="875" y="325"/>
                      <a:pt x="1128" y="578"/>
                      <a:pt x="1128" y="889"/>
                    </a:cubicBezTo>
                    <a:cubicBezTo>
                      <a:pt x="1128" y="1200"/>
                      <a:pt x="875" y="1453"/>
                      <a:pt x="564" y="1453"/>
                    </a:cubicBezTo>
                    <a:close/>
                    <a:moveTo>
                      <a:pt x="564" y="369"/>
                    </a:moveTo>
                    <a:cubicBezTo>
                      <a:pt x="277" y="369"/>
                      <a:pt x="44" y="603"/>
                      <a:pt x="44" y="889"/>
                    </a:cubicBezTo>
                    <a:cubicBezTo>
                      <a:pt x="44" y="1176"/>
                      <a:pt x="277" y="1409"/>
                      <a:pt x="564" y="1409"/>
                    </a:cubicBezTo>
                    <a:cubicBezTo>
                      <a:pt x="851" y="1409"/>
                      <a:pt x="1084" y="1176"/>
                      <a:pt x="1084" y="889"/>
                    </a:cubicBezTo>
                    <a:cubicBezTo>
                      <a:pt x="1084" y="603"/>
                      <a:pt x="851" y="369"/>
                      <a:pt x="564" y="369"/>
                    </a:cubicBezTo>
                    <a:close/>
                    <a:moveTo>
                      <a:pt x="1231" y="226"/>
                    </a:moveTo>
                    <a:cubicBezTo>
                      <a:pt x="1231" y="22"/>
                      <a:pt x="1231" y="22"/>
                      <a:pt x="1231" y="22"/>
                    </a:cubicBezTo>
                    <a:cubicBezTo>
                      <a:pt x="1231" y="10"/>
                      <a:pt x="1221" y="0"/>
                      <a:pt x="1209" y="0"/>
                    </a:cubicBezTo>
                    <a:cubicBezTo>
                      <a:pt x="1196" y="0"/>
                      <a:pt x="1187" y="10"/>
                      <a:pt x="1187" y="22"/>
                    </a:cubicBezTo>
                    <a:cubicBezTo>
                      <a:pt x="1187" y="226"/>
                      <a:pt x="1187" y="226"/>
                      <a:pt x="1187" y="226"/>
                    </a:cubicBezTo>
                    <a:cubicBezTo>
                      <a:pt x="1187" y="238"/>
                      <a:pt x="1196" y="248"/>
                      <a:pt x="1209" y="248"/>
                    </a:cubicBezTo>
                    <a:cubicBezTo>
                      <a:pt x="1221" y="248"/>
                      <a:pt x="1231" y="238"/>
                      <a:pt x="1231" y="226"/>
                    </a:cubicBezTo>
                    <a:close/>
                    <a:moveTo>
                      <a:pt x="1315" y="258"/>
                    </a:moveTo>
                    <a:cubicBezTo>
                      <a:pt x="1446" y="102"/>
                      <a:pt x="1446" y="102"/>
                      <a:pt x="1446" y="102"/>
                    </a:cubicBezTo>
                    <a:cubicBezTo>
                      <a:pt x="1454" y="93"/>
                      <a:pt x="1453" y="79"/>
                      <a:pt x="1443" y="71"/>
                    </a:cubicBezTo>
                    <a:cubicBezTo>
                      <a:pt x="1434" y="63"/>
                      <a:pt x="1420" y="65"/>
                      <a:pt x="1412" y="74"/>
                    </a:cubicBezTo>
                    <a:cubicBezTo>
                      <a:pt x="1281" y="230"/>
                      <a:pt x="1281" y="230"/>
                      <a:pt x="1281" y="230"/>
                    </a:cubicBezTo>
                    <a:cubicBezTo>
                      <a:pt x="1273" y="239"/>
                      <a:pt x="1274" y="253"/>
                      <a:pt x="1284" y="261"/>
                    </a:cubicBezTo>
                    <a:cubicBezTo>
                      <a:pt x="1288" y="265"/>
                      <a:pt x="1293" y="266"/>
                      <a:pt x="1298" y="266"/>
                    </a:cubicBezTo>
                    <a:cubicBezTo>
                      <a:pt x="1304" y="266"/>
                      <a:pt x="1310" y="264"/>
                      <a:pt x="1315" y="258"/>
                    </a:cubicBezTo>
                    <a:close/>
                    <a:moveTo>
                      <a:pt x="1136" y="261"/>
                    </a:moveTo>
                    <a:cubicBezTo>
                      <a:pt x="1145" y="253"/>
                      <a:pt x="1146" y="239"/>
                      <a:pt x="1138" y="230"/>
                    </a:cubicBezTo>
                    <a:cubicBezTo>
                      <a:pt x="1007" y="74"/>
                      <a:pt x="1007" y="74"/>
                      <a:pt x="1007" y="74"/>
                    </a:cubicBezTo>
                    <a:cubicBezTo>
                      <a:pt x="999" y="65"/>
                      <a:pt x="985" y="63"/>
                      <a:pt x="976" y="71"/>
                    </a:cubicBezTo>
                    <a:cubicBezTo>
                      <a:pt x="967" y="79"/>
                      <a:pt x="966" y="93"/>
                      <a:pt x="973" y="102"/>
                    </a:cubicBezTo>
                    <a:cubicBezTo>
                      <a:pt x="1105" y="258"/>
                      <a:pt x="1105" y="258"/>
                      <a:pt x="1105" y="258"/>
                    </a:cubicBezTo>
                    <a:cubicBezTo>
                      <a:pt x="1109" y="264"/>
                      <a:pt x="1115" y="266"/>
                      <a:pt x="1121" y="266"/>
                    </a:cubicBezTo>
                    <a:cubicBezTo>
                      <a:pt x="1126" y="266"/>
                      <a:pt x="1131" y="265"/>
                      <a:pt x="1136" y="26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4" name="bcgIcons_ITTechnologyFunction">
            <a:extLst>
              <a:ext uri="{FF2B5EF4-FFF2-40B4-BE49-F238E27FC236}">
                <a16:creationId xmlns="" xmlns:a16="http://schemas.microsoft.com/office/drawing/2014/main" id="{498FB0A4-CDD3-4259-868C-68AB71DDFEDC}"/>
              </a:ext>
            </a:extLst>
          </p:cNvPr>
          <p:cNvGrpSpPr>
            <a:grpSpLocks noChangeAspect="1"/>
          </p:cNvGrpSpPr>
          <p:nvPr/>
        </p:nvGrpSpPr>
        <p:grpSpPr bwMode="auto">
          <a:xfrm>
            <a:off x="9364742" y="1716497"/>
            <a:ext cx="1072235" cy="1073229"/>
            <a:chOff x="1682" y="0"/>
            <a:chExt cx="4316" cy="4320"/>
          </a:xfrm>
        </p:grpSpPr>
        <p:sp>
          <p:nvSpPr>
            <p:cNvPr id="37" name="AutoShape 8">
              <a:extLst>
                <a:ext uri="{FF2B5EF4-FFF2-40B4-BE49-F238E27FC236}">
                  <a16:creationId xmlns="" xmlns:a16="http://schemas.microsoft.com/office/drawing/2014/main" id="{FAF376E8-D8FC-40E3-8B98-47D8F03B3E1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
              <a:extLst>
                <a:ext uri="{FF2B5EF4-FFF2-40B4-BE49-F238E27FC236}">
                  <a16:creationId xmlns="" xmlns:a16="http://schemas.microsoft.com/office/drawing/2014/main" id="{FDC70090-D0C7-4CD9-AF68-66903F319F49}"/>
                </a:ext>
              </a:extLst>
            </p:cNvPr>
            <p:cNvSpPr>
              <a:spLocks noEditPoints="1"/>
            </p:cNvSpPr>
            <p:nvPr/>
          </p:nvSpPr>
          <p:spPr bwMode="auto">
            <a:xfrm>
              <a:off x="1862" y="936"/>
              <a:ext cx="3958" cy="2486"/>
            </a:xfrm>
            <a:custGeom>
              <a:avLst/>
              <a:gdLst>
                <a:gd name="T0" fmla="*/ 1821 w 2113"/>
                <a:gd name="T1" fmla="*/ 614 h 1326"/>
                <a:gd name="T2" fmla="*/ 1764 w 2113"/>
                <a:gd name="T3" fmla="*/ 663 h 1326"/>
                <a:gd name="T4" fmla="*/ 1358 w 2113"/>
                <a:gd name="T5" fmla="*/ 446 h 1326"/>
                <a:gd name="T6" fmla="*/ 1262 w 2113"/>
                <a:gd name="T7" fmla="*/ 657 h 1326"/>
                <a:gd name="T8" fmla="*/ 1231 w 2113"/>
                <a:gd name="T9" fmla="*/ 618 h 1326"/>
                <a:gd name="T10" fmla="*/ 1526 w 2113"/>
                <a:gd name="T11" fmla="*/ 194 h 1326"/>
                <a:gd name="T12" fmla="*/ 1822 w 2113"/>
                <a:gd name="T13" fmla="*/ 614 h 1326"/>
                <a:gd name="T14" fmla="*/ 2110 w 2113"/>
                <a:gd name="T15" fmla="*/ 1307 h 1326"/>
                <a:gd name="T16" fmla="*/ 1716 w 2113"/>
                <a:gd name="T17" fmla="*/ 1058 h 1326"/>
                <a:gd name="T18" fmla="*/ 1523 w 2113"/>
                <a:gd name="T19" fmla="*/ 1149 h 1326"/>
                <a:gd name="T20" fmla="*/ 1336 w 2113"/>
                <a:gd name="T21" fmla="*/ 1058 h 1326"/>
                <a:gd name="T22" fmla="*/ 1084 w 2113"/>
                <a:gd name="T23" fmla="*/ 1100 h 1326"/>
                <a:gd name="T24" fmla="*/ 956 w 2113"/>
                <a:gd name="T25" fmla="*/ 1326 h 1326"/>
                <a:gd name="T26" fmla="*/ 1262 w 2113"/>
                <a:gd name="T27" fmla="*/ 686 h 1326"/>
                <a:gd name="T28" fmla="*/ 1208 w 2113"/>
                <a:gd name="T29" fmla="*/ 666 h 1326"/>
                <a:gd name="T30" fmla="*/ 1355 w 2113"/>
                <a:gd name="T31" fmla="*/ 943 h 1326"/>
                <a:gd name="T32" fmla="*/ 1365 w 2113"/>
                <a:gd name="T33" fmla="*/ 1022 h 1326"/>
                <a:gd name="T34" fmla="*/ 1409 w 2113"/>
                <a:gd name="T35" fmla="*/ 1066 h 1326"/>
                <a:gd name="T36" fmla="*/ 1526 w 2113"/>
                <a:gd name="T37" fmla="*/ 1026 h 1326"/>
                <a:gd name="T38" fmla="*/ 1643 w 2113"/>
                <a:gd name="T39" fmla="*/ 1066 h 1326"/>
                <a:gd name="T40" fmla="*/ 1687 w 2113"/>
                <a:gd name="T41" fmla="*/ 1022 h 1326"/>
                <a:gd name="T42" fmla="*/ 1697 w 2113"/>
                <a:gd name="T43" fmla="*/ 943 h 1326"/>
                <a:gd name="T44" fmla="*/ 1843 w 2113"/>
                <a:gd name="T45" fmla="*/ 665 h 1326"/>
                <a:gd name="T46" fmla="*/ 1788 w 2113"/>
                <a:gd name="T47" fmla="*/ 688 h 1326"/>
                <a:gd name="T48" fmla="*/ 1759 w 2113"/>
                <a:gd name="T49" fmla="*/ 717 h 1326"/>
                <a:gd name="T50" fmla="*/ 1526 w 2113"/>
                <a:gd name="T51" fmla="*/ 982 h 1326"/>
                <a:gd name="T52" fmla="*/ 1293 w 2113"/>
                <a:gd name="T53" fmla="*/ 717 h 1326"/>
                <a:gd name="T54" fmla="*/ 1262 w 2113"/>
                <a:gd name="T55" fmla="*/ 686 h 1326"/>
                <a:gd name="T56" fmla="*/ 891 w 2113"/>
                <a:gd name="T57" fmla="*/ 922 h 1326"/>
                <a:gd name="T58" fmla="*/ 1274 w 2113"/>
                <a:gd name="T59" fmla="*/ 893 h 1326"/>
                <a:gd name="T60" fmla="*/ 869 w 2113"/>
                <a:gd name="T61" fmla="*/ 849 h 1326"/>
                <a:gd name="T62" fmla="*/ 847 w 2113"/>
                <a:gd name="T63" fmla="*/ 936 h 1326"/>
                <a:gd name="T64" fmla="*/ 904 w 2113"/>
                <a:gd name="T65" fmla="*/ 980 h 1326"/>
                <a:gd name="T66" fmla="*/ 708 w 2113"/>
                <a:gd name="T67" fmla="*/ 955 h 1326"/>
                <a:gd name="T68" fmla="*/ 720 w 2113"/>
                <a:gd name="T69" fmla="*/ 871 h 1326"/>
                <a:gd name="T70" fmla="*/ 44 w 2113"/>
                <a:gd name="T71" fmla="*/ 849 h 1326"/>
                <a:gd name="T72" fmla="*/ 1523 w 2113"/>
                <a:gd name="T73" fmla="*/ 44 h 1326"/>
                <a:gd name="T74" fmla="*/ 1526 w 2113"/>
                <a:gd name="T75" fmla="*/ 150 h 1326"/>
                <a:gd name="T76" fmla="*/ 1567 w 2113"/>
                <a:gd name="T77" fmla="*/ 22 h 1326"/>
                <a:gd name="T78" fmla="*/ 22 w 2113"/>
                <a:gd name="T79" fmla="*/ 0 h 1326"/>
                <a:gd name="T80" fmla="*/ 0 w 2113"/>
                <a:gd name="T81" fmla="*/ 871 h 1326"/>
                <a:gd name="T82" fmla="*/ 676 w 2113"/>
                <a:gd name="T83" fmla="*/ 893 h 1326"/>
                <a:gd name="T84" fmla="*/ 566 w 2113"/>
                <a:gd name="T85" fmla="*/ 982 h 1326"/>
                <a:gd name="T86" fmla="*/ 577 w 2113"/>
                <a:gd name="T87" fmla="*/ 1024 h 1326"/>
                <a:gd name="T88" fmla="*/ 1011 w 2113"/>
                <a:gd name="T89" fmla="*/ 100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13" h="1326">
                  <a:moveTo>
                    <a:pt x="1822" y="614"/>
                  </a:moveTo>
                  <a:cubicBezTo>
                    <a:pt x="1821" y="614"/>
                    <a:pt x="1821" y="614"/>
                    <a:pt x="1821" y="614"/>
                  </a:cubicBezTo>
                  <a:cubicBezTo>
                    <a:pt x="1821" y="614"/>
                    <a:pt x="1816" y="630"/>
                    <a:pt x="1787" y="663"/>
                  </a:cubicBezTo>
                  <a:cubicBezTo>
                    <a:pt x="1787" y="663"/>
                    <a:pt x="1787" y="663"/>
                    <a:pt x="1764" y="663"/>
                  </a:cubicBezTo>
                  <a:cubicBezTo>
                    <a:pt x="1764" y="663"/>
                    <a:pt x="1764" y="651"/>
                    <a:pt x="1761" y="431"/>
                  </a:cubicBezTo>
                  <a:cubicBezTo>
                    <a:pt x="1727" y="608"/>
                    <a:pt x="1358" y="446"/>
                    <a:pt x="1358" y="446"/>
                  </a:cubicBezTo>
                  <a:cubicBezTo>
                    <a:pt x="1266" y="474"/>
                    <a:pt x="1282" y="659"/>
                    <a:pt x="1282" y="659"/>
                  </a:cubicBezTo>
                  <a:cubicBezTo>
                    <a:pt x="1282" y="659"/>
                    <a:pt x="1282" y="659"/>
                    <a:pt x="1262" y="657"/>
                  </a:cubicBezTo>
                  <a:cubicBezTo>
                    <a:pt x="1262" y="657"/>
                    <a:pt x="1262" y="645"/>
                    <a:pt x="1231" y="618"/>
                  </a:cubicBezTo>
                  <a:cubicBezTo>
                    <a:pt x="1231" y="618"/>
                    <a:pt x="1231" y="618"/>
                    <a:pt x="1231" y="618"/>
                  </a:cubicBezTo>
                  <a:cubicBezTo>
                    <a:pt x="1218" y="583"/>
                    <a:pt x="1219" y="546"/>
                    <a:pt x="1219" y="508"/>
                  </a:cubicBezTo>
                  <a:cubicBezTo>
                    <a:pt x="1219" y="334"/>
                    <a:pt x="1352" y="194"/>
                    <a:pt x="1526" y="194"/>
                  </a:cubicBezTo>
                  <a:cubicBezTo>
                    <a:pt x="1699" y="194"/>
                    <a:pt x="1832" y="334"/>
                    <a:pt x="1832" y="508"/>
                  </a:cubicBezTo>
                  <a:cubicBezTo>
                    <a:pt x="1832" y="545"/>
                    <a:pt x="1834" y="581"/>
                    <a:pt x="1822" y="614"/>
                  </a:cubicBezTo>
                  <a:close/>
                  <a:moveTo>
                    <a:pt x="2096" y="1326"/>
                  </a:moveTo>
                  <a:cubicBezTo>
                    <a:pt x="2106" y="1326"/>
                    <a:pt x="2113" y="1316"/>
                    <a:pt x="2110" y="1307"/>
                  </a:cubicBezTo>
                  <a:cubicBezTo>
                    <a:pt x="2092" y="1259"/>
                    <a:pt x="2040" y="1133"/>
                    <a:pt x="1968" y="1100"/>
                  </a:cubicBezTo>
                  <a:cubicBezTo>
                    <a:pt x="1879" y="1060"/>
                    <a:pt x="1716" y="1058"/>
                    <a:pt x="1716" y="1058"/>
                  </a:cubicBezTo>
                  <a:cubicBezTo>
                    <a:pt x="1716" y="1058"/>
                    <a:pt x="1716" y="1058"/>
                    <a:pt x="1716" y="1058"/>
                  </a:cubicBezTo>
                  <a:cubicBezTo>
                    <a:pt x="1716" y="1058"/>
                    <a:pt x="1651" y="1149"/>
                    <a:pt x="1523" y="1149"/>
                  </a:cubicBezTo>
                  <a:cubicBezTo>
                    <a:pt x="1529" y="1149"/>
                    <a:pt x="1529" y="1149"/>
                    <a:pt x="1529" y="1149"/>
                  </a:cubicBezTo>
                  <a:cubicBezTo>
                    <a:pt x="1401" y="1149"/>
                    <a:pt x="1336" y="1058"/>
                    <a:pt x="1336" y="1058"/>
                  </a:cubicBezTo>
                  <a:cubicBezTo>
                    <a:pt x="1336" y="1058"/>
                    <a:pt x="1336" y="1058"/>
                    <a:pt x="1336" y="1058"/>
                  </a:cubicBezTo>
                  <a:cubicBezTo>
                    <a:pt x="1336" y="1058"/>
                    <a:pt x="1172" y="1060"/>
                    <a:pt x="1084" y="1100"/>
                  </a:cubicBezTo>
                  <a:cubicBezTo>
                    <a:pt x="1012" y="1133"/>
                    <a:pt x="960" y="1259"/>
                    <a:pt x="942" y="1307"/>
                  </a:cubicBezTo>
                  <a:cubicBezTo>
                    <a:pt x="939" y="1316"/>
                    <a:pt x="946" y="1326"/>
                    <a:pt x="956" y="1326"/>
                  </a:cubicBezTo>
                  <a:lnTo>
                    <a:pt x="2096" y="1326"/>
                  </a:lnTo>
                  <a:close/>
                  <a:moveTo>
                    <a:pt x="1262" y="686"/>
                  </a:moveTo>
                  <a:cubicBezTo>
                    <a:pt x="1208" y="661"/>
                    <a:pt x="1208" y="661"/>
                    <a:pt x="1208" y="661"/>
                  </a:cubicBezTo>
                  <a:cubicBezTo>
                    <a:pt x="1208" y="663"/>
                    <a:pt x="1208" y="664"/>
                    <a:pt x="1208" y="666"/>
                  </a:cubicBezTo>
                  <a:cubicBezTo>
                    <a:pt x="1211" y="685"/>
                    <a:pt x="1222" y="719"/>
                    <a:pt x="1255" y="740"/>
                  </a:cubicBezTo>
                  <a:cubicBezTo>
                    <a:pt x="1274" y="789"/>
                    <a:pt x="1327" y="918"/>
                    <a:pt x="1355" y="943"/>
                  </a:cubicBezTo>
                  <a:cubicBezTo>
                    <a:pt x="1357" y="945"/>
                    <a:pt x="1361" y="948"/>
                    <a:pt x="1365" y="951"/>
                  </a:cubicBezTo>
                  <a:cubicBezTo>
                    <a:pt x="1365" y="1022"/>
                    <a:pt x="1365" y="1022"/>
                    <a:pt x="1365" y="1022"/>
                  </a:cubicBezTo>
                  <a:cubicBezTo>
                    <a:pt x="1372" y="1032"/>
                    <a:pt x="1372" y="1032"/>
                    <a:pt x="1372" y="1032"/>
                  </a:cubicBezTo>
                  <a:cubicBezTo>
                    <a:pt x="1372" y="1033"/>
                    <a:pt x="1385" y="1050"/>
                    <a:pt x="1409" y="1066"/>
                  </a:cubicBezTo>
                  <a:cubicBezTo>
                    <a:pt x="1409" y="981"/>
                    <a:pt x="1409" y="981"/>
                    <a:pt x="1409" y="981"/>
                  </a:cubicBezTo>
                  <a:cubicBezTo>
                    <a:pt x="1445" y="1004"/>
                    <a:pt x="1490" y="1026"/>
                    <a:pt x="1526" y="1026"/>
                  </a:cubicBezTo>
                  <a:cubicBezTo>
                    <a:pt x="1561" y="1026"/>
                    <a:pt x="1607" y="1004"/>
                    <a:pt x="1643" y="981"/>
                  </a:cubicBezTo>
                  <a:cubicBezTo>
                    <a:pt x="1643" y="1066"/>
                    <a:pt x="1643" y="1066"/>
                    <a:pt x="1643" y="1066"/>
                  </a:cubicBezTo>
                  <a:cubicBezTo>
                    <a:pt x="1667" y="1050"/>
                    <a:pt x="1679" y="1033"/>
                    <a:pt x="1680" y="1032"/>
                  </a:cubicBezTo>
                  <a:cubicBezTo>
                    <a:pt x="1687" y="1022"/>
                    <a:pt x="1687" y="1022"/>
                    <a:pt x="1687" y="1022"/>
                  </a:cubicBezTo>
                  <a:cubicBezTo>
                    <a:pt x="1687" y="951"/>
                    <a:pt x="1687" y="951"/>
                    <a:pt x="1687" y="951"/>
                  </a:cubicBezTo>
                  <a:cubicBezTo>
                    <a:pt x="1691" y="948"/>
                    <a:pt x="1694" y="945"/>
                    <a:pt x="1697" y="943"/>
                  </a:cubicBezTo>
                  <a:cubicBezTo>
                    <a:pt x="1725" y="918"/>
                    <a:pt x="1777" y="789"/>
                    <a:pt x="1797" y="740"/>
                  </a:cubicBezTo>
                  <a:cubicBezTo>
                    <a:pt x="1832" y="718"/>
                    <a:pt x="1841" y="680"/>
                    <a:pt x="1843" y="665"/>
                  </a:cubicBezTo>
                  <a:cubicBezTo>
                    <a:pt x="1843" y="664"/>
                    <a:pt x="1844" y="663"/>
                    <a:pt x="1844" y="662"/>
                  </a:cubicBezTo>
                  <a:cubicBezTo>
                    <a:pt x="1788" y="688"/>
                    <a:pt x="1788" y="688"/>
                    <a:pt x="1788" y="688"/>
                  </a:cubicBezTo>
                  <a:cubicBezTo>
                    <a:pt x="1784" y="695"/>
                    <a:pt x="1778" y="701"/>
                    <a:pt x="1769" y="705"/>
                  </a:cubicBezTo>
                  <a:cubicBezTo>
                    <a:pt x="1764" y="708"/>
                    <a:pt x="1761" y="712"/>
                    <a:pt x="1759" y="717"/>
                  </a:cubicBezTo>
                  <a:cubicBezTo>
                    <a:pt x="1726" y="799"/>
                    <a:pt x="1682" y="897"/>
                    <a:pt x="1667" y="910"/>
                  </a:cubicBezTo>
                  <a:cubicBezTo>
                    <a:pt x="1640" y="934"/>
                    <a:pt x="1565" y="982"/>
                    <a:pt x="1526" y="982"/>
                  </a:cubicBezTo>
                  <a:cubicBezTo>
                    <a:pt x="1486" y="982"/>
                    <a:pt x="1411" y="934"/>
                    <a:pt x="1384" y="910"/>
                  </a:cubicBezTo>
                  <a:cubicBezTo>
                    <a:pt x="1369" y="897"/>
                    <a:pt x="1325" y="799"/>
                    <a:pt x="1293" y="717"/>
                  </a:cubicBezTo>
                  <a:cubicBezTo>
                    <a:pt x="1291" y="712"/>
                    <a:pt x="1287" y="708"/>
                    <a:pt x="1282" y="705"/>
                  </a:cubicBezTo>
                  <a:cubicBezTo>
                    <a:pt x="1273" y="700"/>
                    <a:pt x="1266" y="694"/>
                    <a:pt x="1262" y="686"/>
                  </a:cubicBezTo>
                  <a:close/>
                  <a:moveTo>
                    <a:pt x="1000" y="982"/>
                  </a:moveTo>
                  <a:cubicBezTo>
                    <a:pt x="891" y="922"/>
                    <a:pt x="891" y="922"/>
                    <a:pt x="891" y="922"/>
                  </a:cubicBezTo>
                  <a:cubicBezTo>
                    <a:pt x="891" y="893"/>
                    <a:pt x="891" y="893"/>
                    <a:pt x="891" y="893"/>
                  </a:cubicBezTo>
                  <a:cubicBezTo>
                    <a:pt x="1274" y="893"/>
                    <a:pt x="1274" y="893"/>
                    <a:pt x="1274" y="893"/>
                  </a:cubicBezTo>
                  <a:cubicBezTo>
                    <a:pt x="1267" y="879"/>
                    <a:pt x="1260" y="865"/>
                    <a:pt x="1253" y="849"/>
                  </a:cubicBezTo>
                  <a:cubicBezTo>
                    <a:pt x="869" y="849"/>
                    <a:pt x="869" y="849"/>
                    <a:pt x="869" y="849"/>
                  </a:cubicBezTo>
                  <a:cubicBezTo>
                    <a:pt x="857" y="849"/>
                    <a:pt x="847" y="859"/>
                    <a:pt x="847" y="871"/>
                  </a:cubicBezTo>
                  <a:cubicBezTo>
                    <a:pt x="847" y="936"/>
                    <a:pt x="847" y="936"/>
                    <a:pt x="847" y="936"/>
                  </a:cubicBezTo>
                  <a:cubicBezTo>
                    <a:pt x="847" y="944"/>
                    <a:pt x="851" y="951"/>
                    <a:pt x="858" y="955"/>
                  </a:cubicBezTo>
                  <a:cubicBezTo>
                    <a:pt x="904" y="980"/>
                    <a:pt x="904" y="980"/>
                    <a:pt x="904" y="980"/>
                  </a:cubicBezTo>
                  <a:cubicBezTo>
                    <a:pt x="663" y="980"/>
                    <a:pt x="663" y="980"/>
                    <a:pt x="663" y="980"/>
                  </a:cubicBezTo>
                  <a:cubicBezTo>
                    <a:pt x="708" y="955"/>
                    <a:pt x="708" y="955"/>
                    <a:pt x="708" y="955"/>
                  </a:cubicBezTo>
                  <a:cubicBezTo>
                    <a:pt x="715" y="951"/>
                    <a:pt x="720" y="944"/>
                    <a:pt x="720" y="936"/>
                  </a:cubicBezTo>
                  <a:cubicBezTo>
                    <a:pt x="720" y="871"/>
                    <a:pt x="720" y="871"/>
                    <a:pt x="720" y="871"/>
                  </a:cubicBezTo>
                  <a:cubicBezTo>
                    <a:pt x="720" y="859"/>
                    <a:pt x="710" y="849"/>
                    <a:pt x="698" y="849"/>
                  </a:cubicBezTo>
                  <a:cubicBezTo>
                    <a:pt x="44" y="849"/>
                    <a:pt x="44" y="849"/>
                    <a:pt x="44" y="849"/>
                  </a:cubicBezTo>
                  <a:cubicBezTo>
                    <a:pt x="44" y="44"/>
                    <a:pt x="44" y="44"/>
                    <a:pt x="44" y="44"/>
                  </a:cubicBezTo>
                  <a:cubicBezTo>
                    <a:pt x="1523" y="44"/>
                    <a:pt x="1523" y="44"/>
                    <a:pt x="1523" y="44"/>
                  </a:cubicBezTo>
                  <a:cubicBezTo>
                    <a:pt x="1523" y="150"/>
                    <a:pt x="1523" y="150"/>
                    <a:pt x="1523" y="150"/>
                  </a:cubicBezTo>
                  <a:cubicBezTo>
                    <a:pt x="1524" y="150"/>
                    <a:pt x="1525" y="150"/>
                    <a:pt x="1526" y="150"/>
                  </a:cubicBezTo>
                  <a:cubicBezTo>
                    <a:pt x="1540" y="150"/>
                    <a:pt x="1553" y="150"/>
                    <a:pt x="1567" y="152"/>
                  </a:cubicBezTo>
                  <a:cubicBezTo>
                    <a:pt x="1567" y="22"/>
                    <a:pt x="1567" y="22"/>
                    <a:pt x="1567" y="22"/>
                  </a:cubicBezTo>
                  <a:cubicBezTo>
                    <a:pt x="1567" y="10"/>
                    <a:pt x="1557" y="0"/>
                    <a:pt x="1545" y="0"/>
                  </a:cubicBezTo>
                  <a:cubicBezTo>
                    <a:pt x="22" y="0"/>
                    <a:pt x="22" y="0"/>
                    <a:pt x="22" y="0"/>
                  </a:cubicBezTo>
                  <a:cubicBezTo>
                    <a:pt x="10" y="0"/>
                    <a:pt x="0" y="10"/>
                    <a:pt x="0" y="22"/>
                  </a:cubicBezTo>
                  <a:cubicBezTo>
                    <a:pt x="0" y="871"/>
                    <a:pt x="0" y="871"/>
                    <a:pt x="0" y="871"/>
                  </a:cubicBezTo>
                  <a:cubicBezTo>
                    <a:pt x="0" y="883"/>
                    <a:pt x="10" y="893"/>
                    <a:pt x="22" y="893"/>
                  </a:cubicBezTo>
                  <a:cubicBezTo>
                    <a:pt x="676" y="893"/>
                    <a:pt x="676" y="893"/>
                    <a:pt x="676" y="893"/>
                  </a:cubicBezTo>
                  <a:cubicBezTo>
                    <a:pt x="676" y="922"/>
                    <a:pt x="676" y="922"/>
                    <a:pt x="676" y="922"/>
                  </a:cubicBezTo>
                  <a:cubicBezTo>
                    <a:pt x="566" y="982"/>
                    <a:pt x="566" y="982"/>
                    <a:pt x="566" y="982"/>
                  </a:cubicBezTo>
                  <a:cubicBezTo>
                    <a:pt x="557" y="987"/>
                    <a:pt x="553" y="998"/>
                    <a:pt x="555" y="1007"/>
                  </a:cubicBezTo>
                  <a:cubicBezTo>
                    <a:pt x="558" y="1017"/>
                    <a:pt x="567" y="1024"/>
                    <a:pt x="577" y="1024"/>
                  </a:cubicBezTo>
                  <a:cubicBezTo>
                    <a:pt x="990" y="1024"/>
                    <a:pt x="990" y="1024"/>
                    <a:pt x="990" y="1024"/>
                  </a:cubicBezTo>
                  <a:cubicBezTo>
                    <a:pt x="1000" y="1024"/>
                    <a:pt x="1009" y="1017"/>
                    <a:pt x="1011" y="1007"/>
                  </a:cubicBezTo>
                  <a:cubicBezTo>
                    <a:pt x="1014" y="998"/>
                    <a:pt x="1009" y="987"/>
                    <a:pt x="1000" y="98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
              <a:extLst>
                <a:ext uri="{FF2B5EF4-FFF2-40B4-BE49-F238E27FC236}">
                  <a16:creationId xmlns="" xmlns:a16="http://schemas.microsoft.com/office/drawing/2014/main" id="{83AB19B1-0D84-414A-9DE7-F15682FC7FC7}"/>
                </a:ext>
              </a:extLst>
            </p:cNvPr>
            <p:cNvSpPr>
              <a:spLocks noEditPoints="1"/>
            </p:cNvSpPr>
            <p:nvPr/>
          </p:nvSpPr>
          <p:spPr bwMode="auto">
            <a:xfrm>
              <a:off x="2025" y="1108"/>
              <a:ext cx="2609" cy="1329"/>
            </a:xfrm>
            <a:custGeom>
              <a:avLst/>
              <a:gdLst>
                <a:gd name="T0" fmla="*/ 896 w 1393"/>
                <a:gd name="T1" fmla="*/ 530 h 709"/>
                <a:gd name="T2" fmla="*/ 875 w 1393"/>
                <a:gd name="T3" fmla="*/ 530 h 709"/>
                <a:gd name="T4" fmla="*/ 730 w 1393"/>
                <a:gd name="T5" fmla="*/ 364 h 709"/>
                <a:gd name="T6" fmla="*/ 896 w 1393"/>
                <a:gd name="T7" fmla="*/ 509 h 709"/>
                <a:gd name="T8" fmla="*/ 685 w 1393"/>
                <a:gd name="T9" fmla="*/ 410 h 709"/>
                <a:gd name="T10" fmla="*/ 829 w 1393"/>
                <a:gd name="T11" fmla="*/ 575 h 709"/>
                <a:gd name="T12" fmla="*/ 850 w 1393"/>
                <a:gd name="T13" fmla="*/ 575 h 709"/>
                <a:gd name="T14" fmla="*/ 706 w 1393"/>
                <a:gd name="T15" fmla="*/ 410 h 709"/>
                <a:gd name="T16" fmla="*/ 1393 w 1393"/>
                <a:gd name="T17" fmla="*/ 61 h 709"/>
                <a:gd name="T18" fmla="*/ 1088 w 1393"/>
                <a:gd name="T19" fmla="*/ 416 h 709"/>
                <a:gd name="T20" fmla="*/ 1097 w 1393"/>
                <a:gd name="T21" fmla="*/ 526 h 709"/>
                <a:gd name="T22" fmla="*/ 1087 w 1393"/>
                <a:gd name="T23" fmla="*/ 543 h 709"/>
                <a:gd name="T24" fmla="*/ 1127 w 1393"/>
                <a:gd name="T25" fmla="*/ 664 h 709"/>
                <a:gd name="T26" fmla="*/ 10 w 1393"/>
                <a:gd name="T27" fmla="*/ 709 h 709"/>
                <a:gd name="T28" fmla="*/ 0 w 1393"/>
                <a:gd name="T29" fmla="*/ 10 h 709"/>
                <a:gd name="T30" fmla="*/ 1383 w 1393"/>
                <a:gd name="T31" fmla="*/ 0 h 709"/>
                <a:gd name="T32" fmla="*/ 632 w 1393"/>
                <a:gd name="T33" fmla="*/ 462 h 709"/>
                <a:gd name="T34" fmla="*/ 611 w 1393"/>
                <a:gd name="T35" fmla="*/ 437 h 709"/>
                <a:gd name="T36" fmla="*/ 579 w 1393"/>
                <a:gd name="T37" fmla="*/ 408 h 709"/>
                <a:gd name="T38" fmla="*/ 440 w 1393"/>
                <a:gd name="T39" fmla="*/ 530 h 709"/>
                <a:gd name="T40" fmla="*/ 502 w 1393"/>
                <a:gd name="T41" fmla="*/ 592 h 709"/>
                <a:gd name="T42" fmla="*/ 935 w 1393"/>
                <a:gd name="T43" fmla="*/ 507 h 709"/>
                <a:gd name="T44" fmla="*/ 741 w 1393"/>
                <a:gd name="T45" fmla="*/ 320 h 709"/>
                <a:gd name="T46" fmla="*/ 734 w 1393"/>
                <a:gd name="T47" fmla="*/ 315 h 709"/>
                <a:gd name="T48" fmla="*/ 707 w 1393"/>
                <a:gd name="T49" fmla="*/ 279 h 709"/>
                <a:gd name="T50" fmla="*/ 655 w 1393"/>
                <a:gd name="T51" fmla="*/ 301 h 709"/>
                <a:gd name="T52" fmla="*/ 465 w 1393"/>
                <a:gd name="T53" fmla="*/ 113 h 709"/>
                <a:gd name="T54" fmla="*/ 401 w 1393"/>
                <a:gd name="T55" fmla="*/ 56 h 709"/>
                <a:gd name="T56" fmla="*/ 389 w 1393"/>
                <a:gd name="T57" fmla="*/ 68 h 709"/>
                <a:gd name="T58" fmla="*/ 407 w 1393"/>
                <a:gd name="T59" fmla="*/ 141 h 709"/>
                <a:gd name="T60" fmla="*/ 618 w 1393"/>
                <a:gd name="T61" fmla="*/ 333 h 709"/>
                <a:gd name="T62" fmla="*/ 600 w 1393"/>
                <a:gd name="T63" fmla="*/ 356 h 709"/>
                <a:gd name="T64" fmla="*/ 620 w 1393"/>
                <a:gd name="T65" fmla="*/ 407 h 709"/>
                <a:gd name="T66" fmla="*/ 639 w 1393"/>
                <a:gd name="T67" fmla="*/ 413 h 709"/>
                <a:gd name="T68" fmla="*/ 644 w 1393"/>
                <a:gd name="T69" fmla="*/ 431 h 709"/>
                <a:gd name="T70" fmla="*/ 847 w 1393"/>
                <a:gd name="T71" fmla="*/ 622 h 709"/>
                <a:gd name="T72" fmla="*/ 935 w 1393"/>
                <a:gd name="T73" fmla="*/ 507 h 709"/>
                <a:gd name="T74" fmla="*/ 917 w 1393"/>
                <a:gd name="T75" fmla="*/ 181 h 709"/>
                <a:gd name="T76" fmla="*/ 826 w 1393"/>
                <a:gd name="T77" fmla="*/ 205 h 709"/>
                <a:gd name="T78" fmla="*/ 851 w 1393"/>
                <a:gd name="T79" fmla="*/ 114 h 709"/>
                <a:gd name="T80" fmla="*/ 778 w 1393"/>
                <a:gd name="T81" fmla="*/ 91 h 709"/>
                <a:gd name="T82" fmla="*/ 719 w 1393"/>
                <a:gd name="T83" fmla="*/ 250 h 709"/>
                <a:gd name="T84" fmla="*/ 728 w 1393"/>
                <a:gd name="T85" fmla="*/ 258 h 709"/>
                <a:gd name="T86" fmla="*/ 757 w 1393"/>
                <a:gd name="T87" fmla="*/ 290 h 709"/>
                <a:gd name="T88" fmla="*/ 782 w 1393"/>
                <a:gd name="T89" fmla="*/ 312 h 709"/>
                <a:gd name="T90" fmla="*/ 816 w 1393"/>
                <a:gd name="T91" fmla="*/ 278 h 709"/>
                <a:gd name="T92" fmla="*/ 967 w 1393"/>
                <a:gd name="T93" fmla="*/ 131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93" h="709">
                  <a:moveTo>
                    <a:pt x="896" y="509"/>
                  </a:moveTo>
                  <a:cubicBezTo>
                    <a:pt x="902" y="515"/>
                    <a:pt x="902" y="524"/>
                    <a:pt x="896" y="530"/>
                  </a:cubicBezTo>
                  <a:cubicBezTo>
                    <a:pt x="893" y="533"/>
                    <a:pt x="889" y="534"/>
                    <a:pt x="885" y="534"/>
                  </a:cubicBezTo>
                  <a:cubicBezTo>
                    <a:pt x="881" y="534"/>
                    <a:pt x="878" y="533"/>
                    <a:pt x="875" y="530"/>
                  </a:cubicBezTo>
                  <a:cubicBezTo>
                    <a:pt x="730" y="385"/>
                    <a:pt x="730" y="385"/>
                    <a:pt x="730" y="385"/>
                  </a:cubicBezTo>
                  <a:cubicBezTo>
                    <a:pt x="724" y="380"/>
                    <a:pt x="724" y="370"/>
                    <a:pt x="730" y="364"/>
                  </a:cubicBezTo>
                  <a:cubicBezTo>
                    <a:pt x="736" y="358"/>
                    <a:pt x="745" y="358"/>
                    <a:pt x="751" y="364"/>
                  </a:cubicBezTo>
                  <a:lnTo>
                    <a:pt x="896" y="509"/>
                  </a:lnTo>
                  <a:close/>
                  <a:moveTo>
                    <a:pt x="706" y="410"/>
                  </a:moveTo>
                  <a:cubicBezTo>
                    <a:pt x="700" y="404"/>
                    <a:pt x="690" y="404"/>
                    <a:pt x="685" y="410"/>
                  </a:cubicBezTo>
                  <a:cubicBezTo>
                    <a:pt x="679" y="416"/>
                    <a:pt x="679" y="425"/>
                    <a:pt x="685" y="431"/>
                  </a:cubicBezTo>
                  <a:cubicBezTo>
                    <a:pt x="829" y="575"/>
                    <a:pt x="829" y="575"/>
                    <a:pt x="829" y="575"/>
                  </a:cubicBezTo>
                  <a:cubicBezTo>
                    <a:pt x="832" y="578"/>
                    <a:pt x="836" y="580"/>
                    <a:pt x="840" y="580"/>
                  </a:cubicBezTo>
                  <a:cubicBezTo>
                    <a:pt x="843" y="580"/>
                    <a:pt x="847" y="578"/>
                    <a:pt x="850" y="575"/>
                  </a:cubicBezTo>
                  <a:cubicBezTo>
                    <a:pt x="856" y="570"/>
                    <a:pt x="856" y="560"/>
                    <a:pt x="850" y="554"/>
                  </a:cubicBezTo>
                  <a:lnTo>
                    <a:pt x="706" y="410"/>
                  </a:lnTo>
                  <a:close/>
                  <a:moveTo>
                    <a:pt x="1393" y="10"/>
                  </a:moveTo>
                  <a:cubicBezTo>
                    <a:pt x="1393" y="61"/>
                    <a:pt x="1393" y="61"/>
                    <a:pt x="1393" y="61"/>
                  </a:cubicBezTo>
                  <a:cubicBezTo>
                    <a:pt x="1315" y="71"/>
                    <a:pt x="1244" y="106"/>
                    <a:pt x="1189" y="163"/>
                  </a:cubicBezTo>
                  <a:cubicBezTo>
                    <a:pt x="1124" y="230"/>
                    <a:pt x="1088" y="320"/>
                    <a:pt x="1088" y="416"/>
                  </a:cubicBezTo>
                  <a:cubicBezTo>
                    <a:pt x="1088" y="424"/>
                    <a:pt x="1088" y="424"/>
                    <a:pt x="1088" y="424"/>
                  </a:cubicBezTo>
                  <a:cubicBezTo>
                    <a:pt x="1088" y="461"/>
                    <a:pt x="1087" y="486"/>
                    <a:pt x="1097" y="526"/>
                  </a:cubicBezTo>
                  <a:cubicBezTo>
                    <a:pt x="1098" y="529"/>
                    <a:pt x="1097" y="533"/>
                    <a:pt x="1096" y="535"/>
                  </a:cubicBezTo>
                  <a:cubicBezTo>
                    <a:pt x="1095" y="539"/>
                    <a:pt x="1091" y="542"/>
                    <a:pt x="1087" y="543"/>
                  </a:cubicBezTo>
                  <a:cubicBezTo>
                    <a:pt x="1078" y="547"/>
                    <a:pt x="1071" y="557"/>
                    <a:pt x="1073" y="567"/>
                  </a:cubicBezTo>
                  <a:cubicBezTo>
                    <a:pt x="1079" y="607"/>
                    <a:pt x="1098" y="641"/>
                    <a:pt x="1127" y="664"/>
                  </a:cubicBezTo>
                  <a:cubicBezTo>
                    <a:pt x="1133" y="680"/>
                    <a:pt x="1139" y="695"/>
                    <a:pt x="1145" y="709"/>
                  </a:cubicBezTo>
                  <a:cubicBezTo>
                    <a:pt x="10" y="709"/>
                    <a:pt x="10" y="709"/>
                    <a:pt x="10" y="709"/>
                  </a:cubicBezTo>
                  <a:cubicBezTo>
                    <a:pt x="4" y="709"/>
                    <a:pt x="0" y="705"/>
                    <a:pt x="0" y="699"/>
                  </a:cubicBezTo>
                  <a:cubicBezTo>
                    <a:pt x="0" y="10"/>
                    <a:pt x="0" y="10"/>
                    <a:pt x="0" y="10"/>
                  </a:cubicBezTo>
                  <a:cubicBezTo>
                    <a:pt x="0" y="5"/>
                    <a:pt x="4" y="0"/>
                    <a:pt x="10" y="0"/>
                  </a:cubicBezTo>
                  <a:cubicBezTo>
                    <a:pt x="1383" y="0"/>
                    <a:pt x="1383" y="0"/>
                    <a:pt x="1383" y="0"/>
                  </a:cubicBezTo>
                  <a:cubicBezTo>
                    <a:pt x="1388" y="0"/>
                    <a:pt x="1393" y="5"/>
                    <a:pt x="1393" y="10"/>
                  </a:cubicBezTo>
                  <a:close/>
                  <a:moveTo>
                    <a:pt x="632" y="462"/>
                  </a:moveTo>
                  <a:cubicBezTo>
                    <a:pt x="615" y="444"/>
                    <a:pt x="615" y="444"/>
                    <a:pt x="615" y="444"/>
                  </a:cubicBezTo>
                  <a:cubicBezTo>
                    <a:pt x="613" y="442"/>
                    <a:pt x="611" y="440"/>
                    <a:pt x="611" y="437"/>
                  </a:cubicBezTo>
                  <a:cubicBezTo>
                    <a:pt x="606" y="435"/>
                    <a:pt x="602" y="432"/>
                    <a:pt x="599" y="428"/>
                  </a:cubicBezTo>
                  <a:cubicBezTo>
                    <a:pt x="579" y="408"/>
                    <a:pt x="579" y="408"/>
                    <a:pt x="579" y="408"/>
                  </a:cubicBezTo>
                  <a:cubicBezTo>
                    <a:pt x="576" y="405"/>
                    <a:pt x="573" y="402"/>
                    <a:pt x="571" y="398"/>
                  </a:cubicBezTo>
                  <a:cubicBezTo>
                    <a:pt x="440" y="530"/>
                    <a:pt x="440" y="530"/>
                    <a:pt x="440" y="530"/>
                  </a:cubicBezTo>
                  <a:cubicBezTo>
                    <a:pt x="421" y="548"/>
                    <a:pt x="421" y="576"/>
                    <a:pt x="438" y="594"/>
                  </a:cubicBezTo>
                  <a:cubicBezTo>
                    <a:pt x="455" y="611"/>
                    <a:pt x="484" y="610"/>
                    <a:pt x="502" y="592"/>
                  </a:cubicBezTo>
                  <a:lnTo>
                    <a:pt x="632" y="462"/>
                  </a:lnTo>
                  <a:close/>
                  <a:moveTo>
                    <a:pt x="935" y="507"/>
                  </a:moveTo>
                  <a:cubicBezTo>
                    <a:pt x="752" y="324"/>
                    <a:pt x="752" y="324"/>
                    <a:pt x="752" y="324"/>
                  </a:cubicBezTo>
                  <a:cubicBezTo>
                    <a:pt x="749" y="321"/>
                    <a:pt x="745" y="320"/>
                    <a:pt x="741" y="320"/>
                  </a:cubicBezTo>
                  <a:cubicBezTo>
                    <a:pt x="733" y="320"/>
                    <a:pt x="733" y="320"/>
                    <a:pt x="733" y="320"/>
                  </a:cubicBezTo>
                  <a:cubicBezTo>
                    <a:pt x="733" y="318"/>
                    <a:pt x="734" y="317"/>
                    <a:pt x="734" y="315"/>
                  </a:cubicBezTo>
                  <a:cubicBezTo>
                    <a:pt x="734" y="309"/>
                    <a:pt x="731" y="304"/>
                    <a:pt x="727" y="300"/>
                  </a:cubicBezTo>
                  <a:cubicBezTo>
                    <a:pt x="707" y="279"/>
                    <a:pt x="707" y="279"/>
                    <a:pt x="707" y="279"/>
                  </a:cubicBezTo>
                  <a:cubicBezTo>
                    <a:pt x="698" y="271"/>
                    <a:pt x="685" y="271"/>
                    <a:pt x="676" y="279"/>
                  </a:cubicBezTo>
                  <a:cubicBezTo>
                    <a:pt x="655" y="301"/>
                    <a:pt x="655" y="301"/>
                    <a:pt x="655" y="301"/>
                  </a:cubicBezTo>
                  <a:cubicBezTo>
                    <a:pt x="654" y="301"/>
                    <a:pt x="654" y="300"/>
                    <a:pt x="653" y="300"/>
                  </a:cubicBezTo>
                  <a:cubicBezTo>
                    <a:pt x="465" y="113"/>
                    <a:pt x="465" y="113"/>
                    <a:pt x="465" y="113"/>
                  </a:cubicBezTo>
                  <a:cubicBezTo>
                    <a:pt x="462" y="87"/>
                    <a:pt x="462" y="87"/>
                    <a:pt x="462" y="87"/>
                  </a:cubicBezTo>
                  <a:cubicBezTo>
                    <a:pt x="401" y="56"/>
                    <a:pt x="401" y="56"/>
                    <a:pt x="401" y="56"/>
                  </a:cubicBezTo>
                  <a:cubicBezTo>
                    <a:pt x="389" y="68"/>
                    <a:pt x="389" y="68"/>
                    <a:pt x="389" y="68"/>
                  </a:cubicBezTo>
                  <a:cubicBezTo>
                    <a:pt x="389" y="68"/>
                    <a:pt x="389" y="68"/>
                    <a:pt x="389" y="68"/>
                  </a:cubicBezTo>
                  <a:cubicBezTo>
                    <a:pt x="377" y="80"/>
                    <a:pt x="377" y="80"/>
                    <a:pt x="377" y="80"/>
                  </a:cubicBezTo>
                  <a:cubicBezTo>
                    <a:pt x="407" y="141"/>
                    <a:pt x="407" y="141"/>
                    <a:pt x="407" y="141"/>
                  </a:cubicBezTo>
                  <a:cubicBezTo>
                    <a:pt x="430" y="145"/>
                    <a:pt x="430" y="145"/>
                    <a:pt x="430" y="145"/>
                  </a:cubicBezTo>
                  <a:cubicBezTo>
                    <a:pt x="618" y="333"/>
                    <a:pt x="618" y="333"/>
                    <a:pt x="618" y="333"/>
                  </a:cubicBezTo>
                  <a:cubicBezTo>
                    <a:pt x="619" y="334"/>
                    <a:pt x="620" y="334"/>
                    <a:pt x="621" y="335"/>
                  </a:cubicBezTo>
                  <a:cubicBezTo>
                    <a:pt x="600" y="356"/>
                    <a:pt x="600" y="356"/>
                    <a:pt x="600" y="356"/>
                  </a:cubicBezTo>
                  <a:cubicBezTo>
                    <a:pt x="591" y="364"/>
                    <a:pt x="591" y="378"/>
                    <a:pt x="600" y="387"/>
                  </a:cubicBezTo>
                  <a:cubicBezTo>
                    <a:pt x="620" y="407"/>
                    <a:pt x="620" y="407"/>
                    <a:pt x="620" y="407"/>
                  </a:cubicBezTo>
                  <a:cubicBezTo>
                    <a:pt x="624" y="411"/>
                    <a:pt x="630" y="413"/>
                    <a:pt x="635" y="413"/>
                  </a:cubicBezTo>
                  <a:cubicBezTo>
                    <a:pt x="637" y="413"/>
                    <a:pt x="638" y="413"/>
                    <a:pt x="639" y="413"/>
                  </a:cubicBezTo>
                  <a:cubicBezTo>
                    <a:pt x="640" y="421"/>
                    <a:pt x="640" y="421"/>
                    <a:pt x="640" y="421"/>
                  </a:cubicBezTo>
                  <a:cubicBezTo>
                    <a:pt x="640" y="425"/>
                    <a:pt x="641" y="428"/>
                    <a:pt x="644" y="431"/>
                  </a:cubicBezTo>
                  <a:cubicBezTo>
                    <a:pt x="828" y="615"/>
                    <a:pt x="828" y="615"/>
                    <a:pt x="828" y="615"/>
                  </a:cubicBezTo>
                  <a:cubicBezTo>
                    <a:pt x="833" y="620"/>
                    <a:pt x="840" y="622"/>
                    <a:pt x="847" y="622"/>
                  </a:cubicBezTo>
                  <a:cubicBezTo>
                    <a:pt x="866" y="622"/>
                    <a:pt x="890" y="607"/>
                    <a:pt x="909" y="588"/>
                  </a:cubicBezTo>
                  <a:cubicBezTo>
                    <a:pt x="935" y="563"/>
                    <a:pt x="954" y="526"/>
                    <a:pt x="935" y="507"/>
                  </a:cubicBezTo>
                  <a:close/>
                  <a:moveTo>
                    <a:pt x="967" y="131"/>
                  </a:moveTo>
                  <a:cubicBezTo>
                    <a:pt x="917" y="181"/>
                    <a:pt x="917" y="181"/>
                    <a:pt x="917" y="181"/>
                  </a:cubicBezTo>
                  <a:cubicBezTo>
                    <a:pt x="879" y="220"/>
                    <a:pt x="879" y="220"/>
                    <a:pt x="879" y="220"/>
                  </a:cubicBezTo>
                  <a:cubicBezTo>
                    <a:pt x="826" y="205"/>
                    <a:pt x="826" y="205"/>
                    <a:pt x="826" y="205"/>
                  </a:cubicBezTo>
                  <a:cubicBezTo>
                    <a:pt x="812" y="153"/>
                    <a:pt x="812" y="153"/>
                    <a:pt x="812" y="153"/>
                  </a:cubicBezTo>
                  <a:cubicBezTo>
                    <a:pt x="851" y="114"/>
                    <a:pt x="851" y="114"/>
                    <a:pt x="851" y="114"/>
                  </a:cubicBezTo>
                  <a:cubicBezTo>
                    <a:pt x="900" y="65"/>
                    <a:pt x="900" y="65"/>
                    <a:pt x="900" y="65"/>
                  </a:cubicBezTo>
                  <a:cubicBezTo>
                    <a:pt x="859" y="49"/>
                    <a:pt x="811" y="58"/>
                    <a:pt x="778" y="91"/>
                  </a:cubicBezTo>
                  <a:cubicBezTo>
                    <a:pt x="744" y="125"/>
                    <a:pt x="736" y="174"/>
                    <a:pt x="753" y="216"/>
                  </a:cubicBezTo>
                  <a:cubicBezTo>
                    <a:pt x="719" y="250"/>
                    <a:pt x="719" y="250"/>
                    <a:pt x="719" y="250"/>
                  </a:cubicBezTo>
                  <a:cubicBezTo>
                    <a:pt x="718" y="251"/>
                    <a:pt x="718" y="251"/>
                    <a:pt x="718" y="251"/>
                  </a:cubicBezTo>
                  <a:cubicBezTo>
                    <a:pt x="722" y="253"/>
                    <a:pt x="725" y="255"/>
                    <a:pt x="728" y="258"/>
                  </a:cubicBezTo>
                  <a:cubicBezTo>
                    <a:pt x="748" y="278"/>
                    <a:pt x="748" y="278"/>
                    <a:pt x="748" y="278"/>
                  </a:cubicBezTo>
                  <a:cubicBezTo>
                    <a:pt x="752" y="282"/>
                    <a:pt x="755" y="286"/>
                    <a:pt x="757" y="290"/>
                  </a:cubicBezTo>
                  <a:cubicBezTo>
                    <a:pt x="760" y="291"/>
                    <a:pt x="762" y="292"/>
                    <a:pt x="764" y="294"/>
                  </a:cubicBezTo>
                  <a:cubicBezTo>
                    <a:pt x="782" y="312"/>
                    <a:pt x="782" y="312"/>
                    <a:pt x="782" y="312"/>
                  </a:cubicBezTo>
                  <a:cubicBezTo>
                    <a:pt x="783" y="311"/>
                    <a:pt x="783" y="311"/>
                    <a:pt x="783" y="311"/>
                  </a:cubicBezTo>
                  <a:cubicBezTo>
                    <a:pt x="816" y="278"/>
                    <a:pt x="816" y="278"/>
                    <a:pt x="816" y="278"/>
                  </a:cubicBezTo>
                  <a:cubicBezTo>
                    <a:pt x="857" y="295"/>
                    <a:pt x="907" y="287"/>
                    <a:pt x="941" y="253"/>
                  </a:cubicBezTo>
                  <a:cubicBezTo>
                    <a:pt x="974" y="220"/>
                    <a:pt x="982" y="172"/>
                    <a:pt x="967" y="13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ustDataLst>
      <p:tags r:id="rId1"/>
    </p:custDataLst>
    <p:extLst>
      <p:ext uri="{BB962C8B-B14F-4D97-AF65-F5344CB8AC3E}">
        <p14:creationId xmlns:p14="http://schemas.microsoft.com/office/powerpoint/2010/main" val="4196237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941796"/>
          </a:xfrm>
        </p:spPr>
        <p:txBody>
          <a:bodyPr/>
          <a:lstStyle/>
          <a:p>
            <a:r>
              <a:rPr lang="en-US" dirty="0" smtClean="0"/>
              <a:t>Over the next three months we will cover a variety of topics in addition to status updates and code reviews</a:t>
            </a:r>
            <a:endParaRPr lang="en-US" dirty="0"/>
          </a:p>
        </p:txBody>
      </p:sp>
      <p:sp>
        <p:nvSpPr>
          <p:cNvPr id="3"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4" name="NavigationIcon"/>
          <p:cNvGrpSpPr>
            <a:grpSpLocks noChangeAspect="1"/>
          </p:cNvGrpSpPr>
          <p:nvPr/>
        </p:nvGrpSpPr>
        <p:grpSpPr>
          <a:xfrm>
            <a:off x="11666125" y="132877"/>
            <a:ext cx="414598" cy="365760"/>
            <a:chOff x="5555742" y="2894076"/>
            <a:chExt cx="1216152" cy="1072896"/>
          </a:xfrm>
        </p:grpSpPr>
        <p:sp>
          <p:nvSpPr>
            <p:cNvPr id="5" name="Freeform 25">
              <a:extLst>
                <a:ext uri="{FF2B5EF4-FFF2-40B4-BE49-F238E27FC236}">
                  <a16:creationId xmlns:a16="http://schemas.microsoft.com/office/drawing/2014/main" xmlns="" id="{FA0FD38E-7CA9-4ECE-9013-798D4E40C551}"/>
                </a:ext>
              </a:extLst>
            </p:cNvPr>
            <p:cNvSpPr>
              <a:spLocks noEditPoints="1"/>
            </p:cNvSpPr>
            <p:nvPr/>
          </p:nvSpPr>
          <p:spPr bwMode="auto">
            <a:xfrm>
              <a:off x="6073902" y="2925318"/>
              <a:ext cx="697992" cy="520827"/>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6" name="Freeform 26">
              <a:extLst>
                <a:ext uri="{FF2B5EF4-FFF2-40B4-BE49-F238E27FC236}">
                  <a16:creationId xmlns:a16="http://schemas.microsoft.com/office/drawing/2014/main" xmlns="" id="{F562C458-32E3-43E7-BAF7-B4773D3C4A71}"/>
                </a:ext>
              </a:extLst>
            </p:cNvPr>
            <p:cNvSpPr>
              <a:spLocks noEditPoints="1"/>
            </p:cNvSpPr>
            <p:nvPr/>
          </p:nvSpPr>
          <p:spPr bwMode="auto">
            <a:xfrm>
              <a:off x="5555742" y="2894076"/>
              <a:ext cx="1072134" cy="1072896"/>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cxnSp>
        <p:nvCxnSpPr>
          <p:cNvPr id="75" name="Straight Connector 74"/>
          <p:cNvCxnSpPr/>
          <p:nvPr/>
        </p:nvCxnSpPr>
        <p:spPr>
          <a:xfrm>
            <a:off x="446860" y="3717134"/>
            <a:ext cx="1414021" cy="0"/>
          </a:xfrm>
          <a:prstGeom prst="line">
            <a:avLst/>
          </a:prstGeom>
          <a:ln w="25400" cap="rnd" cmpd="sng" algn="ctr">
            <a:solidFill>
              <a:srgbClr val="29BA74"/>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032264"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Sandbox creation and ERDs</a:t>
            </a:r>
            <a:r>
              <a:rPr lang="en-US" sz="1400" baseline="30000" dirty="0" smtClean="0">
                <a:solidFill>
                  <a:srgbClr val="575757"/>
                </a:solidFill>
              </a:rPr>
              <a:t>1</a:t>
            </a:r>
          </a:p>
        </p:txBody>
      </p:sp>
      <p:sp>
        <p:nvSpPr>
          <p:cNvPr id="38" name="TextBox 37"/>
          <p:cNvSpPr txBox="1"/>
          <p:nvPr/>
        </p:nvSpPr>
        <p:spPr>
          <a:xfrm>
            <a:off x="6767922"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Identifying candidate models  and testing </a:t>
            </a:r>
          </a:p>
        </p:txBody>
      </p:sp>
      <p:sp>
        <p:nvSpPr>
          <p:cNvPr id="39" name="TextBox 38"/>
          <p:cNvSpPr txBox="1"/>
          <p:nvPr/>
        </p:nvSpPr>
        <p:spPr>
          <a:xfrm>
            <a:off x="8353326"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V</a:t>
            </a:r>
            <a:r>
              <a:rPr lang="en-US" sz="1400" dirty="0" smtClean="0">
                <a:solidFill>
                  <a:srgbClr val="575757"/>
                </a:solidFill>
              </a:rPr>
              <a:t>alidation and selection of models</a:t>
            </a:r>
          </a:p>
        </p:txBody>
      </p:sp>
      <p:sp>
        <p:nvSpPr>
          <p:cNvPr id="40" name="TextBox 39"/>
          <p:cNvSpPr txBox="1"/>
          <p:nvPr/>
        </p:nvSpPr>
        <p:spPr>
          <a:xfrm>
            <a:off x="9938730"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Creating production systems for models</a:t>
            </a:r>
          </a:p>
        </p:txBody>
      </p:sp>
      <p:sp>
        <p:nvSpPr>
          <p:cNvPr id="37" name="TextBox 36"/>
          <p:cNvSpPr txBox="1"/>
          <p:nvPr/>
        </p:nvSpPr>
        <p:spPr>
          <a:xfrm>
            <a:off x="3607390" y="4805612"/>
            <a:ext cx="2989149"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Experiment design and data engineering</a:t>
            </a:r>
          </a:p>
        </p:txBody>
      </p:sp>
      <p:sp>
        <p:nvSpPr>
          <p:cNvPr id="42" name="ee4pFootnotes"/>
          <p:cNvSpPr>
            <a:spLocks noChangeArrowheads="1"/>
          </p:cNvSpPr>
          <p:nvPr/>
        </p:nvSpPr>
        <p:spPr bwMode="auto">
          <a:xfrm>
            <a:off x="629998" y="6283973"/>
            <a:ext cx="8974763"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smtClean="0">
                <a:solidFill>
                  <a:schemeClr val="bg1">
                    <a:lumMod val="50000"/>
                  </a:schemeClr>
                </a:solidFill>
                <a:latin typeface="Trebuchet MS" panose="020B0603020202020204" pitchFamily="34" charset="0"/>
                <a:cs typeface="Arial" pitchFamily="34" charset="0"/>
              </a:rPr>
              <a:t>Entity-Relationship Diagram – a description of how objects are related to each other in a database and how that information can be mined for insight</a:t>
            </a:r>
          </a:p>
          <a:p>
            <a:pPr marL="228600" indent="-228600">
              <a:lnSpc>
                <a:spcPct val="90000"/>
              </a:lnSpc>
              <a:buAutoNum type="arabicPeriod"/>
            </a:pPr>
            <a:r>
              <a:rPr lang="en-US" sz="1000" dirty="0" smtClean="0">
                <a:solidFill>
                  <a:schemeClr val="bg1">
                    <a:lumMod val="50000"/>
                  </a:schemeClr>
                </a:solidFill>
                <a:latin typeface="Trebuchet MS" panose="020B0603020202020204" pitchFamily="34" charset="0"/>
                <a:cs typeface="Arial" pitchFamily="34" charset="0"/>
              </a:rPr>
              <a:t>CF – Collaborative Filtering</a:t>
            </a:r>
            <a:endParaRPr lang="en-US" sz="1000" dirty="0">
              <a:solidFill>
                <a:schemeClr val="bg1">
                  <a:lumMod val="50000"/>
                </a:schemeClr>
              </a:solidFill>
              <a:latin typeface="Trebuchet MS" panose="020B0603020202020204" pitchFamily="34" charset="0"/>
              <a:cs typeface="Arial" pitchFamily="34" charset="0"/>
            </a:endParaRPr>
          </a:p>
        </p:txBody>
      </p:sp>
      <p:cxnSp>
        <p:nvCxnSpPr>
          <p:cNvPr id="10" name="Straight Arrow Connector 9"/>
          <p:cNvCxnSpPr/>
          <p:nvPr/>
        </p:nvCxnSpPr>
        <p:spPr>
          <a:xfrm>
            <a:off x="658281" y="2900916"/>
            <a:ext cx="10933200" cy="0"/>
          </a:xfrm>
          <a:prstGeom prst="straightConnector1">
            <a:avLst/>
          </a:prstGeom>
          <a:ln w="101600" cap="rnd">
            <a:solidFill>
              <a:schemeClr val="tx2"/>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30000"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5" name="TextBox 14"/>
          <p:cNvSpPr txBox="1"/>
          <p:nvPr/>
        </p:nvSpPr>
        <p:spPr>
          <a:xfrm>
            <a:off x="630000"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Aug. 23</a:t>
            </a:r>
            <a:r>
              <a:rPr lang="en-US" sz="1200" baseline="30000" dirty="0" smtClean="0">
                <a:solidFill>
                  <a:srgbClr val="575757"/>
                </a:solidFill>
              </a:rPr>
              <a:t>rd</a:t>
            </a:r>
            <a:endParaRPr lang="en-US" sz="1200" dirty="0" smtClean="0">
              <a:solidFill>
                <a:srgbClr val="575757"/>
              </a:solidFill>
            </a:endParaRPr>
          </a:p>
        </p:txBody>
      </p:sp>
      <p:sp>
        <p:nvSpPr>
          <p:cNvPr id="16" name="Oval 15"/>
          <p:cNvSpPr/>
          <p:nvPr/>
        </p:nvSpPr>
        <p:spPr>
          <a:xfrm>
            <a:off x="10142424"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7" name="TextBox 16"/>
          <p:cNvSpPr txBox="1"/>
          <p:nvPr/>
        </p:nvSpPr>
        <p:spPr>
          <a:xfrm>
            <a:off x="10142424"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Nov. 7</a:t>
            </a:r>
            <a:r>
              <a:rPr lang="en-US" sz="1200" baseline="30000" dirty="0" smtClean="0">
                <a:solidFill>
                  <a:srgbClr val="575757"/>
                </a:solidFill>
              </a:rPr>
              <a:t>th</a:t>
            </a:r>
            <a:endParaRPr lang="en-US" sz="1200" dirty="0" smtClean="0">
              <a:solidFill>
                <a:srgbClr val="575757"/>
              </a:solidFill>
            </a:endParaRPr>
          </a:p>
        </p:txBody>
      </p:sp>
      <p:sp>
        <p:nvSpPr>
          <p:cNvPr id="18" name="Oval 17"/>
          <p:cNvSpPr/>
          <p:nvPr/>
        </p:nvSpPr>
        <p:spPr>
          <a:xfrm>
            <a:off x="2215404"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19" name="TextBox 18"/>
          <p:cNvSpPr txBox="1"/>
          <p:nvPr/>
        </p:nvSpPr>
        <p:spPr>
          <a:xfrm>
            <a:off x="2215404"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Sept. 12</a:t>
            </a:r>
            <a:r>
              <a:rPr lang="en-US" sz="1200" baseline="30000" dirty="0" smtClean="0">
                <a:solidFill>
                  <a:srgbClr val="575757"/>
                </a:solidFill>
              </a:rPr>
              <a:t>th</a:t>
            </a:r>
            <a:endParaRPr lang="en-US" sz="1200" dirty="0" smtClean="0">
              <a:solidFill>
                <a:srgbClr val="575757"/>
              </a:solidFill>
            </a:endParaRPr>
          </a:p>
        </p:txBody>
      </p:sp>
      <p:sp>
        <p:nvSpPr>
          <p:cNvPr id="20" name="Oval 19"/>
          <p:cNvSpPr/>
          <p:nvPr/>
        </p:nvSpPr>
        <p:spPr>
          <a:xfrm>
            <a:off x="3800808"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2" name="Oval 21"/>
          <p:cNvSpPr/>
          <p:nvPr/>
        </p:nvSpPr>
        <p:spPr>
          <a:xfrm>
            <a:off x="5386212"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3" name="TextBox 22"/>
          <p:cNvSpPr txBox="1"/>
          <p:nvPr/>
        </p:nvSpPr>
        <p:spPr>
          <a:xfrm>
            <a:off x="4593510"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Oct. 3</a:t>
            </a:r>
            <a:r>
              <a:rPr lang="en-US" sz="1200" baseline="30000" dirty="0" smtClean="0">
                <a:solidFill>
                  <a:srgbClr val="575757"/>
                </a:solidFill>
              </a:rPr>
              <a:t>th</a:t>
            </a:r>
            <a:endParaRPr lang="en-US" sz="1200" dirty="0" smtClean="0">
              <a:solidFill>
                <a:srgbClr val="575757"/>
              </a:solidFill>
            </a:endParaRPr>
          </a:p>
        </p:txBody>
      </p:sp>
      <p:sp>
        <p:nvSpPr>
          <p:cNvPr id="24" name="Oval 23"/>
          <p:cNvSpPr/>
          <p:nvPr/>
        </p:nvSpPr>
        <p:spPr>
          <a:xfrm>
            <a:off x="6971616"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5" name="TextBox 24"/>
          <p:cNvSpPr txBox="1"/>
          <p:nvPr/>
        </p:nvSpPr>
        <p:spPr>
          <a:xfrm>
            <a:off x="6971616"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Oct. 22</a:t>
            </a:r>
            <a:r>
              <a:rPr lang="en-US" sz="1200" baseline="30000" dirty="0" smtClean="0">
                <a:solidFill>
                  <a:srgbClr val="575757"/>
                </a:solidFill>
              </a:rPr>
              <a:t>nd</a:t>
            </a:r>
            <a:endParaRPr lang="en-US" sz="1200" dirty="0" smtClean="0">
              <a:solidFill>
                <a:srgbClr val="575757"/>
              </a:solidFill>
            </a:endParaRPr>
          </a:p>
        </p:txBody>
      </p:sp>
      <p:sp>
        <p:nvSpPr>
          <p:cNvPr id="26" name="Oval 25"/>
          <p:cNvSpPr/>
          <p:nvPr/>
        </p:nvSpPr>
        <p:spPr>
          <a:xfrm>
            <a:off x="8557020" y="2377045"/>
            <a:ext cx="1047742" cy="1047742"/>
          </a:xfrm>
          <a:prstGeom prst="ellipse">
            <a:avLst/>
          </a:prstGeom>
          <a:solidFill>
            <a:srgbClr val="FFFFFF"/>
          </a:solidFill>
          <a:ln w="5080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7" name="TextBox 26"/>
          <p:cNvSpPr txBox="1"/>
          <p:nvPr/>
        </p:nvSpPr>
        <p:spPr>
          <a:xfrm>
            <a:off x="8557020" y="2005797"/>
            <a:ext cx="1047742" cy="2585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Nov. 1</a:t>
            </a:r>
            <a:r>
              <a:rPr lang="en-US" sz="1200" baseline="30000" dirty="0" smtClean="0">
                <a:solidFill>
                  <a:srgbClr val="575757"/>
                </a:solidFill>
              </a:rPr>
              <a:t>st</a:t>
            </a:r>
            <a:endParaRPr lang="en-US" sz="1200" dirty="0" smtClean="0">
              <a:solidFill>
                <a:srgbClr val="575757"/>
              </a:solidFill>
            </a:endParaRPr>
          </a:p>
        </p:txBody>
      </p:sp>
      <p:grpSp>
        <p:nvGrpSpPr>
          <p:cNvPr id="43" name="Group 42"/>
          <p:cNvGrpSpPr>
            <a:grpSpLocks noChangeAspect="1"/>
          </p:cNvGrpSpPr>
          <p:nvPr/>
        </p:nvGrpSpPr>
        <p:grpSpPr>
          <a:xfrm>
            <a:off x="822032" y="2568770"/>
            <a:ext cx="663677" cy="664292"/>
            <a:chOff x="5273801" y="2606040"/>
            <a:chExt cx="1644396" cy="1645920"/>
          </a:xfrm>
        </p:grpSpPr>
        <p:sp>
          <p:nvSpPr>
            <p:cNvPr id="44" name="AutoShape 33">
              <a:extLst>
                <a:ext uri="{FF2B5EF4-FFF2-40B4-BE49-F238E27FC236}">
                  <a16:creationId xmlns="" xmlns:a16="http://schemas.microsoft.com/office/drawing/2014/main" id="{BEA87593-71B2-42B3-8D7D-5D8C76D3E4A3}"/>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5" name="Group 44"/>
            <p:cNvGrpSpPr/>
            <p:nvPr/>
          </p:nvGrpSpPr>
          <p:grpSpPr>
            <a:xfrm>
              <a:off x="5445632" y="2775204"/>
              <a:ext cx="1301877" cy="1306068"/>
              <a:chOff x="5445632" y="2775204"/>
              <a:chExt cx="1301877" cy="1306068"/>
            </a:xfrm>
          </p:grpSpPr>
          <p:sp>
            <p:nvSpPr>
              <p:cNvPr id="46" name="Freeform 35">
                <a:extLst>
                  <a:ext uri="{FF2B5EF4-FFF2-40B4-BE49-F238E27FC236}">
                    <a16:creationId xmlns="" xmlns:a16="http://schemas.microsoft.com/office/drawing/2014/main"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6">
                <a:extLst>
                  <a:ext uri="{FF2B5EF4-FFF2-40B4-BE49-F238E27FC236}">
                    <a16:creationId xmlns="" xmlns:a16="http://schemas.microsoft.com/office/drawing/2014/main"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8" name="Group 47"/>
          <p:cNvGrpSpPr>
            <a:grpSpLocks noChangeAspect="1"/>
          </p:cNvGrpSpPr>
          <p:nvPr/>
        </p:nvGrpSpPr>
        <p:grpSpPr>
          <a:xfrm>
            <a:off x="2407436" y="2568770"/>
            <a:ext cx="663677" cy="664292"/>
            <a:chOff x="5273801" y="2606040"/>
            <a:chExt cx="1644396" cy="1645920"/>
          </a:xfrm>
        </p:grpSpPr>
        <p:sp>
          <p:nvSpPr>
            <p:cNvPr id="49" name="AutoShape 8">
              <a:extLst>
                <a:ext uri="{FF2B5EF4-FFF2-40B4-BE49-F238E27FC236}">
                  <a16:creationId xmlns="" xmlns:a16="http://schemas.microsoft.com/office/drawing/2014/main" id="{24CAABA2-908D-463F-BC9B-EE3F829E12F8}"/>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p:cNvGrpSpPr/>
            <p:nvPr/>
          </p:nvGrpSpPr>
          <p:grpSpPr>
            <a:xfrm>
              <a:off x="5452109" y="2739771"/>
              <a:ext cx="1288923" cy="1264920"/>
              <a:chOff x="5452109" y="2739771"/>
              <a:chExt cx="1288923" cy="1264920"/>
            </a:xfrm>
          </p:grpSpPr>
          <p:sp>
            <p:nvSpPr>
              <p:cNvPr id="51" name="Freeform 10">
                <a:extLst>
                  <a:ext uri="{FF2B5EF4-FFF2-40B4-BE49-F238E27FC236}">
                    <a16:creationId xmlns="" xmlns:a16="http://schemas.microsoft.com/office/drawing/2014/main" id="{49225F70-5430-46E4-8C8F-038E4B4691D7}"/>
                  </a:ext>
                </a:extLst>
              </p:cNvPr>
              <p:cNvSpPr>
                <a:spLocks noEditPoints="1"/>
              </p:cNvSpPr>
              <p:nvPr/>
            </p:nvSpPr>
            <p:spPr bwMode="auto">
              <a:xfrm>
                <a:off x="5452109" y="3198114"/>
                <a:ext cx="1288923" cy="806577"/>
              </a:xfrm>
              <a:custGeom>
                <a:avLst/>
                <a:gdLst>
                  <a:gd name="T0" fmla="*/ 26 w 1806"/>
                  <a:gd name="T1" fmla="*/ 1129 h 1129"/>
                  <a:gd name="T2" fmla="*/ 5 w 1806"/>
                  <a:gd name="T3" fmla="*/ 1099 h 1129"/>
                  <a:gd name="T4" fmla="*/ 223 w 1806"/>
                  <a:gd name="T5" fmla="*/ 782 h 1129"/>
                  <a:gd name="T6" fmla="*/ 611 w 1806"/>
                  <a:gd name="T7" fmla="*/ 716 h 1129"/>
                  <a:gd name="T8" fmla="*/ 611 w 1806"/>
                  <a:gd name="T9" fmla="*/ 716 h 1129"/>
                  <a:gd name="T10" fmla="*/ 908 w 1806"/>
                  <a:gd name="T11" fmla="*/ 856 h 1129"/>
                  <a:gd name="T12" fmla="*/ 898 w 1806"/>
                  <a:gd name="T13" fmla="*/ 856 h 1129"/>
                  <a:gd name="T14" fmla="*/ 1195 w 1806"/>
                  <a:gd name="T15" fmla="*/ 716 h 1129"/>
                  <a:gd name="T16" fmla="*/ 1195 w 1806"/>
                  <a:gd name="T17" fmla="*/ 716 h 1129"/>
                  <a:gd name="T18" fmla="*/ 1583 w 1806"/>
                  <a:gd name="T19" fmla="*/ 782 h 1129"/>
                  <a:gd name="T20" fmla="*/ 1801 w 1806"/>
                  <a:gd name="T21" fmla="*/ 1099 h 1129"/>
                  <a:gd name="T22" fmla="*/ 1780 w 1806"/>
                  <a:gd name="T23" fmla="*/ 1129 h 1129"/>
                  <a:gd name="T24" fmla="*/ 26 w 1806"/>
                  <a:gd name="T25" fmla="*/ 1129 h 1129"/>
                  <a:gd name="T26" fmla="*/ 1329 w 1806"/>
                  <a:gd name="T27" fmla="*/ 192 h 1129"/>
                  <a:gd name="T28" fmla="*/ 1283 w 1806"/>
                  <a:gd name="T29" fmla="*/ 245 h 1129"/>
                  <a:gd name="T30" fmla="*/ 1273 w 1806"/>
                  <a:gd name="T31" fmla="*/ 257 h 1129"/>
                  <a:gd name="T32" fmla="*/ 1129 w 1806"/>
                  <a:gd name="T33" fmla="*/ 559 h 1129"/>
                  <a:gd name="T34" fmla="*/ 903 w 1806"/>
                  <a:gd name="T35" fmla="*/ 672 h 1129"/>
                  <a:gd name="T36" fmla="*/ 677 w 1806"/>
                  <a:gd name="T37" fmla="*/ 559 h 1129"/>
                  <a:gd name="T38" fmla="*/ 533 w 1806"/>
                  <a:gd name="T39" fmla="*/ 257 h 1129"/>
                  <a:gd name="T40" fmla="*/ 523 w 1806"/>
                  <a:gd name="T41" fmla="*/ 245 h 1129"/>
                  <a:gd name="T42" fmla="*/ 477 w 1806"/>
                  <a:gd name="T43" fmla="*/ 192 h 1129"/>
                  <a:gd name="T44" fmla="*/ 426 w 1806"/>
                  <a:gd name="T45" fmla="*/ 168 h 1129"/>
                  <a:gd name="T46" fmla="*/ 426 w 1806"/>
                  <a:gd name="T47" fmla="*/ 173 h 1129"/>
                  <a:gd name="T48" fmla="*/ 495 w 1806"/>
                  <a:gd name="T49" fmla="*/ 280 h 1129"/>
                  <a:gd name="T50" fmla="*/ 639 w 1806"/>
                  <a:gd name="T51" fmla="*/ 582 h 1129"/>
                  <a:gd name="T52" fmla="*/ 639 w 1806"/>
                  <a:gd name="T53" fmla="*/ 680 h 1129"/>
                  <a:gd name="T54" fmla="*/ 646 w 1806"/>
                  <a:gd name="T55" fmla="*/ 690 h 1129"/>
                  <a:gd name="T56" fmla="*/ 683 w 1806"/>
                  <a:gd name="T57" fmla="*/ 728 h 1129"/>
                  <a:gd name="T58" fmla="*/ 683 w 1806"/>
                  <a:gd name="T59" fmla="*/ 619 h 1129"/>
                  <a:gd name="T60" fmla="*/ 903 w 1806"/>
                  <a:gd name="T61" fmla="*/ 716 h 1129"/>
                  <a:gd name="T62" fmla="*/ 1123 w 1806"/>
                  <a:gd name="T63" fmla="*/ 619 h 1129"/>
                  <a:gd name="T64" fmla="*/ 1123 w 1806"/>
                  <a:gd name="T65" fmla="*/ 728 h 1129"/>
                  <a:gd name="T66" fmla="*/ 1160 w 1806"/>
                  <a:gd name="T67" fmla="*/ 690 h 1129"/>
                  <a:gd name="T68" fmla="*/ 1167 w 1806"/>
                  <a:gd name="T69" fmla="*/ 680 h 1129"/>
                  <a:gd name="T70" fmla="*/ 1167 w 1806"/>
                  <a:gd name="T71" fmla="*/ 582 h 1129"/>
                  <a:gd name="T72" fmla="*/ 1311 w 1806"/>
                  <a:gd name="T73" fmla="*/ 280 h 1129"/>
                  <a:gd name="T74" fmla="*/ 1380 w 1806"/>
                  <a:gd name="T75" fmla="*/ 171 h 1129"/>
                  <a:gd name="T76" fmla="*/ 1380 w 1806"/>
                  <a:gd name="T77" fmla="*/ 168 h 1129"/>
                  <a:gd name="T78" fmla="*/ 1329 w 1806"/>
                  <a:gd name="T79" fmla="*/ 192 h 1129"/>
                  <a:gd name="T80" fmla="*/ 529 w 1806"/>
                  <a:gd name="T81" fmla="*/ 52 h 1129"/>
                  <a:gd name="T82" fmla="*/ 471 w 1806"/>
                  <a:gd name="T83" fmla="*/ 23 h 1129"/>
                  <a:gd name="T84" fmla="*/ 432 w 1806"/>
                  <a:gd name="T85" fmla="*/ 4 h 1129"/>
                  <a:gd name="T86" fmla="*/ 450 w 1806"/>
                  <a:gd name="T87" fmla="*/ 100 h 1129"/>
                  <a:gd name="T88" fmla="*/ 450 w 1806"/>
                  <a:gd name="T89" fmla="*/ 101 h 1129"/>
                  <a:gd name="T90" fmla="*/ 497 w 1806"/>
                  <a:gd name="T91" fmla="*/ 161 h 1129"/>
                  <a:gd name="T92" fmla="*/ 528 w 1806"/>
                  <a:gd name="T93" fmla="*/ 164 h 1129"/>
                  <a:gd name="T94" fmla="*/ 529 w 1806"/>
                  <a:gd name="T95" fmla="*/ 52 h 1129"/>
                  <a:gd name="T96" fmla="*/ 1298 w 1806"/>
                  <a:gd name="T97" fmla="*/ 38 h 1129"/>
                  <a:gd name="T98" fmla="*/ 1268 w 1806"/>
                  <a:gd name="T99" fmla="*/ 53 h 1129"/>
                  <a:gd name="T100" fmla="*/ 1270 w 1806"/>
                  <a:gd name="T101" fmla="*/ 170 h 1129"/>
                  <a:gd name="T102" fmla="*/ 1304 w 1806"/>
                  <a:gd name="T103" fmla="*/ 170 h 1129"/>
                  <a:gd name="T104" fmla="*/ 1358 w 1806"/>
                  <a:gd name="T105" fmla="*/ 94 h 1129"/>
                  <a:gd name="T106" fmla="*/ 1358 w 1806"/>
                  <a:gd name="T107" fmla="*/ 95 h 1129"/>
                  <a:gd name="T108" fmla="*/ 1374 w 1806"/>
                  <a:gd name="T109" fmla="*/ 0 h 1129"/>
                  <a:gd name="T110" fmla="*/ 1298 w 1806"/>
                  <a:gd name="T111" fmla="*/ 38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06" h="1129">
                    <a:moveTo>
                      <a:pt x="26" y="1129"/>
                    </a:moveTo>
                    <a:cubicBezTo>
                      <a:pt x="10" y="1129"/>
                      <a:pt x="0" y="1113"/>
                      <a:pt x="5" y="1099"/>
                    </a:cubicBezTo>
                    <a:cubicBezTo>
                      <a:pt x="33" y="1025"/>
                      <a:pt x="113" y="832"/>
                      <a:pt x="223" y="782"/>
                    </a:cubicBezTo>
                    <a:cubicBezTo>
                      <a:pt x="359" y="719"/>
                      <a:pt x="611" y="716"/>
                      <a:pt x="611" y="716"/>
                    </a:cubicBezTo>
                    <a:cubicBezTo>
                      <a:pt x="611" y="716"/>
                      <a:pt x="611" y="716"/>
                      <a:pt x="611" y="716"/>
                    </a:cubicBezTo>
                    <a:cubicBezTo>
                      <a:pt x="611" y="716"/>
                      <a:pt x="711" y="856"/>
                      <a:pt x="908" y="856"/>
                    </a:cubicBezTo>
                    <a:cubicBezTo>
                      <a:pt x="898" y="856"/>
                      <a:pt x="898" y="856"/>
                      <a:pt x="898" y="856"/>
                    </a:cubicBezTo>
                    <a:cubicBezTo>
                      <a:pt x="1095" y="856"/>
                      <a:pt x="1195" y="716"/>
                      <a:pt x="1195" y="716"/>
                    </a:cubicBezTo>
                    <a:cubicBezTo>
                      <a:pt x="1195" y="716"/>
                      <a:pt x="1195" y="716"/>
                      <a:pt x="1195" y="716"/>
                    </a:cubicBezTo>
                    <a:cubicBezTo>
                      <a:pt x="1195" y="716"/>
                      <a:pt x="1447" y="719"/>
                      <a:pt x="1583" y="782"/>
                    </a:cubicBezTo>
                    <a:cubicBezTo>
                      <a:pt x="1693" y="832"/>
                      <a:pt x="1773" y="1025"/>
                      <a:pt x="1801" y="1099"/>
                    </a:cubicBezTo>
                    <a:cubicBezTo>
                      <a:pt x="1806" y="1113"/>
                      <a:pt x="1796" y="1129"/>
                      <a:pt x="1780" y="1129"/>
                    </a:cubicBezTo>
                    <a:lnTo>
                      <a:pt x="26" y="1129"/>
                    </a:lnTo>
                    <a:close/>
                    <a:moveTo>
                      <a:pt x="1329" y="192"/>
                    </a:moveTo>
                    <a:cubicBezTo>
                      <a:pt x="1322" y="211"/>
                      <a:pt x="1308" y="233"/>
                      <a:pt x="1283" y="245"/>
                    </a:cubicBezTo>
                    <a:cubicBezTo>
                      <a:pt x="1278" y="248"/>
                      <a:pt x="1274" y="252"/>
                      <a:pt x="1273" y="257"/>
                    </a:cubicBezTo>
                    <a:cubicBezTo>
                      <a:pt x="1232" y="360"/>
                      <a:pt x="1157" y="533"/>
                      <a:pt x="1129" y="559"/>
                    </a:cubicBezTo>
                    <a:cubicBezTo>
                      <a:pt x="1084" y="598"/>
                      <a:pt x="968" y="672"/>
                      <a:pt x="903" y="672"/>
                    </a:cubicBezTo>
                    <a:cubicBezTo>
                      <a:pt x="838" y="672"/>
                      <a:pt x="722" y="598"/>
                      <a:pt x="677" y="559"/>
                    </a:cubicBezTo>
                    <a:cubicBezTo>
                      <a:pt x="649" y="533"/>
                      <a:pt x="574" y="360"/>
                      <a:pt x="533" y="257"/>
                    </a:cubicBezTo>
                    <a:cubicBezTo>
                      <a:pt x="532" y="252"/>
                      <a:pt x="528" y="248"/>
                      <a:pt x="523" y="245"/>
                    </a:cubicBezTo>
                    <a:cubicBezTo>
                      <a:pt x="498" y="233"/>
                      <a:pt x="484" y="211"/>
                      <a:pt x="477" y="192"/>
                    </a:cubicBezTo>
                    <a:cubicBezTo>
                      <a:pt x="426" y="168"/>
                      <a:pt x="426" y="168"/>
                      <a:pt x="426" y="168"/>
                    </a:cubicBezTo>
                    <a:cubicBezTo>
                      <a:pt x="426" y="170"/>
                      <a:pt x="426" y="172"/>
                      <a:pt x="426" y="173"/>
                    </a:cubicBezTo>
                    <a:cubicBezTo>
                      <a:pt x="431" y="201"/>
                      <a:pt x="446" y="251"/>
                      <a:pt x="495" y="280"/>
                    </a:cubicBezTo>
                    <a:cubicBezTo>
                      <a:pt x="517" y="336"/>
                      <a:pt x="594" y="527"/>
                      <a:pt x="639" y="582"/>
                    </a:cubicBezTo>
                    <a:cubicBezTo>
                      <a:pt x="639" y="680"/>
                      <a:pt x="639" y="680"/>
                      <a:pt x="639" y="680"/>
                    </a:cubicBezTo>
                    <a:cubicBezTo>
                      <a:pt x="646" y="690"/>
                      <a:pt x="646" y="690"/>
                      <a:pt x="646" y="690"/>
                    </a:cubicBezTo>
                    <a:cubicBezTo>
                      <a:pt x="648" y="692"/>
                      <a:pt x="660" y="708"/>
                      <a:pt x="683" y="728"/>
                    </a:cubicBezTo>
                    <a:cubicBezTo>
                      <a:pt x="683" y="619"/>
                      <a:pt x="683" y="619"/>
                      <a:pt x="683" y="619"/>
                    </a:cubicBezTo>
                    <a:cubicBezTo>
                      <a:pt x="742" y="662"/>
                      <a:pt x="838" y="716"/>
                      <a:pt x="903" y="716"/>
                    </a:cubicBezTo>
                    <a:cubicBezTo>
                      <a:pt x="968" y="716"/>
                      <a:pt x="1064" y="662"/>
                      <a:pt x="1123" y="619"/>
                    </a:cubicBezTo>
                    <a:cubicBezTo>
                      <a:pt x="1123" y="728"/>
                      <a:pt x="1123" y="728"/>
                      <a:pt x="1123" y="728"/>
                    </a:cubicBezTo>
                    <a:cubicBezTo>
                      <a:pt x="1146" y="708"/>
                      <a:pt x="1158" y="692"/>
                      <a:pt x="1160" y="690"/>
                    </a:cubicBezTo>
                    <a:cubicBezTo>
                      <a:pt x="1167" y="680"/>
                      <a:pt x="1167" y="680"/>
                      <a:pt x="1167" y="680"/>
                    </a:cubicBezTo>
                    <a:cubicBezTo>
                      <a:pt x="1167" y="582"/>
                      <a:pt x="1167" y="582"/>
                      <a:pt x="1167" y="582"/>
                    </a:cubicBezTo>
                    <a:cubicBezTo>
                      <a:pt x="1212" y="526"/>
                      <a:pt x="1289" y="336"/>
                      <a:pt x="1311" y="280"/>
                    </a:cubicBezTo>
                    <a:cubicBezTo>
                      <a:pt x="1363" y="250"/>
                      <a:pt x="1377" y="194"/>
                      <a:pt x="1380" y="171"/>
                    </a:cubicBezTo>
                    <a:cubicBezTo>
                      <a:pt x="1380" y="170"/>
                      <a:pt x="1380" y="169"/>
                      <a:pt x="1380" y="168"/>
                    </a:cubicBezTo>
                    <a:lnTo>
                      <a:pt x="1329" y="192"/>
                    </a:lnTo>
                    <a:close/>
                    <a:moveTo>
                      <a:pt x="529" y="52"/>
                    </a:moveTo>
                    <a:cubicBezTo>
                      <a:pt x="514" y="45"/>
                      <a:pt x="495" y="35"/>
                      <a:pt x="471" y="23"/>
                    </a:cubicBezTo>
                    <a:cubicBezTo>
                      <a:pt x="458" y="16"/>
                      <a:pt x="444" y="10"/>
                      <a:pt x="432" y="4"/>
                    </a:cubicBezTo>
                    <a:cubicBezTo>
                      <a:pt x="434" y="37"/>
                      <a:pt x="438" y="69"/>
                      <a:pt x="450" y="100"/>
                    </a:cubicBezTo>
                    <a:cubicBezTo>
                      <a:pt x="450" y="100"/>
                      <a:pt x="450" y="101"/>
                      <a:pt x="450" y="101"/>
                    </a:cubicBezTo>
                    <a:cubicBezTo>
                      <a:pt x="497" y="143"/>
                      <a:pt x="497" y="161"/>
                      <a:pt x="497" y="161"/>
                    </a:cubicBezTo>
                    <a:cubicBezTo>
                      <a:pt x="528" y="164"/>
                      <a:pt x="528" y="164"/>
                      <a:pt x="528" y="164"/>
                    </a:cubicBezTo>
                    <a:cubicBezTo>
                      <a:pt x="528" y="164"/>
                      <a:pt x="524" y="113"/>
                      <a:pt x="529" y="52"/>
                    </a:cubicBezTo>
                    <a:close/>
                    <a:moveTo>
                      <a:pt x="1298" y="38"/>
                    </a:moveTo>
                    <a:cubicBezTo>
                      <a:pt x="1286" y="44"/>
                      <a:pt x="1276" y="49"/>
                      <a:pt x="1268" y="53"/>
                    </a:cubicBezTo>
                    <a:cubicBezTo>
                      <a:pt x="1270" y="162"/>
                      <a:pt x="1270" y="170"/>
                      <a:pt x="1270" y="170"/>
                    </a:cubicBezTo>
                    <a:cubicBezTo>
                      <a:pt x="1304" y="170"/>
                      <a:pt x="1304" y="170"/>
                      <a:pt x="1304" y="170"/>
                    </a:cubicBezTo>
                    <a:cubicBezTo>
                      <a:pt x="1349" y="120"/>
                      <a:pt x="1356" y="95"/>
                      <a:pt x="1358" y="94"/>
                    </a:cubicBezTo>
                    <a:cubicBezTo>
                      <a:pt x="1358" y="95"/>
                      <a:pt x="1358" y="95"/>
                      <a:pt x="1358" y="95"/>
                    </a:cubicBezTo>
                    <a:cubicBezTo>
                      <a:pt x="1369" y="65"/>
                      <a:pt x="1373" y="33"/>
                      <a:pt x="1374" y="0"/>
                    </a:cubicBezTo>
                    <a:cubicBezTo>
                      <a:pt x="1355" y="10"/>
                      <a:pt x="1324" y="25"/>
                      <a:pt x="1298" y="3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1">
                <a:extLst>
                  <a:ext uri="{FF2B5EF4-FFF2-40B4-BE49-F238E27FC236}">
                    <a16:creationId xmlns="" xmlns:a16="http://schemas.microsoft.com/office/drawing/2014/main" id="{B806E2F4-DFF9-4C80-980B-E2F3C9FB8A33}"/>
                  </a:ext>
                </a:extLst>
              </p:cNvPr>
              <p:cNvSpPr>
                <a:spLocks/>
              </p:cNvSpPr>
              <p:nvPr/>
            </p:nvSpPr>
            <p:spPr bwMode="auto">
              <a:xfrm>
                <a:off x="5675756" y="2739771"/>
                <a:ext cx="842010" cy="526923"/>
              </a:xfrm>
              <a:custGeom>
                <a:avLst/>
                <a:gdLst>
                  <a:gd name="T0" fmla="*/ 1056 w 1180"/>
                  <a:gd name="T1" fmla="*/ 596 h 738"/>
                  <a:gd name="T2" fmla="*/ 1177 w 1180"/>
                  <a:gd name="T3" fmla="*/ 550 h 738"/>
                  <a:gd name="T4" fmla="*/ 1180 w 1180"/>
                  <a:gd name="T5" fmla="*/ 547 h 738"/>
                  <a:gd name="T6" fmla="*/ 1162 w 1180"/>
                  <a:gd name="T7" fmla="*/ 465 h 738"/>
                  <a:gd name="T8" fmla="*/ 1161 w 1180"/>
                  <a:gd name="T9" fmla="*/ 463 h 738"/>
                  <a:gd name="T10" fmla="*/ 1149 w 1180"/>
                  <a:gd name="T11" fmla="*/ 458 h 738"/>
                  <a:gd name="T12" fmla="*/ 1054 w 1180"/>
                  <a:gd name="T13" fmla="*/ 380 h 738"/>
                  <a:gd name="T14" fmla="*/ 1052 w 1180"/>
                  <a:gd name="T15" fmla="*/ 375 h 738"/>
                  <a:gd name="T16" fmla="*/ 791 w 1180"/>
                  <a:gd name="T17" fmla="*/ 53 h 738"/>
                  <a:gd name="T18" fmla="*/ 779 w 1180"/>
                  <a:gd name="T19" fmla="*/ 62 h 738"/>
                  <a:gd name="T20" fmla="*/ 781 w 1180"/>
                  <a:gd name="T21" fmla="*/ 501 h 738"/>
                  <a:gd name="T22" fmla="*/ 737 w 1180"/>
                  <a:gd name="T23" fmla="*/ 558 h 738"/>
                  <a:gd name="T24" fmla="*/ 737 w 1180"/>
                  <a:gd name="T25" fmla="*/ 558 h 738"/>
                  <a:gd name="T26" fmla="*/ 695 w 1180"/>
                  <a:gd name="T27" fmla="*/ 515 h 738"/>
                  <a:gd name="T28" fmla="*/ 695 w 1180"/>
                  <a:gd name="T29" fmla="*/ 501 h 738"/>
                  <a:gd name="T30" fmla="*/ 694 w 1180"/>
                  <a:gd name="T31" fmla="*/ 4 h 738"/>
                  <a:gd name="T32" fmla="*/ 694 w 1180"/>
                  <a:gd name="T33" fmla="*/ 0 h 738"/>
                  <a:gd name="T34" fmla="*/ 486 w 1180"/>
                  <a:gd name="T35" fmla="*/ 0 h 738"/>
                  <a:gd name="T36" fmla="*/ 486 w 1180"/>
                  <a:gd name="T37" fmla="*/ 4 h 738"/>
                  <a:gd name="T38" fmla="*/ 486 w 1180"/>
                  <a:gd name="T39" fmla="*/ 501 h 738"/>
                  <a:gd name="T40" fmla="*/ 486 w 1180"/>
                  <a:gd name="T41" fmla="*/ 501 h 738"/>
                  <a:gd name="T42" fmla="*/ 482 w 1180"/>
                  <a:gd name="T43" fmla="*/ 528 h 738"/>
                  <a:gd name="T44" fmla="*/ 443 w 1180"/>
                  <a:gd name="T45" fmla="*/ 558 h 738"/>
                  <a:gd name="T46" fmla="*/ 443 w 1180"/>
                  <a:gd name="T47" fmla="*/ 558 h 738"/>
                  <a:gd name="T48" fmla="*/ 401 w 1180"/>
                  <a:gd name="T49" fmla="*/ 515 h 738"/>
                  <a:gd name="T50" fmla="*/ 401 w 1180"/>
                  <a:gd name="T51" fmla="*/ 500 h 738"/>
                  <a:gd name="T52" fmla="*/ 402 w 1180"/>
                  <a:gd name="T53" fmla="*/ 62 h 738"/>
                  <a:gd name="T54" fmla="*/ 389 w 1180"/>
                  <a:gd name="T55" fmla="*/ 53 h 738"/>
                  <a:gd name="T56" fmla="*/ 128 w 1180"/>
                  <a:gd name="T57" fmla="*/ 375 h 738"/>
                  <a:gd name="T58" fmla="*/ 128 w 1180"/>
                  <a:gd name="T59" fmla="*/ 380 h 738"/>
                  <a:gd name="T60" fmla="*/ 33 w 1180"/>
                  <a:gd name="T61" fmla="*/ 458 h 738"/>
                  <a:gd name="T62" fmla="*/ 21 w 1180"/>
                  <a:gd name="T63" fmla="*/ 463 h 738"/>
                  <a:gd name="T64" fmla="*/ 18 w 1180"/>
                  <a:gd name="T65" fmla="*/ 465 h 738"/>
                  <a:gd name="T66" fmla="*/ 0 w 1180"/>
                  <a:gd name="T67" fmla="*/ 548 h 738"/>
                  <a:gd name="T68" fmla="*/ 3 w 1180"/>
                  <a:gd name="T69" fmla="*/ 552 h 738"/>
                  <a:gd name="T70" fmla="*/ 110 w 1180"/>
                  <a:gd name="T71" fmla="*/ 592 h 738"/>
                  <a:gd name="T72" fmla="*/ 267 w 1180"/>
                  <a:gd name="T73" fmla="*/ 669 h 738"/>
                  <a:gd name="T74" fmla="*/ 591 w 1180"/>
                  <a:gd name="T75" fmla="*/ 738 h 738"/>
                  <a:gd name="T76" fmla="*/ 915 w 1180"/>
                  <a:gd name="T77" fmla="*/ 666 h 738"/>
                  <a:gd name="T78" fmla="*/ 1056 w 1180"/>
                  <a:gd name="T79" fmla="*/ 59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80" h="738">
                    <a:moveTo>
                      <a:pt x="1056" y="596"/>
                    </a:moveTo>
                    <a:cubicBezTo>
                      <a:pt x="1093" y="578"/>
                      <a:pt x="1133" y="562"/>
                      <a:pt x="1177" y="550"/>
                    </a:cubicBezTo>
                    <a:cubicBezTo>
                      <a:pt x="1179" y="550"/>
                      <a:pt x="1180" y="548"/>
                      <a:pt x="1180" y="547"/>
                    </a:cubicBezTo>
                    <a:cubicBezTo>
                      <a:pt x="1179" y="519"/>
                      <a:pt x="1163" y="486"/>
                      <a:pt x="1162" y="465"/>
                    </a:cubicBezTo>
                    <a:cubicBezTo>
                      <a:pt x="1162" y="464"/>
                      <a:pt x="1162" y="463"/>
                      <a:pt x="1161" y="463"/>
                    </a:cubicBezTo>
                    <a:cubicBezTo>
                      <a:pt x="1157" y="461"/>
                      <a:pt x="1152" y="459"/>
                      <a:pt x="1149" y="458"/>
                    </a:cubicBezTo>
                    <a:cubicBezTo>
                      <a:pt x="1118" y="447"/>
                      <a:pt x="1073" y="456"/>
                      <a:pt x="1054" y="380"/>
                    </a:cubicBezTo>
                    <a:cubicBezTo>
                      <a:pt x="1052" y="375"/>
                      <a:pt x="1052" y="375"/>
                      <a:pt x="1052" y="375"/>
                    </a:cubicBezTo>
                    <a:cubicBezTo>
                      <a:pt x="1033" y="300"/>
                      <a:pt x="985" y="120"/>
                      <a:pt x="791" y="53"/>
                    </a:cubicBezTo>
                    <a:cubicBezTo>
                      <a:pt x="785" y="50"/>
                      <a:pt x="779" y="55"/>
                      <a:pt x="779" y="62"/>
                    </a:cubicBezTo>
                    <a:cubicBezTo>
                      <a:pt x="781" y="501"/>
                      <a:pt x="781" y="501"/>
                      <a:pt x="781" y="501"/>
                    </a:cubicBezTo>
                    <a:cubicBezTo>
                      <a:pt x="781" y="533"/>
                      <a:pt x="769" y="558"/>
                      <a:pt x="737" y="558"/>
                    </a:cubicBezTo>
                    <a:cubicBezTo>
                      <a:pt x="737" y="558"/>
                      <a:pt x="737" y="558"/>
                      <a:pt x="737" y="558"/>
                    </a:cubicBezTo>
                    <a:cubicBezTo>
                      <a:pt x="714" y="558"/>
                      <a:pt x="695" y="539"/>
                      <a:pt x="695" y="515"/>
                    </a:cubicBezTo>
                    <a:cubicBezTo>
                      <a:pt x="695" y="501"/>
                      <a:pt x="695" y="501"/>
                      <a:pt x="695" y="501"/>
                    </a:cubicBezTo>
                    <a:cubicBezTo>
                      <a:pt x="694" y="4"/>
                      <a:pt x="694" y="4"/>
                      <a:pt x="694" y="4"/>
                    </a:cubicBezTo>
                    <a:cubicBezTo>
                      <a:pt x="694" y="0"/>
                      <a:pt x="694" y="0"/>
                      <a:pt x="694" y="0"/>
                    </a:cubicBezTo>
                    <a:cubicBezTo>
                      <a:pt x="486" y="0"/>
                      <a:pt x="486" y="0"/>
                      <a:pt x="486" y="0"/>
                    </a:cubicBezTo>
                    <a:cubicBezTo>
                      <a:pt x="486" y="4"/>
                      <a:pt x="486" y="4"/>
                      <a:pt x="486" y="4"/>
                    </a:cubicBezTo>
                    <a:cubicBezTo>
                      <a:pt x="486" y="501"/>
                      <a:pt x="486" y="501"/>
                      <a:pt x="486" y="501"/>
                    </a:cubicBezTo>
                    <a:cubicBezTo>
                      <a:pt x="486" y="501"/>
                      <a:pt x="486" y="501"/>
                      <a:pt x="486" y="501"/>
                    </a:cubicBezTo>
                    <a:cubicBezTo>
                      <a:pt x="486" y="511"/>
                      <a:pt x="485" y="519"/>
                      <a:pt x="482" y="528"/>
                    </a:cubicBezTo>
                    <a:cubicBezTo>
                      <a:pt x="476" y="546"/>
                      <a:pt x="464" y="558"/>
                      <a:pt x="443" y="558"/>
                    </a:cubicBezTo>
                    <a:cubicBezTo>
                      <a:pt x="443" y="558"/>
                      <a:pt x="443" y="558"/>
                      <a:pt x="443" y="558"/>
                    </a:cubicBezTo>
                    <a:cubicBezTo>
                      <a:pt x="420" y="558"/>
                      <a:pt x="401" y="539"/>
                      <a:pt x="401" y="515"/>
                    </a:cubicBezTo>
                    <a:cubicBezTo>
                      <a:pt x="401" y="500"/>
                      <a:pt x="401" y="500"/>
                      <a:pt x="401" y="500"/>
                    </a:cubicBezTo>
                    <a:cubicBezTo>
                      <a:pt x="402" y="62"/>
                      <a:pt x="402" y="62"/>
                      <a:pt x="402" y="62"/>
                    </a:cubicBezTo>
                    <a:cubicBezTo>
                      <a:pt x="402" y="55"/>
                      <a:pt x="395" y="50"/>
                      <a:pt x="389" y="53"/>
                    </a:cubicBezTo>
                    <a:cubicBezTo>
                      <a:pt x="195" y="120"/>
                      <a:pt x="148" y="300"/>
                      <a:pt x="128" y="375"/>
                    </a:cubicBezTo>
                    <a:cubicBezTo>
                      <a:pt x="128" y="380"/>
                      <a:pt x="128" y="380"/>
                      <a:pt x="128" y="380"/>
                    </a:cubicBezTo>
                    <a:cubicBezTo>
                      <a:pt x="107" y="456"/>
                      <a:pt x="63" y="447"/>
                      <a:pt x="33" y="458"/>
                    </a:cubicBezTo>
                    <a:cubicBezTo>
                      <a:pt x="29" y="459"/>
                      <a:pt x="24" y="461"/>
                      <a:pt x="21" y="463"/>
                    </a:cubicBezTo>
                    <a:cubicBezTo>
                      <a:pt x="19" y="463"/>
                      <a:pt x="18" y="464"/>
                      <a:pt x="18" y="465"/>
                    </a:cubicBezTo>
                    <a:cubicBezTo>
                      <a:pt x="17" y="487"/>
                      <a:pt x="1" y="520"/>
                      <a:pt x="0" y="548"/>
                    </a:cubicBezTo>
                    <a:cubicBezTo>
                      <a:pt x="0" y="550"/>
                      <a:pt x="1" y="552"/>
                      <a:pt x="3" y="552"/>
                    </a:cubicBezTo>
                    <a:cubicBezTo>
                      <a:pt x="41" y="563"/>
                      <a:pt x="76" y="578"/>
                      <a:pt x="110" y="592"/>
                    </a:cubicBezTo>
                    <a:cubicBezTo>
                      <a:pt x="136" y="605"/>
                      <a:pt x="249" y="662"/>
                      <a:pt x="267" y="669"/>
                    </a:cubicBezTo>
                    <a:cubicBezTo>
                      <a:pt x="351" y="708"/>
                      <a:pt x="445" y="738"/>
                      <a:pt x="591" y="738"/>
                    </a:cubicBezTo>
                    <a:cubicBezTo>
                      <a:pt x="735" y="738"/>
                      <a:pt x="831" y="706"/>
                      <a:pt x="915" y="666"/>
                    </a:cubicBezTo>
                    <a:cubicBezTo>
                      <a:pt x="926" y="661"/>
                      <a:pt x="1032" y="607"/>
                      <a:pt x="1056" y="59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3" name="bcgIcons_Chemistry">
            <a:extLst>
              <a:ext uri="{FF2B5EF4-FFF2-40B4-BE49-F238E27FC236}">
                <a16:creationId xmlns="" xmlns:a16="http://schemas.microsoft.com/office/drawing/2014/main" id="{A3F02006-09DD-4BA1-BA6E-503BEE995873}"/>
              </a:ext>
            </a:extLst>
          </p:cNvPr>
          <p:cNvGrpSpPr>
            <a:grpSpLocks noChangeAspect="1"/>
          </p:cNvGrpSpPr>
          <p:nvPr/>
        </p:nvGrpSpPr>
        <p:grpSpPr bwMode="auto">
          <a:xfrm>
            <a:off x="3992840" y="2568770"/>
            <a:ext cx="663677" cy="664292"/>
            <a:chOff x="1682" y="0"/>
            <a:chExt cx="4316" cy="4320"/>
          </a:xfrm>
        </p:grpSpPr>
        <p:sp>
          <p:nvSpPr>
            <p:cNvPr id="54" name="AutoShape 33">
              <a:extLst>
                <a:ext uri="{FF2B5EF4-FFF2-40B4-BE49-F238E27FC236}">
                  <a16:creationId xmlns="" xmlns:a16="http://schemas.microsoft.com/office/drawing/2014/main" id="{1D99D6D6-A50E-416A-9D1A-9C6DED9893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5">
              <a:extLst>
                <a:ext uri="{FF2B5EF4-FFF2-40B4-BE49-F238E27FC236}">
                  <a16:creationId xmlns="" xmlns:a16="http://schemas.microsoft.com/office/drawing/2014/main" id="{7CF52ED9-3637-43AC-9340-2F4ECE519F06}"/>
                </a:ext>
              </a:extLst>
            </p:cNvPr>
            <p:cNvSpPr>
              <a:spLocks/>
            </p:cNvSpPr>
            <p:nvPr/>
          </p:nvSpPr>
          <p:spPr bwMode="auto">
            <a:xfrm>
              <a:off x="2673" y="1106"/>
              <a:ext cx="2334" cy="3043"/>
            </a:xfrm>
            <a:custGeom>
              <a:avLst/>
              <a:gdLst>
                <a:gd name="T0" fmla="*/ 1104 w 1246"/>
                <a:gd name="T1" fmla="*/ 605 h 1623"/>
                <a:gd name="T2" fmla="*/ 769 w 1246"/>
                <a:gd name="T3" fmla="*/ 394 h 1623"/>
                <a:gd name="T4" fmla="*/ 769 w 1246"/>
                <a:gd name="T5" fmla="*/ 44 h 1623"/>
                <a:gd name="T6" fmla="*/ 815 w 1246"/>
                <a:gd name="T7" fmla="*/ 44 h 1623"/>
                <a:gd name="T8" fmla="*/ 815 w 1246"/>
                <a:gd name="T9" fmla="*/ 58 h 1623"/>
                <a:gd name="T10" fmla="*/ 837 w 1246"/>
                <a:gd name="T11" fmla="*/ 80 h 1623"/>
                <a:gd name="T12" fmla="*/ 859 w 1246"/>
                <a:gd name="T13" fmla="*/ 58 h 1623"/>
                <a:gd name="T14" fmla="*/ 859 w 1246"/>
                <a:gd name="T15" fmla="*/ 22 h 1623"/>
                <a:gd name="T16" fmla="*/ 837 w 1246"/>
                <a:gd name="T17" fmla="*/ 0 h 1623"/>
                <a:gd name="T18" fmla="*/ 769 w 1246"/>
                <a:gd name="T19" fmla="*/ 0 h 1623"/>
                <a:gd name="T20" fmla="*/ 747 w 1246"/>
                <a:gd name="T21" fmla="*/ 0 h 1623"/>
                <a:gd name="T22" fmla="*/ 725 w 1246"/>
                <a:gd name="T23" fmla="*/ 0 h 1623"/>
                <a:gd name="T24" fmla="*/ 725 w 1246"/>
                <a:gd name="T25" fmla="*/ 412 h 1623"/>
                <a:gd name="T26" fmla="*/ 742 w 1246"/>
                <a:gd name="T27" fmla="*/ 433 h 1623"/>
                <a:gd name="T28" fmla="*/ 1202 w 1246"/>
                <a:gd name="T29" fmla="*/ 1000 h 1623"/>
                <a:gd name="T30" fmla="*/ 623 w 1246"/>
                <a:gd name="T31" fmla="*/ 1579 h 1623"/>
                <a:gd name="T32" fmla="*/ 44 w 1246"/>
                <a:gd name="T33" fmla="*/ 1000 h 1623"/>
                <a:gd name="T34" fmla="*/ 504 w 1246"/>
                <a:gd name="T35" fmla="*/ 433 h 1623"/>
                <a:gd name="T36" fmla="*/ 521 w 1246"/>
                <a:gd name="T37" fmla="*/ 412 h 1623"/>
                <a:gd name="T38" fmla="*/ 521 w 1246"/>
                <a:gd name="T39" fmla="*/ 22 h 1623"/>
                <a:gd name="T40" fmla="*/ 499 w 1246"/>
                <a:gd name="T41" fmla="*/ 0 h 1623"/>
                <a:gd name="T42" fmla="*/ 409 w 1246"/>
                <a:gd name="T43" fmla="*/ 0 h 1623"/>
                <a:gd name="T44" fmla="*/ 387 w 1246"/>
                <a:gd name="T45" fmla="*/ 22 h 1623"/>
                <a:gd name="T46" fmla="*/ 387 w 1246"/>
                <a:gd name="T47" fmla="*/ 58 h 1623"/>
                <a:gd name="T48" fmla="*/ 409 w 1246"/>
                <a:gd name="T49" fmla="*/ 80 h 1623"/>
                <a:gd name="T50" fmla="*/ 431 w 1246"/>
                <a:gd name="T51" fmla="*/ 58 h 1623"/>
                <a:gd name="T52" fmla="*/ 431 w 1246"/>
                <a:gd name="T53" fmla="*/ 44 h 1623"/>
                <a:gd name="T54" fmla="*/ 477 w 1246"/>
                <a:gd name="T55" fmla="*/ 44 h 1623"/>
                <a:gd name="T56" fmla="*/ 477 w 1246"/>
                <a:gd name="T57" fmla="*/ 394 h 1623"/>
                <a:gd name="T58" fmla="*/ 142 w 1246"/>
                <a:gd name="T59" fmla="*/ 605 h 1623"/>
                <a:gd name="T60" fmla="*/ 0 w 1246"/>
                <a:gd name="T61" fmla="*/ 1000 h 1623"/>
                <a:gd name="T62" fmla="*/ 623 w 1246"/>
                <a:gd name="T63" fmla="*/ 1623 h 1623"/>
                <a:gd name="T64" fmla="*/ 1246 w 1246"/>
                <a:gd name="T65" fmla="*/ 1000 h 1623"/>
                <a:gd name="T66" fmla="*/ 1104 w 1246"/>
                <a:gd name="T67" fmla="*/ 605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6" h="1623">
                  <a:moveTo>
                    <a:pt x="1104" y="605"/>
                  </a:moveTo>
                  <a:cubicBezTo>
                    <a:pt x="1018" y="500"/>
                    <a:pt x="900" y="426"/>
                    <a:pt x="769" y="394"/>
                  </a:cubicBezTo>
                  <a:cubicBezTo>
                    <a:pt x="769" y="44"/>
                    <a:pt x="769" y="44"/>
                    <a:pt x="769" y="44"/>
                  </a:cubicBezTo>
                  <a:cubicBezTo>
                    <a:pt x="815" y="44"/>
                    <a:pt x="815" y="44"/>
                    <a:pt x="815" y="44"/>
                  </a:cubicBezTo>
                  <a:cubicBezTo>
                    <a:pt x="815" y="58"/>
                    <a:pt x="815" y="58"/>
                    <a:pt x="815" y="58"/>
                  </a:cubicBezTo>
                  <a:cubicBezTo>
                    <a:pt x="815" y="70"/>
                    <a:pt x="825" y="80"/>
                    <a:pt x="837" y="80"/>
                  </a:cubicBezTo>
                  <a:cubicBezTo>
                    <a:pt x="849" y="80"/>
                    <a:pt x="859" y="70"/>
                    <a:pt x="859" y="58"/>
                  </a:cubicBezTo>
                  <a:cubicBezTo>
                    <a:pt x="859" y="22"/>
                    <a:pt x="859" y="22"/>
                    <a:pt x="859" y="22"/>
                  </a:cubicBezTo>
                  <a:cubicBezTo>
                    <a:pt x="859" y="10"/>
                    <a:pt x="849" y="0"/>
                    <a:pt x="837" y="0"/>
                  </a:cubicBezTo>
                  <a:cubicBezTo>
                    <a:pt x="769" y="0"/>
                    <a:pt x="769" y="0"/>
                    <a:pt x="769" y="0"/>
                  </a:cubicBezTo>
                  <a:cubicBezTo>
                    <a:pt x="747" y="0"/>
                    <a:pt x="747" y="0"/>
                    <a:pt x="747" y="0"/>
                  </a:cubicBezTo>
                  <a:cubicBezTo>
                    <a:pt x="725" y="0"/>
                    <a:pt x="725" y="0"/>
                    <a:pt x="725" y="0"/>
                  </a:cubicBezTo>
                  <a:cubicBezTo>
                    <a:pt x="725" y="412"/>
                    <a:pt x="725" y="412"/>
                    <a:pt x="725" y="412"/>
                  </a:cubicBezTo>
                  <a:cubicBezTo>
                    <a:pt x="725" y="422"/>
                    <a:pt x="732" y="431"/>
                    <a:pt x="742" y="433"/>
                  </a:cubicBezTo>
                  <a:cubicBezTo>
                    <a:pt x="1009" y="489"/>
                    <a:pt x="1202" y="727"/>
                    <a:pt x="1202" y="1000"/>
                  </a:cubicBezTo>
                  <a:cubicBezTo>
                    <a:pt x="1202" y="1319"/>
                    <a:pt x="942" y="1579"/>
                    <a:pt x="623" y="1579"/>
                  </a:cubicBezTo>
                  <a:cubicBezTo>
                    <a:pt x="304" y="1579"/>
                    <a:pt x="44" y="1319"/>
                    <a:pt x="44" y="1000"/>
                  </a:cubicBezTo>
                  <a:cubicBezTo>
                    <a:pt x="44" y="727"/>
                    <a:pt x="237" y="489"/>
                    <a:pt x="504" y="433"/>
                  </a:cubicBezTo>
                  <a:cubicBezTo>
                    <a:pt x="514" y="431"/>
                    <a:pt x="521" y="422"/>
                    <a:pt x="521" y="412"/>
                  </a:cubicBezTo>
                  <a:cubicBezTo>
                    <a:pt x="521" y="22"/>
                    <a:pt x="521" y="22"/>
                    <a:pt x="521" y="22"/>
                  </a:cubicBezTo>
                  <a:cubicBezTo>
                    <a:pt x="521" y="10"/>
                    <a:pt x="511" y="0"/>
                    <a:pt x="499" y="0"/>
                  </a:cubicBezTo>
                  <a:cubicBezTo>
                    <a:pt x="409" y="0"/>
                    <a:pt x="409" y="0"/>
                    <a:pt x="409" y="0"/>
                  </a:cubicBezTo>
                  <a:cubicBezTo>
                    <a:pt x="397" y="0"/>
                    <a:pt x="387" y="10"/>
                    <a:pt x="387" y="22"/>
                  </a:cubicBezTo>
                  <a:cubicBezTo>
                    <a:pt x="387" y="58"/>
                    <a:pt x="387" y="58"/>
                    <a:pt x="387" y="58"/>
                  </a:cubicBezTo>
                  <a:cubicBezTo>
                    <a:pt x="387" y="70"/>
                    <a:pt x="397" y="80"/>
                    <a:pt x="409" y="80"/>
                  </a:cubicBezTo>
                  <a:cubicBezTo>
                    <a:pt x="421" y="80"/>
                    <a:pt x="431" y="70"/>
                    <a:pt x="431" y="58"/>
                  </a:cubicBezTo>
                  <a:cubicBezTo>
                    <a:pt x="431" y="44"/>
                    <a:pt x="431" y="44"/>
                    <a:pt x="431" y="44"/>
                  </a:cubicBezTo>
                  <a:cubicBezTo>
                    <a:pt x="477" y="44"/>
                    <a:pt x="477" y="44"/>
                    <a:pt x="477" y="44"/>
                  </a:cubicBezTo>
                  <a:cubicBezTo>
                    <a:pt x="477" y="394"/>
                    <a:pt x="477" y="394"/>
                    <a:pt x="477" y="394"/>
                  </a:cubicBezTo>
                  <a:cubicBezTo>
                    <a:pt x="346" y="426"/>
                    <a:pt x="228" y="500"/>
                    <a:pt x="142" y="605"/>
                  </a:cubicBezTo>
                  <a:cubicBezTo>
                    <a:pt x="50" y="716"/>
                    <a:pt x="0" y="856"/>
                    <a:pt x="0" y="1000"/>
                  </a:cubicBezTo>
                  <a:cubicBezTo>
                    <a:pt x="0" y="1343"/>
                    <a:pt x="280" y="1623"/>
                    <a:pt x="623" y="1623"/>
                  </a:cubicBezTo>
                  <a:cubicBezTo>
                    <a:pt x="966" y="1623"/>
                    <a:pt x="1246" y="1343"/>
                    <a:pt x="1246" y="1000"/>
                  </a:cubicBezTo>
                  <a:cubicBezTo>
                    <a:pt x="1246" y="856"/>
                    <a:pt x="1196" y="716"/>
                    <a:pt x="1104" y="60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6">
              <a:extLst>
                <a:ext uri="{FF2B5EF4-FFF2-40B4-BE49-F238E27FC236}">
                  <a16:creationId xmlns="" xmlns:a16="http://schemas.microsoft.com/office/drawing/2014/main" id="{D1F8AEA5-E00D-4A7B-A7A2-A53E01FACFFA}"/>
                </a:ext>
              </a:extLst>
            </p:cNvPr>
            <p:cNvSpPr>
              <a:spLocks noEditPoints="1"/>
            </p:cNvSpPr>
            <p:nvPr/>
          </p:nvSpPr>
          <p:spPr bwMode="auto">
            <a:xfrm>
              <a:off x="2872" y="172"/>
              <a:ext cx="1936" cy="3779"/>
            </a:xfrm>
            <a:custGeom>
              <a:avLst/>
              <a:gdLst>
                <a:gd name="T0" fmla="*/ 517 w 1034"/>
                <a:gd name="T1" fmla="*/ 981 h 2015"/>
                <a:gd name="T2" fmla="*/ 0 w 1034"/>
                <a:gd name="T3" fmla="*/ 1498 h 2015"/>
                <a:gd name="T4" fmla="*/ 517 w 1034"/>
                <a:gd name="T5" fmla="*/ 2015 h 2015"/>
                <a:gd name="T6" fmla="*/ 1034 w 1034"/>
                <a:gd name="T7" fmla="*/ 1498 h 2015"/>
                <a:gd name="T8" fmla="*/ 517 w 1034"/>
                <a:gd name="T9" fmla="*/ 981 h 2015"/>
                <a:gd name="T10" fmla="*/ 293 w 1034"/>
                <a:gd name="T11" fmla="*/ 1376 h 2015"/>
                <a:gd name="T12" fmla="*/ 249 w 1034"/>
                <a:gd name="T13" fmla="*/ 1330 h 2015"/>
                <a:gd name="T14" fmla="*/ 293 w 1034"/>
                <a:gd name="T15" fmla="*/ 1284 h 2015"/>
                <a:gd name="T16" fmla="*/ 339 w 1034"/>
                <a:gd name="T17" fmla="*/ 1330 h 2015"/>
                <a:gd name="T18" fmla="*/ 293 w 1034"/>
                <a:gd name="T19" fmla="*/ 1376 h 2015"/>
                <a:gd name="T20" fmla="*/ 386 w 1034"/>
                <a:gd name="T21" fmla="*/ 1750 h 2015"/>
                <a:gd name="T22" fmla="*/ 358 w 1034"/>
                <a:gd name="T23" fmla="*/ 1722 h 2015"/>
                <a:gd name="T24" fmla="*/ 386 w 1034"/>
                <a:gd name="T25" fmla="*/ 1696 h 2015"/>
                <a:gd name="T26" fmla="*/ 412 w 1034"/>
                <a:gd name="T27" fmla="*/ 1722 h 2015"/>
                <a:gd name="T28" fmla="*/ 386 w 1034"/>
                <a:gd name="T29" fmla="*/ 1750 h 2015"/>
                <a:gd name="T30" fmla="*/ 412 w 1034"/>
                <a:gd name="T31" fmla="*/ 1124 h 2015"/>
                <a:gd name="T32" fmla="*/ 462 w 1034"/>
                <a:gd name="T33" fmla="*/ 1074 h 2015"/>
                <a:gd name="T34" fmla="*/ 513 w 1034"/>
                <a:gd name="T35" fmla="*/ 1124 h 2015"/>
                <a:gd name="T36" fmla="*/ 462 w 1034"/>
                <a:gd name="T37" fmla="*/ 1176 h 2015"/>
                <a:gd name="T38" fmla="*/ 412 w 1034"/>
                <a:gd name="T39" fmla="*/ 1124 h 2015"/>
                <a:gd name="T40" fmla="*/ 523 w 1034"/>
                <a:gd name="T41" fmla="*/ 1914 h 2015"/>
                <a:gd name="T42" fmla="*/ 486 w 1034"/>
                <a:gd name="T43" fmla="*/ 1878 h 2015"/>
                <a:gd name="T44" fmla="*/ 523 w 1034"/>
                <a:gd name="T45" fmla="*/ 1842 h 2015"/>
                <a:gd name="T46" fmla="*/ 558 w 1034"/>
                <a:gd name="T47" fmla="*/ 1878 h 2015"/>
                <a:gd name="T48" fmla="*/ 523 w 1034"/>
                <a:gd name="T49" fmla="*/ 1914 h 2015"/>
                <a:gd name="T50" fmla="*/ 536 w 1034"/>
                <a:gd name="T51" fmla="*/ 1577 h 2015"/>
                <a:gd name="T52" fmla="*/ 475 w 1034"/>
                <a:gd name="T53" fmla="*/ 1518 h 2015"/>
                <a:gd name="T54" fmla="*/ 536 w 1034"/>
                <a:gd name="T55" fmla="*/ 1457 h 2015"/>
                <a:gd name="T56" fmla="*/ 595 w 1034"/>
                <a:gd name="T57" fmla="*/ 1518 h 2015"/>
                <a:gd name="T58" fmla="*/ 536 w 1034"/>
                <a:gd name="T59" fmla="*/ 1577 h 2015"/>
                <a:gd name="T60" fmla="*/ 673 w 1034"/>
                <a:gd name="T61" fmla="*/ 1339 h 2015"/>
                <a:gd name="T62" fmla="*/ 641 w 1034"/>
                <a:gd name="T63" fmla="*/ 1307 h 2015"/>
                <a:gd name="T64" fmla="*/ 673 w 1034"/>
                <a:gd name="T65" fmla="*/ 1275 h 2015"/>
                <a:gd name="T66" fmla="*/ 705 w 1034"/>
                <a:gd name="T67" fmla="*/ 1307 h 2015"/>
                <a:gd name="T68" fmla="*/ 673 w 1034"/>
                <a:gd name="T69" fmla="*/ 1339 h 2015"/>
                <a:gd name="T70" fmla="*/ 525 w 1034"/>
                <a:gd name="T71" fmla="*/ 453 h 2015"/>
                <a:gd name="T72" fmla="*/ 425 w 1034"/>
                <a:gd name="T73" fmla="*/ 353 h 2015"/>
                <a:gd name="T74" fmla="*/ 525 w 1034"/>
                <a:gd name="T75" fmla="*/ 253 h 2015"/>
                <a:gd name="T76" fmla="*/ 625 w 1034"/>
                <a:gd name="T77" fmla="*/ 353 h 2015"/>
                <a:gd name="T78" fmla="*/ 525 w 1034"/>
                <a:gd name="T79" fmla="*/ 453 h 2015"/>
                <a:gd name="T80" fmla="*/ 407 w 1034"/>
                <a:gd name="T81" fmla="*/ 220 h 2015"/>
                <a:gd name="T82" fmla="*/ 352 w 1034"/>
                <a:gd name="T83" fmla="*/ 165 h 2015"/>
                <a:gd name="T84" fmla="*/ 407 w 1034"/>
                <a:gd name="T85" fmla="*/ 110 h 2015"/>
                <a:gd name="T86" fmla="*/ 462 w 1034"/>
                <a:gd name="T87" fmla="*/ 165 h 2015"/>
                <a:gd name="T88" fmla="*/ 407 w 1034"/>
                <a:gd name="T89" fmla="*/ 220 h 2015"/>
                <a:gd name="T90" fmla="*/ 580 w 1034"/>
                <a:gd name="T91" fmla="*/ 94 h 2015"/>
                <a:gd name="T92" fmla="*/ 533 w 1034"/>
                <a:gd name="T93" fmla="*/ 47 h 2015"/>
                <a:gd name="T94" fmla="*/ 580 w 1034"/>
                <a:gd name="T95" fmla="*/ 0 h 2015"/>
                <a:gd name="T96" fmla="*/ 627 w 1034"/>
                <a:gd name="T97" fmla="*/ 47 h 2015"/>
                <a:gd name="T98" fmla="*/ 580 w 1034"/>
                <a:gd name="T99" fmla="*/ 94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34" h="2015">
                  <a:moveTo>
                    <a:pt x="517" y="981"/>
                  </a:moveTo>
                  <a:cubicBezTo>
                    <a:pt x="231" y="981"/>
                    <a:pt x="0" y="1212"/>
                    <a:pt x="0" y="1498"/>
                  </a:cubicBezTo>
                  <a:cubicBezTo>
                    <a:pt x="0" y="1783"/>
                    <a:pt x="231" y="2015"/>
                    <a:pt x="517" y="2015"/>
                  </a:cubicBezTo>
                  <a:cubicBezTo>
                    <a:pt x="803" y="2015"/>
                    <a:pt x="1034" y="1783"/>
                    <a:pt x="1034" y="1498"/>
                  </a:cubicBezTo>
                  <a:cubicBezTo>
                    <a:pt x="1034" y="1212"/>
                    <a:pt x="803" y="981"/>
                    <a:pt x="517" y="981"/>
                  </a:cubicBezTo>
                  <a:close/>
                  <a:moveTo>
                    <a:pt x="293" y="1376"/>
                  </a:moveTo>
                  <a:cubicBezTo>
                    <a:pt x="269" y="1376"/>
                    <a:pt x="249" y="1356"/>
                    <a:pt x="249" y="1330"/>
                  </a:cubicBezTo>
                  <a:cubicBezTo>
                    <a:pt x="249" y="1305"/>
                    <a:pt x="269" y="1284"/>
                    <a:pt x="293" y="1284"/>
                  </a:cubicBezTo>
                  <a:cubicBezTo>
                    <a:pt x="319" y="1284"/>
                    <a:pt x="339" y="1305"/>
                    <a:pt x="339" y="1330"/>
                  </a:cubicBezTo>
                  <a:cubicBezTo>
                    <a:pt x="339" y="1356"/>
                    <a:pt x="319" y="1376"/>
                    <a:pt x="293" y="1376"/>
                  </a:cubicBezTo>
                  <a:close/>
                  <a:moveTo>
                    <a:pt x="386" y="1750"/>
                  </a:moveTo>
                  <a:cubicBezTo>
                    <a:pt x="371" y="1750"/>
                    <a:pt x="358" y="1737"/>
                    <a:pt x="358" y="1722"/>
                  </a:cubicBezTo>
                  <a:cubicBezTo>
                    <a:pt x="358" y="1707"/>
                    <a:pt x="371" y="1696"/>
                    <a:pt x="386" y="1696"/>
                  </a:cubicBezTo>
                  <a:cubicBezTo>
                    <a:pt x="401" y="1696"/>
                    <a:pt x="412" y="1707"/>
                    <a:pt x="412" y="1722"/>
                  </a:cubicBezTo>
                  <a:cubicBezTo>
                    <a:pt x="412" y="1737"/>
                    <a:pt x="401" y="1750"/>
                    <a:pt x="386" y="1750"/>
                  </a:cubicBezTo>
                  <a:close/>
                  <a:moveTo>
                    <a:pt x="412" y="1124"/>
                  </a:moveTo>
                  <a:cubicBezTo>
                    <a:pt x="412" y="1097"/>
                    <a:pt x="434" y="1074"/>
                    <a:pt x="462" y="1074"/>
                  </a:cubicBezTo>
                  <a:cubicBezTo>
                    <a:pt x="491" y="1074"/>
                    <a:pt x="513" y="1097"/>
                    <a:pt x="513" y="1124"/>
                  </a:cubicBezTo>
                  <a:cubicBezTo>
                    <a:pt x="513" y="1153"/>
                    <a:pt x="491" y="1176"/>
                    <a:pt x="462" y="1176"/>
                  </a:cubicBezTo>
                  <a:cubicBezTo>
                    <a:pt x="434" y="1176"/>
                    <a:pt x="412" y="1153"/>
                    <a:pt x="412" y="1124"/>
                  </a:cubicBezTo>
                  <a:close/>
                  <a:moveTo>
                    <a:pt x="523" y="1914"/>
                  </a:moveTo>
                  <a:cubicBezTo>
                    <a:pt x="502" y="1914"/>
                    <a:pt x="486" y="1899"/>
                    <a:pt x="486" y="1878"/>
                  </a:cubicBezTo>
                  <a:cubicBezTo>
                    <a:pt x="486" y="1857"/>
                    <a:pt x="502" y="1842"/>
                    <a:pt x="523" y="1842"/>
                  </a:cubicBezTo>
                  <a:cubicBezTo>
                    <a:pt x="541" y="1842"/>
                    <a:pt x="558" y="1857"/>
                    <a:pt x="558" y="1878"/>
                  </a:cubicBezTo>
                  <a:cubicBezTo>
                    <a:pt x="558" y="1899"/>
                    <a:pt x="541" y="1914"/>
                    <a:pt x="523" y="1914"/>
                  </a:cubicBezTo>
                  <a:close/>
                  <a:moveTo>
                    <a:pt x="536" y="1577"/>
                  </a:moveTo>
                  <a:cubicBezTo>
                    <a:pt x="504" y="1577"/>
                    <a:pt x="475" y="1549"/>
                    <a:pt x="475" y="1518"/>
                  </a:cubicBezTo>
                  <a:cubicBezTo>
                    <a:pt x="475" y="1483"/>
                    <a:pt x="504" y="1457"/>
                    <a:pt x="536" y="1457"/>
                  </a:cubicBezTo>
                  <a:cubicBezTo>
                    <a:pt x="568" y="1457"/>
                    <a:pt x="595" y="1483"/>
                    <a:pt x="595" y="1518"/>
                  </a:cubicBezTo>
                  <a:cubicBezTo>
                    <a:pt x="595" y="1549"/>
                    <a:pt x="568" y="1577"/>
                    <a:pt x="536" y="1577"/>
                  </a:cubicBezTo>
                  <a:close/>
                  <a:moveTo>
                    <a:pt x="673" y="1339"/>
                  </a:moveTo>
                  <a:cubicBezTo>
                    <a:pt x="656" y="1339"/>
                    <a:pt x="641" y="1326"/>
                    <a:pt x="641" y="1307"/>
                  </a:cubicBezTo>
                  <a:cubicBezTo>
                    <a:pt x="641" y="1290"/>
                    <a:pt x="656" y="1275"/>
                    <a:pt x="673" y="1275"/>
                  </a:cubicBezTo>
                  <a:cubicBezTo>
                    <a:pt x="690" y="1275"/>
                    <a:pt x="705" y="1290"/>
                    <a:pt x="705" y="1307"/>
                  </a:cubicBezTo>
                  <a:cubicBezTo>
                    <a:pt x="705" y="1326"/>
                    <a:pt x="690" y="1339"/>
                    <a:pt x="673" y="1339"/>
                  </a:cubicBezTo>
                  <a:close/>
                  <a:moveTo>
                    <a:pt x="525" y="453"/>
                  </a:moveTo>
                  <a:cubicBezTo>
                    <a:pt x="470" y="453"/>
                    <a:pt x="425" y="408"/>
                    <a:pt x="425" y="353"/>
                  </a:cubicBezTo>
                  <a:cubicBezTo>
                    <a:pt x="425" y="298"/>
                    <a:pt x="470" y="253"/>
                    <a:pt x="525" y="253"/>
                  </a:cubicBezTo>
                  <a:cubicBezTo>
                    <a:pt x="580" y="253"/>
                    <a:pt x="625" y="298"/>
                    <a:pt x="625" y="353"/>
                  </a:cubicBezTo>
                  <a:cubicBezTo>
                    <a:pt x="625" y="408"/>
                    <a:pt x="580" y="453"/>
                    <a:pt x="525" y="453"/>
                  </a:cubicBezTo>
                  <a:close/>
                  <a:moveTo>
                    <a:pt x="407" y="220"/>
                  </a:moveTo>
                  <a:cubicBezTo>
                    <a:pt x="377" y="220"/>
                    <a:pt x="352" y="195"/>
                    <a:pt x="352" y="165"/>
                  </a:cubicBezTo>
                  <a:cubicBezTo>
                    <a:pt x="352" y="135"/>
                    <a:pt x="377" y="110"/>
                    <a:pt x="407" y="110"/>
                  </a:cubicBezTo>
                  <a:cubicBezTo>
                    <a:pt x="438" y="110"/>
                    <a:pt x="462" y="135"/>
                    <a:pt x="462" y="165"/>
                  </a:cubicBezTo>
                  <a:cubicBezTo>
                    <a:pt x="462" y="195"/>
                    <a:pt x="438" y="220"/>
                    <a:pt x="407" y="220"/>
                  </a:cubicBezTo>
                  <a:close/>
                  <a:moveTo>
                    <a:pt x="580" y="94"/>
                  </a:moveTo>
                  <a:cubicBezTo>
                    <a:pt x="554" y="94"/>
                    <a:pt x="533" y="73"/>
                    <a:pt x="533" y="47"/>
                  </a:cubicBezTo>
                  <a:cubicBezTo>
                    <a:pt x="533" y="21"/>
                    <a:pt x="554" y="0"/>
                    <a:pt x="580" y="0"/>
                  </a:cubicBezTo>
                  <a:cubicBezTo>
                    <a:pt x="606" y="0"/>
                    <a:pt x="627" y="21"/>
                    <a:pt x="627" y="47"/>
                  </a:cubicBezTo>
                  <a:cubicBezTo>
                    <a:pt x="627" y="73"/>
                    <a:pt x="606" y="94"/>
                    <a:pt x="580" y="9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bcgIcons_OptimizeByTakingSteepStep">
            <a:extLst>
              <a:ext uri="{FF2B5EF4-FFF2-40B4-BE49-F238E27FC236}">
                <a16:creationId xmlns="" xmlns:a16="http://schemas.microsoft.com/office/drawing/2014/main" id="{891169B4-D0FB-4FDD-87B2-B8D15E5A2A5E}"/>
              </a:ext>
            </a:extLst>
          </p:cNvPr>
          <p:cNvGrpSpPr>
            <a:grpSpLocks noChangeAspect="1"/>
          </p:cNvGrpSpPr>
          <p:nvPr/>
        </p:nvGrpSpPr>
        <p:grpSpPr bwMode="auto">
          <a:xfrm>
            <a:off x="5578244" y="2568770"/>
            <a:ext cx="663677" cy="664292"/>
            <a:chOff x="1682" y="0"/>
            <a:chExt cx="4316" cy="4320"/>
          </a:xfrm>
        </p:grpSpPr>
        <p:sp>
          <p:nvSpPr>
            <p:cNvPr id="58" name="AutoShape 18">
              <a:extLst>
                <a:ext uri="{FF2B5EF4-FFF2-40B4-BE49-F238E27FC236}">
                  <a16:creationId xmlns="" xmlns:a16="http://schemas.microsoft.com/office/drawing/2014/main" id="{DB2FD2B6-E892-4021-AF78-99DC83EF174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20">
              <a:extLst>
                <a:ext uri="{FF2B5EF4-FFF2-40B4-BE49-F238E27FC236}">
                  <a16:creationId xmlns="" xmlns:a16="http://schemas.microsoft.com/office/drawing/2014/main" id="{09FD098A-9282-478C-863B-743B9F594F06}"/>
                </a:ext>
              </a:extLst>
            </p:cNvPr>
            <p:cNvSpPr>
              <a:spLocks noEditPoints="1"/>
            </p:cNvSpPr>
            <p:nvPr/>
          </p:nvSpPr>
          <p:spPr bwMode="auto">
            <a:xfrm>
              <a:off x="2469" y="748"/>
              <a:ext cx="2738" cy="1371"/>
            </a:xfrm>
            <a:custGeom>
              <a:avLst/>
              <a:gdLst>
                <a:gd name="T0" fmla="*/ 964 w 1462"/>
                <a:gd name="T1" fmla="*/ 167 h 731"/>
                <a:gd name="T2" fmla="*/ 731 w 1462"/>
                <a:gd name="T3" fmla="*/ 120 h 731"/>
                <a:gd name="T4" fmla="*/ 120 w 1462"/>
                <a:gd name="T5" fmla="*/ 731 h 731"/>
                <a:gd name="T6" fmla="*/ 0 w 1462"/>
                <a:gd name="T7" fmla="*/ 731 h 731"/>
                <a:gd name="T8" fmla="*/ 731 w 1462"/>
                <a:gd name="T9" fmla="*/ 0 h 731"/>
                <a:gd name="T10" fmla="*/ 1029 w 1462"/>
                <a:gd name="T11" fmla="*/ 64 h 731"/>
                <a:gd name="T12" fmla="*/ 964 w 1462"/>
                <a:gd name="T13" fmla="*/ 167 h 731"/>
                <a:gd name="T14" fmla="*/ 1180 w 1462"/>
                <a:gd name="T15" fmla="*/ 155 h 731"/>
                <a:gd name="T16" fmla="*/ 1121 w 1462"/>
                <a:gd name="T17" fmla="*/ 261 h 731"/>
                <a:gd name="T18" fmla="*/ 1342 w 1462"/>
                <a:gd name="T19" fmla="*/ 731 h 731"/>
                <a:gd name="T20" fmla="*/ 1462 w 1462"/>
                <a:gd name="T21" fmla="*/ 731 h 731"/>
                <a:gd name="T22" fmla="*/ 1180 w 1462"/>
                <a:gd name="T23" fmla="*/ 155 h 731"/>
                <a:gd name="T24" fmla="*/ 297 w 1462"/>
                <a:gd name="T25" fmla="*/ 685 h 731"/>
                <a:gd name="T26" fmla="*/ 252 w 1462"/>
                <a:gd name="T27" fmla="*/ 640 h 731"/>
                <a:gd name="T28" fmla="*/ 206 w 1462"/>
                <a:gd name="T29" fmla="*/ 685 h 731"/>
                <a:gd name="T30" fmla="*/ 252 w 1462"/>
                <a:gd name="T31" fmla="*/ 731 h 731"/>
                <a:gd name="T32" fmla="*/ 297 w 1462"/>
                <a:gd name="T33" fmla="*/ 685 h 731"/>
                <a:gd name="T34" fmla="*/ 1256 w 1462"/>
                <a:gd name="T35" fmla="*/ 685 h 731"/>
                <a:gd name="T36" fmla="*/ 1210 w 1462"/>
                <a:gd name="T37" fmla="*/ 640 h 731"/>
                <a:gd name="T38" fmla="*/ 1165 w 1462"/>
                <a:gd name="T39" fmla="*/ 685 h 731"/>
                <a:gd name="T40" fmla="*/ 1210 w 1462"/>
                <a:gd name="T41" fmla="*/ 731 h 731"/>
                <a:gd name="T42" fmla="*/ 1256 w 1462"/>
                <a:gd name="T43" fmla="*/ 685 h 731"/>
                <a:gd name="T44" fmla="*/ 355 w 1462"/>
                <a:gd name="T45" fmla="*/ 469 h 731"/>
                <a:gd name="T46" fmla="*/ 339 w 1462"/>
                <a:gd name="T47" fmla="*/ 406 h 731"/>
                <a:gd name="T48" fmla="*/ 276 w 1462"/>
                <a:gd name="T49" fmla="*/ 423 h 731"/>
                <a:gd name="T50" fmla="*/ 293 w 1462"/>
                <a:gd name="T51" fmla="*/ 485 h 731"/>
                <a:gd name="T52" fmla="*/ 355 w 1462"/>
                <a:gd name="T53" fmla="*/ 469 h 731"/>
                <a:gd name="T54" fmla="*/ 514 w 1462"/>
                <a:gd name="T55" fmla="*/ 310 h 731"/>
                <a:gd name="T56" fmla="*/ 531 w 1462"/>
                <a:gd name="T57" fmla="*/ 248 h 731"/>
                <a:gd name="T58" fmla="*/ 469 w 1462"/>
                <a:gd name="T59" fmla="*/ 231 h 731"/>
                <a:gd name="T60" fmla="*/ 452 w 1462"/>
                <a:gd name="T61" fmla="*/ 293 h 731"/>
                <a:gd name="T62" fmla="*/ 514 w 1462"/>
                <a:gd name="T63" fmla="*/ 310 h 731"/>
                <a:gd name="T64" fmla="*/ 731 w 1462"/>
                <a:gd name="T65" fmla="*/ 252 h 731"/>
                <a:gd name="T66" fmla="*/ 777 w 1462"/>
                <a:gd name="T67" fmla="*/ 206 h 731"/>
                <a:gd name="T68" fmla="*/ 731 w 1462"/>
                <a:gd name="T69" fmla="*/ 161 h 731"/>
                <a:gd name="T70" fmla="*/ 685 w 1462"/>
                <a:gd name="T71" fmla="*/ 206 h 731"/>
                <a:gd name="T72" fmla="*/ 731 w 1462"/>
                <a:gd name="T73" fmla="*/ 252 h 731"/>
                <a:gd name="T74" fmla="*/ 1107 w 1462"/>
                <a:gd name="T75" fmla="*/ 469 h 731"/>
                <a:gd name="T76" fmla="*/ 1169 w 1462"/>
                <a:gd name="T77" fmla="*/ 485 h 731"/>
                <a:gd name="T78" fmla="*/ 1186 w 1462"/>
                <a:gd name="T79" fmla="*/ 423 h 731"/>
                <a:gd name="T80" fmla="*/ 1123 w 1462"/>
                <a:gd name="T81" fmla="*/ 406 h 731"/>
                <a:gd name="T82" fmla="*/ 1107 w 1462"/>
                <a:gd name="T83" fmla="*/ 469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2" h="731">
                  <a:moveTo>
                    <a:pt x="964" y="167"/>
                  </a:moveTo>
                  <a:cubicBezTo>
                    <a:pt x="893" y="137"/>
                    <a:pt x="814" y="120"/>
                    <a:pt x="731" y="120"/>
                  </a:cubicBezTo>
                  <a:cubicBezTo>
                    <a:pt x="394" y="120"/>
                    <a:pt x="120" y="394"/>
                    <a:pt x="120" y="731"/>
                  </a:cubicBezTo>
                  <a:cubicBezTo>
                    <a:pt x="0" y="731"/>
                    <a:pt x="0" y="731"/>
                    <a:pt x="0" y="731"/>
                  </a:cubicBezTo>
                  <a:cubicBezTo>
                    <a:pt x="0" y="328"/>
                    <a:pt x="328" y="0"/>
                    <a:pt x="731" y="0"/>
                  </a:cubicBezTo>
                  <a:cubicBezTo>
                    <a:pt x="837" y="0"/>
                    <a:pt x="938" y="23"/>
                    <a:pt x="1029" y="64"/>
                  </a:cubicBezTo>
                  <a:lnTo>
                    <a:pt x="964" y="167"/>
                  </a:lnTo>
                  <a:close/>
                  <a:moveTo>
                    <a:pt x="1180" y="155"/>
                  </a:moveTo>
                  <a:cubicBezTo>
                    <a:pt x="1121" y="261"/>
                    <a:pt x="1121" y="261"/>
                    <a:pt x="1121" y="261"/>
                  </a:cubicBezTo>
                  <a:cubicBezTo>
                    <a:pt x="1256" y="373"/>
                    <a:pt x="1342" y="542"/>
                    <a:pt x="1342" y="731"/>
                  </a:cubicBezTo>
                  <a:cubicBezTo>
                    <a:pt x="1462" y="731"/>
                    <a:pt x="1462" y="731"/>
                    <a:pt x="1462" y="731"/>
                  </a:cubicBezTo>
                  <a:cubicBezTo>
                    <a:pt x="1462" y="497"/>
                    <a:pt x="1351" y="289"/>
                    <a:pt x="1180" y="155"/>
                  </a:cubicBezTo>
                  <a:close/>
                  <a:moveTo>
                    <a:pt x="297" y="685"/>
                  </a:moveTo>
                  <a:cubicBezTo>
                    <a:pt x="297" y="660"/>
                    <a:pt x="277" y="640"/>
                    <a:pt x="252" y="640"/>
                  </a:cubicBezTo>
                  <a:cubicBezTo>
                    <a:pt x="226" y="640"/>
                    <a:pt x="206" y="660"/>
                    <a:pt x="206" y="685"/>
                  </a:cubicBezTo>
                  <a:cubicBezTo>
                    <a:pt x="206" y="711"/>
                    <a:pt x="226" y="731"/>
                    <a:pt x="252" y="731"/>
                  </a:cubicBezTo>
                  <a:cubicBezTo>
                    <a:pt x="277" y="731"/>
                    <a:pt x="297" y="711"/>
                    <a:pt x="297" y="685"/>
                  </a:cubicBezTo>
                  <a:close/>
                  <a:moveTo>
                    <a:pt x="1256" y="685"/>
                  </a:moveTo>
                  <a:cubicBezTo>
                    <a:pt x="1256" y="660"/>
                    <a:pt x="1236" y="640"/>
                    <a:pt x="1210" y="640"/>
                  </a:cubicBezTo>
                  <a:cubicBezTo>
                    <a:pt x="1185" y="640"/>
                    <a:pt x="1165" y="660"/>
                    <a:pt x="1165" y="685"/>
                  </a:cubicBezTo>
                  <a:cubicBezTo>
                    <a:pt x="1165" y="711"/>
                    <a:pt x="1185" y="731"/>
                    <a:pt x="1210" y="731"/>
                  </a:cubicBezTo>
                  <a:cubicBezTo>
                    <a:pt x="1236" y="731"/>
                    <a:pt x="1256" y="711"/>
                    <a:pt x="1256" y="685"/>
                  </a:cubicBezTo>
                  <a:close/>
                  <a:moveTo>
                    <a:pt x="355" y="469"/>
                  </a:moveTo>
                  <a:cubicBezTo>
                    <a:pt x="368" y="447"/>
                    <a:pt x="360" y="419"/>
                    <a:pt x="339" y="406"/>
                  </a:cubicBezTo>
                  <a:cubicBezTo>
                    <a:pt x="317" y="394"/>
                    <a:pt x="289" y="401"/>
                    <a:pt x="276" y="423"/>
                  </a:cubicBezTo>
                  <a:cubicBezTo>
                    <a:pt x="264" y="445"/>
                    <a:pt x="271" y="473"/>
                    <a:pt x="293" y="485"/>
                  </a:cubicBezTo>
                  <a:cubicBezTo>
                    <a:pt x="315" y="498"/>
                    <a:pt x="343" y="490"/>
                    <a:pt x="355" y="469"/>
                  </a:cubicBezTo>
                  <a:close/>
                  <a:moveTo>
                    <a:pt x="514" y="310"/>
                  </a:moveTo>
                  <a:cubicBezTo>
                    <a:pt x="536" y="297"/>
                    <a:pt x="543" y="269"/>
                    <a:pt x="531" y="248"/>
                  </a:cubicBezTo>
                  <a:cubicBezTo>
                    <a:pt x="518" y="226"/>
                    <a:pt x="490" y="218"/>
                    <a:pt x="469" y="231"/>
                  </a:cubicBezTo>
                  <a:cubicBezTo>
                    <a:pt x="447" y="243"/>
                    <a:pt x="439" y="271"/>
                    <a:pt x="452" y="293"/>
                  </a:cubicBezTo>
                  <a:cubicBezTo>
                    <a:pt x="464" y="315"/>
                    <a:pt x="492" y="322"/>
                    <a:pt x="514" y="310"/>
                  </a:cubicBezTo>
                  <a:close/>
                  <a:moveTo>
                    <a:pt x="731" y="252"/>
                  </a:moveTo>
                  <a:cubicBezTo>
                    <a:pt x="756" y="252"/>
                    <a:pt x="777" y="231"/>
                    <a:pt x="777" y="206"/>
                  </a:cubicBezTo>
                  <a:cubicBezTo>
                    <a:pt x="777" y="181"/>
                    <a:pt x="756" y="161"/>
                    <a:pt x="731" y="161"/>
                  </a:cubicBezTo>
                  <a:cubicBezTo>
                    <a:pt x="706" y="161"/>
                    <a:pt x="685" y="181"/>
                    <a:pt x="685" y="206"/>
                  </a:cubicBezTo>
                  <a:cubicBezTo>
                    <a:pt x="685" y="231"/>
                    <a:pt x="706" y="252"/>
                    <a:pt x="731" y="252"/>
                  </a:cubicBezTo>
                  <a:close/>
                  <a:moveTo>
                    <a:pt x="1107" y="469"/>
                  </a:moveTo>
                  <a:cubicBezTo>
                    <a:pt x="1119" y="490"/>
                    <a:pt x="1147" y="498"/>
                    <a:pt x="1169" y="485"/>
                  </a:cubicBezTo>
                  <a:cubicBezTo>
                    <a:pt x="1191" y="473"/>
                    <a:pt x="1198" y="445"/>
                    <a:pt x="1186" y="423"/>
                  </a:cubicBezTo>
                  <a:cubicBezTo>
                    <a:pt x="1173" y="401"/>
                    <a:pt x="1145" y="394"/>
                    <a:pt x="1123" y="406"/>
                  </a:cubicBezTo>
                  <a:cubicBezTo>
                    <a:pt x="1102" y="419"/>
                    <a:pt x="1094" y="447"/>
                    <a:pt x="1107" y="4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21">
              <a:extLst>
                <a:ext uri="{FF2B5EF4-FFF2-40B4-BE49-F238E27FC236}">
                  <a16:creationId xmlns="" xmlns:a16="http://schemas.microsoft.com/office/drawing/2014/main" id="{7E0D1466-DF88-4C43-A54C-F74BAA679069}"/>
                </a:ext>
              </a:extLst>
            </p:cNvPr>
            <p:cNvSpPr>
              <a:spLocks noEditPoints="1"/>
            </p:cNvSpPr>
            <p:nvPr/>
          </p:nvSpPr>
          <p:spPr bwMode="auto">
            <a:xfrm>
              <a:off x="2469" y="891"/>
              <a:ext cx="2738" cy="2677"/>
            </a:xfrm>
            <a:custGeom>
              <a:avLst/>
              <a:gdLst>
                <a:gd name="T0" fmla="*/ 1124 w 1462"/>
                <a:gd name="T1" fmla="*/ 87 h 1428"/>
                <a:gd name="T2" fmla="*/ 1117 w 1462"/>
                <a:gd name="T3" fmla="*/ 101 h 1428"/>
                <a:gd name="T4" fmla="*/ 1109 w 1462"/>
                <a:gd name="T5" fmla="*/ 114 h 1428"/>
                <a:gd name="T6" fmla="*/ 1101 w 1462"/>
                <a:gd name="T7" fmla="*/ 129 h 1428"/>
                <a:gd name="T8" fmla="*/ 1090 w 1462"/>
                <a:gd name="T9" fmla="*/ 149 h 1428"/>
                <a:gd name="T10" fmla="*/ 1075 w 1462"/>
                <a:gd name="T11" fmla="*/ 177 h 1428"/>
                <a:gd name="T12" fmla="*/ 1060 w 1462"/>
                <a:gd name="T13" fmla="*/ 204 h 1428"/>
                <a:gd name="T14" fmla="*/ 1045 w 1462"/>
                <a:gd name="T15" fmla="*/ 232 h 1428"/>
                <a:gd name="T16" fmla="*/ 1029 w 1462"/>
                <a:gd name="T17" fmla="*/ 262 h 1428"/>
                <a:gd name="T18" fmla="*/ 1014 w 1462"/>
                <a:gd name="T19" fmla="*/ 290 h 1428"/>
                <a:gd name="T20" fmla="*/ 999 w 1462"/>
                <a:gd name="T21" fmla="*/ 318 h 1428"/>
                <a:gd name="T22" fmla="*/ 983 w 1462"/>
                <a:gd name="T23" fmla="*/ 346 h 1428"/>
                <a:gd name="T24" fmla="*/ 968 w 1462"/>
                <a:gd name="T25" fmla="*/ 375 h 1428"/>
                <a:gd name="T26" fmla="*/ 953 w 1462"/>
                <a:gd name="T27" fmla="*/ 403 h 1428"/>
                <a:gd name="T28" fmla="*/ 938 w 1462"/>
                <a:gd name="T29" fmla="*/ 431 h 1428"/>
                <a:gd name="T30" fmla="*/ 923 w 1462"/>
                <a:gd name="T31" fmla="*/ 459 h 1428"/>
                <a:gd name="T32" fmla="*/ 907 w 1462"/>
                <a:gd name="T33" fmla="*/ 489 h 1428"/>
                <a:gd name="T34" fmla="*/ 892 w 1462"/>
                <a:gd name="T35" fmla="*/ 517 h 1428"/>
                <a:gd name="T36" fmla="*/ 877 w 1462"/>
                <a:gd name="T37" fmla="*/ 546 h 1428"/>
                <a:gd name="T38" fmla="*/ 862 w 1462"/>
                <a:gd name="T39" fmla="*/ 574 h 1428"/>
                <a:gd name="T40" fmla="*/ 847 w 1462"/>
                <a:gd name="T41" fmla="*/ 602 h 1428"/>
                <a:gd name="T42" fmla="*/ 832 w 1462"/>
                <a:gd name="T43" fmla="*/ 630 h 1428"/>
                <a:gd name="T44" fmla="*/ 816 w 1462"/>
                <a:gd name="T45" fmla="*/ 660 h 1428"/>
                <a:gd name="T46" fmla="*/ 801 w 1462"/>
                <a:gd name="T47" fmla="*/ 688 h 1428"/>
                <a:gd name="T48" fmla="*/ 675 w 1462"/>
                <a:gd name="T49" fmla="*/ 639 h 1428"/>
                <a:gd name="T50" fmla="*/ 691 w 1462"/>
                <a:gd name="T51" fmla="*/ 613 h 1428"/>
                <a:gd name="T52" fmla="*/ 705 w 1462"/>
                <a:gd name="T53" fmla="*/ 592 h 1428"/>
                <a:gd name="T54" fmla="*/ 722 w 1462"/>
                <a:gd name="T55" fmla="*/ 564 h 1428"/>
                <a:gd name="T56" fmla="*/ 740 w 1462"/>
                <a:gd name="T57" fmla="*/ 537 h 1428"/>
                <a:gd name="T58" fmla="*/ 757 w 1462"/>
                <a:gd name="T59" fmla="*/ 509 h 1428"/>
                <a:gd name="T60" fmla="*/ 774 w 1462"/>
                <a:gd name="T61" fmla="*/ 481 h 1428"/>
                <a:gd name="T62" fmla="*/ 791 w 1462"/>
                <a:gd name="T63" fmla="*/ 455 h 1428"/>
                <a:gd name="T64" fmla="*/ 808 w 1462"/>
                <a:gd name="T65" fmla="*/ 428 h 1428"/>
                <a:gd name="T66" fmla="*/ 825 w 1462"/>
                <a:gd name="T67" fmla="*/ 400 h 1428"/>
                <a:gd name="T68" fmla="*/ 842 w 1462"/>
                <a:gd name="T69" fmla="*/ 372 h 1428"/>
                <a:gd name="T70" fmla="*/ 860 w 1462"/>
                <a:gd name="T71" fmla="*/ 344 h 1428"/>
                <a:gd name="T72" fmla="*/ 872 w 1462"/>
                <a:gd name="T73" fmla="*/ 324 h 1428"/>
                <a:gd name="T74" fmla="*/ 889 w 1462"/>
                <a:gd name="T75" fmla="*/ 296 h 1428"/>
                <a:gd name="T76" fmla="*/ 907 w 1462"/>
                <a:gd name="T77" fmla="*/ 269 h 1428"/>
                <a:gd name="T78" fmla="*/ 924 w 1462"/>
                <a:gd name="T79" fmla="*/ 241 h 1428"/>
                <a:gd name="T80" fmla="*/ 936 w 1462"/>
                <a:gd name="T81" fmla="*/ 221 h 1428"/>
                <a:gd name="T82" fmla="*/ 953 w 1462"/>
                <a:gd name="T83" fmla="*/ 193 h 1428"/>
                <a:gd name="T84" fmla="*/ 970 w 1462"/>
                <a:gd name="T85" fmla="*/ 165 h 1428"/>
                <a:gd name="T86" fmla="*/ 985 w 1462"/>
                <a:gd name="T87" fmla="*/ 140 h 1428"/>
                <a:gd name="T88" fmla="*/ 1000 w 1462"/>
                <a:gd name="T89" fmla="*/ 116 h 1428"/>
                <a:gd name="T90" fmla="*/ 1017 w 1462"/>
                <a:gd name="T91" fmla="*/ 89 h 1428"/>
                <a:gd name="T92" fmla="*/ 1033 w 1462"/>
                <a:gd name="T93" fmla="*/ 61 h 1428"/>
                <a:gd name="T94" fmla="*/ 1041 w 1462"/>
                <a:gd name="T95" fmla="*/ 49 h 1428"/>
                <a:gd name="T96" fmla="*/ 1050 w 1462"/>
                <a:gd name="T97" fmla="*/ 34 h 1428"/>
                <a:gd name="T98" fmla="*/ 845 w 1462"/>
                <a:gd name="T99" fmla="*/ 700 h 1428"/>
                <a:gd name="T100" fmla="*/ 830 w 1462"/>
                <a:gd name="T101" fmla="*/ 728 h 1428"/>
                <a:gd name="T102" fmla="*/ 290 w 1462"/>
                <a:gd name="T103" fmla="*/ 1220 h 1428"/>
                <a:gd name="T104" fmla="*/ 377 w 1462"/>
                <a:gd name="T105" fmla="*/ 1073 h 1428"/>
                <a:gd name="T106" fmla="*/ 396 w 1462"/>
                <a:gd name="T107" fmla="*/ 1073 h 1428"/>
                <a:gd name="T108" fmla="*/ 483 w 1462"/>
                <a:gd name="T109" fmla="*/ 1220 h 1428"/>
                <a:gd name="T110" fmla="*/ 608 w 1462"/>
                <a:gd name="T111" fmla="*/ 1078 h 1428"/>
                <a:gd name="T112" fmla="*/ 726 w 1462"/>
                <a:gd name="T113" fmla="*/ 955 h 1428"/>
                <a:gd name="T114" fmla="*/ 745 w 1462"/>
                <a:gd name="T115" fmla="*/ 959 h 1428"/>
                <a:gd name="T116" fmla="*/ 757 w 1462"/>
                <a:gd name="T117" fmla="*/ 1044 h 1428"/>
                <a:gd name="T118" fmla="*/ 1057 w 1462"/>
                <a:gd name="T119" fmla="*/ 846 h 1428"/>
                <a:gd name="T120" fmla="*/ 1071 w 1462"/>
                <a:gd name="T121" fmla="*/ 839 h 1428"/>
                <a:gd name="T122" fmla="*/ 1090 w 1462"/>
                <a:gd name="T123" fmla="*/ 843 h 1428"/>
                <a:gd name="T124" fmla="*/ 1462 w 1462"/>
                <a:gd name="T125" fmla="*/ 698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2" h="1428">
                  <a:moveTo>
                    <a:pt x="1131" y="75"/>
                  </a:moveTo>
                  <a:cubicBezTo>
                    <a:pt x="1131" y="76"/>
                    <a:pt x="1131" y="76"/>
                    <a:pt x="1130" y="76"/>
                  </a:cubicBezTo>
                  <a:cubicBezTo>
                    <a:pt x="1130" y="77"/>
                    <a:pt x="1130" y="78"/>
                    <a:pt x="1129" y="78"/>
                  </a:cubicBezTo>
                  <a:cubicBezTo>
                    <a:pt x="1129" y="79"/>
                    <a:pt x="1129" y="79"/>
                    <a:pt x="1129" y="79"/>
                  </a:cubicBezTo>
                  <a:cubicBezTo>
                    <a:pt x="1128" y="80"/>
                    <a:pt x="1128" y="81"/>
                    <a:pt x="1128" y="81"/>
                  </a:cubicBezTo>
                  <a:cubicBezTo>
                    <a:pt x="1127" y="82"/>
                    <a:pt x="1127" y="82"/>
                    <a:pt x="1127" y="82"/>
                  </a:cubicBezTo>
                  <a:cubicBezTo>
                    <a:pt x="1127" y="83"/>
                    <a:pt x="1126" y="84"/>
                    <a:pt x="1126" y="84"/>
                  </a:cubicBezTo>
                  <a:cubicBezTo>
                    <a:pt x="1126" y="85"/>
                    <a:pt x="1125" y="85"/>
                    <a:pt x="1125" y="85"/>
                  </a:cubicBezTo>
                  <a:cubicBezTo>
                    <a:pt x="1125" y="86"/>
                    <a:pt x="1125" y="87"/>
                    <a:pt x="1124" y="87"/>
                  </a:cubicBezTo>
                  <a:cubicBezTo>
                    <a:pt x="1124" y="88"/>
                    <a:pt x="1124" y="88"/>
                    <a:pt x="1124" y="89"/>
                  </a:cubicBezTo>
                  <a:cubicBezTo>
                    <a:pt x="1123" y="89"/>
                    <a:pt x="1123" y="90"/>
                    <a:pt x="1123" y="90"/>
                  </a:cubicBezTo>
                  <a:cubicBezTo>
                    <a:pt x="1122" y="91"/>
                    <a:pt x="1122" y="91"/>
                    <a:pt x="1122" y="92"/>
                  </a:cubicBezTo>
                  <a:cubicBezTo>
                    <a:pt x="1122" y="92"/>
                    <a:pt x="1121" y="93"/>
                    <a:pt x="1121" y="93"/>
                  </a:cubicBezTo>
                  <a:cubicBezTo>
                    <a:pt x="1121" y="94"/>
                    <a:pt x="1120" y="94"/>
                    <a:pt x="1120" y="95"/>
                  </a:cubicBezTo>
                  <a:cubicBezTo>
                    <a:pt x="1120" y="95"/>
                    <a:pt x="1120" y="96"/>
                    <a:pt x="1119" y="96"/>
                  </a:cubicBezTo>
                  <a:cubicBezTo>
                    <a:pt x="1119" y="97"/>
                    <a:pt x="1119" y="97"/>
                    <a:pt x="1118" y="98"/>
                  </a:cubicBezTo>
                  <a:cubicBezTo>
                    <a:pt x="1118" y="98"/>
                    <a:pt x="1118" y="99"/>
                    <a:pt x="1118" y="99"/>
                  </a:cubicBezTo>
                  <a:cubicBezTo>
                    <a:pt x="1117" y="100"/>
                    <a:pt x="1117" y="100"/>
                    <a:pt x="1117" y="101"/>
                  </a:cubicBezTo>
                  <a:cubicBezTo>
                    <a:pt x="1116" y="101"/>
                    <a:pt x="1116" y="102"/>
                    <a:pt x="1116" y="102"/>
                  </a:cubicBezTo>
                  <a:cubicBezTo>
                    <a:pt x="1116" y="103"/>
                    <a:pt x="1115" y="103"/>
                    <a:pt x="1115" y="104"/>
                  </a:cubicBezTo>
                  <a:cubicBezTo>
                    <a:pt x="1115" y="104"/>
                    <a:pt x="1115" y="105"/>
                    <a:pt x="1114" y="105"/>
                  </a:cubicBezTo>
                  <a:cubicBezTo>
                    <a:pt x="1114" y="106"/>
                    <a:pt x="1114" y="106"/>
                    <a:pt x="1113" y="107"/>
                  </a:cubicBezTo>
                  <a:cubicBezTo>
                    <a:pt x="1113" y="107"/>
                    <a:pt x="1113" y="108"/>
                    <a:pt x="1113" y="108"/>
                  </a:cubicBezTo>
                  <a:cubicBezTo>
                    <a:pt x="1112" y="109"/>
                    <a:pt x="1112" y="110"/>
                    <a:pt x="1112" y="110"/>
                  </a:cubicBezTo>
                  <a:cubicBezTo>
                    <a:pt x="1111" y="111"/>
                    <a:pt x="1111" y="111"/>
                    <a:pt x="1111" y="111"/>
                  </a:cubicBezTo>
                  <a:cubicBezTo>
                    <a:pt x="1111" y="112"/>
                    <a:pt x="1110" y="113"/>
                    <a:pt x="1110" y="113"/>
                  </a:cubicBezTo>
                  <a:cubicBezTo>
                    <a:pt x="1110" y="114"/>
                    <a:pt x="1110" y="114"/>
                    <a:pt x="1109" y="114"/>
                  </a:cubicBezTo>
                  <a:cubicBezTo>
                    <a:pt x="1109" y="115"/>
                    <a:pt x="1109" y="116"/>
                    <a:pt x="1108" y="116"/>
                  </a:cubicBezTo>
                  <a:cubicBezTo>
                    <a:pt x="1108" y="117"/>
                    <a:pt x="1108" y="117"/>
                    <a:pt x="1108" y="117"/>
                  </a:cubicBezTo>
                  <a:cubicBezTo>
                    <a:pt x="1107" y="118"/>
                    <a:pt x="1107" y="119"/>
                    <a:pt x="1106" y="120"/>
                  </a:cubicBezTo>
                  <a:cubicBezTo>
                    <a:pt x="1106" y="120"/>
                    <a:pt x="1106" y="120"/>
                    <a:pt x="1106" y="120"/>
                  </a:cubicBezTo>
                  <a:cubicBezTo>
                    <a:pt x="1106" y="121"/>
                    <a:pt x="1105" y="122"/>
                    <a:pt x="1105" y="123"/>
                  </a:cubicBezTo>
                  <a:cubicBezTo>
                    <a:pt x="1105" y="123"/>
                    <a:pt x="1105" y="123"/>
                    <a:pt x="1105" y="123"/>
                  </a:cubicBezTo>
                  <a:cubicBezTo>
                    <a:pt x="1104" y="124"/>
                    <a:pt x="1104" y="125"/>
                    <a:pt x="1103" y="126"/>
                  </a:cubicBezTo>
                  <a:cubicBezTo>
                    <a:pt x="1103" y="126"/>
                    <a:pt x="1103" y="126"/>
                    <a:pt x="1103" y="126"/>
                  </a:cubicBezTo>
                  <a:cubicBezTo>
                    <a:pt x="1102" y="127"/>
                    <a:pt x="1102" y="128"/>
                    <a:pt x="1101" y="129"/>
                  </a:cubicBezTo>
                  <a:cubicBezTo>
                    <a:pt x="1101" y="129"/>
                    <a:pt x="1101" y="129"/>
                    <a:pt x="1101" y="129"/>
                  </a:cubicBezTo>
                  <a:cubicBezTo>
                    <a:pt x="1101" y="130"/>
                    <a:pt x="1100" y="131"/>
                    <a:pt x="1100" y="132"/>
                  </a:cubicBezTo>
                  <a:cubicBezTo>
                    <a:pt x="1100" y="132"/>
                    <a:pt x="1100" y="132"/>
                    <a:pt x="1100" y="132"/>
                  </a:cubicBezTo>
                  <a:cubicBezTo>
                    <a:pt x="1099" y="133"/>
                    <a:pt x="1098" y="134"/>
                    <a:pt x="1098" y="135"/>
                  </a:cubicBezTo>
                  <a:cubicBezTo>
                    <a:pt x="1098" y="135"/>
                    <a:pt x="1098" y="135"/>
                    <a:pt x="1098" y="135"/>
                  </a:cubicBezTo>
                  <a:cubicBezTo>
                    <a:pt x="1097" y="137"/>
                    <a:pt x="1096" y="138"/>
                    <a:pt x="1096" y="139"/>
                  </a:cubicBezTo>
                  <a:cubicBezTo>
                    <a:pt x="1095" y="140"/>
                    <a:pt x="1094" y="141"/>
                    <a:pt x="1094" y="142"/>
                  </a:cubicBezTo>
                  <a:cubicBezTo>
                    <a:pt x="1093" y="143"/>
                    <a:pt x="1093" y="145"/>
                    <a:pt x="1092" y="146"/>
                  </a:cubicBezTo>
                  <a:cubicBezTo>
                    <a:pt x="1092" y="147"/>
                    <a:pt x="1091" y="148"/>
                    <a:pt x="1090" y="149"/>
                  </a:cubicBezTo>
                  <a:cubicBezTo>
                    <a:pt x="1090" y="150"/>
                    <a:pt x="1089" y="151"/>
                    <a:pt x="1089" y="152"/>
                  </a:cubicBezTo>
                  <a:cubicBezTo>
                    <a:pt x="1088" y="153"/>
                    <a:pt x="1088" y="154"/>
                    <a:pt x="1087" y="155"/>
                  </a:cubicBezTo>
                  <a:cubicBezTo>
                    <a:pt x="1087" y="156"/>
                    <a:pt x="1086" y="157"/>
                    <a:pt x="1085" y="158"/>
                  </a:cubicBezTo>
                  <a:cubicBezTo>
                    <a:pt x="1085" y="159"/>
                    <a:pt x="1084" y="160"/>
                    <a:pt x="1084" y="161"/>
                  </a:cubicBezTo>
                  <a:cubicBezTo>
                    <a:pt x="1083" y="162"/>
                    <a:pt x="1083" y="163"/>
                    <a:pt x="1082" y="164"/>
                  </a:cubicBezTo>
                  <a:cubicBezTo>
                    <a:pt x="1081" y="165"/>
                    <a:pt x="1081" y="166"/>
                    <a:pt x="1080" y="167"/>
                  </a:cubicBezTo>
                  <a:cubicBezTo>
                    <a:pt x="1080" y="168"/>
                    <a:pt x="1079" y="169"/>
                    <a:pt x="1079" y="170"/>
                  </a:cubicBezTo>
                  <a:cubicBezTo>
                    <a:pt x="1078" y="171"/>
                    <a:pt x="1077" y="172"/>
                    <a:pt x="1077" y="173"/>
                  </a:cubicBezTo>
                  <a:cubicBezTo>
                    <a:pt x="1076" y="175"/>
                    <a:pt x="1076" y="176"/>
                    <a:pt x="1075" y="177"/>
                  </a:cubicBezTo>
                  <a:cubicBezTo>
                    <a:pt x="1075" y="178"/>
                    <a:pt x="1074" y="179"/>
                    <a:pt x="1073" y="180"/>
                  </a:cubicBezTo>
                  <a:cubicBezTo>
                    <a:pt x="1073" y="181"/>
                    <a:pt x="1072" y="182"/>
                    <a:pt x="1072" y="183"/>
                  </a:cubicBezTo>
                  <a:cubicBezTo>
                    <a:pt x="1071" y="184"/>
                    <a:pt x="1071" y="185"/>
                    <a:pt x="1070" y="186"/>
                  </a:cubicBezTo>
                  <a:cubicBezTo>
                    <a:pt x="1070" y="187"/>
                    <a:pt x="1069" y="188"/>
                    <a:pt x="1068" y="189"/>
                  </a:cubicBezTo>
                  <a:cubicBezTo>
                    <a:pt x="1068" y="190"/>
                    <a:pt x="1067" y="191"/>
                    <a:pt x="1067" y="192"/>
                  </a:cubicBezTo>
                  <a:cubicBezTo>
                    <a:pt x="1066" y="193"/>
                    <a:pt x="1066" y="194"/>
                    <a:pt x="1065" y="195"/>
                  </a:cubicBezTo>
                  <a:cubicBezTo>
                    <a:pt x="1064" y="196"/>
                    <a:pt x="1064" y="197"/>
                    <a:pt x="1063" y="198"/>
                  </a:cubicBezTo>
                  <a:cubicBezTo>
                    <a:pt x="1063" y="199"/>
                    <a:pt x="1062" y="200"/>
                    <a:pt x="1062" y="201"/>
                  </a:cubicBezTo>
                  <a:cubicBezTo>
                    <a:pt x="1061" y="202"/>
                    <a:pt x="1060" y="203"/>
                    <a:pt x="1060" y="204"/>
                  </a:cubicBezTo>
                  <a:cubicBezTo>
                    <a:pt x="1059" y="206"/>
                    <a:pt x="1059" y="207"/>
                    <a:pt x="1058" y="208"/>
                  </a:cubicBezTo>
                  <a:cubicBezTo>
                    <a:pt x="1058" y="209"/>
                    <a:pt x="1057" y="210"/>
                    <a:pt x="1057" y="211"/>
                  </a:cubicBezTo>
                  <a:cubicBezTo>
                    <a:pt x="1056" y="212"/>
                    <a:pt x="1055" y="213"/>
                    <a:pt x="1055" y="214"/>
                  </a:cubicBezTo>
                  <a:cubicBezTo>
                    <a:pt x="1054" y="215"/>
                    <a:pt x="1054" y="216"/>
                    <a:pt x="1053" y="217"/>
                  </a:cubicBezTo>
                  <a:cubicBezTo>
                    <a:pt x="1053" y="218"/>
                    <a:pt x="1052" y="219"/>
                    <a:pt x="1051" y="220"/>
                  </a:cubicBezTo>
                  <a:cubicBezTo>
                    <a:pt x="1051" y="221"/>
                    <a:pt x="1050" y="222"/>
                    <a:pt x="1050" y="223"/>
                  </a:cubicBezTo>
                  <a:cubicBezTo>
                    <a:pt x="1049" y="224"/>
                    <a:pt x="1049" y="225"/>
                    <a:pt x="1048" y="226"/>
                  </a:cubicBezTo>
                  <a:cubicBezTo>
                    <a:pt x="1048" y="227"/>
                    <a:pt x="1047" y="228"/>
                    <a:pt x="1046" y="229"/>
                  </a:cubicBezTo>
                  <a:cubicBezTo>
                    <a:pt x="1046" y="230"/>
                    <a:pt x="1045" y="231"/>
                    <a:pt x="1045" y="232"/>
                  </a:cubicBezTo>
                  <a:cubicBezTo>
                    <a:pt x="1044" y="233"/>
                    <a:pt x="1044" y="235"/>
                    <a:pt x="1043" y="236"/>
                  </a:cubicBezTo>
                  <a:cubicBezTo>
                    <a:pt x="1042" y="237"/>
                    <a:pt x="1041" y="239"/>
                    <a:pt x="1041" y="240"/>
                  </a:cubicBezTo>
                  <a:cubicBezTo>
                    <a:pt x="1040" y="241"/>
                    <a:pt x="1040" y="242"/>
                    <a:pt x="1039" y="243"/>
                  </a:cubicBezTo>
                  <a:cubicBezTo>
                    <a:pt x="1038" y="244"/>
                    <a:pt x="1038" y="245"/>
                    <a:pt x="1037" y="246"/>
                  </a:cubicBezTo>
                  <a:cubicBezTo>
                    <a:pt x="1037" y="247"/>
                    <a:pt x="1036" y="248"/>
                    <a:pt x="1036" y="249"/>
                  </a:cubicBezTo>
                  <a:cubicBezTo>
                    <a:pt x="1035" y="250"/>
                    <a:pt x="1034" y="251"/>
                    <a:pt x="1034" y="252"/>
                  </a:cubicBezTo>
                  <a:cubicBezTo>
                    <a:pt x="1033" y="253"/>
                    <a:pt x="1033" y="255"/>
                    <a:pt x="1032" y="256"/>
                  </a:cubicBezTo>
                  <a:cubicBezTo>
                    <a:pt x="1032" y="257"/>
                    <a:pt x="1031" y="258"/>
                    <a:pt x="1030" y="259"/>
                  </a:cubicBezTo>
                  <a:cubicBezTo>
                    <a:pt x="1030" y="260"/>
                    <a:pt x="1029" y="261"/>
                    <a:pt x="1029" y="262"/>
                  </a:cubicBezTo>
                  <a:cubicBezTo>
                    <a:pt x="1028" y="263"/>
                    <a:pt x="1028" y="264"/>
                    <a:pt x="1027" y="265"/>
                  </a:cubicBezTo>
                  <a:cubicBezTo>
                    <a:pt x="1027" y="266"/>
                    <a:pt x="1026" y="267"/>
                    <a:pt x="1025" y="268"/>
                  </a:cubicBezTo>
                  <a:cubicBezTo>
                    <a:pt x="1025" y="269"/>
                    <a:pt x="1024" y="270"/>
                    <a:pt x="1024" y="271"/>
                  </a:cubicBezTo>
                  <a:cubicBezTo>
                    <a:pt x="1023" y="272"/>
                    <a:pt x="1023" y="273"/>
                    <a:pt x="1022" y="274"/>
                  </a:cubicBezTo>
                  <a:cubicBezTo>
                    <a:pt x="1022" y="275"/>
                    <a:pt x="1021" y="276"/>
                    <a:pt x="1020" y="277"/>
                  </a:cubicBezTo>
                  <a:cubicBezTo>
                    <a:pt x="1020" y="278"/>
                    <a:pt x="1019" y="279"/>
                    <a:pt x="1019" y="280"/>
                  </a:cubicBezTo>
                  <a:cubicBezTo>
                    <a:pt x="1018" y="281"/>
                    <a:pt x="1018" y="282"/>
                    <a:pt x="1017" y="284"/>
                  </a:cubicBezTo>
                  <a:cubicBezTo>
                    <a:pt x="1016" y="285"/>
                    <a:pt x="1016" y="286"/>
                    <a:pt x="1015" y="287"/>
                  </a:cubicBezTo>
                  <a:cubicBezTo>
                    <a:pt x="1015" y="288"/>
                    <a:pt x="1014" y="289"/>
                    <a:pt x="1014" y="290"/>
                  </a:cubicBezTo>
                  <a:cubicBezTo>
                    <a:pt x="1013" y="291"/>
                    <a:pt x="1013" y="292"/>
                    <a:pt x="1012" y="293"/>
                  </a:cubicBezTo>
                  <a:cubicBezTo>
                    <a:pt x="1011" y="294"/>
                    <a:pt x="1011" y="295"/>
                    <a:pt x="1010" y="296"/>
                  </a:cubicBezTo>
                  <a:cubicBezTo>
                    <a:pt x="1010" y="297"/>
                    <a:pt x="1009" y="298"/>
                    <a:pt x="1009" y="299"/>
                  </a:cubicBezTo>
                  <a:cubicBezTo>
                    <a:pt x="1008" y="300"/>
                    <a:pt x="1008" y="301"/>
                    <a:pt x="1007" y="302"/>
                  </a:cubicBezTo>
                  <a:cubicBezTo>
                    <a:pt x="1006" y="303"/>
                    <a:pt x="1006" y="304"/>
                    <a:pt x="1005" y="305"/>
                  </a:cubicBezTo>
                  <a:cubicBezTo>
                    <a:pt x="1005" y="306"/>
                    <a:pt x="1004" y="307"/>
                    <a:pt x="1004" y="308"/>
                  </a:cubicBezTo>
                  <a:cubicBezTo>
                    <a:pt x="1003" y="309"/>
                    <a:pt x="1002" y="310"/>
                    <a:pt x="1002" y="311"/>
                  </a:cubicBezTo>
                  <a:cubicBezTo>
                    <a:pt x="1001" y="313"/>
                    <a:pt x="1001" y="314"/>
                    <a:pt x="1000" y="315"/>
                  </a:cubicBezTo>
                  <a:cubicBezTo>
                    <a:pt x="1000" y="316"/>
                    <a:pt x="999" y="317"/>
                    <a:pt x="999" y="318"/>
                  </a:cubicBezTo>
                  <a:cubicBezTo>
                    <a:pt x="998" y="319"/>
                    <a:pt x="997" y="320"/>
                    <a:pt x="997" y="321"/>
                  </a:cubicBezTo>
                  <a:cubicBezTo>
                    <a:pt x="996" y="322"/>
                    <a:pt x="996" y="323"/>
                    <a:pt x="995" y="324"/>
                  </a:cubicBezTo>
                  <a:cubicBezTo>
                    <a:pt x="995" y="325"/>
                    <a:pt x="994" y="326"/>
                    <a:pt x="994" y="327"/>
                  </a:cubicBezTo>
                  <a:cubicBezTo>
                    <a:pt x="993" y="328"/>
                    <a:pt x="992" y="329"/>
                    <a:pt x="992" y="330"/>
                  </a:cubicBezTo>
                  <a:cubicBezTo>
                    <a:pt x="991" y="331"/>
                    <a:pt x="991" y="332"/>
                    <a:pt x="990" y="333"/>
                  </a:cubicBezTo>
                  <a:cubicBezTo>
                    <a:pt x="990" y="334"/>
                    <a:pt x="989" y="335"/>
                    <a:pt x="988" y="336"/>
                  </a:cubicBezTo>
                  <a:cubicBezTo>
                    <a:pt x="988" y="337"/>
                    <a:pt x="987" y="338"/>
                    <a:pt x="987" y="339"/>
                  </a:cubicBezTo>
                  <a:cubicBezTo>
                    <a:pt x="986" y="341"/>
                    <a:pt x="986" y="342"/>
                    <a:pt x="985" y="343"/>
                  </a:cubicBezTo>
                  <a:cubicBezTo>
                    <a:pt x="985" y="344"/>
                    <a:pt x="984" y="345"/>
                    <a:pt x="983" y="346"/>
                  </a:cubicBezTo>
                  <a:cubicBezTo>
                    <a:pt x="983" y="347"/>
                    <a:pt x="982" y="348"/>
                    <a:pt x="982" y="349"/>
                  </a:cubicBezTo>
                  <a:cubicBezTo>
                    <a:pt x="981" y="350"/>
                    <a:pt x="980" y="352"/>
                    <a:pt x="979" y="353"/>
                  </a:cubicBezTo>
                  <a:cubicBezTo>
                    <a:pt x="979" y="354"/>
                    <a:pt x="978" y="356"/>
                    <a:pt x="978" y="357"/>
                  </a:cubicBezTo>
                  <a:cubicBezTo>
                    <a:pt x="977" y="358"/>
                    <a:pt x="977" y="359"/>
                    <a:pt x="976" y="360"/>
                  </a:cubicBezTo>
                  <a:cubicBezTo>
                    <a:pt x="975" y="361"/>
                    <a:pt x="975" y="362"/>
                    <a:pt x="974" y="363"/>
                  </a:cubicBezTo>
                  <a:cubicBezTo>
                    <a:pt x="974" y="364"/>
                    <a:pt x="973" y="365"/>
                    <a:pt x="973" y="366"/>
                  </a:cubicBezTo>
                  <a:cubicBezTo>
                    <a:pt x="972" y="367"/>
                    <a:pt x="972" y="368"/>
                    <a:pt x="971" y="369"/>
                  </a:cubicBezTo>
                  <a:cubicBezTo>
                    <a:pt x="970" y="370"/>
                    <a:pt x="970" y="371"/>
                    <a:pt x="969" y="372"/>
                  </a:cubicBezTo>
                  <a:cubicBezTo>
                    <a:pt x="969" y="373"/>
                    <a:pt x="968" y="374"/>
                    <a:pt x="968" y="375"/>
                  </a:cubicBezTo>
                  <a:cubicBezTo>
                    <a:pt x="967" y="376"/>
                    <a:pt x="966" y="377"/>
                    <a:pt x="966" y="378"/>
                  </a:cubicBezTo>
                  <a:cubicBezTo>
                    <a:pt x="965" y="379"/>
                    <a:pt x="965" y="381"/>
                    <a:pt x="964" y="382"/>
                  </a:cubicBezTo>
                  <a:cubicBezTo>
                    <a:pt x="964" y="383"/>
                    <a:pt x="963" y="384"/>
                    <a:pt x="963" y="385"/>
                  </a:cubicBezTo>
                  <a:cubicBezTo>
                    <a:pt x="962" y="386"/>
                    <a:pt x="961" y="387"/>
                    <a:pt x="961" y="388"/>
                  </a:cubicBezTo>
                  <a:cubicBezTo>
                    <a:pt x="960" y="389"/>
                    <a:pt x="960" y="390"/>
                    <a:pt x="959" y="391"/>
                  </a:cubicBezTo>
                  <a:cubicBezTo>
                    <a:pt x="959" y="392"/>
                    <a:pt x="958" y="393"/>
                    <a:pt x="958" y="394"/>
                  </a:cubicBezTo>
                  <a:cubicBezTo>
                    <a:pt x="957" y="395"/>
                    <a:pt x="956" y="396"/>
                    <a:pt x="956" y="397"/>
                  </a:cubicBezTo>
                  <a:cubicBezTo>
                    <a:pt x="955" y="398"/>
                    <a:pt x="955" y="399"/>
                    <a:pt x="954" y="400"/>
                  </a:cubicBezTo>
                  <a:cubicBezTo>
                    <a:pt x="954" y="401"/>
                    <a:pt x="953" y="402"/>
                    <a:pt x="953" y="403"/>
                  </a:cubicBezTo>
                  <a:cubicBezTo>
                    <a:pt x="952" y="404"/>
                    <a:pt x="951" y="405"/>
                    <a:pt x="951" y="406"/>
                  </a:cubicBezTo>
                  <a:cubicBezTo>
                    <a:pt x="950" y="408"/>
                    <a:pt x="950" y="409"/>
                    <a:pt x="949" y="410"/>
                  </a:cubicBezTo>
                  <a:cubicBezTo>
                    <a:pt x="949" y="411"/>
                    <a:pt x="948" y="412"/>
                    <a:pt x="948" y="413"/>
                  </a:cubicBezTo>
                  <a:cubicBezTo>
                    <a:pt x="947" y="414"/>
                    <a:pt x="946" y="415"/>
                    <a:pt x="946" y="416"/>
                  </a:cubicBezTo>
                  <a:cubicBezTo>
                    <a:pt x="945" y="417"/>
                    <a:pt x="945" y="418"/>
                    <a:pt x="944" y="419"/>
                  </a:cubicBezTo>
                  <a:cubicBezTo>
                    <a:pt x="944" y="420"/>
                    <a:pt x="943" y="421"/>
                    <a:pt x="943" y="422"/>
                  </a:cubicBezTo>
                  <a:cubicBezTo>
                    <a:pt x="942" y="423"/>
                    <a:pt x="941" y="424"/>
                    <a:pt x="941" y="425"/>
                  </a:cubicBezTo>
                  <a:cubicBezTo>
                    <a:pt x="940" y="426"/>
                    <a:pt x="940" y="427"/>
                    <a:pt x="939" y="428"/>
                  </a:cubicBezTo>
                  <a:cubicBezTo>
                    <a:pt x="939" y="429"/>
                    <a:pt x="938" y="430"/>
                    <a:pt x="938" y="431"/>
                  </a:cubicBezTo>
                  <a:cubicBezTo>
                    <a:pt x="937" y="432"/>
                    <a:pt x="936" y="433"/>
                    <a:pt x="936" y="434"/>
                  </a:cubicBezTo>
                  <a:cubicBezTo>
                    <a:pt x="935" y="436"/>
                    <a:pt x="935" y="437"/>
                    <a:pt x="934" y="438"/>
                  </a:cubicBezTo>
                  <a:cubicBezTo>
                    <a:pt x="934" y="439"/>
                    <a:pt x="933" y="440"/>
                    <a:pt x="933" y="441"/>
                  </a:cubicBezTo>
                  <a:cubicBezTo>
                    <a:pt x="932" y="442"/>
                    <a:pt x="931" y="443"/>
                    <a:pt x="931" y="444"/>
                  </a:cubicBezTo>
                  <a:cubicBezTo>
                    <a:pt x="930" y="445"/>
                    <a:pt x="930" y="446"/>
                    <a:pt x="929" y="447"/>
                  </a:cubicBezTo>
                  <a:cubicBezTo>
                    <a:pt x="929" y="448"/>
                    <a:pt x="928" y="449"/>
                    <a:pt x="928" y="450"/>
                  </a:cubicBezTo>
                  <a:cubicBezTo>
                    <a:pt x="927" y="451"/>
                    <a:pt x="926" y="452"/>
                    <a:pt x="926" y="453"/>
                  </a:cubicBezTo>
                  <a:cubicBezTo>
                    <a:pt x="925" y="454"/>
                    <a:pt x="925" y="455"/>
                    <a:pt x="924" y="456"/>
                  </a:cubicBezTo>
                  <a:cubicBezTo>
                    <a:pt x="924" y="457"/>
                    <a:pt x="923" y="458"/>
                    <a:pt x="923" y="459"/>
                  </a:cubicBezTo>
                  <a:cubicBezTo>
                    <a:pt x="922" y="460"/>
                    <a:pt x="921" y="461"/>
                    <a:pt x="921" y="462"/>
                  </a:cubicBezTo>
                  <a:cubicBezTo>
                    <a:pt x="920" y="464"/>
                    <a:pt x="920" y="465"/>
                    <a:pt x="919" y="466"/>
                  </a:cubicBezTo>
                  <a:cubicBezTo>
                    <a:pt x="919" y="467"/>
                    <a:pt x="918" y="468"/>
                    <a:pt x="918" y="469"/>
                  </a:cubicBezTo>
                  <a:cubicBezTo>
                    <a:pt x="917" y="470"/>
                    <a:pt x="917" y="471"/>
                    <a:pt x="916" y="472"/>
                  </a:cubicBezTo>
                  <a:cubicBezTo>
                    <a:pt x="915" y="473"/>
                    <a:pt x="915" y="474"/>
                    <a:pt x="914" y="475"/>
                  </a:cubicBezTo>
                  <a:cubicBezTo>
                    <a:pt x="914" y="476"/>
                    <a:pt x="913" y="477"/>
                    <a:pt x="913" y="478"/>
                  </a:cubicBezTo>
                  <a:cubicBezTo>
                    <a:pt x="912" y="479"/>
                    <a:pt x="912" y="480"/>
                    <a:pt x="911" y="481"/>
                  </a:cubicBezTo>
                  <a:cubicBezTo>
                    <a:pt x="910" y="483"/>
                    <a:pt x="909" y="485"/>
                    <a:pt x="908" y="486"/>
                  </a:cubicBezTo>
                  <a:cubicBezTo>
                    <a:pt x="908" y="487"/>
                    <a:pt x="907" y="488"/>
                    <a:pt x="907" y="489"/>
                  </a:cubicBezTo>
                  <a:cubicBezTo>
                    <a:pt x="906" y="490"/>
                    <a:pt x="906" y="491"/>
                    <a:pt x="905" y="492"/>
                  </a:cubicBezTo>
                  <a:cubicBezTo>
                    <a:pt x="904" y="494"/>
                    <a:pt x="904" y="495"/>
                    <a:pt x="903" y="496"/>
                  </a:cubicBezTo>
                  <a:cubicBezTo>
                    <a:pt x="903" y="497"/>
                    <a:pt x="902" y="498"/>
                    <a:pt x="902" y="499"/>
                  </a:cubicBezTo>
                  <a:cubicBezTo>
                    <a:pt x="901" y="500"/>
                    <a:pt x="901" y="501"/>
                    <a:pt x="900" y="502"/>
                  </a:cubicBezTo>
                  <a:cubicBezTo>
                    <a:pt x="899" y="503"/>
                    <a:pt x="899" y="504"/>
                    <a:pt x="898" y="505"/>
                  </a:cubicBezTo>
                  <a:cubicBezTo>
                    <a:pt x="898" y="506"/>
                    <a:pt x="897" y="507"/>
                    <a:pt x="897" y="508"/>
                  </a:cubicBezTo>
                  <a:cubicBezTo>
                    <a:pt x="896" y="509"/>
                    <a:pt x="896" y="510"/>
                    <a:pt x="895" y="511"/>
                  </a:cubicBezTo>
                  <a:cubicBezTo>
                    <a:pt x="894" y="512"/>
                    <a:pt x="894" y="513"/>
                    <a:pt x="893" y="514"/>
                  </a:cubicBezTo>
                  <a:cubicBezTo>
                    <a:pt x="893" y="515"/>
                    <a:pt x="892" y="516"/>
                    <a:pt x="892" y="517"/>
                  </a:cubicBezTo>
                  <a:cubicBezTo>
                    <a:pt x="891" y="518"/>
                    <a:pt x="891" y="520"/>
                    <a:pt x="890" y="521"/>
                  </a:cubicBezTo>
                  <a:cubicBezTo>
                    <a:pt x="889" y="522"/>
                    <a:pt x="889" y="523"/>
                    <a:pt x="888" y="524"/>
                  </a:cubicBezTo>
                  <a:cubicBezTo>
                    <a:pt x="888" y="525"/>
                    <a:pt x="887" y="526"/>
                    <a:pt x="887" y="527"/>
                  </a:cubicBezTo>
                  <a:cubicBezTo>
                    <a:pt x="886" y="528"/>
                    <a:pt x="886" y="529"/>
                    <a:pt x="885" y="530"/>
                  </a:cubicBezTo>
                  <a:cubicBezTo>
                    <a:pt x="885" y="531"/>
                    <a:pt x="884" y="532"/>
                    <a:pt x="883" y="533"/>
                  </a:cubicBezTo>
                  <a:cubicBezTo>
                    <a:pt x="883" y="534"/>
                    <a:pt x="882" y="535"/>
                    <a:pt x="882" y="536"/>
                  </a:cubicBezTo>
                  <a:cubicBezTo>
                    <a:pt x="881" y="537"/>
                    <a:pt x="881" y="538"/>
                    <a:pt x="880" y="539"/>
                  </a:cubicBezTo>
                  <a:cubicBezTo>
                    <a:pt x="880" y="540"/>
                    <a:pt x="879" y="541"/>
                    <a:pt x="878" y="542"/>
                  </a:cubicBezTo>
                  <a:cubicBezTo>
                    <a:pt x="878" y="543"/>
                    <a:pt x="877" y="544"/>
                    <a:pt x="877" y="546"/>
                  </a:cubicBezTo>
                  <a:cubicBezTo>
                    <a:pt x="876" y="547"/>
                    <a:pt x="876" y="548"/>
                    <a:pt x="875" y="549"/>
                  </a:cubicBezTo>
                  <a:cubicBezTo>
                    <a:pt x="875" y="550"/>
                    <a:pt x="874" y="551"/>
                    <a:pt x="873" y="552"/>
                  </a:cubicBezTo>
                  <a:cubicBezTo>
                    <a:pt x="873" y="553"/>
                    <a:pt x="872" y="554"/>
                    <a:pt x="872" y="555"/>
                  </a:cubicBezTo>
                  <a:cubicBezTo>
                    <a:pt x="871" y="556"/>
                    <a:pt x="871" y="557"/>
                    <a:pt x="870" y="558"/>
                  </a:cubicBezTo>
                  <a:cubicBezTo>
                    <a:pt x="870" y="559"/>
                    <a:pt x="869" y="560"/>
                    <a:pt x="868" y="561"/>
                  </a:cubicBezTo>
                  <a:cubicBezTo>
                    <a:pt x="868" y="562"/>
                    <a:pt x="867" y="563"/>
                    <a:pt x="867" y="564"/>
                  </a:cubicBezTo>
                  <a:cubicBezTo>
                    <a:pt x="866" y="565"/>
                    <a:pt x="866" y="566"/>
                    <a:pt x="865" y="567"/>
                  </a:cubicBezTo>
                  <a:cubicBezTo>
                    <a:pt x="865" y="568"/>
                    <a:pt x="864" y="569"/>
                    <a:pt x="864" y="570"/>
                  </a:cubicBezTo>
                  <a:cubicBezTo>
                    <a:pt x="863" y="572"/>
                    <a:pt x="862" y="573"/>
                    <a:pt x="862" y="574"/>
                  </a:cubicBezTo>
                  <a:cubicBezTo>
                    <a:pt x="861" y="575"/>
                    <a:pt x="861" y="576"/>
                    <a:pt x="860" y="577"/>
                  </a:cubicBezTo>
                  <a:cubicBezTo>
                    <a:pt x="860" y="578"/>
                    <a:pt x="859" y="579"/>
                    <a:pt x="859" y="580"/>
                  </a:cubicBezTo>
                  <a:cubicBezTo>
                    <a:pt x="858" y="581"/>
                    <a:pt x="857" y="582"/>
                    <a:pt x="857" y="583"/>
                  </a:cubicBezTo>
                  <a:cubicBezTo>
                    <a:pt x="856" y="584"/>
                    <a:pt x="856" y="585"/>
                    <a:pt x="855" y="586"/>
                  </a:cubicBezTo>
                  <a:cubicBezTo>
                    <a:pt x="855" y="587"/>
                    <a:pt x="854" y="588"/>
                    <a:pt x="854" y="589"/>
                  </a:cubicBezTo>
                  <a:cubicBezTo>
                    <a:pt x="853" y="590"/>
                    <a:pt x="853" y="591"/>
                    <a:pt x="852" y="592"/>
                  </a:cubicBezTo>
                  <a:cubicBezTo>
                    <a:pt x="851" y="593"/>
                    <a:pt x="851" y="594"/>
                    <a:pt x="850" y="595"/>
                  </a:cubicBezTo>
                  <a:cubicBezTo>
                    <a:pt x="850" y="596"/>
                    <a:pt x="849" y="598"/>
                    <a:pt x="849" y="599"/>
                  </a:cubicBezTo>
                  <a:cubicBezTo>
                    <a:pt x="848" y="600"/>
                    <a:pt x="848" y="601"/>
                    <a:pt x="847" y="602"/>
                  </a:cubicBezTo>
                  <a:cubicBezTo>
                    <a:pt x="846" y="603"/>
                    <a:pt x="846" y="604"/>
                    <a:pt x="845" y="605"/>
                  </a:cubicBezTo>
                  <a:cubicBezTo>
                    <a:pt x="845" y="606"/>
                    <a:pt x="844" y="607"/>
                    <a:pt x="844" y="608"/>
                  </a:cubicBezTo>
                  <a:cubicBezTo>
                    <a:pt x="843" y="609"/>
                    <a:pt x="843" y="610"/>
                    <a:pt x="842" y="611"/>
                  </a:cubicBezTo>
                  <a:cubicBezTo>
                    <a:pt x="842" y="612"/>
                    <a:pt x="841" y="613"/>
                    <a:pt x="840" y="614"/>
                  </a:cubicBezTo>
                  <a:cubicBezTo>
                    <a:pt x="840" y="615"/>
                    <a:pt x="839" y="616"/>
                    <a:pt x="839" y="617"/>
                  </a:cubicBezTo>
                  <a:cubicBezTo>
                    <a:pt x="838" y="618"/>
                    <a:pt x="838" y="619"/>
                    <a:pt x="837" y="620"/>
                  </a:cubicBezTo>
                  <a:cubicBezTo>
                    <a:pt x="837" y="621"/>
                    <a:pt x="836" y="622"/>
                    <a:pt x="835" y="623"/>
                  </a:cubicBezTo>
                  <a:cubicBezTo>
                    <a:pt x="835" y="625"/>
                    <a:pt x="834" y="626"/>
                    <a:pt x="834" y="627"/>
                  </a:cubicBezTo>
                  <a:cubicBezTo>
                    <a:pt x="833" y="628"/>
                    <a:pt x="833" y="629"/>
                    <a:pt x="832" y="630"/>
                  </a:cubicBezTo>
                  <a:cubicBezTo>
                    <a:pt x="832" y="631"/>
                    <a:pt x="831" y="632"/>
                    <a:pt x="831" y="633"/>
                  </a:cubicBezTo>
                  <a:cubicBezTo>
                    <a:pt x="830" y="634"/>
                    <a:pt x="829" y="635"/>
                    <a:pt x="829" y="636"/>
                  </a:cubicBezTo>
                  <a:cubicBezTo>
                    <a:pt x="828" y="637"/>
                    <a:pt x="828" y="638"/>
                    <a:pt x="827" y="639"/>
                  </a:cubicBezTo>
                  <a:cubicBezTo>
                    <a:pt x="826" y="641"/>
                    <a:pt x="825" y="643"/>
                    <a:pt x="824" y="645"/>
                  </a:cubicBezTo>
                  <a:cubicBezTo>
                    <a:pt x="824" y="646"/>
                    <a:pt x="823" y="647"/>
                    <a:pt x="823" y="648"/>
                  </a:cubicBezTo>
                  <a:cubicBezTo>
                    <a:pt x="822" y="649"/>
                    <a:pt x="822" y="650"/>
                    <a:pt x="821" y="651"/>
                  </a:cubicBezTo>
                  <a:cubicBezTo>
                    <a:pt x="820" y="652"/>
                    <a:pt x="820" y="653"/>
                    <a:pt x="819" y="654"/>
                  </a:cubicBezTo>
                  <a:cubicBezTo>
                    <a:pt x="819" y="655"/>
                    <a:pt x="818" y="656"/>
                    <a:pt x="818" y="657"/>
                  </a:cubicBezTo>
                  <a:cubicBezTo>
                    <a:pt x="817" y="658"/>
                    <a:pt x="817" y="659"/>
                    <a:pt x="816" y="660"/>
                  </a:cubicBezTo>
                  <a:cubicBezTo>
                    <a:pt x="816" y="661"/>
                    <a:pt x="815" y="662"/>
                    <a:pt x="814" y="663"/>
                  </a:cubicBezTo>
                  <a:cubicBezTo>
                    <a:pt x="814" y="664"/>
                    <a:pt x="813" y="666"/>
                    <a:pt x="813" y="667"/>
                  </a:cubicBezTo>
                  <a:cubicBezTo>
                    <a:pt x="812" y="668"/>
                    <a:pt x="812" y="669"/>
                    <a:pt x="811" y="670"/>
                  </a:cubicBezTo>
                  <a:cubicBezTo>
                    <a:pt x="811" y="671"/>
                    <a:pt x="810" y="672"/>
                    <a:pt x="809" y="673"/>
                  </a:cubicBezTo>
                  <a:cubicBezTo>
                    <a:pt x="809" y="674"/>
                    <a:pt x="808" y="675"/>
                    <a:pt x="808" y="676"/>
                  </a:cubicBezTo>
                  <a:cubicBezTo>
                    <a:pt x="807" y="677"/>
                    <a:pt x="807" y="678"/>
                    <a:pt x="806" y="679"/>
                  </a:cubicBezTo>
                  <a:cubicBezTo>
                    <a:pt x="806" y="680"/>
                    <a:pt x="805" y="681"/>
                    <a:pt x="805" y="682"/>
                  </a:cubicBezTo>
                  <a:cubicBezTo>
                    <a:pt x="804" y="683"/>
                    <a:pt x="803" y="684"/>
                    <a:pt x="803" y="685"/>
                  </a:cubicBezTo>
                  <a:cubicBezTo>
                    <a:pt x="802" y="686"/>
                    <a:pt x="802" y="687"/>
                    <a:pt x="801" y="688"/>
                  </a:cubicBezTo>
                  <a:cubicBezTo>
                    <a:pt x="801" y="689"/>
                    <a:pt x="800" y="691"/>
                    <a:pt x="800" y="692"/>
                  </a:cubicBezTo>
                  <a:cubicBezTo>
                    <a:pt x="799" y="693"/>
                    <a:pt x="798" y="694"/>
                    <a:pt x="798" y="695"/>
                  </a:cubicBezTo>
                  <a:cubicBezTo>
                    <a:pt x="797" y="696"/>
                    <a:pt x="797" y="697"/>
                    <a:pt x="796" y="698"/>
                  </a:cubicBezTo>
                  <a:cubicBezTo>
                    <a:pt x="796" y="699"/>
                    <a:pt x="795" y="700"/>
                    <a:pt x="795" y="701"/>
                  </a:cubicBezTo>
                  <a:cubicBezTo>
                    <a:pt x="794" y="702"/>
                    <a:pt x="794" y="703"/>
                    <a:pt x="793" y="704"/>
                  </a:cubicBezTo>
                  <a:cubicBezTo>
                    <a:pt x="792" y="705"/>
                    <a:pt x="792" y="706"/>
                    <a:pt x="791" y="707"/>
                  </a:cubicBezTo>
                  <a:cubicBezTo>
                    <a:pt x="780" y="729"/>
                    <a:pt x="757" y="745"/>
                    <a:pt x="731" y="745"/>
                  </a:cubicBezTo>
                  <a:cubicBezTo>
                    <a:pt x="694" y="745"/>
                    <a:pt x="663" y="714"/>
                    <a:pt x="663" y="677"/>
                  </a:cubicBezTo>
                  <a:cubicBezTo>
                    <a:pt x="663" y="663"/>
                    <a:pt x="668" y="650"/>
                    <a:pt x="675" y="639"/>
                  </a:cubicBezTo>
                  <a:cubicBezTo>
                    <a:pt x="676" y="638"/>
                    <a:pt x="677" y="637"/>
                    <a:pt x="677" y="636"/>
                  </a:cubicBezTo>
                  <a:cubicBezTo>
                    <a:pt x="678" y="635"/>
                    <a:pt x="679" y="634"/>
                    <a:pt x="679" y="633"/>
                  </a:cubicBezTo>
                  <a:cubicBezTo>
                    <a:pt x="680" y="632"/>
                    <a:pt x="681" y="631"/>
                    <a:pt x="681" y="630"/>
                  </a:cubicBezTo>
                  <a:cubicBezTo>
                    <a:pt x="682" y="629"/>
                    <a:pt x="682" y="627"/>
                    <a:pt x="683" y="626"/>
                  </a:cubicBezTo>
                  <a:cubicBezTo>
                    <a:pt x="684" y="625"/>
                    <a:pt x="684" y="624"/>
                    <a:pt x="685" y="623"/>
                  </a:cubicBezTo>
                  <a:cubicBezTo>
                    <a:pt x="686" y="622"/>
                    <a:pt x="686" y="621"/>
                    <a:pt x="687" y="620"/>
                  </a:cubicBezTo>
                  <a:cubicBezTo>
                    <a:pt x="688" y="619"/>
                    <a:pt x="688" y="618"/>
                    <a:pt x="689" y="617"/>
                  </a:cubicBezTo>
                  <a:cubicBezTo>
                    <a:pt x="690" y="616"/>
                    <a:pt x="690" y="615"/>
                    <a:pt x="691" y="614"/>
                  </a:cubicBezTo>
                  <a:cubicBezTo>
                    <a:pt x="691" y="614"/>
                    <a:pt x="691" y="614"/>
                    <a:pt x="691" y="613"/>
                  </a:cubicBezTo>
                  <a:cubicBezTo>
                    <a:pt x="692" y="613"/>
                    <a:pt x="692" y="612"/>
                    <a:pt x="692" y="612"/>
                  </a:cubicBezTo>
                  <a:cubicBezTo>
                    <a:pt x="692" y="612"/>
                    <a:pt x="693" y="611"/>
                    <a:pt x="693" y="611"/>
                  </a:cubicBezTo>
                  <a:cubicBezTo>
                    <a:pt x="693" y="611"/>
                    <a:pt x="693" y="611"/>
                    <a:pt x="693" y="610"/>
                  </a:cubicBezTo>
                  <a:cubicBezTo>
                    <a:pt x="694" y="609"/>
                    <a:pt x="695" y="608"/>
                    <a:pt x="695" y="607"/>
                  </a:cubicBezTo>
                  <a:cubicBezTo>
                    <a:pt x="696" y="606"/>
                    <a:pt x="697" y="605"/>
                    <a:pt x="697" y="604"/>
                  </a:cubicBezTo>
                  <a:cubicBezTo>
                    <a:pt x="698" y="603"/>
                    <a:pt x="698" y="602"/>
                    <a:pt x="699" y="601"/>
                  </a:cubicBezTo>
                  <a:cubicBezTo>
                    <a:pt x="700" y="600"/>
                    <a:pt x="700" y="599"/>
                    <a:pt x="701" y="598"/>
                  </a:cubicBezTo>
                  <a:cubicBezTo>
                    <a:pt x="702" y="597"/>
                    <a:pt x="702" y="596"/>
                    <a:pt x="703" y="595"/>
                  </a:cubicBezTo>
                  <a:cubicBezTo>
                    <a:pt x="704" y="594"/>
                    <a:pt x="704" y="593"/>
                    <a:pt x="705" y="592"/>
                  </a:cubicBezTo>
                  <a:cubicBezTo>
                    <a:pt x="706" y="591"/>
                    <a:pt x="706" y="590"/>
                    <a:pt x="707" y="589"/>
                  </a:cubicBezTo>
                  <a:cubicBezTo>
                    <a:pt x="707" y="588"/>
                    <a:pt x="708" y="587"/>
                    <a:pt x="709" y="586"/>
                  </a:cubicBezTo>
                  <a:cubicBezTo>
                    <a:pt x="709" y="585"/>
                    <a:pt x="710" y="584"/>
                    <a:pt x="711" y="583"/>
                  </a:cubicBezTo>
                  <a:cubicBezTo>
                    <a:pt x="711" y="582"/>
                    <a:pt x="712" y="581"/>
                    <a:pt x="713" y="580"/>
                  </a:cubicBezTo>
                  <a:cubicBezTo>
                    <a:pt x="713" y="579"/>
                    <a:pt x="714" y="578"/>
                    <a:pt x="715" y="577"/>
                  </a:cubicBezTo>
                  <a:cubicBezTo>
                    <a:pt x="715" y="575"/>
                    <a:pt x="716" y="574"/>
                    <a:pt x="717" y="573"/>
                  </a:cubicBezTo>
                  <a:cubicBezTo>
                    <a:pt x="717" y="572"/>
                    <a:pt x="718" y="571"/>
                    <a:pt x="718" y="570"/>
                  </a:cubicBezTo>
                  <a:cubicBezTo>
                    <a:pt x="719" y="569"/>
                    <a:pt x="720" y="568"/>
                    <a:pt x="720" y="567"/>
                  </a:cubicBezTo>
                  <a:cubicBezTo>
                    <a:pt x="721" y="566"/>
                    <a:pt x="722" y="565"/>
                    <a:pt x="722" y="564"/>
                  </a:cubicBezTo>
                  <a:cubicBezTo>
                    <a:pt x="723" y="563"/>
                    <a:pt x="724" y="562"/>
                    <a:pt x="724" y="561"/>
                  </a:cubicBezTo>
                  <a:cubicBezTo>
                    <a:pt x="725" y="560"/>
                    <a:pt x="726" y="559"/>
                    <a:pt x="726" y="558"/>
                  </a:cubicBezTo>
                  <a:cubicBezTo>
                    <a:pt x="727" y="557"/>
                    <a:pt x="727" y="556"/>
                    <a:pt x="728" y="555"/>
                  </a:cubicBezTo>
                  <a:cubicBezTo>
                    <a:pt x="729" y="554"/>
                    <a:pt x="729" y="553"/>
                    <a:pt x="730" y="552"/>
                  </a:cubicBezTo>
                  <a:cubicBezTo>
                    <a:pt x="731" y="551"/>
                    <a:pt x="731" y="550"/>
                    <a:pt x="732" y="549"/>
                  </a:cubicBezTo>
                  <a:cubicBezTo>
                    <a:pt x="733" y="548"/>
                    <a:pt x="733" y="547"/>
                    <a:pt x="734" y="546"/>
                  </a:cubicBezTo>
                  <a:cubicBezTo>
                    <a:pt x="735" y="545"/>
                    <a:pt x="735" y="544"/>
                    <a:pt x="736" y="543"/>
                  </a:cubicBezTo>
                  <a:cubicBezTo>
                    <a:pt x="736" y="542"/>
                    <a:pt x="737" y="541"/>
                    <a:pt x="738" y="540"/>
                  </a:cubicBezTo>
                  <a:cubicBezTo>
                    <a:pt x="738" y="539"/>
                    <a:pt x="739" y="538"/>
                    <a:pt x="740" y="537"/>
                  </a:cubicBezTo>
                  <a:cubicBezTo>
                    <a:pt x="740" y="535"/>
                    <a:pt x="741" y="534"/>
                    <a:pt x="742" y="533"/>
                  </a:cubicBezTo>
                  <a:cubicBezTo>
                    <a:pt x="742" y="532"/>
                    <a:pt x="743" y="531"/>
                    <a:pt x="744" y="530"/>
                  </a:cubicBezTo>
                  <a:cubicBezTo>
                    <a:pt x="744" y="529"/>
                    <a:pt x="745" y="528"/>
                    <a:pt x="746" y="527"/>
                  </a:cubicBezTo>
                  <a:cubicBezTo>
                    <a:pt x="746" y="526"/>
                    <a:pt x="747" y="525"/>
                    <a:pt x="747" y="524"/>
                  </a:cubicBezTo>
                  <a:cubicBezTo>
                    <a:pt x="748" y="523"/>
                    <a:pt x="749" y="522"/>
                    <a:pt x="749" y="521"/>
                  </a:cubicBezTo>
                  <a:cubicBezTo>
                    <a:pt x="750" y="520"/>
                    <a:pt x="751" y="519"/>
                    <a:pt x="751" y="518"/>
                  </a:cubicBezTo>
                  <a:cubicBezTo>
                    <a:pt x="752" y="517"/>
                    <a:pt x="753" y="516"/>
                    <a:pt x="753" y="515"/>
                  </a:cubicBezTo>
                  <a:cubicBezTo>
                    <a:pt x="754" y="514"/>
                    <a:pt x="754" y="513"/>
                    <a:pt x="755" y="512"/>
                  </a:cubicBezTo>
                  <a:cubicBezTo>
                    <a:pt x="756" y="511"/>
                    <a:pt x="756" y="510"/>
                    <a:pt x="757" y="509"/>
                  </a:cubicBezTo>
                  <a:cubicBezTo>
                    <a:pt x="758" y="508"/>
                    <a:pt x="758" y="507"/>
                    <a:pt x="759" y="506"/>
                  </a:cubicBezTo>
                  <a:cubicBezTo>
                    <a:pt x="760" y="505"/>
                    <a:pt x="760" y="504"/>
                    <a:pt x="761" y="503"/>
                  </a:cubicBezTo>
                  <a:cubicBezTo>
                    <a:pt x="762" y="502"/>
                    <a:pt x="762" y="501"/>
                    <a:pt x="763" y="500"/>
                  </a:cubicBezTo>
                  <a:cubicBezTo>
                    <a:pt x="763" y="499"/>
                    <a:pt x="764" y="498"/>
                    <a:pt x="765" y="497"/>
                  </a:cubicBezTo>
                  <a:cubicBezTo>
                    <a:pt x="765" y="495"/>
                    <a:pt x="766" y="494"/>
                    <a:pt x="767" y="493"/>
                  </a:cubicBezTo>
                  <a:cubicBezTo>
                    <a:pt x="767" y="492"/>
                    <a:pt x="768" y="491"/>
                    <a:pt x="769" y="490"/>
                  </a:cubicBezTo>
                  <a:cubicBezTo>
                    <a:pt x="769" y="489"/>
                    <a:pt x="770" y="488"/>
                    <a:pt x="771" y="487"/>
                  </a:cubicBezTo>
                  <a:cubicBezTo>
                    <a:pt x="771" y="486"/>
                    <a:pt x="772" y="485"/>
                    <a:pt x="772" y="484"/>
                  </a:cubicBezTo>
                  <a:cubicBezTo>
                    <a:pt x="773" y="483"/>
                    <a:pt x="774" y="482"/>
                    <a:pt x="774" y="481"/>
                  </a:cubicBezTo>
                  <a:cubicBezTo>
                    <a:pt x="775" y="480"/>
                    <a:pt x="776" y="479"/>
                    <a:pt x="776" y="478"/>
                  </a:cubicBezTo>
                  <a:cubicBezTo>
                    <a:pt x="777" y="477"/>
                    <a:pt x="778" y="476"/>
                    <a:pt x="778" y="475"/>
                  </a:cubicBezTo>
                  <a:cubicBezTo>
                    <a:pt x="779" y="474"/>
                    <a:pt x="779" y="473"/>
                    <a:pt x="780" y="472"/>
                  </a:cubicBezTo>
                  <a:cubicBezTo>
                    <a:pt x="781" y="471"/>
                    <a:pt x="781" y="470"/>
                    <a:pt x="782" y="469"/>
                  </a:cubicBezTo>
                  <a:cubicBezTo>
                    <a:pt x="783" y="468"/>
                    <a:pt x="783" y="467"/>
                    <a:pt x="784" y="466"/>
                  </a:cubicBezTo>
                  <a:cubicBezTo>
                    <a:pt x="784" y="465"/>
                    <a:pt x="785" y="465"/>
                    <a:pt x="785" y="465"/>
                  </a:cubicBezTo>
                  <a:cubicBezTo>
                    <a:pt x="785" y="463"/>
                    <a:pt x="786" y="462"/>
                    <a:pt x="787" y="461"/>
                  </a:cubicBezTo>
                  <a:cubicBezTo>
                    <a:pt x="787" y="460"/>
                    <a:pt x="788" y="459"/>
                    <a:pt x="789" y="458"/>
                  </a:cubicBezTo>
                  <a:cubicBezTo>
                    <a:pt x="789" y="457"/>
                    <a:pt x="790" y="456"/>
                    <a:pt x="791" y="455"/>
                  </a:cubicBezTo>
                  <a:cubicBezTo>
                    <a:pt x="791" y="454"/>
                    <a:pt x="792" y="453"/>
                    <a:pt x="793" y="452"/>
                  </a:cubicBezTo>
                  <a:cubicBezTo>
                    <a:pt x="793" y="451"/>
                    <a:pt x="794" y="450"/>
                    <a:pt x="794" y="449"/>
                  </a:cubicBezTo>
                  <a:cubicBezTo>
                    <a:pt x="795" y="448"/>
                    <a:pt x="796" y="447"/>
                    <a:pt x="796" y="446"/>
                  </a:cubicBezTo>
                  <a:cubicBezTo>
                    <a:pt x="797" y="445"/>
                    <a:pt x="798" y="444"/>
                    <a:pt x="798" y="443"/>
                  </a:cubicBezTo>
                  <a:cubicBezTo>
                    <a:pt x="799" y="442"/>
                    <a:pt x="800" y="441"/>
                    <a:pt x="800" y="440"/>
                  </a:cubicBezTo>
                  <a:cubicBezTo>
                    <a:pt x="801" y="439"/>
                    <a:pt x="801" y="438"/>
                    <a:pt x="802" y="437"/>
                  </a:cubicBezTo>
                  <a:cubicBezTo>
                    <a:pt x="803" y="436"/>
                    <a:pt x="803" y="435"/>
                    <a:pt x="804" y="434"/>
                  </a:cubicBezTo>
                  <a:cubicBezTo>
                    <a:pt x="805" y="433"/>
                    <a:pt x="805" y="432"/>
                    <a:pt x="806" y="431"/>
                  </a:cubicBezTo>
                  <a:cubicBezTo>
                    <a:pt x="807" y="430"/>
                    <a:pt x="807" y="429"/>
                    <a:pt x="808" y="428"/>
                  </a:cubicBezTo>
                  <a:cubicBezTo>
                    <a:pt x="809" y="426"/>
                    <a:pt x="809" y="425"/>
                    <a:pt x="810" y="424"/>
                  </a:cubicBezTo>
                  <a:cubicBezTo>
                    <a:pt x="810" y="423"/>
                    <a:pt x="811" y="422"/>
                    <a:pt x="812" y="421"/>
                  </a:cubicBezTo>
                  <a:cubicBezTo>
                    <a:pt x="812" y="420"/>
                    <a:pt x="813" y="419"/>
                    <a:pt x="814" y="418"/>
                  </a:cubicBezTo>
                  <a:cubicBezTo>
                    <a:pt x="814" y="417"/>
                    <a:pt x="815" y="416"/>
                    <a:pt x="816" y="415"/>
                  </a:cubicBezTo>
                  <a:cubicBezTo>
                    <a:pt x="816" y="414"/>
                    <a:pt x="817" y="413"/>
                    <a:pt x="818" y="412"/>
                  </a:cubicBezTo>
                  <a:cubicBezTo>
                    <a:pt x="818" y="411"/>
                    <a:pt x="819" y="410"/>
                    <a:pt x="819" y="409"/>
                  </a:cubicBezTo>
                  <a:cubicBezTo>
                    <a:pt x="820" y="408"/>
                    <a:pt x="821" y="407"/>
                    <a:pt x="821" y="406"/>
                  </a:cubicBezTo>
                  <a:cubicBezTo>
                    <a:pt x="822" y="405"/>
                    <a:pt x="823" y="404"/>
                    <a:pt x="823" y="403"/>
                  </a:cubicBezTo>
                  <a:cubicBezTo>
                    <a:pt x="824" y="402"/>
                    <a:pt x="825" y="401"/>
                    <a:pt x="825" y="400"/>
                  </a:cubicBezTo>
                  <a:cubicBezTo>
                    <a:pt x="826" y="399"/>
                    <a:pt x="826" y="398"/>
                    <a:pt x="827" y="397"/>
                  </a:cubicBezTo>
                  <a:cubicBezTo>
                    <a:pt x="828" y="396"/>
                    <a:pt x="828" y="395"/>
                    <a:pt x="829" y="394"/>
                  </a:cubicBezTo>
                  <a:cubicBezTo>
                    <a:pt x="830" y="393"/>
                    <a:pt x="830" y="392"/>
                    <a:pt x="831" y="391"/>
                  </a:cubicBezTo>
                  <a:cubicBezTo>
                    <a:pt x="832" y="390"/>
                    <a:pt x="832" y="389"/>
                    <a:pt x="833" y="388"/>
                  </a:cubicBezTo>
                  <a:cubicBezTo>
                    <a:pt x="833" y="386"/>
                    <a:pt x="834" y="385"/>
                    <a:pt x="835" y="384"/>
                  </a:cubicBezTo>
                  <a:cubicBezTo>
                    <a:pt x="835" y="383"/>
                    <a:pt x="836" y="382"/>
                    <a:pt x="837" y="381"/>
                  </a:cubicBezTo>
                  <a:cubicBezTo>
                    <a:pt x="837" y="380"/>
                    <a:pt x="838" y="379"/>
                    <a:pt x="839" y="378"/>
                  </a:cubicBezTo>
                  <a:cubicBezTo>
                    <a:pt x="839" y="377"/>
                    <a:pt x="840" y="376"/>
                    <a:pt x="841" y="375"/>
                  </a:cubicBezTo>
                  <a:cubicBezTo>
                    <a:pt x="841" y="374"/>
                    <a:pt x="842" y="373"/>
                    <a:pt x="842" y="372"/>
                  </a:cubicBezTo>
                  <a:cubicBezTo>
                    <a:pt x="843" y="371"/>
                    <a:pt x="844" y="370"/>
                    <a:pt x="844" y="369"/>
                  </a:cubicBezTo>
                  <a:cubicBezTo>
                    <a:pt x="845" y="368"/>
                    <a:pt x="846" y="367"/>
                    <a:pt x="846" y="366"/>
                  </a:cubicBezTo>
                  <a:cubicBezTo>
                    <a:pt x="847" y="365"/>
                    <a:pt x="848" y="364"/>
                    <a:pt x="848" y="363"/>
                  </a:cubicBezTo>
                  <a:cubicBezTo>
                    <a:pt x="849" y="362"/>
                    <a:pt x="849" y="361"/>
                    <a:pt x="850" y="360"/>
                  </a:cubicBezTo>
                  <a:cubicBezTo>
                    <a:pt x="851" y="359"/>
                    <a:pt x="851" y="358"/>
                    <a:pt x="852" y="357"/>
                  </a:cubicBezTo>
                  <a:cubicBezTo>
                    <a:pt x="853" y="356"/>
                    <a:pt x="853" y="355"/>
                    <a:pt x="854" y="354"/>
                  </a:cubicBezTo>
                  <a:cubicBezTo>
                    <a:pt x="855" y="353"/>
                    <a:pt x="855" y="352"/>
                    <a:pt x="856" y="351"/>
                  </a:cubicBezTo>
                  <a:cubicBezTo>
                    <a:pt x="856" y="350"/>
                    <a:pt x="857" y="348"/>
                    <a:pt x="858" y="347"/>
                  </a:cubicBezTo>
                  <a:cubicBezTo>
                    <a:pt x="858" y="346"/>
                    <a:pt x="859" y="345"/>
                    <a:pt x="860" y="344"/>
                  </a:cubicBezTo>
                  <a:cubicBezTo>
                    <a:pt x="860" y="344"/>
                    <a:pt x="860" y="343"/>
                    <a:pt x="861" y="343"/>
                  </a:cubicBezTo>
                  <a:cubicBezTo>
                    <a:pt x="861" y="342"/>
                    <a:pt x="861" y="342"/>
                    <a:pt x="861" y="342"/>
                  </a:cubicBezTo>
                  <a:cubicBezTo>
                    <a:pt x="861" y="342"/>
                    <a:pt x="861" y="341"/>
                    <a:pt x="862" y="341"/>
                  </a:cubicBezTo>
                  <a:cubicBezTo>
                    <a:pt x="862" y="341"/>
                    <a:pt x="862" y="340"/>
                    <a:pt x="863" y="340"/>
                  </a:cubicBezTo>
                  <a:cubicBezTo>
                    <a:pt x="863" y="339"/>
                    <a:pt x="864" y="338"/>
                    <a:pt x="865" y="337"/>
                  </a:cubicBezTo>
                  <a:cubicBezTo>
                    <a:pt x="865" y="336"/>
                    <a:pt x="866" y="335"/>
                    <a:pt x="866" y="333"/>
                  </a:cubicBezTo>
                  <a:cubicBezTo>
                    <a:pt x="867" y="332"/>
                    <a:pt x="868" y="331"/>
                    <a:pt x="868" y="330"/>
                  </a:cubicBezTo>
                  <a:cubicBezTo>
                    <a:pt x="869" y="329"/>
                    <a:pt x="870" y="328"/>
                    <a:pt x="870" y="327"/>
                  </a:cubicBezTo>
                  <a:cubicBezTo>
                    <a:pt x="871" y="326"/>
                    <a:pt x="872" y="325"/>
                    <a:pt x="872" y="324"/>
                  </a:cubicBezTo>
                  <a:cubicBezTo>
                    <a:pt x="873" y="323"/>
                    <a:pt x="873" y="322"/>
                    <a:pt x="874" y="321"/>
                  </a:cubicBezTo>
                  <a:cubicBezTo>
                    <a:pt x="875" y="320"/>
                    <a:pt x="875" y="319"/>
                    <a:pt x="876" y="318"/>
                  </a:cubicBezTo>
                  <a:cubicBezTo>
                    <a:pt x="877" y="317"/>
                    <a:pt x="877" y="316"/>
                    <a:pt x="878" y="315"/>
                  </a:cubicBezTo>
                  <a:cubicBezTo>
                    <a:pt x="879" y="314"/>
                    <a:pt x="879" y="313"/>
                    <a:pt x="880" y="312"/>
                  </a:cubicBezTo>
                  <a:cubicBezTo>
                    <a:pt x="880" y="311"/>
                    <a:pt x="881" y="310"/>
                    <a:pt x="882" y="309"/>
                  </a:cubicBezTo>
                  <a:cubicBezTo>
                    <a:pt x="882" y="308"/>
                    <a:pt x="883" y="307"/>
                    <a:pt x="884" y="306"/>
                  </a:cubicBezTo>
                  <a:cubicBezTo>
                    <a:pt x="884" y="305"/>
                    <a:pt x="885" y="304"/>
                    <a:pt x="886" y="303"/>
                  </a:cubicBezTo>
                  <a:cubicBezTo>
                    <a:pt x="886" y="302"/>
                    <a:pt x="887" y="301"/>
                    <a:pt x="887" y="300"/>
                  </a:cubicBezTo>
                  <a:cubicBezTo>
                    <a:pt x="888" y="299"/>
                    <a:pt x="889" y="297"/>
                    <a:pt x="889" y="296"/>
                  </a:cubicBezTo>
                  <a:cubicBezTo>
                    <a:pt x="890" y="295"/>
                    <a:pt x="891" y="294"/>
                    <a:pt x="891" y="293"/>
                  </a:cubicBezTo>
                  <a:cubicBezTo>
                    <a:pt x="892" y="292"/>
                    <a:pt x="893" y="291"/>
                    <a:pt x="893" y="290"/>
                  </a:cubicBezTo>
                  <a:cubicBezTo>
                    <a:pt x="894" y="289"/>
                    <a:pt x="894" y="288"/>
                    <a:pt x="895" y="287"/>
                  </a:cubicBezTo>
                  <a:cubicBezTo>
                    <a:pt x="896" y="286"/>
                    <a:pt x="896" y="285"/>
                    <a:pt x="897" y="284"/>
                  </a:cubicBezTo>
                  <a:cubicBezTo>
                    <a:pt x="898" y="283"/>
                    <a:pt x="898" y="282"/>
                    <a:pt x="899" y="281"/>
                  </a:cubicBezTo>
                  <a:cubicBezTo>
                    <a:pt x="899" y="280"/>
                    <a:pt x="900" y="279"/>
                    <a:pt x="901" y="278"/>
                  </a:cubicBezTo>
                  <a:cubicBezTo>
                    <a:pt x="901" y="277"/>
                    <a:pt x="902" y="276"/>
                    <a:pt x="903" y="275"/>
                  </a:cubicBezTo>
                  <a:cubicBezTo>
                    <a:pt x="903" y="274"/>
                    <a:pt x="904" y="273"/>
                    <a:pt x="905" y="272"/>
                  </a:cubicBezTo>
                  <a:cubicBezTo>
                    <a:pt x="905" y="271"/>
                    <a:pt x="906" y="270"/>
                    <a:pt x="907" y="269"/>
                  </a:cubicBezTo>
                  <a:cubicBezTo>
                    <a:pt x="907" y="268"/>
                    <a:pt x="908" y="267"/>
                    <a:pt x="908" y="266"/>
                  </a:cubicBezTo>
                  <a:cubicBezTo>
                    <a:pt x="909" y="265"/>
                    <a:pt x="910" y="264"/>
                    <a:pt x="910" y="263"/>
                  </a:cubicBezTo>
                  <a:cubicBezTo>
                    <a:pt x="911" y="262"/>
                    <a:pt x="912" y="260"/>
                    <a:pt x="912" y="259"/>
                  </a:cubicBezTo>
                  <a:cubicBezTo>
                    <a:pt x="913" y="258"/>
                    <a:pt x="913" y="257"/>
                    <a:pt x="914" y="256"/>
                  </a:cubicBezTo>
                  <a:cubicBezTo>
                    <a:pt x="915" y="255"/>
                    <a:pt x="915" y="254"/>
                    <a:pt x="916" y="253"/>
                  </a:cubicBezTo>
                  <a:cubicBezTo>
                    <a:pt x="917" y="252"/>
                    <a:pt x="917" y="251"/>
                    <a:pt x="918" y="250"/>
                  </a:cubicBezTo>
                  <a:cubicBezTo>
                    <a:pt x="919" y="249"/>
                    <a:pt x="919" y="248"/>
                    <a:pt x="920" y="247"/>
                  </a:cubicBezTo>
                  <a:cubicBezTo>
                    <a:pt x="920" y="246"/>
                    <a:pt x="921" y="245"/>
                    <a:pt x="922" y="244"/>
                  </a:cubicBezTo>
                  <a:cubicBezTo>
                    <a:pt x="922" y="243"/>
                    <a:pt x="923" y="242"/>
                    <a:pt x="924" y="241"/>
                  </a:cubicBezTo>
                  <a:cubicBezTo>
                    <a:pt x="924" y="240"/>
                    <a:pt x="925" y="239"/>
                    <a:pt x="925" y="238"/>
                  </a:cubicBezTo>
                  <a:cubicBezTo>
                    <a:pt x="926" y="237"/>
                    <a:pt x="926" y="237"/>
                    <a:pt x="927" y="236"/>
                  </a:cubicBezTo>
                  <a:cubicBezTo>
                    <a:pt x="927" y="236"/>
                    <a:pt x="927" y="235"/>
                    <a:pt x="927" y="235"/>
                  </a:cubicBezTo>
                  <a:cubicBezTo>
                    <a:pt x="927" y="235"/>
                    <a:pt x="927" y="235"/>
                    <a:pt x="927" y="235"/>
                  </a:cubicBezTo>
                  <a:cubicBezTo>
                    <a:pt x="928" y="234"/>
                    <a:pt x="928" y="234"/>
                    <a:pt x="929" y="233"/>
                  </a:cubicBezTo>
                  <a:cubicBezTo>
                    <a:pt x="929" y="232"/>
                    <a:pt x="930" y="231"/>
                    <a:pt x="930" y="230"/>
                  </a:cubicBezTo>
                  <a:cubicBezTo>
                    <a:pt x="931" y="229"/>
                    <a:pt x="932" y="228"/>
                    <a:pt x="932" y="227"/>
                  </a:cubicBezTo>
                  <a:cubicBezTo>
                    <a:pt x="933" y="226"/>
                    <a:pt x="934" y="225"/>
                    <a:pt x="934" y="224"/>
                  </a:cubicBezTo>
                  <a:cubicBezTo>
                    <a:pt x="935" y="223"/>
                    <a:pt x="936" y="222"/>
                    <a:pt x="936" y="221"/>
                  </a:cubicBezTo>
                  <a:cubicBezTo>
                    <a:pt x="937" y="219"/>
                    <a:pt x="937" y="218"/>
                    <a:pt x="938" y="217"/>
                  </a:cubicBezTo>
                  <a:cubicBezTo>
                    <a:pt x="939" y="216"/>
                    <a:pt x="939" y="215"/>
                    <a:pt x="940" y="214"/>
                  </a:cubicBezTo>
                  <a:cubicBezTo>
                    <a:pt x="941" y="213"/>
                    <a:pt x="941" y="212"/>
                    <a:pt x="942" y="211"/>
                  </a:cubicBezTo>
                  <a:cubicBezTo>
                    <a:pt x="942" y="210"/>
                    <a:pt x="943" y="209"/>
                    <a:pt x="944" y="208"/>
                  </a:cubicBezTo>
                  <a:cubicBezTo>
                    <a:pt x="944" y="207"/>
                    <a:pt x="945" y="206"/>
                    <a:pt x="946" y="205"/>
                  </a:cubicBezTo>
                  <a:cubicBezTo>
                    <a:pt x="946" y="204"/>
                    <a:pt x="947" y="203"/>
                    <a:pt x="948" y="202"/>
                  </a:cubicBezTo>
                  <a:cubicBezTo>
                    <a:pt x="948" y="201"/>
                    <a:pt x="949" y="200"/>
                    <a:pt x="949" y="199"/>
                  </a:cubicBezTo>
                  <a:cubicBezTo>
                    <a:pt x="950" y="198"/>
                    <a:pt x="951" y="197"/>
                    <a:pt x="951" y="196"/>
                  </a:cubicBezTo>
                  <a:cubicBezTo>
                    <a:pt x="952" y="195"/>
                    <a:pt x="953" y="194"/>
                    <a:pt x="953" y="193"/>
                  </a:cubicBezTo>
                  <a:cubicBezTo>
                    <a:pt x="954" y="192"/>
                    <a:pt x="954" y="191"/>
                    <a:pt x="955" y="190"/>
                  </a:cubicBezTo>
                  <a:cubicBezTo>
                    <a:pt x="956" y="189"/>
                    <a:pt x="956" y="188"/>
                    <a:pt x="957" y="187"/>
                  </a:cubicBezTo>
                  <a:cubicBezTo>
                    <a:pt x="958" y="186"/>
                    <a:pt x="958" y="184"/>
                    <a:pt x="959" y="183"/>
                  </a:cubicBezTo>
                  <a:cubicBezTo>
                    <a:pt x="960" y="182"/>
                    <a:pt x="960" y="181"/>
                    <a:pt x="961" y="180"/>
                  </a:cubicBezTo>
                  <a:cubicBezTo>
                    <a:pt x="961" y="179"/>
                    <a:pt x="962" y="178"/>
                    <a:pt x="963" y="177"/>
                  </a:cubicBezTo>
                  <a:cubicBezTo>
                    <a:pt x="963" y="176"/>
                    <a:pt x="964" y="175"/>
                    <a:pt x="965" y="174"/>
                  </a:cubicBezTo>
                  <a:cubicBezTo>
                    <a:pt x="965" y="173"/>
                    <a:pt x="966" y="172"/>
                    <a:pt x="966" y="171"/>
                  </a:cubicBezTo>
                  <a:cubicBezTo>
                    <a:pt x="967" y="170"/>
                    <a:pt x="968" y="169"/>
                    <a:pt x="968" y="168"/>
                  </a:cubicBezTo>
                  <a:cubicBezTo>
                    <a:pt x="969" y="167"/>
                    <a:pt x="970" y="166"/>
                    <a:pt x="970" y="165"/>
                  </a:cubicBezTo>
                  <a:cubicBezTo>
                    <a:pt x="971" y="164"/>
                    <a:pt x="971" y="163"/>
                    <a:pt x="972" y="162"/>
                  </a:cubicBezTo>
                  <a:cubicBezTo>
                    <a:pt x="973" y="161"/>
                    <a:pt x="973" y="160"/>
                    <a:pt x="974" y="159"/>
                  </a:cubicBezTo>
                  <a:cubicBezTo>
                    <a:pt x="975" y="158"/>
                    <a:pt x="975" y="157"/>
                    <a:pt x="976" y="156"/>
                  </a:cubicBezTo>
                  <a:cubicBezTo>
                    <a:pt x="976" y="155"/>
                    <a:pt x="977" y="154"/>
                    <a:pt x="978" y="153"/>
                  </a:cubicBezTo>
                  <a:cubicBezTo>
                    <a:pt x="978" y="152"/>
                    <a:pt x="979" y="151"/>
                    <a:pt x="980" y="150"/>
                  </a:cubicBezTo>
                  <a:cubicBezTo>
                    <a:pt x="980" y="148"/>
                    <a:pt x="981" y="147"/>
                    <a:pt x="982" y="146"/>
                  </a:cubicBezTo>
                  <a:cubicBezTo>
                    <a:pt x="982" y="145"/>
                    <a:pt x="983" y="144"/>
                    <a:pt x="983" y="143"/>
                  </a:cubicBezTo>
                  <a:cubicBezTo>
                    <a:pt x="984" y="143"/>
                    <a:pt x="984" y="142"/>
                    <a:pt x="985" y="141"/>
                  </a:cubicBezTo>
                  <a:cubicBezTo>
                    <a:pt x="985" y="141"/>
                    <a:pt x="985" y="141"/>
                    <a:pt x="985" y="140"/>
                  </a:cubicBezTo>
                  <a:cubicBezTo>
                    <a:pt x="985" y="140"/>
                    <a:pt x="985" y="140"/>
                    <a:pt x="985" y="140"/>
                  </a:cubicBezTo>
                  <a:cubicBezTo>
                    <a:pt x="986" y="140"/>
                    <a:pt x="986" y="139"/>
                    <a:pt x="987" y="138"/>
                  </a:cubicBezTo>
                  <a:cubicBezTo>
                    <a:pt x="987" y="137"/>
                    <a:pt x="988" y="136"/>
                    <a:pt x="988" y="135"/>
                  </a:cubicBezTo>
                  <a:cubicBezTo>
                    <a:pt x="989" y="134"/>
                    <a:pt x="990" y="133"/>
                    <a:pt x="990" y="132"/>
                  </a:cubicBezTo>
                  <a:cubicBezTo>
                    <a:pt x="991" y="131"/>
                    <a:pt x="992" y="130"/>
                    <a:pt x="992" y="129"/>
                  </a:cubicBezTo>
                  <a:cubicBezTo>
                    <a:pt x="993" y="128"/>
                    <a:pt x="993" y="127"/>
                    <a:pt x="994" y="126"/>
                  </a:cubicBezTo>
                  <a:cubicBezTo>
                    <a:pt x="995" y="125"/>
                    <a:pt x="995" y="124"/>
                    <a:pt x="996" y="123"/>
                  </a:cubicBezTo>
                  <a:cubicBezTo>
                    <a:pt x="997" y="122"/>
                    <a:pt x="997" y="121"/>
                    <a:pt x="998" y="120"/>
                  </a:cubicBezTo>
                  <a:cubicBezTo>
                    <a:pt x="998" y="119"/>
                    <a:pt x="999" y="117"/>
                    <a:pt x="1000" y="116"/>
                  </a:cubicBezTo>
                  <a:cubicBezTo>
                    <a:pt x="1000" y="115"/>
                    <a:pt x="1001" y="114"/>
                    <a:pt x="1002" y="113"/>
                  </a:cubicBezTo>
                  <a:cubicBezTo>
                    <a:pt x="1002" y="112"/>
                    <a:pt x="1003" y="111"/>
                    <a:pt x="1004" y="110"/>
                  </a:cubicBezTo>
                  <a:cubicBezTo>
                    <a:pt x="1004" y="109"/>
                    <a:pt x="1005" y="108"/>
                    <a:pt x="1005" y="107"/>
                  </a:cubicBezTo>
                  <a:cubicBezTo>
                    <a:pt x="1006" y="106"/>
                    <a:pt x="1007" y="105"/>
                    <a:pt x="1007" y="104"/>
                  </a:cubicBezTo>
                  <a:cubicBezTo>
                    <a:pt x="1008" y="103"/>
                    <a:pt x="1009" y="102"/>
                    <a:pt x="1009" y="101"/>
                  </a:cubicBezTo>
                  <a:cubicBezTo>
                    <a:pt x="1010" y="100"/>
                    <a:pt x="1010" y="99"/>
                    <a:pt x="1011" y="98"/>
                  </a:cubicBezTo>
                  <a:cubicBezTo>
                    <a:pt x="1012" y="97"/>
                    <a:pt x="1012" y="96"/>
                    <a:pt x="1013" y="95"/>
                  </a:cubicBezTo>
                  <a:cubicBezTo>
                    <a:pt x="1014" y="94"/>
                    <a:pt x="1014" y="93"/>
                    <a:pt x="1015" y="92"/>
                  </a:cubicBezTo>
                  <a:cubicBezTo>
                    <a:pt x="1015" y="91"/>
                    <a:pt x="1016" y="90"/>
                    <a:pt x="1017" y="89"/>
                  </a:cubicBezTo>
                  <a:cubicBezTo>
                    <a:pt x="1017" y="88"/>
                    <a:pt x="1018" y="87"/>
                    <a:pt x="1019" y="86"/>
                  </a:cubicBezTo>
                  <a:cubicBezTo>
                    <a:pt x="1019" y="85"/>
                    <a:pt x="1020" y="83"/>
                    <a:pt x="1020" y="82"/>
                  </a:cubicBezTo>
                  <a:cubicBezTo>
                    <a:pt x="1021" y="81"/>
                    <a:pt x="1022" y="80"/>
                    <a:pt x="1022" y="79"/>
                  </a:cubicBezTo>
                  <a:cubicBezTo>
                    <a:pt x="1023" y="78"/>
                    <a:pt x="1023" y="77"/>
                    <a:pt x="1024" y="76"/>
                  </a:cubicBezTo>
                  <a:cubicBezTo>
                    <a:pt x="1025" y="75"/>
                    <a:pt x="1025" y="74"/>
                    <a:pt x="1026" y="73"/>
                  </a:cubicBezTo>
                  <a:cubicBezTo>
                    <a:pt x="1027" y="72"/>
                    <a:pt x="1027" y="71"/>
                    <a:pt x="1028" y="70"/>
                  </a:cubicBezTo>
                  <a:cubicBezTo>
                    <a:pt x="1028" y="69"/>
                    <a:pt x="1029" y="68"/>
                    <a:pt x="1030" y="67"/>
                  </a:cubicBezTo>
                  <a:cubicBezTo>
                    <a:pt x="1030" y="66"/>
                    <a:pt x="1031" y="65"/>
                    <a:pt x="1032" y="64"/>
                  </a:cubicBezTo>
                  <a:cubicBezTo>
                    <a:pt x="1032" y="63"/>
                    <a:pt x="1033" y="62"/>
                    <a:pt x="1033" y="61"/>
                  </a:cubicBezTo>
                  <a:cubicBezTo>
                    <a:pt x="1034" y="60"/>
                    <a:pt x="1035" y="59"/>
                    <a:pt x="1035" y="58"/>
                  </a:cubicBezTo>
                  <a:cubicBezTo>
                    <a:pt x="1036" y="57"/>
                    <a:pt x="1036" y="56"/>
                    <a:pt x="1037" y="55"/>
                  </a:cubicBezTo>
                  <a:cubicBezTo>
                    <a:pt x="1037" y="55"/>
                    <a:pt x="1037" y="55"/>
                    <a:pt x="1037" y="55"/>
                  </a:cubicBezTo>
                  <a:cubicBezTo>
                    <a:pt x="1037" y="55"/>
                    <a:pt x="1037" y="55"/>
                    <a:pt x="1037" y="55"/>
                  </a:cubicBezTo>
                  <a:cubicBezTo>
                    <a:pt x="1037" y="55"/>
                    <a:pt x="1037" y="55"/>
                    <a:pt x="1037" y="55"/>
                  </a:cubicBezTo>
                  <a:cubicBezTo>
                    <a:pt x="1038" y="54"/>
                    <a:pt x="1038" y="53"/>
                    <a:pt x="1039" y="52"/>
                  </a:cubicBezTo>
                  <a:cubicBezTo>
                    <a:pt x="1039" y="52"/>
                    <a:pt x="1039" y="52"/>
                    <a:pt x="1039" y="52"/>
                  </a:cubicBezTo>
                  <a:cubicBezTo>
                    <a:pt x="1039" y="51"/>
                    <a:pt x="1040" y="50"/>
                    <a:pt x="1040" y="49"/>
                  </a:cubicBezTo>
                  <a:cubicBezTo>
                    <a:pt x="1040" y="49"/>
                    <a:pt x="1041" y="49"/>
                    <a:pt x="1041" y="49"/>
                  </a:cubicBezTo>
                  <a:cubicBezTo>
                    <a:pt x="1041" y="48"/>
                    <a:pt x="1042" y="47"/>
                    <a:pt x="1042" y="46"/>
                  </a:cubicBezTo>
                  <a:cubicBezTo>
                    <a:pt x="1042" y="46"/>
                    <a:pt x="1042" y="46"/>
                    <a:pt x="1043" y="46"/>
                  </a:cubicBezTo>
                  <a:cubicBezTo>
                    <a:pt x="1043" y="45"/>
                    <a:pt x="1044" y="44"/>
                    <a:pt x="1044" y="43"/>
                  </a:cubicBezTo>
                  <a:cubicBezTo>
                    <a:pt x="1044" y="43"/>
                    <a:pt x="1044" y="43"/>
                    <a:pt x="1044" y="43"/>
                  </a:cubicBezTo>
                  <a:cubicBezTo>
                    <a:pt x="1045" y="42"/>
                    <a:pt x="1046" y="41"/>
                    <a:pt x="1046" y="40"/>
                  </a:cubicBezTo>
                  <a:cubicBezTo>
                    <a:pt x="1046" y="40"/>
                    <a:pt x="1046" y="40"/>
                    <a:pt x="1046" y="39"/>
                  </a:cubicBezTo>
                  <a:cubicBezTo>
                    <a:pt x="1047" y="39"/>
                    <a:pt x="1047" y="38"/>
                    <a:pt x="1048" y="37"/>
                  </a:cubicBezTo>
                  <a:cubicBezTo>
                    <a:pt x="1048" y="37"/>
                    <a:pt x="1048" y="36"/>
                    <a:pt x="1048" y="36"/>
                  </a:cubicBezTo>
                  <a:cubicBezTo>
                    <a:pt x="1049" y="35"/>
                    <a:pt x="1049" y="35"/>
                    <a:pt x="1050" y="34"/>
                  </a:cubicBezTo>
                  <a:cubicBezTo>
                    <a:pt x="1050" y="34"/>
                    <a:pt x="1050" y="33"/>
                    <a:pt x="1050" y="33"/>
                  </a:cubicBezTo>
                  <a:cubicBezTo>
                    <a:pt x="1051" y="32"/>
                    <a:pt x="1051" y="31"/>
                    <a:pt x="1052" y="31"/>
                  </a:cubicBezTo>
                  <a:cubicBezTo>
                    <a:pt x="1052" y="30"/>
                    <a:pt x="1052" y="30"/>
                    <a:pt x="1052" y="30"/>
                  </a:cubicBezTo>
                  <a:cubicBezTo>
                    <a:pt x="1065" y="8"/>
                    <a:pt x="1093" y="0"/>
                    <a:pt x="1114" y="13"/>
                  </a:cubicBezTo>
                  <a:cubicBezTo>
                    <a:pt x="1136" y="26"/>
                    <a:pt x="1144" y="53"/>
                    <a:pt x="1131" y="75"/>
                  </a:cubicBezTo>
                  <a:close/>
                  <a:moveTo>
                    <a:pt x="1402" y="698"/>
                  </a:moveTo>
                  <a:cubicBezTo>
                    <a:pt x="1342" y="698"/>
                    <a:pt x="1342" y="698"/>
                    <a:pt x="1342" y="698"/>
                  </a:cubicBezTo>
                  <a:cubicBezTo>
                    <a:pt x="846" y="698"/>
                    <a:pt x="846" y="698"/>
                    <a:pt x="846" y="698"/>
                  </a:cubicBezTo>
                  <a:cubicBezTo>
                    <a:pt x="846" y="699"/>
                    <a:pt x="845" y="699"/>
                    <a:pt x="845" y="700"/>
                  </a:cubicBezTo>
                  <a:cubicBezTo>
                    <a:pt x="844" y="701"/>
                    <a:pt x="844" y="702"/>
                    <a:pt x="843" y="703"/>
                  </a:cubicBezTo>
                  <a:cubicBezTo>
                    <a:pt x="843" y="704"/>
                    <a:pt x="842" y="705"/>
                    <a:pt x="842" y="706"/>
                  </a:cubicBezTo>
                  <a:cubicBezTo>
                    <a:pt x="841" y="707"/>
                    <a:pt x="841" y="708"/>
                    <a:pt x="840" y="709"/>
                  </a:cubicBezTo>
                  <a:cubicBezTo>
                    <a:pt x="839" y="710"/>
                    <a:pt x="839" y="711"/>
                    <a:pt x="838" y="712"/>
                  </a:cubicBezTo>
                  <a:cubicBezTo>
                    <a:pt x="838" y="713"/>
                    <a:pt x="837" y="714"/>
                    <a:pt x="837" y="715"/>
                  </a:cubicBezTo>
                  <a:cubicBezTo>
                    <a:pt x="836" y="716"/>
                    <a:pt x="836" y="717"/>
                    <a:pt x="835" y="718"/>
                  </a:cubicBezTo>
                  <a:cubicBezTo>
                    <a:pt x="835" y="720"/>
                    <a:pt x="834" y="721"/>
                    <a:pt x="833" y="722"/>
                  </a:cubicBezTo>
                  <a:cubicBezTo>
                    <a:pt x="833" y="723"/>
                    <a:pt x="832" y="724"/>
                    <a:pt x="832" y="725"/>
                  </a:cubicBezTo>
                  <a:cubicBezTo>
                    <a:pt x="831" y="726"/>
                    <a:pt x="831" y="727"/>
                    <a:pt x="830" y="728"/>
                  </a:cubicBezTo>
                  <a:cubicBezTo>
                    <a:pt x="811" y="765"/>
                    <a:pt x="773" y="789"/>
                    <a:pt x="731" y="789"/>
                  </a:cubicBezTo>
                  <a:cubicBezTo>
                    <a:pt x="677" y="789"/>
                    <a:pt x="631" y="750"/>
                    <a:pt x="622" y="698"/>
                  </a:cubicBezTo>
                  <a:cubicBezTo>
                    <a:pt x="120" y="698"/>
                    <a:pt x="120" y="698"/>
                    <a:pt x="120" y="698"/>
                  </a:cubicBezTo>
                  <a:cubicBezTo>
                    <a:pt x="60" y="698"/>
                    <a:pt x="60" y="698"/>
                    <a:pt x="60" y="698"/>
                  </a:cubicBezTo>
                  <a:cubicBezTo>
                    <a:pt x="0" y="698"/>
                    <a:pt x="0" y="698"/>
                    <a:pt x="0" y="698"/>
                  </a:cubicBezTo>
                  <a:cubicBezTo>
                    <a:pt x="0" y="966"/>
                    <a:pt x="145" y="1200"/>
                    <a:pt x="360" y="1328"/>
                  </a:cubicBezTo>
                  <a:cubicBezTo>
                    <a:pt x="360" y="1161"/>
                    <a:pt x="360" y="1161"/>
                    <a:pt x="360" y="1161"/>
                  </a:cubicBezTo>
                  <a:cubicBezTo>
                    <a:pt x="309" y="1213"/>
                    <a:pt x="309" y="1213"/>
                    <a:pt x="309" y="1213"/>
                  </a:cubicBezTo>
                  <a:cubicBezTo>
                    <a:pt x="304" y="1218"/>
                    <a:pt x="297" y="1220"/>
                    <a:pt x="290" y="1220"/>
                  </a:cubicBezTo>
                  <a:cubicBezTo>
                    <a:pt x="283" y="1220"/>
                    <a:pt x="276" y="1218"/>
                    <a:pt x="271" y="1213"/>
                  </a:cubicBezTo>
                  <a:cubicBezTo>
                    <a:pt x="266" y="1208"/>
                    <a:pt x="264" y="1201"/>
                    <a:pt x="264" y="1194"/>
                  </a:cubicBezTo>
                  <a:cubicBezTo>
                    <a:pt x="264" y="1187"/>
                    <a:pt x="266" y="1180"/>
                    <a:pt x="271" y="1175"/>
                  </a:cubicBezTo>
                  <a:cubicBezTo>
                    <a:pt x="368" y="1079"/>
                    <a:pt x="368" y="1079"/>
                    <a:pt x="368" y="1079"/>
                  </a:cubicBezTo>
                  <a:cubicBezTo>
                    <a:pt x="369" y="1078"/>
                    <a:pt x="370" y="1077"/>
                    <a:pt x="372" y="1076"/>
                  </a:cubicBezTo>
                  <a:cubicBezTo>
                    <a:pt x="372" y="1075"/>
                    <a:pt x="372" y="1075"/>
                    <a:pt x="372" y="1075"/>
                  </a:cubicBezTo>
                  <a:cubicBezTo>
                    <a:pt x="372" y="1075"/>
                    <a:pt x="372" y="1075"/>
                    <a:pt x="372" y="1075"/>
                  </a:cubicBezTo>
                  <a:cubicBezTo>
                    <a:pt x="374" y="1074"/>
                    <a:pt x="375" y="1074"/>
                    <a:pt x="376" y="1073"/>
                  </a:cubicBezTo>
                  <a:cubicBezTo>
                    <a:pt x="377" y="1073"/>
                    <a:pt x="377" y="1073"/>
                    <a:pt x="377" y="1073"/>
                  </a:cubicBezTo>
                  <a:cubicBezTo>
                    <a:pt x="377" y="1073"/>
                    <a:pt x="377" y="1073"/>
                    <a:pt x="377" y="1073"/>
                  </a:cubicBezTo>
                  <a:cubicBezTo>
                    <a:pt x="379" y="1072"/>
                    <a:pt x="380" y="1072"/>
                    <a:pt x="381" y="1072"/>
                  </a:cubicBezTo>
                  <a:cubicBezTo>
                    <a:pt x="382" y="1072"/>
                    <a:pt x="382" y="1072"/>
                    <a:pt x="382" y="1072"/>
                  </a:cubicBezTo>
                  <a:cubicBezTo>
                    <a:pt x="382" y="1072"/>
                    <a:pt x="382" y="1072"/>
                    <a:pt x="382" y="1072"/>
                  </a:cubicBezTo>
                  <a:cubicBezTo>
                    <a:pt x="384" y="1071"/>
                    <a:pt x="385" y="1071"/>
                    <a:pt x="387" y="1071"/>
                  </a:cubicBezTo>
                  <a:cubicBezTo>
                    <a:pt x="388" y="1071"/>
                    <a:pt x="390" y="1071"/>
                    <a:pt x="391" y="1072"/>
                  </a:cubicBezTo>
                  <a:cubicBezTo>
                    <a:pt x="392" y="1072"/>
                    <a:pt x="392" y="1072"/>
                    <a:pt x="392" y="1072"/>
                  </a:cubicBezTo>
                  <a:cubicBezTo>
                    <a:pt x="393" y="1072"/>
                    <a:pt x="394" y="1072"/>
                    <a:pt x="396" y="1073"/>
                  </a:cubicBezTo>
                  <a:cubicBezTo>
                    <a:pt x="396" y="1073"/>
                    <a:pt x="396" y="1073"/>
                    <a:pt x="396" y="1073"/>
                  </a:cubicBezTo>
                  <a:cubicBezTo>
                    <a:pt x="397" y="1073"/>
                    <a:pt x="397" y="1073"/>
                    <a:pt x="397" y="1073"/>
                  </a:cubicBezTo>
                  <a:cubicBezTo>
                    <a:pt x="398" y="1074"/>
                    <a:pt x="399" y="1074"/>
                    <a:pt x="401" y="1075"/>
                  </a:cubicBezTo>
                  <a:cubicBezTo>
                    <a:pt x="401" y="1075"/>
                    <a:pt x="401" y="1075"/>
                    <a:pt x="401" y="1075"/>
                  </a:cubicBezTo>
                  <a:cubicBezTo>
                    <a:pt x="401" y="1076"/>
                    <a:pt x="401" y="1076"/>
                    <a:pt x="401" y="1076"/>
                  </a:cubicBezTo>
                  <a:cubicBezTo>
                    <a:pt x="403" y="1077"/>
                    <a:pt x="404" y="1078"/>
                    <a:pt x="405" y="1079"/>
                  </a:cubicBezTo>
                  <a:cubicBezTo>
                    <a:pt x="502" y="1175"/>
                    <a:pt x="502" y="1175"/>
                    <a:pt x="502" y="1175"/>
                  </a:cubicBezTo>
                  <a:cubicBezTo>
                    <a:pt x="507" y="1180"/>
                    <a:pt x="510" y="1187"/>
                    <a:pt x="510" y="1194"/>
                  </a:cubicBezTo>
                  <a:cubicBezTo>
                    <a:pt x="510" y="1201"/>
                    <a:pt x="507" y="1208"/>
                    <a:pt x="502" y="1213"/>
                  </a:cubicBezTo>
                  <a:cubicBezTo>
                    <a:pt x="497" y="1218"/>
                    <a:pt x="490" y="1220"/>
                    <a:pt x="483" y="1220"/>
                  </a:cubicBezTo>
                  <a:cubicBezTo>
                    <a:pt x="476" y="1220"/>
                    <a:pt x="470" y="1218"/>
                    <a:pt x="465" y="1213"/>
                  </a:cubicBezTo>
                  <a:cubicBezTo>
                    <a:pt x="413" y="1161"/>
                    <a:pt x="413" y="1161"/>
                    <a:pt x="413" y="1161"/>
                  </a:cubicBezTo>
                  <a:cubicBezTo>
                    <a:pt x="413" y="1356"/>
                    <a:pt x="413" y="1356"/>
                    <a:pt x="413" y="1356"/>
                  </a:cubicBezTo>
                  <a:cubicBezTo>
                    <a:pt x="502" y="1399"/>
                    <a:pt x="600" y="1425"/>
                    <a:pt x="705" y="1428"/>
                  </a:cubicBezTo>
                  <a:cubicBezTo>
                    <a:pt x="705" y="1044"/>
                    <a:pt x="705" y="1044"/>
                    <a:pt x="705" y="1044"/>
                  </a:cubicBezTo>
                  <a:cubicBezTo>
                    <a:pt x="653" y="1096"/>
                    <a:pt x="653" y="1096"/>
                    <a:pt x="653" y="1096"/>
                  </a:cubicBezTo>
                  <a:cubicBezTo>
                    <a:pt x="648" y="1101"/>
                    <a:pt x="641" y="1104"/>
                    <a:pt x="634" y="1104"/>
                  </a:cubicBezTo>
                  <a:cubicBezTo>
                    <a:pt x="627" y="1104"/>
                    <a:pt x="621" y="1101"/>
                    <a:pt x="616" y="1096"/>
                  </a:cubicBezTo>
                  <a:cubicBezTo>
                    <a:pt x="611" y="1091"/>
                    <a:pt x="608" y="1085"/>
                    <a:pt x="608" y="1078"/>
                  </a:cubicBezTo>
                  <a:cubicBezTo>
                    <a:pt x="608" y="1071"/>
                    <a:pt x="611" y="1064"/>
                    <a:pt x="616" y="1059"/>
                  </a:cubicBezTo>
                  <a:cubicBezTo>
                    <a:pt x="712" y="962"/>
                    <a:pt x="712" y="962"/>
                    <a:pt x="712" y="962"/>
                  </a:cubicBezTo>
                  <a:cubicBezTo>
                    <a:pt x="714" y="961"/>
                    <a:pt x="715" y="960"/>
                    <a:pt x="716" y="959"/>
                  </a:cubicBezTo>
                  <a:cubicBezTo>
                    <a:pt x="717" y="959"/>
                    <a:pt x="717" y="959"/>
                    <a:pt x="717" y="959"/>
                  </a:cubicBezTo>
                  <a:cubicBezTo>
                    <a:pt x="717" y="959"/>
                    <a:pt x="717" y="959"/>
                    <a:pt x="717" y="959"/>
                  </a:cubicBezTo>
                  <a:cubicBezTo>
                    <a:pt x="718" y="958"/>
                    <a:pt x="719" y="957"/>
                    <a:pt x="721" y="957"/>
                  </a:cubicBezTo>
                  <a:cubicBezTo>
                    <a:pt x="722" y="956"/>
                    <a:pt x="722" y="956"/>
                    <a:pt x="722" y="956"/>
                  </a:cubicBezTo>
                  <a:cubicBezTo>
                    <a:pt x="722" y="956"/>
                    <a:pt x="722" y="956"/>
                    <a:pt x="722" y="956"/>
                  </a:cubicBezTo>
                  <a:cubicBezTo>
                    <a:pt x="723" y="956"/>
                    <a:pt x="725" y="955"/>
                    <a:pt x="726" y="955"/>
                  </a:cubicBezTo>
                  <a:cubicBezTo>
                    <a:pt x="726" y="955"/>
                    <a:pt x="726" y="955"/>
                    <a:pt x="726" y="955"/>
                  </a:cubicBezTo>
                  <a:cubicBezTo>
                    <a:pt x="726" y="955"/>
                    <a:pt x="726" y="955"/>
                    <a:pt x="726" y="955"/>
                  </a:cubicBezTo>
                  <a:cubicBezTo>
                    <a:pt x="728" y="955"/>
                    <a:pt x="729" y="955"/>
                    <a:pt x="731" y="955"/>
                  </a:cubicBezTo>
                  <a:cubicBezTo>
                    <a:pt x="733" y="955"/>
                    <a:pt x="734" y="955"/>
                    <a:pt x="736" y="955"/>
                  </a:cubicBezTo>
                  <a:cubicBezTo>
                    <a:pt x="736" y="955"/>
                    <a:pt x="736" y="955"/>
                    <a:pt x="736" y="955"/>
                  </a:cubicBezTo>
                  <a:cubicBezTo>
                    <a:pt x="737" y="955"/>
                    <a:pt x="739" y="956"/>
                    <a:pt x="740" y="956"/>
                  </a:cubicBezTo>
                  <a:cubicBezTo>
                    <a:pt x="740" y="956"/>
                    <a:pt x="740" y="956"/>
                    <a:pt x="740" y="956"/>
                  </a:cubicBezTo>
                  <a:cubicBezTo>
                    <a:pt x="741" y="957"/>
                    <a:pt x="741" y="957"/>
                    <a:pt x="741" y="957"/>
                  </a:cubicBezTo>
                  <a:cubicBezTo>
                    <a:pt x="743" y="957"/>
                    <a:pt x="744" y="958"/>
                    <a:pt x="745" y="959"/>
                  </a:cubicBezTo>
                  <a:cubicBezTo>
                    <a:pt x="745" y="959"/>
                    <a:pt x="745" y="959"/>
                    <a:pt x="745" y="959"/>
                  </a:cubicBezTo>
                  <a:cubicBezTo>
                    <a:pt x="746" y="959"/>
                    <a:pt x="746" y="959"/>
                    <a:pt x="746" y="959"/>
                  </a:cubicBezTo>
                  <a:cubicBezTo>
                    <a:pt x="747" y="960"/>
                    <a:pt x="748" y="961"/>
                    <a:pt x="750" y="962"/>
                  </a:cubicBezTo>
                  <a:cubicBezTo>
                    <a:pt x="846" y="1059"/>
                    <a:pt x="846" y="1059"/>
                    <a:pt x="846" y="1059"/>
                  </a:cubicBezTo>
                  <a:cubicBezTo>
                    <a:pt x="851" y="1064"/>
                    <a:pt x="854" y="1071"/>
                    <a:pt x="854" y="1078"/>
                  </a:cubicBezTo>
                  <a:cubicBezTo>
                    <a:pt x="854" y="1085"/>
                    <a:pt x="851" y="1091"/>
                    <a:pt x="846" y="1096"/>
                  </a:cubicBezTo>
                  <a:cubicBezTo>
                    <a:pt x="841" y="1101"/>
                    <a:pt x="835" y="1104"/>
                    <a:pt x="828" y="1104"/>
                  </a:cubicBezTo>
                  <a:cubicBezTo>
                    <a:pt x="821" y="1104"/>
                    <a:pt x="814" y="1101"/>
                    <a:pt x="809" y="1096"/>
                  </a:cubicBezTo>
                  <a:cubicBezTo>
                    <a:pt x="757" y="1044"/>
                    <a:pt x="757" y="1044"/>
                    <a:pt x="757" y="1044"/>
                  </a:cubicBezTo>
                  <a:cubicBezTo>
                    <a:pt x="757" y="1428"/>
                    <a:pt x="757" y="1428"/>
                    <a:pt x="757" y="1428"/>
                  </a:cubicBezTo>
                  <a:cubicBezTo>
                    <a:pt x="862" y="1425"/>
                    <a:pt x="960" y="1399"/>
                    <a:pt x="1049" y="1356"/>
                  </a:cubicBezTo>
                  <a:cubicBezTo>
                    <a:pt x="1049" y="928"/>
                    <a:pt x="1049" y="928"/>
                    <a:pt x="1049" y="928"/>
                  </a:cubicBezTo>
                  <a:cubicBezTo>
                    <a:pt x="997" y="980"/>
                    <a:pt x="997" y="980"/>
                    <a:pt x="997" y="980"/>
                  </a:cubicBezTo>
                  <a:cubicBezTo>
                    <a:pt x="992" y="985"/>
                    <a:pt x="986" y="987"/>
                    <a:pt x="979" y="987"/>
                  </a:cubicBezTo>
                  <a:cubicBezTo>
                    <a:pt x="972" y="987"/>
                    <a:pt x="965" y="985"/>
                    <a:pt x="960" y="980"/>
                  </a:cubicBezTo>
                  <a:cubicBezTo>
                    <a:pt x="955" y="975"/>
                    <a:pt x="952" y="968"/>
                    <a:pt x="952" y="961"/>
                  </a:cubicBezTo>
                  <a:cubicBezTo>
                    <a:pt x="952" y="954"/>
                    <a:pt x="955" y="948"/>
                    <a:pt x="960" y="943"/>
                  </a:cubicBezTo>
                  <a:cubicBezTo>
                    <a:pt x="1057" y="846"/>
                    <a:pt x="1057" y="846"/>
                    <a:pt x="1057" y="846"/>
                  </a:cubicBezTo>
                  <a:cubicBezTo>
                    <a:pt x="1058" y="845"/>
                    <a:pt x="1059" y="844"/>
                    <a:pt x="1061" y="843"/>
                  </a:cubicBezTo>
                  <a:cubicBezTo>
                    <a:pt x="1061" y="843"/>
                    <a:pt x="1061" y="843"/>
                    <a:pt x="1061" y="843"/>
                  </a:cubicBezTo>
                  <a:cubicBezTo>
                    <a:pt x="1061" y="842"/>
                    <a:pt x="1061" y="842"/>
                    <a:pt x="1061" y="842"/>
                  </a:cubicBezTo>
                  <a:cubicBezTo>
                    <a:pt x="1063" y="842"/>
                    <a:pt x="1064" y="841"/>
                    <a:pt x="1065" y="840"/>
                  </a:cubicBezTo>
                  <a:cubicBezTo>
                    <a:pt x="1066" y="840"/>
                    <a:pt x="1066" y="840"/>
                    <a:pt x="1066" y="840"/>
                  </a:cubicBezTo>
                  <a:cubicBezTo>
                    <a:pt x="1066" y="840"/>
                    <a:pt x="1066" y="840"/>
                    <a:pt x="1066" y="840"/>
                  </a:cubicBezTo>
                  <a:cubicBezTo>
                    <a:pt x="1068" y="839"/>
                    <a:pt x="1069" y="839"/>
                    <a:pt x="1070" y="839"/>
                  </a:cubicBezTo>
                  <a:cubicBezTo>
                    <a:pt x="1071" y="839"/>
                    <a:pt x="1071" y="839"/>
                    <a:pt x="1071" y="839"/>
                  </a:cubicBezTo>
                  <a:cubicBezTo>
                    <a:pt x="1071" y="839"/>
                    <a:pt x="1071" y="839"/>
                    <a:pt x="1071" y="839"/>
                  </a:cubicBezTo>
                  <a:cubicBezTo>
                    <a:pt x="1072" y="838"/>
                    <a:pt x="1074" y="838"/>
                    <a:pt x="1075" y="838"/>
                  </a:cubicBezTo>
                  <a:cubicBezTo>
                    <a:pt x="1077" y="838"/>
                    <a:pt x="1078" y="838"/>
                    <a:pt x="1080" y="839"/>
                  </a:cubicBezTo>
                  <a:cubicBezTo>
                    <a:pt x="1081" y="839"/>
                    <a:pt x="1081" y="839"/>
                    <a:pt x="1081" y="839"/>
                  </a:cubicBezTo>
                  <a:cubicBezTo>
                    <a:pt x="1082" y="839"/>
                    <a:pt x="1083" y="839"/>
                    <a:pt x="1085" y="840"/>
                  </a:cubicBezTo>
                  <a:cubicBezTo>
                    <a:pt x="1085" y="840"/>
                    <a:pt x="1085" y="840"/>
                    <a:pt x="1085" y="840"/>
                  </a:cubicBezTo>
                  <a:cubicBezTo>
                    <a:pt x="1086" y="840"/>
                    <a:pt x="1086" y="840"/>
                    <a:pt x="1086" y="840"/>
                  </a:cubicBezTo>
                  <a:cubicBezTo>
                    <a:pt x="1087" y="841"/>
                    <a:pt x="1088" y="842"/>
                    <a:pt x="1090" y="842"/>
                  </a:cubicBezTo>
                  <a:cubicBezTo>
                    <a:pt x="1090" y="843"/>
                    <a:pt x="1090" y="843"/>
                    <a:pt x="1090" y="843"/>
                  </a:cubicBezTo>
                  <a:cubicBezTo>
                    <a:pt x="1090" y="843"/>
                    <a:pt x="1090" y="843"/>
                    <a:pt x="1090" y="843"/>
                  </a:cubicBezTo>
                  <a:cubicBezTo>
                    <a:pt x="1092" y="844"/>
                    <a:pt x="1093" y="845"/>
                    <a:pt x="1094" y="846"/>
                  </a:cubicBezTo>
                  <a:cubicBezTo>
                    <a:pt x="1191" y="943"/>
                    <a:pt x="1191" y="943"/>
                    <a:pt x="1191" y="943"/>
                  </a:cubicBezTo>
                  <a:cubicBezTo>
                    <a:pt x="1196" y="948"/>
                    <a:pt x="1198" y="954"/>
                    <a:pt x="1198" y="961"/>
                  </a:cubicBezTo>
                  <a:cubicBezTo>
                    <a:pt x="1198" y="968"/>
                    <a:pt x="1196" y="975"/>
                    <a:pt x="1191" y="980"/>
                  </a:cubicBezTo>
                  <a:cubicBezTo>
                    <a:pt x="1186" y="985"/>
                    <a:pt x="1179" y="987"/>
                    <a:pt x="1172" y="987"/>
                  </a:cubicBezTo>
                  <a:cubicBezTo>
                    <a:pt x="1165" y="987"/>
                    <a:pt x="1158" y="985"/>
                    <a:pt x="1153" y="980"/>
                  </a:cubicBezTo>
                  <a:cubicBezTo>
                    <a:pt x="1102" y="928"/>
                    <a:pt x="1102" y="928"/>
                    <a:pt x="1102" y="928"/>
                  </a:cubicBezTo>
                  <a:cubicBezTo>
                    <a:pt x="1102" y="1328"/>
                    <a:pt x="1102" y="1328"/>
                    <a:pt x="1102" y="1328"/>
                  </a:cubicBezTo>
                  <a:cubicBezTo>
                    <a:pt x="1317" y="1200"/>
                    <a:pt x="1462" y="966"/>
                    <a:pt x="1462" y="698"/>
                  </a:cubicBezTo>
                  <a:lnTo>
                    <a:pt x="1402" y="6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bcgIcons_BusinessModels">
            <a:extLst>
              <a:ext uri="{FF2B5EF4-FFF2-40B4-BE49-F238E27FC236}">
                <a16:creationId xmlns="" xmlns:a16="http://schemas.microsoft.com/office/drawing/2014/main" id="{E3D8004E-E2D5-4723-97DB-B82604981907}"/>
              </a:ext>
            </a:extLst>
          </p:cNvPr>
          <p:cNvGrpSpPr>
            <a:grpSpLocks noChangeAspect="1"/>
          </p:cNvGrpSpPr>
          <p:nvPr/>
        </p:nvGrpSpPr>
        <p:grpSpPr bwMode="auto">
          <a:xfrm>
            <a:off x="7163649" y="2568770"/>
            <a:ext cx="663677" cy="664292"/>
            <a:chOff x="1682" y="0"/>
            <a:chExt cx="4316" cy="4320"/>
          </a:xfrm>
        </p:grpSpPr>
        <p:sp>
          <p:nvSpPr>
            <p:cNvPr id="62" name="AutoShape 3">
              <a:extLst>
                <a:ext uri="{FF2B5EF4-FFF2-40B4-BE49-F238E27FC236}">
                  <a16:creationId xmlns="" xmlns:a16="http://schemas.microsoft.com/office/drawing/2014/main" id="{5CBAB585-11B8-4110-BA84-4F4A75260F5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3" name="Freeform 62">
              <a:extLst>
                <a:ext uri="{FF2B5EF4-FFF2-40B4-BE49-F238E27FC236}">
                  <a16:creationId xmlns="" xmlns:a16="http://schemas.microsoft.com/office/drawing/2014/main" id="{343E3512-7A99-4F4C-912D-C129915DB069}"/>
                </a:ext>
              </a:extLst>
            </p:cNvPr>
            <p:cNvSpPr>
              <a:spLocks noEditPoints="1"/>
            </p:cNvSpPr>
            <p:nvPr/>
          </p:nvSpPr>
          <p:spPr bwMode="auto">
            <a:xfrm>
              <a:off x="2609" y="1147"/>
              <a:ext cx="2458" cy="2333"/>
            </a:xfrm>
            <a:custGeom>
              <a:avLst/>
              <a:gdLst>
                <a:gd name="T0" fmla="*/ 44 w 1312"/>
                <a:gd name="T1" fmla="*/ 654 h 1244"/>
                <a:gd name="T2" fmla="*/ 132 w 1312"/>
                <a:gd name="T3" fmla="*/ 924 h 1244"/>
                <a:gd name="T4" fmla="*/ 91 w 1312"/>
                <a:gd name="T5" fmla="*/ 942 h 1244"/>
                <a:gd name="T6" fmla="*/ 0 w 1312"/>
                <a:gd name="T7" fmla="*/ 660 h 1244"/>
                <a:gd name="T8" fmla="*/ 44 w 1312"/>
                <a:gd name="T9" fmla="*/ 654 h 1244"/>
                <a:gd name="T10" fmla="*/ 1268 w 1312"/>
                <a:gd name="T11" fmla="*/ 654 h 1244"/>
                <a:gd name="T12" fmla="*/ 1180 w 1312"/>
                <a:gd name="T13" fmla="*/ 924 h 1244"/>
                <a:gd name="T14" fmla="*/ 1221 w 1312"/>
                <a:gd name="T15" fmla="*/ 942 h 1244"/>
                <a:gd name="T16" fmla="*/ 1312 w 1312"/>
                <a:gd name="T17" fmla="*/ 660 h 1244"/>
                <a:gd name="T18" fmla="*/ 1268 w 1312"/>
                <a:gd name="T19" fmla="*/ 654 h 1244"/>
                <a:gd name="T20" fmla="*/ 902 w 1312"/>
                <a:gd name="T21" fmla="*/ 39 h 1244"/>
                <a:gd name="T22" fmla="*/ 1101 w 1312"/>
                <a:gd name="T23" fmla="*/ 184 h 1244"/>
                <a:gd name="T24" fmla="*/ 1131 w 1312"/>
                <a:gd name="T25" fmla="*/ 151 h 1244"/>
                <a:gd name="T26" fmla="*/ 923 w 1312"/>
                <a:gd name="T27" fmla="*/ 0 h 1244"/>
                <a:gd name="T28" fmla="*/ 902 w 1312"/>
                <a:gd name="T29" fmla="*/ 39 h 1244"/>
                <a:gd name="T30" fmla="*/ 790 w 1312"/>
                <a:gd name="T31" fmla="*/ 1244 h 1244"/>
                <a:gd name="T32" fmla="*/ 787 w 1312"/>
                <a:gd name="T33" fmla="*/ 1202 h 1244"/>
                <a:gd name="T34" fmla="*/ 787 w 1312"/>
                <a:gd name="T35" fmla="*/ 1200 h 1244"/>
                <a:gd name="T36" fmla="*/ 525 w 1312"/>
                <a:gd name="T37" fmla="*/ 1200 h 1244"/>
                <a:gd name="T38" fmla="*/ 525 w 1312"/>
                <a:gd name="T39" fmla="*/ 1202 h 1244"/>
                <a:gd name="T40" fmla="*/ 522 w 1312"/>
                <a:gd name="T41" fmla="*/ 1244 h 1244"/>
                <a:gd name="T42" fmla="*/ 790 w 1312"/>
                <a:gd name="T43" fmla="*/ 1244 h 1244"/>
                <a:gd name="T44" fmla="*/ 211 w 1312"/>
                <a:gd name="T45" fmla="*/ 184 h 1244"/>
                <a:gd name="T46" fmla="*/ 410 w 1312"/>
                <a:gd name="T47" fmla="*/ 39 h 1244"/>
                <a:gd name="T48" fmla="*/ 389 w 1312"/>
                <a:gd name="T49" fmla="*/ 0 h 1244"/>
                <a:gd name="T50" fmla="*/ 181 w 1312"/>
                <a:gd name="T51" fmla="*/ 151 h 1244"/>
                <a:gd name="T52" fmla="*/ 211 w 1312"/>
                <a:gd name="T53" fmla="*/ 18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2" h="1244">
                  <a:moveTo>
                    <a:pt x="44" y="654"/>
                  </a:moveTo>
                  <a:cubicBezTo>
                    <a:pt x="132" y="924"/>
                    <a:pt x="132" y="924"/>
                    <a:pt x="132" y="924"/>
                  </a:cubicBezTo>
                  <a:cubicBezTo>
                    <a:pt x="118" y="929"/>
                    <a:pt x="104" y="935"/>
                    <a:pt x="91" y="942"/>
                  </a:cubicBezTo>
                  <a:cubicBezTo>
                    <a:pt x="0" y="660"/>
                    <a:pt x="0" y="660"/>
                    <a:pt x="0" y="660"/>
                  </a:cubicBezTo>
                  <a:cubicBezTo>
                    <a:pt x="15" y="659"/>
                    <a:pt x="29" y="657"/>
                    <a:pt x="44" y="654"/>
                  </a:cubicBezTo>
                  <a:close/>
                  <a:moveTo>
                    <a:pt x="1268" y="654"/>
                  </a:moveTo>
                  <a:cubicBezTo>
                    <a:pt x="1180" y="924"/>
                    <a:pt x="1180" y="924"/>
                    <a:pt x="1180" y="924"/>
                  </a:cubicBezTo>
                  <a:cubicBezTo>
                    <a:pt x="1194" y="929"/>
                    <a:pt x="1208" y="935"/>
                    <a:pt x="1221" y="942"/>
                  </a:cubicBezTo>
                  <a:cubicBezTo>
                    <a:pt x="1312" y="660"/>
                    <a:pt x="1312" y="660"/>
                    <a:pt x="1312" y="660"/>
                  </a:cubicBezTo>
                  <a:cubicBezTo>
                    <a:pt x="1297" y="659"/>
                    <a:pt x="1283" y="657"/>
                    <a:pt x="1268" y="654"/>
                  </a:cubicBezTo>
                  <a:close/>
                  <a:moveTo>
                    <a:pt x="902" y="39"/>
                  </a:moveTo>
                  <a:cubicBezTo>
                    <a:pt x="1101" y="184"/>
                    <a:pt x="1101" y="184"/>
                    <a:pt x="1101" y="184"/>
                  </a:cubicBezTo>
                  <a:cubicBezTo>
                    <a:pt x="1110" y="172"/>
                    <a:pt x="1120" y="161"/>
                    <a:pt x="1131" y="151"/>
                  </a:cubicBezTo>
                  <a:cubicBezTo>
                    <a:pt x="923" y="0"/>
                    <a:pt x="923" y="0"/>
                    <a:pt x="923" y="0"/>
                  </a:cubicBezTo>
                  <a:cubicBezTo>
                    <a:pt x="917" y="14"/>
                    <a:pt x="910" y="27"/>
                    <a:pt x="902" y="39"/>
                  </a:cubicBezTo>
                  <a:close/>
                  <a:moveTo>
                    <a:pt x="790" y="1244"/>
                  </a:moveTo>
                  <a:cubicBezTo>
                    <a:pt x="788" y="1230"/>
                    <a:pt x="787" y="1216"/>
                    <a:pt x="787" y="1202"/>
                  </a:cubicBezTo>
                  <a:cubicBezTo>
                    <a:pt x="787" y="1201"/>
                    <a:pt x="787" y="1200"/>
                    <a:pt x="787" y="1200"/>
                  </a:cubicBezTo>
                  <a:cubicBezTo>
                    <a:pt x="525" y="1200"/>
                    <a:pt x="525" y="1200"/>
                    <a:pt x="525" y="1200"/>
                  </a:cubicBezTo>
                  <a:cubicBezTo>
                    <a:pt x="525" y="1200"/>
                    <a:pt x="525" y="1201"/>
                    <a:pt x="525" y="1202"/>
                  </a:cubicBezTo>
                  <a:cubicBezTo>
                    <a:pt x="525" y="1216"/>
                    <a:pt x="524" y="1230"/>
                    <a:pt x="522" y="1244"/>
                  </a:cubicBezTo>
                  <a:lnTo>
                    <a:pt x="790" y="1244"/>
                  </a:lnTo>
                  <a:close/>
                  <a:moveTo>
                    <a:pt x="211" y="184"/>
                  </a:moveTo>
                  <a:cubicBezTo>
                    <a:pt x="410" y="39"/>
                    <a:pt x="410" y="39"/>
                    <a:pt x="410" y="39"/>
                  </a:cubicBezTo>
                  <a:cubicBezTo>
                    <a:pt x="402" y="27"/>
                    <a:pt x="395" y="14"/>
                    <a:pt x="389" y="0"/>
                  </a:cubicBezTo>
                  <a:cubicBezTo>
                    <a:pt x="181" y="151"/>
                    <a:pt x="181" y="151"/>
                    <a:pt x="181" y="151"/>
                  </a:cubicBezTo>
                  <a:cubicBezTo>
                    <a:pt x="192" y="161"/>
                    <a:pt x="202" y="172"/>
                    <a:pt x="211"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4" name="Freeform 63">
              <a:extLst>
                <a:ext uri="{FF2B5EF4-FFF2-40B4-BE49-F238E27FC236}">
                  <a16:creationId xmlns="" xmlns:a16="http://schemas.microsoft.com/office/drawing/2014/main" id="{D31E9B9D-C13F-460E-98C8-5BE093CCD909}"/>
                </a:ext>
              </a:extLst>
            </p:cNvPr>
            <p:cNvSpPr>
              <a:spLocks noEditPoints="1"/>
            </p:cNvSpPr>
            <p:nvPr/>
          </p:nvSpPr>
          <p:spPr bwMode="auto">
            <a:xfrm>
              <a:off x="2100" y="442"/>
              <a:ext cx="3476" cy="3432"/>
            </a:xfrm>
            <a:custGeom>
              <a:avLst/>
              <a:gdLst>
                <a:gd name="T0" fmla="*/ 928 w 1856"/>
                <a:gd name="T1" fmla="*/ 503 h 1830"/>
                <a:gd name="T2" fmla="*/ 677 w 1856"/>
                <a:gd name="T3" fmla="*/ 252 h 1830"/>
                <a:gd name="T4" fmla="*/ 677 w 1856"/>
                <a:gd name="T5" fmla="*/ 252 h 1830"/>
                <a:gd name="T6" fmla="*/ 928 w 1856"/>
                <a:gd name="T7" fmla="*/ 0 h 1830"/>
                <a:gd name="T8" fmla="*/ 1179 w 1856"/>
                <a:gd name="T9" fmla="*/ 252 h 1830"/>
                <a:gd name="T10" fmla="*/ 1179 w 1856"/>
                <a:gd name="T11" fmla="*/ 252 h 1830"/>
                <a:gd name="T12" fmla="*/ 928 w 1856"/>
                <a:gd name="T13" fmla="*/ 503 h 1830"/>
                <a:gd name="T14" fmla="*/ 502 w 1856"/>
                <a:gd name="T15" fmla="*/ 742 h 1830"/>
                <a:gd name="T16" fmla="*/ 502 w 1856"/>
                <a:gd name="T17" fmla="*/ 742 h 1830"/>
                <a:gd name="T18" fmla="*/ 251 w 1856"/>
                <a:gd name="T19" fmla="*/ 491 h 1830"/>
                <a:gd name="T20" fmla="*/ 0 w 1856"/>
                <a:gd name="T21" fmla="*/ 742 h 1830"/>
                <a:gd name="T22" fmla="*/ 0 w 1856"/>
                <a:gd name="T23" fmla="*/ 742 h 1830"/>
                <a:gd name="T24" fmla="*/ 251 w 1856"/>
                <a:gd name="T25" fmla="*/ 993 h 1830"/>
                <a:gd name="T26" fmla="*/ 502 w 1856"/>
                <a:gd name="T27" fmla="*/ 742 h 1830"/>
                <a:gd name="T28" fmla="*/ 1605 w 1856"/>
                <a:gd name="T29" fmla="*/ 491 h 1830"/>
                <a:gd name="T30" fmla="*/ 1354 w 1856"/>
                <a:gd name="T31" fmla="*/ 742 h 1830"/>
                <a:gd name="T32" fmla="*/ 1354 w 1856"/>
                <a:gd name="T33" fmla="*/ 742 h 1830"/>
                <a:gd name="T34" fmla="*/ 1605 w 1856"/>
                <a:gd name="T35" fmla="*/ 993 h 1830"/>
                <a:gd name="T36" fmla="*/ 1856 w 1856"/>
                <a:gd name="T37" fmla="*/ 742 h 1830"/>
                <a:gd name="T38" fmla="*/ 1856 w 1856"/>
                <a:gd name="T39" fmla="*/ 742 h 1830"/>
                <a:gd name="T40" fmla="*/ 1605 w 1856"/>
                <a:gd name="T41" fmla="*/ 491 h 1830"/>
                <a:gd name="T42" fmla="*/ 502 w 1856"/>
                <a:gd name="T43" fmla="*/ 1327 h 1830"/>
                <a:gd name="T44" fmla="*/ 251 w 1856"/>
                <a:gd name="T45" fmla="*/ 1578 h 1830"/>
                <a:gd name="T46" fmla="*/ 251 w 1856"/>
                <a:gd name="T47" fmla="*/ 1578 h 1830"/>
                <a:gd name="T48" fmla="*/ 502 w 1856"/>
                <a:gd name="T49" fmla="*/ 1830 h 1830"/>
                <a:gd name="T50" fmla="*/ 753 w 1856"/>
                <a:gd name="T51" fmla="*/ 1578 h 1830"/>
                <a:gd name="T52" fmla="*/ 753 w 1856"/>
                <a:gd name="T53" fmla="*/ 1578 h 1830"/>
                <a:gd name="T54" fmla="*/ 502 w 1856"/>
                <a:gd name="T55" fmla="*/ 1327 h 1830"/>
                <a:gd name="T56" fmla="*/ 1354 w 1856"/>
                <a:gd name="T57" fmla="*/ 1327 h 1830"/>
                <a:gd name="T58" fmla="*/ 1103 w 1856"/>
                <a:gd name="T59" fmla="*/ 1578 h 1830"/>
                <a:gd name="T60" fmla="*/ 1103 w 1856"/>
                <a:gd name="T61" fmla="*/ 1578 h 1830"/>
                <a:gd name="T62" fmla="*/ 1354 w 1856"/>
                <a:gd name="T63" fmla="*/ 1830 h 1830"/>
                <a:gd name="T64" fmla="*/ 1605 w 1856"/>
                <a:gd name="T65" fmla="*/ 1578 h 1830"/>
                <a:gd name="T66" fmla="*/ 1605 w 1856"/>
                <a:gd name="T67" fmla="*/ 1578 h 1830"/>
                <a:gd name="T68" fmla="*/ 1354 w 1856"/>
                <a:gd name="T69" fmla="*/ 132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6" h="1830">
                  <a:moveTo>
                    <a:pt x="928" y="503"/>
                  </a:moveTo>
                  <a:cubicBezTo>
                    <a:pt x="789" y="503"/>
                    <a:pt x="677" y="390"/>
                    <a:pt x="677" y="252"/>
                  </a:cubicBezTo>
                  <a:cubicBezTo>
                    <a:pt x="677" y="252"/>
                    <a:pt x="677" y="252"/>
                    <a:pt x="677" y="252"/>
                  </a:cubicBezTo>
                  <a:cubicBezTo>
                    <a:pt x="677" y="113"/>
                    <a:pt x="789" y="0"/>
                    <a:pt x="928" y="0"/>
                  </a:cubicBezTo>
                  <a:cubicBezTo>
                    <a:pt x="1067" y="0"/>
                    <a:pt x="1179" y="113"/>
                    <a:pt x="1179" y="252"/>
                  </a:cubicBezTo>
                  <a:cubicBezTo>
                    <a:pt x="1179" y="252"/>
                    <a:pt x="1179" y="252"/>
                    <a:pt x="1179" y="252"/>
                  </a:cubicBezTo>
                  <a:cubicBezTo>
                    <a:pt x="1179" y="390"/>
                    <a:pt x="1067" y="503"/>
                    <a:pt x="928" y="503"/>
                  </a:cubicBezTo>
                  <a:close/>
                  <a:moveTo>
                    <a:pt x="502" y="742"/>
                  </a:moveTo>
                  <a:cubicBezTo>
                    <a:pt x="502" y="742"/>
                    <a:pt x="502" y="742"/>
                    <a:pt x="502" y="742"/>
                  </a:cubicBezTo>
                  <a:cubicBezTo>
                    <a:pt x="502" y="603"/>
                    <a:pt x="390" y="491"/>
                    <a:pt x="251" y="491"/>
                  </a:cubicBezTo>
                  <a:cubicBezTo>
                    <a:pt x="113" y="491"/>
                    <a:pt x="0" y="603"/>
                    <a:pt x="0" y="742"/>
                  </a:cubicBezTo>
                  <a:cubicBezTo>
                    <a:pt x="0" y="742"/>
                    <a:pt x="0" y="742"/>
                    <a:pt x="0" y="742"/>
                  </a:cubicBezTo>
                  <a:cubicBezTo>
                    <a:pt x="0" y="881"/>
                    <a:pt x="113" y="993"/>
                    <a:pt x="251" y="993"/>
                  </a:cubicBezTo>
                  <a:cubicBezTo>
                    <a:pt x="390" y="993"/>
                    <a:pt x="502" y="881"/>
                    <a:pt x="502" y="742"/>
                  </a:cubicBezTo>
                  <a:close/>
                  <a:moveTo>
                    <a:pt x="1605" y="491"/>
                  </a:moveTo>
                  <a:cubicBezTo>
                    <a:pt x="1466" y="491"/>
                    <a:pt x="1354" y="603"/>
                    <a:pt x="1354" y="742"/>
                  </a:cubicBezTo>
                  <a:cubicBezTo>
                    <a:pt x="1354" y="742"/>
                    <a:pt x="1354" y="742"/>
                    <a:pt x="1354" y="742"/>
                  </a:cubicBezTo>
                  <a:cubicBezTo>
                    <a:pt x="1354" y="881"/>
                    <a:pt x="1466" y="993"/>
                    <a:pt x="1605" y="993"/>
                  </a:cubicBezTo>
                  <a:cubicBezTo>
                    <a:pt x="1743" y="993"/>
                    <a:pt x="1856" y="881"/>
                    <a:pt x="1856" y="742"/>
                  </a:cubicBezTo>
                  <a:cubicBezTo>
                    <a:pt x="1856" y="742"/>
                    <a:pt x="1856" y="742"/>
                    <a:pt x="1856" y="742"/>
                  </a:cubicBezTo>
                  <a:cubicBezTo>
                    <a:pt x="1856" y="603"/>
                    <a:pt x="1743" y="491"/>
                    <a:pt x="1605" y="491"/>
                  </a:cubicBezTo>
                  <a:close/>
                  <a:moveTo>
                    <a:pt x="502" y="1327"/>
                  </a:moveTo>
                  <a:cubicBezTo>
                    <a:pt x="364" y="1327"/>
                    <a:pt x="251" y="1440"/>
                    <a:pt x="251" y="1578"/>
                  </a:cubicBezTo>
                  <a:cubicBezTo>
                    <a:pt x="251" y="1578"/>
                    <a:pt x="251" y="1578"/>
                    <a:pt x="251" y="1578"/>
                  </a:cubicBezTo>
                  <a:cubicBezTo>
                    <a:pt x="251" y="1717"/>
                    <a:pt x="364" y="1830"/>
                    <a:pt x="502" y="1830"/>
                  </a:cubicBezTo>
                  <a:cubicBezTo>
                    <a:pt x="641" y="1830"/>
                    <a:pt x="753" y="1717"/>
                    <a:pt x="753" y="1578"/>
                  </a:cubicBezTo>
                  <a:cubicBezTo>
                    <a:pt x="753" y="1578"/>
                    <a:pt x="753" y="1578"/>
                    <a:pt x="753" y="1578"/>
                  </a:cubicBezTo>
                  <a:cubicBezTo>
                    <a:pt x="753" y="1440"/>
                    <a:pt x="641" y="1327"/>
                    <a:pt x="502" y="1327"/>
                  </a:cubicBezTo>
                  <a:close/>
                  <a:moveTo>
                    <a:pt x="1354" y="1327"/>
                  </a:moveTo>
                  <a:cubicBezTo>
                    <a:pt x="1215" y="1327"/>
                    <a:pt x="1103" y="1440"/>
                    <a:pt x="1103" y="1578"/>
                  </a:cubicBezTo>
                  <a:cubicBezTo>
                    <a:pt x="1103" y="1578"/>
                    <a:pt x="1103" y="1578"/>
                    <a:pt x="1103" y="1578"/>
                  </a:cubicBezTo>
                  <a:cubicBezTo>
                    <a:pt x="1103" y="1717"/>
                    <a:pt x="1215" y="1830"/>
                    <a:pt x="1354" y="1830"/>
                  </a:cubicBezTo>
                  <a:cubicBezTo>
                    <a:pt x="1492" y="1830"/>
                    <a:pt x="1605" y="1717"/>
                    <a:pt x="1605" y="1578"/>
                  </a:cubicBezTo>
                  <a:cubicBezTo>
                    <a:pt x="1605" y="1578"/>
                    <a:pt x="1605" y="1578"/>
                    <a:pt x="1605" y="1578"/>
                  </a:cubicBezTo>
                  <a:cubicBezTo>
                    <a:pt x="1605" y="1440"/>
                    <a:pt x="1492" y="1327"/>
                    <a:pt x="1354" y="132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65" name="bcgIcons_Funnel">
            <a:extLst>
              <a:ext uri="{FF2B5EF4-FFF2-40B4-BE49-F238E27FC236}">
                <a16:creationId xmlns="" xmlns:a16="http://schemas.microsoft.com/office/drawing/2014/main" id="{2A722AE0-9A28-4F0E-AAE5-0744B87C2E0A}"/>
              </a:ext>
            </a:extLst>
          </p:cNvPr>
          <p:cNvGrpSpPr>
            <a:grpSpLocks noChangeAspect="1"/>
          </p:cNvGrpSpPr>
          <p:nvPr/>
        </p:nvGrpSpPr>
        <p:grpSpPr bwMode="auto">
          <a:xfrm>
            <a:off x="8749053" y="2568770"/>
            <a:ext cx="663677" cy="664292"/>
            <a:chOff x="1682" y="0"/>
            <a:chExt cx="4316" cy="4320"/>
          </a:xfrm>
        </p:grpSpPr>
        <p:sp>
          <p:nvSpPr>
            <p:cNvPr id="66" name="AutoShape 33">
              <a:extLst>
                <a:ext uri="{FF2B5EF4-FFF2-40B4-BE49-F238E27FC236}">
                  <a16:creationId xmlns="" xmlns:a16="http://schemas.microsoft.com/office/drawing/2014/main" id="{AA0180EA-9B31-4915-B604-516CB361930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5">
              <a:extLst>
                <a:ext uri="{FF2B5EF4-FFF2-40B4-BE49-F238E27FC236}">
                  <a16:creationId xmlns="" xmlns:a16="http://schemas.microsoft.com/office/drawing/2014/main" id="{164073BB-D2EA-4E54-AA57-1A5F8B399A0A}"/>
                </a:ext>
              </a:extLst>
            </p:cNvPr>
            <p:cNvSpPr>
              <a:spLocks noEditPoints="1"/>
            </p:cNvSpPr>
            <p:nvPr/>
          </p:nvSpPr>
          <p:spPr bwMode="auto">
            <a:xfrm>
              <a:off x="1978" y="831"/>
              <a:ext cx="3484" cy="2816"/>
            </a:xfrm>
            <a:custGeom>
              <a:avLst/>
              <a:gdLst>
                <a:gd name="T0" fmla="*/ 1860 w 1860"/>
                <a:gd name="T1" fmla="*/ 239 h 1502"/>
                <a:gd name="T2" fmla="*/ 1629 w 1860"/>
                <a:gd name="T3" fmla="*/ 65 h 1502"/>
                <a:gd name="T4" fmla="*/ 1104 w 1860"/>
                <a:gd name="T5" fmla="*/ 0 h 1502"/>
                <a:gd name="T6" fmla="*/ 392 w 1860"/>
                <a:gd name="T7" fmla="*/ 155 h 1502"/>
                <a:gd name="T8" fmla="*/ 226 w 1860"/>
                <a:gd name="T9" fmla="*/ 120 h 1502"/>
                <a:gd name="T10" fmla="*/ 0 w 1860"/>
                <a:gd name="T11" fmla="*/ 234 h 1502"/>
                <a:gd name="T12" fmla="*/ 226 w 1860"/>
                <a:gd name="T13" fmla="*/ 349 h 1502"/>
                <a:gd name="T14" fmla="*/ 365 w 1860"/>
                <a:gd name="T15" fmla="*/ 325 h 1502"/>
                <a:gd name="T16" fmla="*/ 382 w 1860"/>
                <a:gd name="T17" fmla="*/ 377 h 1502"/>
                <a:gd name="T18" fmla="*/ 921 w 1860"/>
                <a:gd name="T19" fmla="*/ 1207 h 1502"/>
                <a:gd name="T20" fmla="*/ 1014 w 1860"/>
                <a:gd name="T21" fmla="*/ 1465 h 1502"/>
                <a:gd name="T22" fmla="*/ 1018 w 1860"/>
                <a:gd name="T23" fmla="*/ 1468 h 1502"/>
                <a:gd name="T24" fmla="*/ 1096 w 1860"/>
                <a:gd name="T25" fmla="*/ 1502 h 1502"/>
                <a:gd name="T26" fmla="*/ 1113 w 1860"/>
                <a:gd name="T27" fmla="*/ 1502 h 1502"/>
                <a:gd name="T28" fmla="*/ 1191 w 1860"/>
                <a:gd name="T29" fmla="*/ 1468 h 1502"/>
                <a:gd name="T30" fmla="*/ 1195 w 1860"/>
                <a:gd name="T31" fmla="*/ 1465 h 1502"/>
                <a:gd name="T32" fmla="*/ 1288 w 1860"/>
                <a:gd name="T33" fmla="*/ 1207 h 1502"/>
                <a:gd name="T34" fmla="*/ 1827 w 1860"/>
                <a:gd name="T35" fmla="*/ 376 h 1502"/>
                <a:gd name="T36" fmla="*/ 1858 w 1860"/>
                <a:gd name="T37" fmla="*/ 259 h 1502"/>
                <a:gd name="T38" fmla="*/ 1858 w 1860"/>
                <a:gd name="T39" fmla="*/ 259 h 1502"/>
                <a:gd name="T40" fmla="*/ 1860 w 1860"/>
                <a:gd name="T41" fmla="*/ 239 h 1502"/>
                <a:gd name="T42" fmla="*/ 44 w 1860"/>
                <a:gd name="T43" fmla="*/ 234 h 1502"/>
                <a:gd name="T44" fmla="*/ 226 w 1860"/>
                <a:gd name="T45" fmla="*/ 164 h 1502"/>
                <a:gd name="T46" fmla="*/ 383 w 1860"/>
                <a:gd name="T47" fmla="*/ 201 h 1502"/>
                <a:gd name="T48" fmla="*/ 398 w 1860"/>
                <a:gd name="T49" fmla="*/ 211 h 1502"/>
                <a:gd name="T50" fmla="*/ 411 w 1860"/>
                <a:gd name="T51" fmla="*/ 197 h 1502"/>
                <a:gd name="T52" fmla="*/ 1104 w 1860"/>
                <a:gd name="T53" fmla="*/ 44 h 1502"/>
                <a:gd name="T54" fmla="*/ 1816 w 1860"/>
                <a:gd name="T55" fmla="*/ 239 h 1502"/>
                <a:gd name="T56" fmla="*/ 1104 w 1860"/>
                <a:gd name="T57" fmla="*/ 435 h 1502"/>
                <a:gd name="T58" fmla="*/ 406 w 1860"/>
                <a:gd name="T59" fmla="*/ 276 h 1502"/>
                <a:gd name="T60" fmla="*/ 394 w 1860"/>
                <a:gd name="T61" fmla="*/ 260 h 1502"/>
                <a:gd name="T62" fmla="*/ 377 w 1860"/>
                <a:gd name="T63" fmla="*/ 271 h 1502"/>
                <a:gd name="T64" fmla="*/ 226 w 1860"/>
                <a:gd name="T65" fmla="*/ 305 h 1502"/>
                <a:gd name="T66" fmla="*/ 44 w 1860"/>
                <a:gd name="T67" fmla="*/ 234 h 1502"/>
                <a:gd name="T68" fmla="*/ 1250 w 1860"/>
                <a:gd name="T69" fmla="*/ 1185 h 1502"/>
                <a:gd name="T70" fmla="*/ 1248 w 1860"/>
                <a:gd name="T71" fmla="*/ 1187 h 1502"/>
                <a:gd name="T72" fmla="*/ 1157 w 1860"/>
                <a:gd name="T73" fmla="*/ 1440 h 1502"/>
                <a:gd name="T74" fmla="*/ 1113 w 1860"/>
                <a:gd name="T75" fmla="*/ 1458 h 1502"/>
                <a:gd name="T76" fmla="*/ 1096 w 1860"/>
                <a:gd name="T77" fmla="*/ 1458 h 1502"/>
                <a:gd name="T78" fmla="*/ 1052 w 1860"/>
                <a:gd name="T79" fmla="*/ 1440 h 1502"/>
                <a:gd name="T80" fmla="*/ 961 w 1860"/>
                <a:gd name="T81" fmla="*/ 1187 h 1502"/>
                <a:gd name="T82" fmla="*/ 422 w 1860"/>
                <a:gd name="T83" fmla="*/ 358 h 1502"/>
                <a:gd name="T84" fmla="*/ 418 w 1860"/>
                <a:gd name="T85" fmla="*/ 344 h 1502"/>
                <a:gd name="T86" fmla="*/ 639 w 1860"/>
                <a:gd name="T87" fmla="*/ 431 h 1502"/>
                <a:gd name="T88" fmla="*/ 1104 w 1860"/>
                <a:gd name="T89" fmla="*/ 479 h 1502"/>
                <a:gd name="T90" fmla="*/ 1629 w 1860"/>
                <a:gd name="T91" fmla="*/ 414 h 1502"/>
                <a:gd name="T92" fmla="*/ 1790 w 1860"/>
                <a:gd name="T93" fmla="*/ 345 h 1502"/>
                <a:gd name="T94" fmla="*/ 1786 w 1860"/>
                <a:gd name="T95" fmla="*/ 358 h 1502"/>
                <a:gd name="T96" fmla="*/ 1250 w 1860"/>
                <a:gd name="T97" fmla="*/ 1185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60" h="1502">
                  <a:moveTo>
                    <a:pt x="1860" y="239"/>
                  </a:moveTo>
                  <a:cubicBezTo>
                    <a:pt x="1860" y="170"/>
                    <a:pt x="1781" y="109"/>
                    <a:pt x="1629" y="65"/>
                  </a:cubicBezTo>
                  <a:cubicBezTo>
                    <a:pt x="1489" y="23"/>
                    <a:pt x="1302" y="0"/>
                    <a:pt x="1104" y="0"/>
                  </a:cubicBezTo>
                  <a:cubicBezTo>
                    <a:pt x="776" y="0"/>
                    <a:pt x="495" y="62"/>
                    <a:pt x="392" y="155"/>
                  </a:cubicBezTo>
                  <a:cubicBezTo>
                    <a:pt x="350" y="133"/>
                    <a:pt x="289" y="120"/>
                    <a:pt x="226" y="120"/>
                  </a:cubicBezTo>
                  <a:cubicBezTo>
                    <a:pt x="97" y="120"/>
                    <a:pt x="0" y="169"/>
                    <a:pt x="0" y="234"/>
                  </a:cubicBezTo>
                  <a:cubicBezTo>
                    <a:pt x="0" y="299"/>
                    <a:pt x="97" y="349"/>
                    <a:pt x="226" y="349"/>
                  </a:cubicBezTo>
                  <a:cubicBezTo>
                    <a:pt x="278" y="349"/>
                    <a:pt x="326" y="340"/>
                    <a:pt x="365" y="325"/>
                  </a:cubicBezTo>
                  <a:cubicBezTo>
                    <a:pt x="382" y="377"/>
                    <a:pt x="382" y="377"/>
                    <a:pt x="382" y="377"/>
                  </a:cubicBezTo>
                  <a:cubicBezTo>
                    <a:pt x="921" y="1207"/>
                    <a:pt x="921" y="1207"/>
                    <a:pt x="921" y="1207"/>
                  </a:cubicBezTo>
                  <a:cubicBezTo>
                    <a:pt x="1014" y="1465"/>
                    <a:pt x="1014" y="1465"/>
                    <a:pt x="1014" y="1465"/>
                  </a:cubicBezTo>
                  <a:cubicBezTo>
                    <a:pt x="1018" y="1468"/>
                    <a:pt x="1018" y="1468"/>
                    <a:pt x="1018" y="1468"/>
                  </a:cubicBezTo>
                  <a:cubicBezTo>
                    <a:pt x="1019" y="1470"/>
                    <a:pt x="1052" y="1502"/>
                    <a:pt x="1096" y="1502"/>
                  </a:cubicBezTo>
                  <a:cubicBezTo>
                    <a:pt x="1113" y="1502"/>
                    <a:pt x="1113" y="1502"/>
                    <a:pt x="1113" y="1502"/>
                  </a:cubicBezTo>
                  <a:cubicBezTo>
                    <a:pt x="1157" y="1502"/>
                    <a:pt x="1190" y="1470"/>
                    <a:pt x="1191" y="1468"/>
                  </a:cubicBezTo>
                  <a:cubicBezTo>
                    <a:pt x="1195" y="1465"/>
                    <a:pt x="1195" y="1465"/>
                    <a:pt x="1195" y="1465"/>
                  </a:cubicBezTo>
                  <a:cubicBezTo>
                    <a:pt x="1288" y="1207"/>
                    <a:pt x="1288" y="1207"/>
                    <a:pt x="1288" y="1207"/>
                  </a:cubicBezTo>
                  <a:cubicBezTo>
                    <a:pt x="1827" y="376"/>
                    <a:pt x="1827" y="376"/>
                    <a:pt x="1827" y="376"/>
                  </a:cubicBezTo>
                  <a:cubicBezTo>
                    <a:pt x="1858" y="259"/>
                    <a:pt x="1858" y="259"/>
                    <a:pt x="1858" y="259"/>
                  </a:cubicBezTo>
                  <a:cubicBezTo>
                    <a:pt x="1858" y="259"/>
                    <a:pt x="1858" y="259"/>
                    <a:pt x="1858" y="259"/>
                  </a:cubicBezTo>
                  <a:cubicBezTo>
                    <a:pt x="1860" y="253"/>
                    <a:pt x="1860" y="246"/>
                    <a:pt x="1860" y="239"/>
                  </a:cubicBezTo>
                  <a:close/>
                  <a:moveTo>
                    <a:pt x="44" y="234"/>
                  </a:moveTo>
                  <a:cubicBezTo>
                    <a:pt x="44" y="205"/>
                    <a:pt x="113" y="164"/>
                    <a:pt x="226" y="164"/>
                  </a:cubicBezTo>
                  <a:cubicBezTo>
                    <a:pt x="289" y="164"/>
                    <a:pt x="348" y="177"/>
                    <a:pt x="383" y="201"/>
                  </a:cubicBezTo>
                  <a:cubicBezTo>
                    <a:pt x="398" y="211"/>
                    <a:pt x="398" y="211"/>
                    <a:pt x="398" y="211"/>
                  </a:cubicBezTo>
                  <a:cubicBezTo>
                    <a:pt x="411" y="197"/>
                    <a:pt x="411" y="197"/>
                    <a:pt x="411" y="197"/>
                  </a:cubicBezTo>
                  <a:cubicBezTo>
                    <a:pt x="492" y="108"/>
                    <a:pt x="784" y="44"/>
                    <a:pt x="1104" y="44"/>
                  </a:cubicBezTo>
                  <a:cubicBezTo>
                    <a:pt x="1524" y="44"/>
                    <a:pt x="1816" y="147"/>
                    <a:pt x="1816" y="239"/>
                  </a:cubicBezTo>
                  <a:cubicBezTo>
                    <a:pt x="1816" y="332"/>
                    <a:pt x="1524" y="435"/>
                    <a:pt x="1104" y="435"/>
                  </a:cubicBezTo>
                  <a:cubicBezTo>
                    <a:pt x="729" y="435"/>
                    <a:pt x="469" y="355"/>
                    <a:pt x="406" y="276"/>
                  </a:cubicBezTo>
                  <a:cubicBezTo>
                    <a:pt x="394" y="260"/>
                    <a:pt x="394" y="260"/>
                    <a:pt x="394" y="260"/>
                  </a:cubicBezTo>
                  <a:cubicBezTo>
                    <a:pt x="377" y="271"/>
                    <a:pt x="377" y="271"/>
                    <a:pt x="377" y="271"/>
                  </a:cubicBezTo>
                  <a:cubicBezTo>
                    <a:pt x="342" y="292"/>
                    <a:pt x="286" y="305"/>
                    <a:pt x="226" y="305"/>
                  </a:cubicBezTo>
                  <a:cubicBezTo>
                    <a:pt x="113" y="305"/>
                    <a:pt x="44" y="263"/>
                    <a:pt x="44" y="234"/>
                  </a:cubicBezTo>
                  <a:close/>
                  <a:moveTo>
                    <a:pt x="1250" y="1185"/>
                  </a:moveTo>
                  <a:cubicBezTo>
                    <a:pt x="1248" y="1187"/>
                    <a:pt x="1248" y="1187"/>
                    <a:pt x="1248" y="1187"/>
                  </a:cubicBezTo>
                  <a:cubicBezTo>
                    <a:pt x="1157" y="1440"/>
                    <a:pt x="1157" y="1440"/>
                    <a:pt x="1157" y="1440"/>
                  </a:cubicBezTo>
                  <a:cubicBezTo>
                    <a:pt x="1150" y="1446"/>
                    <a:pt x="1133" y="1458"/>
                    <a:pt x="1113" y="1458"/>
                  </a:cubicBezTo>
                  <a:cubicBezTo>
                    <a:pt x="1096" y="1458"/>
                    <a:pt x="1096" y="1458"/>
                    <a:pt x="1096" y="1458"/>
                  </a:cubicBezTo>
                  <a:cubicBezTo>
                    <a:pt x="1076" y="1458"/>
                    <a:pt x="1059" y="1446"/>
                    <a:pt x="1052" y="1440"/>
                  </a:cubicBezTo>
                  <a:cubicBezTo>
                    <a:pt x="961" y="1187"/>
                    <a:pt x="961" y="1187"/>
                    <a:pt x="961" y="1187"/>
                  </a:cubicBezTo>
                  <a:cubicBezTo>
                    <a:pt x="422" y="358"/>
                    <a:pt x="422" y="358"/>
                    <a:pt x="422" y="358"/>
                  </a:cubicBezTo>
                  <a:cubicBezTo>
                    <a:pt x="418" y="344"/>
                    <a:pt x="418" y="344"/>
                    <a:pt x="418" y="344"/>
                  </a:cubicBezTo>
                  <a:cubicBezTo>
                    <a:pt x="479" y="386"/>
                    <a:pt x="568" y="414"/>
                    <a:pt x="639" y="431"/>
                  </a:cubicBezTo>
                  <a:cubicBezTo>
                    <a:pt x="773" y="462"/>
                    <a:pt x="933" y="479"/>
                    <a:pt x="1104" y="479"/>
                  </a:cubicBezTo>
                  <a:cubicBezTo>
                    <a:pt x="1302" y="479"/>
                    <a:pt x="1489" y="456"/>
                    <a:pt x="1629" y="414"/>
                  </a:cubicBezTo>
                  <a:cubicBezTo>
                    <a:pt x="1698" y="394"/>
                    <a:pt x="1752" y="371"/>
                    <a:pt x="1790" y="345"/>
                  </a:cubicBezTo>
                  <a:cubicBezTo>
                    <a:pt x="1786" y="358"/>
                    <a:pt x="1786" y="358"/>
                    <a:pt x="1786" y="358"/>
                  </a:cubicBezTo>
                  <a:lnTo>
                    <a:pt x="1250" y="118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36">
              <a:extLst>
                <a:ext uri="{FF2B5EF4-FFF2-40B4-BE49-F238E27FC236}">
                  <a16:creationId xmlns="" xmlns:a16="http://schemas.microsoft.com/office/drawing/2014/main" id="{61623AB7-78B2-449F-9775-B5FD995DB3D2}"/>
                </a:ext>
              </a:extLst>
            </p:cNvPr>
            <p:cNvSpPr>
              <a:spLocks noEditPoints="1"/>
            </p:cNvSpPr>
            <p:nvPr/>
          </p:nvSpPr>
          <p:spPr bwMode="auto">
            <a:xfrm>
              <a:off x="2177" y="996"/>
              <a:ext cx="3122" cy="2486"/>
            </a:xfrm>
            <a:custGeom>
              <a:avLst/>
              <a:gdLst>
                <a:gd name="T0" fmla="*/ 894 w 1667"/>
                <a:gd name="T1" fmla="*/ 1079 h 1326"/>
                <a:gd name="T2" fmla="*/ 426 w 1667"/>
                <a:gd name="T3" fmla="*/ 358 h 1326"/>
                <a:gd name="T4" fmla="*/ 523 w 1667"/>
                <a:gd name="T5" fmla="*/ 385 h 1326"/>
                <a:gd name="T6" fmla="*/ 998 w 1667"/>
                <a:gd name="T7" fmla="*/ 435 h 1326"/>
                <a:gd name="T8" fmla="*/ 1536 w 1667"/>
                <a:gd name="T9" fmla="*/ 369 h 1326"/>
                <a:gd name="T10" fmla="*/ 1571 w 1667"/>
                <a:gd name="T11" fmla="*/ 357 h 1326"/>
                <a:gd name="T12" fmla="*/ 1103 w 1667"/>
                <a:gd name="T13" fmla="*/ 1079 h 1326"/>
                <a:gd name="T14" fmla="*/ 1014 w 1667"/>
                <a:gd name="T15" fmla="*/ 1324 h 1326"/>
                <a:gd name="T16" fmla="*/ 1007 w 1667"/>
                <a:gd name="T17" fmla="*/ 1326 h 1326"/>
                <a:gd name="T18" fmla="*/ 990 w 1667"/>
                <a:gd name="T19" fmla="*/ 1326 h 1326"/>
                <a:gd name="T20" fmla="*/ 983 w 1667"/>
                <a:gd name="T21" fmla="*/ 1324 h 1326"/>
                <a:gd name="T22" fmla="*/ 894 w 1667"/>
                <a:gd name="T23" fmla="*/ 1079 h 1326"/>
                <a:gd name="T24" fmla="*/ 335 w 1667"/>
                <a:gd name="T25" fmla="*/ 160 h 1326"/>
                <a:gd name="T26" fmla="*/ 998 w 1667"/>
                <a:gd name="T27" fmla="*/ 303 h 1326"/>
                <a:gd name="T28" fmla="*/ 1664 w 1667"/>
                <a:gd name="T29" fmla="*/ 157 h 1326"/>
                <a:gd name="T30" fmla="*/ 1666 w 1667"/>
                <a:gd name="T31" fmla="*/ 149 h 1326"/>
                <a:gd name="T32" fmla="*/ 1498 w 1667"/>
                <a:gd name="T33" fmla="*/ 61 h 1326"/>
                <a:gd name="T34" fmla="*/ 998 w 1667"/>
                <a:gd name="T35" fmla="*/ 0 h 1326"/>
                <a:gd name="T36" fmla="*/ 571 w 1667"/>
                <a:gd name="T37" fmla="*/ 42 h 1326"/>
                <a:gd name="T38" fmla="*/ 338 w 1667"/>
                <a:gd name="T39" fmla="*/ 139 h 1326"/>
                <a:gd name="T40" fmla="*/ 335 w 1667"/>
                <a:gd name="T41" fmla="*/ 160 h 1326"/>
                <a:gd name="T42" fmla="*/ 120 w 1667"/>
                <a:gd name="T43" fmla="*/ 171 h 1326"/>
                <a:gd name="T44" fmla="*/ 240 w 1667"/>
                <a:gd name="T45" fmla="*/ 146 h 1326"/>
                <a:gd name="T46" fmla="*/ 120 w 1667"/>
                <a:gd name="T47" fmla="*/ 120 h 1326"/>
                <a:gd name="T48" fmla="*/ 0 w 1667"/>
                <a:gd name="T49" fmla="*/ 146 h 1326"/>
                <a:gd name="T50" fmla="*/ 120 w 1667"/>
                <a:gd name="T51" fmla="*/ 171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7" h="1326">
                  <a:moveTo>
                    <a:pt x="894" y="1079"/>
                  </a:moveTo>
                  <a:cubicBezTo>
                    <a:pt x="426" y="358"/>
                    <a:pt x="426" y="358"/>
                    <a:pt x="426" y="358"/>
                  </a:cubicBezTo>
                  <a:cubicBezTo>
                    <a:pt x="456" y="368"/>
                    <a:pt x="488" y="377"/>
                    <a:pt x="523" y="385"/>
                  </a:cubicBezTo>
                  <a:cubicBezTo>
                    <a:pt x="660" y="418"/>
                    <a:pt x="824" y="435"/>
                    <a:pt x="998" y="435"/>
                  </a:cubicBezTo>
                  <a:cubicBezTo>
                    <a:pt x="1200" y="435"/>
                    <a:pt x="1391" y="411"/>
                    <a:pt x="1536" y="369"/>
                  </a:cubicBezTo>
                  <a:cubicBezTo>
                    <a:pt x="1548" y="365"/>
                    <a:pt x="1560" y="361"/>
                    <a:pt x="1571" y="357"/>
                  </a:cubicBezTo>
                  <a:cubicBezTo>
                    <a:pt x="1103" y="1079"/>
                    <a:pt x="1103" y="1079"/>
                    <a:pt x="1103" y="1079"/>
                  </a:cubicBezTo>
                  <a:cubicBezTo>
                    <a:pt x="1014" y="1324"/>
                    <a:pt x="1014" y="1324"/>
                    <a:pt x="1014" y="1324"/>
                  </a:cubicBezTo>
                  <a:cubicBezTo>
                    <a:pt x="1011" y="1325"/>
                    <a:pt x="1009" y="1326"/>
                    <a:pt x="1007" y="1326"/>
                  </a:cubicBezTo>
                  <a:cubicBezTo>
                    <a:pt x="990" y="1326"/>
                    <a:pt x="990" y="1326"/>
                    <a:pt x="990" y="1326"/>
                  </a:cubicBezTo>
                  <a:cubicBezTo>
                    <a:pt x="988" y="1326"/>
                    <a:pt x="986" y="1325"/>
                    <a:pt x="983" y="1324"/>
                  </a:cubicBezTo>
                  <a:lnTo>
                    <a:pt x="894" y="1079"/>
                  </a:lnTo>
                  <a:close/>
                  <a:moveTo>
                    <a:pt x="335" y="160"/>
                  </a:moveTo>
                  <a:cubicBezTo>
                    <a:pt x="382" y="220"/>
                    <a:pt x="618" y="303"/>
                    <a:pt x="998" y="303"/>
                  </a:cubicBezTo>
                  <a:cubicBezTo>
                    <a:pt x="1406" y="303"/>
                    <a:pt x="1632" y="208"/>
                    <a:pt x="1664" y="157"/>
                  </a:cubicBezTo>
                  <a:cubicBezTo>
                    <a:pt x="1667" y="152"/>
                    <a:pt x="1666" y="149"/>
                    <a:pt x="1666" y="149"/>
                  </a:cubicBezTo>
                  <a:cubicBezTo>
                    <a:pt x="1661" y="138"/>
                    <a:pt x="1626" y="99"/>
                    <a:pt x="1498" y="61"/>
                  </a:cubicBezTo>
                  <a:cubicBezTo>
                    <a:pt x="1365" y="22"/>
                    <a:pt x="1188" y="0"/>
                    <a:pt x="998" y="0"/>
                  </a:cubicBezTo>
                  <a:cubicBezTo>
                    <a:pt x="846" y="0"/>
                    <a:pt x="695" y="15"/>
                    <a:pt x="571" y="42"/>
                  </a:cubicBezTo>
                  <a:cubicBezTo>
                    <a:pt x="407" y="79"/>
                    <a:pt x="353" y="122"/>
                    <a:pt x="338" y="139"/>
                  </a:cubicBezTo>
                  <a:cubicBezTo>
                    <a:pt x="338" y="139"/>
                    <a:pt x="326" y="150"/>
                    <a:pt x="335" y="160"/>
                  </a:cubicBezTo>
                  <a:close/>
                  <a:moveTo>
                    <a:pt x="120" y="171"/>
                  </a:moveTo>
                  <a:cubicBezTo>
                    <a:pt x="186" y="171"/>
                    <a:pt x="240" y="160"/>
                    <a:pt x="240" y="146"/>
                  </a:cubicBezTo>
                  <a:cubicBezTo>
                    <a:pt x="240" y="131"/>
                    <a:pt x="186" y="120"/>
                    <a:pt x="120" y="120"/>
                  </a:cubicBezTo>
                  <a:cubicBezTo>
                    <a:pt x="54" y="120"/>
                    <a:pt x="0" y="131"/>
                    <a:pt x="0" y="146"/>
                  </a:cubicBezTo>
                  <a:cubicBezTo>
                    <a:pt x="0" y="160"/>
                    <a:pt x="54" y="171"/>
                    <a:pt x="120" y="17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9" name="Group 68"/>
          <p:cNvGrpSpPr>
            <a:grpSpLocks noChangeAspect="1"/>
          </p:cNvGrpSpPr>
          <p:nvPr/>
        </p:nvGrpSpPr>
        <p:grpSpPr>
          <a:xfrm>
            <a:off x="10334149" y="2568770"/>
            <a:ext cx="664292" cy="664292"/>
            <a:chOff x="5267325" y="2609850"/>
            <a:chExt cx="1657350" cy="1657350"/>
          </a:xfrm>
        </p:grpSpPr>
        <p:sp>
          <p:nvSpPr>
            <p:cNvPr id="70" name="AutoShape 53"/>
            <p:cNvSpPr>
              <a:spLocks noChangeAspect="1" noChangeArrowheads="1" noTextEdit="1"/>
            </p:cNvSpPr>
            <p:nvPr/>
          </p:nvSpPr>
          <p:spPr bwMode="auto">
            <a:xfrm>
              <a:off x="5267325" y="2609850"/>
              <a:ext cx="16573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1" name="Group 70"/>
            <p:cNvGrpSpPr/>
            <p:nvPr/>
          </p:nvGrpSpPr>
          <p:grpSpPr>
            <a:xfrm>
              <a:off x="5432425" y="2965450"/>
              <a:ext cx="1323975" cy="944563"/>
              <a:chOff x="5432425" y="2965450"/>
              <a:chExt cx="1323975" cy="944563"/>
            </a:xfrm>
          </p:grpSpPr>
          <p:sp>
            <p:nvSpPr>
              <p:cNvPr id="72" name="Freeform 71"/>
              <p:cNvSpPr>
                <a:spLocks/>
              </p:cNvSpPr>
              <p:nvPr/>
            </p:nvSpPr>
            <p:spPr bwMode="auto">
              <a:xfrm>
                <a:off x="5432425" y="2965450"/>
                <a:ext cx="1323975" cy="944563"/>
              </a:xfrm>
              <a:custGeom>
                <a:avLst/>
                <a:gdLst>
                  <a:gd name="connsiteX0" fmla="*/ 1187662 w 1323975"/>
                  <a:gd name="connsiteY0" fmla="*/ 113712 h 944563"/>
                  <a:gd name="connsiteX1" fmla="*/ 1209253 w 1323975"/>
                  <a:gd name="connsiteY1" fmla="*/ 132438 h 944563"/>
                  <a:gd name="connsiteX2" fmla="*/ 1145921 w 1323975"/>
                  <a:gd name="connsiteY2" fmla="*/ 362190 h 944563"/>
                  <a:gd name="connsiteX3" fmla="*/ 1129368 w 1323975"/>
                  <a:gd name="connsiteY3" fmla="*/ 367232 h 944563"/>
                  <a:gd name="connsiteX4" fmla="*/ 1081150 w 1323975"/>
                  <a:gd name="connsiteY4" fmla="*/ 326179 h 944563"/>
                  <a:gd name="connsiteX5" fmla="*/ 1066756 w 1323975"/>
                  <a:gd name="connsiteY5" fmla="*/ 327619 h 944563"/>
                  <a:gd name="connsiteX6" fmla="*/ 1038689 w 1323975"/>
                  <a:gd name="connsiteY6" fmla="*/ 359309 h 944563"/>
                  <a:gd name="connsiteX7" fmla="*/ 898351 w 1323975"/>
                  <a:gd name="connsiteY7" fmla="*/ 528563 h 944563"/>
                  <a:gd name="connsiteX8" fmla="*/ 884677 w 1323975"/>
                  <a:gd name="connsiteY8" fmla="*/ 530723 h 944563"/>
                  <a:gd name="connsiteX9" fmla="*/ 871723 w 1323975"/>
                  <a:gd name="connsiteY9" fmla="*/ 521360 h 944563"/>
                  <a:gd name="connsiteX10" fmla="*/ 846534 w 1323975"/>
                  <a:gd name="connsiteY10" fmla="*/ 505515 h 944563"/>
                  <a:gd name="connsiteX11" fmla="*/ 845814 w 1323975"/>
                  <a:gd name="connsiteY11" fmla="*/ 505515 h 944563"/>
                  <a:gd name="connsiteX12" fmla="*/ 712673 w 1323975"/>
                  <a:gd name="connsiteY12" fmla="*/ 411166 h 944563"/>
                  <a:gd name="connsiteX13" fmla="*/ 698999 w 1323975"/>
                  <a:gd name="connsiteY13" fmla="*/ 412606 h 944563"/>
                  <a:gd name="connsiteX14" fmla="*/ 678129 w 1323975"/>
                  <a:gd name="connsiteY14" fmla="*/ 435653 h 944563"/>
                  <a:gd name="connsiteX15" fmla="*/ 652940 w 1323975"/>
                  <a:gd name="connsiteY15" fmla="*/ 464462 h 944563"/>
                  <a:gd name="connsiteX16" fmla="*/ 483095 w 1323975"/>
                  <a:gd name="connsiteY16" fmla="*/ 650281 h 944563"/>
                  <a:gd name="connsiteX17" fmla="*/ 463664 w 1323975"/>
                  <a:gd name="connsiteY17" fmla="*/ 671888 h 944563"/>
                  <a:gd name="connsiteX18" fmla="*/ 444952 w 1323975"/>
                  <a:gd name="connsiteY18" fmla="*/ 675489 h 944563"/>
                  <a:gd name="connsiteX19" fmla="*/ 304615 w 1323975"/>
                  <a:gd name="connsiteY19" fmla="*/ 606347 h 944563"/>
                  <a:gd name="connsiteX20" fmla="*/ 291660 w 1323975"/>
                  <a:gd name="connsiteY20" fmla="*/ 609228 h 944563"/>
                  <a:gd name="connsiteX21" fmla="*/ 285903 w 1323975"/>
                  <a:gd name="connsiteY21" fmla="*/ 617151 h 944563"/>
                  <a:gd name="connsiteX22" fmla="*/ 259275 w 1323975"/>
                  <a:gd name="connsiteY22" fmla="*/ 648841 h 944563"/>
                  <a:gd name="connsiteX23" fmla="*/ 90870 w 1323975"/>
                  <a:gd name="connsiteY23" fmla="*/ 846183 h 944563"/>
                  <a:gd name="connsiteX24" fmla="*/ 71438 w 1323975"/>
                  <a:gd name="connsiteY24" fmla="*/ 869950 h 944563"/>
                  <a:gd name="connsiteX25" fmla="*/ 90870 w 1323975"/>
                  <a:gd name="connsiteY25" fmla="*/ 843302 h 944563"/>
                  <a:gd name="connsiteX26" fmla="*/ 259275 w 1323975"/>
                  <a:gd name="connsiteY26" fmla="*/ 609228 h 944563"/>
                  <a:gd name="connsiteX27" fmla="*/ 280865 w 1323975"/>
                  <a:gd name="connsiteY27" fmla="*/ 578978 h 944563"/>
                  <a:gd name="connsiteX28" fmla="*/ 293100 w 1323975"/>
                  <a:gd name="connsiteY28" fmla="*/ 575377 h 944563"/>
                  <a:gd name="connsiteX29" fmla="*/ 440634 w 1323975"/>
                  <a:gd name="connsiteY29" fmla="*/ 631555 h 944563"/>
                  <a:gd name="connsiteX30" fmla="*/ 452869 w 1323975"/>
                  <a:gd name="connsiteY30" fmla="*/ 627954 h 944563"/>
                  <a:gd name="connsiteX31" fmla="*/ 483095 w 1323975"/>
                  <a:gd name="connsiteY31" fmla="*/ 589782 h 944563"/>
                  <a:gd name="connsiteX32" fmla="*/ 652940 w 1323975"/>
                  <a:gd name="connsiteY32" fmla="*/ 380196 h 944563"/>
                  <a:gd name="connsiteX33" fmla="*/ 678129 w 1323975"/>
                  <a:gd name="connsiteY33" fmla="*/ 348506 h 944563"/>
                  <a:gd name="connsiteX34" fmla="*/ 688204 w 1323975"/>
                  <a:gd name="connsiteY34" fmla="*/ 334822 h 944563"/>
                  <a:gd name="connsiteX35" fmla="*/ 701878 w 1323975"/>
                  <a:gd name="connsiteY35" fmla="*/ 332661 h 944563"/>
                  <a:gd name="connsiteX36" fmla="*/ 846534 w 1323975"/>
                  <a:gd name="connsiteY36" fmla="*/ 422689 h 944563"/>
                  <a:gd name="connsiteX37" fmla="*/ 871723 w 1323975"/>
                  <a:gd name="connsiteY37" fmla="*/ 438534 h 944563"/>
                  <a:gd name="connsiteX38" fmla="*/ 871723 w 1323975"/>
                  <a:gd name="connsiteY38" fmla="*/ 439254 h 944563"/>
                  <a:gd name="connsiteX39" fmla="*/ 885397 w 1323975"/>
                  <a:gd name="connsiteY39" fmla="*/ 436374 h 944563"/>
                  <a:gd name="connsiteX40" fmla="*/ 1011341 w 1323975"/>
                  <a:gd name="connsiteY40" fmla="*/ 281525 h 944563"/>
                  <a:gd name="connsiteX41" fmla="*/ 1009182 w 1323975"/>
                  <a:gd name="connsiteY41" fmla="*/ 267120 h 944563"/>
                  <a:gd name="connsiteX42" fmla="*/ 962402 w 1323975"/>
                  <a:gd name="connsiteY42" fmla="*/ 230389 h 944563"/>
                  <a:gd name="connsiteX43" fmla="*/ 964562 w 1323975"/>
                  <a:gd name="connsiteY43" fmla="*/ 212383 h 944563"/>
                  <a:gd name="connsiteX44" fmla="*/ 974637 w 1323975"/>
                  <a:gd name="connsiteY44" fmla="*/ 208062 h 944563"/>
                  <a:gd name="connsiteX45" fmla="*/ 1187662 w 1323975"/>
                  <a:gd name="connsiteY45" fmla="*/ 113712 h 944563"/>
                  <a:gd name="connsiteX46" fmla="*/ 31750 w 1323975"/>
                  <a:gd name="connsiteY46" fmla="*/ 31750 h 944563"/>
                  <a:gd name="connsiteX47" fmla="*/ 31750 w 1323975"/>
                  <a:gd name="connsiteY47" fmla="*/ 912813 h 944563"/>
                  <a:gd name="connsiteX48" fmla="*/ 1292225 w 1323975"/>
                  <a:gd name="connsiteY48" fmla="*/ 912813 h 944563"/>
                  <a:gd name="connsiteX49" fmla="*/ 1292225 w 1323975"/>
                  <a:gd name="connsiteY49" fmla="*/ 31750 h 944563"/>
                  <a:gd name="connsiteX50" fmla="*/ 31750 w 1323975"/>
                  <a:gd name="connsiteY50" fmla="*/ 31750 h 944563"/>
                  <a:gd name="connsiteX51" fmla="*/ 31661 w 1323975"/>
                  <a:gd name="connsiteY51" fmla="*/ 0 h 944563"/>
                  <a:gd name="connsiteX52" fmla="*/ 1292315 w 1323975"/>
                  <a:gd name="connsiteY52" fmla="*/ 0 h 944563"/>
                  <a:gd name="connsiteX53" fmla="*/ 1323975 w 1323975"/>
                  <a:gd name="connsiteY53" fmla="*/ 31678 h 944563"/>
                  <a:gd name="connsiteX54" fmla="*/ 1323975 w 1323975"/>
                  <a:gd name="connsiteY54" fmla="*/ 913606 h 944563"/>
                  <a:gd name="connsiteX55" fmla="*/ 1292315 w 1323975"/>
                  <a:gd name="connsiteY55" fmla="*/ 944563 h 944563"/>
                  <a:gd name="connsiteX56" fmla="*/ 31661 w 1323975"/>
                  <a:gd name="connsiteY56" fmla="*/ 944563 h 944563"/>
                  <a:gd name="connsiteX57" fmla="*/ 0 w 1323975"/>
                  <a:gd name="connsiteY57" fmla="*/ 913606 h 944563"/>
                  <a:gd name="connsiteX58" fmla="*/ 0 w 1323975"/>
                  <a:gd name="connsiteY58" fmla="*/ 31678 h 944563"/>
                  <a:gd name="connsiteX59" fmla="*/ 31661 w 1323975"/>
                  <a:gd name="connsiteY59" fmla="*/ 0 h 94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23975" h="944563">
                    <a:moveTo>
                      <a:pt x="1187662" y="113712"/>
                    </a:moveTo>
                    <a:cubicBezTo>
                      <a:pt x="1199897" y="107950"/>
                      <a:pt x="1212851" y="119474"/>
                      <a:pt x="1209253" y="132438"/>
                    </a:cubicBezTo>
                    <a:cubicBezTo>
                      <a:pt x="1209253" y="132438"/>
                      <a:pt x="1209253" y="132438"/>
                      <a:pt x="1145921" y="362190"/>
                    </a:cubicBezTo>
                    <a:cubicBezTo>
                      <a:pt x="1143762" y="370113"/>
                      <a:pt x="1135126" y="372273"/>
                      <a:pt x="1129368" y="367232"/>
                    </a:cubicBezTo>
                    <a:cubicBezTo>
                      <a:pt x="1129368" y="367232"/>
                      <a:pt x="1129368" y="367232"/>
                      <a:pt x="1081150" y="326179"/>
                    </a:cubicBezTo>
                    <a:cubicBezTo>
                      <a:pt x="1076832" y="322578"/>
                      <a:pt x="1070355" y="323298"/>
                      <a:pt x="1066756" y="327619"/>
                    </a:cubicBezTo>
                    <a:cubicBezTo>
                      <a:pt x="1066756" y="327619"/>
                      <a:pt x="1066756" y="327619"/>
                      <a:pt x="1038689" y="359309"/>
                    </a:cubicBezTo>
                    <a:cubicBezTo>
                      <a:pt x="1038689" y="359309"/>
                      <a:pt x="1038689" y="359309"/>
                      <a:pt x="898351" y="528563"/>
                    </a:cubicBezTo>
                    <a:cubicBezTo>
                      <a:pt x="894753" y="532884"/>
                      <a:pt x="888995" y="533604"/>
                      <a:pt x="884677" y="530723"/>
                    </a:cubicBezTo>
                    <a:cubicBezTo>
                      <a:pt x="884677" y="530723"/>
                      <a:pt x="884677" y="530723"/>
                      <a:pt x="871723" y="521360"/>
                    </a:cubicBezTo>
                    <a:cubicBezTo>
                      <a:pt x="871723" y="521360"/>
                      <a:pt x="871723" y="521360"/>
                      <a:pt x="846534" y="505515"/>
                    </a:cubicBezTo>
                    <a:cubicBezTo>
                      <a:pt x="846534" y="505515"/>
                      <a:pt x="846534" y="505515"/>
                      <a:pt x="845814" y="505515"/>
                    </a:cubicBezTo>
                    <a:cubicBezTo>
                      <a:pt x="845814" y="505515"/>
                      <a:pt x="845814" y="505515"/>
                      <a:pt x="712673" y="411166"/>
                    </a:cubicBezTo>
                    <a:cubicBezTo>
                      <a:pt x="708355" y="407565"/>
                      <a:pt x="702598" y="408285"/>
                      <a:pt x="698999" y="412606"/>
                    </a:cubicBezTo>
                    <a:cubicBezTo>
                      <a:pt x="698999" y="412606"/>
                      <a:pt x="698999" y="412606"/>
                      <a:pt x="678129" y="435653"/>
                    </a:cubicBezTo>
                    <a:cubicBezTo>
                      <a:pt x="678129" y="435653"/>
                      <a:pt x="678129" y="435653"/>
                      <a:pt x="652940" y="464462"/>
                    </a:cubicBezTo>
                    <a:cubicBezTo>
                      <a:pt x="652940" y="464462"/>
                      <a:pt x="652940" y="464462"/>
                      <a:pt x="483095" y="650281"/>
                    </a:cubicBezTo>
                    <a:cubicBezTo>
                      <a:pt x="483095" y="650281"/>
                      <a:pt x="483095" y="650281"/>
                      <a:pt x="463664" y="671888"/>
                    </a:cubicBezTo>
                    <a:cubicBezTo>
                      <a:pt x="459346" y="676929"/>
                      <a:pt x="451429" y="678370"/>
                      <a:pt x="444952" y="675489"/>
                    </a:cubicBezTo>
                    <a:cubicBezTo>
                      <a:pt x="444952" y="675489"/>
                      <a:pt x="444952" y="675489"/>
                      <a:pt x="304615" y="606347"/>
                    </a:cubicBezTo>
                    <a:cubicBezTo>
                      <a:pt x="300297" y="604186"/>
                      <a:pt x="294539" y="605627"/>
                      <a:pt x="291660" y="609228"/>
                    </a:cubicBezTo>
                    <a:cubicBezTo>
                      <a:pt x="291660" y="609228"/>
                      <a:pt x="291660" y="609228"/>
                      <a:pt x="285903" y="617151"/>
                    </a:cubicBezTo>
                    <a:cubicBezTo>
                      <a:pt x="285903" y="617151"/>
                      <a:pt x="285903" y="617151"/>
                      <a:pt x="259275" y="648841"/>
                    </a:cubicBezTo>
                    <a:cubicBezTo>
                      <a:pt x="259275" y="648841"/>
                      <a:pt x="259275" y="648841"/>
                      <a:pt x="90870" y="846183"/>
                    </a:cubicBezTo>
                    <a:lnTo>
                      <a:pt x="71438" y="869950"/>
                    </a:lnTo>
                    <a:cubicBezTo>
                      <a:pt x="71438" y="869950"/>
                      <a:pt x="71438" y="869950"/>
                      <a:pt x="90870" y="843302"/>
                    </a:cubicBezTo>
                    <a:cubicBezTo>
                      <a:pt x="90870" y="843302"/>
                      <a:pt x="90870" y="843302"/>
                      <a:pt x="259275" y="609228"/>
                    </a:cubicBezTo>
                    <a:cubicBezTo>
                      <a:pt x="259275" y="609228"/>
                      <a:pt x="259275" y="609228"/>
                      <a:pt x="280865" y="578978"/>
                    </a:cubicBezTo>
                    <a:cubicBezTo>
                      <a:pt x="283744" y="575377"/>
                      <a:pt x="288782" y="573937"/>
                      <a:pt x="293100" y="575377"/>
                    </a:cubicBezTo>
                    <a:cubicBezTo>
                      <a:pt x="293100" y="575377"/>
                      <a:pt x="293100" y="575377"/>
                      <a:pt x="440634" y="631555"/>
                    </a:cubicBezTo>
                    <a:cubicBezTo>
                      <a:pt x="444952" y="633716"/>
                      <a:pt x="449990" y="632275"/>
                      <a:pt x="452869" y="627954"/>
                    </a:cubicBezTo>
                    <a:cubicBezTo>
                      <a:pt x="452869" y="627954"/>
                      <a:pt x="452869" y="627954"/>
                      <a:pt x="483095" y="589782"/>
                    </a:cubicBezTo>
                    <a:cubicBezTo>
                      <a:pt x="483095" y="589782"/>
                      <a:pt x="483095" y="589782"/>
                      <a:pt x="652940" y="380196"/>
                    </a:cubicBezTo>
                    <a:cubicBezTo>
                      <a:pt x="652940" y="380196"/>
                      <a:pt x="652940" y="380196"/>
                      <a:pt x="678129" y="348506"/>
                    </a:cubicBezTo>
                    <a:cubicBezTo>
                      <a:pt x="678129" y="348506"/>
                      <a:pt x="678129" y="348506"/>
                      <a:pt x="688204" y="334822"/>
                    </a:cubicBezTo>
                    <a:cubicBezTo>
                      <a:pt x="691803" y="330500"/>
                      <a:pt x="697560" y="329780"/>
                      <a:pt x="701878" y="332661"/>
                    </a:cubicBezTo>
                    <a:cubicBezTo>
                      <a:pt x="701878" y="332661"/>
                      <a:pt x="701878" y="332661"/>
                      <a:pt x="846534" y="422689"/>
                    </a:cubicBezTo>
                    <a:cubicBezTo>
                      <a:pt x="846534" y="422689"/>
                      <a:pt x="846534" y="422689"/>
                      <a:pt x="871723" y="438534"/>
                    </a:cubicBezTo>
                    <a:cubicBezTo>
                      <a:pt x="871723" y="438534"/>
                      <a:pt x="871723" y="438534"/>
                      <a:pt x="871723" y="439254"/>
                    </a:cubicBezTo>
                    <a:cubicBezTo>
                      <a:pt x="876041" y="441415"/>
                      <a:pt x="882518" y="440695"/>
                      <a:pt x="885397" y="436374"/>
                    </a:cubicBezTo>
                    <a:cubicBezTo>
                      <a:pt x="885397" y="436374"/>
                      <a:pt x="885397" y="436374"/>
                      <a:pt x="1011341" y="281525"/>
                    </a:cubicBezTo>
                    <a:cubicBezTo>
                      <a:pt x="1014939" y="277203"/>
                      <a:pt x="1014219" y="270721"/>
                      <a:pt x="1009182" y="267120"/>
                    </a:cubicBezTo>
                    <a:cubicBezTo>
                      <a:pt x="1009182" y="267120"/>
                      <a:pt x="1009182" y="267120"/>
                      <a:pt x="962402" y="230389"/>
                    </a:cubicBezTo>
                    <a:cubicBezTo>
                      <a:pt x="955925" y="225347"/>
                      <a:pt x="957365" y="215264"/>
                      <a:pt x="964562" y="212383"/>
                    </a:cubicBezTo>
                    <a:cubicBezTo>
                      <a:pt x="964562" y="212383"/>
                      <a:pt x="964562" y="212383"/>
                      <a:pt x="974637" y="208062"/>
                    </a:cubicBezTo>
                    <a:cubicBezTo>
                      <a:pt x="974637" y="208062"/>
                      <a:pt x="974637" y="208062"/>
                      <a:pt x="1187662" y="113712"/>
                    </a:cubicBezTo>
                    <a:close/>
                    <a:moveTo>
                      <a:pt x="31750" y="31750"/>
                    </a:moveTo>
                    <a:cubicBezTo>
                      <a:pt x="31750" y="912813"/>
                      <a:pt x="31750" y="912813"/>
                      <a:pt x="31750" y="912813"/>
                    </a:cubicBezTo>
                    <a:cubicBezTo>
                      <a:pt x="1292225" y="912813"/>
                      <a:pt x="1292225" y="912813"/>
                      <a:pt x="1292225" y="912813"/>
                    </a:cubicBezTo>
                    <a:cubicBezTo>
                      <a:pt x="1292225" y="31750"/>
                      <a:pt x="1292225" y="31750"/>
                      <a:pt x="1292225" y="31750"/>
                    </a:cubicBezTo>
                    <a:cubicBezTo>
                      <a:pt x="31750" y="31750"/>
                      <a:pt x="31750" y="31750"/>
                      <a:pt x="31750" y="31750"/>
                    </a:cubicBezTo>
                    <a:close/>
                    <a:moveTo>
                      <a:pt x="31661" y="0"/>
                    </a:moveTo>
                    <a:cubicBezTo>
                      <a:pt x="1292315" y="0"/>
                      <a:pt x="1292315" y="0"/>
                      <a:pt x="1292315" y="0"/>
                    </a:cubicBezTo>
                    <a:cubicBezTo>
                      <a:pt x="1309584" y="0"/>
                      <a:pt x="1323975" y="14399"/>
                      <a:pt x="1323975" y="31678"/>
                    </a:cubicBezTo>
                    <a:cubicBezTo>
                      <a:pt x="1323975" y="913606"/>
                      <a:pt x="1323975" y="913606"/>
                      <a:pt x="1323975" y="913606"/>
                    </a:cubicBezTo>
                    <a:cubicBezTo>
                      <a:pt x="1323975" y="930884"/>
                      <a:pt x="1309584" y="944563"/>
                      <a:pt x="1292315" y="944563"/>
                    </a:cubicBezTo>
                    <a:cubicBezTo>
                      <a:pt x="31661" y="944563"/>
                      <a:pt x="31661" y="944563"/>
                      <a:pt x="31661" y="944563"/>
                    </a:cubicBezTo>
                    <a:cubicBezTo>
                      <a:pt x="14391" y="944563"/>
                      <a:pt x="0" y="930884"/>
                      <a:pt x="0" y="913606"/>
                    </a:cubicBezTo>
                    <a:cubicBezTo>
                      <a:pt x="0" y="31678"/>
                      <a:pt x="0" y="31678"/>
                      <a:pt x="0" y="31678"/>
                    </a:cubicBezTo>
                    <a:cubicBezTo>
                      <a:pt x="0" y="14399"/>
                      <a:pt x="14391" y="0"/>
                      <a:pt x="31661"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3" name="Freeform 58"/>
              <p:cNvSpPr>
                <a:spLocks/>
              </p:cNvSpPr>
              <p:nvPr/>
            </p:nvSpPr>
            <p:spPr bwMode="auto">
              <a:xfrm>
                <a:off x="5534025" y="3078163"/>
                <a:ext cx="1160463" cy="766763"/>
              </a:xfrm>
              <a:custGeom>
                <a:avLst/>
                <a:gdLst>
                  <a:gd name="T0" fmla="*/ 1481 w 1613"/>
                  <a:gd name="T1" fmla="*/ 415 h 1066"/>
                  <a:gd name="T2" fmla="*/ 1445 w 1613"/>
                  <a:gd name="T3" fmla="*/ 425 h 1066"/>
                  <a:gd name="T4" fmla="*/ 1418 w 1613"/>
                  <a:gd name="T5" fmla="*/ 402 h 1066"/>
                  <a:gd name="T6" fmla="*/ 1374 w 1613"/>
                  <a:gd name="T7" fmla="*/ 363 h 1066"/>
                  <a:gd name="T8" fmla="*/ 1342 w 1613"/>
                  <a:gd name="T9" fmla="*/ 366 h 1066"/>
                  <a:gd name="T10" fmla="*/ 1136 w 1613"/>
                  <a:gd name="T11" fmla="*/ 616 h 1066"/>
                  <a:gd name="T12" fmla="*/ 1122 w 1613"/>
                  <a:gd name="T13" fmla="*/ 633 h 1066"/>
                  <a:gd name="T14" fmla="*/ 1092 w 1613"/>
                  <a:gd name="T15" fmla="*/ 637 h 1066"/>
                  <a:gd name="T16" fmla="*/ 1074 w 1613"/>
                  <a:gd name="T17" fmla="*/ 625 h 1066"/>
                  <a:gd name="T18" fmla="*/ 862 w 1613"/>
                  <a:gd name="T19" fmla="*/ 477 h 1066"/>
                  <a:gd name="T20" fmla="*/ 833 w 1613"/>
                  <a:gd name="T21" fmla="*/ 480 h 1066"/>
                  <a:gd name="T22" fmla="*/ 526 w 1613"/>
                  <a:gd name="T23" fmla="*/ 817 h 1066"/>
                  <a:gd name="T24" fmla="*/ 515 w 1613"/>
                  <a:gd name="T25" fmla="*/ 830 h 1066"/>
                  <a:gd name="T26" fmla="*/ 488 w 1613"/>
                  <a:gd name="T27" fmla="*/ 835 h 1066"/>
                  <a:gd name="T28" fmla="*/ 473 w 1613"/>
                  <a:gd name="T29" fmla="*/ 828 h 1066"/>
                  <a:gd name="T30" fmla="*/ 298 w 1613"/>
                  <a:gd name="T31" fmla="*/ 742 h 1066"/>
                  <a:gd name="T32" fmla="*/ 272 w 1613"/>
                  <a:gd name="T33" fmla="*/ 748 h 1066"/>
                  <a:gd name="T34" fmla="*/ 0 w 1613"/>
                  <a:gd name="T35" fmla="*/ 1066 h 1066"/>
                  <a:gd name="T36" fmla="*/ 1613 w 1613"/>
                  <a:gd name="T37" fmla="*/ 1066 h 1066"/>
                  <a:gd name="T38" fmla="*/ 1613 w 1613"/>
                  <a:gd name="T39" fmla="*/ 16 h 1066"/>
                  <a:gd name="T40" fmla="*/ 1593 w 1613"/>
                  <a:gd name="T41" fmla="*/ 7 h 1066"/>
                  <a:gd name="T42" fmla="*/ 1593 w 1613"/>
                  <a:gd name="T43" fmla="*/ 7 h 1066"/>
                  <a:gd name="T44" fmla="*/ 1491 w 1613"/>
                  <a:gd name="T45" fmla="*/ 380 h 1066"/>
                  <a:gd name="T46" fmla="*/ 1481 w 1613"/>
                  <a:gd name="T47" fmla="*/ 415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13" h="1066">
                    <a:moveTo>
                      <a:pt x="1481" y="415"/>
                    </a:moveTo>
                    <a:cubicBezTo>
                      <a:pt x="1477" y="430"/>
                      <a:pt x="1458" y="436"/>
                      <a:pt x="1445" y="425"/>
                    </a:cubicBezTo>
                    <a:cubicBezTo>
                      <a:pt x="1418" y="402"/>
                      <a:pt x="1418" y="402"/>
                      <a:pt x="1418" y="402"/>
                    </a:cubicBezTo>
                    <a:cubicBezTo>
                      <a:pt x="1374" y="363"/>
                      <a:pt x="1374" y="363"/>
                      <a:pt x="1374" y="363"/>
                    </a:cubicBezTo>
                    <a:cubicBezTo>
                      <a:pt x="1364" y="355"/>
                      <a:pt x="1350" y="357"/>
                      <a:pt x="1342" y="366"/>
                    </a:cubicBezTo>
                    <a:cubicBezTo>
                      <a:pt x="1136" y="616"/>
                      <a:pt x="1136" y="616"/>
                      <a:pt x="1136" y="616"/>
                    </a:cubicBezTo>
                    <a:cubicBezTo>
                      <a:pt x="1122" y="633"/>
                      <a:pt x="1122" y="633"/>
                      <a:pt x="1122" y="633"/>
                    </a:cubicBezTo>
                    <a:cubicBezTo>
                      <a:pt x="1115" y="642"/>
                      <a:pt x="1102" y="644"/>
                      <a:pt x="1092" y="637"/>
                    </a:cubicBezTo>
                    <a:cubicBezTo>
                      <a:pt x="1074" y="625"/>
                      <a:pt x="1074" y="625"/>
                      <a:pt x="1074" y="625"/>
                    </a:cubicBezTo>
                    <a:cubicBezTo>
                      <a:pt x="862" y="477"/>
                      <a:pt x="862" y="477"/>
                      <a:pt x="862" y="477"/>
                    </a:cubicBezTo>
                    <a:cubicBezTo>
                      <a:pt x="853" y="470"/>
                      <a:pt x="841" y="472"/>
                      <a:pt x="833" y="480"/>
                    </a:cubicBezTo>
                    <a:cubicBezTo>
                      <a:pt x="526" y="817"/>
                      <a:pt x="526" y="817"/>
                      <a:pt x="526" y="817"/>
                    </a:cubicBezTo>
                    <a:cubicBezTo>
                      <a:pt x="515" y="830"/>
                      <a:pt x="515" y="830"/>
                      <a:pt x="515" y="830"/>
                    </a:cubicBezTo>
                    <a:cubicBezTo>
                      <a:pt x="508" y="837"/>
                      <a:pt x="497" y="840"/>
                      <a:pt x="488" y="835"/>
                    </a:cubicBezTo>
                    <a:cubicBezTo>
                      <a:pt x="473" y="828"/>
                      <a:pt x="473" y="828"/>
                      <a:pt x="473" y="828"/>
                    </a:cubicBezTo>
                    <a:cubicBezTo>
                      <a:pt x="298" y="742"/>
                      <a:pt x="298" y="742"/>
                      <a:pt x="298" y="742"/>
                    </a:cubicBezTo>
                    <a:cubicBezTo>
                      <a:pt x="289" y="738"/>
                      <a:pt x="278" y="740"/>
                      <a:pt x="272" y="748"/>
                    </a:cubicBezTo>
                    <a:cubicBezTo>
                      <a:pt x="0" y="1066"/>
                      <a:pt x="0" y="1066"/>
                      <a:pt x="0" y="1066"/>
                    </a:cubicBezTo>
                    <a:cubicBezTo>
                      <a:pt x="1613" y="1066"/>
                      <a:pt x="1613" y="1066"/>
                      <a:pt x="1613" y="1066"/>
                    </a:cubicBezTo>
                    <a:cubicBezTo>
                      <a:pt x="1613" y="16"/>
                      <a:pt x="1613" y="16"/>
                      <a:pt x="1613" y="16"/>
                    </a:cubicBezTo>
                    <a:cubicBezTo>
                      <a:pt x="1613" y="5"/>
                      <a:pt x="1601" y="0"/>
                      <a:pt x="1593" y="7"/>
                    </a:cubicBezTo>
                    <a:cubicBezTo>
                      <a:pt x="1593" y="7"/>
                      <a:pt x="1593" y="7"/>
                      <a:pt x="1593" y="7"/>
                    </a:cubicBezTo>
                    <a:cubicBezTo>
                      <a:pt x="1491" y="380"/>
                      <a:pt x="1491" y="380"/>
                      <a:pt x="1491" y="380"/>
                    </a:cubicBezTo>
                    <a:lnTo>
                      <a:pt x="1481" y="41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78" name="TextBox 77"/>
          <p:cNvSpPr txBox="1"/>
          <p:nvPr/>
        </p:nvSpPr>
        <p:spPr>
          <a:xfrm>
            <a:off x="422294" y="3890942"/>
            <a:ext cx="1461154" cy="2855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rgbClr val="575757"/>
                </a:solidFill>
              </a:rPr>
              <a:t>Introduction</a:t>
            </a:r>
          </a:p>
        </p:txBody>
      </p:sp>
      <p:cxnSp>
        <p:nvCxnSpPr>
          <p:cNvPr id="76" name="Straight Connector 75"/>
          <p:cNvCxnSpPr/>
          <p:nvPr/>
        </p:nvCxnSpPr>
        <p:spPr>
          <a:xfrm>
            <a:off x="2032262" y="3717134"/>
            <a:ext cx="4564276" cy="0"/>
          </a:xfrm>
          <a:prstGeom prst="line">
            <a:avLst/>
          </a:prstGeom>
          <a:ln w="25400" cap="rnd" cmpd="sng" algn="ctr">
            <a:solidFill>
              <a:srgbClr val="30C1D7"/>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67922" y="3717134"/>
            <a:ext cx="4584829" cy="0"/>
          </a:xfrm>
          <a:prstGeom prst="line">
            <a:avLst/>
          </a:prstGeom>
          <a:ln w="25400" cap="rnd" cmpd="sng" algn="ctr">
            <a:solidFill>
              <a:srgbClr val="E71C57"/>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6860" y="4805612"/>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Data Science overview and key topics</a:t>
            </a:r>
          </a:p>
        </p:txBody>
      </p:sp>
      <p:sp>
        <p:nvSpPr>
          <p:cNvPr id="80" name="TextBox 79"/>
          <p:cNvSpPr txBox="1"/>
          <p:nvPr/>
        </p:nvSpPr>
        <p:spPr>
          <a:xfrm>
            <a:off x="3291715" y="3909810"/>
            <a:ext cx="2045369" cy="2478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rgbClr val="575757"/>
                </a:solidFill>
              </a:rPr>
              <a:t>Data Preparation</a:t>
            </a:r>
          </a:p>
        </p:txBody>
      </p:sp>
      <p:sp>
        <p:nvSpPr>
          <p:cNvPr id="81" name="TextBox 80"/>
          <p:cNvSpPr txBox="1"/>
          <p:nvPr/>
        </p:nvSpPr>
        <p:spPr>
          <a:xfrm>
            <a:off x="7402787" y="3909810"/>
            <a:ext cx="3315099" cy="2478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rgbClr val="575757"/>
                </a:solidFill>
              </a:rPr>
              <a:t>Modeling and Production</a:t>
            </a:r>
          </a:p>
        </p:txBody>
      </p:sp>
      <p:cxnSp>
        <p:nvCxnSpPr>
          <p:cNvPr id="83" name="Straight Connector 82"/>
          <p:cNvCxnSpPr/>
          <p:nvPr/>
        </p:nvCxnSpPr>
        <p:spPr>
          <a:xfrm>
            <a:off x="445861" y="4350301"/>
            <a:ext cx="1414021" cy="0"/>
          </a:xfrm>
          <a:prstGeom prst="line">
            <a:avLst/>
          </a:prstGeom>
          <a:ln w="1905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032263" y="4350301"/>
            <a:ext cx="4564276" cy="0"/>
          </a:xfrm>
          <a:prstGeom prst="line">
            <a:avLst/>
          </a:prstGeom>
          <a:ln w="19050" cap="rnd" cmpd="sng" algn="ctr">
            <a:solidFill>
              <a:srgbClr val="30C1D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778199" y="4350301"/>
            <a:ext cx="4564276" cy="0"/>
          </a:xfrm>
          <a:prstGeom prst="line">
            <a:avLst/>
          </a:prstGeom>
          <a:ln w="19050" cap="rnd" cmpd="sng" algn="ctr">
            <a:solidFill>
              <a:srgbClr val="E71C5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7967" y="4518052"/>
            <a:ext cx="0" cy="786967"/>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217879" y="4765420"/>
            <a:ext cx="1019461" cy="2922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Overview</a:t>
            </a:r>
          </a:p>
        </p:txBody>
      </p:sp>
      <p:cxnSp>
        <p:nvCxnSpPr>
          <p:cNvPr id="79" name="Straight Connector 78"/>
          <p:cNvCxnSpPr/>
          <p:nvPr/>
        </p:nvCxnSpPr>
        <p:spPr>
          <a:xfrm>
            <a:off x="437967" y="5421266"/>
            <a:ext cx="0" cy="786967"/>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6200000">
            <a:off x="-235464" y="5668634"/>
            <a:ext cx="1019461" cy="2922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Deep dive</a:t>
            </a:r>
          </a:p>
        </p:txBody>
      </p:sp>
      <p:sp>
        <p:nvSpPr>
          <p:cNvPr id="89" name="TextBox 88"/>
          <p:cNvSpPr txBox="1"/>
          <p:nvPr/>
        </p:nvSpPr>
        <p:spPr>
          <a:xfrm>
            <a:off x="1957342" y="5708824"/>
            <a:ext cx="1563864" cy="2342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Menu exploration rules/propensity</a:t>
            </a:r>
            <a:endParaRPr lang="en-US" sz="1400" baseline="30000" dirty="0" smtClean="0">
              <a:solidFill>
                <a:srgbClr val="575757"/>
              </a:solidFill>
            </a:endParaRPr>
          </a:p>
        </p:txBody>
      </p:sp>
      <p:sp>
        <p:nvSpPr>
          <p:cNvPr id="91" name="TextBox 90"/>
          <p:cNvSpPr txBox="1"/>
          <p:nvPr/>
        </p:nvSpPr>
        <p:spPr>
          <a:xfrm>
            <a:off x="6768949"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Menu exploration CF</a:t>
            </a:r>
            <a:r>
              <a:rPr lang="en-US" sz="1400" baseline="30000" dirty="0" smtClean="0">
                <a:solidFill>
                  <a:srgbClr val="575757"/>
                </a:solidFill>
              </a:rPr>
              <a:t>2</a:t>
            </a:r>
            <a:r>
              <a:rPr lang="en-US" sz="1400" dirty="0" smtClean="0">
                <a:solidFill>
                  <a:srgbClr val="575757"/>
                </a:solidFill>
              </a:rPr>
              <a:t> model</a:t>
            </a:r>
          </a:p>
        </p:txBody>
      </p:sp>
      <p:sp>
        <p:nvSpPr>
          <p:cNvPr id="92" name="TextBox 91"/>
          <p:cNvSpPr txBox="1"/>
          <p:nvPr/>
        </p:nvSpPr>
        <p:spPr>
          <a:xfrm>
            <a:off x="8354353"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TBD</a:t>
            </a:r>
          </a:p>
          <a:p>
            <a:pPr algn="ctr"/>
            <a:r>
              <a:rPr lang="en-US" sz="1400" dirty="0" smtClean="0">
                <a:solidFill>
                  <a:srgbClr val="575757"/>
                </a:solidFill>
              </a:rPr>
              <a:t>Advanced Topic</a:t>
            </a:r>
          </a:p>
        </p:txBody>
      </p:sp>
      <p:sp>
        <p:nvSpPr>
          <p:cNvPr id="93" name="TextBox 92"/>
          <p:cNvSpPr txBox="1"/>
          <p:nvPr/>
        </p:nvSpPr>
        <p:spPr>
          <a:xfrm>
            <a:off x="9939757"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TBD</a:t>
            </a:r>
          </a:p>
          <a:p>
            <a:pPr algn="ctr"/>
            <a:r>
              <a:rPr lang="en-US" sz="1400" dirty="0" smtClean="0">
                <a:solidFill>
                  <a:srgbClr val="575757"/>
                </a:solidFill>
              </a:rPr>
              <a:t>Advanced Topic</a:t>
            </a:r>
          </a:p>
        </p:txBody>
      </p:sp>
      <p:sp>
        <p:nvSpPr>
          <p:cNvPr id="94" name="TextBox 93"/>
          <p:cNvSpPr txBox="1"/>
          <p:nvPr/>
        </p:nvSpPr>
        <p:spPr>
          <a:xfrm>
            <a:off x="3608417" y="5708825"/>
            <a:ext cx="2989149"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Movie affinity</a:t>
            </a:r>
          </a:p>
        </p:txBody>
      </p:sp>
      <p:sp>
        <p:nvSpPr>
          <p:cNvPr id="95" name="TextBox 94"/>
          <p:cNvSpPr txBox="1"/>
          <p:nvPr/>
        </p:nvSpPr>
        <p:spPr>
          <a:xfrm>
            <a:off x="447887" y="5708825"/>
            <a:ext cx="1414021" cy="2118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575757"/>
                </a:solidFill>
              </a:rPr>
              <a:t>Frequency challenge clustering</a:t>
            </a:r>
          </a:p>
        </p:txBody>
      </p:sp>
      <p:cxnSp>
        <p:nvCxnSpPr>
          <p:cNvPr id="11" name="Straight Connector 10"/>
          <p:cNvCxnSpPr/>
          <p:nvPr/>
        </p:nvCxnSpPr>
        <p:spPr>
          <a:xfrm>
            <a:off x="3800808" y="2283204"/>
            <a:ext cx="2633146"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715382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3"/>
            </p:custDataLst>
            <p:extLst>
              <p:ext uri="{D42A27DB-BD31-4B8C-83A1-F6EECF244321}">
                <p14:modId xmlns:p14="http://schemas.microsoft.com/office/powerpoint/2010/main" val="4411003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269" name="think-cell Slide" r:id="rId10" imgW="415" imgH="416" progId="TCLayout.ActiveDocument.1">
                  <p:embed/>
                </p:oleObj>
              </mc:Choice>
              <mc:Fallback>
                <p:oleObj name="think-cell Slide" r:id="rId10" imgW="415" imgH="416"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5" name="Rectangle 14"/>
          <p:cNvSpPr/>
          <p:nvPr/>
        </p:nvSpPr>
        <p:spPr>
          <a:xfrm>
            <a:off x="546755" y="2413262"/>
            <a:ext cx="2814768" cy="3487917"/>
          </a:xfrm>
          <a:prstGeom prst="rect">
            <a:avLst/>
          </a:prstGeom>
          <a:noFill/>
          <a:ln w="25400" cap="rnd" cmpd="sng" algn="ctr">
            <a:solidFill>
              <a:srgbClr val="29BA74"/>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 name="Title 1"/>
          <p:cNvSpPr>
            <a:spLocks noGrp="1"/>
          </p:cNvSpPr>
          <p:nvPr>
            <p:ph type="title"/>
          </p:nvPr>
        </p:nvSpPr>
        <p:spPr>
          <a:xfrm>
            <a:off x="630000" y="622800"/>
            <a:ext cx="10933200" cy="941796"/>
          </a:xfrm>
        </p:spPr>
        <p:txBody>
          <a:bodyPr/>
          <a:lstStyle/>
          <a:p>
            <a:r>
              <a:rPr lang="en-US" dirty="0" smtClean="0"/>
              <a:t>Many steps have to be taken before a value-adding model can be constructed and implemented</a:t>
            </a:r>
            <a:endParaRPr lang="en-US" dirty="0"/>
          </a:p>
        </p:txBody>
      </p:sp>
      <p:grpSp>
        <p:nvGrpSpPr>
          <p:cNvPr id="19" name="Group 18"/>
          <p:cNvGrpSpPr/>
          <p:nvPr/>
        </p:nvGrpSpPr>
        <p:grpSpPr>
          <a:xfrm>
            <a:off x="628553" y="2485081"/>
            <a:ext cx="10934700" cy="832082"/>
            <a:chOff x="630000" y="2080800"/>
            <a:chExt cx="11223325" cy="832082"/>
          </a:xfrm>
        </p:grpSpPr>
        <p:sp>
          <p:nvSpPr>
            <p:cNvPr id="3" name="ValueChainStarter"/>
            <p:cNvSpPr>
              <a:spLocks noChangeArrowheads="1"/>
            </p:cNvSpPr>
            <p:nvPr>
              <p:custDataLst>
                <p:tags r:id="rId4"/>
              </p:custDataLst>
            </p:nvPr>
          </p:nvSpPr>
          <p:spPr bwMode="gray">
            <a:xfrm>
              <a:off x="630000" y="2080800"/>
              <a:ext cx="2808000" cy="832082"/>
            </a:xfrm>
            <a:prstGeom prst="homePlate">
              <a:avLst>
                <a:gd name="adj" fmla="val 12004"/>
              </a:avLst>
            </a:prstGeom>
            <a:solidFill>
              <a:schemeClr val="tx2"/>
            </a:solidFill>
            <a:ln w="38100" cap="rnd" cmpd="sng" algn="ctr">
              <a:solidFill>
                <a:srgbClr val="29BA74"/>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Data exploration</a:t>
              </a:r>
              <a:endParaRPr lang="en-US" sz="2400" dirty="0">
                <a:solidFill>
                  <a:schemeClr val="bg1"/>
                </a:solidFill>
                <a:sym typeface="Trebuchet MS" panose="020B0603020202020204" pitchFamily="34" charset="0"/>
              </a:endParaRPr>
            </a:p>
          </p:txBody>
        </p:sp>
        <p:sp>
          <p:nvSpPr>
            <p:cNvPr id="4" name="ValueChainHeader"/>
            <p:cNvSpPr>
              <a:spLocks noChangeArrowheads="1"/>
            </p:cNvSpPr>
            <p:nvPr>
              <p:custDataLst>
                <p:tags r:id="rId5"/>
              </p:custDataLst>
            </p:nvPr>
          </p:nvSpPr>
          <p:spPr bwMode="gray">
            <a:xfrm>
              <a:off x="3435108" y="2080800"/>
              <a:ext cx="2808000" cy="832082"/>
            </a:xfrm>
            <a:prstGeom prst="chevron">
              <a:avLst>
                <a:gd name="adj" fmla="val 12004"/>
              </a:avLst>
            </a:prstGeom>
            <a:solidFill>
              <a:srgbClr val="30C1D7"/>
            </a:solidFill>
            <a:ln w="38100" cap="rnd" cmpd="sng" algn="ctr">
              <a:solidFill>
                <a:srgbClr val="30C1D7"/>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Feature development</a:t>
              </a:r>
              <a:endParaRPr lang="en-US" sz="2400" dirty="0">
                <a:solidFill>
                  <a:schemeClr val="bg1"/>
                </a:solidFill>
                <a:sym typeface="Trebuchet MS" panose="020B0603020202020204" pitchFamily="34" charset="0"/>
              </a:endParaRPr>
            </a:p>
          </p:txBody>
        </p:sp>
        <p:sp>
          <p:nvSpPr>
            <p:cNvPr id="5" name="ValueChainHeader"/>
            <p:cNvSpPr>
              <a:spLocks noChangeArrowheads="1"/>
            </p:cNvSpPr>
            <p:nvPr>
              <p:custDataLst>
                <p:tags r:id="rId6"/>
              </p:custDataLst>
            </p:nvPr>
          </p:nvSpPr>
          <p:spPr bwMode="gray">
            <a:xfrm>
              <a:off x="6240216" y="2080800"/>
              <a:ext cx="2808000" cy="832082"/>
            </a:xfrm>
            <a:prstGeom prst="chevron">
              <a:avLst>
                <a:gd name="adj" fmla="val 12004"/>
              </a:avLst>
            </a:prstGeom>
            <a:solidFill>
              <a:srgbClr val="E71C57"/>
            </a:solidFill>
            <a:ln w="38100" cap="rnd" cmpd="sng" algn="ctr">
              <a:solidFill>
                <a:srgbClr val="E71C57"/>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Model candidate identification</a:t>
              </a:r>
              <a:endParaRPr lang="en-US" sz="2400" dirty="0">
                <a:solidFill>
                  <a:schemeClr val="bg1"/>
                </a:solidFill>
                <a:sym typeface="Trebuchet MS" panose="020B0603020202020204" pitchFamily="34" charset="0"/>
              </a:endParaRPr>
            </a:p>
          </p:txBody>
        </p:sp>
        <p:sp>
          <p:nvSpPr>
            <p:cNvPr id="6" name="ValueChainHeader"/>
            <p:cNvSpPr>
              <a:spLocks noChangeArrowheads="1"/>
            </p:cNvSpPr>
            <p:nvPr>
              <p:custDataLst>
                <p:tags r:id="rId7"/>
              </p:custDataLst>
            </p:nvPr>
          </p:nvSpPr>
          <p:spPr bwMode="gray">
            <a:xfrm>
              <a:off x="9045325" y="2080800"/>
              <a:ext cx="2808000" cy="832082"/>
            </a:xfrm>
            <a:prstGeom prst="chevron">
              <a:avLst>
                <a:gd name="adj" fmla="val 12004"/>
              </a:avLst>
            </a:prstGeom>
            <a:solidFill>
              <a:srgbClr val="295E7E"/>
            </a:solidFill>
            <a:ln w="38100" cap="rnd" cmpd="sng" algn="ctr">
              <a:solidFill>
                <a:srgbClr val="295E7E"/>
              </a:solidFill>
              <a:prstDash val="solid"/>
              <a:round/>
              <a:headEnd type="none" w="med" len="med"/>
              <a:tailEnd type="none" w="med" len="med"/>
            </a:ln>
          </p:spPr>
          <p:txBody>
            <a:bodyPr lIns="0" tIns="0" rIns="0" bIns="0" anchor="ctr" anchorCtr="0"/>
            <a:lstStyle/>
            <a:p>
              <a:pPr algn="ctr" eaLnBrk="0" hangingPunct="0"/>
              <a:r>
                <a:rPr lang="en-US" sz="2400" dirty="0" smtClean="0">
                  <a:solidFill>
                    <a:schemeClr val="bg1"/>
                  </a:solidFill>
                  <a:sym typeface="Trebuchet MS" panose="020B0603020202020204" pitchFamily="34" charset="0"/>
                </a:rPr>
                <a:t>Scaling and execution</a:t>
              </a:r>
              <a:endParaRPr lang="en-US" sz="2400" dirty="0">
                <a:solidFill>
                  <a:schemeClr val="bg1"/>
                </a:solidFill>
                <a:sym typeface="Trebuchet MS" panose="020B0603020202020204" pitchFamily="34" charset="0"/>
              </a:endParaRPr>
            </a:p>
          </p:txBody>
        </p:sp>
      </p:grpSp>
      <p:sp>
        <p:nvSpPr>
          <p:cNvPr id="7" name="ee4pContent1"/>
          <p:cNvSpPr txBox="1"/>
          <p:nvPr/>
        </p:nvSpPr>
        <p:spPr>
          <a:xfrm>
            <a:off x="630000"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Explore if the question can be answered with the current data</a:t>
            </a:r>
          </a:p>
          <a:p>
            <a:pPr lvl="1">
              <a:buClr>
                <a:schemeClr val="tx2">
                  <a:lumMod val="100000"/>
                </a:schemeClr>
              </a:buClr>
              <a:buSzPct val="100000"/>
            </a:pPr>
            <a:r>
              <a:rPr lang="en-US" sz="1400" dirty="0" smtClean="0">
                <a:solidFill>
                  <a:schemeClr val="tx1">
                    <a:lumMod val="100000"/>
                  </a:schemeClr>
                </a:solidFill>
              </a:rPr>
              <a:t>Identify which data is usable and of appropriate quality</a:t>
            </a:r>
            <a:endParaRPr lang="en-US" sz="1400" dirty="0">
              <a:solidFill>
                <a:schemeClr val="tx1">
                  <a:lumMod val="100000"/>
                </a:schemeClr>
              </a:solidFill>
            </a:endParaRPr>
          </a:p>
        </p:txBody>
      </p:sp>
      <p:sp>
        <p:nvSpPr>
          <p:cNvPr id="8" name="ee4pContent2"/>
          <p:cNvSpPr txBox="1"/>
          <p:nvPr/>
        </p:nvSpPr>
        <p:spPr>
          <a:xfrm>
            <a:off x="3435108"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Combine the data create new metrics e.g. average purchases last three months, favorite product, most frequently visited location</a:t>
            </a:r>
            <a:endParaRPr lang="en-US" sz="1400" dirty="0">
              <a:solidFill>
                <a:schemeClr val="tx1">
                  <a:lumMod val="100000"/>
                </a:schemeClr>
              </a:solidFill>
            </a:endParaRPr>
          </a:p>
        </p:txBody>
      </p:sp>
      <p:sp>
        <p:nvSpPr>
          <p:cNvPr id="9" name="ee4pContent3"/>
          <p:cNvSpPr txBox="1"/>
          <p:nvPr/>
        </p:nvSpPr>
        <p:spPr>
          <a:xfrm>
            <a:off x="6240216"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Determine if there's an appropriate model to predict a given outcome – for example, if a customer will purchase a given class of product</a:t>
            </a:r>
            <a:endParaRPr lang="en-US" sz="1400" dirty="0">
              <a:solidFill>
                <a:schemeClr val="tx1">
                  <a:lumMod val="100000"/>
                </a:schemeClr>
              </a:solidFill>
            </a:endParaRPr>
          </a:p>
        </p:txBody>
      </p:sp>
      <p:sp>
        <p:nvSpPr>
          <p:cNvPr id="10" name="ee4pContent4"/>
          <p:cNvSpPr txBox="1"/>
          <p:nvPr/>
        </p:nvSpPr>
        <p:spPr>
          <a:xfrm>
            <a:off x="9045325" y="4389120"/>
            <a:ext cx="2518024" cy="1936266"/>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400" dirty="0" smtClean="0">
                <a:solidFill>
                  <a:schemeClr val="tx1">
                    <a:lumMod val="100000"/>
                  </a:schemeClr>
                </a:solidFill>
              </a:rPr>
              <a:t>Transform the entirety of the prior work into a sustainable system that can be sustained with limited updates</a:t>
            </a:r>
            <a:endParaRPr lang="en-US" sz="1400" dirty="0">
              <a:solidFill>
                <a:schemeClr val="tx1">
                  <a:lumMod val="100000"/>
                </a:schemeClr>
              </a:solidFill>
            </a:endParaRPr>
          </a:p>
        </p:txBody>
      </p:sp>
      <p:sp>
        <p:nvSpPr>
          <p:cNvPr id="11" name="ee4pHeader1"/>
          <p:cNvSpPr txBox="1"/>
          <p:nvPr/>
        </p:nvSpPr>
        <p:spPr>
          <a:xfrm>
            <a:off x="628553"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chemeClr val="tx2"/>
                </a:solidFill>
              </a:rPr>
              <a:t>Identify what data exists</a:t>
            </a:r>
            <a:endParaRPr lang="en-US" sz="2400" dirty="0">
              <a:solidFill>
                <a:schemeClr val="tx2"/>
              </a:solidFill>
            </a:endParaRPr>
          </a:p>
        </p:txBody>
      </p:sp>
      <p:sp>
        <p:nvSpPr>
          <p:cNvPr id="12" name="ee4pHeader2"/>
          <p:cNvSpPr txBox="1"/>
          <p:nvPr/>
        </p:nvSpPr>
        <p:spPr>
          <a:xfrm>
            <a:off x="3433661"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rgbClr val="30C1D7"/>
                </a:solidFill>
              </a:rPr>
              <a:t>Develop new understandings</a:t>
            </a:r>
            <a:endParaRPr lang="en-US" sz="2400" dirty="0">
              <a:solidFill>
                <a:srgbClr val="30C1D7"/>
              </a:solidFill>
            </a:endParaRPr>
          </a:p>
        </p:txBody>
      </p:sp>
      <p:sp>
        <p:nvSpPr>
          <p:cNvPr id="13" name="ee4pHeader3"/>
          <p:cNvSpPr txBox="1"/>
          <p:nvPr/>
        </p:nvSpPr>
        <p:spPr>
          <a:xfrm>
            <a:off x="6238769"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rgbClr val="E71C57"/>
                </a:solidFill>
              </a:rPr>
              <a:t>Define the problem's solution</a:t>
            </a:r>
            <a:endParaRPr lang="en-US" sz="2400" dirty="0">
              <a:solidFill>
                <a:srgbClr val="E71C57"/>
              </a:solidFill>
            </a:endParaRPr>
          </a:p>
        </p:txBody>
      </p:sp>
      <p:sp>
        <p:nvSpPr>
          <p:cNvPr id="14" name="ee4pHeader4"/>
          <p:cNvSpPr txBox="1"/>
          <p:nvPr/>
        </p:nvSpPr>
        <p:spPr>
          <a:xfrm>
            <a:off x="9043878" y="3450775"/>
            <a:ext cx="2518024" cy="759600"/>
          </a:xfrm>
          <a:prstGeom prst="rect">
            <a:avLst/>
          </a:prstGeom>
          <a:noFill/>
          <a:ln cap="rnd">
            <a:noFill/>
            <a:round/>
          </a:ln>
          <a:extLst/>
        </p:spPr>
        <p:txBody>
          <a:bodyPr wrap="square" lIns="0" tIns="0" rIns="0" bIns="0" rtlCol="0" anchor="b" anchorCtr="0">
            <a:noAutofit/>
          </a:bodyPr>
          <a:lstStyle/>
          <a:p>
            <a:r>
              <a:rPr lang="en-US" sz="2400" dirty="0" smtClean="0">
                <a:solidFill>
                  <a:srgbClr val="295E7E"/>
                </a:solidFill>
              </a:rPr>
              <a:t>Scale the output and execute</a:t>
            </a:r>
            <a:endParaRPr lang="en-US" sz="2400" dirty="0">
              <a:solidFill>
                <a:srgbClr val="295E7E"/>
              </a:solidFill>
            </a:endParaRPr>
          </a:p>
        </p:txBody>
      </p:sp>
      <p:sp>
        <p:nvSpPr>
          <p:cNvPr id="31"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32" name="NavigationIcon"/>
          <p:cNvGrpSpPr>
            <a:grpSpLocks noChangeAspect="1"/>
          </p:cNvGrpSpPr>
          <p:nvPr/>
        </p:nvGrpSpPr>
        <p:grpSpPr>
          <a:xfrm>
            <a:off x="11691131" y="132877"/>
            <a:ext cx="364586" cy="365760"/>
            <a:chOff x="5445632" y="2775204"/>
            <a:chExt cx="1301877" cy="1306068"/>
          </a:xfrm>
        </p:grpSpPr>
        <p:sp>
          <p:nvSpPr>
            <p:cNvPr id="33" name="Freeform 35">
              <a:extLst>
                <a:ext uri="{FF2B5EF4-FFF2-40B4-BE49-F238E27FC236}">
                  <a16:creationId xmlns:a16="http://schemas.microsoft.com/office/drawing/2014/main" xmlns=""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
          <p:nvSpPr>
            <p:cNvPr id="34" name="Freeform 36">
              <a:extLst>
                <a:ext uri="{FF2B5EF4-FFF2-40B4-BE49-F238E27FC236}">
                  <a16:creationId xmlns:a16="http://schemas.microsoft.com/office/drawing/2014/main" xmlns=""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cxnSp>
        <p:nvCxnSpPr>
          <p:cNvPr id="36" name="Straight Connector 35"/>
          <p:cNvCxnSpPr/>
          <p:nvPr/>
        </p:nvCxnSpPr>
        <p:spPr>
          <a:xfrm>
            <a:off x="628553" y="2300436"/>
            <a:ext cx="5323132" cy="0"/>
          </a:xfrm>
          <a:prstGeom prst="line">
            <a:avLst/>
          </a:prstGeom>
          <a:ln w="25400"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367150" y="1886549"/>
            <a:ext cx="3845938" cy="35613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Enabling sustainable value creation</a:t>
            </a:r>
          </a:p>
        </p:txBody>
      </p:sp>
      <p:cxnSp>
        <p:nvCxnSpPr>
          <p:cNvPr id="40" name="Straight Connector 39"/>
          <p:cNvCxnSpPr/>
          <p:nvPr/>
        </p:nvCxnSpPr>
        <p:spPr>
          <a:xfrm>
            <a:off x="6116220" y="2300436"/>
            <a:ext cx="5346774" cy="0"/>
          </a:xfrm>
          <a:prstGeom prst="line">
            <a:avLst/>
          </a:prstGeom>
          <a:ln w="25400"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43278" y="1886549"/>
            <a:ext cx="3492658" cy="35613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Generating and capturing value</a:t>
            </a:r>
          </a:p>
        </p:txBody>
      </p:sp>
      <p:cxnSp>
        <p:nvCxnSpPr>
          <p:cNvPr id="43" name="Straight Arrow Connector 42"/>
          <p:cNvCxnSpPr/>
          <p:nvPr/>
        </p:nvCxnSpPr>
        <p:spPr>
          <a:xfrm>
            <a:off x="716437" y="6052008"/>
            <a:ext cx="10633435" cy="0"/>
          </a:xfrm>
          <a:prstGeom prst="straightConnector1">
            <a:avLst/>
          </a:prstGeom>
          <a:ln w="50800" cap="rnd" cmpd="sng" algn="ctr">
            <a:gradFill flip="none" rotWithShape="1">
              <a:gsLst>
                <a:gs pos="0">
                  <a:schemeClr val="accent2">
                    <a:lumMod val="5000"/>
                    <a:lumOff val="95000"/>
                  </a:schemeClr>
                </a:gs>
                <a:gs pos="74000">
                  <a:schemeClr val="tx2"/>
                </a:gs>
                <a:gs pos="83000">
                  <a:schemeClr val="tx2"/>
                </a:gs>
                <a:gs pos="100000">
                  <a:schemeClr val="tx2"/>
                </a:gs>
              </a:gsLst>
              <a:lin ang="0" scaled="1"/>
              <a:tileRect/>
            </a:gra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991022" y="6089715"/>
            <a:ext cx="6084264" cy="2356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575757"/>
                </a:solidFill>
              </a:rPr>
              <a:t>Typical process time is 3 to 6 months for new use cases and is highly iterative</a:t>
            </a:r>
          </a:p>
        </p:txBody>
      </p:sp>
      <p:sp>
        <p:nvSpPr>
          <p:cNvPr id="17" name="TextBox 16"/>
          <p:cNvSpPr txBox="1"/>
          <p:nvPr/>
        </p:nvSpPr>
        <p:spPr>
          <a:xfrm>
            <a:off x="1068019" y="5665509"/>
            <a:ext cx="1772239" cy="2356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D4DF33"/>
                </a:solidFill>
              </a:rPr>
              <a:t>Our focus for today</a:t>
            </a:r>
          </a:p>
        </p:txBody>
      </p:sp>
    </p:spTree>
    <p:custDataLst>
      <p:tags r:id="rId2"/>
    </p:custDataLst>
    <p:extLst>
      <p:ext uri="{BB962C8B-B14F-4D97-AF65-F5344CB8AC3E}">
        <p14:creationId xmlns:p14="http://schemas.microsoft.com/office/powerpoint/2010/main" val="1837715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update</a:t>
            </a:r>
            <a:endParaRPr lang="en-US" dirty="0"/>
          </a:p>
        </p:txBody>
      </p:sp>
    </p:spTree>
    <p:custDataLst>
      <p:tags r:id="rId1"/>
    </p:custDataLst>
    <p:extLst>
      <p:ext uri="{BB962C8B-B14F-4D97-AF65-F5344CB8AC3E}">
        <p14:creationId xmlns:p14="http://schemas.microsoft.com/office/powerpoint/2010/main" val="3392683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Object 50"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58"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30000" y="622800"/>
            <a:ext cx="10933200" cy="941796"/>
          </a:xfrm>
        </p:spPr>
        <p:txBody>
          <a:bodyPr/>
          <a:lstStyle/>
          <a:p>
            <a:r>
              <a:rPr lang="en-US" dirty="0" smtClean="0"/>
              <a:t>Our next major iteration will be an update to the menu exploration – adding new intelligence to assignments</a:t>
            </a:r>
            <a:endParaRPr lang="en-US" dirty="0"/>
          </a:p>
        </p:txBody>
      </p:sp>
      <p:sp>
        <p:nvSpPr>
          <p:cNvPr id="3" name="ee4pContent1"/>
          <p:cNvSpPr txBox="1"/>
          <p:nvPr/>
        </p:nvSpPr>
        <p:spPr>
          <a:xfrm>
            <a:off x="1986304" y="3854484"/>
            <a:ext cx="290759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215900" lvl="1" indent="-215900">
              <a:buClr>
                <a:schemeClr val="tx2">
                  <a:lumMod val="100000"/>
                </a:schemeClr>
              </a:buClr>
              <a:buSzPct val="100000"/>
            </a:pPr>
            <a:r>
              <a:rPr lang="en-US" sz="1600" dirty="0" smtClean="0">
                <a:solidFill>
                  <a:schemeClr val="tx1">
                    <a:lumMod val="100000"/>
                  </a:schemeClr>
                </a:solidFill>
              </a:rPr>
              <a:t>Unlock a reward </a:t>
            </a:r>
            <a:r>
              <a:rPr lang="en-US" sz="1600" dirty="0">
                <a:solidFill>
                  <a:schemeClr val="tx1">
                    <a:lumMod val="100000"/>
                  </a:schemeClr>
                </a:solidFill>
              </a:rPr>
              <a:t>after </a:t>
            </a:r>
            <a:r>
              <a:rPr lang="en-US" sz="1600" dirty="0" smtClean="0">
                <a:solidFill>
                  <a:schemeClr val="tx1">
                    <a:lumMod val="100000"/>
                  </a:schemeClr>
                </a:solidFill>
              </a:rPr>
              <a:t>a personalized # of visits during a specific period </a:t>
            </a:r>
            <a:r>
              <a:rPr lang="en-US" sz="1600" dirty="0">
                <a:solidFill>
                  <a:schemeClr val="tx1">
                    <a:lumMod val="100000"/>
                  </a:schemeClr>
                </a:solidFill>
              </a:rPr>
              <a:t>of </a:t>
            </a:r>
            <a:r>
              <a:rPr lang="en-US" sz="1600" dirty="0" smtClean="0">
                <a:solidFill>
                  <a:schemeClr val="tx1">
                    <a:lumMod val="100000"/>
                  </a:schemeClr>
                </a:solidFill>
              </a:rPr>
              <a:t>time</a:t>
            </a:r>
          </a:p>
          <a:p>
            <a:pPr marL="215900" lvl="1" indent="-215900">
              <a:buClr>
                <a:schemeClr val="tx2">
                  <a:lumMod val="100000"/>
                </a:schemeClr>
              </a:buClr>
              <a:buSzPct val="100000"/>
            </a:pPr>
            <a:endParaRPr lang="en-US" sz="1600" dirty="0">
              <a:solidFill>
                <a:schemeClr val="tx1">
                  <a:lumMod val="100000"/>
                </a:schemeClr>
              </a:solidFill>
            </a:endParaRPr>
          </a:p>
          <a:p>
            <a:pPr marL="215900" lvl="1" indent="-215900">
              <a:buClr>
                <a:schemeClr val="tx2">
                  <a:lumMod val="100000"/>
                </a:schemeClr>
              </a:buClr>
              <a:buSzPct val="100000"/>
            </a:pPr>
            <a:r>
              <a:rPr lang="en-US" sz="1600" dirty="0" smtClean="0">
                <a:solidFill>
                  <a:schemeClr val="tx1">
                    <a:lumMod val="100000"/>
                  </a:schemeClr>
                </a:solidFill>
              </a:rPr>
              <a:t>Using game dynamics </a:t>
            </a:r>
            <a:r>
              <a:rPr lang="en-US" sz="1600" dirty="0">
                <a:solidFill>
                  <a:schemeClr val="tx1">
                    <a:lumMod val="100000"/>
                  </a:schemeClr>
                </a:solidFill>
              </a:rPr>
              <a:t>to deliver promotions based on individual frequency levels we can increase the </a:t>
            </a:r>
            <a:r>
              <a:rPr lang="en-US" sz="1600" dirty="0" smtClean="0">
                <a:solidFill>
                  <a:schemeClr val="tx1">
                    <a:lumMod val="100000"/>
                  </a:schemeClr>
                </a:solidFill>
              </a:rPr>
              <a:t>customer frequency</a:t>
            </a:r>
          </a:p>
        </p:txBody>
      </p:sp>
      <p:sp>
        <p:nvSpPr>
          <p:cNvPr id="4" name="ee4pContent2"/>
          <p:cNvSpPr txBox="1"/>
          <p:nvPr/>
        </p:nvSpPr>
        <p:spPr>
          <a:xfrm>
            <a:off x="5319990" y="3854484"/>
            <a:ext cx="290759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215900" lvl="1" indent="-215900">
              <a:buClr>
                <a:schemeClr val="tx2">
                  <a:lumMod val="100000"/>
                </a:schemeClr>
              </a:buClr>
              <a:buSzPct val="100000"/>
            </a:pPr>
            <a:r>
              <a:rPr lang="en-US" sz="1600" dirty="0" smtClean="0">
                <a:solidFill>
                  <a:schemeClr val="tx1">
                    <a:lumMod val="100000"/>
                  </a:schemeClr>
                </a:solidFill>
              </a:rPr>
              <a:t>Unlock a reward </a:t>
            </a:r>
            <a:r>
              <a:rPr lang="en-US" sz="1600" dirty="0">
                <a:solidFill>
                  <a:schemeClr val="tx1">
                    <a:lumMod val="100000"/>
                  </a:schemeClr>
                </a:solidFill>
              </a:rPr>
              <a:t>after purchasing a </a:t>
            </a:r>
            <a:r>
              <a:rPr lang="en-US" sz="1600" dirty="0" smtClean="0">
                <a:solidFill>
                  <a:schemeClr val="tx1">
                    <a:lumMod val="100000"/>
                  </a:schemeClr>
                </a:solidFill>
              </a:rPr>
              <a:t>personalized set </a:t>
            </a:r>
            <a:r>
              <a:rPr lang="en-US" sz="1600" dirty="0">
                <a:solidFill>
                  <a:schemeClr val="tx1">
                    <a:lumMod val="100000"/>
                  </a:schemeClr>
                </a:solidFill>
              </a:rPr>
              <a:t>of concession </a:t>
            </a:r>
            <a:r>
              <a:rPr lang="en-US" sz="1600" dirty="0" smtClean="0">
                <a:solidFill>
                  <a:schemeClr val="tx1">
                    <a:lumMod val="100000"/>
                  </a:schemeClr>
                </a:solidFill>
              </a:rPr>
              <a:t>products</a:t>
            </a:r>
          </a:p>
          <a:p>
            <a:pPr marL="215900" lvl="1" indent="-215900">
              <a:buClr>
                <a:schemeClr val="tx2">
                  <a:lumMod val="100000"/>
                </a:schemeClr>
              </a:buClr>
              <a:buSzPct val="100000"/>
            </a:pPr>
            <a:endParaRPr lang="en-US" sz="1600" dirty="0" smtClean="0">
              <a:solidFill>
                <a:schemeClr val="tx1">
                  <a:lumMod val="100000"/>
                </a:schemeClr>
              </a:solidFill>
            </a:endParaRPr>
          </a:p>
          <a:p>
            <a:pPr marL="215900" lvl="1" indent="-215900">
              <a:buClr>
                <a:schemeClr val="tx2">
                  <a:lumMod val="100000"/>
                </a:schemeClr>
              </a:buClr>
              <a:buSzPct val="100000"/>
            </a:pPr>
            <a:endParaRPr lang="en-US" sz="1600" dirty="0">
              <a:solidFill>
                <a:schemeClr val="tx1">
                  <a:lumMod val="100000"/>
                </a:schemeClr>
              </a:solidFill>
            </a:endParaRPr>
          </a:p>
          <a:p>
            <a:pPr marL="215900" lvl="1" indent="-215900">
              <a:buClr>
                <a:schemeClr val="tx2">
                  <a:lumMod val="100000"/>
                </a:schemeClr>
              </a:buClr>
              <a:buSzPct val="100000"/>
            </a:pPr>
            <a:r>
              <a:rPr lang="en-US" sz="1600" dirty="0" smtClean="0">
                <a:solidFill>
                  <a:schemeClr val="tx1">
                    <a:lumMod val="100000"/>
                  </a:schemeClr>
                </a:solidFill>
              </a:rPr>
              <a:t>Using game dynamics </a:t>
            </a:r>
            <a:r>
              <a:rPr lang="en-US" sz="1600" dirty="0">
                <a:solidFill>
                  <a:schemeClr val="tx1">
                    <a:lumMod val="100000"/>
                  </a:schemeClr>
                </a:solidFill>
              </a:rPr>
              <a:t>to deliver promotions based on individual consumption </a:t>
            </a:r>
            <a:r>
              <a:rPr lang="en-US" sz="1600" dirty="0" smtClean="0">
                <a:solidFill>
                  <a:schemeClr val="tx1">
                    <a:lumMod val="100000"/>
                  </a:schemeClr>
                </a:solidFill>
              </a:rPr>
              <a:t>patterns we </a:t>
            </a:r>
            <a:r>
              <a:rPr lang="en-US" sz="1600" dirty="0">
                <a:solidFill>
                  <a:schemeClr val="tx1">
                    <a:lumMod val="100000"/>
                  </a:schemeClr>
                </a:solidFill>
              </a:rPr>
              <a:t>can </a:t>
            </a:r>
            <a:r>
              <a:rPr lang="en-US" sz="1600" dirty="0" smtClean="0">
                <a:solidFill>
                  <a:schemeClr val="tx1">
                    <a:lumMod val="100000"/>
                  </a:schemeClr>
                </a:solidFill>
              </a:rPr>
              <a:t>increase basket size of up-sell</a:t>
            </a:r>
            <a:endParaRPr lang="en-US" sz="1600" dirty="0">
              <a:solidFill>
                <a:schemeClr val="tx1">
                  <a:lumMod val="100000"/>
                </a:schemeClr>
              </a:solidFill>
            </a:endParaRPr>
          </a:p>
        </p:txBody>
      </p:sp>
      <p:sp>
        <p:nvSpPr>
          <p:cNvPr id="5" name="ee4pContent3"/>
          <p:cNvSpPr txBox="1"/>
          <p:nvPr/>
        </p:nvSpPr>
        <p:spPr>
          <a:xfrm>
            <a:off x="8655609" y="3854484"/>
            <a:ext cx="290759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215900" lvl="1" indent="-215900">
              <a:buClr>
                <a:schemeClr val="tx2">
                  <a:lumMod val="100000"/>
                </a:schemeClr>
              </a:buClr>
              <a:buSzPct val="100000"/>
            </a:pPr>
            <a:r>
              <a:rPr lang="en-US" sz="1600" dirty="0" smtClean="0">
                <a:solidFill>
                  <a:schemeClr val="tx1">
                    <a:lumMod val="100000"/>
                  </a:schemeClr>
                </a:solidFill>
              </a:rPr>
              <a:t>Offer a special </a:t>
            </a:r>
            <a:r>
              <a:rPr lang="en-US" sz="1600" dirty="0">
                <a:solidFill>
                  <a:schemeClr val="tx1">
                    <a:lumMod val="100000"/>
                  </a:schemeClr>
                </a:solidFill>
              </a:rPr>
              <a:t>discount for </a:t>
            </a:r>
            <a:r>
              <a:rPr lang="en-US" sz="1600" dirty="0" smtClean="0">
                <a:solidFill>
                  <a:schemeClr val="tx1">
                    <a:lumMod val="100000"/>
                  </a:schemeClr>
                </a:solidFill>
              </a:rPr>
              <a:t>box office tickets </a:t>
            </a:r>
            <a:r>
              <a:rPr lang="en-US" sz="1600" dirty="0">
                <a:solidFill>
                  <a:schemeClr val="tx1">
                    <a:lumMod val="100000"/>
                  </a:schemeClr>
                </a:solidFill>
              </a:rPr>
              <a:t>during a short period of </a:t>
            </a:r>
            <a:r>
              <a:rPr lang="en-US" sz="1600" dirty="0" smtClean="0">
                <a:solidFill>
                  <a:schemeClr val="tx1">
                    <a:lumMod val="100000"/>
                  </a:schemeClr>
                </a:solidFill>
              </a:rPr>
              <a:t>time</a:t>
            </a:r>
          </a:p>
          <a:p>
            <a:pPr marL="215900" indent="-215900">
              <a:buSzPct val="100000"/>
              <a:buFont typeface="Trebuchet MS" panose="020B0603020202020204" pitchFamily="34" charset="0"/>
              <a:buChar char="​"/>
            </a:pPr>
            <a:endParaRPr lang="en-US" sz="1600" dirty="0" smtClean="0">
              <a:solidFill>
                <a:schemeClr val="tx1">
                  <a:lumMod val="100000"/>
                </a:schemeClr>
              </a:solidFill>
            </a:endParaRPr>
          </a:p>
          <a:p>
            <a:pPr marL="215900" indent="-215900">
              <a:buSzPct val="100000"/>
              <a:buFont typeface="Trebuchet MS" panose="020B0603020202020204" pitchFamily="34" charset="0"/>
              <a:buChar char="​"/>
            </a:pPr>
            <a:endParaRPr lang="en-US" sz="1600" dirty="0">
              <a:solidFill>
                <a:schemeClr val="tx1">
                  <a:lumMod val="100000"/>
                </a:schemeClr>
              </a:solidFill>
            </a:endParaRPr>
          </a:p>
          <a:p>
            <a:pPr marL="215900" lvl="1" indent="-215900">
              <a:buClr>
                <a:schemeClr val="tx2">
                  <a:lumMod val="100000"/>
                </a:schemeClr>
              </a:buClr>
              <a:buSzPct val="100000"/>
            </a:pPr>
            <a:r>
              <a:rPr lang="en-US" sz="1600" dirty="0" smtClean="0">
                <a:solidFill>
                  <a:schemeClr val="tx1">
                    <a:lumMod val="100000"/>
                  </a:schemeClr>
                </a:solidFill>
              </a:rPr>
              <a:t>Delivering short fused offers promoting movies tailored to client preferences can </a:t>
            </a:r>
            <a:r>
              <a:rPr lang="en-US" sz="1600" dirty="0">
                <a:solidFill>
                  <a:schemeClr val="tx1">
                    <a:lumMod val="100000"/>
                  </a:schemeClr>
                </a:solidFill>
              </a:rPr>
              <a:t>drive an additional </a:t>
            </a:r>
            <a:r>
              <a:rPr lang="en-US" sz="1600" dirty="0" smtClean="0">
                <a:solidFill>
                  <a:schemeClr val="tx1">
                    <a:lumMod val="100000"/>
                  </a:schemeClr>
                </a:solidFill>
              </a:rPr>
              <a:t>impulse visit</a:t>
            </a:r>
          </a:p>
        </p:txBody>
      </p:sp>
      <p:sp>
        <p:nvSpPr>
          <p:cNvPr id="6" name="ee4pHeader1"/>
          <p:cNvSpPr txBox="1"/>
          <p:nvPr/>
        </p:nvSpPr>
        <p:spPr>
          <a:xfrm>
            <a:off x="1986304" y="2976084"/>
            <a:ext cx="2907591" cy="759600"/>
          </a:xfrm>
          <a:prstGeom prst="rect">
            <a:avLst/>
          </a:prstGeom>
          <a:noFill/>
          <a:ln cap="rnd">
            <a:noFill/>
          </a:ln>
        </p:spPr>
        <p:txBody>
          <a:bodyPr wrap="square" lIns="0" tIns="0" rIns="0" bIns="0" rtlCol="0" anchor="b" anchorCtr="0">
            <a:noAutofit/>
          </a:bodyPr>
          <a:lstStyle/>
          <a:p>
            <a:pPr marL="0" lvl="3"/>
            <a:r>
              <a:rPr lang="en-US" sz="2000" dirty="0" smtClean="0">
                <a:solidFill>
                  <a:schemeClr val="tx2"/>
                </a:solidFill>
              </a:rPr>
              <a:t>Frequency challenge</a:t>
            </a:r>
            <a:endParaRPr lang="en-US" sz="2000" dirty="0">
              <a:solidFill>
                <a:schemeClr val="tx2"/>
              </a:solidFill>
            </a:endParaRPr>
          </a:p>
        </p:txBody>
      </p:sp>
      <p:grpSp>
        <p:nvGrpSpPr>
          <p:cNvPr id="9" name="bcgIcons_FeetRightDirection">
            <a:extLst>
              <a:ext uri="{FF2B5EF4-FFF2-40B4-BE49-F238E27FC236}">
                <a16:creationId xmlns:a16="http://schemas.microsoft.com/office/drawing/2014/main" xmlns="" id="{F3BB3F51-84C9-474C-8440-16AA29734127}"/>
              </a:ext>
            </a:extLst>
          </p:cNvPr>
          <p:cNvGrpSpPr>
            <a:grpSpLocks noChangeAspect="1"/>
          </p:cNvGrpSpPr>
          <p:nvPr/>
        </p:nvGrpSpPr>
        <p:grpSpPr bwMode="auto">
          <a:xfrm>
            <a:off x="2879699" y="2336198"/>
            <a:ext cx="1120802" cy="1121840"/>
            <a:chOff x="1682" y="0"/>
            <a:chExt cx="4316" cy="4320"/>
          </a:xfrm>
        </p:grpSpPr>
        <p:sp>
          <p:nvSpPr>
            <p:cNvPr id="10" name="AutoShape 33">
              <a:extLst>
                <a:ext uri="{FF2B5EF4-FFF2-40B4-BE49-F238E27FC236}">
                  <a16:creationId xmlns:a16="http://schemas.microsoft.com/office/drawing/2014/main" xmlns="" id="{F84CCB33-5B1B-4555-90BE-2968D5BD7B8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1" name="Freeform 35">
              <a:extLst>
                <a:ext uri="{FF2B5EF4-FFF2-40B4-BE49-F238E27FC236}">
                  <a16:creationId xmlns:a16="http://schemas.microsoft.com/office/drawing/2014/main" xmlns="" id="{A1DADA48-AD19-4E6F-BDBF-1D8B2ECC8DAC}"/>
                </a:ext>
              </a:extLst>
            </p:cNvPr>
            <p:cNvSpPr>
              <a:spLocks noEditPoints="1"/>
            </p:cNvSpPr>
            <p:nvPr/>
          </p:nvSpPr>
          <p:spPr bwMode="auto">
            <a:xfrm>
              <a:off x="2145" y="1924"/>
              <a:ext cx="3222" cy="1942"/>
            </a:xfrm>
            <a:custGeom>
              <a:avLst/>
              <a:gdLst>
                <a:gd name="T0" fmla="*/ 152 w 1720"/>
                <a:gd name="T1" fmla="*/ 1036 h 1036"/>
                <a:gd name="T2" fmla="*/ 68 w 1720"/>
                <a:gd name="T3" fmla="*/ 1006 h 1036"/>
                <a:gd name="T4" fmla="*/ 2 w 1720"/>
                <a:gd name="T5" fmla="*/ 877 h 1036"/>
                <a:gd name="T6" fmla="*/ 139 w 1720"/>
                <a:gd name="T7" fmla="*/ 651 h 1036"/>
                <a:gd name="T8" fmla="*/ 163 w 1720"/>
                <a:gd name="T9" fmla="*/ 652 h 1036"/>
                <a:gd name="T10" fmla="*/ 371 w 1720"/>
                <a:gd name="T11" fmla="*/ 810 h 1036"/>
                <a:gd name="T12" fmla="*/ 378 w 1720"/>
                <a:gd name="T13" fmla="*/ 836 h 1036"/>
                <a:gd name="T14" fmla="*/ 194 w 1720"/>
                <a:gd name="T15" fmla="*/ 1030 h 1036"/>
                <a:gd name="T16" fmla="*/ 152 w 1720"/>
                <a:gd name="T17" fmla="*/ 1036 h 1036"/>
                <a:gd name="T18" fmla="*/ 149 w 1720"/>
                <a:gd name="T19" fmla="*/ 697 h 1036"/>
                <a:gd name="T20" fmla="*/ 46 w 1720"/>
                <a:gd name="T21" fmla="*/ 879 h 1036"/>
                <a:gd name="T22" fmla="*/ 95 w 1720"/>
                <a:gd name="T23" fmla="*/ 972 h 1036"/>
                <a:gd name="T24" fmla="*/ 182 w 1720"/>
                <a:gd name="T25" fmla="*/ 988 h 1036"/>
                <a:gd name="T26" fmla="*/ 330 w 1720"/>
                <a:gd name="T27" fmla="*/ 834 h 1036"/>
                <a:gd name="T28" fmla="*/ 149 w 1720"/>
                <a:gd name="T29" fmla="*/ 697 h 1036"/>
                <a:gd name="T30" fmla="*/ 445 w 1720"/>
                <a:gd name="T31" fmla="*/ 753 h 1036"/>
                <a:gd name="T32" fmla="*/ 425 w 1720"/>
                <a:gd name="T33" fmla="*/ 741 h 1036"/>
                <a:gd name="T34" fmla="*/ 254 w 1720"/>
                <a:gd name="T35" fmla="*/ 559 h 1036"/>
                <a:gd name="T36" fmla="*/ 245 w 1720"/>
                <a:gd name="T37" fmla="*/ 531 h 1036"/>
                <a:gd name="T38" fmla="*/ 635 w 1720"/>
                <a:gd name="T39" fmla="*/ 189 h 1036"/>
                <a:gd name="T40" fmla="*/ 802 w 1720"/>
                <a:gd name="T41" fmla="*/ 244 h 1036"/>
                <a:gd name="T42" fmla="*/ 675 w 1720"/>
                <a:gd name="T43" fmla="*/ 641 h 1036"/>
                <a:gd name="T44" fmla="*/ 451 w 1720"/>
                <a:gd name="T45" fmla="*/ 752 h 1036"/>
                <a:gd name="T46" fmla="*/ 445 w 1720"/>
                <a:gd name="T47" fmla="*/ 753 h 1036"/>
                <a:gd name="T48" fmla="*/ 293 w 1720"/>
                <a:gd name="T49" fmla="*/ 532 h 1036"/>
                <a:gd name="T50" fmla="*/ 457 w 1720"/>
                <a:gd name="T51" fmla="*/ 705 h 1036"/>
                <a:gd name="T52" fmla="*/ 645 w 1720"/>
                <a:gd name="T53" fmla="*/ 609 h 1036"/>
                <a:gd name="T54" fmla="*/ 768 w 1720"/>
                <a:gd name="T55" fmla="*/ 272 h 1036"/>
                <a:gd name="T56" fmla="*/ 641 w 1720"/>
                <a:gd name="T57" fmla="*/ 233 h 1036"/>
                <a:gd name="T58" fmla="*/ 293 w 1720"/>
                <a:gd name="T59" fmla="*/ 532 h 1036"/>
                <a:gd name="T60" fmla="*/ 1017 w 1720"/>
                <a:gd name="T61" fmla="*/ 925 h 1036"/>
                <a:gd name="T62" fmla="*/ 891 w 1720"/>
                <a:gd name="T63" fmla="*/ 858 h 1036"/>
                <a:gd name="T64" fmla="*/ 868 w 1720"/>
                <a:gd name="T65" fmla="*/ 732 h 1036"/>
                <a:gd name="T66" fmla="*/ 1063 w 1720"/>
                <a:gd name="T67" fmla="*/ 549 h 1036"/>
                <a:gd name="T68" fmla="*/ 1089 w 1720"/>
                <a:gd name="T69" fmla="*/ 556 h 1036"/>
                <a:gd name="T70" fmla="*/ 1246 w 1720"/>
                <a:gd name="T71" fmla="*/ 764 h 1036"/>
                <a:gd name="T72" fmla="*/ 1247 w 1720"/>
                <a:gd name="T73" fmla="*/ 788 h 1036"/>
                <a:gd name="T74" fmla="*/ 1021 w 1720"/>
                <a:gd name="T75" fmla="*/ 924 h 1036"/>
                <a:gd name="T76" fmla="*/ 1017 w 1720"/>
                <a:gd name="T77" fmla="*/ 925 h 1036"/>
                <a:gd name="T78" fmla="*/ 1065 w 1720"/>
                <a:gd name="T79" fmla="*/ 597 h 1036"/>
                <a:gd name="T80" fmla="*/ 911 w 1720"/>
                <a:gd name="T81" fmla="*/ 745 h 1036"/>
                <a:gd name="T82" fmla="*/ 926 w 1720"/>
                <a:gd name="T83" fmla="*/ 831 h 1036"/>
                <a:gd name="T84" fmla="*/ 1019 w 1720"/>
                <a:gd name="T85" fmla="*/ 881 h 1036"/>
                <a:gd name="T86" fmla="*/ 1201 w 1720"/>
                <a:gd name="T87" fmla="*/ 778 h 1036"/>
                <a:gd name="T88" fmla="*/ 1065 w 1720"/>
                <a:gd name="T89" fmla="*/ 597 h 1036"/>
                <a:gd name="T90" fmla="*/ 1358 w 1720"/>
                <a:gd name="T91" fmla="*/ 684 h 1036"/>
                <a:gd name="T92" fmla="*/ 1339 w 1720"/>
                <a:gd name="T93" fmla="*/ 674 h 1036"/>
                <a:gd name="T94" fmla="*/ 1158 w 1720"/>
                <a:gd name="T95" fmla="*/ 501 h 1036"/>
                <a:gd name="T96" fmla="*/ 1147 w 1720"/>
                <a:gd name="T97" fmla="*/ 476 h 1036"/>
                <a:gd name="T98" fmla="*/ 1259 w 1720"/>
                <a:gd name="T99" fmla="*/ 252 h 1036"/>
                <a:gd name="T100" fmla="*/ 1656 w 1720"/>
                <a:gd name="T101" fmla="*/ 126 h 1036"/>
                <a:gd name="T102" fmla="*/ 1710 w 1720"/>
                <a:gd name="T103" fmla="*/ 294 h 1036"/>
                <a:gd name="T104" fmla="*/ 1367 w 1720"/>
                <a:gd name="T105" fmla="*/ 682 h 1036"/>
                <a:gd name="T106" fmla="*/ 1358 w 1720"/>
                <a:gd name="T107" fmla="*/ 684 h 1036"/>
                <a:gd name="T108" fmla="*/ 1194 w 1720"/>
                <a:gd name="T109" fmla="*/ 471 h 1036"/>
                <a:gd name="T110" fmla="*/ 1366 w 1720"/>
                <a:gd name="T111" fmla="*/ 634 h 1036"/>
                <a:gd name="T112" fmla="*/ 1667 w 1720"/>
                <a:gd name="T113" fmla="*/ 288 h 1036"/>
                <a:gd name="T114" fmla="*/ 1628 w 1720"/>
                <a:gd name="T115" fmla="*/ 160 h 1036"/>
                <a:gd name="T116" fmla="*/ 1291 w 1720"/>
                <a:gd name="T117" fmla="*/ 282 h 1036"/>
                <a:gd name="T118" fmla="*/ 1194 w 1720"/>
                <a:gd name="T119" fmla="*/ 471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20" h="1036">
                  <a:moveTo>
                    <a:pt x="152" y="1036"/>
                  </a:moveTo>
                  <a:cubicBezTo>
                    <a:pt x="122" y="1036"/>
                    <a:pt x="94" y="1026"/>
                    <a:pt x="68" y="1006"/>
                  </a:cubicBezTo>
                  <a:cubicBezTo>
                    <a:pt x="23" y="971"/>
                    <a:pt x="0" y="913"/>
                    <a:pt x="2" y="877"/>
                  </a:cubicBezTo>
                  <a:cubicBezTo>
                    <a:pt x="5" y="820"/>
                    <a:pt x="70" y="690"/>
                    <a:pt x="139" y="651"/>
                  </a:cubicBezTo>
                  <a:cubicBezTo>
                    <a:pt x="147" y="647"/>
                    <a:pt x="156" y="647"/>
                    <a:pt x="163" y="652"/>
                  </a:cubicBezTo>
                  <a:cubicBezTo>
                    <a:pt x="371" y="810"/>
                    <a:pt x="371" y="810"/>
                    <a:pt x="371" y="810"/>
                  </a:cubicBezTo>
                  <a:cubicBezTo>
                    <a:pt x="379" y="816"/>
                    <a:pt x="382" y="827"/>
                    <a:pt x="378" y="836"/>
                  </a:cubicBezTo>
                  <a:cubicBezTo>
                    <a:pt x="375" y="843"/>
                    <a:pt x="307" y="996"/>
                    <a:pt x="194" y="1030"/>
                  </a:cubicBezTo>
                  <a:cubicBezTo>
                    <a:pt x="180" y="1034"/>
                    <a:pt x="166" y="1036"/>
                    <a:pt x="152" y="1036"/>
                  </a:cubicBezTo>
                  <a:close/>
                  <a:moveTo>
                    <a:pt x="149" y="697"/>
                  </a:moveTo>
                  <a:cubicBezTo>
                    <a:pt x="99" y="736"/>
                    <a:pt x="48" y="837"/>
                    <a:pt x="46" y="879"/>
                  </a:cubicBezTo>
                  <a:cubicBezTo>
                    <a:pt x="45" y="901"/>
                    <a:pt x="61" y="945"/>
                    <a:pt x="95" y="972"/>
                  </a:cubicBezTo>
                  <a:cubicBezTo>
                    <a:pt x="121" y="992"/>
                    <a:pt x="150" y="997"/>
                    <a:pt x="182" y="988"/>
                  </a:cubicBezTo>
                  <a:cubicBezTo>
                    <a:pt x="256" y="965"/>
                    <a:pt x="311" y="871"/>
                    <a:pt x="330" y="834"/>
                  </a:cubicBezTo>
                  <a:lnTo>
                    <a:pt x="149" y="697"/>
                  </a:lnTo>
                  <a:close/>
                  <a:moveTo>
                    <a:pt x="445" y="753"/>
                  </a:moveTo>
                  <a:cubicBezTo>
                    <a:pt x="437" y="753"/>
                    <a:pt x="429" y="749"/>
                    <a:pt x="425" y="741"/>
                  </a:cubicBezTo>
                  <a:cubicBezTo>
                    <a:pt x="374" y="633"/>
                    <a:pt x="255" y="560"/>
                    <a:pt x="254" y="559"/>
                  </a:cubicBezTo>
                  <a:cubicBezTo>
                    <a:pt x="244" y="553"/>
                    <a:pt x="241" y="541"/>
                    <a:pt x="245" y="531"/>
                  </a:cubicBezTo>
                  <a:cubicBezTo>
                    <a:pt x="339" y="319"/>
                    <a:pt x="508" y="206"/>
                    <a:pt x="635" y="189"/>
                  </a:cubicBezTo>
                  <a:cubicBezTo>
                    <a:pt x="706" y="180"/>
                    <a:pt x="766" y="199"/>
                    <a:pt x="802" y="244"/>
                  </a:cubicBezTo>
                  <a:cubicBezTo>
                    <a:pt x="928" y="399"/>
                    <a:pt x="701" y="616"/>
                    <a:pt x="675" y="641"/>
                  </a:cubicBezTo>
                  <a:cubicBezTo>
                    <a:pt x="600" y="710"/>
                    <a:pt x="457" y="751"/>
                    <a:pt x="451" y="752"/>
                  </a:cubicBezTo>
                  <a:cubicBezTo>
                    <a:pt x="449" y="753"/>
                    <a:pt x="447" y="753"/>
                    <a:pt x="445" y="753"/>
                  </a:cubicBezTo>
                  <a:close/>
                  <a:moveTo>
                    <a:pt x="293" y="532"/>
                  </a:moveTo>
                  <a:cubicBezTo>
                    <a:pt x="328" y="556"/>
                    <a:pt x="409" y="618"/>
                    <a:pt x="457" y="705"/>
                  </a:cubicBezTo>
                  <a:cubicBezTo>
                    <a:pt x="496" y="692"/>
                    <a:pt x="592" y="658"/>
                    <a:pt x="645" y="609"/>
                  </a:cubicBezTo>
                  <a:cubicBezTo>
                    <a:pt x="654" y="600"/>
                    <a:pt x="870" y="397"/>
                    <a:pt x="768" y="272"/>
                  </a:cubicBezTo>
                  <a:cubicBezTo>
                    <a:pt x="742" y="239"/>
                    <a:pt x="696" y="225"/>
                    <a:pt x="641" y="233"/>
                  </a:cubicBezTo>
                  <a:cubicBezTo>
                    <a:pt x="530" y="248"/>
                    <a:pt x="381" y="346"/>
                    <a:pt x="293" y="532"/>
                  </a:cubicBezTo>
                  <a:close/>
                  <a:moveTo>
                    <a:pt x="1017" y="925"/>
                  </a:moveTo>
                  <a:cubicBezTo>
                    <a:pt x="980" y="925"/>
                    <a:pt x="926" y="902"/>
                    <a:pt x="891" y="858"/>
                  </a:cubicBezTo>
                  <a:cubicBezTo>
                    <a:pt x="863" y="821"/>
                    <a:pt x="855" y="777"/>
                    <a:pt x="868" y="732"/>
                  </a:cubicBezTo>
                  <a:cubicBezTo>
                    <a:pt x="903" y="619"/>
                    <a:pt x="1056" y="552"/>
                    <a:pt x="1063" y="549"/>
                  </a:cubicBezTo>
                  <a:cubicBezTo>
                    <a:pt x="1072" y="545"/>
                    <a:pt x="1083" y="548"/>
                    <a:pt x="1089" y="556"/>
                  </a:cubicBezTo>
                  <a:cubicBezTo>
                    <a:pt x="1246" y="764"/>
                    <a:pt x="1246" y="764"/>
                    <a:pt x="1246" y="764"/>
                  </a:cubicBezTo>
                  <a:cubicBezTo>
                    <a:pt x="1251" y="771"/>
                    <a:pt x="1252" y="780"/>
                    <a:pt x="1247" y="788"/>
                  </a:cubicBezTo>
                  <a:cubicBezTo>
                    <a:pt x="1208" y="857"/>
                    <a:pt x="1078" y="922"/>
                    <a:pt x="1021" y="924"/>
                  </a:cubicBezTo>
                  <a:cubicBezTo>
                    <a:pt x="1019" y="925"/>
                    <a:pt x="1018" y="925"/>
                    <a:pt x="1017" y="925"/>
                  </a:cubicBezTo>
                  <a:close/>
                  <a:moveTo>
                    <a:pt x="1065" y="597"/>
                  </a:moveTo>
                  <a:cubicBezTo>
                    <a:pt x="1027" y="616"/>
                    <a:pt x="933" y="670"/>
                    <a:pt x="911" y="745"/>
                  </a:cubicBezTo>
                  <a:cubicBezTo>
                    <a:pt x="901" y="776"/>
                    <a:pt x="906" y="805"/>
                    <a:pt x="926" y="831"/>
                  </a:cubicBezTo>
                  <a:cubicBezTo>
                    <a:pt x="953" y="865"/>
                    <a:pt x="997" y="882"/>
                    <a:pt x="1019" y="881"/>
                  </a:cubicBezTo>
                  <a:cubicBezTo>
                    <a:pt x="1061" y="878"/>
                    <a:pt x="1162" y="828"/>
                    <a:pt x="1201" y="778"/>
                  </a:cubicBezTo>
                  <a:lnTo>
                    <a:pt x="1065" y="597"/>
                  </a:lnTo>
                  <a:close/>
                  <a:moveTo>
                    <a:pt x="1358" y="684"/>
                  </a:moveTo>
                  <a:cubicBezTo>
                    <a:pt x="1351" y="684"/>
                    <a:pt x="1343" y="680"/>
                    <a:pt x="1339" y="674"/>
                  </a:cubicBezTo>
                  <a:cubicBezTo>
                    <a:pt x="1338" y="672"/>
                    <a:pt x="1265" y="553"/>
                    <a:pt x="1158" y="501"/>
                  </a:cubicBezTo>
                  <a:cubicBezTo>
                    <a:pt x="1149" y="497"/>
                    <a:pt x="1144" y="486"/>
                    <a:pt x="1147" y="476"/>
                  </a:cubicBezTo>
                  <a:cubicBezTo>
                    <a:pt x="1148" y="470"/>
                    <a:pt x="1189" y="327"/>
                    <a:pt x="1259" y="252"/>
                  </a:cubicBezTo>
                  <a:cubicBezTo>
                    <a:pt x="1283" y="226"/>
                    <a:pt x="1502" y="0"/>
                    <a:pt x="1656" y="126"/>
                  </a:cubicBezTo>
                  <a:cubicBezTo>
                    <a:pt x="1701" y="163"/>
                    <a:pt x="1720" y="222"/>
                    <a:pt x="1710" y="294"/>
                  </a:cubicBezTo>
                  <a:cubicBezTo>
                    <a:pt x="1693" y="420"/>
                    <a:pt x="1580" y="589"/>
                    <a:pt x="1367" y="682"/>
                  </a:cubicBezTo>
                  <a:cubicBezTo>
                    <a:pt x="1364" y="684"/>
                    <a:pt x="1361" y="684"/>
                    <a:pt x="1358" y="684"/>
                  </a:cubicBezTo>
                  <a:close/>
                  <a:moveTo>
                    <a:pt x="1194" y="471"/>
                  </a:moveTo>
                  <a:cubicBezTo>
                    <a:pt x="1280" y="518"/>
                    <a:pt x="1342" y="599"/>
                    <a:pt x="1366" y="634"/>
                  </a:cubicBezTo>
                  <a:cubicBezTo>
                    <a:pt x="1553" y="547"/>
                    <a:pt x="1651" y="399"/>
                    <a:pt x="1667" y="288"/>
                  </a:cubicBezTo>
                  <a:cubicBezTo>
                    <a:pt x="1674" y="232"/>
                    <a:pt x="1661" y="187"/>
                    <a:pt x="1628" y="160"/>
                  </a:cubicBezTo>
                  <a:cubicBezTo>
                    <a:pt x="1503" y="58"/>
                    <a:pt x="1300" y="273"/>
                    <a:pt x="1291" y="282"/>
                  </a:cubicBezTo>
                  <a:cubicBezTo>
                    <a:pt x="1242" y="335"/>
                    <a:pt x="1207" y="431"/>
                    <a:pt x="1194" y="47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2" name="Freeform 36">
              <a:extLst>
                <a:ext uri="{FF2B5EF4-FFF2-40B4-BE49-F238E27FC236}">
                  <a16:creationId xmlns:a16="http://schemas.microsoft.com/office/drawing/2014/main" xmlns="" id="{F041633D-5DD2-4F26-96AC-0FD8EB94A3AE}"/>
                </a:ext>
              </a:extLst>
            </p:cNvPr>
            <p:cNvSpPr>
              <a:spLocks noEditPoints="1"/>
            </p:cNvSpPr>
            <p:nvPr/>
          </p:nvSpPr>
          <p:spPr bwMode="auto">
            <a:xfrm>
              <a:off x="4010" y="392"/>
              <a:ext cx="1739" cy="1607"/>
            </a:xfrm>
            <a:custGeom>
              <a:avLst/>
              <a:gdLst>
                <a:gd name="T0" fmla="*/ 377 w 928"/>
                <a:gd name="T1" fmla="*/ 656 h 857"/>
                <a:gd name="T2" fmla="*/ 194 w 928"/>
                <a:gd name="T3" fmla="*/ 850 h 857"/>
                <a:gd name="T4" fmla="*/ 152 w 928"/>
                <a:gd name="T5" fmla="*/ 857 h 857"/>
                <a:gd name="T6" fmla="*/ 68 w 928"/>
                <a:gd name="T7" fmla="*/ 827 h 857"/>
                <a:gd name="T8" fmla="*/ 2 w 928"/>
                <a:gd name="T9" fmla="*/ 697 h 857"/>
                <a:gd name="T10" fmla="*/ 139 w 928"/>
                <a:gd name="T11" fmla="*/ 471 h 857"/>
                <a:gd name="T12" fmla="*/ 163 w 928"/>
                <a:gd name="T13" fmla="*/ 473 h 857"/>
                <a:gd name="T14" fmla="*/ 370 w 928"/>
                <a:gd name="T15" fmla="*/ 630 h 857"/>
                <a:gd name="T16" fmla="*/ 377 w 928"/>
                <a:gd name="T17" fmla="*/ 656 h 857"/>
                <a:gd name="T18" fmla="*/ 802 w 928"/>
                <a:gd name="T19" fmla="*/ 64 h 857"/>
                <a:gd name="T20" fmla="*/ 635 w 928"/>
                <a:gd name="T21" fmla="*/ 10 h 857"/>
                <a:gd name="T22" fmla="*/ 245 w 928"/>
                <a:gd name="T23" fmla="*/ 352 h 857"/>
                <a:gd name="T24" fmla="*/ 254 w 928"/>
                <a:gd name="T25" fmla="*/ 379 h 857"/>
                <a:gd name="T26" fmla="*/ 425 w 928"/>
                <a:gd name="T27" fmla="*/ 561 h 857"/>
                <a:gd name="T28" fmla="*/ 445 w 928"/>
                <a:gd name="T29" fmla="*/ 574 h 857"/>
                <a:gd name="T30" fmla="*/ 451 w 928"/>
                <a:gd name="T31" fmla="*/ 573 h 857"/>
                <a:gd name="T32" fmla="*/ 675 w 928"/>
                <a:gd name="T33" fmla="*/ 461 h 857"/>
                <a:gd name="T34" fmla="*/ 802 w 928"/>
                <a:gd name="T35" fmla="*/ 64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8" h="857">
                  <a:moveTo>
                    <a:pt x="377" y="656"/>
                  </a:moveTo>
                  <a:cubicBezTo>
                    <a:pt x="374" y="663"/>
                    <a:pt x="307" y="816"/>
                    <a:pt x="194" y="850"/>
                  </a:cubicBezTo>
                  <a:cubicBezTo>
                    <a:pt x="180" y="854"/>
                    <a:pt x="166" y="857"/>
                    <a:pt x="152" y="857"/>
                  </a:cubicBezTo>
                  <a:cubicBezTo>
                    <a:pt x="122" y="857"/>
                    <a:pt x="93" y="846"/>
                    <a:pt x="68" y="827"/>
                  </a:cubicBezTo>
                  <a:cubicBezTo>
                    <a:pt x="23" y="791"/>
                    <a:pt x="0" y="733"/>
                    <a:pt x="2" y="697"/>
                  </a:cubicBezTo>
                  <a:cubicBezTo>
                    <a:pt x="5" y="640"/>
                    <a:pt x="70" y="511"/>
                    <a:pt x="139" y="471"/>
                  </a:cubicBezTo>
                  <a:cubicBezTo>
                    <a:pt x="147" y="467"/>
                    <a:pt x="156" y="467"/>
                    <a:pt x="163" y="473"/>
                  </a:cubicBezTo>
                  <a:cubicBezTo>
                    <a:pt x="370" y="630"/>
                    <a:pt x="370" y="630"/>
                    <a:pt x="370" y="630"/>
                  </a:cubicBezTo>
                  <a:cubicBezTo>
                    <a:pt x="379" y="636"/>
                    <a:pt x="381" y="647"/>
                    <a:pt x="377" y="656"/>
                  </a:cubicBezTo>
                  <a:close/>
                  <a:moveTo>
                    <a:pt x="802" y="64"/>
                  </a:moveTo>
                  <a:cubicBezTo>
                    <a:pt x="766" y="19"/>
                    <a:pt x="706" y="0"/>
                    <a:pt x="635" y="10"/>
                  </a:cubicBezTo>
                  <a:cubicBezTo>
                    <a:pt x="508" y="27"/>
                    <a:pt x="339" y="139"/>
                    <a:pt x="245" y="352"/>
                  </a:cubicBezTo>
                  <a:cubicBezTo>
                    <a:pt x="241" y="362"/>
                    <a:pt x="244" y="374"/>
                    <a:pt x="254" y="379"/>
                  </a:cubicBezTo>
                  <a:cubicBezTo>
                    <a:pt x="255" y="380"/>
                    <a:pt x="374" y="454"/>
                    <a:pt x="425" y="561"/>
                  </a:cubicBezTo>
                  <a:cubicBezTo>
                    <a:pt x="429" y="569"/>
                    <a:pt x="437" y="574"/>
                    <a:pt x="445" y="574"/>
                  </a:cubicBezTo>
                  <a:cubicBezTo>
                    <a:pt x="447" y="574"/>
                    <a:pt x="449" y="573"/>
                    <a:pt x="451" y="573"/>
                  </a:cubicBezTo>
                  <a:cubicBezTo>
                    <a:pt x="457" y="571"/>
                    <a:pt x="600" y="531"/>
                    <a:pt x="675" y="461"/>
                  </a:cubicBezTo>
                  <a:cubicBezTo>
                    <a:pt x="701" y="437"/>
                    <a:pt x="928" y="219"/>
                    <a:pt x="802" y="6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sp>
        <p:nvSpPr>
          <p:cNvPr id="7" name="ee4pHeader2"/>
          <p:cNvSpPr txBox="1"/>
          <p:nvPr/>
        </p:nvSpPr>
        <p:spPr>
          <a:xfrm>
            <a:off x="5319990" y="2976084"/>
            <a:ext cx="2907591" cy="759600"/>
          </a:xfrm>
          <a:prstGeom prst="rect">
            <a:avLst/>
          </a:prstGeom>
          <a:noFill/>
          <a:ln cap="rnd">
            <a:noFill/>
          </a:ln>
        </p:spPr>
        <p:txBody>
          <a:bodyPr wrap="square" lIns="0" tIns="0" rIns="0" bIns="0" rtlCol="0" anchor="b" anchorCtr="0">
            <a:noAutofit/>
          </a:bodyPr>
          <a:lstStyle/>
          <a:p>
            <a:pPr marL="0" lvl="3"/>
            <a:r>
              <a:rPr lang="en-US" sz="2000" dirty="0" smtClean="0">
                <a:solidFill>
                  <a:schemeClr val="tx2"/>
                </a:solidFill>
              </a:rPr>
              <a:t>Menu exploration</a:t>
            </a:r>
            <a:endParaRPr lang="en-US" sz="2000" dirty="0">
              <a:solidFill>
                <a:schemeClr val="tx2"/>
              </a:solidFill>
            </a:endParaRPr>
          </a:p>
        </p:txBody>
      </p:sp>
      <p:grpSp>
        <p:nvGrpSpPr>
          <p:cNvPr id="13" name="bcgIcons_Restaurants">
            <a:extLst>
              <a:ext uri="{FF2B5EF4-FFF2-40B4-BE49-F238E27FC236}">
                <a16:creationId xmlns:a16="http://schemas.microsoft.com/office/drawing/2014/main" xmlns="" id="{E8355472-0C0C-41EF-94CC-C092CFC1F1F5}"/>
              </a:ext>
            </a:extLst>
          </p:cNvPr>
          <p:cNvGrpSpPr>
            <a:grpSpLocks noChangeAspect="1"/>
          </p:cNvGrpSpPr>
          <p:nvPr/>
        </p:nvGrpSpPr>
        <p:grpSpPr bwMode="auto">
          <a:xfrm>
            <a:off x="6213385" y="2336198"/>
            <a:ext cx="1120802" cy="1121840"/>
            <a:chOff x="1682" y="0"/>
            <a:chExt cx="4316" cy="4320"/>
          </a:xfrm>
        </p:grpSpPr>
        <p:sp>
          <p:nvSpPr>
            <p:cNvPr id="14" name="AutoShape 3">
              <a:extLst>
                <a:ext uri="{FF2B5EF4-FFF2-40B4-BE49-F238E27FC236}">
                  <a16:creationId xmlns:a16="http://schemas.microsoft.com/office/drawing/2014/main" xmlns="" id="{ED8B2882-B4CE-4ABB-B19C-37CCC1E2C95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xmlns="" id="{A655EF46-A4D0-4E41-8CEF-7E7773C18A9B}"/>
                </a:ext>
              </a:extLst>
            </p:cNvPr>
            <p:cNvSpPr>
              <a:spLocks noEditPoints="1"/>
            </p:cNvSpPr>
            <p:nvPr/>
          </p:nvSpPr>
          <p:spPr bwMode="auto">
            <a:xfrm>
              <a:off x="3218" y="752"/>
              <a:ext cx="1637" cy="2820"/>
            </a:xfrm>
            <a:custGeom>
              <a:avLst/>
              <a:gdLst>
                <a:gd name="T0" fmla="*/ 0 w 874"/>
                <a:gd name="T1" fmla="*/ 0 h 1504"/>
                <a:gd name="T2" fmla="*/ 0 w 874"/>
                <a:gd name="T3" fmla="*/ 1504 h 1504"/>
                <a:gd name="T4" fmla="*/ 874 w 874"/>
                <a:gd name="T5" fmla="*/ 1504 h 1504"/>
                <a:gd name="T6" fmla="*/ 874 w 874"/>
                <a:gd name="T7" fmla="*/ 0 h 1504"/>
                <a:gd name="T8" fmla="*/ 0 w 874"/>
                <a:gd name="T9" fmla="*/ 0 h 1504"/>
                <a:gd name="T10" fmla="*/ 189 w 874"/>
                <a:gd name="T11" fmla="*/ 224 h 1504"/>
                <a:gd name="T12" fmla="*/ 439 w 874"/>
                <a:gd name="T13" fmla="*/ 121 h 1504"/>
                <a:gd name="T14" fmla="*/ 688 w 874"/>
                <a:gd name="T15" fmla="*/ 225 h 1504"/>
                <a:gd name="T16" fmla="*/ 791 w 874"/>
                <a:gd name="T17" fmla="*/ 475 h 1504"/>
                <a:gd name="T18" fmla="*/ 438 w 874"/>
                <a:gd name="T19" fmla="*/ 827 h 1504"/>
                <a:gd name="T20" fmla="*/ 189 w 874"/>
                <a:gd name="T21" fmla="*/ 724 h 1504"/>
                <a:gd name="T22" fmla="*/ 87 w 874"/>
                <a:gd name="T23" fmla="*/ 474 h 1504"/>
                <a:gd name="T24" fmla="*/ 189 w 874"/>
                <a:gd name="T25" fmla="*/ 224 h 1504"/>
                <a:gd name="T26" fmla="*/ 791 w 874"/>
                <a:gd name="T27" fmla="*/ 1371 h 1504"/>
                <a:gd name="T28" fmla="*/ 752 w 874"/>
                <a:gd name="T29" fmla="*/ 1410 h 1504"/>
                <a:gd name="T30" fmla="*/ 126 w 874"/>
                <a:gd name="T31" fmla="*/ 1410 h 1504"/>
                <a:gd name="T32" fmla="*/ 87 w 874"/>
                <a:gd name="T33" fmla="*/ 1371 h 1504"/>
                <a:gd name="T34" fmla="*/ 87 w 874"/>
                <a:gd name="T35" fmla="*/ 1371 h 1504"/>
                <a:gd name="T36" fmla="*/ 126 w 874"/>
                <a:gd name="T37" fmla="*/ 1332 h 1504"/>
                <a:gd name="T38" fmla="*/ 752 w 874"/>
                <a:gd name="T39" fmla="*/ 1332 h 1504"/>
                <a:gd name="T40" fmla="*/ 791 w 874"/>
                <a:gd name="T41" fmla="*/ 1371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4" h="1504">
                  <a:moveTo>
                    <a:pt x="0" y="0"/>
                  </a:moveTo>
                  <a:cubicBezTo>
                    <a:pt x="0" y="1504"/>
                    <a:pt x="0" y="1504"/>
                    <a:pt x="0" y="1504"/>
                  </a:cubicBezTo>
                  <a:cubicBezTo>
                    <a:pt x="874" y="1504"/>
                    <a:pt x="874" y="1504"/>
                    <a:pt x="874" y="1504"/>
                  </a:cubicBezTo>
                  <a:cubicBezTo>
                    <a:pt x="874" y="0"/>
                    <a:pt x="874" y="0"/>
                    <a:pt x="874" y="0"/>
                  </a:cubicBezTo>
                  <a:lnTo>
                    <a:pt x="0" y="0"/>
                  </a:lnTo>
                  <a:close/>
                  <a:moveTo>
                    <a:pt x="189" y="224"/>
                  </a:moveTo>
                  <a:cubicBezTo>
                    <a:pt x="255" y="158"/>
                    <a:pt x="344" y="121"/>
                    <a:pt x="439" y="121"/>
                  </a:cubicBezTo>
                  <a:cubicBezTo>
                    <a:pt x="534" y="121"/>
                    <a:pt x="622" y="158"/>
                    <a:pt x="688" y="225"/>
                  </a:cubicBezTo>
                  <a:cubicBezTo>
                    <a:pt x="755" y="291"/>
                    <a:pt x="791" y="380"/>
                    <a:pt x="791" y="475"/>
                  </a:cubicBezTo>
                  <a:cubicBezTo>
                    <a:pt x="790" y="669"/>
                    <a:pt x="631" y="827"/>
                    <a:pt x="438" y="827"/>
                  </a:cubicBezTo>
                  <a:cubicBezTo>
                    <a:pt x="343" y="827"/>
                    <a:pt x="255" y="790"/>
                    <a:pt x="189" y="724"/>
                  </a:cubicBezTo>
                  <a:cubicBezTo>
                    <a:pt x="123" y="657"/>
                    <a:pt x="87" y="569"/>
                    <a:pt x="87" y="474"/>
                  </a:cubicBezTo>
                  <a:cubicBezTo>
                    <a:pt x="87" y="380"/>
                    <a:pt x="123" y="291"/>
                    <a:pt x="189" y="224"/>
                  </a:cubicBezTo>
                  <a:close/>
                  <a:moveTo>
                    <a:pt x="791" y="1371"/>
                  </a:moveTo>
                  <a:cubicBezTo>
                    <a:pt x="791" y="1393"/>
                    <a:pt x="773" y="1410"/>
                    <a:pt x="752" y="1410"/>
                  </a:cubicBezTo>
                  <a:cubicBezTo>
                    <a:pt x="126" y="1410"/>
                    <a:pt x="126" y="1410"/>
                    <a:pt x="126" y="1410"/>
                  </a:cubicBezTo>
                  <a:cubicBezTo>
                    <a:pt x="105" y="1410"/>
                    <a:pt x="87" y="1393"/>
                    <a:pt x="87" y="1371"/>
                  </a:cubicBezTo>
                  <a:cubicBezTo>
                    <a:pt x="87" y="1371"/>
                    <a:pt x="87" y="1371"/>
                    <a:pt x="87" y="1371"/>
                  </a:cubicBezTo>
                  <a:cubicBezTo>
                    <a:pt x="87" y="1349"/>
                    <a:pt x="105" y="1332"/>
                    <a:pt x="126" y="1332"/>
                  </a:cubicBezTo>
                  <a:cubicBezTo>
                    <a:pt x="752" y="1332"/>
                    <a:pt x="752" y="1332"/>
                    <a:pt x="752" y="1332"/>
                  </a:cubicBezTo>
                  <a:cubicBezTo>
                    <a:pt x="773" y="1332"/>
                    <a:pt x="791" y="1349"/>
                    <a:pt x="791" y="137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xmlns="" id="{6E13FD54-A091-46C5-A98C-0D487B92DB2D}"/>
                </a:ext>
              </a:extLst>
            </p:cNvPr>
            <p:cNvSpPr>
              <a:spLocks noEditPoints="1"/>
            </p:cNvSpPr>
            <p:nvPr/>
          </p:nvSpPr>
          <p:spPr bwMode="auto">
            <a:xfrm>
              <a:off x="2645" y="578"/>
              <a:ext cx="2386" cy="3168"/>
            </a:xfrm>
            <a:custGeom>
              <a:avLst/>
              <a:gdLst>
                <a:gd name="T0" fmla="*/ 22 w 1274"/>
                <a:gd name="T1" fmla="*/ 1690 h 1690"/>
                <a:gd name="T2" fmla="*/ 0 w 1274"/>
                <a:gd name="T3" fmla="*/ 22 h 1690"/>
                <a:gd name="T4" fmla="*/ 1252 w 1274"/>
                <a:gd name="T5" fmla="*/ 0 h 1690"/>
                <a:gd name="T6" fmla="*/ 1274 w 1274"/>
                <a:gd name="T7" fmla="*/ 1668 h 1690"/>
                <a:gd name="T8" fmla="*/ 44 w 1274"/>
                <a:gd name="T9" fmla="*/ 1646 h 1690"/>
                <a:gd name="T10" fmla="*/ 1230 w 1274"/>
                <a:gd name="T11" fmla="*/ 44 h 1690"/>
                <a:gd name="T12" fmla="*/ 44 w 1274"/>
                <a:gd name="T13" fmla="*/ 1646 h 1690"/>
                <a:gd name="T14" fmla="*/ 94 w 1274"/>
                <a:gd name="T15" fmla="*/ 93 h 1690"/>
                <a:gd name="T16" fmla="*/ 262 w 1274"/>
                <a:gd name="T17" fmla="*/ 1597 h 1690"/>
                <a:gd name="T18" fmla="*/ 725 w 1274"/>
                <a:gd name="T19" fmla="*/ 475 h 1690"/>
                <a:gd name="T20" fmla="*/ 716 w 1274"/>
                <a:gd name="T21" fmla="*/ 372 h 1690"/>
                <a:gd name="T22" fmla="*/ 697 w 1274"/>
                <a:gd name="T23" fmla="*/ 372 h 1690"/>
                <a:gd name="T24" fmla="*/ 686 w 1274"/>
                <a:gd name="T25" fmla="*/ 520 h 1690"/>
                <a:gd name="T26" fmla="*/ 674 w 1274"/>
                <a:gd name="T27" fmla="*/ 543 h 1690"/>
                <a:gd name="T28" fmla="*/ 663 w 1274"/>
                <a:gd name="T29" fmla="*/ 527 h 1690"/>
                <a:gd name="T30" fmla="*/ 653 w 1274"/>
                <a:gd name="T31" fmla="*/ 396 h 1690"/>
                <a:gd name="T32" fmla="*/ 641 w 1274"/>
                <a:gd name="T33" fmla="*/ 364 h 1690"/>
                <a:gd name="T34" fmla="*/ 630 w 1274"/>
                <a:gd name="T35" fmla="*/ 381 h 1690"/>
                <a:gd name="T36" fmla="*/ 618 w 1274"/>
                <a:gd name="T37" fmla="*/ 526 h 1690"/>
                <a:gd name="T38" fmla="*/ 600 w 1274"/>
                <a:gd name="T39" fmla="*/ 538 h 1690"/>
                <a:gd name="T40" fmla="*/ 594 w 1274"/>
                <a:gd name="T41" fmla="*/ 498 h 1690"/>
                <a:gd name="T42" fmla="*/ 584 w 1274"/>
                <a:gd name="T43" fmla="*/ 373 h 1690"/>
                <a:gd name="T44" fmla="*/ 565 w 1274"/>
                <a:gd name="T45" fmla="*/ 373 h 1690"/>
                <a:gd name="T46" fmla="*/ 559 w 1274"/>
                <a:gd name="T47" fmla="*/ 429 h 1690"/>
                <a:gd name="T48" fmla="*/ 550 w 1274"/>
                <a:gd name="T49" fmla="*/ 592 h 1690"/>
                <a:gd name="T50" fmla="*/ 574 w 1274"/>
                <a:gd name="T51" fmla="*/ 697 h 1690"/>
                <a:gd name="T52" fmla="*/ 612 w 1274"/>
                <a:gd name="T53" fmla="*/ 751 h 1690"/>
                <a:gd name="T54" fmla="*/ 609 w 1274"/>
                <a:gd name="T55" fmla="*/ 845 h 1690"/>
                <a:gd name="T56" fmla="*/ 671 w 1274"/>
                <a:gd name="T57" fmla="*/ 815 h 1690"/>
                <a:gd name="T58" fmla="*/ 684 w 1274"/>
                <a:gd name="T59" fmla="*/ 715 h 1690"/>
                <a:gd name="T60" fmla="*/ 724 w 1274"/>
                <a:gd name="T61" fmla="*/ 676 h 1690"/>
                <a:gd name="T62" fmla="*/ 730 w 1274"/>
                <a:gd name="T63" fmla="*/ 551 h 1690"/>
                <a:gd name="T64" fmla="*/ 936 w 1274"/>
                <a:gd name="T65" fmla="*/ 375 h 1690"/>
                <a:gd name="T66" fmla="*/ 908 w 1274"/>
                <a:gd name="T67" fmla="*/ 367 h 1690"/>
                <a:gd name="T68" fmla="*/ 851 w 1274"/>
                <a:gd name="T69" fmla="*/ 456 h 1690"/>
                <a:gd name="T70" fmla="*/ 816 w 1274"/>
                <a:gd name="T71" fmla="*/ 706 h 1690"/>
                <a:gd name="T72" fmla="*/ 859 w 1274"/>
                <a:gd name="T73" fmla="*/ 754 h 1690"/>
                <a:gd name="T74" fmla="*/ 873 w 1274"/>
                <a:gd name="T75" fmla="*/ 800 h 1690"/>
                <a:gd name="T76" fmla="*/ 940 w 1274"/>
                <a:gd name="T77" fmla="*/ 805 h 1690"/>
                <a:gd name="T78" fmla="*/ 938 w 1274"/>
                <a:gd name="T79" fmla="*/ 394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4" h="1690">
                  <a:moveTo>
                    <a:pt x="1252" y="1690"/>
                  </a:moveTo>
                  <a:cubicBezTo>
                    <a:pt x="22" y="1690"/>
                    <a:pt x="22" y="1690"/>
                    <a:pt x="22" y="1690"/>
                  </a:cubicBezTo>
                  <a:cubicBezTo>
                    <a:pt x="10" y="1690"/>
                    <a:pt x="0" y="1680"/>
                    <a:pt x="0" y="1668"/>
                  </a:cubicBezTo>
                  <a:cubicBezTo>
                    <a:pt x="0" y="22"/>
                    <a:pt x="0" y="22"/>
                    <a:pt x="0" y="22"/>
                  </a:cubicBezTo>
                  <a:cubicBezTo>
                    <a:pt x="0" y="10"/>
                    <a:pt x="10" y="0"/>
                    <a:pt x="22" y="0"/>
                  </a:cubicBezTo>
                  <a:cubicBezTo>
                    <a:pt x="1252" y="0"/>
                    <a:pt x="1252" y="0"/>
                    <a:pt x="1252" y="0"/>
                  </a:cubicBezTo>
                  <a:cubicBezTo>
                    <a:pt x="1264" y="0"/>
                    <a:pt x="1274" y="10"/>
                    <a:pt x="1274" y="22"/>
                  </a:cubicBezTo>
                  <a:cubicBezTo>
                    <a:pt x="1274" y="1668"/>
                    <a:pt x="1274" y="1668"/>
                    <a:pt x="1274" y="1668"/>
                  </a:cubicBezTo>
                  <a:cubicBezTo>
                    <a:pt x="1274" y="1680"/>
                    <a:pt x="1264" y="1690"/>
                    <a:pt x="1252" y="1690"/>
                  </a:cubicBezTo>
                  <a:close/>
                  <a:moveTo>
                    <a:pt x="44" y="1646"/>
                  </a:moveTo>
                  <a:cubicBezTo>
                    <a:pt x="1230" y="1646"/>
                    <a:pt x="1230" y="1646"/>
                    <a:pt x="1230" y="1646"/>
                  </a:cubicBezTo>
                  <a:cubicBezTo>
                    <a:pt x="1230" y="44"/>
                    <a:pt x="1230" y="44"/>
                    <a:pt x="1230" y="44"/>
                  </a:cubicBezTo>
                  <a:cubicBezTo>
                    <a:pt x="44" y="44"/>
                    <a:pt x="44" y="44"/>
                    <a:pt x="44" y="44"/>
                  </a:cubicBezTo>
                  <a:lnTo>
                    <a:pt x="44" y="1646"/>
                  </a:lnTo>
                  <a:close/>
                  <a:moveTo>
                    <a:pt x="262" y="93"/>
                  </a:moveTo>
                  <a:cubicBezTo>
                    <a:pt x="94" y="93"/>
                    <a:pt x="94" y="93"/>
                    <a:pt x="94" y="93"/>
                  </a:cubicBezTo>
                  <a:cubicBezTo>
                    <a:pt x="94" y="1597"/>
                    <a:pt x="94" y="1597"/>
                    <a:pt x="94" y="1597"/>
                  </a:cubicBezTo>
                  <a:cubicBezTo>
                    <a:pt x="262" y="1597"/>
                    <a:pt x="262" y="1597"/>
                    <a:pt x="262" y="1597"/>
                  </a:cubicBezTo>
                  <a:lnTo>
                    <a:pt x="262" y="93"/>
                  </a:lnTo>
                  <a:close/>
                  <a:moveTo>
                    <a:pt x="725" y="475"/>
                  </a:moveTo>
                  <a:cubicBezTo>
                    <a:pt x="723" y="449"/>
                    <a:pt x="721" y="423"/>
                    <a:pt x="719" y="397"/>
                  </a:cubicBezTo>
                  <a:cubicBezTo>
                    <a:pt x="719" y="389"/>
                    <a:pt x="717" y="380"/>
                    <a:pt x="716" y="372"/>
                  </a:cubicBezTo>
                  <a:cubicBezTo>
                    <a:pt x="715" y="368"/>
                    <a:pt x="711" y="365"/>
                    <a:pt x="706" y="364"/>
                  </a:cubicBezTo>
                  <a:cubicBezTo>
                    <a:pt x="702" y="364"/>
                    <a:pt x="699" y="368"/>
                    <a:pt x="697" y="372"/>
                  </a:cubicBezTo>
                  <a:cubicBezTo>
                    <a:pt x="696" y="378"/>
                    <a:pt x="694" y="383"/>
                    <a:pt x="694" y="389"/>
                  </a:cubicBezTo>
                  <a:cubicBezTo>
                    <a:pt x="691" y="432"/>
                    <a:pt x="689" y="477"/>
                    <a:pt x="686" y="520"/>
                  </a:cubicBezTo>
                  <a:cubicBezTo>
                    <a:pt x="685" y="525"/>
                    <a:pt x="685" y="529"/>
                    <a:pt x="684" y="535"/>
                  </a:cubicBezTo>
                  <a:cubicBezTo>
                    <a:pt x="682" y="540"/>
                    <a:pt x="677" y="543"/>
                    <a:pt x="674" y="543"/>
                  </a:cubicBezTo>
                  <a:cubicBezTo>
                    <a:pt x="669" y="543"/>
                    <a:pt x="665" y="539"/>
                    <a:pt x="664" y="534"/>
                  </a:cubicBezTo>
                  <a:cubicBezTo>
                    <a:pt x="663" y="531"/>
                    <a:pt x="663" y="529"/>
                    <a:pt x="663" y="527"/>
                  </a:cubicBezTo>
                  <a:cubicBezTo>
                    <a:pt x="662" y="513"/>
                    <a:pt x="661" y="499"/>
                    <a:pt x="660" y="486"/>
                  </a:cubicBezTo>
                  <a:cubicBezTo>
                    <a:pt x="658" y="456"/>
                    <a:pt x="656" y="426"/>
                    <a:pt x="653" y="396"/>
                  </a:cubicBezTo>
                  <a:cubicBezTo>
                    <a:pt x="652" y="387"/>
                    <a:pt x="650" y="379"/>
                    <a:pt x="648" y="371"/>
                  </a:cubicBezTo>
                  <a:cubicBezTo>
                    <a:pt x="647" y="367"/>
                    <a:pt x="645" y="365"/>
                    <a:pt x="641" y="364"/>
                  </a:cubicBezTo>
                  <a:cubicBezTo>
                    <a:pt x="637" y="364"/>
                    <a:pt x="634" y="367"/>
                    <a:pt x="633" y="370"/>
                  </a:cubicBezTo>
                  <a:cubicBezTo>
                    <a:pt x="631" y="374"/>
                    <a:pt x="631" y="378"/>
                    <a:pt x="630" y="381"/>
                  </a:cubicBezTo>
                  <a:cubicBezTo>
                    <a:pt x="628" y="404"/>
                    <a:pt x="626" y="427"/>
                    <a:pt x="624" y="449"/>
                  </a:cubicBezTo>
                  <a:cubicBezTo>
                    <a:pt x="622" y="475"/>
                    <a:pt x="620" y="500"/>
                    <a:pt x="618" y="526"/>
                  </a:cubicBezTo>
                  <a:cubicBezTo>
                    <a:pt x="617" y="529"/>
                    <a:pt x="616" y="534"/>
                    <a:pt x="614" y="538"/>
                  </a:cubicBezTo>
                  <a:cubicBezTo>
                    <a:pt x="610" y="545"/>
                    <a:pt x="603" y="545"/>
                    <a:pt x="600" y="538"/>
                  </a:cubicBezTo>
                  <a:cubicBezTo>
                    <a:pt x="598" y="533"/>
                    <a:pt x="596" y="528"/>
                    <a:pt x="596" y="523"/>
                  </a:cubicBezTo>
                  <a:cubicBezTo>
                    <a:pt x="595" y="514"/>
                    <a:pt x="595" y="507"/>
                    <a:pt x="594" y="498"/>
                  </a:cubicBezTo>
                  <a:cubicBezTo>
                    <a:pt x="592" y="464"/>
                    <a:pt x="590" y="430"/>
                    <a:pt x="587" y="397"/>
                  </a:cubicBezTo>
                  <a:cubicBezTo>
                    <a:pt x="587" y="389"/>
                    <a:pt x="586" y="381"/>
                    <a:pt x="584" y="373"/>
                  </a:cubicBezTo>
                  <a:cubicBezTo>
                    <a:pt x="583" y="369"/>
                    <a:pt x="580" y="365"/>
                    <a:pt x="575" y="364"/>
                  </a:cubicBezTo>
                  <a:cubicBezTo>
                    <a:pt x="571" y="364"/>
                    <a:pt x="568" y="367"/>
                    <a:pt x="565" y="373"/>
                  </a:cubicBezTo>
                  <a:cubicBezTo>
                    <a:pt x="564" y="377"/>
                    <a:pt x="563" y="381"/>
                    <a:pt x="563" y="385"/>
                  </a:cubicBezTo>
                  <a:cubicBezTo>
                    <a:pt x="561" y="399"/>
                    <a:pt x="560" y="414"/>
                    <a:pt x="559" y="429"/>
                  </a:cubicBezTo>
                  <a:cubicBezTo>
                    <a:pt x="557" y="457"/>
                    <a:pt x="556" y="484"/>
                    <a:pt x="554" y="513"/>
                  </a:cubicBezTo>
                  <a:cubicBezTo>
                    <a:pt x="552" y="539"/>
                    <a:pt x="551" y="565"/>
                    <a:pt x="550" y="592"/>
                  </a:cubicBezTo>
                  <a:cubicBezTo>
                    <a:pt x="550" y="612"/>
                    <a:pt x="550" y="633"/>
                    <a:pt x="551" y="653"/>
                  </a:cubicBezTo>
                  <a:cubicBezTo>
                    <a:pt x="552" y="671"/>
                    <a:pt x="560" y="686"/>
                    <a:pt x="574" y="697"/>
                  </a:cubicBezTo>
                  <a:cubicBezTo>
                    <a:pt x="582" y="703"/>
                    <a:pt x="588" y="710"/>
                    <a:pt x="596" y="715"/>
                  </a:cubicBezTo>
                  <a:cubicBezTo>
                    <a:pt x="609" y="724"/>
                    <a:pt x="613" y="736"/>
                    <a:pt x="612" y="751"/>
                  </a:cubicBezTo>
                  <a:cubicBezTo>
                    <a:pt x="611" y="778"/>
                    <a:pt x="610" y="806"/>
                    <a:pt x="609" y="834"/>
                  </a:cubicBezTo>
                  <a:cubicBezTo>
                    <a:pt x="609" y="838"/>
                    <a:pt x="609" y="841"/>
                    <a:pt x="609" y="845"/>
                  </a:cubicBezTo>
                  <a:cubicBezTo>
                    <a:pt x="629" y="855"/>
                    <a:pt x="651" y="862"/>
                    <a:pt x="673" y="868"/>
                  </a:cubicBezTo>
                  <a:cubicBezTo>
                    <a:pt x="672" y="850"/>
                    <a:pt x="671" y="833"/>
                    <a:pt x="671" y="815"/>
                  </a:cubicBezTo>
                  <a:cubicBezTo>
                    <a:pt x="670" y="793"/>
                    <a:pt x="670" y="770"/>
                    <a:pt x="669" y="746"/>
                  </a:cubicBezTo>
                  <a:cubicBezTo>
                    <a:pt x="669" y="733"/>
                    <a:pt x="673" y="723"/>
                    <a:pt x="684" y="715"/>
                  </a:cubicBezTo>
                  <a:cubicBezTo>
                    <a:pt x="691" y="710"/>
                    <a:pt x="699" y="703"/>
                    <a:pt x="706" y="697"/>
                  </a:cubicBezTo>
                  <a:cubicBezTo>
                    <a:pt x="714" y="692"/>
                    <a:pt x="720" y="684"/>
                    <a:pt x="724" y="676"/>
                  </a:cubicBezTo>
                  <a:cubicBezTo>
                    <a:pt x="730" y="663"/>
                    <a:pt x="732" y="650"/>
                    <a:pt x="732" y="636"/>
                  </a:cubicBezTo>
                  <a:cubicBezTo>
                    <a:pt x="732" y="608"/>
                    <a:pt x="731" y="579"/>
                    <a:pt x="730" y="551"/>
                  </a:cubicBezTo>
                  <a:cubicBezTo>
                    <a:pt x="729" y="526"/>
                    <a:pt x="727" y="500"/>
                    <a:pt x="725" y="475"/>
                  </a:cubicBezTo>
                  <a:close/>
                  <a:moveTo>
                    <a:pt x="936" y="375"/>
                  </a:moveTo>
                  <a:cubicBezTo>
                    <a:pt x="932" y="363"/>
                    <a:pt x="924" y="360"/>
                    <a:pt x="913" y="364"/>
                  </a:cubicBezTo>
                  <a:cubicBezTo>
                    <a:pt x="911" y="365"/>
                    <a:pt x="910" y="366"/>
                    <a:pt x="908" y="367"/>
                  </a:cubicBezTo>
                  <a:cubicBezTo>
                    <a:pt x="898" y="374"/>
                    <a:pt x="890" y="381"/>
                    <a:pt x="883" y="391"/>
                  </a:cubicBezTo>
                  <a:cubicBezTo>
                    <a:pt x="869" y="411"/>
                    <a:pt x="858" y="433"/>
                    <a:pt x="851" y="456"/>
                  </a:cubicBezTo>
                  <a:cubicBezTo>
                    <a:pt x="833" y="508"/>
                    <a:pt x="825" y="561"/>
                    <a:pt x="820" y="615"/>
                  </a:cubicBezTo>
                  <a:cubicBezTo>
                    <a:pt x="818" y="645"/>
                    <a:pt x="817" y="676"/>
                    <a:pt x="816" y="706"/>
                  </a:cubicBezTo>
                  <a:cubicBezTo>
                    <a:pt x="815" y="718"/>
                    <a:pt x="820" y="729"/>
                    <a:pt x="830" y="735"/>
                  </a:cubicBezTo>
                  <a:cubicBezTo>
                    <a:pt x="839" y="743"/>
                    <a:pt x="849" y="749"/>
                    <a:pt x="859" y="754"/>
                  </a:cubicBezTo>
                  <a:cubicBezTo>
                    <a:pt x="867" y="758"/>
                    <a:pt x="871" y="764"/>
                    <a:pt x="872" y="773"/>
                  </a:cubicBezTo>
                  <a:cubicBezTo>
                    <a:pt x="873" y="782"/>
                    <a:pt x="873" y="791"/>
                    <a:pt x="873" y="800"/>
                  </a:cubicBezTo>
                  <a:cubicBezTo>
                    <a:pt x="873" y="816"/>
                    <a:pt x="872" y="832"/>
                    <a:pt x="871" y="848"/>
                  </a:cubicBezTo>
                  <a:cubicBezTo>
                    <a:pt x="896" y="837"/>
                    <a:pt x="919" y="822"/>
                    <a:pt x="940" y="805"/>
                  </a:cubicBezTo>
                  <a:cubicBezTo>
                    <a:pt x="939" y="776"/>
                    <a:pt x="938" y="747"/>
                    <a:pt x="938" y="717"/>
                  </a:cubicBezTo>
                  <a:cubicBezTo>
                    <a:pt x="938" y="610"/>
                    <a:pt x="938" y="502"/>
                    <a:pt x="938" y="394"/>
                  </a:cubicBezTo>
                  <a:cubicBezTo>
                    <a:pt x="938" y="388"/>
                    <a:pt x="937" y="381"/>
                    <a:pt x="936" y="37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sp>
        <p:nvSpPr>
          <p:cNvPr id="8" name="ee4pHeader3"/>
          <p:cNvSpPr txBox="1"/>
          <p:nvPr/>
        </p:nvSpPr>
        <p:spPr>
          <a:xfrm>
            <a:off x="8655609" y="2976084"/>
            <a:ext cx="2907591" cy="759600"/>
          </a:xfrm>
          <a:prstGeom prst="rect">
            <a:avLst/>
          </a:prstGeom>
          <a:noFill/>
          <a:ln cap="rnd">
            <a:noFill/>
          </a:ln>
        </p:spPr>
        <p:txBody>
          <a:bodyPr wrap="square" lIns="0" tIns="0" rIns="0" bIns="0" rtlCol="0" anchor="b" anchorCtr="0">
            <a:noAutofit/>
          </a:bodyPr>
          <a:lstStyle/>
          <a:p>
            <a:pPr marL="0" lvl="3"/>
            <a:r>
              <a:rPr lang="en-US" sz="2000" smtClean="0">
                <a:solidFill>
                  <a:schemeClr val="tx2"/>
                </a:solidFill>
              </a:rPr>
              <a:t>Flash Offers</a:t>
            </a:r>
            <a:endParaRPr lang="en-US" sz="2000" dirty="0">
              <a:solidFill>
                <a:schemeClr val="tx2"/>
              </a:solidFill>
            </a:endParaRPr>
          </a:p>
        </p:txBody>
      </p:sp>
      <p:cxnSp>
        <p:nvCxnSpPr>
          <p:cNvPr id="32" name="Straight Connector 31"/>
          <p:cNvCxnSpPr/>
          <p:nvPr/>
        </p:nvCxnSpPr>
        <p:spPr>
          <a:xfrm>
            <a:off x="1828800" y="3854484"/>
            <a:ext cx="0" cy="1011196"/>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sp>
        <p:nvSpPr>
          <p:cNvPr id="38" name="ee4pContent1"/>
          <p:cNvSpPr txBox="1"/>
          <p:nvPr/>
        </p:nvSpPr>
        <p:spPr>
          <a:xfrm>
            <a:off x="630000" y="3854484"/>
            <a:ext cx="1122600"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i="1" dirty="0" smtClean="0">
                <a:solidFill>
                  <a:srgbClr val="29BA74"/>
                </a:solidFill>
                <a:latin typeface="+mn-lt"/>
              </a:rPr>
              <a:t>Description</a:t>
            </a:r>
          </a:p>
          <a:p>
            <a:pPr lvl="1">
              <a:buClr>
                <a:schemeClr val="tx2">
                  <a:lumMod val="100000"/>
                </a:schemeClr>
              </a:buClr>
              <a:buSzPct val="100000"/>
            </a:pPr>
            <a:endParaRPr lang="en-US" sz="1600" i="1" dirty="0" smtClean="0">
              <a:solidFill>
                <a:srgbClr val="29BA74"/>
              </a:solidFill>
            </a:endParaRP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endParaRPr lang="en-US" sz="1600" i="1" dirty="0" smtClean="0">
              <a:solidFill>
                <a:srgbClr val="29BA74"/>
              </a:solidFill>
            </a:endParaRP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r>
              <a:rPr lang="en-US" sz="1600" i="1" dirty="0" smtClean="0">
                <a:solidFill>
                  <a:srgbClr val="29BA74"/>
                </a:solidFill>
              </a:rPr>
              <a:t>Hypothesis</a:t>
            </a: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endParaRPr lang="en-US" sz="1600" i="1" dirty="0" smtClean="0">
              <a:solidFill>
                <a:srgbClr val="29BA74"/>
              </a:solidFill>
            </a:endParaRPr>
          </a:p>
          <a:p>
            <a:pPr>
              <a:buSzPct val="100000"/>
              <a:buFont typeface="Trebuchet MS" panose="020B0603020202020204" pitchFamily="34" charset="0"/>
              <a:buChar char="​"/>
            </a:pPr>
            <a:endParaRPr lang="en-US" sz="1600" i="1" dirty="0">
              <a:solidFill>
                <a:srgbClr val="29BA74"/>
              </a:solidFill>
            </a:endParaRPr>
          </a:p>
          <a:p>
            <a:pPr>
              <a:buSzPct val="100000"/>
              <a:buFont typeface="Trebuchet MS" panose="020B0603020202020204" pitchFamily="34" charset="0"/>
              <a:buChar char="​"/>
            </a:pPr>
            <a:endParaRPr lang="en-US" sz="1600" i="1" dirty="0" smtClean="0">
              <a:solidFill>
                <a:srgbClr val="29BA74"/>
              </a:solidFill>
            </a:endParaRPr>
          </a:p>
        </p:txBody>
      </p:sp>
      <p:cxnSp>
        <p:nvCxnSpPr>
          <p:cNvPr id="39" name="Straight Connector 38"/>
          <p:cNvCxnSpPr/>
          <p:nvPr/>
        </p:nvCxnSpPr>
        <p:spPr>
          <a:xfrm>
            <a:off x="1828800" y="5064159"/>
            <a:ext cx="0" cy="137124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sp>
        <p:nvSpPr>
          <p:cNvPr id="47" name="AutoShape 3"/>
          <p:cNvSpPr>
            <a:spLocks noChangeAspect="1" noChangeArrowheads="1" noTextEdit="1"/>
          </p:cNvSpPr>
          <p:nvPr/>
        </p:nvSpPr>
        <p:spPr bwMode="auto">
          <a:xfrm>
            <a:off x="10489358" y="2196627"/>
            <a:ext cx="1122056" cy="112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nvGrpSpPr>
          <p:cNvPr id="54" name="Group 53"/>
          <p:cNvGrpSpPr/>
          <p:nvPr/>
        </p:nvGrpSpPr>
        <p:grpSpPr>
          <a:xfrm>
            <a:off x="9741335" y="2446456"/>
            <a:ext cx="736139" cy="901324"/>
            <a:chOff x="11196031" y="1674854"/>
            <a:chExt cx="736139" cy="901324"/>
          </a:xfrm>
        </p:grpSpPr>
        <p:sp>
          <p:nvSpPr>
            <p:cNvPr id="49" name="Freeform 48"/>
            <p:cNvSpPr>
              <a:spLocks/>
            </p:cNvSpPr>
            <p:nvPr/>
          </p:nvSpPr>
          <p:spPr bwMode="auto">
            <a:xfrm>
              <a:off x="11208298" y="1674854"/>
              <a:ext cx="723872" cy="901324"/>
            </a:xfrm>
            <a:custGeom>
              <a:avLst/>
              <a:gdLst>
                <a:gd name="connsiteX0" fmla="*/ 531020 w 1062038"/>
                <a:gd name="connsiteY0" fmla="*/ 290512 h 1322388"/>
                <a:gd name="connsiteX1" fmla="*/ 30163 w 1062038"/>
                <a:gd name="connsiteY1" fmla="*/ 790575 h 1322388"/>
                <a:gd name="connsiteX2" fmla="*/ 531020 w 1062038"/>
                <a:gd name="connsiteY2" fmla="*/ 1290638 h 1322388"/>
                <a:gd name="connsiteX3" fmla="*/ 1031877 w 1062038"/>
                <a:gd name="connsiteY3" fmla="*/ 790575 h 1322388"/>
                <a:gd name="connsiteX4" fmla="*/ 531020 w 1062038"/>
                <a:gd name="connsiteY4" fmla="*/ 290512 h 1322388"/>
                <a:gd name="connsiteX5" fmla="*/ 531019 w 1062038"/>
                <a:gd name="connsiteY5" fmla="*/ 260350 h 1322388"/>
                <a:gd name="connsiteX6" fmla="*/ 1062038 w 1062038"/>
                <a:gd name="connsiteY6" fmla="*/ 791369 h 1322388"/>
                <a:gd name="connsiteX7" fmla="*/ 531019 w 1062038"/>
                <a:gd name="connsiteY7" fmla="*/ 1322388 h 1322388"/>
                <a:gd name="connsiteX8" fmla="*/ 0 w 1062038"/>
                <a:gd name="connsiteY8" fmla="*/ 791369 h 1322388"/>
                <a:gd name="connsiteX9" fmla="*/ 531019 w 1062038"/>
                <a:gd name="connsiteY9" fmla="*/ 260350 h 1322388"/>
                <a:gd name="connsiteX10" fmla="*/ 931683 w 1062038"/>
                <a:gd name="connsiteY10" fmla="*/ 238511 h 1322388"/>
                <a:gd name="connsiteX11" fmla="*/ 943095 w 1062038"/>
                <a:gd name="connsiteY11" fmla="*/ 242997 h 1322388"/>
                <a:gd name="connsiteX12" fmla="*/ 1044455 w 1062038"/>
                <a:gd name="connsiteY12" fmla="*/ 335583 h 1322388"/>
                <a:gd name="connsiteX13" fmla="*/ 1045174 w 1062038"/>
                <a:gd name="connsiteY13" fmla="*/ 357832 h 1322388"/>
                <a:gd name="connsiteX14" fmla="*/ 984789 w 1062038"/>
                <a:gd name="connsiteY14" fmla="*/ 423862 h 1322388"/>
                <a:gd name="connsiteX15" fmla="*/ 860425 w 1062038"/>
                <a:gd name="connsiteY15" fmla="*/ 309027 h 1322388"/>
                <a:gd name="connsiteX16" fmla="*/ 920810 w 1062038"/>
                <a:gd name="connsiteY16" fmla="*/ 243714 h 1322388"/>
                <a:gd name="connsiteX17" fmla="*/ 931683 w 1062038"/>
                <a:gd name="connsiteY17" fmla="*/ 238511 h 1322388"/>
                <a:gd name="connsiteX18" fmla="*/ 129462 w 1062038"/>
                <a:gd name="connsiteY18" fmla="*/ 236909 h 1322388"/>
                <a:gd name="connsiteX19" fmla="*/ 140253 w 1062038"/>
                <a:gd name="connsiteY19" fmla="*/ 242073 h 1322388"/>
                <a:gd name="connsiteX20" fmla="*/ 201613 w 1062038"/>
                <a:gd name="connsiteY20" fmla="*/ 309025 h 1322388"/>
                <a:gd name="connsiteX21" fmla="*/ 78180 w 1062038"/>
                <a:gd name="connsiteY21" fmla="*/ 422275 h 1322388"/>
                <a:gd name="connsiteX22" fmla="*/ 16821 w 1062038"/>
                <a:gd name="connsiteY22" fmla="*/ 355322 h 1322388"/>
                <a:gd name="connsiteX23" fmla="*/ 17534 w 1062038"/>
                <a:gd name="connsiteY23" fmla="*/ 333242 h 1322388"/>
                <a:gd name="connsiteX24" fmla="*/ 118135 w 1062038"/>
                <a:gd name="connsiteY24" fmla="*/ 241360 h 1322388"/>
                <a:gd name="connsiteX25" fmla="*/ 129462 w 1062038"/>
                <a:gd name="connsiteY25" fmla="*/ 236909 h 1322388"/>
                <a:gd name="connsiteX26" fmla="*/ 380807 w 1062038"/>
                <a:gd name="connsiteY26" fmla="*/ 0 h 1322388"/>
                <a:gd name="connsiteX27" fmla="*/ 678056 w 1062038"/>
                <a:gd name="connsiteY27" fmla="*/ 0 h 1322388"/>
                <a:gd name="connsiteX28" fmla="*/ 693738 w 1062038"/>
                <a:gd name="connsiteY28" fmla="*/ 15746 h 1322388"/>
                <a:gd name="connsiteX29" fmla="*/ 693738 w 1062038"/>
                <a:gd name="connsiteY29" fmla="*/ 163185 h 1322388"/>
                <a:gd name="connsiteX30" fmla="*/ 588953 w 1062038"/>
                <a:gd name="connsiteY30" fmla="*/ 163185 h 1322388"/>
                <a:gd name="connsiteX31" fmla="*/ 588953 w 1062038"/>
                <a:gd name="connsiteY31" fmla="*/ 210422 h 1322388"/>
                <a:gd name="connsiteX32" fmla="*/ 531214 w 1062038"/>
                <a:gd name="connsiteY32" fmla="*/ 207560 h 1322388"/>
                <a:gd name="connsiteX33" fmla="*/ 469198 w 1062038"/>
                <a:gd name="connsiteY33" fmla="*/ 211138 h 1322388"/>
                <a:gd name="connsiteX34" fmla="*/ 469198 w 1062038"/>
                <a:gd name="connsiteY34" fmla="*/ 163185 h 1322388"/>
                <a:gd name="connsiteX35" fmla="*/ 365125 w 1062038"/>
                <a:gd name="connsiteY35" fmla="*/ 163185 h 1322388"/>
                <a:gd name="connsiteX36" fmla="*/ 365125 w 1062038"/>
                <a:gd name="connsiteY36" fmla="*/ 15746 h 1322388"/>
                <a:gd name="connsiteX37" fmla="*/ 380807 w 1062038"/>
                <a:gd name="connsiteY37" fmla="*/ 0 h 132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2038" h="1322388">
                  <a:moveTo>
                    <a:pt x="531020" y="290512"/>
                  </a:moveTo>
                  <a:cubicBezTo>
                    <a:pt x="254404" y="290512"/>
                    <a:pt x="30163" y="514398"/>
                    <a:pt x="30163" y="790575"/>
                  </a:cubicBezTo>
                  <a:cubicBezTo>
                    <a:pt x="30163" y="1066752"/>
                    <a:pt x="254404" y="1290638"/>
                    <a:pt x="531020" y="1290638"/>
                  </a:cubicBezTo>
                  <a:cubicBezTo>
                    <a:pt x="807636" y="1290638"/>
                    <a:pt x="1031877" y="1066752"/>
                    <a:pt x="1031877" y="790575"/>
                  </a:cubicBezTo>
                  <a:cubicBezTo>
                    <a:pt x="1031877" y="514398"/>
                    <a:pt x="807636" y="290512"/>
                    <a:pt x="531020" y="290512"/>
                  </a:cubicBezTo>
                  <a:close/>
                  <a:moveTo>
                    <a:pt x="531019" y="260350"/>
                  </a:moveTo>
                  <a:cubicBezTo>
                    <a:pt x="824293" y="260350"/>
                    <a:pt x="1062038" y="498095"/>
                    <a:pt x="1062038" y="791369"/>
                  </a:cubicBezTo>
                  <a:cubicBezTo>
                    <a:pt x="1062038" y="1084643"/>
                    <a:pt x="824293" y="1322388"/>
                    <a:pt x="531019" y="1322388"/>
                  </a:cubicBezTo>
                  <a:cubicBezTo>
                    <a:pt x="237745" y="1322388"/>
                    <a:pt x="0" y="1084643"/>
                    <a:pt x="0" y="791369"/>
                  </a:cubicBezTo>
                  <a:cubicBezTo>
                    <a:pt x="0" y="498095"/>
                    <a:pt x="237745" y="260350"/>
                    <a:pt x="531019" y="260350"/>
                  </a:cubicBezTo>
                  <a:close/>
                  <a:moveTo>
                    <a:pt x="931683" y="238511"/>
                  </a:moveTo>
                  <a:cubicBezTo>
                    <a:pt x="935727" y="238331"/>
                    <a:pt x="939860" y="239767"/>
                    <a:pt x="943095" y="242997"/>
                  </a:cubicBezTo>
                  <a:cubicBezTo>
                    <a:pt x="943095" y="242997"/>
                    <a:pt x="943095" y="242997"/>
                    <a:pt x="1044455" y="335583"/>
                  </a:cubicBezTo>
                  <a:cubicBezTo>
                    <a:pt x="1050925" y="341324"/>
                    <a:pt x="1050925" y="351372"/>
                    <a:pt x="1045174" y="357832"/>
                  </a:cubicBezTo>
                  <a:cubicBezTo>
                    <a:pt x="1045174" y="357832"/>
                    <a:pt x="1045174" y="357832"/>
                    <a:pt x="984789" y="423862"/>
                  </a:cubicBezTo>
                  <a:cubicBezTo>
                    <a:pt x="948846" y="380081"/>
                    <a:pt x="907152" y="341324"/>
                    <a:pt x="860425" y="309027"/>
                  </a:cubicBezTo>
                  <a:cubicBezTo>
                    <a:pt x="860425" y="309027"/>
                    <a:pt x="860425" y="309027"/>
                    <a:pt x="920810" y="243714"/>
                  </a:cubicBezTo>
                  <a:cubicBezTo>
                    <a:pt x="923686" y="240485"/>
                    <a:pt x="927640" y="238690"/>
                    <a:pt x="931683" y="238511"/>
                  </a:cubicBezTo>
                  <a:close/>
                  <a:moveTo>
                    <a:pt x="129462" y="236909"/>
                  </a:moveTo>
                  <a:cubicBezTo>
                    <a:pt x="133475" y="237087"/>
                    <a:pt x="137399" y="238867"/>
                    <a:pt x="140253" y="242073"/>
                  </a:cubicBezTo>
                  <a:cubicBezTo>
                    <a:pt x="140253" y="242073"/>
                    <a:pt x="140253" y="242073"/>
                    <a:pt x="201613" y="309025"/>
                  </a:cubicBezTo>
                  <a:cubicBezTo>
                    <a:pt x="155236" y="340365"/>
                    <a:pt x="113854" y="378827"/>
                    <a:pt x="78180" y="422275"/>
                  </a:cubicBezTo>
                  <a:lnTo>
                    <a:pt x="16821" y="355322"/>
                  </a:lnTo>
                  <a:cubicBezTo>
                    <a:pt x="11113" y="348912"/>
                    <a:pt x="11113" y="338940"/>
                    <a:pt x="17534" y="333242"/>
                  </a:cubicBezTo>
                  <a:cubicBezTo>
                    <a:pt x="17534" y="333242"/>
                    <a:pt x="17534" y="333242"/>
                    <a:pt x="118135" y="241360"/>
                  </a:cubicBezTo>
                  <a:cubicBezTo>
                    <a:pt x="121346" y="238155"/>
                    <a:pt x="125449" y="236731"/>
                    <a:pt x="129462" y="236909"/>
                  </a:cubicBezTo>
                  <a:close/>
                  <a:moveTo>
                    <a:pt x="380807" y="0"/>
                  </a:moveTo>
                  <a:cubicBezTo>
                    <a:pt x="380807" y="0"/>
                    <a:pt x="380807" y="0"/>
                    <a:pt x="678056" y="0"/>
                  </a:cubicBezTo>
                  <a:cubicBezTo>
                    <a:pt x="686610" y="0"/>
                    <a:pt x="693738" y="7157"/>
                    <a:pt x="693738" y="15746"/>
                  </a:cubicBezTo>
                  <a:cubicBezTo>
                    <a:pt x="693738" y="15746"/>
                    <a:pt x="693738" y="15746"/>
                    <a:pt x="693738" y="163185"/>
                  </a:cubicBezTo>
                  <a:cubicBezTo>
                    <a:pt x="693738" y="163185"/>
                    <a:pt x="693738" y="163185"/>
                    <a:pt x="588953" y="163185"/>
                  </a:cubicBezTo>
                  <a:cubicBezTo>
                    <a:pt x="588953" y="163185"/>
                    <a:pt x="588953" y="163185"/>
                    <a:pt x="588953" y="210422"/>
                  </a:cubicBezTo>
                  <a:cubicBezTo>
                    <a:pt x="570419" y="208275"/>
                    <a:pt x="551173" y="207560"/>
                    <a:pt x="531214" y="207560"/>
                  </a:cubicBezTo>
                  <a:cubicBezTo>
                    <a:pt x="510542" y="207560"/>
                    <a:pt x="489870" y="208991"/>
                    <a:pt x="469198" y="211138"/>
                  </a:cubicBezTo>
                  <a:lnTo>
                    <a:pt x="469198" y="163185"/>
                  </a:lnTo>
                  <a:cubicBezTo>
                    <a:pt x="469198" y="163185"/>
                    <a:pt x="469198" y="163185"/>
                    <a:pt x="365125" y="163185"/>
                  </a:cubicBezTo>
                  <a:cubicBezTo>
                    <a:pt x="365125" y="163185"/>
                    <a:pt x="365125" y="163185"/>
                    <a:pt x="365125" y="15746"/>
                  </a:cubicBezTo>
                  <a:cubicBezTo>
                    <a:pt x="365125" y="7157"/>
                    <a:pt x="372254" y="0"/>
                    <a:pt x="380807" y="0"/>
                  </a:cubicBezTo>
                  <a:close/>
                </a:path>
              </a:pathLst>
            </a:custGeom>
            <a:solidFill>
              <a:schemeClr val="accent1"/>
            </a:solidFill>
            <a:ln>
              <a:noFill/>
            </a:ln>
          </p:spPr>
          <p:txBody>
            <a:bodyPr vert="horz" wrap="square" lIns="73152" tIns="36576" rIns="73152" bIns="36576" numCol="1" anchor="t" anchorCtr="0" compatLnSpc="1">
              <a:prstTxWarp prst="textNoShape">
                <a:avLst/>
              </a:prstTxWarp>
              <a:noAutofit/>
            </a:bodyPr>
            <a:lstStyle/>
            <a:p>
              <a:endParaRPr lang="en-US" dirty="0"/>
            </a:p>
          </p:txBody>
        </p:sp>
        <p:sp>
          <p:nvSpPr>
            <p:cNvPr id="50" name="Freeform 49"/>
            <p:cNvSpPr>
              <a:spLocks/>
            </p:cNvSpPr>
            <p:nvPr/>
          </p:nvSpPr>
          <p:spPr bwMode="auto">
            <a:xfrm>
              <a:off x="11251579" y="1895586"/>
              <a:ext cx="637310" cy="637311"/>
            </a:xfrm>
            <a:custGeom>
              <a:avLst/>
              <a:gdLst>
                <a:gd name="connsiteX0" fmla="*/ 254333 w 935038"/>
                <a:gd name="connsiteY0" fmla="*/ 804700 h 935038"/>
                <a:gd name="connsiteX1" fmla="*/ 238852 w 935038"/>
                <a:gd name="connsiteY1" fmla="*/ 817085 h 935038"/>
                <a:gd name="connsiteX2" fmla="*/ 248052 w 935038"/>
                <a:gd name="connsiteY2" fmla="*/ 851761 h 935038"/>
                <a:gd name="connsiteX3" fmla="*/ 282729 w 935038"/>
                <a:gd name="connsiteY3" fmla="*/ 842561 h 935038"/>
                <a:gd name="connsiteX4" fmla="*/ 273529 w 935038"/>
                <a:gd name="connsiteY4" fmla="*/ 807177 h 935038"/>
                <a:gd name="connsiteX5" fmla="*/ 254333 w 935038"/>
                <a:gd name="connsiteY5" fmla="*/ 804700 h 935038"/>
                <a:gd name="connsiteX6" fmla="*/ 684858 w 935038"/>
                <a:gd name="connsiteY6" fmla="*/ 803112 h 935038"/>
                <a:gd name="connsiteX7" fmla="*/ 665144 w 935038"/>
                <a:gd name="connsiteY7" fmla="*/ 805589 h 935038"/>
                <a:gd name="connsiteX8" fmla="*/ 654968 w 935038"/>
                <a:gd name="connsiteY8" fmla="*/ 840973 h 935038"/>
                <a:gd name="connsiteX9" fmla="*/ 691309 w 935038"/>
                <a:gd name="connsiteY9" fmla="*/ 850173 h 935038"/>
                <a:gd name="connsiteX10" fmla="*/ 700757 w 935038"/>
                <a:gd name="connsiteY10" fmla="*/ 815497 h 935038"/>
                <a:gd name="connsiteX11" fmla="*/ 684858 w 935038"/>
                <a:gd name="connsiteY11" fmla="*/ 803112 h 935038"/>
                <a:gd name="connsiteX12" fmla="*/ 113615 w 935038"/>
                <a:gd name="connsiteY12" fmla="*/ 652212 h 935038"/>
                <a:gd name="connsiteX13" fmla="*/ 94065 w 935038"/>
                <a:gd name="connsiteY13" fmla="*/ 654777 h 935038"/>
                <a:gd name="connsiteX14" fmla="*/ 84865 w 935038"/>
                <a:gd name="connsiteY14" fmla="*/ 690161 h 935038"/>
                <a:gd name="connsiteX15" fmla="*/ 119542 w 935038"/>
                <a:gd name="connsiteY15" fmla="*/ 699361 h 935038"/>
                <a:gd name="connsiteX16" fmla="*/ 129449 w 935038"/>
                <a:gd name="connsiteY16" fmla="*/ 663977 h 935038"/>
                <a:gd name="connsiteX17" fmla="*/ 113615 w 935038"/>
                <a:gd name="connsiteY17" fmla="*/ 652212 h 935038"/>
                <a:gd name="connsiteX18" fmla="*/ 824246 w 935038"/>
                <a:gd name="connsiteY18" fmla="*/ 649249 h 935038"/>
                <a:gd name="connsiteX19" fmla="*/ 808765 w 935038"/>
                <a:gd name="connsiteY19" fmla="*/ 661968 h 935038"/>
                <a:gd name="connsiteX20" fmla="*/ 817965 w 935038"/>
                <a:gd name="connsiteY20" fmla="*/ 697582 h 935038"/>
                <a:gd name="connsiteX21" fmla="*/ 853349 w 935038"/>
                <a:gd name="connsiteY21" fmla="*/ 688134 h 935038"/>
                <a:gd name="connsiteX22" fmla="*/ 843442 w 935038"/>
                <a:gd name="connsiteY22" fmla="*/ 651793 h 935038"/>
                <a:gd name="connsiteX23" fmla="*/ 824246 w 935038"/>
                <a:gd name="connsiteY23" fmla="*/ 649249 h 935038"/>
                <a:gd name="connsiteX24" fmla="*/ 710440 w 935038"/>
                <a:gd name="connsiteY24" fmla="*/ 257904 h 935038"/>
                <a:gd name="connsiteX25" fmla="*/ 698455 w 935038"/>
                <a:gd name="connsiteY25" fmla="*/ 261291 h 935038"/>
                <a:gd name="connsiteX26" fmla="*/ 492382 w 935038"/>
                <a:gd name="connsiteY26" fmla="*/ 416019 h 935038"/>
                <a:gd name="connsiteX27" fmla="*/ 479503 w 935038"/>
                <a:gd name="connsiteY27" fmla="*/ 425289 h 935038"/>
                <a:gd name="connsiteX28" fmla="*/ 468770 w 935038"/>
                <a:gd name="connsiteY28" fmla="*/ 423862 h 935038"/>
                <a:gd name="connsiteX29" fmla="*/ 453028 w 935038"/>
                <a:gd name="connsiteY29" fmla="*/ 426715 h 935038"/>
                <a:gd name="connsiteX30" fmla="*/ 443011 w 935038"/>
                <a:gd name="connsiteY30" fmla="*/ 421010 h 935038"/>
                <a:gd name="connsiteX31" fmla="*/ 311353 w 935038"/>
                <a:gd name="connsiteY31" fmla="*/ 348994 h 935038"/>
                <a:gd name="connsiteX32" fmla="*/ 288456 w 935038"/>
                <a:gd name="connsiteY32" fmla="*/ 353985 h 935038"/>
                <a:gd name="connsiteX33" fmla="*/ 294181 w 935038"/>
                <a:gd name="connsiteY33" fmla="*/ 376802 h 935038"/>
                <a:gd name="connsiteX34" fmla="*/ 426554 w 935038"/>
                <a:gd name="connsiteY34" fmla="*/ 467357 h 935038"/>
                <a:gd name="connsiteX35" fmla="*/ 468770 w 935038"/>
                <a:gd name="connsiteY35" fmla="*/ 508000 h 935038"/>
                <a:gd name="connsiteX36" fmla="*/ 510986 w 935038"/>
                <a:gd name="connsiteY36" fmla="*/ 465931 h 935038"/>
                <a:gd name="connsiteX37" fmla="*/ 510271 w 935038"/>
                <a:gd name="connsiteY37" fmla="*/ 464505 h 935038"/>
                <a:gd name="connsiteX38" fmla="*/ 719205 w 935038"/>
                <a:gd name="connsiteY38" fmla="*/ 286960 h 935038"/>
                <a:gd name="connsiteX39" fmla="*/ 721352 w 935038"/>
                <a:gd name="connsiteY39" fmla="*/ 264143 h 935038"/>
                <a:gd name="connsiteX40" fmla="*/ 710440 w 935038"/>
                <a:gd name="connsiteY40" fmla="*/ 257904 h 935038"/>
                <a:gd name="connsiteX41" fmla="*/ 98758 w 935038"/>
                <a:gd name="connsiteY41" fmla="*/ 234699 h 935038"/>
                <a:gd name="connsiteX42" fmla="*/ 83277 w 935038"/>
                <a:gd name="connsiteY42" fmla="*/ 246464 h 935038"/>
                <a:gd name="connsiteX43" fmla="*/ 92477 w 935038"/>
                <a:gd name="connsiteY43" fmla="*/ 281848 h 935038"/>
                <a:gd name="connsiteX44" fmla="*/ 127861 w 935038"/>
                <a:gd name="connsiteY44" fmla="*/ 272648 h 935038"/>
                <a:gd name="connsiteX45" fmla="*/ 117954 w 935038"/>
                <a:gd name="connsiteY45" fmla="*/ 237264 h 935038"/>
                <a:gd name="connsiteX46" fmla="*/ 98758 w 935038"/>
                <a:gd name="connsiteY46" fmla="*/ 234699 h 935038"/>
                <a:gd name="connsiteX47" fmla="*/ 835927 w 935038"/>
                <a:gd name="connsiteY47" fmla="*/ 233043 h 935038"/>
                <a:gd name="connsiteX48" fmla="*/ 816377 w 935038"/>
                <a:gd name="connsiteY48" fmla="*/ 235570 h 935038"/>
                <a:gd name="connsiteX49" fmla="*/ 807177 w 935038"/>
                <a:gd name="connsiteY49" fmla="*/ 269720 h 935038"/>
                <a:gd name="connsiteX50" fmla="*/ 841854 w 935038"/>
                <a:gd name="connsiteY50" fmla="*/ 278781 h 935038"/>
                <a:gd name="connsiteX51" fmla="*/ 851761 w 935038"/>
                <a:gd name="connsiteY51" fmla="*/ 244630 h 935038"/>
                <a:gd name="connsiteX52" fmla="*/ 835927 w 935038"/>
                <a:gd name="connsiteY52" fmla="*/ 233043 h 935038"/>
                <a:gd name="connsiteX53" fmla="*/ 264692 w 935038"/>
                <a:gd name="connsiteY53" fmla="*/ 80924 h 935038"/>
                <a:gd name="connsiteX54" fmla="*/ 244877 w 935038"/>
                <a:gd name="connsiteY54" fmla="*/ 83468 h 935038"/>
                <a:gd name="connsiteX55" fmla="*/ 235677 w 935038"/>
                <a:gd name="connsiteY55" fmla="*/ 119809 h 935038"/>
                <a:gd name="connsiteX56" fmla="*/ 271061 w 935038"/>
                <a:gd name="connsiteY56" fmla="*/ 129257 h 935038"/>
                <a:gd name="connsiteX57" fmla="*/ 280261 w 935038"/>
                <a:gd name="connsiteY57" fmla="*/ 93643 h 935038"/>
                <a:gd name="connsiteX58" fmla="*/ 264692 w 935038"/>
                <a:gd name="connsiteY58" fmla="*/ 80924 h 935038"/>
                <a:gd name="connsiteX59" fmla="*/ 668759 w 935038"/>
                <a:gd name="connsiteY59" fmla="*/ 79336 h 935038"/>
                <a:gd name="connsiteX60" fmla="*/ 653190 w 935038"/>
                <a:gd name="connsiteY60" fmla="*/ 92055 h 935038"/>
                <a:gd name="connsiteX61" fmla="*/ 662390 w 935038"/>
                <a:gd name="connsiteY61" fmla="*/ 127669 h 935038"/>
                <a:gd name="connsiteX62" fmla="*/ 697774 w 935038"/>
                <a:gd name="connsiteY62" fmla="*/ 118221 h 935038"/>
                <a:gd name="connsiteX63" fmla="*/ 688574 w 935038"/>
                <a:gd name="connsiteY63" fmla="*/ 81880 h 935038"/>
                <a:gd name="connsiteX64" fmla="*/ 668759 w 935038"/>
                <a:gd name="connsiteY64" fmla="*/ 79336 h 935038"/>
                <a:gd name="connsiteX65" fmla="*/ 440018 w 935038"/>
                <a:gd name="connsiteY65" fmla="*/ 0 h 935038"/>
                <a:gd name="connsiteX66" fmla="*/ 440018 w 935038"/>
                <a:gd name="connsiteY66" fmla="*/ 49288 h 935038"/>
                <a:gd name="connsiteX67" fmla="*/ 466448 w 935038"/>
                <a:gd name="connsiteY67" fmla="*/ 75717 h 935038"/>
                <a:gd name="connsiteX68" fmla="*/ 492163 w 935038"/>
                <a:gd name="connsiteY68" fmla="*/ 49288 h 935038"/>
                <a:gd name="connsiteX69" fmla="*/ 492163 w 935038"/>
                <a:gd name="connsiteY69" fmla="*/ 0 h 935038"/>
                <a:gd name="connsiteX70" fmla="*/ 935038 w 935038"/>
                <a:gd name="connsiteY70" fmla="*/ 440018 h 935038"/>
                <a:gd name="connsiteX71" fmla="*/ 885751 w 935038"/>
                <a:gd name="connsiteY71" fmla="*/ 440018 h 935038"/>
                <a:gd name="connsiteX72" fmla="*/ 859321 w 935038"/>
                <a:gd name="connsiteY72" fmla="*/ 465733 h 935038"/>
                <a:gd name="connsiteX73" fmla="*/ 885751 w 935038"/>
                <a:gd name="connsiteY73" fmla="*/ 491449 h 935038"/>
                <a:gd name="connsiteX74" fmla="*/ 935038 w 935038"/>
                <a:gd name="connsiteY74" fmla="*/ 491449 h 935038"/>
                <a:gd name="connsiteX75" fmla="*/ 495020 w 935038"/>
                <a:gd name="connsiteY75" fmla="*/ 934324 h 935038"/>
                <a:gd name="connsiteX76" fmla="*/ 495020 w 935038"/>
                <a:gd name="connsiteY76" fmla="*/ 885036 h 935038"/>
                <a:gd name="connsiteX77" fmla="*/ 469305 w 935038"/>
                <a:gd name="connsiteY77" fmla="*/ 859321 h 935038"/>
                <a:gd name="connsiteX78" fmla="*/ 442875 w 935038"/>
                <a:gd name="connsiteY78" fmla="*/ 885036 h 935038"/>
                <a:gd name="connsiteX79" fmla="*/ 442875 w 935038"/>
                <a:gd name="connsiteY79" fmla="*/ 935038 h 935038"/>
                <a:gd name="connsiteX80" fmla="*/ 0 w 935038"/>
                <a:gd name="connsiteY80" fmla="*/ 495020 h 935038"/>
                <a:gd name="connsiteX81" fmla="*/ 50002 w 935038"/>
                <a:gd name="connsiteY81" fmla="*/ 495020 h 935038"/>
                <a:gd name="connsiteX82" fmla="*/ 75718 w 935038"/>
                <a:gd name="connsiteY82" fmla="*/ 468591 h 935038"/>
                <a:gd name="connsiteX83" fmla="*/ 50002 w 935038"/>
                <a:gd name="connsiteY83" fmla="*/ 442875 h 935038"/>
                <a:gd name="connsiteX84" fmla="*/ 0 w 935038"/>
                <a:gd name="connsiteY84" fmla="*/ 442875 h 935038"/>
                <a:gd name="connsiteX85" fmla="*/ 440018 w 935038"/>
                <a:gd name="connsiteY85" fmla="*/ 0 h 93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935038" h="935038">
                  <a:moveTo>
                    <a:pt x="254333" y="804700"/>
                  </a:moveTo>
                  <a:cubicBezTo>
                    <a:pt x="248052" y="806469"/>
                    <a:pt x="242391" y="810715"/>
                    <a:pt x="238852" y="817085"/>
                  </a:cubicBezTo>
                  <a:cubicBezTo>
                    <a:pt x="231775" y="829115"/>
                    <a:pt x="236021" y="844684"/>
                    <a:pt x="248052" y="851761"/>
                  </a:cubicBezTo>
                  <a:cubicBezTo>
                    <a:pt x="260083" y="858838"/>
                    <a:pt x="275652" y="854592"/>
                    <a:pt x="282729" y="842561"/>
                  </a:cubicBezTo>
                  <a:cubicBezTo>
                    <a:pt x="290513" y="829823"/>
                    <a:pt x="286267" y="814254"/>
                    <a:pt x="273529" y="807177"/>
                  </a:cubicBezTo>
                  <a:cubicBezTo>
                    <a:pt x="267514" y="803639"/>
                    <a:pt x="260614" y="802931"/>
                    <a:pt x="254333" y="804700"/>
                  </a:cubicBezTo>
                  <a:close/>
                  <a:moveTo>
                    <a:pt x="684858" y="803112"/>
                  </a:moveTo>
                  <a:cubicBezTo>
                    <a:pt x="678408" y="801343"/>
                    <a:pt x="671321" y="802050"/>
                    <a:pt x="665144" y="805589"/>
                  </a:cubicBezTo>
                  <a:cubicBezTo>
                    <a:pt x="652061" y="812666"/>
                    <a:pt x="647700" y="828235"/>
                    <a:pt x="654968" y="840973"/>
                  </a:cubicBezTo>
                  <a:cubicBezTo>
                    <a:pt x="662236" y="853004"/>
                    <a:pt x="678953" y="857250"/>
                    <a:pt x="691309" y="850173"/>
                  </a:cubicBezTo>
                  <a:cubicBezTo>
                    <a:pt x="703664" y="843096"/>
                    <a:pt x="708025" y="827527"/>
                    <a:pt x="700757" y="815497"/>
                  </a:cubicBezTo>
                  <a:cubicBezTo>
                    <a:pt x="697123" y="809127"/>
                    <a:pt x="691309" y="804881"/>
                    <a:pt x="684858" y="803112"/>
                  </a:cubicBezTo>
                  <a:close/>
                  <a:moveTo>
                    <a:pt x="113615" y="652212"/>
                  </a:moveTo>
                  <a:cubicBezTo>
                    <a:pt x="107157" y="650531"/>
                    <a:pt x="100081" y="651239"/>
                    <a:pt x="94065" y="654777"/>
                  </a:cubicBezTo>
                  <a:cubicBezTo>
                    <a:pt x="82034" y="661854"/>
                    <a:pt x="77788" y="677423"/>
                    <a:pt x="84865" y="690161"/>
                  </a:cubicBezTo>
                  <a:cubicBezTo>
                    <a:pt x="91942" y="702192"/>
                    <a:pt x="107511" y="706438"/>
                    <a:pt x="119542" y="699361"/>
                  </a:cubicBezTo>
                  <a:cubicBezTo>
                    <a:pt x="132280" y="692284"/>
                    <a:pt x="136526" y="676715"/>
                    <a:pt x="129449" y="663977"/>
                  </a:cubicBezTo>
                  <a:cubicBezTo>
                    <a:pt x="125911" y="657962"/>
                    <a:pt x="120073" y="653892"/>
                    <a:pt x="113615" y="652212"/>
                  </a:cubicBezTo>
                  <a:close/>
                  <a:moveTo>
                    <a:pt x="824246" y="649249"/>
                  </a:moveTo>
                  <a:cubicBezTo>
                    <a:pt x="817965" y="651066"/>
                    <a:pt x="812303" y="655427"/>
                    <a:pt x="808765" y="661968"/>
                  </a:cubicBezTo>
                  <a:cubicBezTo>
                    <a:pt x="801688" y="674324"/>
                    <a:pt x="805934" y="690314"/>
                    <a:pt x="817965" y="697582"/>
                  </a:cubicBezTo>
                  <a:cubicBezTo>
                    <a:pt x="829996" y="704850"/>
                    <a:pt x="846273" y="700489"/>
                    <a:pt x="853349" y="688134"/>
                  </a:cubicBezTo>
                  <a:cubicBezTo>
                    <a:pt x="860426" y="675778"/>
                    <a:pt x="856180" y="659061"/>
                    <a:pt x="843442" y="651793"/>
                  </a:cubicBezTo>
                  <a:cubicBezTo>
                    <a:pt x="837426" y="648159"/>
                    <a:pt x="830526" y="647432"/>
                    <a:pt x="824246" y="649249"/>
                  </a:cubicBezTo>
                  <a:close/>
                  <a:moveTo>
                    <a:pt x="710440" y="257904"/>
                  </a:moveTo>
                  <a:cubicBezTo>
                    <a:pt x="706326" y="257370"/>
                    <a:pt x="702033" y="258439"/>
                    <a:pt x="698455" y="261291"/>
                  </a:cubicBezTo>
                  <a:cubicBezTo>
                    <a:pt x="698455" y="261291"/>
                    <a:pt x="698455" y="261291"/>
                    <a:pt x="492382" y="416019"/>
                  </a:cubicBezTo>
                  <a:cubicBezTo>
                    <a:pt x="492382" y="416019"/>
                    <a:pt x="492382" y="416019"/>
                    <a:pt x="479503" y="425289"/>
                  </a:cubicBezTo>
                  <a:cubicBezTo>
                    <a:pt x="475925" y="424575"/>
                    <a:pt x="472348" y="423862"/>
                    <a:pt x="468770" y="423862"/>
                  </a:cubicBezTo>
                  <a:cubicBezTo>
                    <a:pt x="463046" y="423862"/>
                    <a:pt x="458037" y="424575"/>
                    <a:pt x="453028" y="426715"/>
                  </a:cubicBezTo>
                  <a:cubicBezTo>
                    <a:pt x="453028" y="426715"/>
                    <a:pt x="453028" y="426715"/>
                    <a:pt x="443011" y="421010"/>
                  </a:cubicBezTo>
                  <a:cubicBezTo>
                    <a:pt x="443011" y="421010"/>
                    <a:pt x="443011" y="421010"/>
                    <a:pt x="311353" y="348994"/>
                  </a:cubicBezTo>
                  <a:cubicBezTo>
                    <a:pt x="303483" y="344003"/>
                    <a:pt x="293465" y="346142"/>
                    <a:pt x="288456" y="353985"/>
                  </a:cubicBezTo>
                  <a:cubicBezTo>
                    <a:pt x="284163" y="361829"/>
                    <a:pt x="286310" y="371811"/>
                    <a:pt x="294181" y="376802"/>
                  </a:cubicBezTo>
                  <a:cubicBezTo>
                    <a:pt x="294181" y="376802"/>
                    <a:pt x="294181" y="376802"/>
                    <a:pt x="426554" y="467357"/>
                  </a:cubicBezTo>
                  <a:cubicBezTo>
                    <a:pt x="427269" y="490174"/>
                    <a:pt x="445873" y="508000"/>
                    <a:pt x="468770" y="508000"/>
                  </a:cubicBezTo>
                  <a:cubicBezTo>
                    <a:pt x="491667" y="508000"/>
                    <a:pt x="510986" y="489461"/>
                    <a:pt x="510986" y="465931"/>
                  </a:cubicBezTo>
                  <a:cubicBezTo>
                    <a:pt x="510986" y="465218"/>
                    <a:pt x="510271" y="465218"/>
                    <a:pt x="510271" y="464505"/>
                  </a:cubicBezTo>
                  <a:cubicBezTo>
                    <a:pt x="510271" y="464505"/>
                    <a:pt x="510271" y="464505"/>
                    <a:pt x="719205" y="286960"/>
                  </a:cubicBezTo>
                  <a:cubicBezTo>
                    <a:pt x="726361" y="281256"/>
                    <a:pt x="727076" y="271274"/>
                    <a:pt x="721352" y="264143"/>
                  </a:cubicBezTo>
                  <a:cubicBezTo>
                    <a:pt x="718490" y="260578"/>
                    <a:pt x="714554" y="258439"/>
                    <a:pt x="710440" y="257904"/>
                  </a:cubicBezTo>
                  <a:close/>
                  <a:moveTo>
                    <a:pt x="98758" y="234699"/>
                  </a:moveTo>
                  <a:cubicBezTo>
                    <a:pt x="92477" y="236379"/>
                    <a:pt x="86816" y="240449"/>
                    <a:pt x="83277" y="246464"/>
                  </a:cubicBezTo>
                  <a:cubicBezTo>
                    <a:pt x="76200" y="259202"/>
                    <a:pt x="80446" y="274771"/>
                    <a:pt x="92477" y="281848"/>
                  </a:cubicBezTo>
                  <a:cubicBezTo>
                    <a:pt x="104508" y="288925"/>
                    <a:pt x="120785" y="284679"/>
                    <a:pt x="127861" y="272648"/>
                  </a:cubicBezTo>
                  <a:cubicBezTo>
                    <a:pt x="134938" y="259910"/>
                    <a:pt x="130692" y="244341"/>
                    <a:pt x="117954" y="237264"/>
                  </a:cubicBezTo>
                  <a:cubicBezTo>
                    <a:pt x="111939" y="233726"/>
                    <a:pt x="105039" y="233018"/>
                    <a:pt x="98758" y="234699"/>
                  </a:cubicBezTo>
                  <a:close/>
                  <a:moveTo>
                    <a:pt x="835927" y="233043"/>
                  </a:moveTo>
                  <a:cubicBezTo>
                    <a:pt x="829469" y="231388"/>
                    <a:pt x="822393" y="232085"/>
                    <a:pt x="816377" y="235570"/>
                  </a:cubicBezTo>
                  <a:cubicBezTo>
                    <a:pt x="804346" y="242539"/>
                    <a:pt x="800100" y="257872"/>
                    <a:pt x="807177" y="269720"/>
                  </a:cubicBezTo>
                  <a:cubicBezTo>
                    <a:pt x="814254" y="282265"/>
                    <a:pt x="829823" y="285750"/>
                    <a:pt x="841854" y="278781"/>
                  </a:cubicBezTo>
                  <a:cubicBezTo>
                    <a:pt x="854592" y="271811"/>
                    <a:pt x="858838" y="256478"/>
                    <a:pt x="851761" y="244630"/>
                  </a:cubicBezTo>
                  <a:cubicBezTo>
                    <a:pt x="848223" y="238706"/>
                    <a:pt x="842385" y="234699"/>
                    <a:pt x="835927" y="233043"/>
                  </a:cubicBezTo>
                  <a:close/>
                  <a:moveTo>
                    <a:pt x="264692" y="80924"/>
                  </a:moveTo>
                  <a:cubicBezTo>
                    <a:pt x="258323" y="79107"/>
                    <a:pt x="251246" y="79834"/>
                    <a:pt x="244877" y="83468"/>
                  </a:cubicBezTo>
                  <a:cubicBezTo>
                    <a:pt x="232846" y="90736"/>
                    <a:pt x="228600" y="107453"/>
                    <a:pt x="235677" y="119809"/>
                  </a:cubicBezTo>
                  <a:cubicBezTo>
                    <a:pt x="242754" y="132164"/>
                    <a:pt x="258323" y="136525"/>
                    <a:pt x="271061" y="129257"/>
                  </a:cubicBezTo>
                  <a:cubicBezTo>
                    <a:pt x="283092" y="121989"/>
                    <a:pt x="287338" y="105999"/>
                    <a:pt x="280261" y="93643"/>
                  </a:cubicBezTo>
                  <a:cubicBezTo>
                    <a:pt x="276723" y="87102"/>
                    <a:pt x="271062" y="82741"/>
                    <a:pt x="264692" y="80924"/>
                  </a:cubicBezTo>
                  <a:close/>
                  <a:moveTo>
                    <a:pt x="668759" y="79336"/>
                  </a:moveTo>
                  <a:cubicBezTo>
                    <a:pt x="662390" y="81153"/>
                    <a:pt x="656729" y="85514"/>
                    <a:pt x="653190" y="92055"/>
                  </a:cubicBezTo>
                  <a:cubicBezTo>
                    <a:pt x="646113" y="104411"/>
                    <a:pt x="650359" y="120401"/>
                    <a:pt x="662390" y="127669"/>
                  </a:cubicBezTo>
                  <a:cubicBezTo>
                    <a:pt x="675128" y="134937"/>
                    <a:pt x="690698" y="130576"/>
                    <a:pt x="697774" y="118221"/>
                  </a:cubicBezTo>
                  <a:cubicBezTo>
                    <a:pt x="704851" y="105138"/>
                    <a:pt x="700605" y="89148"/>
                    <a:pt x="688574" y="81880"/>
                  </a:cubicBezTo>
                  <a:cubicBezTo>
                    <a:pt x="682205" y="78246"/>
                    <a:pt x="675128" y="77519"/>
                    <a:pt x="668759" y="79336"/>
                  </a:cubicBezTo>
                  <a:close/>
                  <a:moveTo>
                    <a:pt x="440018" y="0"/>
                  </a:moveTo>
                  <a:cubicBezTo>
                    <a:pt x="440018" y="0"/>
                    <a:pt x="440018" y="0"/>
                    <a:pt x="440018" y="49288"/>
                  </a:cubicBezTo>
                  <a:cubicBezTo>
                    <a:pt x="440018" y="63574"/>
                    <a:pt x="452161" y="75717"/>
                    <a:pt x="466448" y="75717"/>
                  </a:cubicBezTo>
                  <a:cubicBezTo>
                    <a:pt x="480734" y="75717"/>
                    <a:pt x="492163" y="63574"/>
                    <a:pt x="492163" y="49288"/>
                  </a:cubicBezTo>
                  <a:cubicBezTo>
                    <a:pt x="492163" y="49288"/>
                    <a:pt x="492163" y="49288"/>
                    <a:pt x="492163" y="0"/>
                  </a:cubicBezTo>
                  <a:cubicBezTo>
                    <a:pt x="730030" y="12143"/>
                    <a:pt x="921466" y="202151"/>
                    <a:pt x="935038" y="440018"/>
                  </a:cubicBezTo>
                  <a:cubicBezTo>
                    <a:pt x="935038" y="440018"/>
                    <a:pt x="935038" y="440018"/>
                    <a:pt x="885751" y="440018"/>
                  </a:cubicBezTo>
                  <a:cubicBezTo>
                    <a:pt x="871464" y="440018"/>
                    <a:pt x="859321" y="451447"/>
                    <a:pt x="859321" y="465733"/>
                  </a:cubicBezTo>
                  <a:cubicBezTo>
                    <a:pt x="859321" y="480020"/>
                    <a:pt x="871464" y="491449"/>
                    <a:pt x="885751" y="491449"/>
                  </a:cubicBezTo>
                  <a:lnTo>
                    <a:pt x="935038" y="491449"/>
                  </a:lnTo>
                  <a:cubicBezTo>
                    <a:pt x="922895" y="730030"/>
                    <a:pt x="732887" y="920752"/>
                    <a:pt x="495020" y="934324"/>
                  </a:cubicBezTo>
                  <a:cubicBezTo>
                    <a:pt x="495020" y="934324"/>
                    <a:pt x="495020" y="934324"/>
                    <a:pt x="495020" y="885036"/>
                  </a:cubicBezTo>
                  <a:cubicBezTo>
                    <a:pt x="495020" y="870750"/>
                    <a:pt x="483591" y="859321"/>
                    <a:pt x="469305" y="859321"/>
                  </a:cubicBezTo>
                  <a:cubicBezTo>
                    <a:pt x="455019" y="859321"/>
                    <a:pt x="442875" y="870750"/>
                    <a:pt x="442875" y="885036"/>
                  </a:cubicBezTo>
                  <a:cubicBezTo>
                    <a:pt x="442875" y="885036"/>
                    <a:pt x="442875" y="885036"/>
                    <a:pt x="442875" y="935038"/>
                  </a:cubicBezTo>
                  <a:cubicBezTo>
                    <a:pt x="205009" y="922895"/>
                    <a:pt x="14287" y="732173"/>
                    <a:pt x="0" y="495020"/>
                  </a:cubicBezTo>
                  <a:cubicBezTo>
                    <a:pt x="0" y="495020"/>
                    <a:pt x="0" y="495020"/>
                    <a:pt x="50002" y="495020"/>
                  </a:cubicBezTo>
                  <a:cubicBezTo>
                    <a:pt x="64289" y="495020"/>
                    <a:pt x="75718" y="482877"/>
                    <a:pt x="75718" y="468591"/>
                  </a:cubicBezTo>
                  <a:cubicBezTo>
                    <a:pt x="75718" y="454304"/>
                    <a:pt x="64289" y="442875"/>
                    <a:pt x="50002" y="442875"/>
                  </a:cubicBezTo>
                  <a:cubicBezTo>
                    <a:pt x="50002" y="442875"/>
                    <a:pt x="50002" y="442875"/>
                    <a:pt x="0" y="442875"/>
                  </a:cubicBezTo>
                  <a:cubicBezTo>
                    <a:pt x="12144" y="205008"/>
                    <a:pt x="202866" y="13572"/>
                    <a:pt x="440018" y="0"/>
                  </a:cubicBezTo>
                  <a:close/>
                </a:path>
              </a:pathLst>
            </a:custGeom>
            <a:solidFill>
              <a:srgbClr val="29BA74"/>
            </a:solidFill>
            <a:ln>
              <a:noFill/>
            </a:ln>
          </p:spPr>
          <p:txBody>
            <a:bodyPr vert="horz" wrap="square" lIns="73152" tIns="36576" rIns="73152" bIns="36576" numCol="1" anchor="t" anchorCtr="0" compatLnSpc="1">
              <a:prstTxWarp prst="textNoShape">
                <a:avLst/>
              </a:prstTxWarp>
              <a:noAutofit/>
            </a:bodyPr>
            <a:lstStyle/>
            <a:p>
              <a:endParaRPr lang="en-US" dirty="0"/>
            </a:p>
          </p:txBody>
        </p:sp>
        <p:sp>
          <p:nvSpPr>
            <p:cNvPr id="53" name="Rectangle 52"/>
            <p:cNvSpPr/>
            <p:nvPr/>
          </p:nvSpPr>
          <p:spPr>
            <a:xfrm>
              <a:off x="11397443" y="2038350"/>
              <a:ext cx="364848" cy="239704"/>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grpSp>
          <p:nvGrpSpPr>
            <p:cNvPr id="43" name="bcgIcons_Sale">
              <a:extLst>
                <a:ext uri="{FF2B5EF4-FFF2-40B4-BE49-F238E27FC236}">
                  <a16:creationId xmlns:a16="http://schemas.microsoft.com/office/drawing/2014/main" xmlns="" id="{564DFB8A-E59E-4C10-98E5-ADC90BF4B7C0}"/>
                </a:ext>
              </a:extLst>
            </p:cNvPr>
            <p:cNvGrpSpPr>
              <a:grpSpLocks noChangeAspect="1"/>
            </p:cNvGrpSpPr>
            <p:nvPr/>
          </p:nvGrpSpPr>
          <p:grpSpPr bwMode="auto">
            <a:xfrm>
              <a:off x="11196031" y="1870105"/>
              <a:ext cx="705418" cy="706073"/>
              <a:chOff x="1682" y="0"/>
              <a:chExt cx="4316" cy="4320"/>
            </a:xfrm>
          </p:grpSpPr>
          <p:sp>
            <p:nvSpPr>
              <p:cNvPr id="44" name="AutoShape 3">
                <a:extLst>
                  <a:ext uri="{FF2B5EF4-FFF2-40B4-BE49-F238E27FC236}">
                    <a16:creationId xmlns:a16="http://schemas.microsoft.com/office/drawing/2014/main" xmlns="" id="{D577EA19-0231-4C1B-A5D2-7AC1B4822E93}"/>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xmlns="" id="{7FF95ECB-C8E3-4C8D-B2B2-47F5C123961A}"/>
                  </a:ext>
                </a:extLst>
              </p:cNvPr>
              <p:cNvSpPr>
                <a:spLocks noEditPoints="1"/>
              </p:cNvSpPr>
              <p:nvPr/>
            </p:nvSpPr>
            <p:spPr bwMode="auto">
              <a:xfrm>
                <a:off x="2394" y="677"/>
                <a:ext cx="2894" cy="2966"/>
              </a:xfrm>
              <a:custGeom>
                <a:avLst/>
                <a:gdLst>
                  <a:gd name="T0" fmla="*/ 704 w 1545"/>
                  <a:gd name="T1" fmla="*/ 1582 h 1582"/>
                  <a:gd name="T2" fmla="*/ 674 w 1545"/>
                  <a:gd name="T3" fmla="*/ 1571 h 1582"/>
                  <a:gd name="T4" fmla="*/ 15 w 1545"/>
                  <a:gd name="T5" fmla="*/ 959 h 1582"/>
                  <a:gd name="T6" fmla="*/ 1 w 1545"/>
                  <a:gd name="T7" fmla="*/ 929 h 1582"/>
                  <a:gd name="T8" fmla="*/ 12 w 1545"/>
                  <a:gd name="T9" fmla="*/ 897 h 1582"/>
                  <a:gd name="T10" fmla="*/ 717 w 1545"/>
                  <a:gd name="T11" fmla="*/ 136 h 1582"/>
                  <a:gd name="T12" fmla="*/ 727 w 1545"/>
                  <a:gd name="T13" fmla="*/ 130 h 1582"/>
                  <a:gd name="T14" fmla="*/ 1136 w 1545"/>
                  <a:gd name="T15" fmla="*/ 4 h 1582"/>
                  <a:gd name="T16" fmla="*/ 1139 w 1545"/>
                  <a:gd name="T17" fmla="*/ 3 h 1582"/>
                  <a:gd name="T18" fmla="*/ 1180 w 1545"/>
                  <a:gd name="T19" fmla="*/ 13 h 1582"/>
                  <a:gd name="T20" fmla="*/ 1529 w 1545"/>
                  <a:gd name="T21" fmla="*/ 336 h 1582"/>
                  <a:gd name="T22" fmla="*/ 1542 w 1545"/>
                  <a:gd name="T23" fmla="*/ 379 h 1582"/>
                  <a:gd name="T24" fmla="*/ 1542 w 1545"/>
                  <a:gd name="T25" fmla="*/ 380 h 1582"/>
                  <a:gd name="T26" fmla="*/ 1447 w 1545"/>
                  <a:gd name="T27" fmla="*/ 797 h 1582"/>
                  <a:gd name="T28" fmla="*/ 1441 w 1545"/>
                  <a:gd name="T29" fmla="*/ 807 h 1582"/>
                  <a:gd name="T30" fmla="*/ 736 w 1545"/>
                  <a:gd name="T31" fmla="*/ 1568 h 1582"/>
                  <a:gd name="T32" fmla="*/ 706 w 1545"/>
                  <a:gd name="T33" fmla="*/ 1582 h 1582"/>
                  <a:gd name="T34" fmla="*/ 704 w 1545"/>
                  <a:gd name="T35" fmla="*/ 1582 h 1582"/>
                  <a:gd name="T36" fmla="*/ 704 w 1545"/>
                  <a:gd name="T37" fmla="*/ 1538 h 1582"/>
                  <a:gd name="T38" fmla="*/ 704 w 1545"/>
                  <a:gd name="T39" fmla="*/ 1538 h 1582"/>
                  <a:gd name="T40" fmla="*/ 704 w 1545"/>
                  <a:gd name="T41" fmla="*/ 1538 h 1582"/>
                  <a:gd name="T42" fmla="*/ 746 w 1545"/>
                  <a:gd name="T43" fmla="*/ 171 h 1582"/>
                  <a:gd name="T44" fmla="*/ 45 w 1545"/>
                  <a:gd name="T45" fmla="*/ 927 h 1582"/>
                  <a:gd name="T46" fmla="*/ 704 w 1545"/>
                  <a:gd name="T47" fmla="*/ 1538 h 1582"/>
                  <a:gd name="T48" fmla="*/ 1405 w 1545"/>
                  <a:gd name="T49" fmla="*/ 782 h 1582"/>
                  <a:gd name="T50" fmla="*/ 1499 w 1545"/>
                  <a:gd name="T51" fmla="*/ 371 h 1582"/>
                  <a:gd name="T52" fmla="*/ 1499 w 1545"/>
                  <a:gd name="T53" fmla="*/ 369 h 1582"/>
                  <a:gd name="T54" fmla="*/ 1151 w 1545"/>
                  <a:gd name="T55" fmla="*/ 46 h 1582"/>
                  <a:gd name="T56" fmla="*/ 1147 w 1545"/>
                  <a:gd name="T57" fmla="*/ 46 h 1582"/>
                  <a:gd name="T58" fmla="*/ 746 w 1545"/>
                  <a:gd name="T59" fmla="*/ 171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5" h="1582">
                    <a:moveTo>
                      <a:pt x="704" y="1582"/>
                    </a:moveTo>
                    <a:cubicBezTo>
                      <a:pt x="693" y="1582"/>
                      <a:pt x="682" y="1578"/>
                      <a:pt x="674" y="1571"/>
                    </a:cubicBezTo>
                    <a:cubicBezTo>
                      <a:pt x="15" y="959"/>
                      <a:pt x="15" y="959"/>
                      <a:pt x="15" y="959"/>
                    </a:cubicBezTo>
                    <a:cubicBezTo>
                      <a:pt x="6" y="951"/>
                      <a:pt x="1" y="941"/>
                      <a:pt x="1" y="929"/>
                    </a:cubicBezTo>
                    <a:cubicBezTo>
                      <a:pt x="0" y="917"/>
                      <a:pt x="4" y="906"/>
                      <a:pt x="12" y="897"/>
                    </a:cubicBezTo>
                    <a:cubicBezTo>
                      <a:pt x="717" y="136"/>
                      <a:pt x="717" y="136"/>
                      <a:pt x="717" y="136"/>
                    </a:cubicBezTo>
                    <a:cubicBezTo>
                      <a:pt x="720" y="134"/>
                      <a:pt x="723" y="132"/>
                      <a:pt x="727" y="130"/>
                    </a:cubicBezTo>
                    <a:cubicBezTo>
                      <a:pt x="1136" y="4"/>
                      <a:pt x="1136" y="4"/>
                      <a:pt x="1136" y="4"/>
                    </a:cubicBezTo>
                    <a:cubicBezTo>
                      <a:pt x="1137" y="3"/>
                      <a:pt x="1138" y="3"/>
                      <a:pt x="1139" y="3"/>
                    </a:cubicBezTo>
                    <a:cubicBezTo>
                      <a:pt x="1150" y="1"/>
                      <a:pt x="1166" y="0"/>
                      <a:pt x="1180" y="13"/>
                    </a:cubicBezTo>
                    <a:cubicBezTo>
                      <a:pt x="1529" y="336"/>
                      <a:pt x="1529" y="336"/>
                      <a:pt x="1529" y="336"/>
                    </a:cubicBezTo>
                    <a:cubicBezTo>
                      <a:pt x="1540" y="347"/>
                      <a:pt x="1545" y="363"/>
                      <a:pt x="1542" y="379"/>
                    </a:cubicBezTo>
                    <a:cubicBezTo>
                      <a:pt x="1542" y="380"/>
                      <a:pt x="1542" y="380"/>
                      <a:pt x="1542" y="380"/>
                    </a:cubicBezTo>
                    <a:cubicBezTo>
                      <a:pt x="1447" y="797"/>
                      <a:pt x="1447" y="797"/>
                      <a:pt x="1447" y="797"/>
                    </a:cubicBezTo>
                    <a:cubicBezTo>
                      <a:pt x="1446" y="801"/>
                      <a:pt x="1444" y="805"/>
                      <a:pt x="1441" y="807"/>
                    </a:cubicBezTo>
                    <a:cubicBezTo>
                      <a:pt x="736" y="1568"/>
                      <a:pt x="736" y="1568"/>
                      <a:pt x="736" y="1568"/>
                    </a:cubicBezTo>
                    <a:cubicBezTo>
                      <a:pt x="728" y="1577"/>
                      <a:pt x="718" y="1582"/>
                      <a:pt x="706" y="1582"/>
                    </a:cubicBezTo>
                    <a:cubicBezTo>
                      <a:pt x="705" y="1582"/>
                      <a:pt x="705" y="1582"/>
                      <a:pt x="704" y="1582"/>
                    </a:cubicBezTo>
                    <a:close/>
                    <a:moveTo>
                      <a:pt x="704" y="1538"/>
                    </a:moveTo>
                    <a:cubicBezTo>
                      <a:pt x="704" y="1538"/>
                      <a:pt x="704" y="1538"/>
                      <a:pt x="704" y="1538"/>
                    </a:cubicBezTo>
                    <a:cubicBezTo>
                      <a:pt x="704" y="1538"/>
                      <a:pt x="704" y="1538"/>
                      <a:pt x="704" y="1538"/>
                    </a:cubicBezTo>
                    <a:close/>
                    <a:moveTo>
                      <a:pt x="746" y="171"/>
                    </a:moveTo>
                    <a:cubicBezTo>
                      <a:pt x="45" y="927"/>
                      <a:pt x="45" y="927"/>
                      <a:pt x="45" y="927"/>
                    </a:cubicBezTo>
                    <a:cubicBezTo>
                      <a:pt x="704" y="1538"/>
                      <a:pt x="704" y="1538"/>
                      <a:pt x="704" y="1538"/>
                    </a:cubicBezTo>
                    <a:cubicBezTo>
                      <a:pt x="1405" y="782"/>
                      <a:pt x="1405" y="782"/>
                      <a:pt x="1405" y="782"/>
                    </a:cubicBezTo>
                    <a:cubicBezTo>
                      <a:pt x="1499" y="371"/>
                      <a:pt x="1499" y="371"/>
                      <a:pt x="1499" y="371"/>
                    </a:cubicBezTo>
                    <a:cubicBezTo>
                      <a:pt x="1499" y="370"/>
                      <a:pt x="1499" y="369"/>
                      <a:pt x="1499" y="369"/>
                    </a:cubicBezTo>
                    <a:cubicBezTo>
                      <a:pt x="1151" y="46"/>
                      <a:pt x="1151" y="46"/>
                      <a:pt x="1151" y="46"/>
                    </a:cubicBezTo>
                    <a:cubicBezTo>
                      <a:pt x="1150" y="46"/>
                      <a:pt x="1149" y="46"/>
                      <a:pt x="1147" y="46"/>
                    </a:cubicBezTo>
                    <a:lnTo>
                      <a:pt x="746" y="1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46" name="Freeform 6">
                <a:extLst>
                  <a:ext uri="{FF2B5EF4-FFF2-40B4-BE49-F238E27FC236}">
                    <a16:creationId xmlns:a16="http://schemas.microsoft.com/office/drawing/2014/main" xmlns="" id="{45C49935-0D7D-4E8A-B347-75ECBE6F51A6}"/>
                  </a:ext>
                </a:extLst>
              </p:cNvPr>
              <p:cNvSpPr>
                <a:spLocks noEditPoints="1"/>
              </p:cNvSpPr>
              <p:nvPr/>
            </p:nvSpPr>
            <p:spPr bwMode="auto">
              <a:xfrm>
                <a:off x="2589" y="849"/>
                <a:ext cx="2527" cy="2601"/>
              </a:xfrm>
              <a:custGeom>
                <a:avLst/>
                <a:gdLst>
                  <a:gd name="T0" fmla="*/ 524 w 1349"/>
                  <a:gd name="T1" fmla="*/ 640 h 1387"/>
                  <a:gd name="T2" fmla="*/ 520 w 1349"/>
                  <a:gd name="T3" fmla="*/ 541 h 1387"/>
                  <a:gd name="T4" fmla="*/ 571 w 1349"/>
                  <a:gd name="T5" fmla="*/ 519 h 1387"/>
                  <a:gd name="T6" fmla="*/ 619 w 1349"/>
                  <a:gd name="T7" fmla="*/ 537 h 1387"/>
                  <a:gd name="T8" fmla="*/ 641 w 1349"/>
                  <a:gd name="T9" fmla="*/ 586 h 1387"/>
                  <a:gd name="T10" fmla="*/ 622 w 1349"/>
                  <a:gd name="T11" fmla="*/ 636 h 1387"/>
                  <a:gd name="T12" fmla="*/ 524 w 1349"/>
                  <a:gd name="T13" fmla="*/ 640 h 1387"/>
                  <a:gd name="T14" fmla="*/ 589 w 1349"/>
                  <a:gd name="T15" fmla="*/ 955 h 1387"/>
                  <a:gd name="T16" fmla="*/ 537 w 1349"/>
                  <a:gd name="T17" fmla="*/ 977 h 1387"/>
                  <a:gd name="T18" fmla="*/ 519 w 1349"/>
                  <a:gd name="T19" fmla="*/ 1028 h 1387"/>
                  <a:gd name="T20" fmla="*/ 541 w 1349"/>
                  <a:gd name="T21" fmla="*/ 1076 h 1387"/>
                  <a:gd name="T22" fmla="*/ 640 w 1349"/>
                  <a:gd name="T23" fmla="*/ 1072 h 1387"/>
                  <a:gd name="T24" fmla="*/ 636 w 1349"/>
                  <a:gd name="T25" fmla="*/ 974 h 1387"/>
                  <a:gd name="T26" fmla="*/ 589 w 1349"/>
                  <a:gd name="T27" fmla="*/ 955 h 1387"/>
                  <a:gd name="T28" fmla="*/ 1349 w 1349"/>
                  <a:gd name="T29" fmla="*/ 292 h 1387"/>
                  <a:gd name="T30" fmla="*/ 1263 w 1349"/>
                  <a:gd name="T31" fmla="*/ 669 h 1387"/>
                  <a:gd name="T32" fmla="*/ 598 w 1349"/>
                  <a:gd name="T33" fmla="*/ 1387 h 1387"/>
                  <a:gd name="T34" fmla="*/ 0 w 1349"/>
                  <a:gd name="T35" fmla="*/ 833 h 1387"/>
                  <a:gd name="T36" fmla="*/ 665 w 1349"/>
                  <a:gd name="T37" fmla="*/ 115 h 1387"/>
                  <a:gd name="T38" fmla="*/ 1035 w 1349"/>
                  <a:gd name="T39" fmla="*/ 0 h 1387"/>
                  <a:gd name="T40" fmla="*/ 1349 w 1349"/>
                  <a:gd name="T41" fmla="*/ 292 h 1387"/>
                  <a:gd name="T42" fmla="*/ 494 w 1349"/>
                  <a:gd name="T43" fmla="*/ 672 h 1387"/>
                  <a:gd name="T44" fmla="*/ 571 w 1349"/>
                  <a:gd name="T45" fmla="*/ 703 h 1387"/>
                  <a:gd name="T46" fmla="*/ 655 w 1349"/>
                  <a:gd name="T47" fmla="*/ 666 h 1387"/>
                  <a:gd name="T48" fmla="*/ 685 w 1349"/>
                  <a:gd name="T49" fmla="*/ 584 h 1387"/>
                  <a:gd name="T50" fmla="*/ 649 w 1349"/>
                  <a:gd name="T51" fmla="*/ 505 h 1387"/>
                  <a:gd name="T52" fmla="*/ 567 w 1349"/>
                  <a:gd name="T53" fmla="*/ 475 h 1387"/>
                  <a:gd name="T54" fmla="*/ 488 w 1349"/>
                  <a:gd name="T55" fmla="*/ 511 h 1387"/>
                  <a:gd name="T56" fmla="*/ 494 w 1349"/>
                  <a:gd name="T57" fmla="*/ 672 h 1387"/>
                  <a:gd name="T58" fmla="*/ 666 w 1349"/>
                  <a:gd name="T59" fmla="*/ 941 h 1387"/>
                  <a:gd name="T60" fmla="*/ 505 w 1349"/>
                  <a:gd name="T61" fmla="*/ 947 h 1387"/>
                  <a:gd name="T62" fmla="*/ 475 w 1349"/>
                  <a:gd name="T63" fmla="*/ 1029 h 1387"/>
                  <a:gd name="T64" fmla="*/ 511 w 1349"/>
                  <a:gd name="T65" fmla="*/ 1108 h 1387"/>
                  <a:gd name="T66" fmla="*/ 589 w 1349"/>
                  <a:gd name="T67" fmla="*/ 1139 h 1387"/>
                  <a:gd name="T68" fmla="*/ 593 w 1349"/>
                  <a:gd name="T69" fmla="*/ 1139 h 1387"/>
                  <a:gd name="T70" fmla="*/ 672 w 1349"/>
                  <a:gd name="T71" fmla="*/ 1102 h 1387"/>
                  <a:gd name="T72" fmla="*/ 666 w 1349"/>
                  <a:gd name="T73" fmla="*/ 941 h 1387"/>
                  <a:gd name="T74" fmla="*/ 945 w 1349"/>
                  <a:gd name="T75" fmla="*/ 766 h 1387"/>
                  <a:gd name="T76" fmla="*/ 921 w 1349"/>
                  <a:gd name="T77" fmla="*/ 746 h 1387"/>
                  <a:gd name="T78" fmla="*/ 248 w 1349"/>
                  <a:gd name="T79" fmla="*/ 809 h 1387"/>
                  <a:gd name="T80" fmla="*/ 228 w 1349"/>
                  <a:gd name="T81" fmla="*/ 833 h 1387"/>
                  <a:gd name="T82" fmla="*/ 250 w 1349"/>
                  <a:gd name="T83" fmla="*/ 853 h 1387"/>
                  <a:gd name="T84" fmla="*/ 252 w 1349"/>
                  <a:gd name="T85" fmla="*/ 853 h 1387"/>
                  <a:gd name="T86" fmla="*/ 925 w 1349"/>
                  <a:gd name="T87" fmla="*/ 790 h 1387"/>
                  <a:gd name="T88" fmla="*/ 945 w 1349"/>
                  <a:gd name="T89" fmla="*/ 766 h 1387"/>
                  <a:gd name="T90" fmla="*/ 1137 w 1349"/>
                  <a:gd name="T91" fmla="*/ 206 h 1387"/>
                  <a:gd name="T92" fmla="*/ 1018 w 1349"/>
                  <a:gd name="T93" fmla="*/ 210 h 1387"/>
                  <a:gd name="T94" fmla="*/ 1023 w 1349"/>
                  <a:gd name="T95" fmla="*/ 329 h 1387"/>
                  <a:gd name="T96" fmla="*/ 1141 w 1349"/>
                  <a:gd name="T97" fmla="*/ 325 h 1387"/>
                  <a:gd name="T98" fmla="*/ 1137 w 1349"/>
                  <a:gd name="T99" fmla="*/ 206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49" h="1387">
                    <a:moveTo>
                      <a:pt x="524" y="640"/>
                    </a:moveTo>
                    <a:cubicBezTo>
                      <a:pt x="495" y="614"/>
                      <a:pt x="494" y="569"/>
                      <a:pt x="520" y="541"/>
                    </a:cubicBezTo>
                    <a:cubicBezTo>
                      <a:pt x="534" y="526"/>
                      <a:pt x="552" y="519"/>
                      <a:pt x="571" y="519"/>
                    </a:cubicBezTo>
                    <a:cubicBezTo>
                      <a:pt x="588" y="519"/>
                      <a:pt x="605" y="525"/>
                      <a:pt x="619" y="537"/>
                    </a:cubicBezTo>
                    <a:cubicBezTo>
                      <a:pt x="632" y="550"/>
                      <a:pt x="640" y="567"/>
                      <a:pt x="641" y="586"/>
                    </a:cubicBezTo>
                    <a:cubicBezTo>
                      <a:pt x="642" y="605"/>
                      <a:pt x="635" y="623"/>
                      <a:pt x="622" y="636"/>
                    </a:cubicBezTo>
                    <a:cubicBezTo>
                      <a:pt x="596" y="665"/>
                      <a:pt x="552" y="666"/>
                      <a:pt x="524" y="640"/>
                    </a:cubicBezTo>
                    <a:close/>
                    <a:moveTo>
                      <a:pt x="589" y="955"/>
                    </a:moveTo>
                    <a:cubicBezTo>
                      <a:pt x="570" y="955"/>
                      <a:pt x="551" y="962"/>
                      <a:pt x="537" y="977"/>
                    </a:cubicBezTo>
                    <a:cubicBezTo>
                      <a:pt x="525" y="991"/>
                      <a:pt x="518" y="1009"/>
                      <a:pt x="519" y="1028"/>
                    </a:cubicBezTo>
                    <a:cubicBezTo>
                      <a:pt x="519" y="1046"/>
                      <a:pt x="527" y="1064"/>
                      <a:pt x="541" y="1076"/>
                    </a:cubicBezTo>
                    <a:cubicBezTo>
                      <a:pt x="569" y="1102"/>
                      <a:pt x="614" y="1101"/>
                      <a:pt x="640" y="1072"/>
                    </a:cubicBezTo>
                    <a:cubicBezTo>
                      <a:pt x="666" y="1044"/>
                      <a:pt x="665" y="1000"/>
                      <a:pt x="636" y="974"/>
                    </a:cubicBezTo>
                    <a:cubicBezTo>
                      <a:pt x="623" y="961"/>
                      <a:pt x="606" y="955"/>
                      <a:pt x="589" y="955"/>
                    </a:cubicBezTo>
                    <a:close/>
                    <a:moveTo>
                      <a:pt x="1349" y="292"/>
                    </a:moveTo>
                    <a:cubicBezTo>
                      <a:pt x="1263" y="669"/>
                      <a:pt x="1263" y="669"/>
                      <a:pt x="1263" y="669"/>
                    </a:cubicBezTo>
                    <a:cubicBezTo>
                      <a:pt x="598" y="1387"/>
                      <a:pt x="598" y="1387"/>
                      <a:pt x="598" y="1387"/>
                    </a:cubicBezTo>
                    <a:cubicBezTo>
                      <a:pt x="0" y="833"/>
                      <a:pt x="0" y="833"/>
                      <a:pt x="0" y="833"/>
                    </a:cubicBezTo>
                    <a:cubicBezTo>
                      <a:pt x="665" y="115"/>
                      <a:pt x="665" y="115"/>
                      <a:pt x="665" y="115"/>
                    </a:cubicBezTo>
                    <a:cubicBezTo>
                      <a:pt x="1035" y="0"/>
                      <a:pt x="1035" y="0"/>
                      <a:pt x="1035" y="0"/>
                    </a:cubicBezTo>
                    <a:lnTo>
                      <a:pt x="1349" y="292"/>
                    </a:lnTo>
                    <a:close/>
                    <a:moveTo>
                      <a:pt x="494" y="672"/>
                    </a:moveTo>
                    <a:cubicBezTo>
                      <a:pt x="516" y="693"/>
                      <a:pt x="543" y="703"/>
                      <a:pt x="571" y="703"/>
                    </a:cubicBezTo>
                    <a:cubicBezTo>
                      <a:pt x="602" y="703"/>
                      <a:pt x="632" y="690"/>
                      <a:pt x="655" y="666"/>
                    </a:cubicBezTo>
                    <a:cubicBezTo>
                      <a:pt x="675" y="644"/>
                      <a:pt x="686" y="615"/>
                      <a:pt x="685" y="584"/>
                    </a:cubicBezTo>
                    <a:cubicBezTo>
                      <a:pt x="684" y="554"/>
                      <a:pt x="671" y="526"/>
                      <a:pt x="649" y="505"/>
                    </a:cubicBezTo>
                    <a:cubicBezTo>
                      <a:pt x="626" y="484"/>
                      <a:pt x="597" y="474"/>
                      <a:pt x="567" y="475"/>
                    </a:cubicBezTo>
                    <a:cubicBezTo>
                      <a:pt x="536" y="476"/>
                      <a:pt x="508" y="489"/>
                      <a:pt x="488" y="511"/>
                    </a:cubicBezTo>
                    <a:cubicBezTo>
                      <a:pt x="445" y="557"/>
                      <a:pt x="448" y="630"/>
                      <a:pt x="494" y="672"/>
                    </a:cubicBezTo>
                    <a:close/>
                    <a:moveTo>
                      <a:pt x="666" y="941"/>
                    </a:moveTo>
                    <a:cubicBezTo>
                      <a:pt x="620" y="899"/>
                      <a:pt x="548" y="901"/>
                      <a:pt x="505" y="947"/>
                    </a:cubicBezTo>
                    <a:cubicBezTo>
                      <a:pt x="484" y="970"/>
                      <a:pt x="474" y="999"/>
                      <a:pt x="475" y="1029"/>
                    </a:cubicBezTo>
                    <a:cubicBezTo>
                      <a:pt x="476" y="1060"/>
                      <a:pt x="489" y="1088"/>
                      <a:pt x="511" y="1108"/>
                    </a:cubicBezTo>
                    <a:cubicBezTo>
                      <a:pt x="532" y="1128"/>
                      <a:pt x="560" y="1139"/>
                      <a:pt x="589" y="1139"/>
                    </a:cubicBezTo>
                    <a:cubicBezTo>
                      <a:pt x="590" y="1139"/>
                      <a:pt x="592" y="1139"/>
                      <a:pt x="593" y="1139"/>
                    </a:cubicBezTo>
                    <a:cubicBezTo>
                      <a:pt x="623" y="1138"/>
                      <a:pt x="652" y="1125"/>
                      <a:pt x="672" y="1102"/>
                    </a:cubicBezTo>
                    <a:cubicBezTo>
                      <a:pt x="715" y="1056"/>
                      <a:pt x="712" y="984"/>
                      <a:pt x="666" y="941"/>
                    </a:cubicBezTo>
                    <a:close/>
                    <a:moveTo>
                      <a:pt x="945" y="766"/>
                    </a:moveTo>
                    <a:cubicBezTo>
                      <a:pt x="944" y="754"/>
                      <a:pt x="933" y="745"/>
                      <a:pt x="921" y="746"/>
                    </a:cubicBezTo>
                    <a:cubicBezTo>
                      <a:pt x="248" y="809"/>
                      <a:pt x="248" y="809"/>
                      <a:pt x="248" y="809"/>
                    </a:cubicBezTo>
                    <a:cubicBezTo>
                      <a:pt x="236" y="810"/>
                      <a:pt x="227" y="821"/>
                      <a:pt x="228" y="833"/>
                    </a:cubicBezTo>
                    <a:cubicBezTo>
                      <a:pt x="229" y="845"/>
                      <a:pt x="239" y="853"/>
                      <a:pt x="250" y="853"/>
                    </a:cubicBezTo>
                    <a:cubicBezTo>
                      <a:pt x="251" y="853"/>
                      <a:pt x="251" y="853"/>
                      <a:pt x="252" y="853"/>
                    </a:cubicBezTo>
                    <a:cubicBezTo>
                      <a:pt x="925" y="790"/>
                      <a:pt x="925" y="790"/>
                      <a:pt x="925" y="790"/>
                    </a:cubicBezTo>
                    <a:cubicBezTo>
                      <a:pt x="937" y="789"/>
                      <a:pt x="946" y="778"/>
                      <a:pt x="945" y="766"/>
                    </a:cubicBezTo>
                    <a:close/>
                    <a:moveTo>
                      <a:pt x="1137" y="206"/>
                    </a:moveTo>
                    <a:cubicBezTo>
                      <a:pt x="1103" y="174"/>
                      <a:pt x="1050" y="176"/>
                      <a:pt x="1018" y="210"/>
                    </a:cubicBezTo>
                    <a:cubicBezTo>
                      <a:pt x="987" y="244"/>
                      <a:pt x="989" y="298"/>
                      <a:pt x="1023" y="329"/>
                    </a:cubicBezTo>
                    <a:cubicBezTo>
                      <a:pt x="1057" y="361"/>
                      <a:pt x="1110" y="359"/>
                      <a:pt x="1141" y="325"/>
                    </a:cubicBezTo>
                    <a:cubicBezTo>
                      <a:pt x="1173" y="290"/>
                      <a:pt x="1171" y="237"/>
                      <a:pt x="1137" y="206"/>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grpSp>
      <p:grpSp>
        <p:nvGrpSpPr>
          <p:cNvPr id="18" name="Group 17"/>
          <p:cNvGrpSpPr/>
          <p:nvPr/>
        </p:nvGrpSpPr>
        <p:grpSpPr>
          <a:xfrm>
            <a:off x="5249650" y="1894788"/>
            <a:ext cx="2916294" cy="4540612"/>
            <a:chOff x="1921039" y="1894788"/>
            <a:chExt cx="2916294" cy="4540612"/>
          </a:xfrm>
        </p:grpSpPr>
        <p:sp>
          <p:nvSpPr>
            <p:cNvPr id="17" name="Rectangle 16"/>
            <p:cNvSpPr/>
            <p:nvPr/>
          </p:nvSpPr>
          <p:spPr>
            <a:xfrm>
              <a:off x="1921039" y="2336198"/>
              <a:ext cx="2916294" cy="4099202"/>
            </a:xfrm>
            <a:prstGeom prst="rect">
              <a:avLst/>
            </a:prstGeom>
            <a:noFill/>
            <a:ln w="254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21" name="TextBox 20"/>
            <p:cNvSpPr txBox="1"/>
            <p:nvPr/>
          </p:nvSpPr>
          <p:spPr>
            <a:xfrm>
              <a:off x="2073897" y="1894788"/>
              <a:ext cx="2667785" cy="4414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E71C57"/>
                  </a:solidFill>
                </a:rPr>
                <a:t>Today's discussion topic</a:t>
              </a:r>
            </a:p>
          </p:txBody>
        </p:sp>
      </p:grpSp>
    </p:spTree>
    <p:custDataLst>
      <p:tags r:id="rId2"/>
    </p:custDataLst>
    <p:extLst>
      <p:ext uri="{BB962C8B-B14F-4D97-AF65-F5344CB8AC3E}">
        <p14:creationId xmlns:p14="http://schemas.microsoft.com/office/powerpoint/2010/main" val="35201692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e4pContent1"/>
          <p:cNvSpPr txBox="1"/>
          <p:nvPr/>
        </p:nvSpPr>
        <p:spPr>
          <a:xfrm>
            <a:off x="629400" y="3770721"/>
            <a:ext cx="4995640" cy="209727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Easy to understand and implement</a:t>
            </a:r>
          </a:p>
          <a:p>
            <a:pPr lvl="1">
              <a:buClr>
                <a:schemeClr val="tx2">
                  <a:lumMod val="100000"/>
                </a:schemeClr>
              </a:buClr>
              <a:buSzPct val="100000"/>
            </a:pPr>
            <a:r>
              <a:rPr lang="en-US" dirty="0" smtClean="0">
                <a:solidFill>
                  <a:schemeClr val="tx1">
                    <a:lumMod val="100000"/>
                  </a:schemeClr>
                </a:solidFill>
              </a:rPr>
              <a:t>'Go-to' products decided in a counted way – e.g. total numbers purchased ever</a:t>
            </a:r>
          </a:p>
          <a:p>
            <a:pPr lvl="1">
              <a:buClr>
                <a:schemeClr val="tx2">
                  <a:lumMod val="100000"/>
                </a:schemeClr>
              </a:buClr>
              <a:buSzPct val="100000"/>
            </a:pPr>
            <a:r>
              <a:rPr lang="en-US" dirty="0" smtClean="0">
                <a:solidFill>
                  <a:schemeClr val="tx1">
                    <a:lumMod val="100000"/>
                  </a:schemeClr>
                </a:solidFill>
              </a:rPr>
              <a:t>'Occasional' and 'Never' products defined as a percentage of overall purchases</a:t>
            </a:r>
          </a:p>
          <a:p>
            <a:pPr lvl="1">
              <a:buClr>
                <a:schemeClr val="tx2">
                  <a:lumMod val="100000"/>
                </a:schemeClr>
              </a:buClr>
              <a:buSzPct val="100000"/>
            </a:pPr>
            <a:r>
              <a:rPr lang="en-US" dirty="0" smtClean="0">
                <a:solidFill>
                  <a:schemeClr val="tx1">
                    <a:lumMod val="100000"/>
                  </a:schemeClr>
                </a:solidFill>
              </a:rPr>
              <a:t>Some challenges with getting these rules correct – what exactly does buy a product on one occasion but not on another mean?</a:t>
            </a:r>
          </a:p>
          <a:p>
            <a:pPr lvl="1">
              <a:buClr>
                <a:schemeClr val="tx2">
                  <a:lumMod val="100000"/>
                </a:schemeClr>
              </a:buClr>
              <a:buSzPct val="100000"/>
            </a:pPr>
            <a:endParaRPr lang="en-US" dirty="0">
              <a:solidFill>
                <a:schemeClr val="tx1">
                  <a:lumMod val="100000"/>
                </a:schemeClr>
              </a:solidFill>
            </a:endParaRPr>
          </a:p>
        </p:txBody>
      </p:sp>
      <p:sp>
        <p:nvSpPr>
          <p:cNvPr id="12" name="ee4pContent2"/>
          <p:cNvSpPr txBox="1"/>
          <p:nvPr/>
        </p:nvSpPr>
        <p:spPr>
          <a:xfrm>
            <a:off x="6567560" y="3770721"/>
            <a:ext cx="4995640" cy="209727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Customers clustered based on purchasing behaviors to develop more targeted offers</a:t>
            </a:r>
          </a:p>
          <a:p>
            <a:pPr lvl="1">
              <a:buClr>
                <a:schemeClr val="tx2">
                  <a:lumMod val="100000"/>
                </a:schemeClr>
              </a:buClr>
              <a:buSzPct val="100000"/>
            </a:pPr>
            <a:r>
              <a:rPr lang="en-US" dirty="0" smtClean="0">
                <a:solidFill>
                  <a:schemeClr val="tx1">
                    <a:lumMod val="100000"/>
                  </a:schemeClr>
                </a:solidFill>
              </a:rPr>
              <a:t>Customers then seeded with 'go-to' products based on purchasing behaviors</a:t>
            </a:r>
          </a:p>
          <a:p>
            <a:pPr lvl="1">
              <a:buClr>
                <a:schemeClr val="tx2">
                  <a:lumMod val="100000"/>
                </a:schemeClr>
              </a:buClr>
              <a:buSzPct val="100000"/>
            </a:pPr>
            <a:r>
              <a:rPr lang="en-US" dirty="0" smtClean="0">
                <a:solidFill>
                  <a:schemeClr val="tx1">
                    <a:lumMod val="100000"/>
                  </a:schemeClr>
                </a:solidFill>
              </a:rPr>
              <a:t>Once seeded, customers then receive a tailored stretch offer based on their cluster and purchasing behavior</a:t>
            </a: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endParaRPr lang="en-US" dirty="0">
              <a:solidFill>
                <a:schemeClr val="tx1">
                  <a:lumMod val="100000"/>
                </a:schemeClr>
              </a:solidFill>
            </a:endParaRPr>
          </a:p>
        </p:txBody>
      </p:sp>
      <p:sp>
        <p:nvSpPr>
          <p:cNvPr id="9" name="ee4pHeader1"/>
          <p:cNvSpPr txBox="1"/>
          <p:nvPr/>
        </p:nvSpPr>
        <p:spPr>
          <a:xfrm>
            <a:off x="629400" y="2916138"/>
            <a:ext cx="4995640" cy="759600"/>
          </a:xfrm>
          <a:prstGeom prst="rect">
            <a:avLst/>
          </a:prstGeom>
          <a:noFill/>
          <a:ln cap="rnd">
            <a:noFill/>
          </a:ln>
        </p:spPr>
        <p:txBody>
          <a:bodyPr wrap="square" lIns="0" tIns="0" rIns="0" bIns="0" rtlCol="0" anchor="b">
            <a:noAutofit/>
          </a:bodyPr>
          <a:lstStyle/>
          <a:p>
            <a:pPr marL="0" lvl="3"/>
            <a:r>
              <a:rPr lang="en-US" sz="2400" dirty="0" smtClean="0">
                <a:solidFill>
                  <a:srgbClr val="D4DF33"/>
                </a:solidFill>
              </a:rPr>
              <a:t>First iteration </a:t>
            </a:r>
            <a:r>
              <a:rPr lang="en-US" sz="2400" dirty="0" smtClean="0">
                <a:solidFill>
                  <a:schemeClr val="tx2"/>
                </a:solidFill>
              </a:rPr>
              <a:t>Business rules drove assignment of products</a:t>
            </a:r>
            <a:endParaRPr lang="en-US" sz="2400" dirty="0">
              <a:solidFill>
                <a:schemeClr val="tx2"/>
              </a:solidFill>
            </a:endParaRPr>
          </a:p>
        </p:txBody>
      </p:sp>
      <p:sp>
        <p:nvSpPr>
          <p:cNvPr id="10" name="ee4pHeader2"/>
          <p:cNvSpPr txBox="1"/>
          <p:nvPr/>
        </p:nvSpPr>
        <p:spPr>
          <a:xfrm>
            <a:off x="6567560" y="2916138"/>
            <a:ext cx="4995640" cy="759600"/>
          </a:xfrm>
          <a:prstGeom prst="rect">
            <a:avLst/>
          </a:prstGeom>
          <a:noFill/>
          <a:ln cap="rnd">
            <a:noFill/>
          </a:ln>
        </p:spPr>
        <p:txBody>
          <a:bodyPr wrap="square" lIns="0" tIns="0" rIns="0" bIns="0" rtlCol="0" anchor="b">
            <a:noAutofit/>
          </a:bodyPr>
          <a:lstStyle/>
          <a:p>
            <a:pPr marL="0" lvl="3"/>
            <a:r>
              <a:rPr lang="en-US" sz="2400" dirty="0" smtClean="0">
                <a:solidFill>
                  <a:srgbClr val="D4DF33"/>
                </a:solidFill>
              </a:rPr>
              <a:t>Second iteration </a:t>
            </a:r>
            <a:r>
              <a:rPr lang="en-US" sz="2400" dirty="0" smtClean="0">
                <a:solidFill>
                  <a:srgbClr val="29BA74"/>
                </a:solidFill>
              </a:rPr>
              <a:t>Customer clusters and association rules drive products</a:t>
            </a:r>
            <a:endParaRPr lang="en-US" sz="2400" dirty="0">
              <a:solidFill>
                <a:srgbClr val="29BA74"/>
              </a:solidFill>
            </a:endParaRPr>
          </a:p>
        </p:txBody>
      </p:sp>
      <p:sp>
        <p:nvSpPr>
          <p:cNvPr id="2" name="Title 1"/>
          <p:cNvSpPr>
            <a:spLocks noGrp="1"/>
          </p:cNvSpPr>
          <p:nvPr>
            <p:ph type="title"/>
          </p:nvPr>
        </p:nvSpPr>
        <p:spPr>
          <a:xfrm>
            <a:off x="630000" y="622800"/>
            <a:ext cx="10933200" cy="941796"/>
          </a:xfrm>
        </p:spPr>
        <p:txBody>
          <a:bodyPr/>
          <a:lstStyle/>
          <a:p>
            <a:r>
              <a:rPr lang="en-US" dirty="0" smtClean="0"/>
              <a:t>Since our first launch, we're taking steps to increase the effectiveness of the menu exploration use case</a:t>
            </a:r>
            <a:endParaRPr lang="en-US" dirty="0"/>
          </a:p>
        </p:txBody>
      </p:sp>
      <p:grpSp>
        <p:nvGrpSpPr>
          <p:cNvPr id="7" name="Group 6"/>
          <p:cNvGrpSpPr/>
          <p:nvPr/>
        </p:nvGrpSpPr>
        <p:grpSpPr>
          <a:xfrm>
            <a:off x="5942914" y="2081213"/>
            <a:ext cx="306171" cy="4079081"/>
            <a:chOff x="5942914" y="2081213"/>
            <a:chExt cx="306171" cy="4079081"/>
          </a:xfrm>
        </p:grpSpPr>
        <p:cxnSp>
          <p:nvCxnSpPr>
            <p:cNvPr id="8" name="Straight Connector 7"/>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942914" y="3967299"/>
              <a:ext cx="306171" cy="306910"/>
              <a:chOff x="5937564" y="3833745"/>
              <a:chExt cx="306171" cy="306910"/>
            </a:xfrm>
          </p:grpSpPr>
          <p:sp>
            <p:nvSpPr>
              <p:cNvPr id="14"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5"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16" name="bcgIcons_DesignPencilRuler">
            <a:extLst>
              <a:ext uri="{FF2B5EF4-FFF2-40B4-BE49-F238E27FC236}">
                <a16:creationId xmlns="" xmlns:a16="http://schemas.microsoft.com/office/drawing/2014/main" id="{0CE16797-1216-4F52-B090-DB4F5D91F2EC}"/>
              </a:ext>
            </a:extLst>
          </p:cNvPr>
          <p:cNvGrpSpPr>
            <a:grpSpLocks noChangeAspect="1"/>
          </p:cNvGrpSpPr>
          <p:nvPr/>
        </p:nvGrpSpPr>
        <p:grpSpPr bwMode="auto">
          <a:xfrm>
            <a:off x="629400" y="1764240"/>
            <a:ext cx="1219174" cy="1220304"/>
            <a:chOff x="1682" y="0"/>
            <a:chExt cx="4316" cy="4320"/>
          </a:xfrm>
        </p:grpSpPr>
        <p:sp>
          <p:nvSpPr>
            <p:cNvPr id="17" name="AutoShape 13">
              <a:extLst>
                <a:ext uri="{FF2B5EF4-FFF2-40B4-BE49-F238E27FC236}">
                  <a16:creationId xmlns="" xmlns:a16="http://schemas.microsoft.com/office/drawing/2014/main" id="{F3538C5A-8C11-45FA-9075-5BA7728BFE6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a:extLst>
                <a:ext uri="{FF2B5EF4-FFF2-40B4-BE49-F238E27FC236}">
                  <a16:creationId xmlns="" xmlns:a16="http://schemas.microsoft.com/office/drawing/2014/main" id="{B519A64B-E0EA-4E7D-A5DA-79FE837FA453}"/>
                </a:ext>
              </a:extLst>
            </p:cNvPr>
            <p:cNvSpPr>
              <a:spLocks noEditPoints="1"/>
            </p:cNvSpPr>
            <p:nvPr/>
          </p:nvSpPr>
          <p:spPr bwMode="auto">
            <a:xfrm>
              <a:off x="2371" y="630"/>
              <a:ext cx="2936" cy="2944"/>
            </a:xfrm>
            <a:custGeom>
              <a:avLst/>
              <a:gdLst>
                <a:gd name="T0" fmla="*/ 1372 w 1567"/>
                <a:gd name="T1" fmla="*/ 436 h 1570"/>
                <a:gd name="T2" fmla="*/ 1369 w 1567"/>
                <a:gd name="T3" fmla="*/ 439 h 1570"/>
                <a:gd name="T4" fmla="*/ 445 w 1567"/>
                <a:gd name="T5" fmla="*/ 1363 h 1570"/>
                <a:gd name="T6" fmla="*/ 439 w 1567"/>
                <a:gd name="T7" fmla="*/ 1367 h 1570"/>
                <a:gd name="T8" fmla="*/ 34 w 1567"/>
                <a:gd name="T9" fmla="*/ 1567 h 1570"/>
                <a:gd name="T10" fmla="*/ 24 w 1567"/>
                <a:gd name="T11" fmla="*/ 1570 h 1570"/>
                <a:gd name="T12" fmla="*/ 8 w 1567"/>
                <a:gd name="T13" fmla="*/ 1563 h 1570"/>
                <a:gd name="T14" fmla="*/ 4 w 1567"/>
                <a:gd name="T15" fmla="*/ 1538 h 1570"/>
                <a:gd name="T16" fmla="*/ 202 w 1567"/>
                <a:gd name="T17" fmla="*/ 1130 h 1570"/>
                <a:gd name="T18" fmla="*/ 206 w 1567"/>
                <a:gd name="T19" fmla="*/ 1124 h 1570"/>
                <a:gd name="T20" fmla="*/ 1130 w 1567"/>
                <a:gd name="T21" fmla="*/ 200 h 1570"/>
                <a:gd name="T22" fmla="*/ 1133 w 1567"/>
                <a:gd name="T23" fmla="*/ 197 h 1570"/>
                <a:gd name="T24" fmla="*/ 1164 w 1567"/>
                <a:gd name="T25" fmla="*/ 228 h 1570"/>
                <a:gd name="T26" fmla="*/ 1161 w 1567"/>
                <a:gd name="T27" fmla="*/ 231 h 1570"/>
                <a:gd name="T28" fmla="*/ 240 w 1567"/>
                <a:gd name="T29" fmla="*/ 1152 h 1570"/>
                <a:gd name="T30" fmla="*/ 118 w 1567"/>
                <a:gd name="T31" fmla="*/ 1405 h 1570"/>
                <a:gd name="T32" fmla="*/ 165 w 1567"/>
                <a:gd name="T33" fmla="*/ 1453 h 1570"/>
                <a:gd name="T34" fmla="*/ 417 w 1567"/>
                <a:gd name="T35" fmla="*/ 1329 h 1570"/>
                <a:gd name="T36" fmla="*/ 1338 w 1567"/>
                <a:gd name="T37" fmla="*/ 408 h 1570"/>
                <a:gd name="T38" fmla="*/ 1341 w 1567"/>
                <a:gd name="T39" fmla="*/ 405 h 1570"/>
                <a:gd name="T40" fmla="*/ 1372 w 1567"/>
                <a:gd name="T41" fmla="*/ 436 h 1570"/>
                <a:gd name="T42" fmla="*/ 1556 w 1567"/>
                <a:gd name="T43" fmla="*/ 218 h 1570"/>
                <a:gd name="T44" fmla="*/ 1349 w 1567"/>
                <a:gd name="T45" fmla="*/ 11 h 1570"/>
                <a:gd name="T46" fmla="*/ 1310 w 1567"/>
                <a:gd name="T47" fmla="*/ 11 h 1570"/>
                <a:gd name="T48" fmla="*/ 1160 w 1567"/>
                <a:gd name="T49" fmla="*/ 161 h 1570"/>
                <a:gd name="T50" fmla="*/ 1406 w 1567"/>
                <a:gd name="T51" fmla="*/ 407 h 1570"/>
                <a:gd name="T52" fmla="*/ 1556 w 1567"/>
                <a:gd name="T53" fmla="*/ 257 h 1570"/>
                <a:gd name="T54" fmla="*/ 1556 w 1567"/>
                <a:gd name="T55" fmla="*/ 218 h 1570"/>
                <a:gd name="T56" fmla="*/ 477 w 1567"/>
                <a:gd name="T57" fmla="*/ 793 h 1570"/>
                <a:gd name="T58" fmla="*/ 508 w 1567"/>
                <a:gd name="T59" fmla="*/ 762 h 1570"/>
                <a:gd name="T60" fmla="*/ 60 w 1567"/>
                <a:gd name="T61" fmla="*/ 314 h 1570"/>
                <a:gd name="T62" fmla="*/ 317 w 1567"/>
                <a:gd name="T63" fmla="*/ 57 h 1570"/>
                <a:gd name="T64" fmla="*/ 765 w 1567"/>
                <a:gd name="T65" fmla="*/ 506 h 1570"/>
                <a:gd name="T66" fmla="*/ 796 w 1567"/>
                <a:gd name="T67" fmla="*/ 474 h 1570"/>
                <a:gd name="T68" fmla="*/ 333 w 1567"/>
                <a:gd name="T69" fmla="*/ 11 h 1570"/>
                <a:gd name="T70" fmla="*/ 302 w 1567"/>
                <a:gd name="T71" fmla="*/ 11 h 1570"/>
                <a:gd name="T72" fmla="*/ 14 w 1567"/>
                <a:gd name="T73" fmla="*/ 299 h 1570"/>
                <a:gd name="T74" fmla="*/ 7 w 1567"/>
                <a:gd name="T75" fmla="*/ 314 h 1570"/>
                <a:gd name="T76" fmla="*/ 14 w 1567"/>
                <a:gd name="T77" fmla="*/ 330 h 1570"/>
                <a:gd name="T78" fmla="*/ 477 w 1567"/>
                <a:gd name="T79" fmla="*/ 793 h 1570"/>
                <a:gd name="T80" fmla="*/ 1558 w 1567"/>
                <a:gd name="T81" fmla="*/ 1237 h 1570"/>
                <a:gd name="T82" fmla="*/ 1095 w 1567"/>
                <a:gd name="T83" fmla="*/ 773 h 1570"/>
                <a:gd name="T84" fmla="*/ 1063 w 1567"/>
                <a:gd name="T85" fmla="*/ 804 h 1570"/>
                <a:gd name="T86" fmla="*/ 1512 w 1567"/>
                <a:gd name="T87" fmla="*/ 1252 h 1570"/>
                <a:gd name="T88" fmla="*/ 1255 w 1567"/>
                <a:gd name="T89" fmla="*/ 1509 h 1570"/>
                <a:gd name="T90" fmla="*/ 807 w 1567"/>
                <a:gd name="T91" fmla="*/ 1061 h 1570"/>
                <a:gd name="T92" fmla="*/ 776 w 1567"/>
                <a:gd name="T93" fmla="*/ 1092 h 1570"/>
                <a:gd name="T94" fmla="*/ 1239 w 1567"/>
                <a:gd name="T95" fmla="*/ 1556 h 1570"/>
                <a:gd name="T96" fmla="*/ 1255 w 1567"/>
                <a:gd name="T97" fmla="*/ 1562 h 1570"/>
                <a:gd name="T98" fmla="*/ 1271 w 1567"/>
                <a:gd name="T99" fmla="*/ 1556 h 1570"/>
                <a:gd name="T100" fmla="*/ 1558 w 1567"/>
                <a:gd name="T101" fmla="*/ 1268 h 1570"/>
                <a:gd name="T102" fmla="*/ 1565 w 1567"/>
                <a:gd name="T103" fmla="*/ 1252 h 1570"/>
                <a:gd name="T104" fmla="*/ 1558 w 1567"/>
                <a:gd name="T105" fmla="*/ 1237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7" h="1570">
                  <a:moveTo>
                    <a:pt x="1372" y="436"/>
                  </a:moveTo>
                  <a:cubicBezTo>
                    <a:pt x="1371" y="437"/>
                    <a:pt x="1370" y="438"/>
                    <a:pt x="1369" y="439"/>
                  </a:cubicBezTo>
                  <a:cubicBezTo>
                    <a:pt x="445" y="1363"/>
                    <a:pt x="445" y="1363"/>
                    <a:pt x="445" y="1363"/>
                  </a:cubicBezTo>
                  <a:cubicBezTo>
                    <a:pt x="444" y="1364"/>
                    <a:pt x="442" y="1366"/>
                    <a:pt x="439" y="1367"/>
                  </a:cubicBezTo>
                  <a:cubicBezTo>
                    <a:pt x="34" y="1567"/>
                    <a:pt x="34" y="1567"/>
                    <a:pt x="34" y="1567"/>
                  </a:cubicBezTo>
                  <a:cubicBezTo>
                    <a:pt x="31" y="1569"/>
                    <a:pt x="27" y="1570"/>
                    <a:pt x="24" y="1570"/>
                  </a:cubicBezTo>
                  <a:cubicBezTo>
                    <a:pt x="18" y="1570"/>
                    <a:pt x="13" y="1567"/>
                    <a:pt x="8" y="1563"/>
                  </a:cubicBezTo>
                  <a:cubicBezTo>
                    <a:pt x="2" y="1557"/>
                    <a:pt x="0" y="1546"/>
                    <a:pt x="4" y="1538"/>
                  </a:cubicBezTo>
                  <a:cubicBezTo>
                    <a:pt x="202" y="1130"/>
                    <a:pt x="202" y="1130"/>
                    <a:pt x="202" y="1130"/>
                  </a:cubicBezTo>
                  <a:cubicBezTo>
                    <a:pt x="203" y="1128"/>
                    <a:pt x="205" y="1126"/>
                    <a:pt x="206" y="1124"/>
                  </a:cubicBezTo>
                  <a:cubicBezTo>
                    <a:pt x="1130" y="200"/>
                    <a:pt x="1130" y="200"/>
                    <a:pt x="1130" y="200"/>
                  </a:cubicBezTo>
                  <a:cubicBezTo>
                    <a:pt x="1131" y="199"/>
                    <a:pt x="1132" y="198"/>
                    <a:pt x="1133" y="197"/>
                  </a:cubicBezTo>
                  <a:cubicBezTo>
                    <a:pt x="1164" y="228"/>
                    <a:pt x="1164" y="228"/>
                    <a:pt x="1164" y="228"/>
                  </a:cubicBezTo>
                  <a:cubicBezTo>
                    <a:pt x="1163" y="229"/>
                    <a:pt x="1162" y="230"/>
                    <a:pt x="1161" y="231"/>
                  </a:cubicBezTo>
                  <a:cubicBezTo>
                    <a:pt x="240" y="1152"/>
                    <a:pt x="240" y="1152"/>
                    <a:pt x="240" y="1152"/>
                  </a:cubicBezTo>
                  <a:cubicBezTo>
                    <a:pt x="118" y="1405"/>
                    <a:pt x="118" y="1405"/>
                    <a:pt x="118" y="1405"/>
                  </a:cubicBezTo>
                  <a:cubicBezTo>
                    <a:pt x="165" y="1453"/>
                    <a:pt x="165" y="1453"/>
                    <a:pt x="165" y="1453"/>
                  </a:cubicBezTo>
                  <a:cubicBezTo>
                    <a:pt x="417" y="1329"/>
                    <a:pt x="417" y="1329"/>
                    <a:pt x="417" y="1329"/>
                  </a:cubicBezTo>
                  <a:cubicBezTo>
                    <a:pt x="1338" y="408"/>
                    <a:pt x="1338" y="408"/>
                    <a:pt x="1338" y="408"/>
                  </a:cubicBezTo>
                  <a:cubicBezTo>
                    <a:pt x="1339" y="407"/>
                    <a:pt x="1340" y="406"/>
                    <a:pt x="1341" y="405"/>
                  </a:cubicBezTo>
                  <a:lnTo>
                    <a:pt x="1372" y="436"/>
                  </a:lnTo>
                  <a:close/>
                  <a:moveTo>
                    <a:pt x="1556" y="218"/>
                  </a:moveTo>
                  <a:cubicBezTo>
                    <a:pt x="1349" y="11"/>
                    <a:pt x="1349" y="11"/>
                    <a:pt x="1349" y="11"/>
                  </a:cubicBezTo>
                  <a:cubicBezTo>
                    <a:pt x="1338" y="0"/>
                    <a:pt x="1321" y="0"/>
                    <a:pt x="1310" y="11"/>
                  </a:cubicBezTo>
                  <a:cubicBezTo>
                    <a:pt x="1160" y="161"/>
                    <a:pt x="1160" y="161"/>
                    <a:pt x="1160" y="161"/>
                  </a:cubicBezTo>
                  <a:cubicBezTo>
                    <a:pt x="1406" y="407"/>
                    <a:pt x="1406" y="407"/>
                    <a:pt x="1406" y="407"/>
                  </a:cubicBezTo>
                  <a:cubicBezTo>
                    <a:pt x="1556" y="257"/>
                    <a:pt x="1556" y="257"/>
                    <a:pt x="1556" y="257"/>
                  </a:cubicBezTo>
                  <a:cubicBezTo>
                    <a:pt x="1567" y="246"/>
                    <a:pt x="1567" y="229"/>
                    <a:pt x="1556" y="218"/>
                  </a:cubicBezTo>
                  <a:close/>
                  <a:moveTo>
                    <a:pt x="477" y="793"/>
                  </a:moveTo>
                  <a:cubicBezTo>
                    <a:pt x="508" y="762"/>
                    <a:pt x="508" y="762"/>
                    <a:pt x="508" y="762"/>
                  </a:cubicBezTo>
                  <a:cubicBezTo>
                    <a:pt x="60" y="314"/>
                    <a:pt x="60" y="314"/>
                    <a:pt x="60" y="314"/>
                  </a:cubicBezTo>
                  <a:cubicBezTo>
                    <a:pt x="317" y="57"/>
                    <a:pt x="317" y="57"/>
                    <a:pt x="317" y="57"/>
                  </a:cubicBezTo>
                  <a:cubicBezTo>
                    <a:pt x="765" y="506"/>
                    <a:pt x="765" y="506"/>
                    <a:pt x="765" y="506"/>
                  </a:cubicBezTo>
                  <a:cubicBezTo>
                    <a:pt x="796" y="474"/>
                    <a:pt x="796" y="474"/>
                    <a:pt x="796" y="474"/>
                  </a:cubicBezTo>
                  <a:cubicBezTo>
                    <a:pt x="333" y="11"/>
                    <a:pt x="333" y="11"/>
                    <a:pt x="333" y="11"/>
                  </a:cubicBezTo>
                  <a:cubicBezTo>
                    <a:pt x="324" y="2"/>
                    <a:pt x="310" y="2"/>
                    <a:pt x="302" y="11"/>
                  </a:cubicBezTo>
                  <a:cubicBezTo>
                    <a:pt x="14" y="299"/>
                    <a:pt x="14" y="299"/>
                    <a:pt x="14" y="299"/>
                  </a:cubicBezTo>
                  <a:cubicBezTo>
                    <a:pt x="10" y="303"/>
                    <a:pt x="7" y="308"/>
                    <a:pt x="7" y="314"/>
                  </a:cubicBezTo>
                  <a:cubicBezTo>
                    <a:pt x="7" y="320"/>
                    <a:pt x="10" y="326"/>
                    <a:pt x="14" y="330"/>
                  </a:cubicBezTo>
                  <a:lnTo>
                    <a:pt x="477" y="793"/>
                  </a:lnTo>
                  <a:close/>
                  <a:moveTo>
                    <a:pt x="1558" y="1237"/>
                  </a:moveTo>
                  <a:cubicBezTo>
                    <a:pt x="1095" y="773"/>
                    <a:pt x="1095" y="773"/>
                    <a:pt x="1095" y="773"/>
                  </a:cubicBezTo>
                  <a:cubicBezTo>
                    <a:pt x="1063" y="804"/>
                    <a:pt x="1063" y="804"/>
                    <a:pt x="1063" y="804"/>
                  </a:cubicBezTo>
                  <a:cubicBezTo>
                    <a:pt x="1512" y="1252"/>
                    <a:pt x="1512" y="1252"/>
                    <a:pt x="1512" y="1252"/>
                  </a:cubicBezTo>
                  <a:cubicBezTo>
                    <a:pt x="1255" y="1509"/>
                    <a:pt x="1255" y="1509"/>
                    <a:pt x="1255" y="1509"/>
                  </a:cubicBezTo>
                  <a:cubicBezTo>
                    <a:pt x="807" y="1061"/>
                    <a:pt x="807" y="1061"/>
                    <a:pt x="807" y="1061"/>
                  </a:cubicBezTo>
                  <a:cubicBezTo>
                    <a:pt x="776" y="1092"/>
                    <a:pt x="776" y="1092"/>
                    <a:pt x="776" y="1092"/>
                  </a:cubicBezTo>
                  <a:cubicBezTo>
                    <a:pt x="1239" y="1556"/>
                    <a:pt x="1239" y="1556"/>
                    <a:pt x="1239" y="1556"/>
                  </a:cubicBezTo>
                  <a:cubicBezTo>
                    <a:pt x="1244" y="1560"/>
                    <a:pt x="1249" y="1562"/>
                    <a:pt x="1255" y="1562"/>
                  </a:cubicBezTo>
                  <a:cubicBezTo>
                    <a:pt x="1261" y="1562"/>
                    <a:pt x="1266" y="1560"/>
                    <a:pt x="1271" y="1556"/>
                  </a:cubicBezTo>
                  <a:cubicBezTo>
                    <a:pt x="1558" y="1268"/>
                    <a:pt x="1558" y="1268"/>
                    <a:pt x="1558" y="1268"/>
                  </a:cubicBezTo>
                  <a:cubicBezTo>
                    <a:pt x="1563" y="1263"/>
                    <a:pt x="1565" y="1258"/>
                    <a:pt x="1565" y="1252"/>
                  </a:cubicBezTo>
                  <a:cubicBezTo>
                    <a:pt x="1565" y="1246"/>
                    <a:pt x="1563" y="1241"/>
                    <a:pt x="1558" y="12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a:extLst>
                <a:ext uri="{FF2B5EF4-FFF2-40B4-BE49-F238E27FC236}">
                  <a16:creationId xmlns="" xmlns:a16="http://schemas.microsoft.com/office/drawing/2014/main" id="{69CBE359-2A40-4EA4-AC36-28ACF232BFF0}"/>
                </a:ext>
              </a:extLst>
            </p:cNvPr>
            <p:cNvSpPr>
              <a:spLocks noEditPoints="1"/>
            </p:cNvSpPr>
            <p:nvPr/>
          </p:nvSpPr>
          <p:spPr bwMode="auto">
            <a:xfrm>
              <a:off x="2596" y="855"/>
              <a:ext cx="2495" cy="2498"/>
            </a:xfrm>
            <a:custGeom>
              <a:avLst/>
              <a:gdLst>
                <a:gd name="T0" fmla="*/ 543 w 2495"/>
                <a:gd name="T1" fmla="*/ 2158 h 2498"/>
                <a:gd name="T2" fmla="*/ 334 w 2495"/>
                <a:gd name="T3" fmla="*/ 1948 h 2498"/>
                <a:gd name="T4" fmla="*/ 2023 w 2495"/>
                <a:gd name="T5" fmla="*/ 255 h 2498"/>
                <a:gd name="T6" fmla="*/ 2235 w 2495"/>
                <a:gd name="T7" fmla="*/ 467 h 2498"/>
                <a:gd name="T8" fmla="*/ 543 w 2495"/>
                <a:gd name="T9" fmla="*/ 2158 h 2498"/>
                <a:gd name="T10" fmla="*/ 1150 w 2495"/>
                <a:gd name="T11" fmla="*/ 782 h 2498"/>
                <a:gd name="T12" fmla="*/ 1079 w 2495"/>
                <a:gd name="T13" fmla="*/ 709 h 2498"/>
                <a:gd name="T14" fmla="*/ 817 w 2495"/>
                <a:gd name="T15" fmla="*/ 971 h 2498"/>
                <a:gd name="T16" fmla="*/ 759 w 2495"/>
                <a:gd name="T17" fmla="*/ 913 h 2498"/>
                <a:gd name="T18" fmla="*/ 1021 w 2495"/>
                <a:gd name="T19" fmla="*/ 651 h 2498"/>
                <a:gd name="T20" fmla="*/ 940 w 2495"/>
                <a:gd name="T21" fmla="*/ 570 h 2498"/>
                <a:gd name="T22" fmla="*/ 748 w 2495"/>
                <a:gd name="T23" fmla="*/ 763 h 2498"/>
                <a:gd name="T24" fmla="*/ 689 w 2495"/>
                <a:gd name="T25" fmla="*/ 705 h 2498"/>
                <a:gd name="T26" fmla="*/ 882 w 2495"/>
                <a:gd name="T27" fmla="*/ 512 h 2498"/>
                <a:gd name="T28" fmla="*/ 800 w 2495"/>
                <a:gd name="T29" fmla="*/ 431 h 2498"/>
                <a:gd name="T30" fmla="*/ 538 w 2495"/>
                <a:gd name="T31" fmla="*/ 694 h 2498"/>
                <a:gd name="T32" fmla="*/ 480 w 2495"/>
                <a:gd name="T33" fmla="*/ 636 h 2498"/>
                <a:gd name="T34" fmla="*/ 742 w 2495"/>
                <a:gd name="T35" fmla="*/ 373 h 2498"/>
                <a:gd name="T36" fmla="*/ 661 w 2495"/>
                <a:gd name="T37" fmla="*/ 291 h 2498"/>
                <a:gd name="T38" fmla="*/ 468 w 2495"/>
                <a:gd name="T39" fmla="*/ 484 h 2498"/>
                <a:gd name="T40" fmla="*/ 410 w 2495"/>
                <a:gd name="T41" fmla="*/ 426 h 2498"/>
                <a:gd name="T42" fmla="*/ 603 w 2495"/>
                <a:gd name="T43" fmla="*/ 233 h 2498"/>
                <a:gd name="T44" fmla="*/ 523 w 2495"/>
                <a:gd name="T45" fmla="*/ 152 h 2498"/>
                <a:gd name="T46" fmla="*/ 261 w 2495"/>
                <a:gd name="T47" fmla="*/ 414 h 2498"/>
                <a:gd name="T48" fmla="*/ 201 w 2495"/>
                <a:gd name="T49" fmla="*/ 356 h 2498"/>
                <a:gd name="T50" fmla="*/ 463 w 2495"/>
                <a:gd name="T51" fmla="*/ 94 h 2498"/>
                <a:gd name="T52" fmla="*/ 369 w 2495"/>
                <a:gd name="T53" fmla="*/ 0 h 2498"/>
                <a:gd name="T54" fmla="*/ 0 w 2495"/>
                <a:gd name="T55" fmla="*/ 369 h 2498"/>
                <a:gd name="T56" fmla="*/ 781 w 2495"/>
                <a:gd name="T57" fmla="*/ 1151 h 2498"/>
                <a:gd name="T58" fmla="*/ 1150 w 2495"/>
                <a:gd name="T59" fmla="*/ 782 h 2498"/>
                <a:gd name="T60" fmla="*/ 2400 w 2495"/>
                <a:gd name="T61" fmla="*/ 2033 h 2498"/>
                <a:gd name="T62" fmla="*/ 2138 w 2495"/>
                <a:gd name="T63" fmla="*/ 2295 h 2498"/>
                <a:gd name="T64" fmla="*/ 2079 w 2495"/>
                <a:gd name="T65" fmla="*/ 2237 h 2498"/>
                <a:gd name="T66" fmla="*/ 2342 w 2495"/>
                <a:gd name="T67" fmla="*/ 1974 h 2498"/>
                <a:gd name="T68" fmla="*/ 2261 w 2495"/>
                <a:gd name="T69" fmla="*/ 1892 h 2498"/>
                <a:gd name="T70" fmla="*/ 2068 w 2495"/>
                <a:gd name="T71" fmla="*/ 2085 h 2498"/>
                <a:gd name="T72" fmla="*/ 2010 w 2495"/>
                <a:gd name="T73" fmla="*/ 2027 h 2498"/>
                <a:gd name="T74" fmla="*/ 2203 w 2495"/>
                <a:gd name="T75" fmla="*/ 1834 h 2498"/>
                <a:gd name="T76" fmla="*/ 2123 w 2495"/>
                <a:gd name="T77" fmla="*/ 1753 h 2498"/>
                <a:gd name="T78" fmla="*/ 1860 w 2495"/>
                <a:gd name="T79" fmla="*/ 2016 h 2498"/>
                <a:gd name="T80" fmla="*/ 1802 w 2495"/>
                <a:gd name="T81" fmla="*/ 1958 h 2498"/>
                <a:gd name="T82" fmla="*/ 2064 w 2495"/>
                <a:gd name="T83" fmla="*/ 1695 h 2498"/>
                <a:gd name="T84" fmla="*/ 1982 w 2495"/>
                <a:gd name="T85" fmla="*/ 1614 h 2498"/>
                <a:gd name="T86" fmla="*/ 1789 w 2495"/>
                <a:gd name="T87" fmla="*/ 1808 h 2498"/>
                <a:gd name="T88" fmla="*/ 1731 w 2495"/>
                <a:gd name="T89" fmla="*/ 1748 h 2498"/>
                <a:gd name="T90" fmla="*/ 1924 w 2495"/>
                <a:gd name="T91" fmla="*/ 1554 h 2498"/>
                <a:gd name="T92" fmla="*/ 1843 w 2495"/>
                <a:gd name="T93" fmla="*/ 1474 h 2498"/>
                <a:gd name="T94" fmla="*/ 1581 w 2495"/>
                <a:gd name="T95" fmla="*/ 1736 h 2498"/>
                <a:gd name="T96" fmla="*/ 1523 w 2495"/>
                <a:gd name="T97" fmla="*/ 1678 h 2498"/>
                <a:gd name="T98" fmla="*/ 1785 w 2495"/>
                <a:gd name="T99" fmla="*/ 1416 h 2498"/>
                <a:gd name="T100" fmla="*/ 1709 w 2495"/>
                <a:gd name="T101" fmla="*/ 1341 h 2498"/>
                <a:gd name="T102" fmla="*/ 1340 w 2495"/>
                <a:gd name="T103" fmla="*/ 1710 h 2498"/>
                <a:gd name="T104" fmla="*/ 2126 w 2495"/>
                <a:gd name="T105" fmla="*/ 2498 h 2498"/>
                <a:gd name="T106" fmla="*/ 2495 w 2495"/>
                <a:gd name="T107" fmla="*/ 2128 h 2498"/>
                <a:gd name="T108" fmla="*/ 2400 w 2495"/>
                <a:gd name="T109" fmla="*/ 2033 h 2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5" h="2498">
                  <a:moveTo>
                    <a:pt x="543" y="2158"/>
                  </a:moveTo>
                  <a:lnTo>
                    <a:pt x="334" y="1948"/>
                  </a:lnTo>
                  <a:lnTo>
                    <a:pt x="2023" y="255"/>
                  </a:lnTo>
                  <a:lnTo>
                    <a:pt x="2235" y="467"/>
                  </a:lnTo>
                  <a:lnTo>
                    <a:pt x="543" y="2158"/>
                  </a:lnTo>
                  <a:close/>
                  <a:moveTo>
                    <a:pt x="1150" y="782"/>
                  </a:moveTo>
                  <a:lnTo>
                    <a:pt x="1079" y="709"/>
                  </a:lnTo>
                  <a:lnTo>
                    <a:pt x="817" y="971"/>
                  </a:lnTo>
                  <a:lnTo>
                    <a:pt x="759" y="913"/>
                  </a:lnTo>
                  <a:lnTo>
                    <a:pt x="1021" y="651"/>
                  </a:lnTo>
                  <a:lnTo>
                    <a:pt x="940" y="570"/>
                  </a:lnTo>
                  <a:lnTo>
                    <a:pt x="748" y="763"/>
                  </a:lnTo>
                  <a:lnTo>
                    <a:pt x="689" y="705"/>
                  </a:lnTo>
                  <a:lnTo>
                    <a:pt x="882" y="512"/>
                  </a:lnTo>
                  <a:lnTo>
                    <a:pt x="800" y="431"/>
                  </a:lnTo>
                  <a:lnTo>
                    <a:pt x="538" y="694"/>
                  </a:lnTo>
                  <a:lnTo>
                    <a:pt x="480" y="636"/>
                  </a:lnTo>
                  <a:lnTo>
                    <a:pt x="742" y="373"/>
                  </a:lnTo>
                  <a:lnTo>
                    <a:pt x="661" y="291"/>
                  </a:lnTo>
                  <a:lnTo>
                    <a:pt x="468" y="484"/>
                  </a:lnTo>
                  <a:lnTo>
                    <a:pt x="410" y="426"/>
                  </a:lnTo>
                  <a:lnTo>
                    <a:pt x="603" y="233"/>
                  </a:lnTo>
                  <a:lnTo>
                    <a:pt x="523" y="152"/>
                  </a:lnTo>
                  <a:lnTo>
                    <a:pt x="261" y="414"/>
                  </a:lnTo>
                  <a:lnTo>
                    <a:pt x="201" y="356"/>
                  </a:lnTo>
                  <a:lnTo>
                    <a:pt x="463" y="94"/>
                  </a:lnTo>
                  <a:lnTo>
                    <a:pt x="369" y="0"/>
                  </a:lnTo>
                  <a:lnTo>
                    <a:pt x="0" y="369"/>
                  </a:lnTo>
                  <a:lnTo>
                    <a:pt x="781" y="1151"/>
                  </a:lnTo>
                  <a:lnTo>
                    <a:pt x="1150" y="782"/>
                  </a:lnTo>
                  <a:close/>
                  <a:moveTo>
                    <a:pt x="2400" y="2033"/>
                  </a:moveTo>
                  <a:lnTo>
                    <a:pt x="2138" y="2295"/>
                  </a:lnTo>
                  <a:lnTo>
                    <a:pt x="2079" y="2237"/>
                  </a:lnTo>
                  <a:lnTo>
                    <a:pt x="2342" y="1974"/>
                  </a:lnTo>
                  <a:lnTo>
                    <a:pt x="2261" y="1892"/>
                  </a:lnTo>
                  <a:lnTo>
                    <a:pt x="2068" y="2085"/>
                  </a:lnTo>
                  <a:lnTo>
                    <a:pt x="2010" y="2027"/>
                  </a:lnTo>
                  <a:lnTo>
                    <a:pt x="2203" y="1834"/>
                  </a:lnTo>
                  <a:lnTo>
                    <a:pt x="2123" y="1753"/>
                  </a:lnTo>
                  <a:lnTo>
                    <a:pt x="1860" y="2016"/>
                  </a:lnTo>
                  <a:lnTo>
                    <a:pt x="1802" y="1958"/>
                  </a:lnTo>
                  <a:lnTo>
                    <a:pt x="2064" y="1695"/>
                  </a:lnTo>
                  <a:lnTo>
                    <a:pt x="1982" y="1614"/>
                  </a:lnTo>
                  <a:lnTo>
                    <a:pt x="1789" y="1808"/>
                  </a:lnTo>
                  <a:lnTo>
                    <a:pt x="1731" y="1748"/>
                  </a:lnTo>
                  <a:lnTo>
                    <a:pt x="1924" y="1554"/>
                  </a:lnTo>
                  <a:lnTo>
                    <a:pt x="1843" y="1474"/>
                  </a:lnTo>
                  <a:lnTo>
                    <a:pt x="1581" y="1736"/>
                  </a:lnTo>
                  <a:lnTo>
                    <a:pt x="1523" y="1678"/>
                  </a:lnTo>
                  <a:lnTo>
                    <a:pt x="1785" y="1416"/>
                  </a:lnTo>
                  <a:lnTo>
                    <a:pt x="1709" y="1341"/>
                  </a:lnTo>
                  <a:lnTo>
                    <a:pt x="1340" y="1710"/>
                  </a:lnTo>
                  <a:lnTo>
                    <a:pt x="2126" y="2498"/>
                  </a:lnTo>
                  <a:lnTo>
                    <a:pt x="2495" y="2128"/>
                  </a:lnTo>
                  <a:lnTo>
                    <a:pt x="2400" y="20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19"/>
          <p:cNvGrpSpPr>
            <a:grpSpLocks noChangeAspect="1"/>
          </p:cNvGrpSpPr>
          <p:nvPr/>
        </p:nvGrpSpPr>
        <p:grpSpPr>
          <a:xfrm>
            <a:off x="6566961" y="1764240"/>
            <a:ext cx="1219174" cy="1220304"/>
            <a:chOff x="5273803" y="2606040"/>
            <a:chExt cx="1644396" cy="1645920"/>
          </a:xfrm>
        </p:grpSpPr>
        <p:sp>
          <p:nvSpPr>
            <p:cNvPr id="21" name="AutoShape 18">
              <a:extLst>
                <a:ext uri="{FF2B5EF4-FFF2-40B4-BE49-F238E27FC236}">
                  <a16:creationId xmlns="" xmlns:a16="http://schemas.microsoft.com/office/drawing/2014/main" id="{575286B9-FCC8-4EFB-9834-BD5493C559C3}"/>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2" name="Group 21"/>
            <p:cNvGrpSpPr/>
            <p:nvPr/>
          </p:nvGrpSpPr>
          <p:grpSpPr>
            <a:xfrm>
              <a:off x="5336668" y="2770251"/>
              <a:ext cx="1515999" cy="1311783"/>
              <a:chOff x="5336668" y="2770251"/>
              <a:chExt cx="1515999" cy="1311783"/>
            </a:xfrm>
          </p:grpSpPr>
          <p:sp>
            <p:nvSpPr>
              <p:cNvPr id="23" name="Freeform 20">
                <a:extLst>
                  <a:ext uri="{FF2B5EF4-FFF2-40B4-BE49-F238E27FC236}">
                    <a16:creationId xmlns="" xmlns:a16="http://schemas.microsoft.com/office/drawing/2014/main" id="{CEF9E0BC-00B7-4B29-B377-3473BD5B2EB2}"/>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a:extLst>
                  <a:ext uri="{FF2B5EF4-FFF2-40B4-BE49-F238E27FC236}">
                    <a16:creationId xmlns="" xmlns:a16="http://schemas.microsoft.com/office/drawing/2014/main" id="{9A32768F-1F7B-41E4-AD1E-05F5E20985B3}"/>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spTree>
    <p:custDataLst>
      <p:tags r:id="rId1"/>
    </p:custDataLst>
    <p:extLst>
      <p:ext uri="{BB962C8B-B14F-4D97-AF65-F5344CB8AC3E}">
        <p14:creationId xmlns:p14="http://schemas.microsoft.com/office/powerpoint/2010/main" val="909303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THINKCELLUNDODONOTDELETE" val="0"/>
  <p:tag name="EE4P_MASTERWIZARD_MARGINS"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73.xml><?xml version="1.0" encoding="utf-8"?>
<p:tagLst xmlns:a="http://schemas.openxmlformats.org/drawingml/2006/main" xmlns:r="http://schemas.openxmlformats.org/officeDocument/2006/relationships" xmlns:p="http://schemas.openxmlformats.org/presentationml/2006/main">
  <p:tag name="BCG_MODE" val="Presentation"/>
  <p:tag name="BCG_DESIGN" val="Four heading"/>
  <p:tag name="EE4P_STRETCH" val="1"/>
  <p:tag name="EE4P_LAYOUT_ID" val="K"/>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7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7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81.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82.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BCG_MODE" val="Presentation"/>
  <p:tag name="BCG_DESIGN" val="Two heading"/>
  <p:tag name="EE4P_STRETCH" val="1"/>
  <p:tag name="EE4P_LAYOUT_ID" val="K"/>
</p:tagLst>
</file>

<file path=ppt/tags/tag85.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86.xml><?xml version="1.0" encoding="utf-8"?>
<p:tagLst xmlns:a="http://schemas.openxmlformats.org/drawingml/2006/main" xmlns:r="http://schemas.openxmlformats.org/officeDocument/2006/relationships" xmlns:p="http://schemas.openxmlformats.org/presentationml/2006/main">
  <p:tag name="BCG_MODE" val="Presentation"/>
  <p:tag name="BCG_DESIGN" val="Four heading"/>
  <p:tag name="EE4P_STRETCH" val="1"/>
  <p:tag name="EE4P_LAYOUT_ID" val="K"/>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BCG_MODE" val="Presentation"/>
  <p:tag name="BCG_DESIGN" val="Five heading"/>
  <p:tag name="EE4P_STRETCH" val="1"/>
  <p:tag name="EE4P_LAYOUT_ID" val="K"/>
</p:tagLst>
</file>

<file path=ppt/tags/tag89.xml><?xml version="1.0" encoding="utf-8"?>
<p:tagLst xmlns:a="http://schemas.openxmlformats.org/drawingml/2006/main" xmlns:r="http://schemas.openxmlformats.org/officeDocument/2006/relationships" xmlns:p="http://schemas.openxmlformats.org/presentationml/2006/main">
  <p:tag name="BCG_MODE" val="Presentation"/>
  <p:tag name="BCG_DESIGN" val="Two heading"/>
  <p:tag name="EE4P_STRETCH" val="1"/>
  <p:tag name="EE4P_LAYOUT_ID" val="K"/>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91.xml><?xml version="1.0" encoding="utf-8"?>
<p:tagLst xmlns:a="http://schemas.openxmlformats.org/drawingml/2006/main" xmlns:r="http://schemas.openxmlformats.org/officeDocument/2006/relationships" xmlns:p="http://schemas.openxmlformats.org/presentationml/2006/main">
  <p:tag name="EE4P_STRETCH" val="2"/>
  <p:tag name="EE4P_LAYOUT_ID" val="K"/>
</p:tagLst>
</file>

<file path=ppt/tags/tag9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7.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98.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99.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F3C9A9EC-4B4A-4AD3-94B4-98994E8C5084}" vid="{74992BC4-5D8A-4B70-AC39-A66B5A4F8C1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3778</TotalTime>
  <Words>2538</Words>
  <Application>Microsoft Office PowerPoint</Application>
  <PresentationFormat>Widescreen</PresentationFormat>
  <Paragraphs>730</Paragraphs>
  <Slides>23</Slides>
  <Notes>23</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ariant>
        <vt:lpstr>Custom Shows</vt:lpstr>
      </vt:variant>
      <vt:variant>
        <vt:i4>1</vt:i4>
      </vt:variant>
    </vt:vector>
  </HeadingPairs>
  <TitlesOfParts>
    <vt:vector size="29" baseType="lpstr">
      <vt:lpstr>Arial</vt:lpstr>
      <vt:lpstr>Trebuchet MS</vt:lpstr>
      <vt:lpstr>Wingdings</vt:lpstr>
      <vt:lpstr>BCG Grid 16:9</vt:lpstr>
      <vt:lpstr>think-cell Slide</vt:lpstr>
      <vt:lpstr>Cinepolis: Data Science Learning Session #2</vt:lpstr>
      <vt:lpstr>Agenda</vt:lpstr>
      <vt:lpstr>Curriculum and schedule</vt:lpstr>
      <vt:lpstr>Our objectives for the bi-weekly learning session</vt:lpstr>
      <vt:lpstr>Over the next three months we will cover a variety of topics in addition to status updates and code reviews</vt:lpstr>
      <vt:lpstr>Many steps have to be taken before a value-adding model can be constructed and implemented</vt:lpstr>
      <vt:lpstr>Progress update</vt:lpstr>
      <vt:lpstr>Our next major iteration will be an update to the menu exploration – adding new intelligence to assignments</vt:lpstr>
      <vt:lpstr>Since our first launch, we're taking steps to increase the effectiveness of the menu exploration use case</vt:lpstr>
      <vt:lpstr>With our new association rules approach, we now have established probabilities for additional item purchases</vt:lpstr>
      <vt:lpstr>Databases – A primer</vt:lpstr>
      <vt:lpstr>Financial data drove the development of early databases, new databases can scale nearly infinitely</vt:lpstr>
      <vt:lpstr>All databases share common characteristics and help us organize and analyze large amounts of data</vt:lpstr>
      <vt:lpstr>Relational databases are formed around the idea of an Entity-Relationship model</vt:lpstr>
      <vt:lpstr>There are always decisions and trade-offs in selecting and designing databases – a few common ones are:</vt:lpstr>
      <vt:lpstr>Technical walkthrough</vt:lpstr>
      <vt:lpstr>Progress update Propensity model development with association rules is completed</vt:lpstr>
      <vt:lpstr>Example How we assign most likely incremental product informed by average basket size and model rules</vt:lpstr>
      <vt:lpstr>Association rules developed over 8 unique customer segmentations</vt:lpstr>
      <vt:lpstr>Deep-dive into "average # of items per visit" for each cluster</vt:lpstr>
      <vt:lpstr>Some interesting results so far around combo recommendations</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Jasper, James</dc:creator>
  <cp:lastModifiedBy>Jasper, James</cp:lastModifiedBy>
  <cp:revision>136</cp:revision>
  <cp:lastPrinted>2016-04-06T18:59:25Z</cp:lastPrinted>
  <dcterms:created xsi:type="dcterms:W3CDTF">2018-08-21T14:06:53Z</dcterms:created>
  <dcterms:modified xsi:type="dcterms:W3CDTF">2018-09-12T20:54:58Z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