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2.xml" ContentType="application/vnd.openxmlformats-officedocument.presentationml.tags+xml"/>
  <Override PartName="/ppt/notesSlides/notesSlide3.xml" ContentType="application/vnd.openxmlformats-officedocument.presentationml.notesSlide+xml"/>
  <Override PartName="/ppt/tags/tag73.xml" ContentType="application/vnd.openxmlformats-officedocument.presentationml.tags+xml"/>
  <Override PartName="/ppt/notesSlides/notesSlide4.xml" ContentType="application/vnd.openxmlformats-officedocument.presentationml.notesSlide+xml"/>
  <Override PartName="/ppt/tags/tag74.xml" ContentType="application/vnd.openxmlformats-officedocument.presentationml.tags+xml"/>
  <Override PartName="/ppt/notesSlides/notesSlide5.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6.xml" ContentType="application/vnd.openxmlformats-officedocument.presentationml.notesSlide+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1.xml" ContentType="application/vnd.openxmlformats-officedocument.presentationml.tags+xml"/>
  <Override PartName="/ppt/notesSlides/notesSlide16.xml" ContentType="application/vnd.openxmlformats-officedocument.presentationml.notesSlide+xml"/>
  <Override PartName="/ppt/tags/tag10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03.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2"/>
  </p:notesMasterIdLst>
  <p:handoutMasterIdLst>
    <p:handoutMasterId r:id="rId23"/>
  </p:handoutMasterIdLst>
  <p:sldIdLst>
    <p:sldId id="256" r:id="rId2"/>
    <p:sldId id="261" r:id="rId3"/>
    <p:sldId id="264" r:id="rId4"/>
    <p:sldId id="268" r:id="rId5"/>
    <p:sldId id="285" r:id="rId6"/>
    <p:sldId id="262" r:id="rId7"/>
    <p:sldId id="266" r:id="rId8"/>
    <p:sldId id="277" r:id="rId9"/>
    <p:sldId id="339" r:id="rId10"/>
    <p:sldId id="279" r:id="rId11"/>
    <p:sldId id="326" r:id="rId12"/>
    <p:sldId id="353" r:id="rId13"/>
    <p:sldId id="355" r:id="rId14"/>
    <p:sldId id="356" r:id="rId15"/>
    <p:sldId id="357" r:id="rId16"/>
    <p:sldId id="354" r:id="rId17"/>
    <p:sldId id="358" r:id="rId18"/>
    <p:sldId id="258" r:id="rId19"/>
    <p:sldId id="259" r:id="rId20"/>
    <p:sldId id="314" r:id="rId21"/>
  </p:sldIdLst>
  <p:sldSz cx="12192000" cy="6858000"/>
  <p:notesSz cx="9236075" cy="6950075"/>
  <p:custShowLst>
    <p:custShow name="Format Guide Workshop" id="0">
      <p:sldLst/>
    </p:custShow>
  </p:custShow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E7E"/>
    <a:srgbClr val="30C1D7"/>
    <a:srgbClr val="E71C57"/>
    <a:srgbClr val="FFFFFF"/>
    <a:srgbClr val="29BA7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0" autoAdjust="0"/>
    <p:restoredTop sz="96187" autoAdjust="0"/>
  </p:normalViewPr>
  <p:slideViewPr>
    <p:cSldViewPr snapToGrid="0">
      <p:cViewPr>
        <p:scale>
          <a:sx n="80" d="100"/>
          <a:sy n="80" d="100"/>
        </p:scale>
        <p:origin x="-896" y="-24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12/5/2018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12/5/2018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42230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189260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116694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1066244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4157229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176728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2718119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3733335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4110662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17</a:t>
            </a:fld>
            <a:endParaRPr lang="en-US" dirty="0"/>
          </a:p>
        </p:txBody>
      </p:sp>
    </p:spTree>
    <p:extLst>
      <p:ext uri="{BB962C8B-B14F-4D97-AF65-F5344CB8AC3E}">
        <p14:creationId xmlns:p14="http://schemas.microsoft.com/office/powerpoint/2010/main" val="1004459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14529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436192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224607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267574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250073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09522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786258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161596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39444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2430344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31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35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33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37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08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11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13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16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1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20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3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2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2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5_v1.pptx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5_v1.pptx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29"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8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notesSlide" Target="../notesSlides/notesSlide1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2.xml"/><Relationship Id="rId5" Type="http://schemas.openxmlformats.org/officeDocument/2006/relationships/tags" Target="../tags/tag89.xml"/><Relationship Id="rId4" Type="http://schemas.openxmlformats.org/officeDocument/2006/relationships/tags" Target="../tags/tag88.xml"/></Relationships>
</file>

<file path=ppt/slides/_rels/slide13.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notesSlide" Target="../notesSlides/notesSlide13.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2.xml"/><Relationship Id="rId5" Type="http://schemas.openxmlformats.org/officeDocument/2006/relationships/tags" Target="../tags/tag94.xml"/><Relationship Id="rId4" Type="http://schemas.openxmlformats.org/officeDocument/2006/relationships/tags" Target="../tags/tag9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vmlDrawing" Target="../drawings/vmlDrawing17.vml"/><Relationship Id="rId6" Type="http://schemas.openxmlformats.org/officeDocument/2006/relationships/tags" Target="../tags/tag99.xml"/><Relationship Id="rId11" Type="http://schemas.openxmlformats.org/officeDocument/2006/relationships/image" Target="../media/image11.emf"/><Relationship Id="rId5" Type="http://schemas.openxmlformats.org/officeDocument/2006/relationships/tags" Target="../tags/tag98.xml"/><Relationship Id="rId10" Type="http://schemas.openxmlformats.org/officeDocument/2006/relationships/oleObject" Target="../embeddings/oleObject17.bin"/><Relationship Id="rId4" Type="http://schemas.openxmlformats.org/officeDocument/2006/relationships/tags" Target="../tags/tag97.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10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0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vmlDrawing" Target="../drawings/vmlDrawing15.vml"/><Relationship Id="rId6" Type="http://schemas.openxmlformats.org/officeDocument/2006/relationships/tags" Target="../tags/tag79.xml"/><Relationship Id="rId11" Type="http://schemas.openxmlformats.org/officeDocument/2006/relationships/image" Target="../media/image11.emf"/><Relationship Id="rId5" Type="http://schemas.openxmlformats.org/officeDocument/2006/relationships/tags" Target="../tags/tag78.xml"/><Relationship Id="rId10" Type="http://schemas.openxmlformats.org/officeDocument/2006/relationships/oleObject" Target="../embeddings/oleObject15.bin"/><Relationship Id="rId4" Type="http://schemas.openxmlformats.org/officeDocument/2006/relationships/tags" Target="../tags/tag77.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2.emf"/><Relationship Id="rId2" Type="http://schemas.openxmlformats.org/officeDocument/2006/relationships/tags" Target="../tags/tag82.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66" b="5266"/>
          <a:stretch>
            <a:fillRect/>
          </a:stretch>
        </p:blipFill>
        <p:spPr/>
      </p:pic>
      <p:sp>
        <p:nvSpPr>
          <p:cNvPr id="5" name="Text Placeholder 4"/>
          <p:cNvSpPr>
            <a:spLocks noGrp="1"/>
          </p:cNvSpPr>
          <p:nvPr>
            <p:ph type="body" sz="quarter" idx="12"/>
          </p:nvPr>
        </p:nvSpPr>
        <p:spPr/>
        <p:txBody>
          <a:bodyPr/>
          <a:lstStyle/>
          <a:p>
            <a:r>
              <a:rPr lang="en-US" dirty="0" smtClean="0"/>
              <a:t>10</a:t>
            </a:r>
            <a:r>
              <a:rPr lang="en-US" dirty="0" smtClean="0">
                <a:latin typeface="+mn-lt"/>
              </a:rPr>
              <a:t>/22/2018</a:t>
            </a:r>
            <a:endParaRPr lang="en-US" dirty="0">
              <a:latin typeface="+mn-lt"/>
            </a:endParaRPr>
          </a:p>
        </p:txBody>
      </p:sp>
      <p:sp>
        <p:nvSpPr>
          <p:cNvPr id="3" name="Subtitle 2"/>
          <p:cNvSpPr>
            <a:spLocks noGrp="1"/>
          </p:cNvSpPr>
          <p:nvPr>
            <p:ph type="subTitle" idx="1"/>
          </p:nvPr>
        </p:nvSpPr>
        <p:spPr/>
        <p:txBody>
          <a:bodyPr/>
          <a:lstStyle/>
          <a:p>
            <a:r>
              <a:rPr lang="en-US" dirty="0" smtClean="0"/>
              <a:t>How its done – Test cases, assignments, file generation, and measurement</a:t>
            </a:r>
            <a:endParaRPr lang="en-US" dirty="0">
              <a:latin typeface="+mn-lt"/>
            </a:endParaRPr>
          </a:p>
        </p:txBody>
      </p:sp>
      <p:sp>
        <p:nvSpPr>
          <p:cNvPr id="2" name="Title 1"/>
          <p:cNvSpPr>
            <a:spLocks noGrp="1"/>
          </p:cNvSpPr>
          <p:nvPr>
            <p:ph type="ctrTitle"/>
          </p:nvPr>
        </p:nvSpPr>
        <p:spPr/>
        <p:txBody>
          <a:bodyPr/>
          <a:lstStyle/>
          <a:p>
            <a:r>
              <a:rPr lang="en-US" dirty="0" smtClean="0">
                <a:latin typeface="+mj-lt"/>
              </a:rPr>
              <a:t>Cinepolis</a:t>
            </a:r>
            <a:r>
              <a:rPr lang="en-US" dirty="0" smtClean="0"/>
              <a:t>: </a:t>
            </a:r>
            <a:r>
              <a:rPr lang="en-US" dirty="0" smtClean="0">
                <a:latin typeface="+mj-lt"/>
              </a:rPr>
              <a:t>Data Science Learning Session </a:t>
            </a:r>
            <a:r>
              <a:rPr lang="en-US" dirty="0" smtClean="0">
                <a:latin typeface="+mj-lt"/>
              </a:rPr>
              <a:t>#5</a:t>
            </a:r>
            <a:endParaRPr lang="en-US" dirty="0">
              <a:latin typeface="+mj-lt"/>
            </a:endParaRPr>
          </a:p>
        </p:txBody>
      </p:sp>
    </p:spTree>
    <p:extLst>
      <p:ext uri="{BB962C8B-B14F-4D97-AF65-F5344CB8AC3E}">
        <p14:creationId xmlns:p14="http://schemas.microsoft.com/office/powerpoint/2010/main" val="300485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go from an idea to a measureable output?</a:t>
            </a:r>
            <a:endParaRPr lang="en-US" dirty="0"/>
          </a:p>
        </p:txBody>
      </p:sp>
    </p:spTree>
    <p:custDataLst>
      <p:tags r:id="rId1"/>
    </p:custDataLst>
    <p:extLst>
      <p:ext uri="{BB962C8B-B14F-4D97-AF65-F5344CB8AC3E}">
        <p14:creationId xmlns:p14="http://schemas.microsoft.com/office/powerpoint/2010/main" val="4247061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D4DF33"/>
                </a:solidFill>
              </a:rPr>
              <a:t>Our pilots have had many goals</a:t>
            </a:r>
            <a:endParaRPr lang="en-US" dirty="0"/>
          </a:p>
        </p:txBody>
      </p:sp>
      <p:sp>
        <p:nvSpPr>
          <p:cNvPr id="9" name="ee4pContent2"/>
          <p:cNvSpPr txBox="1"/>
          <p:nvPr/>
        </p:nvSpPr>
        <p:spPr>
          <a:xfrm>
            <a:off x="4533030" y="1154108"/>
            <a:ext cx="7030169" cy="4534500"/>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Identify potential high value hypotheses to run</a:t>
            </a: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Execute against pilot requirements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Expand Cinepolis capability</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Develop new machine learning models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Integrate new data sources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Integrate new execution channels to improve outcomes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Develop new business rules for execution</a:t>
            </a:r>
          </a:p>
          <a:p>
            <a:pPr lvl="1">
              <a:buClr>
                <a:schemeClr val="tx2">
                  <a:lumMod val="100000"/>
                </a:schemeClr>
              </a:buClr>
              <a:buSzPct val="100000"/>
            </a:pPr>
            <a:endParaRPr lang="en-US" dirty="0">
              <a:solidFill>
                <a:schemeClr val="tx1">
                  <a:lumMod val="100000"/>
                </a:schemeClr>
              </a:solidFill>
            </a:endParaRPr>
          </a:p>
          <a:p>
            <a:pPr marL="108000" lvl="1" indent="0">
              <a:buClr>
                <a:schemeClr val="tx2">
                  <a:lumMod val="100000"/>
                </a:schemeClr>
              </a:buClr>
              <a:buSzPct val="100000"/>
              <a:buNone/>
            </a:pPr>
            <a:r>
              <a:rPr lang="en-US" dirty="0" smtClean="0">
                <a:solidFill>
                  <a:schemeClr val="tx1">
                    <a:lumMod val="100000"/>
                  </a:schemeClr>
                </a:solidFill>
              </a:rPr>
              <a:t>And more!</a:t>
            </a:r>
            <a:endParaRPr lang="en-US" dirty="0">
              <a:solidFill>
                <a:schemeClr val="tx1">
                  <a:lumMod val="100000"/>
                </a:schemeClr>
              </a:solidFill>
            </a:endParaRPr>
          </a:p>
        </p:txBody>
      </p:sp>
      <p:sp>
        <p:nvSpPr>
          <p:cNvPr id="4" name="Oval 20"/>
          <p:cNvSpPr>
            <a:spLocks noChangeAspect="1" noChangeArrowheads="1"/>
          </p:cNvSpPr>
          <p:nvPr/>
        </p:nvSpPr>
        <p:spPr bwMode="auto">
          <a:xfrm>
            <a:off x="4513980" y="4799237"/>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7</a:t>
            </a:r>
            <a:endParaRPr lang="en-US" sz="1200" dirty="0">
              <a:solidFill>
                <a:schemeClr val="bg1"/>
              </a:solidFill>
            </a:endParaRPr>
          </a:p>
        </p:txBody>
      </p:sp>
      <p:sp>
        <p:nvSpPr>
          <p:cNvPr id="5" name="Oval 20"/>
          <p:cNvSpPr>
            <a:spLocks noChangeAspect="1" noChangeArrowheads="1"/>
          </p:cNvSpPr>
          <p:nvPr/>
        </p:nvSpPr>
        <p:spPr bwMode="auto">
          <a:xfrm>
            <a:off x="4513980" y="4189597"/>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6</a:t>
            </a:r>
            <a:endParaRPr lang="en-US" sz="1200" dirty="0">
              <a:solidFill>
                <a:schemeClr val="bg1"/>
              </a:solidFill>
            </a:endParaRPr>
          </a:p>
        </p:txBody>
      </p:sp>
      <p:sp>
        <p:nvSpPr>
          <p:cNvPr id="6" name="Oval 20"/>
          <p:cNvSpPr>
            <a:spLocks noChangeAspect="1" noChangeArrowheads="1"/>
          </p:cNvSpPr>
          <p:nvPr/>
        </p:nvSpPr>
        <p:spPr bwMode="auto">
          <a:xfrm>
            <a:off x="4513980" y="357996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5</a:t>
            </a:r>
            <a:endParaRPr lang="en-US" sz="1200" dirty="0">
              <a:solidFill>
                <a:schemeClr val="bg1"/>
              </a:solidFill>
            </a:endParaRPr>
          </a:p>
        </p:txBody>
      </p:sp>
      <p:sp>
        <p:nvSpPr>
          <p:cNvPr id="7" name="Oval 20"/>
          <p:cNvSpPr>
            <a:spLocks noChangeAspect="1" noChangeArrowheads="1"/>
          </p:cNvSpPr>
          <p:nvPr/>
        </p:nvSpPr>
        <p:spPr bwMode="auto">
          <a:xfrm>
            <a:off x="4513980" y="297032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4</a:t>
            </a:r>
            <a:endParaRPr lang="en-US" sz="1200" dirty="0">
              <a:solidFill>
                <a:schemeClr val="bg1"/>
              </a:solidFill>
            </a:endParaRPr>
          </a:p>
        </p:txBody>
      </p:sp>
      <p:sp>
        <p:nvSpPr>
          <p:cNvPr id="8" name="Oval 20"/>
          <p:cNvSpPr>
            <a:spLocks noChangeAspect="1" noChangeArrowheads="1"/>
          </p:cNvSpPr>
          <p:nvPr/>
        </p:nvSpPr>
        <p:spPr bwMode="auto">
          <a:xfrm>
            <a:off x="4513980" y="236068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3</a:t>
            </a:r>
            <a:endParaRPr lang="en-US" sz="1200" dirty="0">
              <a:solidFill>
                <a:schemeClr val="bg1"/>
              </a:solidFill>
            </a:endParaRPr>
          </a:p>
        </p:txBody>
      </p:sp>
      <p:sp>
        <p:nvSpPr>
          <p:cNvPr id="10" name="Oval 20"/>
          <p:cNvSpPr>
            <a:spLocks noChangeAspect="1" noChangeArrowheads="1"/>
          </p:cNvSpPr>
          <p:nvPr/>
        </p:nvSpPr>
        <p:spPr bwMode="auto">
          <a:xfrm>
            <a:off x="4513980" y="1751049"/>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2</a:t>
            </a:r>
            <a:endParaRPr lang="en-US" sz="1200" dirty="0">
              <a:solidFill>
                <a:schemeClr val="bg1"/>
              </a:solidFill>
            </a:endParaRPr>
          </a:p>
        </p:txBody>
      </p:sp>
      <p:sp>
        <p:nvSpPr>
          <p:cNvPr id="11" name="Oval 20"/>
          <p:cNvSpPr>
            <a:spLocks noChangeAspect="1" noChangeArrowheads="1"/>
          </p:cNvSpPr>
          <p:nvPr/>
        </p:nvSpPr>
        <p:spPr bwMode="auto">
          <a:xfrm>
            <a:off x="4513980" y="114141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1</a:t>
            </a:r>
            <a:endParaRPr lang="en-US" sz="1200" dirty="0">
              <a:solidFill>
                <a:schemeClr val="bg1"/>
              </a:solidFill>
            </a:endParaRPr>
          </a:p>
        </p:txBody>
      </p:sp>
    </p:spTree>
    <p:extLst>
      <p:ext uri="{BB962C8B-B14F-4D97-AF65-F5344CB8AC3E}">
        <p14:creationId xmlns:p14="http://schemas.microsoft.com/office/powerpoint/2010/main" val="1157635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typical operations workflow requires four steps:</a:t>
            </a:r>
            <a:endParaRPr lang="en-US" dirty="0"/>
          </a:p>
        </p:txBody>
      </p:sp>
      <p:sp>
        <p:nvSpPr>
          <p:cNvPr id="3" name="ValueChainStarter"/>
          <p:cNvSpPr>
            <a:spLocks noChangeArrowheads="1"/>
          </p:cNvSpPr>
          <p:nvPr>
            <p:custDataLst>
              <p:tags r:id="rId2"/>
            </p:custDataLst>
          </p:nvPr>
        </p:nvSpPr>
        <p:spPr bwMode="gray">
          <a:xfrm>
            <a:off x="630000" y="2720812"/>
            <a:ext cx="2808000" cy="469575"/>
          </a:xfrm>
          <a:prstGeom prst="homePlate">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Requirements</a:t>
            </a:r>
            <a:endParaRPr lang="en-US" sz="2400" dirty="0">
              <a:solidFill>
                <a:schemeClr val="bg1"/>
              </a:solidFill>
              <a:sym typeface="Trebuchet MS" panose="020B0603020202020204" pitchFamily="34" charset="0"/>
            </a:endParaRPr>
          </a:p>
        </p:txBody>
      </p:sp>
      <p:sp>
        <p:nvSpPr>
          <p:cNvPr id="4" name="ValueChainHeader"/>
          <p:cNvSpPr>
            <a:spLocks noChangeArrowheads="1"/>
          </p:cNvSpPr>
          <p:nvPr>
            <p:custDataLst>
              <p:tags r:id="rId3"/>
            </p:custDataLst>
          </p:nvPr>
        </p:nvSpPr>
        <p:spPr bwMode="gray">
          <a:xfrm>
            <a:off x="3435108" y="2720812"/>
            <a:ext cx="2808000" cy="469575"/>
          </a:xfrm>
          <a:prstGeom prst="chevron">
            <a:avLst>
              <a:gd name="adj" fmla="val 12004"/>
            </a:avLst>
          </a:prstGeom>
          <a:solidFill>
            <a:srgbClr val="E71C57"/>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Implementation</a:t>
            </a:r>
            <a:endParaRPr lang="en-US" sz="2400" dirty="0">
              <a:solidFill>
                <a:schemeClr val="bg1"/>
              </a:solidFill>
              <a:sym typeface="Trebuchet MS" panose="020B0603020202020204" pitchFamily="34" charset="0"/>
            </a:endParaRPr>
          </a:p>
        </p:txBody>
      </p:sp>
      <p:sp>
        <p:nvSpPr>
          <p:cNvPr id="5" name="ValueChainHeader"/>
          <p:cNvSpPr>
            <a:spLocks noChangeArrowheads="1"/>
          </p:cNvSpPr>
          <p:nvPr>
            <p:custDataLst>
              <p:tags r:id="rId4"/>
            </p:custDataLst>
          </p:nvPr>
        </p:nvSpPr>
        <p:spPr bwMode="gray">
          <a:xfrm>
            <a:off x="6240216" y="2720812"/>
            <a:ext cx="2808000" cy="469575"/>
          </a:xfrm>
          <a:prstGeom prst="chevron">
            <a:avLst>
              <a:gd name="adj" fmla="val 12004"/>
            </a:avLst>
          </a:prstGeom>
          <a:solidFill>
            <a:srgbClr val="30C1D7"/>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Execution</a:t>
            </a:r>
            <a:endParaRPr lang="en-US" sz="2400" dirty="0">
              <a:solidFill>
                <a:schemeClr val="bg1"/>
              </a:solidFill>
              <a:sym typeface="Trebuchet MS" panose="020B0603020202020204" pitchFamily="34" charset="0"/>
            </a:endParaRPr>
          </a:p>
        </p:txBody>
      </p:sp>
      <p:sp>
        <p:nvSpPr>
          <p:cNvPr id="6" name="ValueChainHeader"/>
          <p:cNvSpPr>
            <a:spLocks noChangeArrowheads="1"/>
          </p:cNvSpPr>
          <p:nvPr>
            <p:custDataLst>
              <p:tags r:id="rId5"/>
            </p:custDataLst>
          </p:nvPr>
        </p:nvSpPr>
        <p:spPr bwMode="gray">
          <a:xfrm>
            <a:off x="9045325" y="2720812"/>
            <a:ext cx="2808000" cy="469575"/>
          </a:xfrm>
          <a:prstGeom prst="chevron">
            <a:avLst>
              <a:gd name="adj" fmla="val 12004"/>
            </a:avLst>
          </a:prstGeom>
          <a:solidFill>
            <a:srgbClr val="295E7E"/>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Measurement</a:t>
            </a:r>
            <a:endParaRPr lang="en-US" sz="2400" dirty="0">
              <a:solidFill>
                <a:schemeClr val="bg1"/>
              </a:solidFill>
              <a:sym typeface="Trebuchet MS" panose="020B0603020202020204" pitchFamily="34" charset="0"/>
            </a:endParaRPr>
          </a:p>
        </p:txBody>
      </p:sp>
      <p:sp>
        <p:nvSpPr>
          <p:cNvPr id="7" name="ee4pContent1"/>
          <p:cNvSpPr txBox="1"/>
          <p:nvPr/>
        </p:nvSpPr>
        <p:spPr>
          <a:xfrm>
            <a:off x="630000" y="4133850"/>
            <a:ext cx="2518024" cy="173335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smtClean="0">
                <a:solidFill>
                  <a:schemeClr val="tx1">
                    <a:lumMod val="100000"/>
                  </a:schemeClr>
                </a:solidFill>
              </a:rPr>
              <a:t>Identify the key hypothesis to test</a:t>
            </a:r>
          </a:p>
          <a:p>
            <a:pPr lvl="1">
              <a:buClr>
                <a:schemeClr val="tx2">
                  <a:lumMod val="100000"/>
                </a:schemeClr>
              </a:buClr>
              <a:buSzPct val="100000"/>
            </a:pPr>
            <a:r>
              <a:rPr lang="en-US" sz="1600" dirty="0" smtClean="0">
                <a:solidFill>
                  <a:schemeClr val="tx1">
                    <a:lumMod val="100000"/>
                  </a:schemeClr>
                </a:solidFill>
              </a:rPr>
              <a:t>Determine channels of execution</a:t>
            </a:r>
          </a:p>
          <a:p>
            <a:pPr lvl="1">
              <a:buClr>
                <a:schemeClr val="tx2">
                  <a:lumMod val="100000"/>
                </a:schemeClr>
              </a:buClr>
              <a:buSzPct val="100000"/>
            </a:pPr>
            <a:r>
              <a:rPr lang="en-US" sz="1600" dirty="0" smtClean="0">
                <a:solidFill>
                  <a:schemeClr val="tx1">
                    <a:lumMod val="100000"/>
                  </a:schemeClr>
                </a:solidFill>
              </a:rPr>
              <a:t>Establish business rules for offers</a:t>
            </a:r>
          </a:p>
          <a:p>
            <a:pPr lvl="1">
              <a:buClr>
                <a:schemeClr val="tx2">
                  <a:lumMod val="100000"/>
                </a:schemeClr>
              </a:buClr>
              <a:buSzPct val="100000"/>
            </a:pPr>
            <a:r>
              <a:rPr lang="en-US" sz="1600" dirty="0" smtClean="0">
                <a:solidFill>
                  <a:schemeClr val="tx1">
                    <a:lumMod val="100000"/>
                  </a:schemeClr>
                </a:solidFill>
              </a:rPr>
              <a:t>Establish test cell grids</a:t>
            </a:r>
            <a:endParaRPr lang="en-US" sz="1600" dirty="0">
              <a:solidFill>
                <a:schemeClr val="tx1">
                  <a:lumMod val="100000"/>
                </a:schemeClr>
              </a:solidFill>
            </a:endParaRPr>
          </a:p>
        </p:txBody>
      </p:sp>
      <p:sp>
        <p:nvSpPr>
          <p:cNvPr id="8" name="ee4pContent2"/>
          <p:cNvSpPr txBox="1"/>
          <p:nvPr/>
        </p:nvSpPr>
        <p:spPr>
          <a:xfrm>
            <a:off x="3435108" y="4133850"/>
            <a:ext cx="2518024" cy="173335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smtClean="0">
                <a:solidFill>
                  <a:schemeClr val="tx1">
                    <a:lumMod val="100000"/>
                  </a:schemeClr>
                </a:solidFill>
              </a:rPr>
              <a:t>Create excel file capturing the outputs of the requirements</a:t>
            </a:r>
          </a:p>
          <a:p>
            <a:pPr lvl="1">
              <a:buClr>
                <a:schemeClr val="tx2">
                  <a:lumMod val="100000"/>
                </a:schemeClr>
              </a:buClr>
              <a:buSzPct val="100000"/>
            </a:pPr>
            <a:r>
              <a:rPr lang="en-US" sz="1600" dirty="0" smtClean="0">
                <a:solidFill>
                  <a:schemeClr val="tx1">
                    <a:lumMod val="100000"/>
                  </a:schemeClr>
                </a:solidFill>
              </a:rPr>
              <a:t>Upload of file to Redshift to capture data</a:t>
            </a:r>
          </a:p>
          <a:p>
            <a:pPr lvl="1">
              <a:buClr>
                <a:schemeClr val="tx2">
                  <a:lumMod val="100000"/>
                </a:schemeClr>
              </a:buClr>
              <a:buSzPct val="100000"/>
            </a:pPr>
            <a:r>
              <a:rPr lang="en-US" sz="1600" dirty="0" smtClean="0">
                <a:solidFill>
                  <a:schemeClr val="tx1">
                    <a:lumMod val="100000"/>
                  </a:schemeClr>
                </a:solidFill>
              </a:rPr>
              <a:t>Assign customers to test cells</a:t>
            </a:r>
            <a:endParaRPr lang="en-US" sz="1600" dirty="0">
              <a:solidFill>
                <a:schemeClr val="tx1">
                  <a:lumMod val="100000"/>
                </a:schemeClr>
              </a:solidFill>
            </a:endParaRPr>
          </a:p>
        </p:txBody>
      </p:sp>
      <p:sp>
        <p:nvSpPr>
          <p:cNvPr id="9" name="ee4pContent3"/>
          <p:cNvSpPr txBox="1"/>
          <p:nvPr/>
        </p:nvSpPr>
        <p:spPr>
          <a:xfrm>
            <a:off x="6240216" y="4133850"/>
            <a:ext cx="2518024" cy="173335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smtClean="0">
                <a:solidFill>
                  <a:schemeClr val="tx1">
                    <a:lumMod val="100000"/>
                  </a:schemeClr>
                </a:solidFill>
              </a:rPr>
              <a:t>Implement business rules for appropriate test cells</a:t>
            </a:r>
          </a:p>
          <a:p>
            <a:pPr lvl="1">
              <a:buClr>
                <a:schemeClr val="tx2">
                  <a:lumMod val="100000"/>
                </a:schemeClr>
              </a:buClr>
              <a:buSzPct val="100000"/>
            </a:pPr>
            <a:r>
              <a:rPr lang="en-US" sz="1600" dirty="0" smtClean="0">
                <a:solidFill>
                  <a:schemeClr val="tx1">
                    <a:lumMod val="100000"/>
                  </a:schemeClr>
                </a:solidFill>
              </a:rPr>
              <a:t>Check outputs match requirements from marketing operations team</a:t>
            </a:r>
          </a:p>
          <a:p>
            <a:pPr lvl="1">
              <a:buClr>
                <a:schemeClr val="tx2">
                  <a:lumMod val="100000"/>
                </a:schemeClr>
              </a:buClr>
              <a:buSzPct val="100000"/>
            </a:pPr>
            <a:r>
              <a:rPr lang="en-US" sz="1600" dirty="0" smtClean="0">
                <a:solidFill>
                  <a:schemeClr val="tx1">
                    <a:lumMod val="100000"/>
                  </a:schemeClr>
                </a:solidFill>
              </a:rPr>
              <a:t>Extract files of assignments</a:t>
            </a:r>
          </a:p>
          <a:p>
            <a:pPr lvl="1">
              <a:buClr>
                <a:schemeClr val="tx2">
                  <a:lumMod val="100000"/>
                </a:schemeClr>
              </a:buClr>
              <a:buSzPct val="100000"/>
            </a:pPr>
            <a:endParaRPr lang="en-US" sz="1600" dirty="0">
              <a:solidFill>
                <a:schemeClr val="tx1">
                  <a:lumMod val="100000"/>
                </a:schemeClr>
              </a:solidFill>
            </a:endParaRPr>
          </a:p>
        </p:txBody>
      </p:sp>
      <p:sp>
        <p:nvSpPr>
          <p:cNvPr id="10" name="ee4pContent4"/>
          <p:cNvSpPr txBox="1"/>
          <p:nvPr/>
        </p:nvSpPr>
        <p:spPr>
          <a:xfrm>
            <a:off x="9045325" y="4133850"/>
            <a:ext cx="2518024" cy="173335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smtClean="0">
                <a:solidFill>
                  <a:schemeClr val="tx1">
                    <a:lumMod val="100000"/>
                  </a:schemeClr>
                </a:solidFill>
              </a:rPr>
              <a:t>Match assignments back to incoming data</a:t>
            </a:r>
          </a:p>
          <a:p>
            <a:pPr lvl="1">
              <a:buClr>
                <a:schemeClr val="tx2">
                  <a:lumMod val="100000"/>
                </a:schemeClr>
              </a:buClr>
              <a:buSzPct val="100000"/>
            </a:pPr>
            <a:r>
              <a:rPr lang="en-US" sz="1600" dirty="0" smtClean="0">
                <a:solidFill>
                  <a:schemeClr val="tx1">
                    <a:lumMod val="100000"/>
                  </a:schemeClr>
                </a:solidFill>
              </a:rPr>
              <a:t>Determine business rules for measurement</a:t>
            </a:r>
          </a:p>
          <a:p>
            <a:pPr lvl="1">
              <a:buClr>
                <a:schemeClr val="tx2">
                  <a:lumMod val="100000"/>
                </a:schemeClr>
              </a:buClr>
              <a:buSzPct val="100000"/>
            </a:pPr>
            <a:r>
              <a:rPr lang="en-US" sz="1600" dirty="0" smtClean="0">
                <a:solidFill>
                  <a:schemeClr val="tx1">
                    <a:lumMod val="100000"/>
                  </a:schemeClr>
                </a:solidFill>
              </a:rPr>
              <a:t>Integrate back into assignment file</a:t>
            </a:r>
          </a:p>
          <a:p>
            <a:pPr lvl="1">
              <a:buClr>
                <a:schemeClr val="tx2">
                  <a:lumMod val="100000"/>
                </a:schemeClr>
              </a:buClr>
              <a:buSzPct val="100000"/>
            </a:pPr>
            <a:r>
              <a:rPr lang="en-US" sz="1600" dirty="0" smtClean="0">
                <a:solidFill>
                  <a:schemeClr val="tx1">
                    <a:lumMod val="100000"/>
                  </a:schemeClr>
                </a:solidFill>
              </a:rPr>
              <a:t>Appropriately fulfill points rewards</a:t>
            </a:r>
            <a:endParaRPr lang="en-US" sz="1600" dirty="0">
              <a:solidFill>
                <a:schemeClr val="tx1">
                  <a:lumMod val="100000"/>
                </a:schemeClr>
              </a:solidFill>
            </a:endParaRPr>
          </a:p>
        </p:txBody>
      </p:sp>
      <p:sp>
        <p:nvSpPr>
          <p:cNvPr id="11" name="ee4pHeader1"/>
          <p:cNvSpPr txBox="1"/>
          <p:nvPr/>
        </p:nvSpPr>
        <p:spPr>
          <a:xfrm>
            <a:off x="630000" y="3305174"/>
            <a:ext cx="2518024" cy="752476"/>
          </a:xfrm>
          <a:prstGeom prst="rect">
            <a:avLst/>
          </a:prstGeom>
          <a:noFill/>
          <a:ln cap="rnd">
            <a:noFill/>
            <a:round/>
          </a:ln>
          <a:extLst/>
        </p:spPr>
        <p:txBody>
          <a:bodyPr wrap="square" lIns="0" tIns="0" rIns="0" bIns="0" rtlCol="0" anchor="b" anchorCtr="0">
            <a:noAutofit/>
          </a:bodyPr>
          <a:lstStyle/>
          <a:p>
            <a:r>
              <a:rPr lang="en-US" dirty="0" smtClean="0">
                <a:solidFill>
                  <a:schemeClr val="tx2"/>
                </a:solidFill>
              </a:rPr>
              <a:t>Identify what needs to be done, who qualifies, and how to do it</a:t>
            </a:r>
            <a:endParaRPr lang="en-US" dirty="0">
              <a:solidFill>
                <a:schemeClr val="tx2"/>
              </a:solidFill>
            </a:endParaRPr>
          </a:p>
        </p:txBody>
      </p:sp>
      <p:sp>
        <p:nvSpPr>
          <p:cNvPr id="12" name="ee4pHeader2"/>
          <p:cNvSpPr txBox="1"/>
          <p:nvPr/>
        </p:nvSpPr>
        <p:spPr>
          <a:xfrm>
            <a:off x="3435108" y="3305174"/>
            <a:ext cx="2518024" cy="752476"/>
          </a:xfrm>
          <a:prstGeom prst="rect">
            <a:avLst/>
          </a:prstGeom>
          <a:noFill/>
          <a:ln cap="rnd">
            <a:noFill/>
            <a:round/>
          </a:ln>
          <a:extLst/>
        </p:spPr>
        <p:txBody>
          <a:bodyPr wrap="square" lIns="0" tIns="0" rIns="0" bIns="0" rtlCol="0" anchor="b" anchorCtr="0">
            <a:noAutofit/>
          </a:bodyPr>
          <a:lstStyle/>
          <a:p>
            <a:r>
              <a:rPr lang="en-US" dirty="0" smtClean="0">
                <a:solidFill>
                  <a:schemeClr val="tx2"/>
                </a:solidFill>
              </a:rPr>
              <a:t>Create code and specifications that fulfill requirements </a:t>
            </a:r>
            <a:endParaRPr lang="en-US" dirty="0">
              <a:solidFill>
                <a:schemeClr val="tx2"/>
              </a:solidFill>
            </a:endParaRPr>
          </a:p>
        </p:txBody>
      </p:sp>
      <p:sp>
        <p:nvSpPr>
          <p:cNvPr id="13" name="ee4pHeader3"/>
          <p:cNvSpPr txBox="1"/>
          <p:nvPr/>
        </p:nvSpPr>
        <p:spPr>
          <a:xfrm>
            <a:off x="6240216" y="3305174"/>
            <a:ext cx="2518024" cy="752476"/>
          </a:xfrm>
          <a:prstGeom prst="rect">
            <a:avLst/>
          </a:prstGeom>
          <a:noFill/>
          <a:ln cap="rnd">
            <a:noFill/>
            <a:round/>
          </a:ln>
          <a:extLst/>
        </p:spPr>
        <p:txBody>
          <a:bodyPr wrap="square" lIns="0" tIns="0" rIns="0" bIns="0" rtlCol="0" anchor="b" anchorCtr="0">
            <a:noAutofit/>
          </a:bodyPr>
          <a:lstStyle/>
          <a:p>
            <a:r>
              <a:rPr lang="en-US" dirty="0" smtClean="0">
                <a:solidFill>
                  <a:schemeClr val="tx2"/>
                </a:solidFill>
              </a:rPr>
              <a:t>Generate appropriate outputs to fulfill requirements </a:t>
            </a:r>
            <a:endParaRPr lang="en-US" dirty="0">
              <a:solidFill>
                <a:schemeClr val="tx2"/>
              </a:solidFill>
            </a:endParaRPr>
          </a:p>
        </p:txBody>
      </p:sp>
      <p:sp>
        <p:nvSpPr>
          <p:cNvPr id="14" name="ee4pHeader4"/>
          <p:cNvSpPr txBox="1"/>
          <p:nvPr/>
        </p:nvSpPr>
        <p:spPr>
          <a:xfrm>
            <a:off x="9045325" y="3305174"/>
            <a:ext cx="2518024" cy="752476"/>
          </a:xfrm>
          <a:prstGeom prst="rect">
            <a:avLst/>
          </a:prstGeom>
          <a:noFill/>
          <a:ln cap="rnd">
            <a:noFill/>
            <a:round/>
          </a:ln>
          <a:extLst/>
        </p:spPr>
        <p:txBody>
          <a:bodyPr wrap="square" lIns="0" tIns="0" rIns="0" bIns="0" rtlCol="0" anchor="b" anchorCtr="0">
            <a:noAutofit/>
          </a:bodyPr>
          <a:lstStyle/>
          <a:p>
            <a:r>
              <a:rPr lang="en-US" dirty="0" smtClean="0">
                <a:solidFill>
                  <a:schemeClr val="tx2"/>
                </a:solidFill>
              </a:rPr>
              <a:t>Capture customer behavior to measure outcomes and iterate</a:t>
            </a:r>
            <a:endParaRPr lang="en-US" dirty="0">
              <a:solidFill>
                <a:schemeClr val="tx2"/>
              </a:solidFill>
            </a:endParaRPr>
          </a:p>
        </p:txBody>
      </p:sp>
      <p:grpSp>
        <p:nvGrpSpPr>
          <p:cNvPr id="15" name="Group 14"/>
          <p:cNvGrpSpPr>
            <a:grpSpLocks noChangeAspect="1"/>
          </p:cNvGrpSpPr>
          <p:nvPr/>
        </p:nvGrpSpPr>
        <p:grpSpPr>
          <a:xfrm>
            <a:off x="630000" y="1791416"/>
            <a:ext cx="833374" cy="834146"/>
            <a:chOff x="5273802" y="2606040"/>
            <a:chExt cx="1644396" cy="1645920"/>
          </a:xfrm>
        </p:grpSpPr>
        <p:sp>
          <p:nvSpPr>
            <p:cNvPr id="16" name="AutoShape 23">
              <a:extLst>
                <a:ext uri="{FF2B5EF4-FFF2-40B4-BE49-F238E27FC236}">
                  <a16:creationId xmlns:a16="http://schemas.microsoft.com/office/drawing/2014/main" xmlns="" id="{46F12347-1507-4C14-9146-83C892FF8A6B}"/>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5641467" y="2723007"/>
              <a:ext cx="909066" cy="1323213"/>
              <a:chOff x="5641467" y="2723007"/>
              <a:chExt cx="909066" cy="1323213"/>
            </a:xfrm>
          </p:grpSpPr>
          <p:sp>
            <p:nvSpPr>
              <p:cNvPr id="18" name="Freeform 25">
                <a:extLst>
                  <a:ext uri="{FF2B5EF4-FFF2-40B4-BE49-F238E27FC236}">
                    <a16:creationId xmlns:a16="http://schemas.microsoft.com/office/drawing/2014/main" xmlns="" id="{C83E8A4C-84CC-426B-8725-5D3407F14EFF}"/>
                  </a:ext>
                </a:extLst>
              </p:cNvPr>
              <p:cNvSpPr>
                <a:spLocks/>
              </p:cNvSpPr>
              <p:nvPr/>
            </p:nvSpPr>
            <p:spPr bwMode="auto">
              <a:xfrm>
                <a:off x="5641467" y="2838831"/>
                <a:ext cx="909066" cy="1207389"/>
              </a:xfrm>
              <a:custGeom>
                <a:avLst/>
                <a:gdLst>
                  <a:gd name="T0" fmla="*/ 1252 w 1274"/>
                  <a:gd name="T1" fmla="*/ 0 h 1690"/>
                  <a:gd name="T2" fmla="*/ 887 w 1274"/>
                  <a:gd name="T3" fmla="*/ 0 h 1690"/>
                  <a:gd name="T4" fmla="*/ 887 w 1274"/>
                  <a:gd name="T5" fmla="*/ 44 h 1690"/>
                  <a:gd name="T6" fmla="*/ 1230 w 1274"/>
                  <a:gd name="T7" fmla="*/ 44 h 1690"/>
                  <a:gd name="T8" fmla="*/ 1230 w 1274"/>
                  <a:gd name="T9" fmla="*/ 1646 h 1690"/>
                  <a:gd name="T10" fmla="*/ 44 w 1274"/>
                  <a:gd name="T11" fmla="*/ 1646 h 1690"/>
                  <a:gd name="T12" fmla="*/ 44 w 1274"/>
                  <a:gd name="T13" fmla="*/ 44 h 1690"/>
                  <a:gd name="T14" fmla="*/ 387 w 1274"/>
                  <a:gd name="T15" fmla="*/ 44 h 1690"/>
                  <a:gd name="T16" fmla="*/ 387 w 1274"/>
                  <a:gd name="T17" fmla="*/ 0 h 1690"/>
                  <a:gd name="T18" fmla="*/ 22 w 1274"/>
                  <a:gd name="T19" fmla="*/ 0 h 1690"/>
                  <a:gd name="T20" fmla="*/ 0 w 1274"/>
                  <a:gd name="T21" fmla="*/ 22 h 1690"/>
                  <a:gd name="T22" fmla="*/ 0 w 1274"/>
                  <a:gd name="T23" fmla="*/ 1668 h 1690"/>
                  <a:gd name="T24" fmla="*/ 22 w 1274"/>
                  <a:gd name="T25" fmla="*/ 1690 h 1690"/>
                  <a:gd name="T26" fmla="*/ 1252 w 1274"/>
                  <a:gd name="T27" fmla="*/ 1690 h 1690"/>
                  <a:gd name="T28" fmla="*/ 1274 w 1274"/>
                  <a:gd name="T29" fmla="*/ 1668 h 1690"/>
                  <a:gd name="T30" fmla="*/ 1274 w 1274"/>
                  <a:gd name="T31" fmla="*/ 22 h 1690"/>
                  <a:gd name="T32" fmla="*/ 1252 w 1274"/>
                  <a:gd name="T33" fmla="*/ 0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4" h="1690">
                    <a:moveTo>
                      <a:pt x="1252" y="0"/>
                    </a:moveTo>
                    <a:cubicBezTo>
                      <a:pt x="887" y="0"/>
                      <a:pt x="887" y="0"/>
                      <a:pt x="887" y="0"/>
                    </a:cubicBezTo>
                    <a:cubicBezTo>
                      <a:pt x="887" y="44"/>
                      <a:pt x="887" y="44"/>
                      <a:pt x="887" y="44"/>
                    </a:cubicBezTo>
                    <a:cubicBezTo>
                      <a:pt x="1230" y="44"/>
                      <a:pt x="1230" y="44"/>
                      <a:pt x="1230" y="44"/>
                    </a:cubicBezTo>
                    <a:cubicBezTo>
                      <a:pt x="1230" y="1646"/>
                      <a:pt x="1230" y="1646"/>
                      <a:pt x="1230" y="1646"/>
                    </a:cubicBezTo>
                    <a:cubicBezTo>
                      <a:pt x="44" y="1646"/>
                      <a:pt x="44" y="1646"/>
                      <a:pt x="44" y="1646"/>
                    </a:cubicBezTo>
                    <a:cubicBezTo>
                      <a:pt x="44" y="44"/>
                      <a:pt x="44" y="44"/>
                      <a:pt x="44" y="44"/>
                    </a:cubicBezTo>
                    <a:cubicBezTo>
                      <a:pt x="387" y="44"/>
                      <a:pt x="387" y="44"/>
                      <a:pt x="387" y="44"/>
                    </a:cubicBezTo>
                    <a:cubicBezTo>
                      <a:pt x="387" y="0"/>
                      <a:pt x="387" y="0"/>
                      <a:pt x="387" y="0"/>
                    </a:cubicBezTo>
                    <a:cubicBezTo>
                      <a:pt x="22" y="0"/>
                      <a:pt x="22" y="0"/>
                      <a:pt x="22" y="0"/>
                    </a:cubicBezTo>
                    <a:cubicBezTo>
                      <a:pt x="10" y="0"/>
                      <a:pt x="0" y="10"/>
                      <a:pt x="0" y="22"/>
                    </a:cubicBezTo>
                    <a:cubicBezTo>
                      <a:pt x="0" y="1668"/>
                      <a:pt x="0" y="1668"/>
                      <a:pt x="0" y="1668"/>
                    </a:cubicBezTo>
                    <a:cubicBezTo>
                      <a:pt x="0" y="1680"/>
                      <a:pt x="10" y="1690"/>
                      <a:pt x="22" y="1690"/>
                    </a:cubicBezTo>
                    <a:cubicBezTo>
                      <a:pt x="1252" y="1690"/>
                      <a:pt x="1252" y="1690"/>
                      <a:pt x="1252" y="1690"/>
                    </a:cubicBezTo>
                    <a:cubicBezTo>
                      <a:pt x="1264" y="1690"/>
                      <a:pt x="1274" y="1680"/>
                      <a:pt x="1274" y="1668"/>
                    </a:cubicBezTo>
                    <a:cubicBezTo>
                      <a:pt x="1274" y="22"/>
                      <a:pt x="1274" y="22"/>
                      <a:pt x="1274" y="22"/>
                    </a:cubicBezTo>
                    <a:cubicBezTo>
                      <a:pt x="1274" y="10"/>
                      <a:pt x="1264" y="0"/>
                      <a:pt x="125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6">
                <a:extLst>
                  <a:ext uri="{FF2B5EF4-FFF2-40B4-BE49-F238E27FC236}">
                    <a16:creationId xmlns:a16="http://schemas.microsoft.com/office/drawing/2014/main" xmlns="" id="{EB9585DE-872A-44AD-A6E3-A48ABB0908BE}"/>
                  </a:ext>
                </a:extLst>
              </p:cNvPr>
              <p:cNvSpPr>
                <a:spLocks noEditPoints="1"/>
              </p:cNvSpPr>
              <p:nvPr/>
            </p:nvSpPr>
            <p:spPr bwMode="auto">
              <a:xfrm>
                <a:off x="5782818" y="2723007"/>
                <a:ext cx="626364" cy="1141095"/>
              </a:xfrm>
              <a:custGeom>
                <a:avLst/>
                <a:gdLst>
                  <a:gd name="T0" fmla="*/ 22 w 878"/>
                  <a:gd name="T1" fmla="*/ 623 h 1597"/>
                  <a:gd name="T2" fmla="*/ 22 w 878"/>
                  <a:gd name="T3" fmla="*/ 579 h 1597"/>
                  <a:gd name="T4" fmla="*/ 878 w 878"/>
                  <a:gd name="T5" fmla="*/ 601 h 1597"/>
                  <a:gd name="T6" fmla="*/ 878 w 878"/>
                  <a:gd name="T7" fmla="*/ 764 h 1597"/>
                  <a:gd name="T8" fmla="*/ 22 w 878"/>
                  <a:gd name="T9" fmla="*/ 742 h 1597"/>
                  <a:gd name="T10" fmla="*/ 22 w 878"/>
                  <a:gd name="T11" fmla="*/ 786 h 1597"/>
                  <a:gd name="T12" fmla="*/ 878 w 878"/>
                  <a:gd name="T13" fmla="*/ 764 h 1597"/>
                  <a:gd name="T14" fmla="*/ 856 w 878"/>
                  <a:gd name="T15" fmla="*/ 904 h 1597"/>
                  <a:gd name="T16" fmla="*/ 0 w 878"/>
                  <a:gd name="T17" fmla="*/ 926 h 1597"/>
                  <a:gd name="T18" fmla="*/ 856 w 878"/>
                  <a:gd name="T19" fmla="*/ 948 h 1597"/>
                  <a:gd name="T20" fmla="*/ 878 w 878"/>
                  <a:gd name="T21" fmla="*/ 1088 h 1597"/>
                  <a:gd name="T22" fmla="*/ 22 w 878"/>
                  <a:gd name="T23" fmla="*/ 1066 h 1597"/>
                  <a:gd name="T24" fmla="*/ 22 w 878"/>
                  <a:gd name="T25" fmla="*/ 1110 h 1597"/>
                  <a:gd name="T26" fmla="*/ 878 w 878"/>
                  <a:gd name="T27" fmla="*/ 1088 h 1597"/>
                  <a:gd name="T28" fmla="*/ 856 w 878"/>
                  <a:gd name="T29" fmla="*/ 1228 h 1597"/>
                  <a:gd name="T30" fmla="*/ 0 w 878"/>
                  <a:gd name="T31" fmla="*/ 1250 h 1597"/>
                  <a:gd name="T32" fmla="*/ 856 w 878"/>
                  <a:gd name="T33" fmla="*/ 1272 h 1597"/>
                  <a:gd name="T34" fmla="*/ 878 w 878"/>
                  <a:gd name="T35" fmla="*/ 1413 h 1597"/>
                  <a:gd name="T36" fmla="*/ 22 w 878"/>
                  <a:gd name="T37" fmla="*/ 1391 h 1597"/>
                  <a:gd name="T38" fmla="*/ 22 w 878"/>
                  <a:gd name="T39" fmla="*/ 1435 h 1597"/>
                  <a:gd name="T40" fmla="*/ 878 w 878"/>
                  <a:gd name="T41" fmla="*/ 1413 h 1597"/>
                  <a:gd name="T42" fmla="*/ 856 w 878"/>
                  <a:gd name="T43" fmla="*/ 1553 h 1597"/>
                  <a:gd name="T44" fmla="*/ 0 w 878"/>
                  <a:gd name="T45" fmla="*/ 1575 h 1597"/>
                  <a:gd name="T46" fmla="*/ 856 w 878"/>
                  <a:gd name="T47" fmla="*/ 1597 h 1597"/>
                  <a:gd name="T48" fmla="*/ 645 w 878"/>
                  <a:gd name="T49" fmla="*/ 104 h 1597"/>
                  <a:gd name="T50" fmla="*/ 623 w 878"/>
                  <a:gd name="T51" fmla="*/ 275 h 1597"/>
                  <a:gd name="T52" fmla="*/ 233 w 878"/>
                  <a:gd name="T53" fmla="*/ 253 h 1597"/>
                  <a:gd name="T54" fmla="*/ 243 w 878"/>
                  <a:gd name="T55" fmla="*/ 94 h 1597"/>
                  <a:gd name="T56" fmla="*/ 439 w 878"/>
                  <a:gd name="T57" fmla="*/ 0 h 1597"/>
                  <a:gd name="T58" fmla="*/ 635 w 878"/>
                  <a:gd name="T59" fmla="*/ 94 h 1597"/>
                  <a:gd name="T60" fmla="*/ 360 w 878"/>
                  <a:gd name="T61" fmla="*/ 94 h 1597"/>
                  <a:gd name="T62" fmla="*/ 439 w 878"/>
                  <a:gd name="T63" fmla="*/ 44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8" h="1597">
                    <a:moveTo>
                      <a:pt x="856" y="623"/>
                    </a:moveTo>
                    <a:cubicBezTo>
                      <a:pt x="22" y="623"/>
                      <a:pt x="22" y="623"/>
                      <a:pt x="22" y="623"/>
                    </a:cubicBezTo>
                    <a:cubicBezTo>
                      <a:pt x="9" y="623"/>
                      <a:pt x="0" y="613"/>
                      <a:pt x="0" y="601"/>
                    </a:cubicBezTo>
                    <a:cubicBezTo>
                      <a:pt x="0" y="589"/>
                      <a:pt x="9" y="579"/>
                      <a:pt x="22" y="579"/>
                    </a:cubicBezTo>
                    <a:cubicBezTo>
                      <a:pt x="856" y="579"/>
                      <a:pt x="856" y="579"/>
                      <a:pt x="856" y="579"/>
                    </a:cubicBezTo>
                    <a:cubicBezTo>
                      <a:pt x="869" y="579"/>
                      <a:pt x="878" y="589"/>
                      <a:pt x="878" y="601"/>
                    </a:cubicBezTo>
                    <a:cubicBezTo>
                      <a:pt x="878" y="613"/>
                      <a:pt x="869" y="623"/>
                      <a:pt x="856" y="623"/>
                    </a:cubicBezTo>
                    <a:close/>
                    <a:moveTo>
                      <a:pt x="878" y="764"/>
                    </a:moveTo>
                    <a:cubicBezTo>
                      <a:pt x="878" y="751"/>
                      <a:pt x="869" y="742"/>
                      <a:pt x="856" y="742"/>
                    </a:cubicBezTo>
                    <a:cubicBezTo>
                      <a:pt x="22" y="742"/>
                      <a:pt x="22" y="742"/>
                      <a:pt x="22" y="742"/>
                    </a:cubicBezTo>
                    <a:cubicBezTo>
                      <a:pt x="9" y="742"/>
                      <a:pt x="0" y="751"/>
                      <a:pt x="0" y="764"/>
                    </a:cubicBezTo>
                    <a:cubicBezTo>
                      <a:pt x="0" y="776"/>
                      <a:pt x="9" y="786"/>
                      <a:pt x="22" y="786"/>
                    </a:cubicBezTo>
                    <a:cubicBezTo>
                      <a:pt x="856" y="786"/>
                      <a:pt x="856" y="786"/>
                      <a:pt x="856" y="786"/>
                    </a:cubicBezTo>
                    <a:cubicBezTo>
                      <a:pt x="869" y="786"/>
                      <a:pt x="878" y="776"/>
                      <a:pt x="878" y="764"/>
                    </a:cubicBezTo>
                    <a:close/>
                    <a:moveTo>
                      <a:pt x="878" y="926"/>
                    </a:moveTo>
                    <a:cubicBezTo>
                      <a:pt x="878" y="914"/>
                      <a:pt x="869" y="904"/>
                      <a:pt x="856" y="904"/>
                    </a:cubicBezTo>
                    <a:cubicBezTo>
                      <a:pt x="22" y="904"/>
                      <a:pt x="22" y="904"/>
                      <a:pt x="22" y="904"/>
                    </a:cubicBezTo>
                    <a:cubicBezTo>
                      <a:pt x="9" y="904"/>
                      <a:pt x="0" y="914"/>
                      <a:pt x="0" y="926"/>
                    </a:cubicBezTo>
                    <a:cubicBezTo>
                      <a:pt x="0" y="938"/>
                      <a:pt x="9" y="948"/>
                      <a:pt x="22" y="948"/>
                    </a:cubicBezTo>
                    <a:cubicBezTo>
                      <a:pt x="856" y="948"/>
                      <a:pt x="856" y="948"/>
                      <a:pt x="856" y="948"/>
                    </a:cubicBezTo>
                    <a:cubicBezTo>
                      <a:pt x="869" y="948"/>
                      <a:pt x="878" y="938"/>
                      <a:pt x="878" y="926"/>
                    </a:cubicBezTo>
                    <a:close/>
                    <a:moveTo>
                      <a:pt x="878" y="1088"/>
                    </a:moveTo>
                    <a:cubicBezTo>
                      <a:pt x="878" y="1076"/>
                      <a:pt x="869" y="1066"/>
                      <a:pt x="856" y="1066"/>
                    </a:cubicBezTo>
                    <a:cubicBezTo>
                      <a:pt x="22" y="1066"/>
                      <a:pt x="22" y="1066"/>
                      <a:pt x="22" y="1066"/>
                    </a:cubicBezTo>
                    <a:cubicBezTo>
                      <a:pt x="9" y="1066"/>
                      <a:pt x="0" y="1076"/>
                      <a:pt x="0" y="1088"/>
                    </a:cubicBezTo>
                    <a:cubicBezTo>
                      <a:pt x="0" y="1100"/>
                      <a:pt x="9" y="1110"/>
                      <a:pt x="22" y="1110"/>
                    </a:cubicBezTo>
                    <a:cubicBezTo>
                      <a:pt x="856" y="1110"/>
                      <a:pt x="856" y="1110"/>
                      <a:pt x="856" y="1110"/>
                    </a:cubicBezTo>
                    <a:cubicBezTo>
                      <a:pt x="869" y="1110"/>
                      <a:pt x="878" y="1100"/>
                      <a:pt x="878" y="1088"/>
                    </a:cubicBezTo>
                    <a:close/>
                    <a:moveTo>
                      <a:pt x="878" y="1250"/>
                    </a:moveTo>
                    <a:cubicBezTo>
                      <a:pt x="878" y="1238"/>
                      <a:pt x="869" y="1228"/>
                      <a:pt x="856" y="1228"/>
                    </a:cubicBezTo>
                    <a:cubicBezTo>
                      <a:pt x="22" y="1228"/>
                      <a:pt x="22" y="1228"/>
                      <a:pt x="22" y="1228"/>
                    </a:cubicBezTo>
                    <a:cubicBezTo>
                      <a:pt x="9" y="1228"/>
                      <a:pt x="0" y="1238"/>
                      <a:pt x="0" y="1250"/>
                    </a:cubicBezTo>
                    <a:cubicBezTo>
                      <a:pt x="0" y="1263"/>
                      <a:pt x="9" y="1272"/>
                      <a:pt x="22" y="1272"/>
                    </a:cubicBezTo>
                    <a:cubicBezTo>
                      <a:pt x="856" y="1272"/>
                      <a:pt x="856" y="1272"/>
                      <a:pt x="856" y="1272"/>
                    </a:cubicBezTo>
                    <a:cubicBezTo>
                      <a:pt x="869" y="1272"/>
                      <a:pt x="878" y="1263"/>
                      <a:pt x="878" y="1250"/>
                    </a:cubicBezTo>
                    <a:close/>
                    <a:moveTo>
                      <a:pt x="878" y="1413"/>
                    </a:moveTo>
                    <a:cubicBezTo>
                      <a:pt x="878" y="1401"/>
                      <a:pt x="869" y="1391"/>
                      <a:pt x="856" y="1391"/>
                    </a:cubicBezTo>
                    <a:cubicBezTo>
                      <a:pt x="22" y="1391"/>
                      <a:pt x="22" y="1391"/>
                      <a:pt x="22" y="1391"/>
                    </a:cubicBezTo>
                    <a:cubicBezTo>
                      <a:pt x="9" y="1391"/>
                      <a:pt x="0" y="1401"/>
                      <a:pt x="0" y="1413"/>
                    </a:cubicBezTo>
                    <a:cubicBezTo>
                      <a:pt x="0" y="1425"/>
                      <a:pt x="9" y="1435"/>
                      <a:pt x="22" y="1435"/>
                    </a:cubicBezTo>
                    <a:cubicBezTo>
                      <a:pt x="856" y="1435"/>
                      <a:pt x="856" y="1435"/>
                      <a:pt x="856" y="1435"/>
                    </a:cubicBezTo>
                    <a:cubicBezTo>
                      <a:pt x="869" y="1435"/>
                      <a:pt x="878" y="1425"/>
                      <a:pt x="878" y="1413"/>
                    </a:cubicBezTo>
                    <a:close/>
                    <a:moveTo>
                      <a:pt x="878" y="1575"/>
                    </a:moveTo>
                    <a:cubicBezTo>
                      <a:pt x="878" y="1563"/>
                      <a:pt x="869" y="1553"/>
                      <a:pt x="856" y="1553"/>
                    </a:cubicBezTo>
                    <a:cubicBezTo>
                      <a:pt x="22" y="1553"/>
                      <a:pt x="22" y="1553"/>
                      <a:pt x="22" y="1553"/>
                    </a:cubicBezTo>
                    <a:cubicBezTo>
                      <a:pt x="9" y="1553"/>
                      <a:pt x="0" y="1563"/>
                      <a:pt x="0" y="1575"/>
                    </a:cubicBezTo>
                    <a:cubicBezTo>
                      <a:pt x="0" y="1587"/>
                      <a:pt x="9" y="1597"/>
                      <a:pt x="22" y="1597"/>
                    </a:cubicBezTo>
                    <a:cubicBezTo>
                      <a:pt x="856" y="1597"/>
                      <a:pt x="856" y="1597"/>
                      <a:pt x="856" y="1597"/>
                    </a:cubicBezTo>
                    <a:cubicBezTo>
                      <a:pt x="869" y="1597"/>
                      <a:pt x="878" y="1587"/>
                      <a:pt x="878" y="1575"/>
                    </a:cubicBezTo>
                    <a:close/>
                    <a:moveTo>
                      <a:pt x="645" y="104"/>
                    </a:moveTo>
                    <a:cubicBezTo>
                      <a:pt x="645" y="253"/>
                      <a:pt x="645" y="253"/>
                      <a:pt x="645" y="253"/>
                    </a:cubicBezTo>
                    <a:cubicBezTo>
                      <a:pt x="645" y="265"/>
                      <a:pt x="635" y="275"/>
                      <a:pt x="623" y="275"/>
                    </a:cubicBezTo>
                    <a:cubicBezTo>
                      <a:pt x="255" y="275"/>
                      <a:pt x="255" y="275"/>
                      <a:pt x="255" y="275"/>
                    </a:cubicBezTo>
                    <a:cubicBezTo>
                      <a:pt x="243" y="275"/>
                      <a:pt x="233" y="265"/>
                      <a:pt x="233" y="253"/>
                    </a:cubicBezTo>
                    <a:cubicBezTo>
                      <a:pt x="233" y="104"/>
                      <a:pt x="233" y="104"/>
                      <a:pt x="233" y="104"/>
                    </a:cubicBezTo>
                    <a:cubicBezTo>
                      <a:pt x="233" y="98"/>
                      <a:pt x="237" y="94"/>
                      <a:pt x="243" y="94"/>
                    </a:cubicBezTo>
                    <a:cubicBezTo>
                      <a:pt x="313" y="94"/>
                      <a:pt x="313" y="94"/>
                      <a:pt x="313" y="94"/>
                    </a:cubicBezTo>
                    <a:cubicBezTo>
                      <a:pt x="329" y="39"/>
                      <a:pt x="380" y="0"/>
                      <a:pt x="439" y="0"/>
                    </a:cubicBezTo>
                    <a:cubicBezTo>
                      <a:pt x="498" y="0"/>
                      <a:pt x="549" y="39"/>
                      <a:pt x="565" y="94"/>
                    </a:cubicBezTo>
                    <a:cubicBezTo>
                      <a:pt x="635" y="94"/>
                      <a:pt x="635" y="94"/>
                      <a:pt x="635" y="94"/>
                    </a:cubicBezTo>
                    <a:cubicBezTo>
                      <a:pt x="641" y="94"/>
                      <a:pt x="645" y="98"/>
                      <a:pt x="645" y="104"/>
                    </a:cubicBezTo>
                    <a:close/>
                    <a:moveTo>
                      <a:pt x="360" y="94"/>
                    </a:moveTo>
                    <a:cubicBezTo>
                      <a:pt x="518" y="94"/>
                      <a:pt x="518" y="94"/>
                      <a:pt x="518" y="94"/>
                    </a:cubicBezTo>
                    <a:cubicBezTo>
                      <a:pt x="504" y="64"/>
                      <a:pt x="474" y="44"/>
                      <a:pt x="439" y="44"/>
                    </a:cubicBezTo>
                    <a:cubicBezTo>
                      <a:pt x="404" y="44"/>
                      <a:pt x="374" y="64"/>
                      <a:pt x="360" y="9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0" name="bcgIcons_Unification">
            <a:extLst>
              <a:ext uri="{FF2B5EF4-FFF2-40B4-BE49-F238E27FC236}">
                <a16:creationId xmlns:a16="http://schemas.microsoft.com/office/drawing/2014/main" xmlns="" id="{AE00BE8F-E036-4A89-BA79-0C4203925A62}"/>
              </a:ext>
            </a:extLst>
          </p:cNvPr>
          <p:cNvGrpSpPr>
            <a:grpSpLocks noChangeAspect="1"/>
          </p:cNvGrpSpPr>
          <p:nvPr/>
        </p:nvGrpSpPr>
        <p:grpSpPr bwMode="auto">
          <a:xfrm>
            <a:off x="3435108" y="1791416"/>
            <a:ext cx="833374" cy="834146"/>
            <a:chOff x="1682" y="0"/>
            <a:chExt cx="4316" cy="4320"/>
          </a:xfrm>
        </p:grpSpPr>
        <p:sp>
          <p:nvSpPr>
            <p:cNvPr id="21" name="AutoShape 8">
              <a:extLst>
                <a:ext uri="{FF2B5EF4-FFF2-40B4-BE49-F238E27FC236}">
                  <a16:creationId xmlns:a16="http://schemas.microsoft.com/office/drawing/2014/main" xmlns="" id="{CFA3ED9A-85B7-4FC6-8628-9D08035BCA3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a:extLst>
                <a:ext uri="{FF2B5EF4-FFF2-40B4-BE49-F238E27FC236}">
                  <a16:creationId xmlns:a16="http://schemas.microsoft.com/office/drawing/2014/main" xmlns="" id="{3702EBFD-C38E-48BA-8F16-9FFD9F96BAC0}"/>
                </a:ext>
              </a:extLst>
            </p:cNvPr>
            <p:cNvSpPr>
              <a:spLocks noEditPoints="1"/>
            </p:cNvSpPr>
            <p:nvPr/>
          </p:nvSpPr>
          <p:spPr bwMode="auto">
            <a:xfrm>
              <a:off x="2090" y="750"/>
              <a:ext cx="3500" cy="2824"/>
            </a:xfrm>
            <a:custGeom>
              <a:avLst/>
              <a:gdLst>
                <a:gd name="T0" fmla="*/ 1116 w 1868"/>
                <a:gd name="T1" fmla="*/ 44 h 1506"/>
                <a:gd name="T2" fmla="*/ 1164 w 1868"/>
                <a:gd name="T3" fmla="*/ 64 h 1506"/>
                <a:gd name="T4" fmla="*/ 1805 w 1868"/>
                <a:gd name="T5" fmla="*/ 705 h 1506"/>
                <a:gd name="T6" fmla="*/ 1824 w 1868"/>
                <a:gd name="T7" fmla="*/ 753 h 1506"/>
                <a:gd name="T8" fmla="*/ 1805 w 1868"/>
                <a:gd name="T9" fmla="*/ 801 h 1506"/>
                <a:gd name="T10" fmla="*/ 1164 w 1868"/>
                <a:gd name="T11" fmla="*/ 1442 h 1506"/>
                <a:gd name="T12" fmla="*/ 1116 w 1868"/>
                <a:gd name="T13" fmla="*/ 1462 h 1506"/>
                <a:gd name="T14" fmla="*/ 1068 w 1868"/>
                <a:gd name="T15" fmla="*/ 1442 h 1506"/>
                <a:gd name="T16" fmla="*/ 934 w 1868"/>
                <a:gd name="T17" fmla="*/ 1308 h 1506"/>
                <a:gd name="T18" fmla="*/ 800 w 1868"/>
                <a:gd name="T19" fmla="*/ 1442 h 1506"/>
                <a:gd name="T20" fmla="*/ 752 w 1868"/>
                <a:gd name="T21" fmla="*/ 1462 h 1506"/>
                <a:gd name="T22" fmla="*/ 704 w 1868"/>
                <a:gd name="T23" fmla="*/ 1442 h 1506"/>
                <a:gd name="T24" fmla="*/ 63 w 1868"/>
                <a:gd name="T25" fmla="*/ 801 h 1506"/>
                <a:gd name="T26" fmla="*/ 44 w 1868"/>
                <a:gd name="T27" fmla="*/ 753 h 1506"/>
                <a:gd name="T28" fmla="*/ 63 w 1868"/>
                <a:gd name="T29" fmla="*/ 705 h 1506"/>
                <a:gd name="T30" fmla="*/ 704 w 1868"/>
                <a:gd name="T31" fmla="*/ 64 h 1506"/>
                <a:gd name="T32" fmla="*/ 752 w 1868"/>
                <a:gd name="T33" fmla="*/ 44 h 1506"/>
                <a:gd name="T34" fmla="*/ 800 w 1868"/>
                <a:gd name="T35" fmla="*/ 64 h 1506"/>
                <a:gd name="T36" fmla="*/ 934 w 1868"/>
                <a:gd name="T37" fmla="*/ 198 h 1506"/>
                <a:gd name="T38" fmla="*/ 1068 w 1868"/>
                <a:gd name="T39" fmla="*/ 64 h 1506"/>
                <a:gd name="T40" fmla="*/ 1116 w 1868"/>
                <a:gd name="T41" fmla="*/ 44 h 1506"/>
                <a:gd name="T42" fmla="*/ 1116 w 1868"/>
                <a:gd name="T43" fmla="*/ 0 h 1506"/>
                <a:gd name="T44" fmla="*/ 1037 w 1868"/>
                <a:gd name="T45" fmla="*/ 33 h 1506"/>
                <a:gd name="T46" fmla="*/ 934 w 1868"/>
                <a:gd name="T47" fmla="*/ 136 h 1506"/>
                <a:gd name="T48" fmla="*/ 831 w 1868"/>
                <a:gd name="T49" fmla="*/ 33 h 1506"/>
                <a:gd name="T50" fmla="*/ 752 w 1868"/>
                <a:gd name="T51" fmla="*/ 0 h 1506"/>
                <a:gd name="T52" fmla="*/ 673 w 1868"/>
                <a:gd name="T53" fmla="*/ 33 h 1506"/>
                <a:gd name="T54" fmla="*/ 32 w 1868"/>
                <a:gd name="T55" fmla="*/ 674 h 1506"/>
                <a:gd name="T56" fmla="*/ 0 w 1868"/>
                <a:gd name="T57" fmla="*/ 753 h 1506"/>
                <a:gd name="T58" fmla="*/ 32 w 1868"/>
                <a:gd name="T59" fmla="*/ 832 h 1506"/>
                <a:gd name="T60" fmla="*/ 673 w 1868"/>
                <a:gd name="T61" fmla="*/ 1473 h 1506"/>
                <a:gd name="T62" fmla="*/ 752 w 1868"/>
                <a:gd name="T63" fmla="*/ 1506 h 1506"/>
                <a:gd name="T64" fmla="*/ 831 w 1868"/>
                <a:gd name="T65" fmla="*/ 1473 h 1506"/>
                <a:gd name="T66" fmla="*/ 934 w 1868"/>
                <a:gd name="T67" fmla="*/ 1370 h 1506"/>
                <a:gd name="T68" fmla="*/ 1037 w 1868"/>
                <a:gd name="T69" fmla="*/ 1473 h 1506"/>
                <a:gd name="T70" fmla="*/ 1116 w 1868"/>
                <a:gd name="T71" fmla="*/ 1506 h 1506"/>
                <a:gd name="T72" fmla="*/ 1195 w 1868"/>
                <a:gd name="T73" fmla="*/ 1473 h 1506"/>
                <a:gd name="T74" fmla="*/ 1836 w 1868"/>
                <a:gd name="T75" fmla="*/ 832 h 1506"/>
                <a:gd name="T76" fmla="*/ 1868 w 1868"/>
                <a:gd name="T77" fmla="*/ 753 h 1506"/>
                <a:gd name="T78" fmla="*/ 1836 w 1868"/>
                <a:gd name="T79" fmla="*/ 674 h 1506"/>
                <a:gd name="T80" fmla="*/ 1195 w 1868"/>
                <a:gd name="T81" fmla="*/ 33 h 1506"/>
                <a:gd name="T82" fmla="*/ 1116 w 1868"/>
                <a:gd name="T83"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68" h="1506">
                  <a:moveTo>
                    <a:pt x="1116" y="44"/>
                  </a:moveTo>
                  <a:cubicBezTo>
                    <a:pt x="1134" y="44"/>
                    <a:pt x="1151" y="51"/>
                    <a:pt x="1164" y="64"/>
                  </a:cubicBezTo>
                  <a:cubicBezTo>
                    <a:pt x="1805" y="705"/>
                    <a:pt x="1805" y="705"/>
                    <a:pt x="1805" y="705"/>
                  </a:cubicBezTo>
                  <a:cubicBezTo>
                    <a:pt x="1817" y="718"/>
                    <a:pt x="1824" y="735"/>
                    <a:pt x="1824" y="753"/>
                  </a:cubicBezTo>
                  <a:cubicBezTo>
                    <a:pt x="1824" y="771"/>
                    <a:pt x="1817" y="788"/>
                    <a:pt x="1805" y="801"/>
                  </a:cubicBezTo>
                  <a:cubicBezTo>
                    <a:pt x="1164" y="1442"/>
                    <a:pt x="1164" y="1442"/>
                    <a:pt x="1164" y="1442"/>
                  </a:cubicBezTo>
                  <a:cubicBezTo>
                    <a:pt x="1151" y="1455"/>
                    <a:pt x="1134" y="1462"/>
                    <a:pt x="1116" y="1462"/>
                  </a:cubicBezTo>
                  <a:cubicBezTo>
                    <a:pt x="1098" y="1462"/>
                    <a:pt x="1081" y="1455"/>
                    <a:pt x="1068" y="1442"/>
                  </a:cubicBezTo>
                  <a:cubicBezTo>
                    <a:pt x="934" y="1308"/>
                    <a:pt x="934" y="1308"/>
                    <a:pt x="934" y="1308"/>
                  </a:cubicBezTo>
                  <a:cubicBezTo>
                    <a:pt x="800" y="1442"/>
                    <a:pt x="800" y="1442"/>
                    <a:pt x="800" y="1442"/>
                  </a:cubicBezTo>
                  <a:cubicBezTo>
                    <a:pt x="787" y="1455"/>
                    <a:pt x="770" y="1462"/>
                    <a:pt x="752" y="1462"/>
                  </a:cubicBezTo>
                  <a:cubicBezTo>
                    <a:pt x="734" y="1462"/>
                    <a:pt x="717" y="1455"/>
                    <a:pt x="704" y="1442"/>
                  </a:cubicBezTo>
                  <a:cubicBezTo>
                    <a:pt x="63" y="801"/>
                    <a:pt x="63" y="801"/>
                    <a:pt x="63" y="801"/>
                  </a:cubicBezTo>
                  <a:cubicBezTo>
                    <a:pt x="51" y="788"/>
                    <a:pt x="44" y="771"/>
                    <a:pt x="44" y="753"/>
                  </a:cubicBezTo>
                  <a:cubicBezTo>
                    <a:pt x="44" y="735"/>
                    <a:pt x="51" y="718"/>
                    <a:pt x="63" y="705"/>
                  </a:cubicBezTo>
                  <a:cubicBezTo>
                    <a:pt x="704" y="64"/>
                    <a:pt x="704" y="64"/>
                    <a:pt x="704" y="64"/>
                  </a:cubicBezTo>
                  <a:cubicBezTo>
                    <a:pt x="717" y="51"/>
                    <a:pt x="734" y="44"/>
                    <a:pt x="752" y="44"/>
                  </a:cubicBezTo>
                  <a:cubicBezTo>
                    <a:pt x="770" y="44"/>
                    <a:pt x="787" y="51"/>
                    <a:pt x="800" y="64"/>
                  </a:cubicBezTo>
                  <a:cubicBezTo>
                    <a:pt x="934" y="198"/>
                    <a:pt x="934" y="198"/>
                    <a:pt x="934" y="198"/>
                  </a:cubicBezTo>
                  <a:cubicBezTo>
                    <a:pt x="1068" y="64"/>
                    <a:pt x="1068" y="64"/>
                    <a:pt x="1068" y="64"/>
                  </a:cubicBezTo>
                  <a:cubicBezTo>
                    <a:pt x="1081" y="51"/>
                    <a:pt x="1098" y="44"/>
                    <a:pt x="1116" y="44"/>
                  </a:cubicBezTo>
                  <a:moveTo>
                    <a:pt x="1116" y="0"/>
                  </a:moveTo>
                  <a:cubicBezTo>
                    <a:pt x="1086" y="0"/>
                    <a:pt x="1058" y="12"/>
                    <a:pt x="1037" y="33"/>
                  </a:cubicBezTo>
                  <a:cubicBezTo>
                    <a:pt x="934" y="136"/>
                    <a:pt x="934" y="136"/>
                    <a:pt x="934" y="136"/>
                  </a:cubicBezTo>
                  <a:cubicBezTo>
                    <a:pt x="831" y="33"/>
                    <a:pt x="831" y="33"/>
                    <a:pt x="831" y="33"/>
                  </a:cubicBezTo>
                  <a:cubicBezTo>
                    <a:pt x="810" y="12"/>
                    <a:pt x="782" y="0"/>
                    <a:pt x="752" y="0"/>
                  </a:cubicBezTo>
                  <a:cubicBezTo>
                    <a:pt x="722" y="0"/>
                    <a:pt x="694" y="12"/>
                    <a:pt x="673" y="33"/>
                  </a:cubicBezTo>
                  <a:cubicBezTo>
                    <a:pt x="32" y="674"/>
                    <a:pt x="32" y="674"/>
                    <a:pt x="32" y="674"/>
                  </a:cubicBezTo>
                  <a:cubicBezTo>
                    <a:pt x="11" y="695"/>
                    <a:pt x="0" y="723"/>
                    <a:pt x="0" y="753"/>
                  </a:cubicBezTo>
                  <a:cubicBezTo>
                    <a:pt x="0" y="783"/>
                    <a:pt x="11" y="811"/>
                    <a:pt x="32" y="832"/>
                  </a:cubicBezTo>
                  <a:cubicBezTo>
                    <a:pt x="673" y="1473"/>
                    <a:pt x="673" y="1473"/>
                    <a:pt x="673" y="1473"/>
                  </a:cubicBezTo>
                  <a:cubicBezTo>
                    <a:pt x="694" y="1494"/>
                    <a:pt x="722" y="1506"/>
                    <a:pt x="752" y="1506"/>
                  </a:cubicBezTo>
                  <a:cubicBezTo>
                    <a:pt x="782" y="1506"/>
                    <a:pt x="810" y="1494"/>
                    <a:pt x="831" y="1473"/>
                  </a:cubicBezTo>
                  <a:cubicBezTo>
                    <a:pt x="934" y="1370"/>
                    <a:pt x="934" y="1370"/>
                    <a:pt x="934" y="1370"/>
                  </a:cubicBezTo>
                  <a:cubicBezTo>
                    <a:pt x="1037" y="1473"/>
                    <a:pt x="1037" y="1473"/>
                    <a:pt x="1037" y="1473"/>
                  </a:cubicBezTo>
                  <a:cubicBezTo>
                    <a:pt x="1058" y="1494"/>
                    <a:pt x="1086" y="1506"/>
                    <a:pt x="1116" y="1506"/>
                  </a:cubicBezTo>
                  <a:cubicBezTo>
                    <a:pt x="1146" y="1506"/>
                    <a:pt x="1174" y="1494"/>
                    <a:pt x="1195" y="1473"/>
                  </a:cubicBezTo>
                  <a:cubicBezTo>
                    <a:pt x="1836" y="832"/>
                    <a:pt x="1836" y="832"/>
                    <a:pt x="1836" y="832"/>
                  </a:cubicBezTo>
                  <a:cubicBezTo>
                    <a:pt x="1857" y="811"/>
                    <a:pt x="1868" y="783"/>
                    <a:pt x="1868" y="753"/>
                  </a:cubicBezTo>
                  <a:cubicBezTo>
                    <a:pt x="1868" y="723"/>
                    <a:pt x="1857" y="695"/>
                    <a:pt x="1836" y="674"/>
                  </a:cubicBezTo>
                  <a:cubicBezTo>
                    <a:pt x="1195" y="33"/>
                    <a:pt x="1195" y="33"/>
                    <a:pt x="1195" y="33"/>
                  </a:cubicBezTo>
                  <a:cubicBezTo>
                    <a:pt x="1174" y="12"/>
                    <a:pt x="1146" y="0"/>
                    <a:pt x="111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2">
              <a:extLst>
                <a:ext uri="{FF2B5EF4-FFF2-40B4-BE49-F238E27FC236}">
                  <a16:creationId xmlns:a16="http://schemas.microsoft.com/office/drawing/2014/main" xmlns="" id="{7E79DF6D-1CAE-4270-B1C1-9698B7274088}"/>
                </a:ext>
              </a:extLst>
            </p:cNvPr>
            <p:cNvSpPr>
              <a:spLocks noEditPoints="1"/>
            </p:cNvSpPr>
            <p:nvPr/>
          </p:nvSpPr>
          <p:spPr bwMode="auto">
            <a:xfrm>
              <a:off x="2250" y="911"/>
              <a:ext cx="3180" cy="2502"/>
            </a:xfrm>
            <a:custGeom>
              <a:avLst/>
              <a:gdLst>
                <a:gd name="T0" fmla="*/ 849 w 1698"/>
                <a:gd name="T1" fmla="*/ 1159 h 1334"/>
                <a:gd name="T2" fmla="*/ 849 w 1698"/>
                <a:gd name="T3" fmla="*/ 1159 h 1334"/>
                <a:gd name="T4" fmla="*/ 373 w 1698"/>
                <a:gd name="T5" fmla="*/ 684 h 1334"/>
                <a:gd name="T6" fmla="*/ 373 w 1698"/>
                <a:gd name="T7" fmla="*/ 650 h 1334"/>
                <a:gd name="T8" fmla="*/ 849 w 1698"/>
                <a:gd name="T9" fmla="*/ 175 h 1334"/>
                <a:gd name="T10" fmla="*/ 1325 w 1698"/>
                <a:gd name="T11" fmla="*/ 650 h 1334"/>
                <a:gd name="T12" fmla="*/ 1325 w 1698"/>
                <a:gd name="T13" fmla="*/ 684 h 1334"/>
                <a:gd name="T14" fmla="*/ 849 w 1698"/>
                <a:gd name="T15" fmla="*/ 1159 h 1334"/>
                <a:gd name="T16" fmla="*/ 1689 w 1698"/>
                <a:gd name="T17" fmla="*/ 650 h 1334"/>
                <a:gd name="T18" fmla="*/ 1048 w 1698"/>
                <a:gd name="T19" fmla="*/ 9 h 1334"/>
                <a:gd name="T20" fmla="*/ 1014 w 1698"/>
                <a:gd name="T21" fmla="*/ 9 h 1334"/>
                <a:gd name="T22" fmla="*/ 880 w 1698"/>
                <a:gd name="T23" fmla="*/ 143 h 1334"/>
                <a:gd name="T24" fmla="*/ 1356 w 1698"/>
                <a:gd name="T25" fmla="*/ 619 h 1334"/>
                <a:gd name="T26" fmla="*/ 1376 w 1698"/>
                <a:gd name="T27" fmla="*/ 667 h 1334"/>
                <a:gd name="T28" fmla="*/ 1356 w 1698"/>
                <a:gd name="T29" fmla="*/ 715 h 1334"/>
                <a:gd name="T30" fmla="*/ 880 w 1698"/>
                <a:gd name="T31" fmla="*/ 1191 h 1334"/>
                <a:gd name="T32" fmla="*/ 1014 w 1698"/>
                <a:gd name="T33" fmla="*/ 1325 h 1334"/>
                <a:gd name="T34" fmla="*/ 1048 w 1698"/>
                <a:gd name="T35" fmla="*/ 1325 h 1334"/>
                <a:gd name="T36" fmla="*/ 1689 w 1698"/>
                <a:gd name="T37" fmla="*/ 684 h 1334"/>
                <a:gd name="T38" fmla="*/ 1689 w 1698"/>
                <a:gd name="T39" fmla="*/ 650 h 1334"/>
                <a:gd name="T40" fmla="*/ 342 w 1698"/>
                <a:gd name="T41" fmla="*/ 715 h 1334"/>
                <a:gd name="T42" fmla="*/ 322 w 1698"/>
                <a:gd name="T43" fmla="*/ 667 h 1334"/>
                <a:gd name="T44" fmla="*/ 342 w 1698"/>
                <a:gd name="T45" fmla="*/ 619 h 1334"/>
                <a:gd name="T46" fmla="*/ 818 w 1698"/>
                <a:gd name="T47" fmla="*/ 143 h 1334"/>
                <a:gd name="T48" fmla="*/ 684 w 1698"/>
                <a:gd name="T49" fmla="*/ 9 h 1334"/>
                <a:gd name="T50" fmla="*/ 650 w 1698"/>
                <a:gd name="T51" fmla="*/ 9 h 1334"/>
                <a:gd name="T52" fmla="*/ 9 w 1698"/>
                <a:gd name="T53" fmla="*/ 650 h 1334"/>
                <a:gd name="T54" fmla="*/ 9 w 1698"/>
                <a:gd name="T55" fmla="*/ 684 h 1334"/>
                <a:gd name="T56" fmla="*/ 650 w 1698"/>
                <a:gd name="T57" fmla="*/ 1325 h 1334"/>
                <a:gd name="T58" fmla="*/ 684 w 1698"/>
                <a:gd name="T59" fmla="*/ 1325 h 1334"/>
                <a:gd name="T60" fmla="*/ 818 w 1698"/>
                <a:gd name="T61" fmla="*/ 1191 h 1334"/>
                <a:gd name="T62" fmla="*/ 342 w 1698"/>
                <a:gd name="T63" fmla="*/ 715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8" h="1334">
                  <a:moveTo>
                    <a:pt x="849" y="1159"/>
                  </a:moveTo>
                  <a:cubicBezTo>
                    <a:pt x="849" y="1159"/>
                    <a:pt x="849" y="1159"/>
                    <a:pt x="849" y="1159"/>
                  </a:cubicBezTo>
                  <a:cubicBezTo>
                    <a:pt x="373" y="684"/>
                    <a:pt x="373" y="684"/>
                    <a:pt x="373" y="684"/>
                  </a:cubicBezTo>
                  <a:cubicBezTo>
                    <a:pt x="364" y="674"/>
                    <a:pt x="364" y="660"/>
                    <a:pt x="373" y="650"/>
                  </a:cubicBezTo>
                  <a:cubicBezTo>
                    <a:pt x="849" y="175"/>
                    <a:pt x="849" y="175"/>
                    <a:pt x="849" y="175"/>
                  </a:cubicBezTo>
                  <a:cubicBezTo>
                    <a:pt x="1325" y="650"/>
                    <a:pt x="1325" y="650"/>
                    <a:pt x="1325" y="650"/>
                  </a:cubicBezTo>
                  <a:cubicBezTo>
                    <a:pt x="1334" y="660"/>
                    <a:pt x="1334" y="674"/>
                    <a:pt x="1325" y="684"/>
                  </a:cubicBezTo>
                  <a:cubicBezTo>
                    <a:pt x="849" y="1159"/>
                    <a:pt x="849" y="1159"/>
                    <a:pt x="849" y="1159"/>
                  </a:cubicBezTo>
                  <a:close/>
                  <a:moveTo>
                    <a:pt x="1689" y="650"/>
                  </a:moveTo>
                  <a:cubicBezTo>
                    <a:pt x="1048" y="9"/>
                    <a:pt x="1048" y="9"/>
                    <a:pt x="1048" y="9"/>
                  </a:cubicBezTo>
                  <a:cubicBezTo>
                    <a:pt x="1038" y="0"/>
                    <a:pt x="1023" y="0"/>
                    <a:pt x="1014" y="9"/>
                  </a:cubicBezTo>
                  <a:cubicBezTo>
                    <a:pt x="880" y="143"/>
                    <a:pt x="880" y="143"/>
                    <a:pt x="880" y="143"/>
                  </a:cubicBezTo>
                  <a:cubicBezTo>
                    <a:pt x="1356" y="619"/>
                    <a:pt x="1356" y="619"/>
                    <a:pt x="1356" y="619"/>
                  </a:cubicBezTo>
                  <a:cubicBezTo>
                    <a:pt x="1369" y="632"/>
                    <a:pt x="1376" y="649"/>
                    <a:pt x="1376" y="667"/>
                  </a:cubicBezTo>
                  <a:cubicBezTo>
                    <a:pt x="1376" y="685"/>
                    <a:pt x="1369" y="702"/>
                    <a:pt x="1356" y="715"/>
                  </a:cubicBezTo>
                  <a:cubicBezTo>
                    <a:pt x="880" y="1191"/>
                    <a:pt x="880" y="1191"/>
                    <a:pt x="880" y="1191"/>
                  </a:cubicBezTo>
                  <a:cubicBezTo>
                    <a:pt x="1014" y="1325"/>
                    <a:pt x="1014" y="1325"/>
                    <a:pt x="1014" y="1325"/>
                  </a:cubicBezTo>
                  <a:cubicBezTo>
                    <a:pt x="1023" y="1334"/>
                    <a:pt x="1038" y="1334"/>
                    <a:pt x="1048" y="1325"/>
                  </a:cubicBezTo>
                  <a:cubicBezTo>
                    <a:pt x="1689" y="684"/>
                    <a:pt x="1689" y="684"/>
                    <a:pt x="1689" y="684"/>
                  </a:cubicBezTo>
                  <a:cubicBezTo>
                    <a:pt x="1698" y="674"/>
                    <a:pt x="1698" y="660"/>
                    <a:pt x="1689" y="650"/>
                  </a:cubicBezTo>
                  <a:close/>
                  <a:moveTo>
                    <a:pt x="342" y="715"/>
                  </a:moveTo>
                  <a:cubicBezTo>
                    <a:pt x="329" y="702"/>
                    <a:pt x="322" y="685"/>
                    <a:pt x="322" y="667"/>
                  </a:cubicBezTo>
                  <a:cubicBezTo>
                    <a:pt x="322" y="649"/>
                    <a:pt x="329" y="632"/>
                    <a:pt x="342" y="619"/>
                  </a:cubicBezTo>
                  <a:cubicBezTo>
                    <a:pt x="818" y="143"/>
                    <a:pt x="818" y="143"/>
                    <a:pt x="818" y="143"/>
                  </a:cubicBezTo>
                  <a:cubicBezTo>
                    <a:pt x="684" y="9"/>
                    <a:pt x="684" y="9"/>
                    <a:pt x="684" y="9"/>
                  </a:cubicBezTo>
                  <a:cubicBezTo>
                    <a:pt x="675" y="0"/>
                    <a:pt x="660" y="0"/>
                    <a:pt x="650" y="9"/>
                  </a:cubicBezTo>
                  <a:cubicBezTo>
                    <a:pt x="9" y="650"/>
                    <a:pt x="9" y="650"/>
                    <a:pt x="9" y="650"/>
                  </a:cubicBezTo>
                  <a:cubicBezTo>
                    <a:pt x="0" y="660"/>
                    <a:pt x="0" y="674"/>
                    <a:pt x="9" y="684"/>
                  </a:cubicBezTo>
                  <a:cubicBezTo>
                    <a:pt x="650" y="1325"/>
                    <a:pt x="650" y="1325"/>
                    <a:pt x="650" y="1325"/>
                  </a:cubicBezTo>
                  <a:cubicBezTo>
                    <a:pt x="660" y="1334"/>
                    <a:pt x="675" y="1334"/>
                    <a:pt x="684" y="1325"/>
                  </a:cubicBezTo>
                  <a:cubicBezTo>
                    <a:pt x="818" y="1191"/>
                    <a:pt x="818" y="1191"/>
                    <a:pt x="818" y="1191"/>
                  </a:cubicBezTo>
                  <a:lnTo>
                    <a:pt x="342" y="7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a:grpSpLocks noChangeAspect="1"/>
          </p:cNvGrpSpPr>
          <p:nvPr/>
        </p:nvGrpSpPr>
        <p:grpSpPr>
          <a:xfrm>
            <a:off x="6240216" y="1791416"/>
            <a:ext cx="833374" cy="834146"/>
            <a:chOff x="5273801" y="2606040"/>
            <a:chExt cx="1644396" cy="1645920"/>
          </a:xfrm>
        </p:grpSpPr>
        <p:sp>
          <p:nvSpPr>
            <p:cNvPr id="25" name="AutoShape 23">
              <a:extLst>
                <a:ext uri="{FF2B5EF4-FFF2-40B4-BE49-F238E27FC236}">
                  <a16:creationId xmlns:a16="http://schemas.microsoft.com/office/drawing/2014/main" xmlns="" id="{21145B1E-CDCB-4DD6-B1E9-AD669D7521DE}"/>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6" name="Group 25"/>
            <p:cNvGrpSpPr/>
            <p:nvPr/>
          </p:nvGrpSpPr>
          <p:grpSpPr>
            <a:xfrm>
              <a:off x="5343905" y="2928366"/>
              <a:ext cx="1505712" cy="995553"/>
              <a:chOff x="5343905" y="2928366"/>
              <a:chExt cx="1505712" cy="995553"/>
            </a:xfrm>
          </p:grpSpPr>
          <p:sp>
            <p:nvSpPr>
              <p:cNvPr id="27" name="Freeform 25">
                <a:extLst>
                  <a:ext uri="{FF2B5EF4-FFF2-40B4-BE49-F238E27FC236}">
                    <a16:creationId xmlns:a16="http://schemas.microsoft.com/office/drawing/2014/main" xmlns="" id="{9F947C49-F917-4AD1-B35C-097F99CCE4E2}"/>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xmlns="" id="{E2588303-321C-498F-B014-B990AEEA72D5}"/>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0"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1" name="Group 30"/>
          <p:cNvGrpSpPr>
            <a:grpSpLocks noChangeAspect="1"/>
          </p:cNvGrpSpPr>
          <p:nvPr/>
        </p:nvGrpSpPr>
        <p:grpSpPr>
          <a:xfrm>
            <a:off x="9045325" y="1791416"/>
            <a:ext cx="834146" cy="834146"/>
            <a:chOff x="5445144" y="2778144"/>
            <a:chExt cx="1301713" cy="1301713"/>
          </a:xfrm>
        </p:grpSpPr>
        <p:sp>
          <p:nvSpPr>
            <p:cNvPr id="32" name="Freeform 31"/>
            <p:cNvSpPr>
              <a:spLocks/>
            </p:cNvSpPr>
            <p:nvPr/>
          </p:nvSpPr>
          <p:spPr bwMode="auto">
            <a:xfrm>
              <a:off x="5445144" y="2778144"/>
              <a:ext cx="1301713" cy="1301713"/>
            </a:xfrm>
            <a:custGeom>
              <a:avLst/>
              <a:gdLst>
                <a:gd name="connsiteX0" fmla="*/ 1045840 w 1301713"/>
                <a:gd name="connsiteY0" fmla="*/ 42864 h 1301713"/>
                <a:gd name="connsiteX1" fmla="*/ 1034497 w 1301713"/>
                <a:gd name="connsiteY1" fmla="*/ 47687 h 1301713"/>
                <a:gd name="connsiteX2" fmla="*/ 974474 w 1301713"/>
                <a:gd name="connsiteY2" fmla="*/ 107710 h 1301713"/>
                <a:gd name="connsiteX3" fmla="*/ 47687 w 1301713"/>
                <a:gd name="connsiteY3" fmla="*/ 1034497 h 1301713"/>
                <a:gd name="connsiteX4" fmla="*/ 47687 w 1301713"/>
                <a:gd name="connsiteY4" fmla="*/ 1056648 h 1301713"/>
                <a:gd name="connsiteX5" fmla="*/ 243477 w 1301713"/>
                <a:gd name="connsiteY5" fmla="*/ 1252438 h 1301713"/>
                <a:gd name="connsiteX6" fmla="*/ 265629 w 1301713"/>
                <a:gd name="connsiteY6" fmla="*/ 1252438 h 1301713"/>
                <a:gd name="connsiteX7" fmla="*/ 1252438 w 1301713"/>
                <a:gd name="connsiteY7" fmla="*/ 265628 h 1301713"/>
                <a:gd name="connsiteX8" fmla="*/ 1252438 w 1301713"/>
                <a:gd name="connsiteY8" fmla="*/ 243477 h 1301713"/>
                <a:gd name="connsiteX9" fmla="*/ 1056648 w 1301713"/>
                <a:gd name="connsiteY9" fmla="*/ 47687 h 1301713"/>
                <a:gd name="connsiteX10" fmla="*/ 1045840 w 1301713"/>
                <a:gd name="connsiteY10" fmla="*/ 42864 h 1301713"/>
                <a:gd name="connsiteX11" fmla="*/ 1046243 w 1301713"/>
                <a:gd name="connsiteY11" fmla="*/ 0 h 1301713"/>
                <a:gd name="connsiteX12" fmla="*/ 1057040 w 1301713"/>
                <a:gd name="connsiteY12" fmla="*/ 4819 h 1301713"/>
                <a:gd name="connsiteX13" fmla="*/ 1296895 w 1301713"/>
                <a:gd name="connsiteY13" fmla="*/ 244674 h 1301713"/>
                <a:gd name="connsiteX14" fmla="*/ 1296895 w 1301713"/>
                <a:gd name="connsiteY14" fmla="*/ 266803 h 1301713"/>
                <a:gd name="connsiteX15" fmla="*/ 266803 w 1301713"/>
                <a:gd name="connsiteY15" fmla="*/ 1296895 h 1301713"/>
                <a:gd name="connsiteX16" fmla="*/ 244674 w 1301713"/>
                <a:gd name="connsiteY16" fmla="*/ 1296895 h 1301713"/>
                <a:gd name="connsiteX17" fmla="*/ 4819 w 1301713"/>
                <a:gd name="connsiteY17" fmla="*/ 1057040 h 1301713"/>
                <a:gd name="connsiteX18" fmla="*/ 4819 w 1301713"/>
                <a:gd name="connsiteY18" fmla="*/ 1034910 h 1301713"/>
                <a:gd name="connsiteX19" fmla="*/ 1034910 w 1301713"/>
                <a:gd name="connsiteY19" fmla="*/ 4819 h 1301713"/>
                <a:gd name="connsiteX20" fmla="*/ 1046243 w 1301713"/>
                <a:gd name="connsiteY20" fmla="*/ 0 h 130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01713" h="1301713">
                  <a:moveTo>
                    <a:pt x="1045840" y="42864"/>
                  </a:moveTo>
                  <a:cubicBezTo>
                    <a:pt x="1041821" y="42864"/>
                    <a:pt x="1037712" y="44472"/>
                    <a:pt x="1034497" y="47687"/>
                  </a:cubicBezTo>
                  <a:cubicBezTo>
                    <a:pt x="1034497" y="47687"/>
                    <a:pt x="1034497" y="47687"/>
                    <a:pt x="974474" y="107710"/>
                  </a:cubicBezTo>
                  <a:cubicBezTo>
                    <a:pt x="974474" y="107710"/>
                    <a:pt x="974474" y="107710"/>
                    <a:pt x="47687" y="1034497"/>
                  </a:cubicBezTo>
                  <a:cubicBezTo>
                    <a:pt x="41256" y="1040928"/>
                    <a:pt x="41256" y="1050932"/>
                    <a:pt x="47687" y="1056648"/>
                  </a:cubicBezTo>
                  <a:lnTo>
                    <a:pt x="243477" y="1252438"/>
                  </a:lnTo>
                  <a:cubicBezTo>
                    <a:pt x="249194" y="1258869"/>
                    <a:pt x="259198" y="1258869"/>
                    <a:pt x="265629" y="1252438"/>
                  </a:cubicBezTo>
                  <a:cubicBezTo>
                    <a:pt x="265629" y="1252438"/>
                    <a:pt x="265629" y="1252438"/>
                    <a:pt x="1252438" y="265628"/>
                  </a:cubicBezTo>
                  <a:cubicBezTo>
                    <a:pt x="1258869" y="259197"/>
                    <a:pt x="1258869" y="249194"/>
                    <a:pt x="1252438" y="243477"/>
                  </a:cubicBezTo>
                  <a:cubicBezTo>
                    <a:pt x="1252438" y="243477"/>
                    <a:pt x="1252438" y="243477"/>
                    <a:pt x="1056648" y="47687"/>
                  </a:cubicBezTo>
                  <a:cubicBezTo>
                    <a:pt x="1053790" y="44472"/>
                    <a:pt x="1049860" y="42864"/>
                    <a:pt x="1045840" y="42864"/>
                  </a:cubicBezTo>
                  <a:close/>
                  <a:moveTo>
                    <a:pt x="1046243" y="0"/>
                  </a:moveTo>
                  <a:cubicBezTo>
                    <a:pt x="1050258" y="0"/>
                    <a:pt x="1054184" y="1607"/>
                    <a:pt x="1057040" y="4819"/>
                  </a:cubicBezTo>
                  <a:cubicBezTo>
                    <a:pt x="1296895" y="244674"/>
                    <a:pt x="1296895" y="244674"/>
                    <a:pt x="1296895" y="244674"/>
                  </a:cubicBezTo>
                  <a:cubicBezTo>
                    <a:pt x="1303319" y="250385"/>
                    <a:pt x="1303319" y="260379"/>
                    <a:pt x="1296895" y="266803"/>
                  </a:cubicBezTo>
                  <a:cubicBezTo>
                    <a:pt x="266803" y="1296895"/>
                    <a:pt x="266803" y="1296895"/>
                    <a:pt x="266803" y="1296895"/>
                  </a:cubicBezTo>
                  <a:cubicBezTo>
                    <a:pt x="260379" y="1303319"/>
                    <a:pt x="250385" y="1303319"/>
                    <a:pt x="244674" y="1296895"/>
                  </a:cubicBezTo>
                  <a:cubicBezTo>
                    <a:pt x="4819" y="1057040"/>
                    <a:pt x="4819" y="1057040"/>
                    <a:pt x="4819" y="1057040"/>
                  </a:cubicBezTo>
                  <a:cubicBezTo>
                    <a:pt x="-1606" y="1051329"/>
                    <a:pt x="-1606" y="1041335"/>
                    <a:pt x="4819" y="1034910"/>
                  </a:cubicBezTo>
                  <a:cubicBezTo>
                    <a:pt x="1034910" y="4819"/>
                    <a:pt x="1034910" y="4819"/>
                    <a:pt x="1034910" y="4819"/>
                  </a:cubicBezTo>
                  <a:cubicBezTo>
                    <a:pt x="1038122" y="1607"/>
                    <a:pt x="1042227" y="0"/>
                    <a:pt x="104624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Freeform 7"/>
            <p:cNvSpPr>
              <a:spLocks/>
            </p:cNvSpPr>
            <p:nvPr/>
          </p:nvSpPr>
          <p:spPr bwMode="auto">
            <a:xfrm>
              <a:off x="5532438" y="2865438"/>
              <a:ext cx="1125538" cy="1125538"/>
            </a:xfrm>
            <a:custGeom>
              <a:avLst/>
              <a:gdLst>
                <a:gd name="T0" fmla="*/ 1327 w 1578"/>
                <a:gd name="T1" fmla="*/ 8 h 1578"/>
                <a:gd name="T2" fmla="*/ 1305 w 1578"/>
                <a:gd name="T3" fmla="*/ 30 h 1578"/>
                <a:gd name="T4" fmla="*/ 1470 w 1578"/>
                <a:gd name="T5" fmla="*/ 194 h 1578"/>
                <a:gd name="T6" fmla="*/ 1440 w 1578"/>
                <a:gd name="T7" fmla="*/ 224 h 1578"/>
                <a:gd name="T8" fmla="*/ 1276 w 1578"/>
                <a:gd name="T9" fmla="*/ 60 h 1578"/>
                <a:gd name="T10" fmla="*/ 1195 w 1578"/>
                <a:gd name="T11" fmla="*/ 141 h 1578"/>
                <a:gd name="T12" fmla="*/ 1315 w 1578"/>
                <a:gd name="T13" fmla="*/ 261 h 1578"/>
                <a:gd name="T14" fmla="*/ 1286 w 1578"/>
                <a:gd name="T15" fmla="*/ 290 h 1578"/>
                <a:gd name="T16" fmla="*/ 1166 w 1578"/>
                <a:gd name="T17" fmla="*/ 170 h 1578"/>
                <a:gd name="T18" fmla="*/ 1085 w 1578"/>
                <a:gd name="T19" fmla="*/ 251 h 1578"/>
                <a:gd name="T20" fmla="*/ 1249 w 1578"/>
                <a:gd name="T21" fmla="*/ 415 h 1578"/>
                <a:gd name="T22" fmla="*/ 1219 w 1578"/>
                <a:gd name="T23" fmla="*/ 445 h 1578"/>
                <a:gd name="T24" fmla="*/ 1055 w 1578"/>
                <a:gd name="T25" fmla="*/ 280 h 1578"/>
                <a:gd name="T26" fmla="*/ 974 w 1578"/>
                <a:gd name="T27" fmla="*/ 362 h 1578"/>
                <a:gd name="T28" fmla="*/ 1094 w 1578"/>
                <a:gd name="T29" fmla="*/ 482 h 1578"/>
                <a:gd name="T30" fmla="*/ 1065 w 1578"/>
                <a:gd name="T31" fmla="*/ 511 h 1578"/>
                <a:gd name="T32" fmla="*/ 945 w 1578"/>
                <a:gd name="T33" fmla="*/ 391 h 1578"/>
                <a:gd name="T34" fmla="*/ 864 w 1578"/>
                <a:gd name="T35" fmla="*/ 472 h 1578"/>
                <a:gd name="T36" fmla="*/ 1028 w 1578"/>
                <a:gd name="T37" fmla="*/ 636 h 1578"/>
                <a:gd name="T38" fmla="*/ 998 w 1578"/>
                <a:gd name="T39" fmla="*/ 666 h 1578"/>
                <a:gd name="T40" fmla="*/ 834 w 1578"/>
                <a:gd name="T41" fmla="*/ 501 h 1578"/>
                <a:gd name="T42" fmla="*/ 753 w 1578"/>
                <a:gd name="T43" fmla="*/ 583 h 1578"/>
                <a:gd name="T44" fmla="*/ 874 w 1578"/>
                <a:gd name="T45" fmla="*/ 703 h 1578"/>
                <a:gd name="T46" fmla="*/ 844 w 1578"/>
                <a:gd name="T47" fmla="*/ 732 h 1578"/>
                <a:gd name="T48" fmla="*/ 724 w 1578"/>
                <a:gd name="T49" fmla="*/ 612 h 1578"/>
                <a:gd name="T50" fmla="*/ 643 w 1578"/>
                <a:gd name="T51" fmla="*/ 693 h 1578"/>
                <a:gd name="T52" fmla="*/ 763 w 1578"/>
                <a:gd name="T53" fmla="*/ 813 h 1578"/>
                <a:gd name="T54" fmla="*/ 734 w 1578"/>
                <a:gd name="T55" fmla="*/ 843 h 1578"/>
                <a:gd name="T56" fmla="*/ 613 w 1578"/>
                <a:gd name="T57" fmla="*/ 722 h 1578"/>
                <a:gd name="T58" fmla="*/ 532 w 1578"/>
                <a:gd name="T59" fmla="*/ 803 h 1578"/>
                <a:gd name="T60" fmla="*/ 696 w 1578"/>
                <a:gd name="T61" fmla="*/ 968 h 1578"/>
                <a:gd name="T62" fmla="*/ 667 w 1578"/>
                <a:gd name="T63" fmla="*/ 997 h 1578"/>
                <a:gd name="T64" fmla="*/ 503 w 1578"/>
                <a:gd name="T65" fmla="*/ 833 h 1578"/>
                <a:gd name="T66" fmla="*/ 422 w 1578"/>
                <a:gd name="T67" fmla="*/ 914 h 1578"/>
                <a:gd name="T68" fmla="*/ 542 w 1578"/>
                <a:gd name="T69" fmla="*/ 1034 h 1578"/>
                <a:gd name="T70" fmla="*/ 513 w 1578"/>
                <a:gd name="T71" fmla="*/ 1064 h 1578"/>
                <a:gd name="T72" fmla="*/ 393 w 1578"/>
                <a:gd name="T73" fmla="*/ 943 h 1578"/>
                <a:gd name="T74" fmla="*/ 311 w 1578"/>
                <a:gd name="T75" fmla="*/ 1024 h 1578"/>
                <a:gd name="T76" fmla="*/ 476 w 1578"/>
                <a:gd name="T77" fmla="*/ 1189 h 1578"/>
                <a:gd name="T78" fmla="*/ 446 w 1578"/>
                <a:gd name="T79" fmla="*/ 1218 h 1578"/>
                <a:gd name="T80" fmla="*/ 282 w 1578"/>
                <a:gd name="T81" fmla="*/ 1054 h 1578"/>
                <a:gd name="T82" fmla="*/ 201 w 1578"/>
                <a:gd name="T83" fmla="*/ 1135 h 1578"/>
                <a:gd name="T84" fmla="*/ 321 w 1578"/>
                <a:gd name="T85" fmla="*/ 1255 h 1578"/>
                <a:gd name="T86" fmla="*/ 292 w 1578"/>
                <a:gd name="T87" fmla="*/ 1284 h 1578"/>
                <a:gd name="T88" fmla="*/ 172 w 1578"/>
                <a:gd name="T89" fmla="*/ 1164 h 1578"/>
                <a:gd name="T90" fmla="*/ 90 w 1578"/>
                <a:gd name="T91" fmla="*/ 1245 h 1578"/>
                <a:gd name="T92" fmla="*/ 255 w 1578"/>
                <a:gd name="T93" fmla="*/ 1409 h 1578"/>
                <a:gd name="T94" fmla="*/ 225 w 1578"/>
                <a:gd name="T95" fmla="*/ 1439 h 1578"/>
                <a:gd name="T96" fmla="*/ 61 w 1578"/>
                <a:gd name="T97" fmla="*/ 1275 h 1578"/>
                <a:gd name="T98" fmla="*/ 8 w 1578"/>
                <a:gd name="T99" fmla="*/ 1327 h 1578"/>
                <a:gd name="T100" fmla="*/ 8 w 1578"/>
                <a:gd name="T101" fmla="*/ 1358 h 1578"/>
                <a:gd name="T102" fmla="*/ 220 w 1578"/>
                <a:gd name="T103" fmla="*/ 1570 h 1578"/>
                <a:gd name="T104" fmla="*/ 251 w 1578"/>
                <a:gd name="T105" fmla="*/ 1570 h 1578"/>
                <a:gd name="T106" fmla="*/ 1570 w 1578"/>
                <a:gd name="T107" fmla="*/ 251 h 1578"/>
                <a:gd name="T108" fmla="*/ 1570 w 1578"/>
                <a:gd name="T109" fmla="*/ 220 h 1578"/>
                <a:gd name="T110" fmla="*/ 1358 w 1578"/>
                <a:gd name="T111" fmla="*/ 8 h 1578"/>
                <a:gd name="T112" fmla="*/ 1327 w 1578"/>
                <a:gd name="T113" fmla="*/ 8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8" h="1578">
                  <a:moveTo>
                    <a:pt x="1327" y="8"/>
                  </a:moveTo>
                  <a:cubicBezTo>
                    <a:pt x="1305" y="30"/>
                    <a:pt x="1305" y="30"/>
                    <a:pt x="1305" y="30"/>
                  </a:cubicBezTo>
                  <a:cubicBezTo>
                    <a:pt x="1470" y="194"/>
                    <a:pt x="1470" y="194"/>
                    <a:pt x="1470" y="194"/>
                  </a:cubicBezTo>
                  <a:cubicBezTo>
                    <a:pt x="1440" y="224"/>
                    <a:pt x="1440" y="224"/>
                    <a:pt x="1440" y="224"/>
                  </a:cubicBezTo>
                  <a:cubicBezTo>
                    <a:pt x="1276" y="60"/>
                    <a:pt x="1276" y="60"/>
                    <a:pt x="1276" y="60"/>
                  </a:cubicBezTo>
                  <a:cubicBezTo>
                    <a:pt x="1195" y="141"/>
                    <a:pt x="1195" y="141"/>
                    <a:pt x="1195" y="141"/>
                  </a:cubicBezTo>
                  <a:cubicBezTo>
                    <a:pt x="1315" y="261"/>
                    <a:pt x="1315" y="261"/>
                    <a:pt x="1315" y="261"/>
                  </a:cubicBezTo>
                  <a:cubicBezTo>
                    <a:pt x="1286" y="290"/>
                    <a:pt x="1286" y="290"/>
                    <a:pt x="1286" y="290"/>
                  </a:cubicBezTo>
                  <a:cubicBezTo>
                    <a:pt x="1166" y="170"/>
                    <a:pt x="1166" y="170"/>
                    <a:pt x="1166" y="170"/>
                  </a:cubicBezTo>
                  <a:cubicBezTo>
                    <a:pt x="1085" y="251"/>
                    <a:pt x="1085" y="251"/>
                    <a:pt x="1085" y="251"/>
                  </a:cubicBezTo>
                  <a:cubicBezTo>
                    <a:pt x="1249" y="415"/>
                    <a:pt x="1249" y="415"/>
                    <a:pt x="1249" y="415"/>
                  </a:cubicBezTo>
                  <a:cubicBezTo>
                    <a:pt x="1219" y="445"/>
                    <a:pt x="1219" y="445"/>
                    <a:pt x="1219" y="445"/>
                  </a:cubicBezTo>
                  <a:cubicBezTo>
                    <a:pt x="1055" y="280"/>
                    <a:pt x="1055" y="280"/>
                    <a:pt x="1055" y="280"/>
                  </a:cubicBezTo>
                  <a:cubicBezTo>
                    <a:pt x="974" y="362"/>
                    <a:pt x="974" y="362"/>
                    <a:pt x="974" y="362"/>
                  </a:cubicBezTo>
                  <a:cubicBezTo>
                    <a:pt x="1094" y="482"/>
                    <a:pt x="1094" y="482"/>
                    <a:pt x="1094" y="482"/>
                  </a:cubicBezTo>
                  <a:cubicBezTo>
                    <a:pt x="1065" y="511"/>
                    <a:pt x="1065" y="511"/>
                    <a:pt x="1065" y="511"/>
                  </a:cubicBezTo>
                  <a:cubicBezTo>
                    <a:pt x="945" y="391"/>
                    <a:pt x="945" y="391"/>
                    <a:pt x="945" y="391"/>
                  </a:cubicBezTo>
                  <a:cubicBezTo>
                    <a:pt x="864" y="472"/>
                    <a:pt x="864" y="472"/>
                    <a:pt x="864" y="472"/>
                  </a:cubicBezTo>
                  <a:cubicBezTo>
                    <a:pt x="1028" y="636"/>
                    <a:pt x="1028" y="636"/>
                    <a:pt x="1028" y="636"/>
                  </a:cubicBezTo>
                  <a:cubicBezTo>
                    <a:pt x="998" y="666"/>
                    <a:pt x="998" y="666"/>
                    <a:pt x="998" y="666"/>
                  </a:cubicBezTo>
                  <a:cubicBezTo>
                    <a:pt x="834" y="501"/>
                    <a:pt x="834" y="501"/>
                    <a:pt x="834" y="501"/>
                  </a:cubicBezTo>
                  <a:cubicBezTo>
                    <a:pt x="753" y="583"/>
                    <a:pt x="753" y="583"/>
                    <a:pt x="753" y="583"/>
                  </a:cubicBezTo>
                  <a:cubicBezTo>
                    <a:pt x="874" y="703"/>
                    <a:pt x="874" y="703"/>
                    <a:pt x="874" y="703"/>
                  </a:cubicBezTo>
                  <a:cubicBezTo>
                    <a:pt x="844" y="732"/>
                    <a:pt x="844" y="732"/>
                    <a:pt x="844" y="732"/>
                  </a:cubicBezTo>
                  <a:cubicBezTo>
                    <a:pt x="724" y="612"/>
                    <a:pt x="724" y="612"/>
                    <a:pt x="724" y="612"/>
                  </a:cubicBezTo>
                  <a:cubicBezTo>
                    <a:pt x="643" y="693"/>
                    <a:pt x="643" y="693"/>
                    <a:pt x="643" y="693"/>
                  </a:cubicBezTo>
                  <a:cubicBezTo>
                    <a:pt x="763" y="813"/>
                    <a:pt x="763" y="813"/>
                    <a:pt x="763" y="813"/>
                  </a:cubicBezTo>
                  <a:cubicBezTo>
                    <a:pt x="734" y="843"/>
                    <a:pt x="734" y="843"/>
                    <a:pt x="734" y="843"/>
                  </a:cubicBezTo>
                  <a:cubicBezTo>
                    <a:pt x="613" y="722"/>
                    <a:pt x="613" y="722"/>
                    <a:pt x="613" y="722"/>
                  </a:cubicBezTo>
                  <a:cubicBezTo>
                    <a:pt x="532" y="803"/>
                    <a:pt x="532" y="803"/>
                    <a:pt x="532" y="803"/>
                  </a:cubicBezTo>
                  <a:cubicBezTo>
                    <a:pt x="696" y="968"/>
                    <a:pt x="696" y="968"/>
                    <a:pt x="696" y="968"/>
                  </a:cubicBezTo>
                  <a:cubicBezTo>
                    <a:pt x="667" y="997"/>
                    <a:pt x="667" y="997"/>
                    <a:pt x="667" y="997"/>
                  </a:cubicBezTo>
                  <a:cubicBezTo>
                    <a:pt x="503" y="833"/>
                    <a:pt x="503" y="833"/>
                    <a:pt x="503" y="833"/>
                  </a:cubicBezTo>
                  <a:cubicBezTo>
                    <a:pt x="422" y="914"/>
                    <a:pt x="422" y="914"/>
                    <a:pt x="422" y="914"/>
                  </a:cubicBezTo>
                  <a:cubicBezTo>
                    <a:pt x="542" y="1034"/>
                    <a:pt x="542" y="1034"/>
                    <a:pt x="542" y="1034"/>
                  </a:cubicBezTo>
                  <a:cubicBezTo>
                    <a:pt x="513" y="1064"/>
                    <a:pt x="513" y="1064"/>
                    <a:pt x="513" y="1064"/>
                  </a:cubicBezTo>
                  <a:cubicBezTo>
                    <a:pt x="393" y="943"/>
                    <a:pt x="393" y="943"/>
                    <a:pt x="393" y="943"/>
                  </a:cubicBezTo>
                  <a:cubicBezTo>
                    <a:pt x="311" y="1024"/>
                    <a:pt x="311" y="1024"/>
                    <a:pt x="311" y="1024"/>
                  </a:cubicBezTo>
                  <a:cubicBezTo>
                    <a:pt x="476" y="1189"/>
                    <a:pt x="476" y="1189"/>
                    <a:pt x="476" y="1189"/>
                  </a:cubicBezTo>
                  <a:cubicBezTo>
                    <a:pt x="446" y="1218"/>
                    <a:pt x="446" y="1218"/>
                    <a:pt x="446" y="1218"/>
                  </a:cubicBezTo>
                  <a:cubicBezTo>
                    <a:pt x="282" y="1054"/>
                    <a:pt x="282" y="1054"/>
                    <a:pt x="282" y="1054"/>
                  </a:cubicBezTo>
                  <a:cubicBezTo>
                    <a:pt x="201" y="1135"/>
                    <a:pt x="201" y="1135"/>
                    <a:pt x="201" y="1135"/>
                  </a:cubicBezTo>
                  <a:cubicBezTo>
                    <a:pt x="321" y="1255"/>
                    <a:pt x="321" y="1255"/>
                    <a:pt x="321" y="1255"/>
                  </a:cubicBezTo>
                  <a:cubicBezTo>
                    <a:pt x="292" y="1284"/>
                    <a:pt x="292" y="1284"/>
                    <a:pt x="292" y="1284"/>
                  </a:cubicBezTo>
                  <a:cubicBezTo>
                    <a:pt x="172" y="1164"/>
                    <a:pt x="172" y="1164"/>
                    <a:pt x="172" y="1164"/>
                  </a:cubicBezTo>
                  <a:cubicBezTo>
                    <a:pt x="90" y="1245"/>
                    <a:pt x="90" y="1245"/>
                    <a:pt x="90" y="1245"/>
                  </a:cubicBezTo>
                  <a:cubicBezTo>
                    <a:pt x="255" y="1409"/>
                    <a:pt x="255" y="1409"/>
                    <a:pt x="255" y="1409"/>
                  </a:cubicBezTo>
                  <a:cubicBezTo>
                    <a:pt x="225" y="1439"/>
                    <a:pt x="225" y="1439"/>
                    <a:pt x="225" y="1439"/>
                  </a:cubicBezTo>
                  <a:cubicBezTo>
                    <a:pt x="61" y="1275"/>
                    <a:pt x="61" y="1275"/>
                    <a:pt x="61" y="1275"/>
                  </a:cubicBezTo>
                  <a:cubicBezTo>
                    <a:pt x="8" y="1327"/>
                    <a:pt x="8" y="1327"/>
                    <a:pt x="8" y="1327"/>
                  </a:cubicBezTo>
                  <a:cubicBezTo>
                    <a:pt x="0" y="1336"/>
                    <a:pt x="0" y="1350"/>
                    <a:pt x="8" y="1358"/>
                  </a:cubicBezTo>
                  <a:cubicBezTo>
                    <a:pt x="220" y="1570"/>
                    <a:pt x="220" y="1570"/>
                    <a:pt x="220" y="1570"/>
                  </a:cubicBezTo>
                  <a:cubicBezTo>
                    <a:pt x="228" y="1578"/>
                    <a:pt x="242" y="1578"/>
                    <a:pt x="251" y="1570"/>
                  </a:cubicBezTo>
                  <a:cubicBezTo>
                    <a:pt x="1570" y="251"/>
                    <a:pt x="1570" y="251"/>
                    <a:pt x="1570" y="251"/>
                  </a:cubicBezTo>
                  <a:cubicBezTo>
                    <a:pt x="1578" y="242"/>
                    <a:pt x="1578" y="228"/>
                    <a:pt x="1570" y="220"/>
                  </a:cubicBezTo>
                  <a:cubicBezTo>
                    <a:pt x="1358" y="8"/>
                    <a:pt x="1358" y="8"/>
                    <a:pt x="1358" y="8"/>
                  </a:cubicBezTo>
                  <a:cubicBezTo>
                    <a:pt x="1350" y="0"/>
                    <a:pt x="1336" y="0"/>
                    <a:pt x="1327" y="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26253655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The outputs of each step are dependent on the last and vary greatly in terms of final format</a:t>
            </a:r>
            <a:endParaRPr lang="en-US" dirty="0"/>
          </a:p>
        </p:txBody>
      </p:sp>
      <p:sp>
        <p:nvSpPr>
          <p:cNvPr id="3" name="ValueChainStarter"/>
          <p:cNvSpPr>
            <a:spLocks noChangeArrowheads="1"/>
          </p:cNvSpPr>
          <p:nvPr>
            <p:custDataLst>
              <p:tags r:id="rId2"/>
            </p:custDataLst>
          </p:nvPr>
        </p:nvSpPr>
        <p:spPr bwMode="gray">
          <a:xfrm>
            <a:off x="630000" y="2720812"/>
            <a:ext cx="2808000" cy="469575"/>
          </a:xfrm>
          <a:prstGeom prst="homePlate">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Requirements</a:t>
            </a:r>
            <a:endParaRPr lang="en-US" sz="2400" dirty="0">
              <a:solidFill>
                <a:schemeClr val="bg1"/>
              </a:solidFill>
              <a:sym typeface="Trebuchet MS" panose="020B0603020202020204" pitchFamily="34" charset="0"/>
            </a:endParaRPr>
          </a:p>
        </p:txBody>
      </p:sp>
      <p:sp>
        <p:nvSpPr>
          <p:cNvPr id="4" name="ValueChainHeader"/>
          <p:cNvSpPr>
            <a:spLocks noChangeArrowheads="1"/>
          </p:cNvSpPr>
          <p:nvPr>
            <p:custDataLst>
              <p:tags r:id="rId3"/>
            </p:custDataLst>
          </p:nvPr>
        </p:nvSpPr>
        <p:spPr bwMode="gray">
          <a:xfrm>
            <a:off x="3435108" y="2720812"/>
            <a:ext cx="2808000" cy="469575"/>
          </a:xfrm>
          <a:prstGeom prst="chevron">
            <a:avLst>
              <a:gd name="adj" fmla="val 12004"/>
            </a:avLst>
          </a:prstGeom>
          <a:solidFill>
            <a:srgbClr val="E71C57"/>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Implementation</a:t>
            </a:r>
            <a:endParaRPr lang="en-US" sz="2400" dirty="0">
              <a:solidFill>
                <a:schemeClr val="bg1"/>
              </a:solidFill>
              <a:sym typeface="Trebuchet MS" panose="020B0603020202020204" pitchFamily="34" charset="0"/>
            </a:endParaRPr>
          </a:p>
        </p:txBody>
      </p:sp>
      <p:sp>
        <p:nvSpPr>
          <p:cNvPr id="5" name="ValueChainHeader"/>
          <p:cNvSpPr>
            <a:spLocks noChangeArrowheads="1"/>
          </p:cNvSpPr>
          <p:nvPr>
            <p:custDataLst>
              <p:tags r:id="rId4"/>
            </p:custDataLst>
          </p:nvPr>
        </p:nvSpPr>
        <p:spPr bwMode="gray">
          <a:xfrm>
            <a:off x="6240216" y="2720812"/>
            <a:ext cx="2808000" cy="469575"/>
          </a:xfrm>
          <a:prstGeom prst="chevron">
            <a:avLst>
              <a:gd name="adj" fmla="val 12004"/>
            </a:avLst>
          </a:prstGeom>
          <a:solidFill>
            <a:srgbClr val="30C1D7"/>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Execution</a:t>
            </a:r>
            <a:endParaRPr lang="en-US" sz="2400" dirty="0">
              <a:solidFill>
                <a:schemeClr val="bg1"/>
              </a:solidFill>
              <a:sym typeface="Trebuchet MS" panose="020B0603020202020204" pitchFamily="34" charset="0"/>
            </a:endParaRPr>
          </a:p>
        </p:txBody>
      </p:sp>
      <p:sp>
        <p:nvSpPr>
          <p:cNvPr id="6" name="ValueChainHeader"/>
          <p:cNvSpPr>
            <a:spLocks noChangeArrowheads="1"/>
          </p:cNvSpPr>
          <p:nvPr>
            <p:custDataLst>
              <p:tags r:id="rId5"/>
            </p:custDataLst>
          </p:nvPr>
        </p:nvSpPr>
        <p:spPr bwMode="gray">
          <a:xfrm>
            <a:off x="9045325" y="2720812"/>
            <a:ext cx="2808000" cy="469575"/>
          </a:xfrm>
          <a:prstGeom prst="chevron">
            <a:avLst>
              <a:gd name="adj" fmla="val 12004"/>
            </a:avLst>
          </a:prstGeom>
          <a:solidFill>
            <a:srgbClr val="295E7E"/>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Measurement</a:t>
            </a:r>
            <a:endParaRPr lang="en-US" sz="2400" dirty="0">
              <a:solidFill>
                <a:schemeClr val="bg1"/>
              </a:solidFill>
              <a:sym typeface="Trebuchet MS" panose="020B0603020202020204" pitchFamily="34" charset="0"/>
            </a:endParaRPr>
          </a:p>
        </p:txBody>
      </p:sp>
      <p:sp>
        <p:nvSpPr>
          <p:cNvPr id="7" name="ee4pContent1"/>
          <p:cNvSpPr txBox="1"/>
          <p:nvPr/>
        </p:nvSpPr>
        <p:spPr>
          <a:xfrm>
            <a:off x="630000" y="5407512"/>
            <a:ext cx="2518024" cy="82183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smtClean="0">
                <a:solidFill>
                  <a:schemeClr val="tx1">
                    <a:lumMod val="100000"/>
                  </a:schemeClr>
                </a:solidFill>
              </a:rPr>
              <a:t>Confluence documentation</a:t>
            </a:r>
          </a:p>
          <a:p>
            <a:pPr lvl="1">
              <a:buClr>
                <a:schemeClr val="tx2">
                  <a:lumMod val="100000"/>
                </a:schemeClr>
              </a:buClr>
              <a:buSzPct val="100000"/>
            </a:pPr>
            <a:r>
              <a:rPr lang="en-US" sz="1600" dirty="0" err="1" smtClean="0">
                <a:solidFill>
                  <a:schemeClr val="tx1">
                    <a:lumMod val="100000"/>
                  </a:schemeClr>
                </a:solidFill>
              </a:rPr>
              <a:t>Powerpoint</a:t>
            </a:r>
            <a:r>
              <a:rPr lang="en-US" sz="1600" dirty="0" smtClean="0">
                <a:solidFill>
                  <a:schemeClr val="tx1">
                    <a:lumMod val="100000"/>
                  </a:schemeClr>
                </a:solidFill>
              </a:rPr>
              <a:t> slides</a:t>
            </a:r>
            <a:endParaRPr lang="en-US" sz="1600" dirty="0">
              <a:solidFill>
                <a:schemeClr val="tx1">
                  <a:lumMod val="100000"/>
                </a:schemeClr>
              </a:solidFill>
            </a:endParaRPr>
          </a:p>
        </p:txBody>
      </p:sp>
      <p:sp>
        <p:nvSpPr>
          <p:cNvPr id="8" name="ee4pContent2"/>
          <p:cNvSpPr txBox="1"/>
          <p:nvPr/>
        </p:nvSpPr>
        <p:spPr>
          <a:xfrm>
            <a:off x="3435108" y="5407512"/>
            <a:ext cx="2518024" cy="82183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smtClean="0">
                <a:solidFill>
                  <a:schemeClr val="tx1">
                    <a:lumMod val="100000"/>
                  </a:schemeClr>
                </a:solidFill>
              </a:rPr>
              <a:t>Excel files</a:t>
            </a:r>
          </a:p>
          <a:p>
            <a:pPr lvl="1">
              <a:buClr>
                <a:schemeClr val="tx2">
                  <a:lumMod val="100000"/>
                </a:schemeClr>
              </a:buClr>
              <a:buSzPct val="100000"/>
            </a:pPr>
            <a:r>
              <a:rPr lang="en-US" sz="1600" dirty="0" smtClean="0">
                <a:solidFill>
                  <a:schemeClr val="tx1">
                    <a:lumMod val="100000"/>
                  </a:schemeClr>
                </a:solidFill>
              </a:rPr>
              <a:t>Redshift table</a:t>
            </a:r>
            <a:endParaRPr lang="en-US" sz="1600" dirty="0">
              <a:solidFill>
                <a:schemeClr val="tx1">
                  <a:lumMod val="100000"/>
                </a:schemeClr>
              </a:solidFill>
            </a:endParaRPr>
          </a:p>
        </p:txBody>
      </p:sp>
      <p:sp>
        <p:nvSpPr>
          <p:cNvPr id="9" name="ee4pContent3"/>
          <p:cNvSpPr txBox="1"/>
          <p:nvPr/>
        </p:nvSpPr>
        <p:spPr>
          <a:xfrm>
            <a:off x="6240216" y="5407512"/>
            <a:ext cx="2518024" cy="82183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smtClean="0">
                <a:solidFill>
                  <a:schemeClr val="tx1">
                    <a:lumMod val="100000"/>
                  </a:schemeClr>
                </a:solidFill>
              </a:rPr>
              <a:t>Redshift tables</a:t>
            </a:r>
          </a:p>
          <a:p>
            <a:pPr lvl="1">
              <a:buClr>
                <a:schemeClr val="tx2">
                  <a:lumMod val="100000"/>
                </a:schemeClr>
              </a:buClr>
              <a:buSzPct val="100000"/>
            </a:pPr>
            <a:r>
              <a:rPr lang="en-US" sz="1600" dirty="0" smtClean="0">
                <a:solidFill>
                  <a:schemeClr val="tx1">
                    <a:lumMod val="100000"/>
                  </a:schemeClr>
                </a:solidFill>
              </a:rPr>
              <a:t>Output files</a:t>
            </a:r>
            <a:endParaRPr lang="en-US" sz="1600" dirty="0">
              <a:solidFill>
                <a:schemeClr val="tx1">
                  <a:lumMod val="100000"/>
                </a:schemeClr>
              </a:solidFill>
            </a:endParaRPr>
          </a:p>
        </p:txBody>
      </p:sp>
      <p:sp>
        <p:nvSpPr>
          <p:cNvPr id="10" name="ee4pContent4"/>
          <p:cNvSpPr txBox="1"/>
          <p:nvPr/>
        </p:nvSpPr>
        <p:spPr>
          <a:xfrm>
            <a:off x="9045325" y="5407512"/>
            <a:ext cx="2518024" cy="82183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smtClean="0">
                <a:solidFill>
                  <a:schemeClr val="tx1">
                    <a:lumMod val="100000"/>
                  </a:schemeClr>
                </a:solidFill>
              </a:rPr>
              <a:t>Excel files</a:t>
            </a:r>
          </a:p>
          <a:p>
            <a:pPr lvl="1">
              <a:buClr>
                <a:schemeClr val="tx2">
                  <a:lumMod val="100000"/>
                </a:schemeClr>
              </a:buClr>
              <a:buSzPct val="100000"/>
            </a:pPr>
            <a:r>
              <a:rPr lang="en-US" sz="1600" dirty="0" err="1" smtClean="0">
                <a:solidFill>
                  <a:schemeClr val="tx1">
                    <a:lumMod val="100000"/>
                  </a:schemeClr>
                </a:solidFill>
              </a:rPr>
              <a:t>Powerpoint</a:t>
            </a:r>
            <a:r>
              <a:rPr lang="en-US" sz="1600" dirty="0" smtClean="0">
                <a:solidFill>
                  <a:schemeClr val="tx1">
                    <a:lumMod val="100000"/>
                  </a:schemeClr>
                </a:solidFill>
              </a:rPr>
              <a:t> slides</a:t>
            </a:r>
            <a:endParaRPr lang="en-US" sz="1600" dirty="0" smtClean="0">
              <a:solidFill>
                <a:schemeClr val="tx1">
                  <a:lumMod val="100000"/>
                </a:schemeClr>
              </a:solidFill>
            </a:endParaRPr>
          </a:p>
          <a:p>
            <a:pPr lvl="1">
              <a:buClr>
                <a:schemeClr val="tx2">
                  <a:lumMod val="100000"/>
                </a:schemeClr>
              </a:buClr>
              <a:buSzPct val="100000"/>
            </a:pPr>
            <a:endParaRPr lang="en-US" sz="1600" dirty="0" smtClean="0">
              <a:solidFill>
                <a:schemeClr val="tx1">
                  <a:lumMod val="100000"/>
                </a:schemeClr>
              </a:solidFill>
            </a:endParaRPr>
          </a:p>
          <a:p>
            <a:pPr lvl="1">
              <a:buClr>
                <a:schemeClr val="tx2">
                  <a:lumMod val="100000"/>
                </a:schemeClr>
              </a:buClr>
              <a:buSzPct val="100000"/>
            </a:pPr>
            <a:endParaRPr lang="en-US" sz="1600" dirty="0">
              <a:solidFill>
                <a:schemeClr val="tx1">
                  <a:lumMod val="100000"/>
                </a:schemeClr>
              </a:solidFill>
            </a:endParaRPr>
          </a:p>
        </p:txBody>
      </p:sp>
      <p:grpSp>
        <p:nvGrpSpPr>
          <p:cNvPr id="15" name="Group 14"/>
          <p:cNvGrpSpPr>
            <a:grpSpLocks noChangeAspect="1"/>
          </p:cNvGrpSpPr>
          <p:nvPr/>
        </p:nvGrpSpPr>
        <p:grpSpPr>
          <a:xfrm>
            <a:off x="630000" y="1791416"/>
            <a:ext cx="833374" cy="834146"/>
            <a:chOff x="5273802" y="2606040"/>
            <a:chExt cx="1644396" cy="1645920"/>
          </a:xfrm>
        </p:grpSpPr>
        <p:sp>
          <p:nvSpPr>
            <p:cNvPr id="16" name="AutoShape 23">
              <a:extLst>
                <a:ext uri="{FF2B5EF4-FFF2-40B4-BE49-F238E27FC236}">
                  <a16:creationId xmlns:a16="http://schemas.microsoft.com/office/drawing/2014/main" xmlns="" id="{46F12347-1507-4C14-9146-83C892FF8A6B}"/>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5641467" y="2723007"/>
              <a:ext cx="909066" cy="1323213"/>
              <a:chOff x="5641467" y="2723007"/>
              <a:chExt cx="909066" cy="1323213"/>
            </a:xfrm>
          </p:grpSpPr>
          <p:sp>
            <p:nvSpPr>
              <p:cNvPr id="18" name="Freeform 25">
                <a:extLst>
                  <a:ext uri="{FF2B5EF4-FFF2-40B4-BE49-F238E27FC236}">
                    <a16:creationId xmlns:a16="http://schemas.microsoft.com/office/drawing/2014/main" xmlns="" id="{C83E8A4C-84CC-426B-8725-5D3407F14EFF}"/>
                  </a:ext>
                </a:extLst>
              </p:cNvPr>
              <p:cNvSpPr>
                <a:spLocks/>
              </p:cNvSpPr>
              <p:nvPr/>
            </p:nvSpPr>
            <p:spPr bwMode="auto">
              <a:xfrm>
                <a:off x="5641467" y="2838831"/>
                <a:ext cx="909066" cy="1207389"/>
              </a:xfrm>
              <a:custGeom>
                <a:avLst/>
                <a:gdLst>
                  <a:gd name="T0" fmla="*/ 1252 w 1274"/>
                  <a:gd name="T1" fmla="*/ 0 h 1690"/>
                  <a:gd name="T2" fmla="*/ 887 w 1274"/>
                  <a:gd name="T3" fmla="*/ 0 h 1690"/>
                  <a:gd name="T4" fmla="*/ 887 w 1274"/>
                  <a:gd name="T5" fmla="*/ 44 h 1690"/>
                  <a:gd name="T6" fmla="*/ 1230 w 1274"/>
                  <a:gd name="T7" fmla="*/ 44 h 1690"/>
                  <a:gd name="T8" fmla="*/ 1230 w 1274"/>
                  <a:gd name="T9" fmla="*/ 1646 h 1690"/>
                  <a:gd name="T10" fmla="*/ 44 w 1274"/>
                  <a:gd name="T11" fmla="*/ 1646 h 1690"/>
                  <a:gd name="T12" fmla="*/ 44 w 1274"/>
                  <a:gd name="T13" fmla="*/ 44 h 1690"/>
                  <a:gd name="T14" fmla="*/ 387 w 1274"/>
                  <a:gd name="T15" fmla="*/ 44 h 1690"/>
                  <a:gd name="T16" fmla="*/ 387 w 1274"/>
                  <a:gd name="T17" fmla="*/ 0 h 1690"/>
                  <a:gd name="T18" fmla="*/ 22 w 1274"/>
                  <a:gd name="T19" fmla="*/ 0 h 1690"/>
                  <a:gd name="T20" fmla="*/ 0 w 1274"/>
                  <a:gd name="T21" fmla="*/ 22 h 1690"/>
                  <a:gd name="T22" fmla="*/ 0 w 1274"/>
                  <a:gd name="T23" fmla="*/ 1668 h 1690"/>
                  <a:gd name="T24" fmla="*/ 22 w 1274"/>
                  <a:gd name="T25" fmla="*/ 1690 h 1690"/>
                  <a:gd name="T26" fmla="*/ 1252 w 1274"/>
                  <a:gd name="T27" fmla="*/ 1690 h 1690"/>
                  <a:gd name="T28" fmla="*/ 1274 w 1274"/>
                  <a:gd name="T29" fmla="*/ 1668 h 1690"/>
                  <a:gd name="T30" fmla="*/ 1274 w 1274"/>
                  <a:gd name="T31" fmla="*/ 22 h 1690"/>
                  <a:gd name="T32" fmla="*/ 1252 w 1274"/>
                  <a:gd name="T33" fmla="*/ 0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4" h="1690">
                    <a:moveTo>
                      <a:pt x="1252" y="0"/>
                    </a:moveTo>
                    <a:cubicBezTo>
                      <a:pt x="887" y="0"/>
                      <a:pt x="887" y="0"/>
                      <a:pt x="887" y="0"/>
                    </a:cubicBezTo>
                    <a:cubicBezTo>
                      <a:pt x="887" y="44"/>
                      <a:pt x="887" y="44"/>
                      <a:pt x="887" y="44"/>
                    </a:cubicBezTo>
                    <a:cubicBezTo>
                      <a:pt x="1230" y="44"/>
                      <a:pt x="1230" y="44"/>
                      <a:pt x="1230" y="44"/>
                    </a:cubicBezTo>
                    <a:cubicBezTo>
                      <a:pt x="1230" y="1646"/>
                      <a:pt x="1230" y="1646"/>
                      <a:pt x="1230" y="1646"/>
                    </a:cubicBezTo>
                    <a:cubicBezTo>
                      <a:pt x="44" y="1646"/>
                      <a:pt x="44" y="1646"/>
                      <a:pt x="44" y="1646"/>
                    </a:cubicBezTo>
                    <a:cubicBezTo>
                      <a:pt x="44" y="44"/>
                      <a:pt x="44" y="44"/>
                      <a:pt x="44" y="44"/>
                    </a:cubicBezTo>
                    <a:cubicBezTo>
                      <a:pt x="387" y="44"/>
                      <a:pt x="387" y="44"/>
                      <a:pt x="387" y="44"/>
                    </a:cubicBezTo>
                    <a:cubicBezTo>
                      <a:pt x="387" y="0"/>
                      <a:pt x="387" y="0"/>
                      <a:pt x="387" y="0"/>
                    </a:cubicBezTo>
                    <a:cubicBezTo>
                      <a:pt x="22" y="0"/>
                      <a:pt x="22" y="0"/>
                      <a:pt x="22" y="0"/>
                    </a:cubicBezTo>
                    <a:cubicBezTo>
                      <a:pt x="10" y="0"/>
                      <a:pt x="0" y="10"/>
                      <a:pt x="0" y="22"/>
                    </a:cubicBezTo>
                    <a:cubicBezTo>
                      <a:pt x="0" y="1668"/>
                      <a:pt x="0" y="1668"/>
                      <a:pt x="0" y="1668"/>
                    </a:cubicBezTo>
                    <a:cubicBezTo>
                      <a:pt x="0" y="1680"/>
                      <a:pt x="10" y="1690"/>
                      <a:pt x="22" y="1690"/>
                    </a:cubicBezTo>
                    <a:cubicBezTo>
                      <a:pt x="1252" y="1690"/>
                      <a:pt x="1252" y="1690"/>
                      <a:pt x="1252" y="1690"/>
                    </a:cubicBezTo>
                    <a:cubicBezTo>
                      <a:pt x="1264" y="1690"/>
                      <a:pt x="1274" y="1680"/>
                      <a:pt x="1274" y="1668"/>
                    </a:cubicBezTo>
                    <a:cubicBezTo>
                      <a:pt x="1274" y="22"/>
                      <a:pt x="1274" y="22"/>
                      <a:pt x="1274" y="22"/>
                    </a:cubicBezTo>
                    <a:cubicBezTo>
                      <a:pt x="1274" y="10"/>
                      <a:pt x="1264" y="0"/>
                      <a:pt x="125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6">
                <a:extLst>
                  <a:ext uri="{FF2B5EF4-FFF2-40B4-BE49-F238E27FC236}">
                    <a16:creationId xmlns:a16="http://schemas.microsoft.com/office/drawing/2014/main" xmlns="" id="{EB9585DE-872A-44AD-A6E3-A48ABB0908BE}"/>
                  </a:ext>
                </a:extLst>
              </p:cNvPr>
              <p:cNvSpPr>
                <a:spLocks noEditPoints="1"/>
              </p:cNvSpPr>
              <p:nvPr/>
            </p:nvSpPr>
            <p:spPr bwMode="auto">
              <a:xfrm>
                <a:off x="5782818" y="2723007"/>
                <a:ext cx="626364" cy="1141095"/>
              </a:xfrm>
              <a:custGeom>
                <a:avLst/>
                <a:gdLst>
                  <a:gd name="T0" fmla="*/ 22 w 878"/>
                  <a:gd name="T1" fmla="*/ 623 h 1597"/>
                  <a:gd name="T2" fmla="*/ 22 w 878"/>
                  <a:gd name="T3" fmla="*/ 579 h 1597"/>
                  <a:gd name="T4" fmla="*/ 878 w 878"/>
                  <a:gd name="T5" fmla="*/ 601 h 1597"/>
                  <a:gd name="T6" fmla="*/ 878 w 878"/>
                  <a:gd name="T7" fmla="*/ 764 h 1597"/>
                  <a:gd name="T8" fmla="*/ 22 w 878"/>
                  <a:gd name="T9" fmla="*/ 742 h 1597"/>
                  <a:gd name="T10" fmla="*/ 22 w 878"/>
                  <a:gd name="T11" fmla="*/ 786 h 1597"/>
                  <a:gd name="T12" fmla="*/ 878 w 878"/>
                  <a:gd name="T13" fmla="*/ 764 h 1597"/>
                  <a:gd name="T14" fmla="*/ 856 w 878"/>
                  <a:gd name="T15" fmla="*/ 904 h 1597"/>
                  <a:gd name="T16" fmla="*/ 0 w 878"/>
                  <a:gd name="T17" fmla="*/ 926 h 1597"/>
                  <a:gd name="T18" fmla="*/ 856 w 878"/>
                  <a:gd name="T19" fmla="*/ 948 h 1597"/>
                  <a:gd name="T20" fmla="*/ 878 w 878"/>
                  <a:gd name="T21" fmla="*/ 1088 h 1597"/>
                  <a:gd name="T22" fmla="*/ 22 w 878"/>
                  <a:gd name="T23" fmla="*/ 1066 h 1597"/>
                  <a:gd name="T24" fmla="*/ 22 w 878"/>
                  <a:gd name="T25" fmla="*/ 1110 h 1597"/>
                  <a:gd name="T26" fmla="*/ 878 w 878"/>
                  <a:gd name="T27" fmla="*/ 1088 h 1597"/>
                  <a:gd name="T28" fmla="*/ 856 w 878"/>
                  <a:gd name="T29" fmla="*/ 1228 h 1597"/>
                  <a:gd name="T30" fmla="*/ 0 w 878"/>
                  <a:gd name="T31" fmla="*/ 1250 h 1597"/>
                  <a:gd name="T32" fmla="*/ 856 w 878"/>
                  <a:gd name="T33" fmla="*/ 1272 h 1597"/>
                  <a:gd name="T34" fmla="*/ 878 w 878"/>
                  <a:gd name="T35" fmla="*/ 1413 h 1597"/>
                  <a:gd name="T36" fmla="*/ 22 w 878"/>
                  <a:gd name="T37" fmla="*/ 1391 h 1597"/>
                  <a:gd name="T38" fmla="*/ 22 w 878"/>
                  <a:gd name="T39" fmla="*/ 1435 h 1597"/>
                  <a:gd name="T40" fmla="*/ 878 w 878"/>
                  <a:gd name="T41" fmla="*/ 1413 h 1597"/>
                  <a:gd name="T42" fmla="*/ 856 w 878"/>
                  <a:gd name="T43" fmla="*/ 1553 h 1597"/>
                  <a:gd name="T44" fmla="*/ 0 w 878"/>
                  <a:gd name="T45" fmla="*/ 1575 h 1597"/>
                  <a:gd name="T46" fmla="*/ 856 w 878"/>
                  <a:gd name="T47" fmla="*/ 1597 h 1597"/>
                  <a:gd name="T48" fmla="*/ 645 w 878"/>
                  <a:gd name="T49" fmla="*/ 104 h 1597"/>
                  <a:gd name="T50" fmla="*/ 623 w 878"/>
                  <a:gd name="T51" fmla="*/ 275 h 1597"/>
                  <a:gd name="T52" fmla="*/ 233 w 878"/>
                  <a:gd name="T53" fmla="*/ 253 h 1597"/>
                  <a:gd name="T54" fmla="*/ 243 w 878"/>
                  <a:gd name="T55" fmla="*/ 94 h 1597"/>
                  <a:gd name="T56" fmla="*/ 439 w 878"/>
                  <a:gd name="T57" fmla="*/ 0 h 1597"/>
                  <a:gd name="T58" fmla="*/ 635 w 878"/>
                  <a:gd name="T59" fmla="*/ 94 h 1597"/>
                  <a:gd name="T60" fmla="*/ 360 w 878"/>
                  <a:gd name="T61" fmla="*/ 94 h 1597"/>
                  <a:gd name="T62" fmla="*/ 439 w 878"/>
                  <a:gd name="T63" fmla="*/ 44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8" h="1597">
                    <a:moveTo>
                      <a:pt x="856" y="623"/>
                    </a:moveTo>
                    <a:cubicBezTo>
                      <a:pt x="22" y="623"/>
                      <a:pt x="22" y="623"/>
                      <a:pt x="22" y="623"/>
                    </a:cubicBezTo>
                    <a:cubicBezTo>
                      <a:pt x="9" y="623"/>
                      <a:pt x="0" y="613"/>
                      <a:pt x="0" y="601"/>
                    </a:cubicBezTo>
                    <a:cubicBezTo>
                      <a:pt x="0" y="589"/>
                      <a:pt x="9" y="579"/>
                      <a:pt x="22" y="579"/>
                    </a:cubicBezTo>
                    <a:cubicBezTo>
                      <a:pt x="856" y="579"/>
                      <a:pt x="856" y="579"/>
                      <a:pt x="856" y="579"/>
                    </a:cubicBezTo>
                    <a:cubicBezTo>
                      <a:pt x="869" y="579"/>
                      <a:pt x="878" y="589"/>
                      <a:pt x="878" y="601"/>
                    </a:cubicBezTo>
                    <a:cubicBezTo>
                      <a:pt x="878" y="613"/>
                      <a:pt x="869" y="623"/>
                      <a:pt x="856" y="623"/>
                    </a:cubicBezTo>
                    <a:close/>
                    <a:moveTo>
                      <a:pt x="878" y="764"/>
                    </a:moveTo>
                    <a:cubicBezTo>
                      <a:pt x="878" y="751"/>
                      <a:pt x="869" y="742"/>
                      <a:pt x="856" y="742"/>
                    </a:cubicBezTo>
                    <a:cubicBezTo>
                      <a:pt x="22" y="742"/>
                      <a:pt x="22" y="742"/>
                      <a:pt x="22" y="742"/>
                    </a:cubicBezTo>
                    <a:cubicBezTo>
                      <a:pt x="9" y="742"/>
                      <a:pt x="0" y="751"/>
                      <a:pt x="0" y="764"/>
                    </a:cubicBezTo>
                    <a:cubicBezTo>
                      <a:pt x="0" y="776"/>
                      <a:pt x="9" y="786"/>
                      <a:pt x="22" y="786"/>
                    </a:cubicBezTo>
                    <a:cubicBezTo>
                      <a:pt x="856" y="786"/>
                      <a:pt x="856" y="786"/>
                      <a:pt x="856" y="786"/>
                    </a:cubicBezTo>
                    <a:cubicBezTo>
                      <a:pt x="869" y="786"/>
                      <a:pt x="878" y="776"/>
                      <a:pt x="878" y="764"/>
                    </a:cubicBezTo>
                    <a:close/>
                    <a:moveTo>
                      <a:pt x="878" y="926"/>
                    </a:moveTo>
                    <a:cubicBezTo>
                      <a:pt x="878" y="914"/>
                      <a:pt x="869" y="904"/>
                      <a:pt x="856" y="904"/>
                    </a:cubicBezTo>
                    <a:cubicBezTo>
                      <a:pt x="22" y="904"/>
                      <a:pt x="22" y="904"/>
                      <a:pt x="22" y="904"/>
                    </a:cubicBezTo>
                    <a:cubicBezTo>
                      <a:pt x="9" y="904"/>
                      <a:pt x="0" y="914"/>
                      <a:pt x="0" y="926"/>
                    </a:cubicBezTo>
                    <a:cubicBezTo>
                      <a:pt x="0" y="938"/>
                      <a:pt x="9" y="948"/>
                      <a:pt x="22" y="948"/>
                    </a:cubicBezTo>
                    <a:cubicBezTo>
                      <a:pt x="856" y="948"/>
                      <a:pt x="856" y="948"/>
                      <a:pt x="856" y="948"/>
                    </a:cubicBezTo>
                    <a:cubicBezTo>
                      <a:pt x="869" y="948"/>
                      <a:pt x="878" y="938"/>
                      <a:pt x="878" y="926"/>
                    </a:cubicBezTo>
                    <a:close/>
                    <a:moveTo>
                      <a:pt x="878" y="1088"/>
                    </a:moveTo>
                    <a:cubicBezTo>
                      <a:pt x="878" y="1076"/>
                      <a:pt x="869" y="1066"/>
                      <a:pt x="856" y="1066"/>
                    </a:cubicBezTo>
                    <a:cubicBezTo>
                      <a:pt x="22" y="1066"/>
                      <a:pt x="22" y="1066"/>
                      <a:pt x="22" y="1066"/>
                    </a:cubicBezTo>
                    <a:cubicBezTo>
                      <a:pt x="9" y="1066"/>
                      <a:pt x="0" y="1076"/>
                      <a:pt x="0" y="1088"/>
                    </a:cubicBezTo>
                    <a:cubicBezTo>
                      <a:pt x="0" y="1100"/>
                      <a:pt x="9" y="1110"/>
                      <a:pt x="22" y="1110"/>
                    </a:cubicBezTo>
                    <a:cubicBezTo>
                      <a:pt x="856" y="1110"/>
                      <a:pt x="856" y="1110"/>
                      <a:pt x="856" y="1110"/>
                    </a:cubicBezTo>
                    <a:cubicBezTo>
                      <a:pt x="869" y="1110"/>
                      <a:pt x="878" y="1100"/>
                      <a:pt x="878" y="1088"/>
                    </a:cubicBezTo>
                    <a:close/>
                    <a:moveTo>
                      <a:pt x="878" y="1250"/>
                    </a:moveTo>
                    <a:cubicBezTo>
                      <a:pt x="878" y="1238"/>
                      <a:pt x="869" y="1228"/>
                      <a:pt x="856" y="1228"/>
                    </a:cubicBezTo>
                    <a:cubicBezTo>
                      <a:pt x="22" y="1228"/>
                      <a:pt x="22" y="1228"/>
                      <a:pt x="22" y="1228"/>
                    </a:cubicBezTo>
                    <a:cubicBezTo>
                      <a:pt x="9" y="1228"/>
                      <a:pt x="0" y="1238"/>
                      <a:pt x="0" y="1250"/>
                    </a:cubicBezTo>
                    <a:cubicBezTo>
                      <a:pt x="0" y="1263"/>
                      <a:pt x="9" y="1272"/>
                      <a:pt x="22" y="1272"/>
                    </a:cubicBezTo>
                    <a:cubicBezTo>
                      <a:pt x="856" y="1272"/>
                      <a:pt x="856" y="1272"/>
                      <a:pt x="856" y="1272"/>
                    </a:cubicBezTo>
                    <a:cubicBezTo>
                      <a:pt x="869" y="1272"/>
                      <a:pt x="878" y="1263"/>
                      <a:pt x="878" y="1250"/>
                    </a:cubicBezTo>
                    <a:close/>
                    <a:moveTo>
                      <a:pt x="878" y="1413"/>
                    </a:moveTo>
                    <a:cubicBezTo>
                      <a:pt x="878" y="1401"/>
                      <a:pt x="869" y="1391"/>
                      <a:pt x="856" y="1391"/>
                    </a:cubicBezTo>
                    <a:cubicBezTo>
                      <a:pt x="22" y="1391"/>
                      <a:pt x="22" y="1391"/>
                      <a:pt x="22" y="1391"/>
                    </a:cubicBezTo>
                    <a:cubicBezTo>
                      <a:pt x="9" y="1391"/>
                      <a:pt x="0" y="1401"/>
                      <a:pt x="0" y="1413"/>
                    </a:cubicBezTo>
                    <a:cubicBezTo>
                      <a:pt x="0" y="1425"/>
                      <a:pt x="9" y="1435"/>
                      <a:pt x="22" y="1435"/>
                    </a:cubicBezTo>
                    <a:cubicBezTo>
                      <a:pt x="856" y="1435"/>
                      <a:pt x="856" y="1435"/>
                      <a:pt x="856" y="1435"/>
                    </a:cubicBezTo>
                    <a:cubicBezTo>
                      <a:pt x="869" y="1435"/>
                      <a:pt x="878" y="1425"/>
                      <a:pt x="878" y="1413"/>
                    </a:cubicBezTo>
                    <a:close/>
                    <a:moveTo>
                      <a:pt x="878" y="1575"/>
                    </a:moveTo>
                    <a:cubicBezTo>
                      <a:pt x="878" y="1563"/>
                      <a:pt x="869" y="1553"/>
                      <a:pt x="856" y="1553"/>
                    </a:cubicBezTo>
                    <a:cubicBezTo>
                      <a:pt x="22" y="1553"/>
                      <a:pt x="22" y="1553"/>
                      <a:pt x="22" y="1553"/>
                    </a:cubicBezTo>
                    <a:cubicBezTo>
                      <a:pt x="9" y="1553"/>
                      <a:pt x="0" y="1563"/>
                      <a:pt x="0" y="1575"/>
                    </a:cubicBezTo>
                    <a:cubicBezTo>
                      <a:pt x="0" y="1587"/>
                      <a:pt x="9" y="1597"/>
                      <a:pt x="22" y="1597"/>
                    </a:cubicBezTo>
                    <a:cubicBezTo>
                      <a:pt x="856" y="1597"/>
                      <a:pt x="856" y="1597"/>
                      <a:pt x="856" y="1597"/>
                    </a:cubicBezTo>
                    <a:cubicBezTo>
                      <a:pt x="869" y="1597"/>
                      <a:pt x="878" y="1587"/>
                      <a:pt x="878" y="1575"/>
                    </a:cubicBezTo>
                    <a:close/>
                    <a:moveTo>
                      <a:pt x="645" y="104"/>
                    </a:moveTo>
                    <a:cubicBezTo>
                      <a:pt x="645" y="253"/>
                      <a:pt x="645" y="253"/>
                      <a:pt x="645" y="253"/>
                    </a:cubicBezTo>
                    <a:cubicBezTo>
                      <a:pt x="645" y="265"/>
                      <a:pt x="635" y="275"/>
                      <a:pt x="623" y="275"/>
                    </a:cubicBezTo>
                    <a:cubicBezTo>
                      <a:pt x="255" y="275"/>
                      <a:pt x="255" y="275"/>
                      <a:pt x="255" y="275"/>
                    </a:cubicBezTo>
                    <a:cubicBezTo>
                      <a:pt x="243" y="275"/>
                      <a:pt x="233" y="265"/>
                      <a:pt x="233" y="253"/>
                    </a:cubicBezTo>
                    <a:cubicBezTo>
                      <a:pt x="233" y="104"/>
                      <a:pt x="233" y="104"/>
                      <a:pt x="233" y="104"/>
                    </a:cubicBezTo>
                    <a:cubicBezTo>
                      <a:pt x="233" y="98"/>
                      <a:pt x="237" y="94"/>
                      <a:pt x="243" y="94"/>
                    </a:cubicBezTo>
                    <a:cubicBezTo>
                      <a:pt x="313" y="94"/>
                      <a:pt x="313" y="94"/>
                      <a:pt x="313" y="94"/>
                    </a:cubicBezTo>
                    <a:cubicBezTo>
                      <a:pt x="329" y="39"/>
                      <a:pt x="380" y="0"/>
                      <a:pt x="439" y="0"/>
                    </a:cubicBezTo>
                    <a:cubicBezTo>
                      <a:pt x="498" y="0"/>
                      <a:pt x="549" y="39"/>
                      <a:pt x="565" y="94"/>
                    </a:cubicBezTo>
                    <a:cubicBezTo>
                      <a:pt x="635" y="94"/>
                      <a:pt x="635" y="94"/>
                      <a:pt x="635" y="94"/>
                    </a:cubicBezTo>
                    <a:cubicBezTo>
                      <a:pt x="641" y="94"/>
                      <a:pt x="645" y="98"/>
                      <a:pt x="645" y="104"/>
                    </a:cubicBezTo>
                    <a:close/>
                    <a:moveTo>
                      <a:pt x="360" y="94"/>
                    </a:moveTo>
                    <a:cubicBezTo>
                      <a:pt x="518" y="94"/>
                      <a:pt x="518" y="94"/>
                      <a:pt x="518" y="94"/>
                    </a:cubicBezTo>
                    <a:cubicBezTo>
                      <a:pt x="504" y="64"/>
                      <a:pt x="474" y="44"/>
                      <a:pt x="439" y="44"/>
                    </a:cubicBezTo>
                    <a:cubicBezTo>
                      <a:pt x="404" y="44"/>
                      <a:pt x="374" y="64"/>
                      <a:pt x="360" y="9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0" name="bcgIcons_Unification">
            <a:extLst>
              <a:ext uri="{FF2B5EF4-FFF2-40B4-BE49-F238E27FC236}">
                <a16:creationId xmlns:a16="http://schemas.microsoft.com/office/drawing/2014/main" xmlns="" id="{AE00BE8F-E036-4A89-BA79-0C4203925A62}"/>
              </a:ext>
            </a:extLst>
          </p:cNvPr>
          <p:cNvGrpSpPr>
            <a:grpSpLocks noChangeAspect="1"/>
          </p:cNvGrpSpPr>
          <p:nvPr/>
        </p:nvGrpSpPr>
        <p:grpSpPr bwMode="auto">
          <a:xfrm>
            <a:off x="3435108" y="1791416"/>
            <a:ext cx="833374" cy="834146"/>
            <a:chOff x="1682" y="0"/>
            <a:chExt cx="4316" cy="4320"/>
          </a:xfrm>
        </p:grpSpPr>
        <p:sp>
          <p:nvSpPr>
            <p:cNvPr id="21" name="AutoShape 8">
              <a:extLst>
                <a:ext uri="{FF2B5EF4-FFF2-40B4-BE49-F238E27FC236}">
                  <a16:creationId xmlns:a16="http://schemas.microsoft.com/office/drawing/2014/main" xmlns="" id="{CFA3ED9A-85B7-4FC6-8628-9D08035BCA3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a:extLst>
                <a:ext uri="{FF2B5EF4-FFF2-40B4-BE49-F238E27FC236}">
                  <a16:creationId xmlns:a16="http://schemas.microsoft.com/office/drawing/2014/main" xmlns="" id="{3702EBFD-C38E-48BA-8F16-9FFD9F96BAC0}"/>
                </a:ext>
              </a:extLst>
            </p:cNvPr>
            <p:cNvSpPr>
              <a:spLocks noEditPoints="1"/>
            </p:cNvSpPr>
            <p:nvPr/>
          </p:nvSpPr>
          <p:spPr bwMode="auto">
            <a:xfrm>
              <a:off x="2090" y="750"/>
              <a:ext cx="3500" cy="2824"/>
            </a:xfrm>
            <a:custGeom>
              <a:avLst/>
              <a:gdLst>
                <a:gd name="T0" fmla="*/ 1116 w 1868"/>
                <a:gd name="T1" fmla="*/ 44 h 1506"/>
                <a:gd name="T2" fmla="*/ 1164 w 1868"/>
                <a:gd name="T3" fmla="*/ 64 h 1506"/>
                <a:gd name="T4" fmla="*/ 1805 w 1868"/>
                <a:gd name="T5" fmla="*/ 705 h 1506"/>
                <a:gd name="T6" fmla="*/ 1824 w 1868"/>
                <a:gd name="T7" fmla="*/ 753 h 1506"/>
                <a:gd name="T8" fmla="*/ 1805 w 1868"/>
                <a:gd name="T9" fmla="*/ 801 h 1506"/>
                <a:gd name="T10" fmla="*/ 1164 w 1868"/>
                <a:gd name="T11" fmla="*/ 1442 h 1506"/>
                <a:gd name="T12" fmla="*/ 1116 w 1868"/>
                <a:gd name="T13" fmla="*/ 1462 h 1506"/>
                <a:gd name="T14" fmla="*/ 1068 w 1868"/>
                <a:gd name="T15" fmla="*/ 1442 h 1506"/>
                <a:gd name="T16" fmla="*/ 934 w 1868"/>
                <a:gd name="T17" fmla="*/ 1308 h 1506"/>
                <a:gd name="T18" fmla="*/ 800 w 1868"/>
                <a:gd name="T19" fmla="*/ 1442 h 1506"/>
                <a:gd name="T20" fmla="*/ 752 w 1868"/>
                <a:gd name="T21" fmla="*/ 1462 h 1506"/>
                <a:gd name="T22" fmla="*/ 704 w 1868"/>
                <a:gd name="T23" fmla="*/ 1442 h 1506"/>
                <a:gd name="T24" fmla="*/ 63 w 1868"/>
                <a:gd name="T25" fmla="*/ 801 h 1506"/>
                <a:gd name="T26" fmla="*/ 44 w 1868"/>
                <a:gd name="T27" fmla="*/ 753 h 1506"/>
                <a:gd name="T28" fmla="*/ 63 w 1868"/>
                <a:gd name="T29" fmla="*/ 705 h 1506"/>
                <a:gd name="T30" fmla="*/ 704 w 1868"/>
                <a:gd name="T31" fmla="*/ 64 h 1506"/>
                <a:gd name="T32" fmla="*/ 752 w 1868"/>
                <a:gd name="T33" fmla="*/ 44 h 1506"/>
                <a:gd name="T34" fmla="*/ 800 w 1868"/>
                <a:gd name="T35" fmla="*/ 64 h 1506"/>
                <a:gd name="T36" fmla="*/ 934 w 1868"/>
                <a:gd name="T37" fmla="*/ 198 h 1506"/>
                <a:gd name="T38" fmla="*/ 1068 w 1868"/>
                <a:gd name="T39" fmla="*/ 64 h 1506"/>
                <a:gd name="T40" fmla="*/ 1116 w 1868"/>
                <a:gd name="T41" fmla="*/ 44 h 1506"/>
                <a:gd name="T42" fmla="*/ 1116 w 1868"/>
                <a:gd name="T43" fmla="*/ 0 h 1506"/>
                <a:gd name="T44" fmla="*/ 1037 w 1868"/>
                <a:gd name="T45" fmla="*/ 33 h 1506"/>
                <a:gd name="T46" fmla="*/ 934 w 1868"/>
                <a:gd name="T47" fmla="*/ 136 h 1506"/>
                <a:gd name="T48" fmla="*/ 831 w 1868"/>
                <a:gd name="T49" fmla="*/ 33 h 1506"/>
                <a:gd name="T50" fmla="*/ 752 w 1868"/>
                <a:gd name="T51" fmla="*/ 0 h 1506"/>
                <a:gd name="T52" fmla="*/ 673 w 1868"/>
                <a:gd name="T53" fmla="*/ 33 h 1506"/>
                <a:gd name="T54" fmla="*/ 32 w 1868"/>
                <a:gd name="T55" fmla="*/ 674 h 1506"/>
                <a:gd name="T56" fmla="*/ 0 w 1868"/>
                <a:gd name="T57" fmla="*/ 753 h 1506"/>
                <a:gd name="T58" fmla="*/ 32 w 1868"/>
                <a:gd name="T59" fmla="*/ 832 h 1506"/>
                <a:gd name="T60" fmla="*/ 673 w 1868"/>
                <a:gd name="T61" fmla="*/ 1473 h 1506"/>
                <a:gd name="T62" fmla="*/ 752 w 1868"/>
                <a:gd name="T63" fmla="*/ 1506 h 1506"/>
                <a:gd name="T64" fmla="*/ 831 w 1868"/>
                <a:gd name="T65" fmla="*/ 1473 h 1506"/>
                <a:gd name="T66" fmla="*/ 934 w 1868"/>
                <a:gd name="T67" fmla="*/ 1370 h 1506"/>
                <a:gd name="T68" fmla="*/ 1037 w 1868"/>
                <a:gd name="T69" fmla="*/ 1473 h 1506"/>
                <a:gd name="T70" fmla="*/ 1116 w 1868"/>
                <a:gd name="T71" fmla="*/ 1506 h 1506"/>
                <a:gd name="T72" fmla="*/ 1195 w 1868"/>
                <a:gd name="T73" fmla="*/ 1473 h 1506"/>
                <a:gd name="T74" fmla="*/ 1836 w 1868"/>
                <a:gd name="T75" fmla="*/ 832 h 1506"/>
                <a:gd name="T76" fmla="*/ 1868 w 1868"/>
                <a:gd name="T77" fmla="*/ 753 h 1506"/>
                <a:gd name="T78" fmla="*/ 1836 w 1868"/>
                <a:gd name="T79" fmla="*/ 674 h 1506"/>
                <a:gd name="T80" fmla="*/ 1195 w 1868"/>
                <a:gd name="T81" fmla="*/ 33 h 1506"/>
                <a:gd name="T82" fmla="*/ 1116 w 1868"/>
                <a:gd name="T83"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68" h="1506">
                  <a:moveTo>
                    <a:pt x="1116" y="44"/>
                  </a:moveTo>
                  <a:cubicBezTo>
                    <a:pt x="1134" y="44"/>
                    <a:pt x="1151" y="51"/>
                    <a:pt x="1164" y="64"/>
                  </a:cubicBezTo>
                  <a:cubicBezTo>
                    <a:pt x="1805" y="705"/>
                    <a:pt x="1805" y="705"/>
                    <a:pt x="1805" y="705"/>
                  </a:cubicBezTo>
                  <a:cubicBezTo>
                    <a:pt x="1817" y="718"/>
                    <a:pt x="1824" y="735"/>
                    <a:pt x="1824" y="753"/>
                  </a:cubicBezTo>
                  <a:cubicBezTo>
                    <a:pt x="1824" y="771"/>
                    <a:pt x="1817" y="788"/>
                    <a:pt x="1805" y="801"/>
                  </a:cubicBezTo>
                  <a:cubicBezTo>
                    <a:pt x="1164" y="1442"/>
                    <a:pt x="1164" y="1442"/>
                    <a:pt x="1164" y="1442"/>
                  </a:cubicBezTo>
                  <a:cubicBezTo>
                    <a:pt x="1151" y="1455"/>
                    <a:pt x="1134" y="1462"/>
                    <a:pt x="1116" y="1462"/>
                  </a:cubicBezTo>
                  <a:cubicBezTo>
                    <a:pt x="1098" y="1462"/>
                    <a:pt x="1081" y="1455"/>
                    <a:pt x="1068" y="1442"/>
                  </a:cubicBezTo>
                  <a:cubicBezTo>
                    <a:pt x="934" y="1308"/>
                    <a:pt x="934" y="1308"/>
                    <a:pt x="934" y="1308"/>
                  </a:cubicBezTo>
                  <a:cubicBezTo>
                    <a:pt x="800" y="1442"/>
                    <a:pt x="800" y="1442"/>
                    <a:pt x="800" y="1442"/>
                  </a:cubicBezTo>
                  <a:cubicBezTo>
                    <a:pt x="787" y="1455"/>
                    <a:pt x="770" y="1462"/>
                    <a:pt x="752" y="1462"/>
                  </a:cubicBezTo>
                  <a:cubicBezTo>
                    <a:pt x="734" y="1462"/>
                    <a:pt x="717" y="1455"/>
                    <a:pt x="704" y="1442"/>
                  </a:cubicBezTo>
                  <a:cubicBezTo>
                    <a:pt x="63" y="801"/>
                    <a:pt x="63" y="801"/>
                    <a:pt x="63" y="801"/>
                  </a:cubicBezTo>
                  <a:cubicBezTo>
                    <a:pt x="51" y="788"/>
                    <a:pt x="44" y="771"/>
                    <a:pt x="44" y="753"/>
                  </a:cubicBezTo>
                  <a:cubicBezTo>
                    <a:pt x="44" y="735"/>
                    <a:pt x="51" y="718"/>
                    <a:pt x="63" y="705"/>
                  </a:cubicBezTo>
                  <a:cubicBezTo>
                    <a:pt x="704" y="64"/>
                    <a:pt x="704" y="64"/>
                    <a:pt x="704" y="64"/>
                  </a:cubicBezTo>
                  <a:cubicBezTo>
                    <a:pt x="717" y="51"/>
                    <a:pt x="734" y="44"/>
                    <a:pt x="752" y="44"/>
                  </a:cubicBezTo>
                  <a:cubicBezTo>
                    <a:pt x="770" y="44"/>
                    <a:pt x="787" y="51"/>
                    <a:pt x="800" y="64"/>
                  </a:cubicBezTo>
                  <a:cubicBezTo>
                    <a:pt x="934" y="198"/>
                    <a:pt x="934" y="198"/>
                    <a:pt x="934" y="198"/>
                  </a:cubicBezTo>
                  <a:cubicBezTo>
                    <a:pt x="1068" y="64"/>
                    <a:pt x="1068" y="64"/>
                    <a:pt x="1068" y="64"/>
                  </a:cubicBezTo>
                  <a:cubicBezTo>
                    <a:pt x="1081" y="51"/>
                    <a:pt x="1098" y="44"/>
                    <a:pt x="1116" y="44"/>
                  </a:cubicBezTo>
                  <a:moveTo>
                    <a:pt x="1116" y="0"/>
                  </a:moveTo>
                  <a:cubicBezTo>
                    <a:pt x="1086" y="0"/>
                    <a:pt x="1058" y="12"/>
                    <a:pt x="1037" y="33"/>
                  </a:cubicBezTo>
                  <a:cubicBezTo>
                    <a:pt x="934" y="136"/>
                    <a:pt x="934" y="136"/>
                    <a:pt x="934" y="136"/>
                  </a:cubicBezTo>
                  <a:cubicBezTo>
                    <a:pt x="831" y="33"/>
                    <a:pt x="831" y="33"/>
                    <a:pt x="831" y="33"/>
                  </a:cubicBezTo>
                  <a:cubicBezTo>
                    <a:pt x="810" y="12"/>
                    <a:pt x="782" y="0"/>
                    <a:pt x="752" y="0"/>
                  </a:cubicBezTo>
                  <a:cubicBezTo>
                    <a:pt x="722" y="0"/>
                    <a:pt x="694" y="12"/>
                    <a:pt x="673" y="33"/>
                  </a:cubicBezTo>
                  <a:cubicBezTo>
                    <a:pt x="32" y="674"/>
                    <a:pt x="32" y="674"/>
                    <a:pt x="32" y="674"/>
                  </a:cubicBezTo>
                  <a:cubicBezTo>
                    <a:pt x="11" y="695"/>
                    <a:pt x="0" y="723"/>
                    <a:pt x="0" y="753"/>
                  </a:cubicBezTo>
                  <a:cubicBezTo>
                    <a:pt x="0" y="783"/>
                    <a:pt x="11" y="811"/>
                    <a:pt x="32" y="832"/>
                  </a:cubicBezTo>
                  <a:cubicBezTo>
                    <a:pt x="673" y="1473"/>
                    <a:pt x="673" y="1473"/>
                    <a:pt x="673" y="1473"/>
                  </a:cubicBezTo>
                  <a:cubicBezTo>
                    <a:pt x="694" y="1494"/>
                    <a:pt x="722" y="1506"/>
                    <a:pt x="752" y="1506"/>
                  </a:cubicBezTo>
                  <a:cubicBezTo>
                    <a:pt x="782" y="1506"/>
                    <a:pt x="810" y="1494"/>
                    <a:pt x="831" y="1473"/>
                  </a:cubicBezTo>
                  <a:cubicBezTo>
                    <a:pt x="934" y="1370"/>
                    <a:pt x="934" y="1370"/>
                    <a:pt x="934" y="1370"/>
                  </a:cubicBezTo>
                  <a:cubicBezTo>
                    <a:pt x="1037" y="1473"/>
                    <a:pt x="1037" y="1473"/>
                    <a:pt x="1037" y="1473"/>
                  </a:cubicBezTo>
                  <a:cubicBezTo>
                    <a:pt x="1058" y="1494"/>
                    <a:pt x="1086" y="1506"/>
                    <a:pt x="1116" y="1506"/>
                  </a:cubicBezTo>
                  <a:cubicBezTo>
                    <a:pt x="1146" y="1506"/>
                    <a:pt x="1174" y="1494"/>
                    <a:pt x="1195" y="1473"/>
                  </a:cubicBezTo>
                  <a:cubicBezTo>
                    <a:pt x="1836" y="832"/>
                    <a:pt x="1836" y="832"/>
                    <a:pt x="1836" y="832"/>
                  </a:cubicBezTo>
                  <a:cubicBezTo>
                    <a:pt x="1857" y="811"/>
                    <a:pt x="1868" y="783"/>
                    <a:pt x="1868" y="753"/>
                  </a:cubicBezTo>
                  <a:cubicBezTo>
                    <a:pt x="1868" y="723"/>
                    <a:pt x="1857" y="695"/>
                    <a:pt x="1836" y="674"/>
                  </a:cubicBezTo>
                  <a:cubicBezTo>
                    <a:pt x="1195" y="33"/>
                    <a:pt x="1195" y="33"/>
                    <a:pt x="1195" y="33"/>
                  </a:cubicBezTo>
                  <a:cubicBezTo>
                    <a:pt x="1174" y="12"/>
                    <a:pt x="1146" y="0"/>
                    <a:pt x="111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2">
              <a:extLst>
                <a:ext uri="{FF2B5EF4-FFF2-40B4-BE49-F238E27FC236}">
                  <a16:creationId xmlns:a16="http://schemas.microsoft.com/office/drawing/2014/main" xmlns="" id="{7E79DF6D-1CAE-4270-B1C1-9698B7274088}"/>
                </a:ext>
              </a:extLst>
            </p:cNvPr>
            <p:cNvSpPr>
              <a:spLocks noEditPoints="1"/>
            </p:cNvSpPr>
            <p:nvPr/>
          </p:nvSpPr>
          <p:spPr bwMode="auto">
            <a:xfrm>
              <a:off x="2250" y="911"/>
              <a:ext cx="3180" cy="2502"/>
            </a:xfrm>
            <a:custGeom>
              <a:avLst/>
              <a:gdLst>
                <a:gd name="T0" fmla="*/ 849 w 1698"/>
                <a:gd name="T1" fmla="*/ 1159 h 1334"/>
                <a:gd name="T2" fmla="*/ 849 w 1698"/>
                <a:gd name="T3" fmla="*/ 1159 h 1334"/>
                <a:gd name="T4" fmla="*/ 373 w 1698"/>
                <a:gd name="T5" fmla="*/ 684 h 1334"/>
                <a:gd name="T6" fmla="*/ 373 w 1698"/>
                <a:gd name="T7" fmla="*/ 650 h 1334"/>
                <a:gd name="T8" fmla="*/ 849 w 1698"/>
                <a:gd name="T9" fmla="*/ 175 h 1334"/>
                <a:gd name="T10" fmla="*/ 1325 w 1698"/>
                <a:gd name="T11" fmla="*/ 650 h 1334"/>
                <a:gd name="T12" fmla="*/ 1325 w 1698"/>
                <a:gd name="T13" fmla="*/ 684 h 1334"/>
                <a:gd name="T14" fmla="*/ 849 w 1698"/>
                <a:gd name="T15" fmla="*/ 1159 h 1334"/>
                <a:gd name="T16" fmla="*/ 1689 w 1698"/>
                <a:gd name="T17" fmla="*/ 650 h 1334"/>
                <a:gd name="T18" fmla="*/ 1048 w 1698"/>
                <a:gd name="T19" fmla="*/ 9 h 1334"/>
                <a:gd name="T20" fmla="*/ 1014 w 1698"/>
                <a:gd name="T21" fmla="*/ 9 h 1334"/>
                <a:gd name="T22" fmla="*/ 880 w 1698"/>
                <a:gd name="T23" fmla="*/ 143 h 1334"/>
                <a:gd name="T24" fmla="*/ 1356 w 1698"/>
                <a:gd name="T25" fmla="*/ 619 h 1334"/>
                <a:gd name="T26" fmla="*/ 1376 w 1698"/>
                <a:gd name="T27" fmla="*/ 667 h 1334"/>
                <a:gd name="T28" fmla="*/ 1356 w 1698"/>
                <a:gd name="T29" fmla="*/ 715 h 1334"/>
                <a:gd name="T30" fmla="*/ 880 w 1698"/>
                <a:gd name="T31" fmla="*/ 1191 h 1334"/>
                <a:gd name="T32" fmla="*/ 1014 w 1698"/>
                <a:gd name="T33" fmla="*/ 1325 h 1334"/>
                <a:gd name="T34" fmla="*/ 1048 w 1698"/>
                <a:gd name="T35" fmla="*/ 1325 h 1334"/>
                <a:gd name="T36" fmla="*/ 1689 w 1698"/>
                <a:gd name="T37" fmla="*/ 684 h 1334"/>
                <a:gd name="T38" fmla="*/ 1689 w 1698"/>
                <a:gd name="T39" fmla="*/ 650 h 1334"/>
                <a:gd name="T40" fmla="*/ 342 w 1698"/>
                <a:gd name="T41" fmla="*/ 715 h 1334"/>
                <a:gd name="T42" fmla="*/ 322 w 1698"/>
                <a:gd name="T43" fmla="*/ 667 h 1334"/>
                <a:gd name="T44" fmla="*/ 342 w 1698"/>
                <a:gd name="T45" fmla="*/ 619 h 1334"/>
                <a:gd name="T46" fmla="*/ 818 w 1698"/>
                <a:gd name="T47" fmla="*/ 143 h 1334"/>
                <a:gd name="T48" fmla="*/ 684 w 1698"/>
                <a:gd name="T49" fmla="*/ 9 h 1334"/>
                <a:gd name="T50" fmla="*/ 650 w 1698"/>
                <a:gd name="T51" fmla="*/ 9 h 1334"/>
                <a:gd name="T52" fmla="*/ 9 w 1698"/>
                <a:gd name="T53" fmla="*/ 650 h 1334"/>
                <a:gd name="T54" fmla="*/ 9 w 1698"/>
                <a:gd name="T55" fmla="*/ 684 h 1334"/>
                <a:gd name="T56" fmla="*/ 650 w 1698"/>
                <a:gd name="T57" fmla="*/ 1325 h 1334"/>
                <a:gd name="T58" fmla="*/ 684 w 1698"/>
                <a:gd name="T59" fmla="*/ 1325 h 1334"/>
                <a:gd name="T60" fmla="*/ 818 w 1698"/>
                <a:gd name="T61" fmla="*/ 1191 h 1334"/>
                <a:gd name="T62" fmla="*/ 342 w 1698"/>
                <a:gd name="T63" fmla="*/ 715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8" h="1334">
                  <a:moveTo>
                    <a:pt x="849" y="1159"/>
                  </a:moveTo>
                  <a:cubicBezTo>
                    <a:pt x="849" y="1159"/>
                    <a:pt x="849" y="1159"/>
                    <a:pt x="849" y="1159"/>
                  </a:cubicBezTo>
                  <a:cubicBezTo>
                    <a:pt x="373" y="684"/>
                    <a:pt x="373" y="684"/>
                    <a:pt x="373" y="684"/>
                  </a:cubicBezTo>
                  <a:cubicBezTo>
                    <a:pt x="364" y="674"/>
                    <a:pt x="364" y="660"/>
                    <a:pt x="373" y="650"/>
                  </a:cubicBezTo>
                  <a:cubicBezTo>
                    <a:pt x="849" y="175"/>
                    <a:pt x="849" y="175"/>
                    <a:pt x="849" y="175"/>
                  </a:cubicBezTo>
                  <a:cubicBezTo>
                    <a:pt x="1325" y="650"/>
                    <a:pt x="1325" y="650"/>
                    <a:pt x="1325" y="650"/>
                  </a:cubicBezTo>
                  <a:cubicBezTo>
                    <a:pt x="1334" y="660"/>
                    <a:pt x="1334" y="674"/>
                    <a:pt x="1325" y="684"/>
                  </a:cubicBezTo>
                  <a:cubicBezTo>
                    <a:pt x="849" y="1159"/>
                    <a:pt x="849" y="1159"/>
                    <a:pt x="849" y="1159"/>
                  </a:cubicBezTo>
                  <a:close/>
                  <a:moveTo>
                    <a:pt x="1689" y="650"/>
                  </a:moveTo>
                  <a:cubicBezTo>
                    <a:pt x="1048" y="9"/>
                    <a:pt x="1048" y="9"/>
                    <a:pt x="1048" y="9"/>
                  </a:cubicBezTo>
                  <a:cubicBezTo>
                    <a:pt x="1038" y="0"/>
                    <a:pt x="1023" y="0"/>
                    <a:pt x="1014" y="9"/>
                  </a:cubicBezTo>
                  <a:cubicBezTo>
                    <a:pt x="880" y="143"/>
                    <a:pt x="880" y="143"/>
                    <a:pt x="880" y="143"/>
                  </a:cubicBezTo>
                  <a:cubicBezTo>
                    <a:pt x="1356" y="619"/>
                    <a:pt x="1356" y="619"/>
                    <a:pt x="1356" y="619"/>
                  </a:cubicBezTo>
                  <a:cubicBezTo>
                    <a:pt x="1369" y="632"/>
                    <a:pt x="1376" y="649"/>
                    <a:pt x="1376" y="667"/>
                  </a:cubicBezTo>
                  <a:cubicBezTo>
                    <a:pt x="1376" y="685"/>
                    <a:pt x="1369" y="702"/>
                    <a:pt x="1356" y="715"/>
                  </a:cubicBezTo>
                  <a:cubicBezTo>
                    <a:pt x="880" y="1191"/>
                    <a:pt x="880" y="1191"/>
                    <a:pt x="880" y="1191"/>
                  </a:cubicBezTo>
                  <a:cubicBezTo>
                    <a:pt x="1014" y="1325"/>
                    <a:pt x="1014" y="1325"/>
                    <a:pt x="1014" y="1325"/>
                  </a:cubicBezTo>
                  <a:cubicBezTo>
                    <a:pt x="1023" y="1334"/>
                    <a:pt x="1038" y="1334"/>
                    <a:pt x="1048" y="1325"/>
                  </a:cubicBezTo>
                  <a:cubicBezTo>
                    <a:pt x="1689" y="684"/>
                    <a:pt x="1689" y="684"/>
                    <a:pt x="1689" y="684"/>
                  </a:cubicBezTo>
                  <a:cubicBezTo>
                    <a:pt x="1698" y="674"/>
                    <a:pt x="1698" y="660"/>
                    <a:pt x="1689" y="650"/>
                  </a:cubicBezTo>
                  <a:close/>
                  <a:moveTo>
                    <a:pt x="342" y="715"/>
                  </a:moveTo>
                  <a:cubicBezTo>
                    <a:pt x="329" y="702"/>
                    <a:pt x="322" y="685"/>
                    <a:pt x="322" y="667"/>
                  </a:cubicBezTo>
                  <a:cubicBezTo>
                    <a:pt x="322" y="649"/>
                    <a:pt x="329" y="632"/>
                    <a:pt x="342" y="619"/>
                  </a:cubicBezTo>
                  <a:cubicBezTo>
                    <a:pt x="818" y="143"/>
                    <a:pt x="818" y="143"/>
                    <a:pt x="818" y="143"/>
                  </a:cubicBezTo>
                  <a:cubicBezTo>
                    <a:pt x="684" y="9"/>
                    <a:pt x="684" y="9"/>
                    <a:pt x="684" y="9"/>
                  </a:cubicBezTo>
                  <a:cubicBezTo>
                    <a:pt x="675" y="0"/>
                    <a:pt x="660" y="0"/>
                    <a:pt x="650" y="9"/>
                  </a:cubicBezTo>
                  <a:cubicBezTo>
                    <a:pt x="9" y="650"/>
                    <a:pt x="9" y="650"/>
                    <a:pt x="9" y="650"/>
                  </a:cubicBezTo>
                  <a:cubicBezTo>
                    <a:pt x="0" y="660"/>
                    <a:pt x="0" y="674"/>
                    <a:pt x="9" y="684"/>
                  </a:cubicBezTo>
                  <a:cubicBezTo>
                    <a:pt x="650" y="1325"/>
                    <a:pt x="650" y="1325"/>
                    <a:pt x="650" y="1325"/>
                  </a:cubicBezTo>
                  <a:cubicBezTo>
                    <a:pt x="660" y="1334"/>
                    <a:pt x="675" y="1334"/>
                    <a:pt x="684" y="1325"/>
                  </a:cubicBezTo>
                  <a:cubicBezTo>
                    <a:pt x="818" y="1191"/>
                    <a:pt x="818" y="1191"/>
                    <a:pt x="818" y="1191"/>
                  </a:cubicBezTo>
                  <a:lnTo>
                    <a:pt x="342" y="7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a:grpSpLocks noChangeAspect="1"/>
          </p:cNvGrpSpPr>
          <p:nvPr/>
        </p:nvGrpSpPr>
        <p:grpSpPr>
          <a:xfrm>
            <a:off x="6240216" y="1791416"/>
            <a:ext cx="833374" cy="834146"/>
            <a:chOff x="5273801" y="2606040"/>
            <a:chExt cx="1644396" cy="1645920"/>
          </a:xfrm>
        </p:grpSpPr>
        <p:sp>
          <p:nvSpPr>
            <p:cNvPr id="25" name="AutoShape 23">
              <a:extLst>
                <a:ext uri="{FF2B5EF4-FFF2-40B4-BE49-F238E27FC236}">
                  <a16:creationId xmlns:a16="http://schemas.microsoft.com/office/drawing/2014/main" xmlns="" id="{21145B1E-CDCB-4DD6-B1E9-AD669D7521DE}"/>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6" name="Group 25"/>
            <p:cNvGrpSpPr/>
            <p:nvPr/>
          </p:nvGrpSpPr>
          <p:grpSpPr>
            <a:xfrm>
              <a:off x="5343905" y="2928366"/>
              <a:ext cx="1505712" cy="995553"/>
              <a:chOff x="5343905" y="2928366"/>
              <a:chExt cx="1505712" cy="995553"/>
            </a:xfrm>
          </p:grpSpPr>
          <p:sp>
            <p:nvSpPr>
              <p:cNvPr id="27" name="Freeform 25">
                <a:extLst>
                  <a:ext uri="{FF2B5EF4-FFF2-40B4-BE49-F238E27FC236}">
                    <a16:creationId xmlns:a16="http://schemas.microsoft.com/office/drawing/2014/main" xmlns="" id="{9F947C49-F917-4AD1-B35C-097F99CCE4E2}"/>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xmlns="" id="{E2588303-321C-498F-B014-B990AEEA72D5}"/>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0"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1" name="Group 30"/>
          <p:cNvGrpSpPr>
            <a:grpSpLocks noChangeAspect="1"/>
          </p:cNvGrpSpPr>
          <p:nvPr/>
        </p:nvGrpSpPr>
        <p:grpSpPr>
          <a:xfrm>
            <a:off x="9045325" y="1791416"/>
            <a:ext cx="834146" cy="834146"/>
            <a:chOff x="5445144" y="2778144"/>
            <a:chExt cx="1301713" cy="1301713"/>
          </a:xfrm>
        </p:grpSpPr>
        <p:sp>
          <p:nvSpPr>
            <p:cNvPr id="32" name="Freeform 31"/>
            <p:cNvSpPr>
              <a:spLocks/>
            </p:cNvSpPr>
            <p:nvPr/>
          </p:nvSpPr>
          <p:spPr bwMode="auto">
            <a:xfrm>
              <a:off x="5445144" y="2778144"/>
              <a:ext cx="1301713" cy="1301713"/>
            </a:xfrm>
            <a:custGeom>
              <a:avLst/>
              <a:gdLst>
                <a:gd name="connsiteX0" fmla="*/ 1045840 w 1301713"/>
                <a:gd name="connsiteY0" fmla="*/ 42864 h 1301713"/>
                <a:gd name="connsiteX1" fmla="*/ 1034497 w 1301713"/>
                <a:gd name="connsiteY1" fmla="*/ 47687 h 1301713"/>
                <a:gd name="connsiteX2" fmla="*/ 974474 w 1301713"/>
                <a:gd name="connsiteY2" fmla="*/ 107710 h 1301713"/>
                <a:gd name="connsiteX3" fmla="*/ 47687 w 1301713"/>
                <a:gd name="connsiteY3" fmla="*/ 1034497 h 1301713"/>
                <a:gd name="connsiteX4" fmla="*/ 47687 w 1301713"/>
                <a:gd name="connsiteY4" fmla="*/ 1056648 h 1301713"/>
                <a:gd name="connsiteX5" fmla="*/ 243477 w 1301713"/>
                <a:gd name="connsiteY5" fmla="*/ 1252438 h 1301713"/>
                <a:gd name="connsiteX6" fmla="*/ 265629 w 1301713"/>
                <a:gd name="connsiteY6" fmla="*/ 1252438 h 1301713"/>
                <a:gd name="connsiteX7" fmla="*/ 1252438 w 1301713"/>
                <a:gd name="connsiteY7" fmla="*/ 265628 h 1301713"/>
                <a:gd name="connsiteX8" fmla="*/ 1252438 w 1301713"/>
                <a:gd name="connsiteY8" fmla="*/ 243477 h 1301713"/>
                <a:gd name="connsiteX9" fmla="*/ 1056648 w 1301713"/>
                <a:gd name="connsiteY9" fmla="*/ 47687 h 1301713"/>
                <a:gd name="connsiteX10" fmla="*/ 1045840 w 1301713"/>
                <a:gd name="connsiteY10" fmla="*/ 42864 h 1301713"/>
                <a:gd name="connsiteX11" fmla="*/ 1046243 w 1301713"/>
                <a:gd name="connsiteY11" fmla="*/ 0 h 1301713"/>
                <a:gd name="connsiteX12" fmla="*/ 1057040 w 1301713"/>
                <a:gd name="connsiteY12" fmla="*/ 4819 h 1301713"/>
                <a:gd name="connsiteX13" fmla="*/ 1296895 w 1301713"/>
                <a:gd name="connsiteY13" fmla="*/ 244674 h 1301713"/>
                <a:gd name="connsiteX14" fmla="*/ 1296895 w 1301713"/>
                <a:gd name="connsiteY14" fmla="*/ 266803 h 1301713"/>
                <a:gd name="connsiteX15" fmla="*/ 266803 w 1301713"/>
                <a:gd name="connsiteY15" fmla="*/ 1296895 h 1301713"/>
                <a:gd name="connsiteX16" fmla="*/ 244674 w 1301713"/>
                <a:gd name="connsiteY16" fmla="*/ 1296895 h 1301713"/>
                <a:gd name="connsiteX17" fmla="*/ 4819 w 1301713"/>
                <a:gd name="connsiteY17" fmla="*/ 1057040 h 1301713"/>
                <a:gd name="connsiteX18" fmla="*/ 4819 w 1301713"/>
                <a:gd name="connsiteY18" fmla="*/ 1034910 h 1301713"/>
                <a:gd name="connsiteX19" fmla="*/ 1034910 w 1301713"/>
                <a:gd name="connsiteY19" fmla="*/ 4819 h 1301713"/>
                <a:gd name="connsiteX20" fmla="*/ 1046243 w 1301713"/>
                <a:gd name="connsiteY20" fmla="*/ 0 h 130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01713" h="1301713">
                  <a:moveTo>
                    <a:pt x="1045840" y="42864"/>
                  </a:moveTo>
                  <a:cubicBezTo>
                    <a:pt x="1041821" y="42864"/>
                    <a:pt x="1037712" y="44472"/>
                    <a:pt x="1034497" y="47687"/>
                  </a:cubicBezTo>
                  <a:cubicBezTo>
                    <a:pt x="1034497" y="47687"/>
                    <a:pt x="1034497" y="47687"/>
                    <a:pt x="974474" y="107710"/>
                  </a:cubicBezTo>
                  <a:cubicBezTo>
                    <a:pt x="974474" y="107710"/>
                    <a:pt x="974474" y="107710"/>
                    <a:pt x="47687" y="1034497"/>
                  </a:cubicBezTo>
                  <a:cubicBezTo>
                    <a:pt x="41256" y="1040928"/>
                    <a:pt x="41256" y="1050932"/>
                    <a:pt x="47687" y="1056648"/>
                  </a:cubicBezTo>
                  <a:lnTo>
                    <a:pt x="243477" y="1252438"/>
                  </a:lnTo>
                  <a:cubicBezTo>
                    <a:pt x="249194" y="1258869"/>
                    <a:pt x="259198" y="1258869"/>
                    <a:pt x="265629" y="1252438"/>
                  </a:cubicBezTo>
                  <a:cubicBezTo>
                    <a:pt x="265629" y="1252438"/>
                    <a:pt x="265629" y="1252438"/>
                    <a:pt x="1252438" y="265628"/>
                  </a:cubicBezTo>
                  <a:cubicBezTo>
                    <a:pt x="1258869" y="259197"/>
                    <a:pt x="1258869" y="249194"/>
                    <a:pt x="1252438" y="243477"/>
                  </a:cubicBezTo>
                  <a:cubicBezTo>
                    <a:pt x="1252438" y="243477"/>
                    <a:pt x="1252438" y="243477"/>
                    <a:pt x="1056648" y="47687"/>
                  </a:cubicBezTo>
                  <a:cubicBezTo>
                    <a:pt x="1053790" y="44472"/>
                    <a:pt x="1049860" y="42864"/>
                    <a:pt x="1045840" y="42864"/>
                  </a:cubicBezTo>
                  <a:close/>
                  <a:moveTo>
                    <a:pt x="1046243" y="0"/>
                  </a:moveTo>
                  <a:cubicBezTo>
                    <a:pt x="1050258" y="0"/>
                    <a:pt x="1054184" y="1607"/>
                    <a:pt x="1057040" y="4819"/>
                  </a:cubicBezTo>
                  <a:cubicBezTo>
                    <a:pt x="1296895" y="244674"/>
                    <a:pt x="1296895" y="244674"/>
                    <a:pt x="1296895" y="244674"/>
                  </a:cubicBezTo>
                  <a:cubicBezTo>
                    <a:pt x="1303319" y="250385"/>
                    <a:pt x="1303319" y="260379"/>
                    <a:pt x="1296895" y="266803"/>
                  </a:cubicBezTo>
                  <a:cubicBezTo>
                    <a:pt x="266803" y="1296895"/>
                    <a:pt x="266803" y="1296895"/>
                    <a:pt x="266803" y="1296895"/>
                  </a:cubicBezTo>
                  <a:cubicBezTo>
                    <a:pt x="260379" y="1303319"/>
                    <a:pt x="250385" y="1303319"/>
                    <a:pt x="244674" y="1296895"/>
                  </a:cubicBezTo>
                  <a:cubicBezTo>
                    <a:pt x="4819" y="1057040"/>
                    <a:pt x="4819" y="1057040"/>
                    <a:pt x="4819" y="1057040"/>
                  </a:cubicBezTo>
                  <a:cubicBezTo>
                    <a:pt x="-1606" y="1051329"/>
                    <a:pt x="-1606" y="1041335"/>
                    <a:pt x="4819" y="1034910"/>
                  </a:cubicBezTo>
                  <a:cubicBezTo>
                    <a:pt x="1034910" y="4819"/>
                    <a:pt x="1034910" y="4819"/>
                    <a:pt x="1034910" y="4819"/>
                  </a:cubicBezTo>
                  <a:cubicBezTo>
                    <a:pt x="1038122" y="1607"/>
                    <a:pt x="1042227" y="0"/>
                    <a:pt x="104624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Freeform 7"/>
            <p:cNvSpPr>
              <a:spLocks/>
            </p:cNvSpPr>
            <p:nvPr/>
          </p:nvSpPr>
          <p:spPr bwMode="auto">
            <a:xfrm>
              <a:off x="5532438" y="2865438"/>
              <a:ext cx="1125538" cy="1125538"/>
            </a:xfrm>
            <a:custGeom>
              <a:avLst/>
              <a:gdLst>
                <a:gd name="T0" fmla="*/ 1327 w 1578"/>
                <a:gd name="T1" fmla="*/ 8 h 1578"/>
                <a:gd name="T2" fmla="*/ 1305 w 1578"/>
                <a:gd name="T3" fmla="*/ 30 h 1578"/>
                <a:gd name="T4" fmla="*/ 1470 w 1578"/>
                <a:gd name="T5" fmla="*/ 194 h 1578"/>
                <a:gd name="T6" fmla="*/ 1440 w 1578"/>
                <a:gd name="T7" fmla="*/ 224 h 1578"/>
                <a:gd name="T8" fmla="*/ 1276 w 1578"/>
                <a:gd name="T9" fmla="*/ 60 h 1578"/>
                <a:gd name="T10" fmla="*/ 1195 w 1578"/>
                <a:gd name="T11" fmla="*/ 141 h 1578"/>
                <a:gd name="T12" fmla="*/ 1315 w 1578"/>
                <a:gd name="T13" fmla="*/ 261 h 1578"/>
                <a:gd name="T14" fmla="*/ 1286 w 1578"/>
                <a:gd name="T15" fmla="*/ 290 h 1578"/>
                <a:gd name="T16" fmla="*/ 1166 w 1578"/>
                <a:gd name="T17" fmla="*/ 170 h 1578"/>
                <a:gd name="T18" fmla="*/ 1085 w 1578"/>
                <a:gd name="T19" fmla="*/ 251 h 1578"/>
                <a:gd name="T20" fmla="*/ 1249 w 1578"/>
                <a:gd name="T21" fmla="*/ 415 h 1578"/>
                <a:gd name="T22" fmla="*/ 1219 w 1578"/>
                <a:gd name="T23" fmla="*/ 445 h 1578"/>
                <a:gd name="T24" fmla="*/ 1055 w 1578"/>
                <a:gd name="T25" fmla="*/ 280 h 1578"/>
                <a:gd name="T26" fmla="*/ 974 w 1578"/>
                <a:gd name="T27" fmla="*/ 362 h 1578"/>
                <a:gd name="T28" fmla="*/ 1094 w 1578"/>
                <a:gd name="T29" fmla="*/ 482 h 1578"/>
                <a:gd name="T30" fmla="*/ 1065 w 1578"/>
                <a:gd name="T31" fmla="*/ 511 h 1578"/>
                <a:gd name="T32" fmla="*/ 945 w 1578"/>
                <a:gd name="T33" fmla="*/ 391 h 1578"/>
                <a:gd name="T34" fmla="*/ 864 w 1578"/>
                <a:gd name="T35" fmla="*/ 472 h 1578"/>
                <a:gd name="T36" fmla="*/ 1028 w 1578"/>
                <a:gd name="T37" fmla="*/ 636 h 1578"/>
                <a:gd name="T38" fmla="*/ 998 w 1578"/>
                <a:gd name="T39" fmla="*/ 666 h 1578"/>
                <a:gd name="T40" fmla="*/ 834 w 1578"/>
                <a:gd name="T41" fmla="*/ 501 h 1578"/>
                <a:gd name="T42" fmla="*/ 753 w 1578"/>
                <a:gd name="T43" fmla="*/ 583 h 1578"/>
                <a:gd name="T44" fmla="*/ 874 w 1578"/>
                <a:gd name="T45" fmla="*/ 703 h 1578"/>
                <a:gd name="T46" fmla="*/ 844 w 1578"/>
                <a:gd name="T47" fmla="*/ 732 h 1578"/>
                <a:gd name="T48" fmla="*/ 724 w 1578"/>
                <a:gd name="T49" fmla="*/ 612 h 1578"/>
                <a:gd name="T50" fmla="*/ 643 w 1578"/>
                <a:gd name="T51" fmla="*/ 693 h 1578"/>
                <a:gd name="T52" fmla="*/ 763 w 1578"/>
                <a:gd name="T53" fmla="*/ 813 h 1578"/>
                <a:gd name="T54" fmla="*/ 734 w 1578"/>
                <a:gd name="T55" fmla="*/ 843 h 1578"/>
                <a:gd name="T56" fmla="*/ 613 w 1578"/>
                <a:gd name="T57" fmla="*/ 722 h 1578"/>
                <a:gd name="T58" fmla="*/ 532 w 1578"/>
                <a:gd name="T59" fmla="*/ 803 h 1578"/>
                <a:gd name="T60" fmla="*/ 696 w 1578"/>
                <a:gd name="T61" fmla="*/ 968 h 1578"/>
                <a:gd name="T62" fmla="*/ 667 w 1578"/>
                <a:gd name="T63" fmla="*/ 997 h 1578"/>
                <a:gd name="T64" fmla="*/ 503 w 1578"/>
                <a:gd name="T65" fmla="*/ 833 h 1578"/>
                <a:gd name="T66" fmla="*/ 422 w 1578"/>
                <a:gd name="T67" fmla="*/ 914 h 1578"/>
                <a:gd name="T68" fmla="*/ 542 w 1578"/>
                <a:gd name="T69" fmla="*/ 1034 h 1578"/>
                <a:gd name="T70" fmla="*/ 513 w 1578"/>
                <a:gd name="T71" fmla="*/ 1064 h 1578"/>
                <a:gd name="T72" fmla="*/ 393 w 1578"/>
                <a:gd name="T73" fmla="*/ 943 h 1578"/>
                <a:gd name="T74" fmla="*/ 311 w 1578"/>
                <a:gd name="T75" fmla="*/ 1024 h 1578"/>
                <a:gd name="T76" fmla="*/ 476 w 1578"/>
                <a:gd name="T77" fmla="*/ 1189 h 1578"/>
                <a:gd name="T78" fmla="*/ 446 w 1578"/>
                <a:gd name="T79" fmla="*/ 1218 h 1578"/>
                <a:gd name="T80" fmla="*/ 282 w 1578"/>
                <a:gd name="T81" fmla="*/ 1054 h 1578"/>
                <a:gd name="T82" fmla="*/ 201 w 1578"/>
                <a:gd name="T83" fmla="*/ 1135 h 1578"/>
                <a:gd name="T84" fmla="*/ 321 w 1578"/>
                <a:gd name="T85" fmla="*/ 1255 h 1578"/>
                <a:gd name="T86" fmla="*/ 292 w 1578"/>
                <a:gd name="T87" fmla="*/ 1284 h 1578"/>
                <a:gd name="T88" fmla="*/ 172 w 1578"/>
                <a:gd name="T89" fmla="*/ 1164 h 1578"/>
                <a:gd name="T90" fmla="*/ 90 w 1578"/>
                <a:gd name="T91" fmla="*/ 1245 h 1578"/>
                <a:gd name="T92" fmla="*/ 255 w 1578"/>
                <a:gd name="T93" fmla="*/ 1409 h 1578"/>
                <a:gd name="T94" fmla="*/ 225 w 1578"/>
                <a:gd name="T95" fmla="*/ 1439 h 1578"/>
                <a:gd name="T96" fmla="*/ 61 w 1578"/>
                <a:gd name="T97" fmla="*/ 1275 h 1578"/>
                <a:gd name="T98" fmla="*/ 8 w 1578"/>
                <a:gd name="T99" fmla="*/ 1327 h 1578"/>
                <a:gd name="T100" fmla="*/ 8 w 1578"/>
                <a:gd name="T101" fmla="*/ 1358 h 1578"/>
                <a:gd name="T102" fmla="*/ 220 w 1578"/>
                <a:gd name="T103" fmla="*/ 1570 h 1578"/>
                <a:gd name="T104" fmla="*/ 251 w 1578"/>
                <a:gd name="T105" fmla="*/ 1570 h 1578"/>
                <a:gd name="T106" fmla="*/ 1570 w 1578"/>
                <a:gd name="T107" fmla="*/ 251 h 1578"/>
                <a:gd name="T108" fmla="*/ 1570 w 1578"/>
                <a:gd name="T109" fmla="*/ 220 h 1578"/>
                <a:gd name="T110" fmla="*/ 1358 w 1578"/>
                <a:gd name="T111" fmla="*/ 8 h 1578"/>
                <a:gd name="T112" fmla="*/ 1327 w 1578"/>
                <a:gd name="T113" fmla="*/ 8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8" h="1578">
                  <a:moveTo>
                    <a:pt x="1327" y="8"/>
                  </a:moveTo>
                  <a:cubicBezTo>
                    <a:pt x="1305" y="30"/>
                    <a:pt x="1305" y="30"/>
                    <a:pt x="1305" y="30"/>
                  </a:cubicBezTo>
                  <a:cubicBezTo>
                    <a:pt x="1470" y="194"/>
                    <a:pt x="1470" y="194"/>
                    <a:pt x="1470" y="194"/>
                  </a:cubicBezTo>
                  <a:cubicBezTo>
                    <a:pt x="1440" y="224"/>
                    <a:pt x="1440" y="224"/>
                    <a:pt x="1440" y="224"/>
                  </a:cubicBezTo>
                  <a:cubicBezTo>
                    <a:pt x="1276" y="60"/>
                    <a:pt x="1276" y="60"/>
                    <a:pt x="1276" y="60"/>
                  </a:cubicBezTo>
                  <a:cubicBezTo>
                    <a:pt x="1195" y="141"/>
                    <a:pt x="1195" y="141"/>
                    <a:pt x="1195" y="141"/>
                  </a:cubicBezTo>
                  <a:cubicBezTo>
                    <a:pt x="1315" y="261"/>
                    <a:pt x="1315" y="261"/>
                    <a:pt x="1315" y="261"/>
                  </a:cubicBezTo>
                  <a:cubicBezTo>
                    <a:pt x="1286" y="290"/>
                    <a:pt x="1286" y="290"/>
                    <a:pt x="1286" y="290"/>
                  </a:cubicBezTo>
                  <a:cubicBezTo>
                    <a:pt x="1166" y="170"/>
                    <a:pt x="1166" y="170"/>
                    <a:pt x="1166" y="170"/>
                  </a:cubicBezTo>
                  <a:cubicBezTo>
                    <a:pt x="1085" y="251"/>
                    <a:pt x="1085" y="251"/>
                    <a:pt x="1085" y="251"/>
                  </a:cubicBezTo>
                  <a:cubicBezTo>
                    <a:pt x="1249" y="415"/>
                    <a:pt x="1249" y="415"/>
                    <a:pt x="1249" y="415"/>
                  </a:cubicBezTo>
                  <a:cubicBezTo>
                    <a:pt x="1219" y="445"/>
                    <a:pt x="1219" y="445"/>
                    <a:pt x="1219" y="445"/>
                  </a:cubicBezTo>
                  <a:cubicBezTo>
                    <a:pt x="1055" y="280"/>
                    <a:pt x="1055" y="280"/>
                    <a:pt x="1055" y="280"/>
                  </a:cubicBezTo>
                  <a:cubicBezTo>
                    <a:pt x="974" y="362"/>
                    <a:pt x="974" y="362"/>
                    <a:pt x="974" y="362"/>
                  </a:cubicBezTo>
                  <a:cubicBezTo>
                    <a:pt x="1094" y="482"/>
                    <a:pt x="1094" y="482"/>
                    <a:pt x="1094" y="482"/>
                  </a:cubicBezTo>
                  <a:cubicBezTo>
                    <a:pt x="1065" y="511"/>
                    <a:pt x="1065" y="511"/>
                    <a:pt x="1065" y="511"/>
                  </a:cubicBezTo>
                  <a:cubicBezTo>
                    <a:pt x="945" y="391"/>
                    <a:pt x="945" y="391"/>
                    <a:pt x="945" y="391"/>
                  </a:cubicBezTo>
                  <a:cubicBezTo>
                    <a:pt x="864" y="472"/>
                    <a:pt x="864" y="472"/>
                    <a:pt x="864" y="472"/>
                  </a:cubicBezTo>
                  <a:cubicBezTo>
                    <a:pt x="1028" y="636"/>
                    <a:pt x="1028" y="636"/>
                    <a:pt x="1028" y="636"/>
                  </a:cubicBezTo>
                  <a:cubicBezTo>
                    <a:pt x="998" y="666"/>
                    <a:pt x="998" y="666"/>
                    <a:pt x="998" y="666"/>
                  </a:cubicBezTo>
                  <a:cubicBezTo>
                    <a:pt x="834" y="501"/>
                    <a:pt x="834" y="501"/>
                    <a:pt x="834" y="501"/>
                  </a:cubicBezTo>
                  <a:cubicBezTo>
                    <a:pt x="753" y="583"/>
                    <a:pt x="753" y="583"/>
                    <a:pt x="753" y="583"/>
                  </a:cubicBezTo>
                  <a:cubicBezTo>
                    <a:pt x="874" y="703"/>
                    <a:pt x="874" y="703"/>
                    <a:pt x="874" y="703"/>
                  </a:cubicBezTo>
                  <a:cubicBezTo>
                    <a:pt x="844" y="732"/>
                    <a:pt x="844" y="732"/>
                    <a:pt x="844" y="732"/>
                  </a:cubicBezTo>
                  <a:cubicBezTo>
                    <a:pt x="724" y="612"/>
                    <a:pt x="724" y="612"/>
                    <a:pt x="724" y="612"/>
                  </a:cubicBezTo>
                  <a:cubicBezTo>
                    <a:pt x="643" y="693"/>
                    <a:pt x="643" y="693"/>
                    <a:pt x="643" y="693"/>
                  </a:cubicBezTo>
                  <a:cubicBezTo>
                    <a:pt x="763" y="813"/>
                    <a:pt x="763" y="813"/>
                    <a:pt x="763" y="813"/>
                  </a:cubicBezTo>
                  <a:cubicBezTo>
                    <a:pt x="734" y="843"/>
                    <a:pt x="734" y="843"/>
                    <a:pt x="734" y="843"/>
                  </a:cubicBezTo>
                  <a:cubicBezTo>
                    <a:pt x="613" y="722"/>
                    <a:pt x="613" y="722"/>
                    <a:pt x="613" y="722"/>
                  </a:cubicBezTo>
                  <a:cubicBezTo>
                    <a:pt x="532" y="803"/>
                    <a:pt x="532" y="803"/>
                    <a:pt x="532" y="803"/>
                  </a:cubicBezTo>
                  <a:cubicBezTo>
                    <a:pt x="696" y="968"/>
                    <a:pt x="696" y="968"/>
                    <a:pt x="696" y="968"/>
                  </a:cubicBezTo>
                  <a:cubicBezTo>
                    <a:pt x="667" y="997"/>
                    <a:pt x="667" y="997"/>
                    <a:pt x="667" y="997"/>
                  </a:cubicBezTo>
                  <a:cubicBezTo>
                    <a:pt x="503" y="833"/>
                    <a:pt x="503" y="833"/>
                    <a:pt x="503" y="833"/>
                  </a:cubicBezTo>
                  <a:cubicBezTo>
                    <a:pt x="422" y="914"/>
                    <a:pt x="422" y="914"/>
                    <a:pt x="422" y="914"/>
                  </a:cubicBezTo>
                  <a:cubicBezTo>
                    <a:pt x="542" y="1034"/>
                    <a:pt x="542" y="1034"/>
                    <a:pt x="542" y="1034"/>
                  </a:cubicBezTo>
                  <a:cubicBezTo>
                    <a:pt x="513" y="1064"/>
                    <a:pt x="513" y="1064"/>
                    <a:pt x="513" y="1064"/>
                  </a:cubicBezTo>
                  <a:cubicBezTo>
                    <a:pt x="393" y="943"/>
                    <a:pt x="393" y="943"/>
                    <a:pt x="393" y="943"/>
                  </a:cubicBezTo>
                  <a:cubicBezTo>
                    <a:pt x="311" y="1024"/>
                    <a:pt x="311" y="1024"/>
                    <a:pt x="311" y="1024"/>
                  </a:cubicBezTo>
                  <a:cubicBezTo>
                    <a:pt x="476" y="1189"/>
                    <a:pt x="476" y="1189"/>
                    <a:pt x="476" y="1189"/>
                  </a:cubicBezTo>
                  <a:cubicBezTo>
                    <a:pt x="446" y="1218"/>
                    <a:pt x="446" y="1218"/>
                    <a:pt x="446" y="1218"/>
                  </a:cubicBezTo>
                  <a:cubicBezTo>
                    <a:pt x="282" y="1054"/>
                    <a:pt x="282" y="1054"/>
                    <a:pt x="282" y="1054"/>
                  </a:cubicBezTo>
                  <a:cubicBezTo>
                    <a:pt x="201" y="1135"/>
                    <a:pt x="201" y="1135"/>
                    <a:pt x="201" y="1135"/>
                  </a:cubicBezTo>
                  <a:cubicBezTo>
                    <a:pt x="321" y="1255"/>
                    <a:pt x="321" y="1255"/>
                    <a:pt x="321" y="1255"/>
                  </a:cubicBezTo>
                  <a:cubicBezTo>
                    <a:pt x="292" y="1284"/>
                    <a:pt x="292" y="1284"/>
                    <a:pt x="292" y="1284"/>
                  </a:cubicBezTo>
                  <a:cubicBezTo>
                    <a:pt x="172" y="1164"/>
                    <a:pt x="172" y="1164"/>
                    <a:pt x="172" y="1164"/>
                  </a:cubicBezTo>
                  <a:cubicBezTo>
                    <a:pt x="90" y="1245"/>
                    <a:pt x="90" y="1245"/>
                    <a:pt x="90" y="1245"/>
                  </a:cubicBezTo>
                  <a:cubicBezTo>
                    <a:pt x="255" y="1409"/>
                    <a:pt x="255" y="1409"/>
                    <a:pt x="255" y="1409"/>
                  </a:cubicBezTo>
                  <a:cubicBezTo>
                    <a:pt x="225" y="1439"/>
                    <a:pt x="225" y="1439"/>
                    <a:pt x="225" y="1439"/>
                  </a:cubicBezTo>
                  <a:cubicBezTo>
                    <a:pt x="61" y="1275"/>
                    <a:pt x="61" y="1275"/>
                    <a:pt x="61" y="1275"/>
                  </a:cubicBezTo>
                  <a:cubicBezTo>
                    <a:pt x="8" y="1327"/>
                    <a:pt x="8" y="1327"/>
                    <a:pt x="8" y="1327"/>
                  </a:cubicBezTo>
                  <a:cubicBezTo>
                    <a:pt x="0" y="1336"/>
                    <a:pt x="0" y="1350"/>
                    <a:pt x="8" y="1358"/>
                  </a:cubicBezTo>
                  <a:cubicBezTo>
                    <a:pt x="220" y="1570"/>
                    <a:pt x="220" y="1570"/>
                    <a:pt x="220" y="1570"/>
                  </a:cubicBezTo>
                  <a:cubicBezTo>
                    <a:pt x="228" y="1578"/>
                    <a:pt x="242" y="1578"/>
                    <a:pt x="251" y="1570"/>
                  </a:cubicBezTo>
                  <a:cubicBezTo>
                    <a:pt x="1570" y="251"/>
                    <a:pt x="1570" y="251"/>
                    <a:pt x="1570" y="251"/>
                  </a:cubicBezTo>
                  <a:cubicBezTo>
                    <a:pt x="1578" y="242"/>
                    <a:pt x="1578" y="228"/>
                    <a:pt x="1570" y="220"/>
                  </a:cubicBezTo>
                  <a:cubicBezTo>
                    <a:pt x="1358" y="8"/>
                    <a:pt x="1358" y="8"/>
                    <a:pt x="1358" y="8"/>
                  </a:cubicBezTo>
                  <a:cubicBezTo>
                    <a:pt x="1350" y="0"/>
                    <a:pt x="1336" y="0"/>
                    <a:pt x="1327" y="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p:cNvGrpSpPr/>
          <p:nvPr/>
        </p:nvGrpSpPr>
        <p:grpSpPr>
          <a:xfrm>
            <a:off x="484612" y="3947555"/>
            <a:ext cx="11220433" cy="352425"/>
            <a:chOff x="631446" y="4251325"/>
            <a:chExt cx="11220433" cy="352425"/>
          </a:xfrm>
        </p:grpSpPr>
        <p:cxnSp>
          <p:nvCxnSpPr>
            <p:cNvPr id="34" name="Straight Connector 33"/>
            <p:cNvCxnSpPr/>
            <p:nvPr/>
          </p:nvCxnSpPr>
          <p:spPr>
            <a:xfrm>
              <a:off x="631446" y="4251325"/>
              <a:ext cx="5610216" cy="0"/>
            </a:xfrm>
            <a:prstGeom prst="line">
              <a:avLst/>
            </a:prstGeom>
            <a:ln w="50800" cap="rnd">
              <a:gradFill flip="none" rotWithShape="1">
                <a:gsLst>
                  <a:gs pos="0">
                    <a:srgbClr val="29BA74"/>
                  </a:gs>
                  <a:gs pos="50500">
                    <a:srgbClr val="FFFFFF"/>
                  </a:gs>
                  <a:gs pos="100000">
                    <a:srgbClr val="E71C57"/>
                  </a:gs>
                </a:gsLst>
                <a:lin ang="0" scaled="1"/>
                <a:tileRect/>
              </a:gra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36554" y="4427538"/>
              <a:ext cx="5610216" cy="0"/>
            </a:xfrm>
            <a:prstGeom prst="line">
              <a:avLst/>
            </a:prstGeom>
            <a:ln w="50800" cap="rnd">
              <a:gradFill flip="none" rotWithShape="1">
                <a:gsLst>
                  <a:gs pos="0">
                    <a:srgbClr val="E71C57"/>
                  </a:gs>
                  <a:gs pos="50500">
                    <a:srgbClr val="FFFFFF"/>
                  </a:gs>
                  <a:gs pos="100000">
                    <a:srgbClr val="30C1D7"/>
                  </a:gs>
                </a:gsLst>
                <a:lin ang="0" scaled="1"/>
                <a:tileRect/>
              </a:gra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241663" y="4603750"/>
              <a:ext cx="5610216" cy="0"/>
            </a:xfrm>
            <a:prstGeom prst="line">
              <a:avLst/>
            </a:prstGeom>
            <a:ln w="50800" cap="rnd">
              <a:gradFill flip="none" rotWithShape="1">
                <a:gsLst>
                  <a:gs pos="0">
                    <a:srgbClr val="30C1D7"/>
                  </a:gs>
                  <a:gs pos="50500">
                    <a:srgbClr val="FFFFFF"/>
                  </a:gs>
                  <a:gs pos="100000">
                    <a:srgbClr val="295E7E"/>
                  </a:gs>
                </a:gsLst>
                <a:lin ang="0" scaled="1"/>
                <a:tileRect/>
              </a:gra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829467" y="3410137"/>
            <a:ext cx="6530724" cy="20681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Key interdependencies exists  from one step to another</a:t>
            </a:r>
            <a:endParaRPr lang="en-US" dirty="0" smtClean="0">
              <a:solidFill>
                <a:srgbClr val="575757"/>
              </a:solidFill>
            </a:endParaRPr>
          </a:p>
        </p:txBody>
      </p:sp>
      <p:grpSp>
        <p:nvGrpSpPr>
          <p:cNvPr id="40" name="Group 39"/>
          <p:cNvGrpSpPr/>
          <p:nvPr/>
        </p:nvGrpSpPr>
        <p:grpSpPr>
          <a:xfrm rot="5400000">
            <a:off x="5941742" y="2761140"/>
            <a:ext cx="306171" cy="4079081"/>
            <a:chOff x="5942914" y="2081213"/>
            <a:chExt cx="306171" cy="4079081"/>
          </a:xfrm>
        </p:grpSpPr>
        <p:cxnSp>
          <p:nvCxnSpPr>
            <p:cNvPr id="41" name="Straight Connector 40"/>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942914" y="3967299"/>
              <a:ext cx="306171" cy="306910"/>
              <a:chOff x="5937564" y="3833745"/>
              <a:chExt cx="306171" cy="306910"/>
            </a:xfrm>
          </p:grpSpPr>
          <p:sp>
            <p:nvSpPr>
              <p:cNvPr id="43"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4"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46" name="TextBox 45"/>
          <p:cNvSpPr txBox="1"/>
          <p:nvPr/>
        </p:nvSpPr>
        <p:spPr>
          <a:xfrm>
            <a:off x="2828295" y="5021798"/>
            <a:ext cx="6530724" cy="20681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Output formats</a:t>
            </a:r>
            <a:endParaRPr lang="en-US" dirty="0" smtClean="0">
              <a:solidFill>
                <a:srgbClr val="575757"/>
              </a:solidFill>
            </a:endParaRPr>
          </a:p>
        </p:txBody>
      </p:sp>
    </p:spTree>
    <p:custDataLst>
      <p:tags r:id="rId1"/>
    </p:custDataLst>
    <p:extLst>
      <p:ext uri="{BB962C8B-B14F-4D97-AF65-F5344CB8AC3E}">
        <p14:creationId xmlns:p14="http://schemas.microsoft.com/office/powerpoint/2010/main" val="2323822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Object 92" hidden="1"/>
          <p:cNvGraphicFramePr>
            <a:graphicFrameLocks noChangeAspect="1"/>
          </p:cNvGraphicFramePr>
          <p:nvPr>
            <p:custDataLst>
              <p:tags r:id="rId3"/>
            </p:custDataLst>
            <p:extLst>
              <p:ext uri="{D42A27DB-BD31-4B8C-83A1-F6EECF244321}">
                <p14:modId xmlns:p14="http://schemas.microsoft.com/office/powerpoint/2010/main" val="33532000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6503" name="think-cell Slide" r:id="rId10" imgW="415" imgH="416" progId="TCLayout.ActiveDocument.1">
                  <p:embed/>
                </p:oleObj>
              </mc:Choice>
              <mc:Fallback>
                <p:oleObj name="think-cell Slide" r:id="rId10" imgW="415" imgH="416"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92" name="Rectangle 91"/>
          <p:cNvSpPr/>
          <p:nvPr/>
        </p:nvSpPr>
        <p:spPr>
          <a:xfrm>
            <a:off x="4296806" y="5657850"/>
            <a:ext cx="4256518" cy="1028700"/>
          </a:xfrm>
          <a:prstGeom prst="rect">
            <a:avLst/>
          </a:prstGeom>
          <a:solidFill>
            <a:srgbClr val="9A9A9A"/>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Data Science Outputs</a:t>
            </a:r>
            <a:endParaRPr lang="en-US" sz="1200" dirty="0" smtClean="0">
              <a:solidFill>
                <a:srgbClr val="FFFFFF"/>
              </a:solidFill>
            </a:endParaRPr>
          </a:p>
        </p:txBody>
      </p:sp>
      <p:sp>
        <p:nvSpPr>
          <p:cNvPr id="2" name="Title 1"/>
          <p:cNvSpPr>
            <a:spLocks noGrp="1"/>
          </p:cNvSpPr>
          <p:nvPr>
            <p:ph type="title"/>
          </p:nvPr>
        </p:nvSpPr>
        <p:spPr>
          <a:xfrm>
            <a:off x="630000" y="622800"/>
            <a:ext cx="10933200" cy="941796"/>
          </a:xfrm>
        </p:spPr>
        <p:txBody>
          <a:bodyPr/>
          <a:lstStyle/>
          <a:p>
            <a:r>
              <a:rPr lang="en-US" dirty="0" smtClean="0"/>
              <a:t>Implementation and execution presents a particular challenge as use cases scale in complexity</a:t>
            </a:r>
            <a:endParaRPr lang="en-US" dirty="0"/>
          </a:p>
        </p:txBody>
      </p:sp>
      <p:sp>
        <p:nvSpPr>
          <p:cNvPr id="3" name="ValueChainStarter"/>
          <p:cNvSpPr>
            <a:spLocks noChangeArrowheads="1"/>
          </p:cNvSpPr>
          <p:nvPr>
            <p:custDataLst>
              <p:tags r:id="rId4"/>
            </p:custDataLst>
          </p:nvPr>
        </p:nvSpPr>
        <p:spPr bwMode="gray">
          <a:xfrm>
            <a:off x="630000" y="1850848"/>
            <a:ext cx="2808000" cy="469575"/>
          </a:xfrm>
          <a:prstGeom prst="homePlate">
            <a:avLst>
              <a:gd name="adj" fmla="val 12004"/>
            </a:avLst>
          </a:prstGeom>
          <a:solidFill>
            <a:schemeClr val="tx2">
              <a:alpha val="50000"/>
            </a:schemeClr>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Requirements</a:t>
            </a:r>
            <a:endParaRPr lang="en-US" sz="2400" dirty="0">
              <a:solidFill>
                <a:schemeClr val="bg1"/>
              </a:solidFill>
              <a:sym typeface="Trebuchet MS" panose="020B0603020202020204" pitchFamily="34" charset="0"/>
            </a:endParaRPr>
          </a:p>
        </p:txBody>
      </p:sp>
      <p:sp>
        <p:nvSpPr>
          <p:cNvPr id="4" name="ValueChainHeader"/>
          <p:cNvSpPr>
            <a:spLocks noChangeArrowheads="1"/>
          </p:cNvSpPr>
          <p:nvPr>
            <p:custDataLst>
              <p:tags r:id="rId5"/>
            </p:custDataLst>
          </p:nvPr>
        </p:nvSpPr>
        <p:spPr bwMode="gray">
          <a:xfrm>
            <a:off x="3435108" y="1850848"/>
            <a:ext cx="2808000" cy="469575"/>
          </a:xfrm>
          <a:prstGeom prst="chevron">
            <a:avLst>
              <a:gd name="adj" fmla="val 12004"/>
            </a:avLst>
          </a:prstGeom>
          <a:solidFill>
            <a:srgbClr val="E71C57"/>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Implementation</a:t>
            </a:r>
            <a:endParaRPr lang="en-US" sz="2400" dirty="0">
              <a:solidFill>
                <a:schemeClr val="bg1"/>
              </a:solidFill>
              <a:sym typeface="Trebuchet MS" panose="020B0603020202020204" pitchFamily="34" charset="0"/>
            </a:endParaRPr>
          </a:p>
        </p:txBody>
      </p:sp>
      <p:sp>
        <p:nvSpPr>
          <p:cNvPr id="5" name="ValueChainHeader"/>
          <p:cNvSpPr>
            <a:spLocks noChangeArrowheads="1"/>
          </p:cNvSpPr>
          <p:nvPr>
            <p:custDataLst>
              <p:tags r:id="rId6"/>
            </p:custDataLst>
          </p:nvPr>
        </p:nvSpPr>
        <p:spPr bwMode="gray">
          <a:xfrm>
            <a:off x="6240216" y="1850848"/>
            <a:ext cx="2808000" cy="469575"/>
          </a:xfrm>
          <a:prstGeom prst="chevron">
            <a:avLst>
              <a:gd name="adj" fmla="val 12004"/>
            </a:avLst>
          </a:prstGeom>
          <a:solidFill>
            <a:srgbClr val="30C1D7"/>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Execution</a:t>
            </a:r>
            <a:endParaRPr lang="en-US" sz="2400" dirty="0">
              <a:solidFill>
                <a:schemeClr val="bg1"/>
              </a:solidFill>
              <a:sym typeface="Trebuchet MS" panose="020B0603020202020204" pitchFamily="34" charset="0"/>
            </a:endParaRPr>
          </a:p>
        </p:txBody>
      </p:sp>
      <p:sp>
        <p:nvSpPr>
          <p:cNvPr id="6" name="ValueChainHeader"/>
          <p:cNvSpPr>
            <a:spLocks noChangeArrowheads="1"/>
          </p:cNvSpPr>
          <p:nvPr>
            <p:custDataLst>
              <p:tags r:id="rId7"/>
            </p:custDataLst>
          </p:nvPr>
        </p:nvSpPr>
        <p:spPr bwMode="gray">
          <a:xfrm>
            <a:off x="9045325" y="1850848"/>
            <a:ext cx="2808000" cy="469575"/>
          </a:xfrm>
          <a:prstGeom prst="chevron">
            <a:avLst>
              <a:gd name="adj" fmla="val 12004"/>
            </a:avLst>
          </a:prstGeom>
          <a:solidFill>
            <a:srgbClr val="295E7E">
              <a:alpha val="50000"/>
            </a:srgbClr>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Measurement</a:t>
            </a:r>
            <a:endParaRPr lang="en-US" sz="2400" dirty="0">
              <a:solidFill>
                <a:schemeClr val="bg1"/>
              </a:solidFill>
              <a:sym typeface="Trebuchet MS" panose="020B0603020202020204" pitchFamily="34" charset="0"/>
            </a:endParaRPr>
          </a:p>
        </p:txBody>
      </p:sp>
      <p:sp>
        <p:nvSpPr>
          <p:cNvPr id="30"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p:cNvSpPr/>
          <p:nvPr/>
        </p:nvSpPr>
        <p:spPr>
          <a:xfrm>
            <a:off x="630000" y="2606675"/>
            <a:ext cx="1724025" cy="542925"/>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Use case specified</a:t>
            </a:r>
            <a:endParaRPr lang="en-US" sz="1200" dirty="0" smtClean="0">
              <a:solidFill>
                <a:srgbClr val="FFFFFF"/>
              </a:solidFill>
            </a:endParaRPr>
          </a:p>
        </p:txBody>
      </p:sp>
      <p:sp>
        <p:nvSpPr>
          <p:cNvPr id="45" name="Rectangle 44"/>
          <p:cNvSpPr/>
          <p:nvPr/>
        </p:nvSpPr>
        <p:spPr>
          <a:xfrm>
            <a:off x="4516191" y="2606675"/>
            <a:ext cx="1724025" cy="542925"/>
          </a:xfrm>
          <a:prstGeom prst="rect">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Excel file generation</a:t>
            </a:r>
            <a:endParaRPr lang="en-US" sz="1200" dirty="0" smtClean="0">
              <a:solidFill>
                <a:srgbClr val="FFFFFF"/>
              </a:solidFill>
            </a:endParaRPr>
          </a:p>
        </p:txBody>
      </p:sp>
      <p:sp>
        <p:nvSpPr>
          <p:cNvPr id="47" name="IllustrativeStamp"/>
          <p:cNvSpPr/>
          <p:nvPr/>
        </p:nvSpPr>
        <p:spPr>
          <a:xfrm>
            <a:off x="10336333" y="1497600"/>
            <a:ext cx="1225296" cy="191773"/>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l"/>
            <a:r>
              <a:rPr lang="en-US" sz="1200" dirty="0" smtClean="0">
                <a:solidFill>
                  <a:schemeClr val="bg1"/>
                </a:solidFill>
              </a:rPr>
              <a:t>Illustrative</a:t>
            </a:r>
          </a:p>
        </p:txBody>
      </p:sp>
      <p:grpSp>
        <p:nvGrpSpPr>
          <p:cNvPr id="48" name="Group 47"/>
          <p:cNvGrpSpPr>
            <a:grpSpLocks noChangeAspect="1"/>
          </p:cNvGrpSpPr>
          <p:nvPr/>
        </p:nvGrpSpPr>
        <p:grpSpPr>
          <a:xfrm>
            <a:off x="3047821" y="2490491"/>
            <a:ext cx="774573" cy="775291"/>
            <a:chOff x="5273802" y="2606040"/>
            <a:chExt cx="1644396" cy="1645920"/>
          </a:xfrm>
        </p:grpSpPr>
        <p:sp>
          <p:nvSpPr>
            <p:cNvPr id="49" name="AutoShape 13">
              <a:extLst>
                <a:ext uri="{FF2B5EF4-FFF2-40B4-BE49-F238E27FC236}">
                  <a16:creationId xmlns:a16="http://schemas.microsoft.com/office/drawing/2014/main" xmlns="" id="{3C3D9D18-6789-4A00-8831-91BF38F97637}"/>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p:cNvGrpSpPr/>
            <p:nvPr/>
          </p:nvGrpSpPr>
          <p:grpSpPr>
            <a:xfrm>
              <a:off x="5452110" y="2803779"/>
              <a:ext cx="1288923" cy="1200912"/>
              <a:chOff x="5452110" y="2803779"/>
              <a:chExt cx="1288923" cy="1200912"/>
            </a:xfrm>
          </p:grpSpPr>
          <p:sp>
            <p:nvSpPr>
              <p:cNvPr id="51" name="Freeform 15">
                <a:extLst>
                  <a:ext uri="{FF2B5EF4-FFF2-40B4-BE49-F238E27FC236}">
                    <a16:creationId xmlns:a16="http://schemas.microsoft.com/office/drawing/2014/main" xmlns="" id="{0F53DE35-7F5E-48B5-B9DD-D84DD59FFC19}"/>
                  </a:ext>
                </a:extLst>
              </p:cNvPr>
              <p:cNvSpPr>
                <a:spLocks noEditPoints="1"/>
              </p:cNvSpPr>
              <p:nvPr/>
            </p:nvSpPr>
            <p:spPr bwMode="auto">
              <a:xfrm>
                <a:off x="5759196" y="2803779"/>
                <a:ext cx="675132" cy="1200912"/>
              </a:xfrm>
              <a:custGeom>
                <a:avLst/>
                <a:gdLst>
                  <a:gd name="T0" fmla="*/ 928 w 946"/>
                  <a:gd name="T1" fmla="*/ 647 h 1681"/>
                  <a:gd name="T2" fmla="*/ 928 w 946"/>
                  <a:gd name="T3" fmla="*/ 646 h 1681"/>
                  <a:gd name="T4" fmla="*/ 874 w 946"/>
                  <a:gd name="T5" fmla="*/ 722 h 1681"/>
                  <a:gd name="T6" fmla="*/ 840 w 946"/>
                  <a:gd name="T7" fmla="*/ 722 h 1681"/>
                  <a:gd name="T8" fmla="*/ 835 w 946"/>
                  <a:gd name="T9" fmla="*/ 366 h 1681"/>
                  <a:gd name="T10" fmla="*/ 214 w 946"/>
                  <a:gd name="T11" fmla="*/ 388 h 1681"/>
                  <a:gd name="T12" fmla="*/ 98 w 946"/>
                  <a:gd name="T13" fmla="*/ 716 h 1681"/>
                  <a:gd name="T14" fmla="*/ 67 w 946"/>
                  <a:gd name="T15" fmla="*/ 713 h 1681"/>
                  <a:gd name="T16" fmla="*/ 20 w 946"/>
                  <a:gd name="T17" fmla="*/ 653 h 1681"/>
                  <a:gd name="T18" fmla="*/ 20 w 946"/>
                  <a:gd name="T19" fmla="*/ 652 h 1681"/>
                  <a:gd name="T20" fmla="*/ 1 w 946"/>
                  <a:gd name="T21" fmla="*/ 483 h 1681"/>
                  <a:gd name="T22" fmla="*/ 473 w 946"/>
                  <a:gd name="T23" fmla="*/ 0 h 1681"/>
                  <a:gd name="T24" fmla="*/ 945 w 946"/>
                  <a:gd name="T25" fmla="*/ 483 h 1681"/>
                  <a:gd name="T26" fmla="*/ 928 w 946"/>
                  <a:gd name="T27" fmla="*/ 647 h 1681"/>
                  <a:gd name="T28" fmla="*/ 583 w 946"/>
                  <a:gd name="T29" fmla="*/ 1667 h 1681"/>
                  <a:gd name="T30" fmla="*/ 514 w 946"/>
                  <a:gd name="T31" fmla="*/ 1465 h 1681"/>
                  <a:gd name="T32" fmla="*/ 515 w 946"/>
                  <a:gd name="T33" fmla="*/ 1457 h 1681"/>
                  <a:gd name="T34" fmla="*/ 579 w 946"/>
                  <a:gd name="T35" fmla="*/ 1356 h 1681"/>
                  <a:gd name="T36" fmla="*/ 573 w 946"/>
                  <a:gd name="T37" fmla="*/ 1342 h 1681"/>
                  <a:gd name="T38" fmla="*/ 476 w 946"/>
                  <a:gd name="T39" fmla="*/ 1329 h 1681"/>
                  <a:gd name="T40" fmla="*/ 374 w 946"/>
                  <a:gd name="T41" fmla="*/ 1342 h 1681"/>
                  <a:gd name="T42" fmla="*/ 368 w 946"/>
                  <a:gd name="T43" fmla="*/ 1357 h 1681"/>
                  <a:gd name="T44" fmla="*/ 432 w 946"/>
                  <a:gd name="T45" fmla="*/ 1457 h 1681"/>
                  <a:gd name="T46" fmla="*/ 433 w 946"/>
                  <a:gd name="T47" fmla="*/ 1465 h 1681"/>
                  <a:gd name="T48" fmla="*/ 358 w 946"/>
                  <a:gd name="T49" fmla="*/ 1667 h 1681"/>
                  <a:gd name="T50" fmla="*/ 368 w 946"/>
                  <a:gd name="T51" fmla="*/ 1681 h 1681"/>
                  <a:gd name="T52" fmla="*/ 574 w 946"/>
                  <a:gd name="T53" fmla="*/ 1681 h 1681"/>
                  <a:gd name="T54" fmla="*/ 583 w 946"/>
                  <a:gd name="T55" fmla="*/ 1667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1681">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583" y="1667"/>
                    </a:moveTo>
                    <a:cubicBezTo>
                      <a:pt x="514" y="1465"/>
                      <a:pt x="514" y="1465"/>
                      <a:pt x="514" y="1465"/>
                    </a:cubicBezTo>
                    <a:cubicBezTo>
                      <a:pt x="513" y="1462"/>
                      <a:pt x="514" y="1459"/>
                      <a:pt x="515" y="1457"/>
                    </a:cubicBezTo>
                    <a:cubicBezTo>
                      <a:pt x="579" y="1356"/>
                      <a:pt x="579" y="1356"/>
                      <a:pt x="579" y="1356"/>
                    </a:cubicBezTo>
                    <a:cubicBezTo>
                      <a:pt x="582" y="1351"/>
                      <a:pt x="579" y="1344"/>
                      <a:pt x="573" y="1342"/>
                    </a:cubicBezTo>
                    <a:cubicBezTo>
                      <a:pt x="552" y="1337"/>
                      <a:pt x="510" y="1329"/>
                      <a:pt x="476" y="1329"/>
                    </a:cubicBezTo>
                    <a:cubicBezTo>
                      <a:pt x="442" y="1329"/>
                      <a:pt x="396" y="1338"/>
                      <a:pt x="374" y="1342"/>
                    </a:cubicBezTo>
                    <a:cubicBezTo>
                      <a:pt x="368" y="1344"/>
                      <a:pt x="365" y="1351"/>
                      <a:pt x="368" y="1357"/>
                    </a:cubicBezTo>
                    <a:cubicBezTo>
                      <a:pt x="432" y="1457"/>
                      <a:pt x="432" y="1457"/>
                      <a:pt x="432" y="1457"/>
                    </a:cubicBezTo>
                    <a:cubicBezTo>
                      <a:pt x="433" y="1460"/>
                      <a:pt x="434" y="1463"/>
                      <a:pt x="433" y="1465"/>
                    </a:cubicBezTo>
                    <a:cubicBezTo>
                      <a:pt x="358" y="1667"/>
                      <a:pt x="358" y="1667"/>
                      <a:pt x="358" y="1667"/>
                    </a:cubicBezTo>
                    <a:cubicBezTo>
                      <a:pt x="356" y="1674"/>
                      <a:pt x="361" y="1681"/>
                      <a:pt x="368" y="1681"/>
                    </a:cubicBezTo>
                    <a:cubicBezTo>
                      <a:pt x="574" y="1681"/>
                      <a:pt x="574" y="1681"/>
                      <a:pt x="574" y="1681"/>
                    </a:cubicBezTo>
                    <a:cubicBezTo>
                      <a:pt x="581" y="1681"/>
                      <a:pt x="585" y="1674"/>
                      <a:pt x="583" y="166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6">
                <a:extLst>
                  <a:ext uri="{FF2B5EF4-FFF2-40B4-BE49-F238E27FC236}">
                    <a16:creationId xmlns:a16="http://schemas.microsoft.com/office/drawing/2014/main" xmlns="" id="{D033E5D7-D092-40EC-9EC7-B6BB71F5CC61}"/>
                  </a:ext>
                </a:extLst>
              </p:cNvPr>
              <p:cNvSpPr>
                <a:spLocks noEditPoints="1"/>
              </p:cNvSpPr>
              <p:nvPr/>
            </p:nvSpPr>
            <p:spPr bwMode="auto">
              <a:xfrm>
                <a:off x="5452110" y="3318129"/>
                <a:ext cx="1288923" cy="686562"/>
              </a:xfrm>
              <a:custGeom>
                <a:avLst/>
                <a:gdLst>
                  <a:gd name="T0" fmla="*/ 26 w 1806"/>
                  <a:gd name="T1" fmla="*/ 961 h 961"/>
                  <a:gd name="T2" fmla="*/ 5 w 1806"/>
                  <a:gd name="T3" fmla="*/ 931 h 961"/>
                  <a:gd name="T4" fmla="*/ 223 w 1806"/>
                  <a:gd name="T5" fmla="*/ 614 h 961"/>
                  <a:gd name="T6" fmla="*/ 602 w 1806"/>
                  <a:gd name="T7" fmla="*/ 548 h 961"/>
                  <a:gd name="T8" fmla="*/ 612 w 1806"/>
                  <a:gd name="T9" fmla="*/ 555 h 961"/>
                  <a:gd name="T10" fmla="*/ 703 w 1806"/>
                  <a:gd name="T11" fmla="*/ 948 h 961"/>
                  <a:gd name="T12" fmla="*/ 693 w 1806"/>
                  <a:gd name="T13" fmla="*/ 961 h 961"/>
                  <a:gd name="T14" fmla="*/ 26 w 1806"/>
                  <a:gd name="T15" fmla="*/ 961 h 961"/>
                  <a:gd name="T16" fmla="*/ 1780 w 1806"/>
                  <a:gd name="T17" fmla="*/ 961 h 961"/>
                  <a:gd name="T18" fmla="*/ 1801 w 1806"/>
                  <a:gd name="T19" fmla="*/ 931 h 961"/>
                  <a:gd name="T20" fmla="*/ 1583 w 1806"/>
                  <a:gd name="T21" fmla="*/ 614 h 961"/>
                  <a:gd name="T22" fmla="*/ 1204 w 1806"/>
                  <a:gd name="T23" fmla="*/ 548 h 961"/>
                  <a:gd name="T24" fmla="*/ 1194 w 1806"/>
                  <a:gd name="T25" fmla="*/ 555 h 961"/>
                  <a:gd name="T26" fmla="*/ 1103 w 1806"/>
                  <a:gd name="T27" fmla="*/ 948 h 961"/>
                  <a:gd name="T28" fmla="*/ 1113 w 1806"/>
                  <a:gd name="T29" fmla="*/ 961 h 961"/>
                  <a:gd name="T30" fmla="*/ 1780 w 1806"/>
                  <a:gd name="T31" fmla="*/ 961 h 961"/>
                  <a:gd name="T32" fmla="*/ 1329 w 1806"/>
                  <a:gd name="T33" fmla="*/ 24 h 961"/>
                  <a:gd name="T34" fmla="*/ 1283 w 1806"/>
                  <a:gd name="T35" fmla="*/ 77 h 961"/>
                  <a:gd name="T36" fmla="*/ 1273 w 1806"/>
                  <a:gd name="T37" fmla="*/ 89 h 961"/>
                  <a:gd name="T38" fmla="*/ 1129 w 1806"/>
                  <a:gd name="T39" fmla="*/ 391 h 961"/>
                  <a:gd name="T40" fmla="*/ 903 w 1806"/>
                  <a:gd name="T41" fmla="*/ 504 h 961"/>
                  <a:gd name="T42" fmla="*/ 677 w 1806"/>
                  <a:gd name="T43" fmla="*/ 391 h 961"/>
                  <a:gd name="T44" fmla="*/ 533 w 1806"/>
                  <a:gd name="T45" fmla="*/ 89 h 961"/>
                  <a:gd name="T46" fmla="*/ 523 w 1806"/>
                  <a:gd name="T47" fmla="*/ 77 h 961"/>
                  <a:gd name="T48" fmla="*/ 477 w 1806"/>
                  <a:gd name="T49" fmla="*/ 24 h 961"/>
                  <a:gd name="T50" fmla="*/ 426 w 1806"/>
                  <a:gd name="T51" fmla="*/ 0 h 961"/>
                  <a:gd name="T52" fmla="*/ 426 w 1806"/>
                  <a:gd name="T53" fmla="*/ 5 h 961"/>
                  <a:gd name="T54" fmla="*/ 495 w 1806"/>
                  <a:gd name="T55" fmla="*/ 112 h 961"/>
                  <a:gd name="T56" fmla="*/ 639 w 1806"/>
                  <a:gd name="T57" fmla="*/ 414 h 961"/>
                  <a:gd name="T58" fmla="*/ 639 w 1806"/>
                  <a:gd name="T59" fmla="*/ 512 h 961"/>
                  <a:gd name="T60" fmla="*/ 646 w 1806"/>
                  <a:gd name="T61" fmla="*/ 522 h 961"/>
                  <a:gd name="T62" fmla="*/ 683 w 1806"/>
                  <a:gd name="T63" fmla="*/ 560 h 961"/>
                  <a:gd name="T64" fmla="*/ 683 w 1806"/>
                  <a:gd name="T65" fmla="*/ 451 h 961"/>
                  <a:gd name="T66" fmla="*/ 903 w 1806"/>
                  <a:gd name="T67" fmla="*/ 548 h 961"/>
                  <a:gd name="T68" fmla="*/ 1123 w 1806"/>
                  <a:gd name="T69" fmla="*/ 451 h 961"/>
                  <a:gd name="T70" fmla="*/ 1123 w 1806"/>
                  <a:gd name="T71" fmla="*/ 560 h 961"/>
                  <a:gd name="T72" fmla="*/ 1160 w 1806"/>
                  <a:gd name="T73" fmla="*/ 522 h 961"/>
                  <a:gd name="T74" fmla="*/ 1167 w 1806"/>
                  <a:gd name="T75" fmla="*/ 512 h 961"/>
                  <a:gd name="T76" fmla="*/ 1167 w 1806"/>
                  <a:gd name="T77" fmla="*/ 414 h 961"/>
                  <a:gd name="T78" fmla="*/ 1311 w 1806"/>
                  <a:gd name="T79" fmla="*/ 112 h 961"/>
                  <a:gd name="T80" fmla="*/ 1380 w 1806"/>
                  <a:gd name="T81" fmla="*/ 3 h 961"/>
                  <a:gd name="T82" fmla="*/ 1380 w 1806"/>
                  <a:gd name="T83" fmla="*/ 0 h 961"/>
                  <a:gd name="T84" fmla="*/ 1329 w 1806"/>
                  <a:gd name="T85" fmla="*/ 24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06" h="961">
                    <a:moveTo>
                      <a:pt x="26" y="961"/>
                    </a:moveTo>
                    <a:cubicBezTo>
                      <a:pt x="10" y="961"/>
                      <a:pt x="0" y="945"/>
                      <a:pt x="5" y="931"/>
                    </a:cubicBezTo>
                    <a:cubicBezTo>
                      <a:pt x="33" y="857"/>
                      <a:pt x="113" y="664"/>
                      <a:pt x="223" y="614"/>
                    </a:cubicBezTo>
                    <a:cubicBezTo>
                      <a:pt x="344" y="557"/>
                      <a:pt x="558" y="549"/>
                      <a:pt x="602" y="548"/>
                    </a:cubicBezTo>
                    <a:cubicBezTo>
                      <a:pt x="607" y="548"/>
                      <a:pt x="611" y="551"/>
                      <a:pt x="612" y="555"/>
                    </a:cubicBezTo>
                    <a:cubicBezTo>
                      <a:pt x="703" y="948"/>
                      <a:pt x="703" y="948"/>
                      <a:pt x="703" y="948"/>
                    </a:cubicBezTo>
                    <a:cubicBezTo>
                      <a:pt x="704" y="955"/>
                      <a:pt x="700" y="961"/>
                      <a:pt x="693" y="961"/>
                    </a:cubicBezTo>
                    <a:lnTo>
                      <a:pt x="26" y="961"/>
                    </a:lnTo>
                    <a:close/>
                    <a:moveTo>
                      <a:pt x="1780" y="961"/>
                    </a:moveTo>
                    <a:cubicBezTo>
                      <a:pt x="1796" y="961"/>
                      <a:pt x="1806" y="945"/>
                      <a:pt x="1801" y="931"/>
                    </a:cubicBezTo>
                    <a:cubicBezTo>
                      <a:pt x="1773" y="857"/>
                      <a:pt x="1693" y="664"/>
                      <a:pt x="1583" y="614"/>
                    </a:cubicBezTo>
                    <a:cubicBezTo>
                      <a:pt x="1462" y="557"/>
                      <a:pt x="1248" y="549"/>
                      <a:pt x="1204" y="548"/>
                    </a:cubicBezTo>
                    <a:cubicBezTo>
                      <a:pt x="1199" y="548"/>
                      <a:pt x="1195" y="551"/>
                      <a:pt x="1194" y="555"/>
                    </a:cubicBezTo>
                    <a:cubicBezTo>
                      <a:pt x="1103" y="948"/>
                      <a:pt x="1103" y="948"/>
                      <a:pt x="1103" y="948"/>
                    </a:cubicBezTo>
                    <a:cubicBezTo>
                      <a:pt x="1102" y="955"/>
                      <a:pt x="1106" y="961"/>
                      <a:pt x="1113" y="961"/>
                    </a:cubicBezTo>
                    <a:lnTo>
                      <a:pt x="1780" y="961"/>
                    </a:lnTo>
                    <a:close/>
                    <a:moveTo>
                      <a:pt x="1329" y="24"/>
                    </a:moveTo>
                    <a:cubicBezTo>
                      <a:pt x="1322" y="43"/>
                      <a:pt x="1308" y="65"/>
                      <a:pt x="1283" y="77"/>
                    </a:cubicBezTo>
                    <a:cubicBezTo>
                      <a:pt x="1278" y="80"/>
                      <a:pt x="1274" y="84"/>
                      <a:pt x="1273" y="89"/>
                    </a:cubicBezTo>
                    <a:cubicBezTo>
                      <a:pt x="1232" y="192"/>
                      <a:pt x="1157" y="365"/>
                      <a:pt x="1129" y="391"/>
                    </a:cubicBezTo>
                    <a:cubicBezTo>
                      <a:pt x="1084" y="430"/>
                      <a:pt x="968" y="504"/>
                      <a:pt x="903" y="504"/>
                    </a:cubicBezTo>
                    <a:cubicBezTo>
                      <a:pt x="838" y="504"/>
                      <a:pt x="722" y="430"/>
                      <a:pt x="677" y="391"/>
                    </a:cubicBezTo>
                    <a:cubicBezTo>
                      <a:pt x="649" y="365"/>
                      <a:pt x="574" y="192"/>
                      <a:pt x="533" y="89"/>
                    </a:cubicBezTo>
                    <a:cubicBezTo>
                      <a:pt x="532" y="84"/>
                      <a:pt x="528" y="80"/>
                      <a:pt x="523" y="77"/>
                    </a:cubicBezTo>
                    <a:cubicBezTo>
                      <a:pt x="498" y="65"/>
                      <a:pt x="484" y="43"/>
                      <a:pt x="477" y="24"/>
                    </a:cubicBezTo>
                    <a:cubicBezTo>
                      <a:pt x="426" y="0"/>
                      <a:pt x="426" y="0"/>
                      <a:pt x="426" y="0"/>
                    </a:cubicBezTo>
                    <a:cubicBezTo>
                      <a:pt x="426" y="2"/>
                      <a:pt x="426" y="4"/>
                      <a:pt x="426" y="5"/>
                    </a:cubicBezTo>
                    <a:cubicBezTo>
                      <a:pt x="431" y="33"/>
                      <a:pt x="446" y="83"/>
                      <a:pt x="495" y="112"/>
                    </a:cubicBezTo>
                    <a:cubicBezTo>
                      <a:pt x="517" y="168"/>
                      <a:pt x="594" y="359"/>
                      <a:pt x="639" y="414"/>
                    </a:cubicBezTo>
                    <a:cubicBezTo>
                      <a:pt x="639" y="512"/>
                      <a:pt x="639" y="512"/>
                      <a:pt x="639" y="512"/>
                    </a:cubicBezTo>
                    <a:cubicBezTo>
                      <a:pt x="646" y="522"/>
                      <a:pt x="646" y="522"/>
                      <a:pt x="646" y="522"/>
                    </a:cubicBezTo>
                    <a:cubicBezTo>
                      <a:pt x="648" y="524"/>
                      <a:pt x="660" y="540"/>
                      <a:pt x="683" y="560"/>
                    </a:cubicBezTo>
                    <a:cubicBezTo>
                      <a:pt x="683" y="451"/>
                      <a:pt x="683" y="451"/>
                      <a:pt x="683" y="451"/>
                    </a:cubicBezTo>
                    <a:cubicBezTo>
                      <a:pt x="742" y="494"/>
                      <a:pt x="838" y="548"/>
                      <a:pt x="903" y="548"/>
                    </a:cubicBezTo>
                    <a:cubicBezTo>
                      <a:pt x="968" y="548"/>
                      <a:pt x="1064" y="494"/>
                      <a:pt x="1123" y="451"/>
                    </a:cubicBezTo>
                    <a:cubicBezTo>
                      <a:pt x="1123" y="560"/>
                      <a:pt x="1123" y="560"/>
                      <a:pt x="1123" y="560"/>
                    </a:cubicBezTo>
                    <a:cubicBezTo>
                      <a:pt x="1146" y="540"/>
                      <a:pt x="1158" y="524"/>
                      <a:pt x="1160" y="522"/>
                    </a:cubicBezTo>
                    <a:cubicBezTo>
                      <a:pt x="1167" y="512"/>
                      <a:pt x="1167" y="512"/>
                      <a:pt x="1167" y="512"/>
                    </a:cubicBezTo>
                    <a:cubicBezTo>
                      <a:pt x="1167" y="414"/>
                      <a:pt x="1167" y="414"/>
                      <a:pt x="1167" y="414"/>
                    </a:cubicBezTo>
                    <a:cubicBezTo>
                      <a:pt x="1212" y="358"/>
                      <a:pt x="1289" y="168"/>
                      <a:pt x="1311" y="112"/>
                    </a:cubicBezTo>
                    <a:cubicBezTo>
                      <a:pt x="1363" y="82"/>
                      <a:pt x="1377" y="26"/>
                      <a:pt x="1380" y="3"/>
                    </a:cubicBezTo>
                    <a:cubicBezTo>
                      <a:pt x="1380" y="2"/>
                      <a:pt x="1380" y="1"/>
                      <a:pt x="1380" y="0"/>
                    </a:cubicBezTo>
                    <a:lnTo>
                      <a:pt x="1329"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4" name="Straight Arrow Connector 13"/>
          <p:cNvCxnSpPr>
            <a:stCxn id="11" idx="3"/>
            <a:endCxn id="49" idx="1"/>
          </p:cNvCxnSpPr>
          <p:nvPr/>
        </p:nvCxnSpPr>
        <p:spPr>
          <a:xfrm flipV="1">
            <a:off x="2354025" y="2878137"/>
            <a:ext cx="693796" cy="1"/>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9" idx="3"/>
            <a:endCxn id="45" idx="1"/>
          </p:cNvCxnSpPr>
          <p:nvPr/>
        </p:nvCxnSpPr>
        <p:spPr>
          <a:xfrm>
            <a:off x="3822394" y="2878137"/>
            <a:ext cx="693797" cy="1"/>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grpSp>
        <p:nvGrpSpPr>
          <p:cNvPr id="53" name="Group 52"/>
          <p:cNvGrpSpPr>
            <a:grpSpLocks noChangeAspect="1"/>
          </p:cNvGrpSpPr>
          <p:nvPr/>
        </p:nvGrpSpPr>
        <p:grpSpPr>
          <a:xfrm>
            <a:off x="1104725" y="3723684"/>
            <a:ext cx="774573" cy="775291"/>
            <a:chOff x="5273802" y="2606040"/>
            <a:chExt cx="1644396" cy="1645920"/>
          </a:xfrm>
        </p:grpSpPr>
        <p:sp>
          <p:nvSpPr>
            <p:cNvPr id="54" name="AutoShape 13">
              <a:extLst>
                <a:ext uri="{FF2B5EF4-FFF2-40B4-BE49-F238E27FC236}">
                  <a16:creationId xmlns:a16="http://schemas.microsoft.com/office/drawing/2014/main" xmlns="" id="{3C3D9D18-6789-4A00-8831-91BF38F97637}"/>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5" name="Group 54"/>
            <p:cNvGrpSpPr/>
            <p:nvPr/>
          </p:nvGrpSpPr>
          <p:grpSpPr>
            <a:xfrm>
              <a:off x="5452110" y="2803779"/>
              <a:ext cx="1288923" cy="1200912"/>
              <a:chOff x="5452110" y="2803779"/>
              <a:chExt cx="1288923" cy="1200912"/>
            </a:xfrm>
          </p:grpSpPr>
          <p:sp>
            <p:nvSpPr>
              <p:cNvPr id="56" name="Freeform 15">
                <a:extLst>
                  <a:ext uri="{FF2B5EF4-FFF2-40B4-BE49-F238E27FC236}">
                    <a16:creationId xmlns:a16="http://schemas.microsoft.com/office/drawing/2014/main" xmlns="" id="{0F53DE35-7F5E-48B5-B9DD-D84DD59FFC19}"/>
                  </a:ext>
                </a:extLst>
              </p:cNvPr>
              <p:cNvSpPr>
                <a:spLocks noEditPoints="1"/>
              </p:cNvSpPr>
              <p:nvPr/>
            </p:nvSpPr>
            <p:spPr bwMode="auto">
              <a:xfrm>
                <a:off x="5759196" y="2803779"/>
                <a:ext cx="675132" cy="1200912"/>
              </a:xfrm>
              <a:custGeom>
                <a:avLst/>
                <a:gdLst>
                  <a:gd name="T0" fmla="*/ 928 w 946"/>
                  <a:gd name="T1" fmla="*/ 647 h 1681"/>
                  <a:gd name="T2" fmla="*/ 928 w 946"/>
                  <a:gd name="T3" fmla="*/ 646 h 1681"/>
                  <a:gd name="T4" fmla="*/ 874 w 946"/>
                  <a:gd name="T5" fmla="*/ 722 h 1681"/>
                  <a:gd name="T6" fmla="*/ 840 w 946"/>
                  <a:gd name="T7" fmla="*/ 722 h 1681"/>
                  <a:gd name="T8" fmla="*/ 835 w 946"/>
                  <a:gd name="T9" fmla="*/ 366 h 1681"/>
                  <a:gd name="T10" fmla="*/ 214 w 946"/>
                  <a:gd name="T11" fmla="*/ 388 h 1681"/>
                  <a:gd name="T12" fmla="*/ 98 w 946"/>
                  <a:gd name="T13" fmla="*/ 716 h 1681"/>
                  <a:gd name="T14" fmla="*/ 67 w 946"/>
                  <a:gd name="T15" fmla="*/ 713 h 1681"/>
                  <a:gd name="T16" fmla="*/ 20 w 946"/>
                  <a:gd name="T17" fmla="*/ 653 h 1681"/>
                  <a:gd name="T18" fmla="*/ 20 w 946"/>
                  <a:gd name="T19" fmla="*/ 652 h 1681"/>
                  <a:gd name="T20" fmla="*/ 1 w 946"/>
                  <a:gd name="T21" fmla="*/ 483 h 1681"/>
                  <a:gd name="T22" fmla="*/ 473 w 946"/>
                  <a:gd name="T23" fmla="*/ 0 h 1681"/>
                  <a:gd name="T24" fmla="*/ 945 w 946"/>
                  <a:gd name="T25" fmla="*/ 483 h 1681"/>
                  <a:gd name="T26" fmla="*/ 928 w 946"/>
                  <a:gd name="T27" fmla="*/ 647 h 1681"/>
                  <a:gd name="T28" fmla="*/ 583 w 946"/>
                  <a:gd name="T29" fmla="*/ 1667 h 1681"/>
                  <a:gd name="T30" fmla="*/ 514 w 946"/>
                  <a:gd name="T31" fmla="*/ 1465 h 1681"/>
                  <a:gd name="T32" fmla="*/ 515 w 946"/>
                  <a:gd name="T33" fmla="*/ 1457 h 1681"/>
                  <a:gd name="T34" fmla="*/ 579 w 946"/>
                  <a:gd name="T35" fmla="*/ 1356 h 1681"/>
                  <a:gd name="T36" fmla="*/ 573 w 946"/>
                  <a:gd name="T37" fmla="*/ 1342 h 1681"/>
                  <a:gd name="T38" fmla="*/ 476 w 946"/>
                  <a:gd name="T39" fmla="*/ 1329 h 1681"/>
                  <a:gd name="T40" fmla="*/ 374 w 946"/>
                  <a:gd name="T41" fmla="*/ 1342 h 1681"/>
                  <a:gd name="T42" fmla="*/ 368 w 946"/>
                  <a:gd name="T43" fmla="*/ 1357 h 1681"/>
                  <a:gd name="T44" fmla="*/ 432 w 946"/>
                  <a:gd name="T45" fmla="*/ 1457 h 1681"/>
                  <a:gd name="T46" fmla="*/ 433 w 946"/>
                  <a:gd name="T47" fmla="*/ 1465 h 1681"/>
                  <a:gd name="T48" fmla="*/ 358 w 946"/>
                  <a:gd name="T49" fmla="*/ 1667 h 1681"/>
                  <a:gd name="T50" fmla="*/ 368 w 946"/>
                  <a:gd name="T51" fmla="*/ 1681 h 1681"/>
                  <a:gd name="T52" fmla="*/ 574 w 946"/>
                  <a:gd name="T53" fmla="*/ 1681 h 1681"/>
                  <a:gd name="T54" fmla="*/ 583 w 946"/>
                  <a:gd name="T55" fmla="*/ 1667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1681">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583" y="1667"/>
                    </a:moveTo>
                    <a:cubicBezTo>
                      <a:pt x="514" y="1465"/>
                      <a:pt x="514" y="1465"/>
                      <a:pt x="514" y="1465"/>
                    </a:cubicBezTo>
                    <a:cubicBezTo>
                      <a:pt x="513" y="1462"/>
                      <a:pt x="514" y="1459"/>
                      <a:pt x="515" y="1457"/>
                    </a:cubicBezTo>
                    <a:cubicBezTo>
                      <a:pt x="579" y="1356"/>
                      <a:pt x="579" y="1356"/>
                      <a:pt x="579" y="1356"/>
                    </a:cubicBezTo>
                    <a:cubicBezTo>
                      <a:pt x="582" y="1351"/>
                      <a:pt x="579" y="1344"/>
                      <a:pt x="573" y="1342"/>
                    </a:cubicBezTo>
                    <a:cubicBezTo>
                      <a:pt x="552" y="1337"/>
                      <a:pt x="510" y="1329"/>
                      <a:pt x="476" y="1329"/>
                    </a:cubicBezTo>
                    <a:cubicBezTo>
                      <a:pt x="442" y="1329"/>
                      <a:pt x="396" y="1338"/>
                      <a:pt x="374" y="1342"/>
                    </a:cubicBezTo>
                    <a:cubicBezTo>
                      <a:pt x="368" y="1344"/>
                      <a:pt x="365" y="1351"/>
                      <a:pt x="368" y="1357"/>
                    </a:cubicBezTo>
                    <a:cubicBezTo>
                      <a:pt x="432" y="1457"/>
                      <a:pt x="432" y="1457"/>
                      <a:pt x="432" y="1457"/>
                    </a:cubicBezTo>
                    <a:cubicBezTo>
                      <a:pt x="433" y="1460"/>
                      <a:pt x="434" y="1463"/>
                      <a:pt x="433" y="1465"/>
                    </a:cubicBezTo>
                    <a:cubicBezTo>
                      <a:pt x="358" y="1667"/>
                      <a:pt x="358" y="1667"/>
                      <a:pt x="358" y="1667"/>
                    </a:cubicBezTo>
                    <a:cubicBezTo>
                      <a:pt x="356" y="1674"/>
                      <a:pt x="361" y="1681"/>
                      <a:pt x="368" y="1681"/>
                    </a:cubicBezTo>
                    <a:cubicBezTo>
                      <a:pt x="574" y="1681"/>
                      <a:pt x="574" y="1681"/>
                      <a:pt x="574" y="1681"/>
                    </a:cubicBezTo>
                    <a:cubicBezTo>
                      <a:pt x="581" y="1681"/>
                      <a:pt x="585" y="1674"/>
                      <a:pt x="583" y="166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6">
                <a:extLst>
                  <a:ext uri="{FF2B5EF4-FFF2-40B4-BE49-F238E27FC236}">
                    <a16:creationId xmlns:a16="http://schemas.microsoft.com/office/drawing/2014/main" xmlns="" id="{D033E5D7-D092-40EC-9EC7-B6BB71F5CC61}"/>
                  </a:ext>
                </a:extLst>
              </p:cNvPr>
              <p:cNvSpPr>
                <a:spLocks noEditPoints="1"/>
              </p:cNvSpPr>
              <p:nvPr/>
            </p:nvSpPr>
            <p:spPr bwMode="auto">
              <a:xfrm>
                <a:off x="5452110" y="3318129"/>
                <a:ext cx="1288923" cy="686562"/>
              </a:xfrm>
              <a:custGeom>
                <a:avLst/>
                <a:gdLst>
                  <a:gd name="T0" fmla="*/ 26 w 1806"/>
                  <a:gd name="T1" fmla="*/ 961 h 961"/>
                  <a:gd name="T2" fmla="*/ 5 w 1806"/>
                  <a:gd name="T3" fmla="*/ 931 h 961"/>
                  <a:gd name="T4" fmla="*/ 223 w 1806"/>
                  <a:gd name="T5" fmla="*/ 614 h 961"/>
                  <a:gd name="T6" fmla="*/ 602 w 1806"/>
                  <a:gd name="T7" fmla="*/ 548 h 961"/>
                  <a:gd name="T8" fmla="*/ 612 w 1806"/>
                  <a:gd name="T9" fmla="*/ 555 h 961"/>
                  <a:gd name="T10" fmla="*/ 703 w 1806"/>
                  <a:gd name="T11" fmla="*/ 948 h 961"/>
                  <a:gd name="T12" fmla="*/ 693 w 1806"/>
                  <a:gd name="T13" fmla="*/ 961 h 961"/>
                  <a:gd name="T14" fmla="*/ 26 w 1806"/>
                  <a:gd name="T15" fmla="*/ 961 h 961"/>
                  <a:gd name="T16" fmla="*/ 1780 w 1806"/>
                  <a:gd name="T17" fmla="*/ 961 h 961"/>
                  <a:gd name="T18" fmla="*/ 1801 w 1806"/>
                  <a:gd name="T19" fmla="*/ 931 h 961"/>
                  <a:gd name="T20" fmla="*/ 1583 w 1806"/>
                  <a:gd name="T21" fmla="*/ 614 h 961"/>
                  <a:gd name="T22" fmla="*/ 1204 w 1806"/>
                  <a:gd name="T23" fmla="*/ 548 h 961"/>
                  <a:gd name="T24" fmla="*/ 1194 w 1806"/>
                  <a:gd name="T25" fmla="*/ 555 h 961"/>
                  <a:gd name="T26" fmla="*/ 1103 w 1806"/>
                  <a:gd name="T27" fmla="*/ 948 h 961"/>
                  <a:gd name="T28" fmla="*/ 1113 w 1806"/>
                  <a:gd name="T29" fmla="*/ 961 h 961"/>
                  <a:gd name="T30" fmla="*/ 1780 w 1806"/>
                  <a:gd name="T31" fmla="*/ 961 h 961"/>
                  <a:gd name="T32" fmla="*/ 1329 w 1806"/>
                  <a:gd name="T33" fmla="*/ 24 h 961"/>
                  <a:gd name="T34" fmla="*/ 1283 w 1806"/>
                  <a:gd name="T35" fmla="*/ 77 h 961"/>
                  <a:gd name="T36" fmla="*/ 1273 w 1806"/>
                  <a:gd name="T37" fmla="*/ 89 h 961"/>
                  <a:gd name="T38" fmla="*/ 1129 w 1806"/>
                  <a:gd name="T39" fmla="*/ 391 h 961"/>
                  <a:gd name="T40" fmla="*/ 903 w 1806"/>
                  <a:gd name="T41" fmla="*/ 504 h 961"/>
                  <a:gd name="T42" fmla="*/ 677 w 1806"/>
                  <a:gd name="T43" fmla="*/ 391 h 961"/>
                  <a:gd name="T44" fmla="*/ 533 w 1806"/>
                  <a:gd name="T45" fmla="*/ 89 h 961"/>
                  <a:gd name="T46" fmla="*/ 523 w 1806"/>
                  <a:gd name="T47" fmla="*/ 77 h 961"/>
                  <a:gd name="T48" fmla="*/ 477 w 1806"/>
                  <a:gd name="T49" fmla="*/ 24 h 961"/>
                  <a:gd name="T50" fmla="*/ 426 w 1806"/>
                  <a:gd name="T51" fmla="*/ 0 h 961"/>
                  <a:gd name="T52" fmla="*/ 426 w 1806"/>
                  <a:gd name="T53" fmla="*/ 5 h 961"/>
                  <a:gd name="T54" fmla="*/ 495 w 1806"/>
                  <a:gd name="T55" fmla="*/ 112 h 961"/>
                  <a:gd name="T56" fmla="*/ 639 w 1806"/>
                  <a:gd name="T57" fmla="*/ 414 h 961"/>
                  <a:gd name="T58" fmla="*/ 639 w 1806"/>
                  <a:gd name="T59" fmla="*/ 512 h 961"/>
                  <a:gd name="T60" fmla="*/ 646 w 1806"/>
                  <a:gd name="T61" fmla="*/ 522 h 961"/>
                  <a:gd name="T62" fmla="*/ 683 w 1806"/>
                  <a:gd name="T63" fmla="*/ 560 h 961"/>
                  <a:gd name="T64" fmla="*/ 683 w 1806"/>
                  <a:gd name="T65" fmla="*/ 451 h 961"/>
                  <a:gd name="T66" fmla="*/ 903 w 1806"/>
                  <a:gd name="T67" fmla="*/ 548 h 961"/>
                  <a:gd name="T68" fmla="*/ 1123 w 1806"/>
                  <a:gd name="T69" fmla="*/ 451 h 961"/>
                  <a:gd name="T70" fmla="*/ 1123 w 1806"/>
                  <a:gd name="T71" fmla="*/ 560 h 961"/>
                  <a:gd name="T72" fmla="*/ 1160 w 1806"/>
                  <a:gd name="T73" fmla="*/ 522 h 961"/>
                  <a:gd name="T74" fmla="*/ 1167 w 1806"/>
                  <a:gd name="T75" fmla="*/ 512 h 961"/>
                  <a:gd name="T76" fmla="*/ 1167 w 1806"/>
                  <a:gd name="T77" fmla="*/ 414 h 961"/>
                  <a:gd name="T78" fmla="*/ 1311 w 1806"/>
                  <a:gd name="T79" fmla="*/ 112 h 961"/>
                  <a:gd name="T80" fmla="*/ 1380 w 1806"/>
                  <a:gd name="T81" fmla="*/ 3 h 961"/>
                  <a:gd name="T82" fmla="*/ 1380 w 1806"/>
                  <a:gd name="T83" fmla="*/ 0 h 961"/>
                  <a:gd name="T84" fmla="*/ 1329 w 1806"/>
                  <a:gd name="T85" fmla="*/ 24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06" h="961">
                    <a:moveTo>
                      <a:pt x="26" y="961"/>
                    </a:moveTo>
                    <a:cubicBezTo>
                      <a:pt x="10" y="961"/>
                      <a:pt x="0" y="945"/>
                      <a:pt x="5" y="931"/>
                    </a:cubicBezTo>
                    <a:cubicBezTo>
                      <a:pt x="33" y="857"/>
                      <a:pt x="113" y="664"/>
                      <a:pt x="223" y="614"/>
                    </a:cubicBezTo>
                    <a:cubicBezTo>
                      <a:pt x="344" y="557"/>
                      <a:pt x="558" y="549"/>
                      <a:pt x="602" y="548"/>
                    </a:cubicBezTo>
                    <a:cubicBezTo>
                      <a:pt x="607" y="548"/>
                      <a:pt x="611" y="551"/>
                      <a:pt x="612" y="555"/>
                    </a:cubicBezTo>
                    <a:cubicBezTo>
                      <a:pt x="703" y="948"/>
                      <a:pt x="703" y="948"/>
                      <a:pt x="703" y="948"/>
                    </a:cubicBezTo>
                    <a:cubicBezTo>
                      <a:pt x="704" y="955"/>
                      <a:pt x="700" y="961"/>
                      <a:pt x="693" y="961"/>
                    </a:cubicBezTo>
                    <a:lnTo>
                      <a:pt x="26" y="961"/>
                    </a:lnTo>
                    <a:close/>
                    <a:moveTo>
                      <a:pt x="1780" y="961"/>
                    </a:moveTo>
                    <a:cubicBezTo>
                      <a:pt x="1796" y="961"/>
                      <a:pt x="1806" y="945"/>
                      <a:pt x="1801" y="931"/>
                    </a:cubicBezTo>
                    <a:cubicBezTo>
                      <a:pt x="1773" y="857"/>
                      <a:pt x="1693" y="664"/>
                      <a:pt x="1583" y="614"/>
                    </a:cubicBezTo>
                    <a:cubicBezTo>
                      <a:pt x="1462" y="557"/>
                      <a:pt x="1248" y="549"/>
                      <a:pt x="1204" y="548"/>
                    </a:cubicBezTo>
                    <a:cubicBezTo>
                      <a:pt x="1199" y="548"/>
                      <a:pt x="1195" y="551"/>
                      <a:pt x="1194" y="555"/>
                    </a:cubicBezTo>
                    <a:cubicBezTo>
                      <a:pt x="1103" y="948"/>
                      <a:pt x="1103" y="948"/>
                      <a:pt x="1103" y="948"/>
                    </a:cubicBezTo>
                    <a:cubicBezTo>
                      <a:pt x="1102" y="955"/>
                      <a:pt x="1106" y="961"/>
                      <a:pt x="1113" y="961"/>
                    </a:cubicBezTo>
                    <a:lnTo>
                      <a:pt x="1780" y="961"/>
                    </a:lnTo>
                    <a:close/>
                    <a:moveTo>
                      <a:pt x="1329" y="24"/>
                    </a:moveTo>
                    <a:cubicBezTo>
                      <a:pt x="1322" y="43"/>
                      <a:pt x="1308" y="65"/>
                      <a:pt x="1283" y="77"/>
                    </a:cubicBezTo>
                    <a:cubicBezTo>
                      <a:pt x="1278" y="80"/>
                      <a:pt x="1274" y="84"/>
                      <a:pt x="1273" y="89"/>
                    </a:cubicBezTo>
                    <a:cubicBezTo>
                      <a:pt x="1232" y="192"/>
                      <a:pt x="1157" y="365"/>
                      <a:pt x="1129" y="391"/>
                    </a:cubicBezTo>
                    <a:cubicBezTo>
                      <a:pt x="1084" y="430"/>
                      <a:pt x="968" y="504"/>
                      <a:pt x="903" y="504"/>
                    </a:cubicBezTo>
                    <a:cubicBezTo>
                      <a:pt x="838" y="504"/>
                      <a:pt x="722" y="430"/>
                      <a:pt x="677" y="391"/>
                    </a:cubicBezTo>
                    <a:cubicBezTo>
                      <a:pt x="649" y="365"/>
                      <a:pt x="574" y="192"/>
                      <a:pt x="533" y="89"/>
                    </a:cubicBezTo>
                    <a:cubicBezTo>
                      <a:pt x="532" y="84"/>
                      <a:pt x="528" y="80"/>
                      <a:pt x="523" y="77"/>
                    </a:cubicBezTo>
                    <a:cubicBezTo>
                      <a:pt x="498" y="65"/>
                      <a:pt x="484" y="43"/>
                      <a:pt x="477" y="24"/>
                    </a:cubicBezTo>
                    <a:cubicBezTo>
                      <a:pt x="426" y="0"/>
                      <a:pt x="426" y="0"/>
                      <a:pt x="426" y="0"/>
                    </a:cubicBezTo>
                    <a:cubicBezTo>
                      <a:pt x="426" y="2"/>
                      <a:pt x="426" y="4"/>
                      <a:pt x="426" y="5"/>
                    </a:cubicBezTo>
                    <a:cubicBezTo>
                      <a:pt x="431" y="33"/>
                      <a:pt x="446" y="83"/>
                      <a:pt x="495" y="112"/>
                    </a:cubicBezTo>
                    <a:cubicBezTo>
                      <a:pt x="517" y="168"/>
                      <a:pt x="594" y="359"/>
                      <a:pt x="639" y="414"/>
                    </a:cubicBezTo>
                    <a:cubicBezTo>
                      <a:pt x="639" y="512"/>
                      <a:pt x="639" y="512"/>
                      <a:pt x="639" y="512"/>
                    </a:cubicBezTo>
                    <a:cubicBezTo>
                      <a:pt x="646" y="522"/>
                      <a:pt x="646" y="522"/>
                      <a:pt x="646" y="522"/>
                    </a:cubicBezTo>
                    <a:cubicBezTo>
                      <a:pt x="648" y="524"/>
                      <a:pt x="660" y="540"/>
                      <a:pt x="683" y="560"/>
                    </a:cubicBezTo>
                    <a:cubicBezTo>
                      <a:pt x="683" y="451"/>
                      <a:pt x="683" y="451"/>
                      <a:pt x="683" y="451"/>
                    </a:cubicBezTo>
                    <a:cubicBezTo>
                      <a:pt x="742" y="494"/>
                      <a:pt x="838" y="548"/>
                      <a:pt x="903" y="548"/>
                    </a:cubicBezTo>
                    <a:cubicBezTo>
                      <a:pt x="968" y="548"/>
                      <a:pt x="1064" y="494"/>
                      <a:pt x="1123" y="451"/>
                    </a:cubicBezTo>
                    <a:cubicBezTo>
                      <a:pt x="1123" y="560"/>
                      <a:pt x="1123" y="560"/>
                      <a:pt x="1123" y="560"/>
                    </a:cubicBezTo>
                    <a:cubicBezTo>
                      <a:pt x="1146" y="540"/>
                      <a:pt x="1158" y="524"/>
                      <a:pt x="1160" y="522"/>
                    </a:cubicBezTo>
                    <a:cubicBezTo>
                      <a:pt x="1167" y="512"/>
                      <a:pt x="1167" y="512"/>
                      <a:pt x="1167" y="512"/>
                    </a:cubicBezTo>
                    <a:cubicBezTo>
                      <a:pt x="1167" y="414"/>
                      <a:pt x="1167" y="414"/>
                      <a:pt x="1167" y="414"/>
                    </a:cubicBezTo>
                    <a:cubicBezTo>
                      <a:pt x="1212" y="358"/>
                      <a:pt x="1289" y="168"/>
                      <a:pt x="1311" y="112"/>
                    </a:cubicBezTo>
                    <a:cubicBezTo>
                      <a:pt x="1363" y="82"/>
                      <a:pt x="1377" y="26"/>
                      <a:pt x="1380" y="3"/>
                    </a:cubicBezTo>
                    <a:cubicBezTo>
                      <a:pt x="1380" y="2"/>
                      <a:pt x="1380" y="1"/>
                      <a:pt x="1380" y="0"/>
                    </a:cubicBezTo>
                    <a:lnTo>
                      <a:pt x="1329"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8" name="Rectangle 57"/>
          <p:cNvSpPr/>
          <p:nvPr/>
        </p:nvSpPr>
        <p:spPr>
          <a:xfrm>
            <a:off x="3425395" y="3839867"/>
            <a:ext cx="1724025" cy="542925"/>
          </a:xfrm>
          <a:prstGeom prst="rect">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Marketing ops requirements</a:t>
            </a:r>
            <a:endParaRPr lang="en-US" sz="1200" dirty="0" smtClean="0">
              <a:solidFill>
                <a:srgbClr val="FFFFFF"/>
              </a:solidFill>
            </a:endParaRPr>
          </a:p>
        </p:txBody>
      </p:sp>
      <p:cxnSp>
        <p:nvCxnSpPr>
          <p:cNvPr id="60" name="Straight Arrow Connector 59"/>
          <p:cNvCxnSpPr>
            <a:stCxn id="54" idx="0"/>
            <a:endCxn id="11" idx="2"/>
          </p:cNvCxnSpPr>
          <p:nvPr/>
        </p:nvCxnSpPr>
        <p:spPr>
          <a:xfrm flipV="1">
            <a:off x="1492012" y="3149600"/>
            <a:ext cx="1" cy="574084"/>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4" idx="3"/>
            <a:endCxn id="58" idx="1"/>
          </p:cNvCxnSpPr>
          <p:nvPr/>
        </p:nvCxnSpPr>
        <p:spPr>
          <a:xfrm>
            <a:off x="1879298" y="4111330"/>
            <a:ext cx="1546097"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grpSp>
        <p:nvGrpSpPr>
          <p:cNvPr id="63" name="Group 62"/>
          <p:cNvGrpSpPr>
            <a:grpSpLocks noChangeAspect="1"/>
          </p:cNvGrpSpPr>
          <p:nvPr/>
        </p:nvGrpSpPr>
        <p:grpSpPr>
          <a:xfrm>
            <a:off x="6041531" y="3723684"/>
            <a:ext cx="774573" cy="775291"/>
            <a:chOff x="5273802" y="2606040"/>
            <a:chExt cx="1644396" cy="1645920"/>
          </a:xfrm>
        </p:grpSpPr>
        <p:sp>
          <p:nvSpPr>
            <p:cNvPr id="64" name="AutoShape 13">
              <a:extLst>
                <a:ext uri="{FF2B5EF4-FFF2-40B4-BE49-F238E27FC236}">
                  <a16:creationId xmlns:a16="http://schemas.microsoft.com/office/drawing/2014/main" xmlns="" id="{3C3D9D18-6789-4A00-8831-91BF38F97637}"/>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5452110" y="2803779"/>
              <a:ext cx="1288923" cy="1200912"/>
              <a:chOff x="5452110" y="2803779"/>
              <a:chExt cx="1288923" cy="1200912"/>
            </a:xfrm>
          </p:grpSpPr>
          <p:sp>
            <p:nvSpPr>
              <p:cNvPr id="66" name="Freeform 15">
                <a:extLst>
                  <a:ext uri="{FF2B5EF4-FFF2-40B4-BE49-F238E27FC236}">
                    <a16:creationId xmlns:a16="http://schemas.microsoft.com/office/drawing/2014/main" xmlns="" id="{0F53DE35-7F5E-48B5-B9DD-D84DD59FFC19}"/>
                  </a:ext>
                </a:extLst>
              </p:cNvPr>
              <p:cNvSpPr>
                <a:spLocks noEditPoints="1"/>
              </p:cNvSpPr>
              <p:nvPr/>
            </p:nvSpPr>
            <p:spPr bwMode="auto">
              <a:xfrm>
                <a:off x="5759196" y="2803779"/>
                <a:ext cx="675132" cy="1200912"/>
              </a:xfrm>
              <a:custGeom>
                <a:avLst/>
                <a:gdLst>
                  <a:gd name="T0" fmla="*/ 928 w 946"/>
                  <a:gd name="T1" fmla="*/ 647 h 1681"/>
                  <a:gd name="T2" fmla="*/ 928 w 946"/>
                  <a:gd name="T3" fmla="*/ 646 h 1681"/>
                  <a:gd name="T4" fmla="*/ 874 w 946"/>
                  <a:gd name="T5" fmla="*/ 722 h 1681"/>
                  <a:gd name="T6" fmla="*/ 840 w 946"/>
                  <a:gd name="T7" fmla="*/ 722 h 1681"/>
                  <a:gd name="T8" fmla="*/ 835 w 946"/>
                  <a:gd name="T9" fmla="*/ 366 h 1681"/>
                  <a:gd name="T10" fmla="*/ 214 w 946"/>
                  <a:gd name="T11" fmla="*/ 388 h 1681"/>
                  <a:gd name="T12" fmla="*/ 98 w 946"/>
                  <a:gd name="T13" fmla="*/ 716 h 1681"/>
                  <a:gd name="T14" fmla="*/ 67 w 946"/>
                  <a:gd name="T15" fmla="*/ 713 h 1681"/>
                  <a:gd name="T16" fmla="*/ 20 w 946"/>
                  <a:gd name="T17" fmla="*/ 653 h 1681"/>
                  <a:gd name="T18" fmla="*/ 20 w 946"/>
                  <a:gd name="T19" fmla="*/ 652 h 1681"/>
                  <a:gd name="T20" fmla="*/ 1 w 946"/>
                  <a:gd name="T21" fmla="*/ 483 h 1681"/>
                  <a:gd name="T22" fmla="*/ 473 w 946"/>
                  <a:gd name="T23" fmla="*/ 0 h 1681"/>
                  <a:gd name="T24" fmla="*/ 945 w 946"/>
                  <a:gd name="T25" fmla="*/ 483 h 1681"/>
                  <a:gd name="T26" fmla="*/ 928 w 946"/>
                  <a:gd name="T27" fmla="*/ 647 h 1681"/>
                  <a:gd name="T28" fmla="*/ 583 w 946"/>
                  <a:gd name="T29" fmla="*/ 1667 h 1681"/>
                  <a:gd name="T30" fmla="*/ 514 w 946"/>
                  <a:gd name="T31" fmla="*/ 1465 h 1681"/>
                  <a:gd name="T32" fmla="*/ 515 w 946"/>
                  <a:gd name="T33" fmla="*/ 1457 h 1681"/>
                  <a:gd name="T34" fmla="*/ 579 w 946"/>
                  <a:gd name="T35" fmla="*/ 1356 h 1681"/>
                  <a:gd name="T36" fmla="*/ 573 w 946"/>
                  <a:gd name="T37" fmla="*/ 1342 h 1681"/>
                  <a:gd name="T38" fmla="*/ 476 w 946"/>
                  <a:gd name="T39" fmla="*/ 1329 h 1681"/>
                  <a:gd name="T40" fmla="*/ 374 w 946"/>
                  <a:gd name="T41" fmla="*/ 1342 h 1681"/>
                  <a:gd name="T42" fmla="*/ 368 w 946"/>
                  <a:gd name="T43" fmla="*/ 1357 h 1681"/>
                  <a:gd name="T44" fmla="*/ 432 w 946"/>
                  <a:gd name="T45" fmla="*/ 1457 h 1681"/>
                  <a:gd name="T46" fmla="*/ 433 w 946"/>
                  <a:gd name="T47" fmla="*/ 1465 h 1681"/>
                  <a:gd name="T48" fmla="*/ 358 w 946"/>
                  <a:gd name="T49" fmla="*/ 1667 h 1681"/>
                  <a:gd name="T50" fmla="*/ 368 w 946"/>
                  <a:gd name="T51" fmla="*/ 1681 h 1681"/>
                  <a:gd name="T52" fmla="*/ 574 w 946"/>
                  <a:gd name="T53" fmla="*/ 1681 h 1681"/>
                  <a:gd name="T54" fmla="*/ 583 w 946"/>
                  <a:gd name="T55" fmla="*/ 1667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1681">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583" y="1667"/>
                    </a:moveTo>
                    <a:cubicBezTo>
                      <a:pt x="514" y="1465"/>
                      <a:pt x="514" y="1465"/>
                      <a:pt x="514" y="1465"/>
                    </a:cubicBezTo>
                    <a:cubicBezTo>
                      <a:pt x="513" y="1462"/>
                      <a:pt x="514" y="1459"/>
                      <a:pt x="515" y="1457"/>
                    </a:cubicBezTo>
                    <a:cubicBezTo>
                      <a:pt x="579" y="1356"/>
                      <a:pt x="579" y="1356"/>
                      <a:pt x="579" y="1356"/>
                    </a:cubicBezTo>
                    <a:cubicBezTo>
                      <a:pt x="582" y="1351"/>
                      <a:pt x="579" y="1344"/>
                      <a:pt x="573" y="1342"/>
                    </a:cubicBezTo>
                    <a:cubicBezTo>
                      <a:pt x="552" y="1337"/>
                      <a:pt x="510" y="1329"/>
                      <a:pt x="476" y="1329"/>
                    </a:cubicBezTo>
                    <a:cubicBezTo>
                      <a:pt x="442" y="1329"/>
                      <a:pt x="396" y="1338"/>
                      <a:pt x="374" y="1342"/>
                    </a:cubicBezTo>
                    <a:cubicBezTo>
                      <a:pt x="368" y="1344"/>
                      <a:pt x="365" y="1351"/>
                      <a:pt x="368" y="1357"/>
                    </a:cubicBezTo>
                    <a:cubicBezTo>
                      <a:pt x="432" y="1457"/>
                      <a:pt x="432" y="1457"/>
                      <a:pt x="432" y="1457"/>
                    </a:cubicBezTo>
                    <a:cubicBezTo>
                      <a:pt x="433" y="1460"/>
                      <a:pt x="434" y="1463"/>
                      <a:pt x="433" y="1465"/>
                    </a:cubicBezTo>
                    <a:cubicBezTo>
                      <a:pt x="358" y="1667"/>
                      <a:pt x="358" y="1667"/>
                      <a:pt x="358" y="1667"/>
                    </a:cubicBezTo>
                    <a:cubicBezTo>
                      <a:pt x="356" y="1674"/>
                      <a:pt x="361" y="1681"/>
                      <a:pt x="368" y="1681"/>
                    </a:cubicBezTo>
                    <a:cubicBezTo>
                      <a:pt x="574" y="1681"/>
                      <a:pt x="574" y="1681"/>
                      <a:pt x="574" y="1681"/>
                    </a:cubicBezTo>
                    <a:cubicBezTo>
                      <a:pt x="581" y="1681"/>
                      <a:pt x="585" y="1674"/>
                      <a:pt x="583" y="166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6">
                <a:extLst>
                  <a:ext uri="{FF2B5EF4-FFF2-40B4-BE49-F238E27FC236}">
                    <a16:creationId xmlns:a16="http://schemas.microsoft.com/office/drawing/2014/main" xmlns="" id="{D033E5D7-D092-40EC-9EC7-B6BB71F5CC61}"/>
                  </a:ext>
                </a:extLst>
              </p:cNvPr>
              <p:cNvSpPr>
                <a:spLocks noEditPoints="1"/>
              </p:cNvSpPr>
              <p:nvPr/>
            </p:nvSpPr>
            <p:spPr bwMode="auto">
              <a:xfrm>
                <a:off x="5452110" y="3318129"/>
                <a:ext cx="1288923" cy="686562"/>
              </a:xfrm>
              <a:custGeom>
                <a:avLst/>
                <a:gdLst>
                  <a:gd name="T0" fmla="*/ 26 w 1806"/>
                  <a:gd name="T1" fmla="*/ 961 h 961"/>
                  <a:gd name="T2" fmla="*/ 5 w 1806"/>
                  <a:gd name="T3" fmla="*/ 931 h 961"/>
                  <a:gd name="T4" fmla="*/ 223 w 1806"/>
                  <a:gd name="T5" fmla="*/ 614 h 961"/>
                  <a:gd name="T6" fmla="*/ 602 w 1806"/>
                  <a:gd name="T7" fmla="*/ 548 h 961"/>
                  <a:gd name="T8" fmla="*/ 612 w 1806"/>
                  <a:gd name="T9" fmla="*/ 555 h 961"/>
                  <a:gd name="T10" fmla="*/ 703 w 1806"/>
                  <a:gd name="T11" fmla="*/ 948 h 961"/>
                  <a:gd name="T12" fmla="*/ 693 w 1806"/>
                  <a:gd name="T13" fmla="*/ 961 h 961"/>
                  <a:gd name="T14" fmla="*/ 26 w 1806"/>
                  <a:gd name="T15" fmla="*/ 961 h 961"/>
                  <a:gd name="T16" fmla="*/ 1780 w 1806"/>
                  <a:gd name="T17" fmla="*/ 961 h 961"/>
                  <a:gd name="T18" fmla="*/ 1801 w 1806"/>
                  <a:gd name="T19" fmla="*/ 931 h 961"/>
                  <a:gd name="T20" fmla="*/ 1583 w 1806"/>
                  <a:gd name="T21" fmla="*/ 614 h 961"/>
                  <a:gd name="T22" fmla="*/ 1204 w 1806"/>
                  <a:gd name="T23" fmla="*/ 548 h 961"/>
                  <a:gd name="T24" fmla="*/ 1194 w 1806"/>
                  <a:gd name="T25" fmla="*/ 555 h 961"/>
                  <a:gd name="T26" fmla="*/ 1103 w 1806"/>
                  <a:gd name="T27" fmla="*/ 948 h 961"/>
                  <a:gd name="T28" fmla="*/ 1113 w 1806"/>
                  <a:gd name="T29" fmla="*/ 961 h 961"/>
                  <a:gd name="T30" fmla="*/ 1780 w 1806"/>
                  <a:gd name="T31" fmla="*/ 961 h 961"/>
                  <a:gd name="T32" fmla="*/ 1329 w 1806"/>
                  <a:gd name="T33" fmla="*/ 24 h 961"/>
                  <a:gd name="T34" fmla="*/ 1283 w 1806"/>
                  <a:gd name="T35" fmla="*/ 77 h 961"/>
                  <a:gd name="T36" fmla="*/ 1273 w 1806"/>
                  <a:gd name="T37" fmla="*/ 89 h 961"/>
                  <a:gd name="T38" fmla="*/ 1129 w 1806"/>
                  <a:gd name="T39" fmla="*/ 391 h 961"/>
                  <a:gd name="T40" fmla="*/ 903 w 1806"/>
                  <a:gd name="T41" fmla="*/ 504 h 961"/>
                  <a:gd name="T42" fmla="*/ 677 w 1806"/>
                  <a:gd name="T43" fmla="*/ 391 h 961"/>
                  <a:gd name="T44" fmla="*/ 533 w 1806"/>
                  <a:gd name="T45" fmla="*/ 89 h 961"/>
                  <a:gd name="T46" fmla="*/ 523 w 1806"/>
                  <a:gd name="T47" fmla="*/ 77 h 961"/>
                  <a:gd name="T48" fmla="*/ 477 w 1806"/>
                  <a:gd name="T49" fmla="*/ 24 h 961"/>
                  <a:gd name="T50" fmla="*/ 426 w 1806"/>
                  <a:gd name="T51" fmla="*/ 0 h 961"/>
                  <a:gd name="T52" fmla="*/ 426 w 1806"/>
                  <a:gd name="T53" fmla="*/ 5 h 961"/>
                  <a:gd name="T54" fmla="*/ 495 w 1806"/>
                  <a:gd name="T55" fmla="*/ 112 h 961"/>
                  <a:gd name="T56" fmla="*/ 639 w 1806"/>
                  <a:gd name="T57" fmla="*/ 414 h 961"/>
                  <a:gd name="T58" fmla="*/ 639 w 1806"/>
                  <a:gd name="T59" fmla="*/ 512 h 961"/>
                  <a:gd name="T60" fmla="*/ 646 w 1806"/>
                  <a:gd name="T61" fmla="*/ 522 h 961"/>
                  <a:gd name="T62" fmla="*/ 683 w 1806"/>
                  <a:gd name="T63" fmla="*/ 560 h 961"/>
                  <a:gd name="T64" fmla="*/ 683 w 1806"/>
                  <a:gd name="T65" fmla="*/ 451 h 961"/>
                  <a:gd name="T66" fmla="*/ 903 w 1806"/>
                  <a:gd name="T67" fmla="*/ 548 h 961"/>
                  <a:gd name="T68" fmla="*/ 1123 w 1806"/>
                  <a:gd name="T69" fmla="*/ 451 h 961"/>
                  <a:gd name="T70" fmla="*/ 1123 w 1806"/>
                  <a:gd name="T71" fmla="*/ 560 h 961"/>
                  <a:gd name="T72" fmla="*/ 1160 w 1806"/>
                  <a:gd name="T73" fmla="*/ 522 h 961"/>
                  <a:gd name="T74" fmla="*/ 1167 w 1806"/>
                  <a:gd name="T75" fmla="*/ 512 h 961"/>
                  <a:gd name="T76" fmla="*/ 1167 w 1806"/>
                  <a:gd name="T77" fmla="*/ 414 h 961"/>
                  <a:gd name="T78" fmla="*/ 1311 w 1806"/>
                  <a:gd name="T79" fmla="*/ 112 h 961"/>
                  <a:gd name="T80" fmla="*/ 1380 w 1806"/>
                  <a:gd name="T81" fmla="*/ 3 h 961"/>
                  <a:gd name="T82" fmla="*/ 1380 w 1806"/>
                  <a:gd name="T83" fmla="*/ 0 h 961"/>
                  <a:gd name="T84" fmla="*/ 1329 w 1806"/>
                  <a:gd name="T85" fmla="*/ 24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06" h="961">
                    <a:moveTo>
                      <a:pt x="26" y="961"/>
                    </a:moveTo>
                    <a:cubicBezTo>
                      <a:pt x="10" y="961"/>
                      <a:pt x="0" y="945"/>
                      <a:pt x="5" y="931"/>
                    </a:cubicBezTo>
                    <a:cubicBezTo>
                      <a:pt x="33" y="857"/>
                      <a:pt x="113" y="664"/>
                      <a:pt x="223" y="614"/>
                    </a:cubicBezTo>
                    <a:cubicBezTo>
                      <a:pt x="344" y="557"/>
                      <a:pt x="558" y="549"/>
                      <a:pt x="602" y="548"/>
                    </a:cubicBezTo>
                    <a:cubicBezTo>
                      <a:pt x="607" y="548"/>
                      <a:pt x="611" y="551"/>
                      <a:pt x="612" y="555"/>
                    </a:cubicBezTo>
                    <a:cubicBezTo>
                      <a:pt x="703" y="948"/>
                      <a:pt x="703" y="948"/>
                      <a:pt x="703" y="948"/>
                    </a:cubicBezTo>
                    <a:cubicBezTo>
                      <a:pt x="704" y="955"/>
                      <a:pt x="700" y="961"/>
                      <a:pt x="693" y="961"/>
                    </a:cubicBezTo>
                    <a:lnTo>
                      <a:pt x="26" y="961"/>
                    </a:lnTo>
                    <a:close/>
                    <a:moveTo>
                      <a:pt x="1780" y="961"/>
                    </a:moveTo>
                    <a:cubicBezTo>
                      <a:pt x="1796" y="961"/>
                      <a:pt x="1806" y="945"/>
                      <a:pt x="1801" y="931"/>
                    </a:cubicBezTo>
                    <a:cubicBezTo>
                      <a:pt x="1773" y="857"/>
                      <a:pt x="1693" y="664"/>
                      <a:pt x="1583" y="614"/>
                    </a:cubicBezTo>
                    <a:cubicBezTo>
                      <a:pt x="1462" y="557"/>
                      <a:pt x="1248" y="549"/>
                      <a:pt x="1204" y="548"/>
                    </a:cubicBezTo>
                    <a:cubicBezTo>
                      <a:pt x="1199" y="548"/>
                      <a:pt x="1195" y="551"/>
                      <a:pt x="1194" y="555"/>
                    </a:cubicBezTo>
                    <a:cubicBezTo>
                      <a:pt x="1103" y="948"/>
                      <a:pt x="1103" y="948"/>
                      <a:pt x="1103" y="948"/>
                    </a:cubicBezTo>
                    <a:cubicBezTo>
                      <a:pt x="1102" y="955"/>
                      <a:pt x="1106" y="961"/>
                      <a:pt x="1113" y="961"/>
                    </a:cubicBezTo>
                    <a:lnTo>
                      <a:pt x="1780" y="961"/>
                    </a:lnTo>
                    <a:close/>
                    <a:moveTo>
                      <a:pt x="1329" y="24"/>
                    </a:moveTo>
                    <a:cubicBezTo>
                      <a:pt x="1322" y="43"/>
                      <a:pt x="1308" y="65"/>
                      <a:pt x="1283" y="77"/>
                    </a:cubicBezTo>
                    <a:cubicBezTo>
                      <a:pt x="1278" y="80"/>
                      <a:pt x="1274" y="84"/>
                      <a:pt x="1273" y="89"/>
                    </a:cubicBezTo>
                    <a:cubicBezTo>
                      <a:pt x="1232" y="192"/>
                      <a:pt x="1157" y="365"/>
                      <a:pt x="1129" y="391"/>
                    </a:cubicBezTo>
                    <a:cubicBezTo>
                      <a:pt x="1084" y="430"/>
                      <a:pt x="968" y="504"/>
                      <a:pt x="903" y="504"/>
                    </a:cubicBezTo>
                    <a:cubicBezTo>
                      <a:pt x="838" y="504"/>
                      <a:pt x="722" y="430"/>
                      <a:pt x="677" y="391"/>
                    </a:cubicBezTo>
                    <a:cubicBezTo>
                      <a:pt x="649" y="365"/>
                      <a:pt x="574" y="192"/>
                      <a:pt x="533" y="89"/>
                    </a:cubicBezTo>
                    <a:cubicBezTo>
                      <a:pt x="532" y="84"/>
                      <a:pt x="528" y="80"/>
                      <a:pt x="523" y="77"/>
                    </a:cubicBezTo>
                    <a:cubicBezTo>
                      <a:pt x="498" y="65"/>
                      <a:pt x="484" y="43"/>
                      <a:pt x="477" y="24"/>
                    </a:cubicBezTo>
                    <a:cubicBezTo>
                      <a:pt x="426" y="0"/>
                      <a:pt x="426" y="0"/>
                      <a:pt x="426" y="0"/>
                    </a:cubicBezTo>
                    <a:cubicBezTo>
                      <a:pt x="426" y="2"/>
                      <a:pt x="426" y="4"/>
                      <a:pt x="426" y="5"/>
                    </a:cubicBezTo>
                    <a:cubicBezTo>
                      <a:pt x="431" y="33"/>
                      <a:pt x="446" y="83"/>
                      <a:pt x="495" y="112"/>
                    </a:cubicBezTo>
                    <a:cubicBezTo>
                      <a:pt x="517" y="168"/>
                      <a:pt x="594" y="359"/>
                      <a:pt x="639" y="414"/>
                    </a:cubicBezTo>
                    <a:cubicBezTo>
                      <a:pt x="639" y="512"/>
                      <a:pt x="639" y="512"/>
                      <a:pt x="639" y="512"/>
                    </a:cubicBezTo>
                    <a:cubicBezTo>
                      <a:pt x="646" y="522"/>
                      <a:pt x="646" y="522"/>
                      <a:pt x="646" y="522"/>
                    </a:cubicBezTo>
                    <a:cubicBezTo>
                      <a:pt x="648" y="524"/>
                      <a:pt x="660" y="540"/>
                      <a:pt x="683" y="560"/>
                    </a:cubicBezTo>
                    <a:cubicBezTo>
                      <a:pt x="683" y="451"/>
                      <a:pt x="683" y="451"/>
                      <a:pt x="683" y="451"/>
                    </a:cubicBezTo>
                    <a:cubicBezTo>
                      <a:pt x="742" y="494"/>
                      <a:pt x="838" y="548"/>
                      <a:pt x="903" y="548"/>
                    </a:cubicBezTo>
                    <a:cubicBezTo>
                      <a:pt x="968" y="548"/>
                      <a:pt x="1064" y="494"/>
                      <a:pt x="1123" y="451"/>
                    </a:cubicBezTo>
                    <a:cubicBezTo>
                      <a:pt x="1123" y="560"/>
                      <a:pt x="1123" y="560"/>
                      <a:pt x="1123" y="560"/>
                    </a:cubicBezTo>
                    <a:cubicBezTo>
                      <a:pt x="1146" y="540"/>
                      <a:pt x="1158" y="524"/>
                      <a:pt x="1160" y="522"/>
                    </a:cubicBezTo>
                    <a:cubicBezTo>
                      <a:pt x="1167" y="512"/>
                      <a:pt x="1167" y="512"/>
                      <a:pt x="1167" y="512"/>
                    </a:cubicBezTo>
                    <a:cubicBezTo>
                      <a:pt x="1167" y="414"/>
                      <a:pt x="1167" y="414"/>
                      <a:pt x="1167" y="414"/>
                    </a:cubicBezTo>
                    <a:cubicBezTo>
                      <a:pt x="1212" y="358"/>
                      <a:pt x="1289" y="168"/>
                      <a:pt x="1311" y="112"/>
                    </a:cubicBezTo>
                    <a:cubicBezTo>
                      <a:pt x="1363" y="82"/>
                      <a:pt x="1377" y="26"/>
                      <a:pt x="1380" y="3"/>
                    </a:cubicBezTo>
                    <a:cubicBezTo>
                      <a:pt x="1380" y="2"/>
                      <a:pt x="1380" y="1"/>
                      <a:pt x="1380" y="0"/>
                    </a:cubicBezTo>
                    <a:lnTo>
                      <a:pt x="1329"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69" name="Straight Arrow Connector 68"/>
          <p:cNvCxnSpPr>
            <a:stCxn id="58" idx="3"/>
            <a:endCxn id="64" idx="1"/>
          </p:cNvCxnSpPr>
          <p:nvPr/>
        </p:nvCxnSpPr>
        <p:spPr>
          <a:xfrm>
            <a:off x="5149420" y="4111330"/>
            <a:ext cx="892111"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324191" y="2608969"/>
            <a:ext cx="1724025" cy="542925"/>
          </a:xfrm>
          <a:prstGeom prst="rect">
            <a:avLst/>
          </a:prstGeom>
          <a:solidFill>
            <a:srgbClr val="30C1D7"/>
          </a:solidFill>
          <a:ln w="9525"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Business Rule </a:t>
            </a:r>
            <a:r>
              <a:rPr lang="en-US" sz="1200" dirty="0">
                <a:solidFill>
                  <a:srgbClr val="FFFFFF"/>
                </a:solidFill>
              </a:rPr>
              <a:t>t</a:t>
            </a:r>
            <a:r>
              <a:rPr lang="en-US" sz="1200" dirty="0" smtClean="0">
                <a:solidFill>
                  <a:srgbClr val="FFFFFF"/>
                </a:solidFill>
              </a:rPr>
              <a:t>able developed</a:t>
            </a:r>
            <a:endParaRPr lang="en-US" sz="1200" dirty="0" smtClean="0">
              <a:solidFill>
                <a:srgbClr val="FFFFFF"/>
              </a:solidFill>
            </a:endParaRPr>
          </a:p>
        </p:txBody>
      </p:sp>
      <p:cxnSp>
        <p:nvCxnSpPr>
          <p:cNvPr id="72" name="Straight Arrow Connector 71"/>
          <p:cNvCxnSpPr>
            <a:stCxn id="45" idx="3"/>
            <a:endCxn id="70" idx="1"/>
          </p:cNvCxnSpPr>
          <p:nvPr/>
        </p:nvCxnSpPr>
        <p:spPr>
          <a:xfrm>
            <a:off x="6240216" y="2878138"/>
            <a:ext cx="1083975" cy="2294"/>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321300" y="3839867"/>
            <a:ext cx="1724025" cy="542925"/>
          </a:xfrm>
          <a:prstGeom prst="rect">
            <a:avLst/>
          </a:prstGeom>
          <a:solidFill>
            <a:srgbClr val="30C1D7"/>
          </a:solidFill>
          <a:ln w="9525"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Assignment of customers to test cells</a:t>
            </a:r>
            <a:endParaRPr lang="en-US" sz="1200" dirty="0" smtClean="0">
              <a:solidFill>
                <a:srgbClr val="FFFFFF"/>
              </a:solidFill>
            </a:endParaRPr>
          </a:p>
        </p:txBody>
      </p:sp>
      <p:cxnSp>
        <p:nvCxnSpPr>
          <p:cNvPr id="75" name="Elbow Connector 74"/>
          <p:cNvCxnSpPr>
            <a:stCxn id="70" idx="2"/>
            <a:endCxn id="64" idx="0"/>
          </p:cNvCxnSpPr>
          <p:nvPr/>
        </p:nvCxnSpPr>
        <p:spPr>
          <a:xfrm rot="5400000">
            <a:off x="7021616" y="2559096"/>
            <a:ext cx="571790" cy="1757386"/>
          </a:xfrm>
          <a:prstGeom prst="bentConnector3">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4" idx="3"/>
            <a:endCxn id="73" idx="1"/>
          </p:cNvCxnSpPr>
          <p:nvPr/>
        </p:nvCxnSpPr>
        <p:spPr>
          <a:xfrm>
            <a:off x="6816104" y="4111330"/>
            <a:ext cx="505196"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7321300" y="4799302"/>
            <a:ext cx="1724025" cy="542925"/>
          </a:xfrm>
          <a:prstGeom prst="rect">
            <a:avLst/>
          </a:prstGeom>
          <a:solidFill>
            <a:srgbClr val="30C1D7"/>
          </a:solidFill>
          <a:ln w="9525"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Creation of output files</a:t>
            </a:r>
            <a:endParaRPr lang="en-US" sz="1200" dirty="0" smtClean="0">
              <a:solidFill>
                <a:srgbClr val="FFFFFF"/>
              </a:solidFill>
            </a:endParaRPr>
          </a:p>
        </p:txBody>
      </p:sp>
      <p:cxnSp>
        <p:nvCxnSpPr>
          <p:cNvPr id="82" name="Straight Arrow Connector 81"/>
          <p:cNvCxnSpPr>
            <a:stCxn id="73" idx="2"/>
            <a:endCxn id="80" idx="0"/>
          </p:cNvCxnSpPr>
          <p:nvPr/>
        </p:nvCxnSpPr>
        <p:spPr>
          <a:xfrm>
            <a:off x="8183313" y="4382792"/>
            <a:ext cx="0" cy="41651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8" idx="2"/>
            <a:endCxn id="80" idx="1"/>
          </p:cNvCxnSpPr>
          <p:nvPr/>
        </p:nvCxnSpPr>
        <p:spPr>
          <a:xfrm rot="16200000" flipH="1">
            <a:off x="5460368" y="3209832"/>
            <a:ext cx="687973" cy="3033892"/>
          </a:xfrm>
          <a:prstGeom prst="bentConnector2">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9634593" y="3032760"/>
            <a:ext cx="1830761" cy="298543"/>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Measurement BRs</a:t>
            </a:r>
            <a:endParaRPr lang="en-US" sz="1200" dirty="0" smtClean="0">
              <a:solidFill>
                <a:srgbClr val="FFFFFF"/>
              </a:solidFill>
            </a:endParaRPr>
          </a:p>
        </p:txBody>
      </p:sp>
      <p:cxnSp>
        <p:nvCxnSpPr>
          <p:cNvPr id="89" name="Elbow Connector 88"/>
          <p:cNvCxnSpPr>
            <a:stCxn id="70" idx="3"/>
            <a:endCxn id="85" idx="0"/>
          </p:cNvCxnSpPr>
          <p:nvPr/>
        </p:nvCxnSpPr>
        <p:spPr>
          <a:xfrm>
            <a:off x="9048216" y="2880432"/>
            <a:ext cx="1501758" cy="152328"/>
          </a:xfrm>
          <a:prstGeom prst="bentConnector2">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516191" y="5868692"/>
            <a:ext cx="1724025" cy="54292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Movie Affinity</a:t>
            </a:r>
            <a:endParaRPr lang="en-US" sz="1200" dirty="0" smtClean="0">
              <a:solidFill>
                <a:srgbClr val="FFFFFF"/>
              </a:solidFill>
            </a:endParaRPr>
          </a:p>
        </p:txBody>
      </p:sp>
      <p:sp>
        <p:nvSpPr>
          <p:cNvPr id="91" name="Rectangle 90"/>
          <p:cNvSpPr/>
          <p:nvPr/>
        </p:nvSpPr>
        <p:spPr>
          <a:xfrm>
            <a:off x="6609914" y="5868691"/>
            <a:ext cx="1724025" cy="54292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Menu challenge</a:t>
            </a:r>
            <a:endParaRPr lang="en-US" sz="1200" dirty="0" smtClean="0">
              <a:solidFill>
                <a:srgbClr val="FFFFFF"/>
              </a:solidFill>
            </a:endParaRPr>
          </a:p>
        </p:txBody>
      </p:sp>
      <p:cxnSp>
        <p:nvCxnSpPr>
          <p:cNvPr id="95" name="Elbow Connector 94"/>
          <p:cNvCxnSpPr>
            <a:stCxn id="92" idx="0"/>
            <a:endCxn id="80" idx="2"/>
          </p:cNvCxnSpPr>
          <p:nvPr/>
        </p:nvCxnSpPr>
        <p:spPr>
          <a:xfrm rot="5400000" flipH="1" flipV="1">
            <a:off x="7146378" y="4620915"/>
            <a:ext cx="315623" cy="1758248"/>
          </a:xfrm>
          <a:prstGeom prst="bentConnector3">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3047821" y="5636917"/>
            <a:ext cx="691122" cy="1070566"/>
            <a:chOff x="3047821" y="5615984"/>
            <a:chExt cx="691122" cy="1070566"/>
          </a:xfrm>
        </p:grpSpPr>
        <p:sp>
          <p:nvSpPr>
            <p:cNvPr id="126" name="Rectangle 125"/>
            <p:cNvSpPr/>
            <p:nvPr/>
          </p:nvSpPr>
          <p:spPr>
            <a:xfrm>
              <a:off x="3047821" y="5615984"/>
              <a:ext cx="691122" cy="1070566"/>
            </a:xfrm>
            <a:prstGeom prst="rect">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106" name="Group 105"/>
            <p:cNvGrpSpPr/>
            <p:nvPr/>
          </p:nvGrpSpPr>
          <p:grpSpPr>
            <a:xfrm>
              <a:off x="3145417" y="5657850"/>
              <a:ext cx="524208" cy="998594"/>
              <a:chOff x="3145417" y="5657850"/>
              <a:chExt cx="524208" cy="998594"/>
            </a:xfrm>
          </p:grpSpPr>
          <p:grpSp>
            <p:nvGrpSpPr>
              <p:cNvPr id="96" name="Group 95"/>
              <p:cNvGrpSpPr>
                <a:grpSpLocks noChangeAspect="1"/>
              </p:cNvGrpSpPr>
              <p:nvPr/>
            </p:nvGrpSpPr>
            <p:grpSpPr>
              <a:xfrm>
                <a:off x="3163445" y="5657850"/>
                <a:ext cx="488152" cy="488604"/>
                <a:chOff x="5273802" y="2606040"/>
                <a:chExt cx="1644396" cy="1645920"/>
              </a:xfrm>
            </p:grpSpPr>
            <p:sp>
              <p:nvSpPr>
                <p:cNvPr id="97" name="AutoShape 13">
                  <a:extLst>
                    <a:ext uri="{FF2B5EF4-FFF2-40B4-BE49-F238E27FC236}">
                      <a16:creationId xmlns:a16="http://schemas.microsoft.com/office/drawing/2014/main" xmlns="" id="{3C3D9D18-6789-4A00-8831-91BF38F97637}"/>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p:cNvGrpSpPr/>
                <p:nvPr/>
              </p:nvGrpSpPr>
              <p:grpSpPr>
                <a:xfrm>
                  <a:off x="5452110" y="2803779"/>
                  <a:ext cx="1288923" cy="1200912"/>
                  <a:chOff x="5452110" y="2803779"/>
                  <a:chExt cx="1288923" cy="1200912"/>
                </a:xfrm>
              </p:grpSpPr>
              <p:sp>
                <p:nvSpPr>
                  <p:cNvPr id="99" name="Freeform 15">
                    <a:extLst>
                      <a:ext uri="{FF2B5EF4-FFF2-40B4-BE49-F238E27FC236}">
                        <a16:creationId xmlns:a16="http://schemas.microsoft.com/office/drawing/2014/main" xmlns="" id="{0F53DE35-7F5E-48B5-B9DD-D84DD59FFC19}"/>
                      </a:ext>
                    </a:extLst>
                  </p:cNvPr>
                  <p:cNvSpPr>
                    <a:spLocks noEditPoints="1"/>
                  </p:cNvSpPr>
                  <p:nvPr/>
                </p:nvSpPr>
                <p:spPr bwMode="auto">
                  <a:xfrm>
                    <a:off x="5759196" y="2803779"/>
                    <a:ext cx="675132" cy="1200912"/>
                  </a:xfrm>
                  <a:custGeom>
                    <a:avLst/>
                    <a:gdLst>
                      <a:gd name="T0" fmla="*/ 928 w 946"/>
                      <a:gd name="T1" fmla="*/ 647 h 1681"/>
                      <a:gd name="T2" fmla="*/ 928 w 946"/>
                      <a:gd name="T3" fmla="*/ 646 h 1681"/>
                      <a:gd name="T4" fmla="*/ 874 w 946"/>
                      <a:gd name="T5" fmla="*/ 722 h 1681"/>
                      <a:gd name="T6" fmla="*/ 840 w 946"/>
                      <a:gd name="T7" fmla="*/ 722 h 1681"/>
                      <a:gd name="T8" fmla="*/ 835 w 946"/>
                      <a:gd name="T9" fmla="*/ 366 h 1681"/>
                      <a:gd name="T10" fmla="*/ 214 w 946"/>
                      <a:gd name="T11" fmla="*/ 388 h 1681"/>
                      <a:gd name="T12" fmla="*/ 98 w 946"/>
                      <a:gd name="T13" fmla="*/ 716 h 1681"/>
                      <a:gd name="T14" fmla="*/ 67 w 946"/>
                      <a:gd name="T15" fmla="*/ 713 h 1681"/>
                      <a:gd name="T16" fmla="*/ 20 w 946"/>
                      <a:gd name="T17" fmla="*/ 653 h 1681"/>
                      <a:gd name="T18" fmla="*/ 20 w 946"/>
                      <a:gd name="T19" fmla="*/ 652 h 1681"/>
                      <a:gd name="T20" fmla="*/ 1 w 946"/>
                      <a:gd name="T21" fmla="*/ 483 h 1681"/>
                      <a:gd name="T22" fmla="*/ 473 w 946"/>
                      <a:gd name="T23" fmla="*/ 0 h 1681"/>
                      <a:gd name="T24" fmla="*/ 945 w 946"/>
                      <a:gd name="T25" fmla="*/ 483 h 1681"/>
                      <a:gd name="T26" fmla="*/ 928 w 946"/>
                      <a:gd name="T27" fmla="*/ 647 h 1681"/>
                      <a:gd name="T28" fmla="*/ 583 w 946"/>
                      <a:gd name="T29" fmla="*/ 1667 h 1681"/>
                      <a:gd name="T30" fmla="*/ 514 w 946"/>
                      <a:gd name="T31" fmla="*/ 1465 h 1681"/>
                      <a:gd name="T32" fmla="*/ 515 w 946"/>
                      <a:gd name="T33" fmla="*/ 1457 h 1681"/>
                      <a:gd name="T34" fmla="*/ 579 w 946"/>
                      <a:gd name="T35" fmla="*/ 1356 h 1681"/>
                      <a:gd name="T36" fmla="*/ 573 w 946"/>
                      <a:gd name="T37" fmla="*/ 1342 h 1681"/>
                      <a:gd name="T38" fmla="*/ 476 w 946"/>
                      <a:gd name="T39" fmla="*/ 1329 h 1681"/>
                      <a:gd name="T40" fmla="*/ 374 w 946"/>
                      <a:gd name="T41" fmla="*/ 1342 h 1681"/>
                      <a:gd name="T42" fmla="*/ 368 w 946"/>
                      <a:gd name="T43" fmla="*/ 1357 h 1681"/>
                      <a:gd name="T44" fmla="*/ 432 w 946"/>
                      <a:gd name="T45" fmla="*/ 1457 h 1681"/>
                      <a:gd name="T46" fmla="*/ 433 w 946"/>
                      <a:gd name="T47" fmla="*/ 1465 h 1681"/>
                      <a:gd name="T48" fmla="*/ 358 w 946"/>
                      <a:gd name="T49" fmla="*/ 1667 h 1681"/>
                      <a:gd name="T50" fmla="*/ 368 w 946"/>
                      <a:gd name="T51" fmla="*/ 1681 h 1681"/>
                      <a:gd name="T52" fmla="*/ 574 w 946"/>
                      <a:gd name="T53" fmla="*/ 1681 h 1681"/>
                      <a:gd name="T54" fmla="*/ 583 w 946"/>
                      <a:gd name="T55" fmla="*/ 1667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1681">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583" y="1667"/>
                        </a:moveTo>
                        <a:cubicBezTo>
                          <a:pt x="514" y="1465"/>
                          <a:pt x="514" y="1465"/>
                          <a:pt x="514" y="1465"/>
                        </a:cubicBezTo>
                        <a:cubicBezTo>
                          <a:pt x="513" y="1462"/>
                          <a:pt x="514" y="1459"/>
                          <a:pt x="515" y="1457"/>
                        </a:cubicBezTo>
                        <a:cubicBezTo>
                          <a:pt x="579" y="1356"/>
                          <a:pt x="579" y="1356"/>
                          <a:pt x="579" y="1356"/>
                        </a:cubicBezTo>
                        <a:cubicBezTo>
                          <a:pt x="582" y="1351"/>
                          <a:pt x="579" y="1344"/>
                          <a:pt x="573" y="1342"/>
                        </a:cubicBezTo>
                        <a:cubicBezTo>
                          <a:pt x="552" y="1337"/>
                          <a:pt x="510" y="1329"/>
                          <a:pt x="476" y="1329"/>
                        </a:cubicBezTo>
                        <a:cubicBezTo>
                          <a:pt x="442" y="1329"/>
                          <a:pt x="396" y="1338"/>
                          <a:pt x="374" y="1342"/>
                        </a:cubicBezTo>
                        <a:cubicBezTo>
                          <a:pt x="368" y="1344"/>
                          <a:pt x="365" y="1351"/>
                          <a:pt x="368" y="1357"/>
                        </a:cubicBezTo>
                        <a:cubicBezTo>
                          <a:pt x="432" y="1457"/>
                          <a:pt x="432" y="1457"/>
                          <a:pt x="432" y="1457"/>
                        </a:cubicBezTo>
                        <a:cubicBezTo>
                          <a:pt x="433" y="1460"/>
                          <a:pt x="434" y="1463"/>
                          <a:pt x="433" y="1465"/>
                        </a:cubicBezTo>
                        <a:cubicBezTo>
                          <a:pt x="358" y="1667"/>
                          <a:pt x="358" y="1667"/>
                          <a:pt x="358" y="1667"/>
                        </a:cubicBezTo>
                        <a:cubicBezTo>
                          <a:pt x="356" y="1674"/>
                          <a:pt x="361" y="1681"/>
                          <a:pt x="368" y="1681"/>
                        </a:cubicBezTo>
                        <a:cubicBezTo>
                          <a:pt x="574" y="1681"/>
                          <a:pt x="574" y="1681"/>
                          <a:pt x="574" y="1681"/>
                        </a:cubicBezTo>
                        <a:cubicBezTo>
                          <a:pt x="581" y="1681"/>
                          <a:pt x="585" y="1674"/>
                          <a:pt x="583" y="166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6">
                    <a:extLst>
                      <a:ext uri="{FF2B5EF4-FFF2-40B4-BE49-F238E27FC236}">
                        <a16:creationId xmlns:a16="http://schemas.microsoft.com/office/drawing/2014/main" xmlns="" id="{D033E5D7-D092-40EC-9EC7-B6BB71F5CC61}"/>
                      </a:ext>
                    </a:extLst>
                  </p:cNvPr>
                  <p:cNvSpPr>
                    <a:spLocks noEditPoints="1"/>
                  </p:cNvSpPr>
                  <p:nvPr/>
                </p:nvSpPr>
                <p:spPr bwMode="auto">
                  <a:xfrm>
                    <a:off x="5452110" y="3318129"/>
                    <a:ext cx="1288923" cy="686562"/>
                  </a:xfrm>
                  <a:custGeom>
                    <a:avLst/>
                    <a:gdLst>
                      <a:gd name="T0" fmla="*/ 26 w 1806"/>
                      <a:gd name="T1" fmla="*/ 961 h 961"/>
                      <a:gd name="T2" fmla="*/ 5 w 1806"/>
                      <a:gd name="T3" fmla="*/ 931 h 961"/>
                      <a:gd name="T4" fmla="*/ 223 w 1806"/>
                      <a:gd name="T5" fmla="*/ 614 h 961"/>
                      <a:gd name="T6" fmla="*/ 602 w 1806"/>
                      <a:gd name="T7" fmla="*/ 548 h 961"/>
                      <a:gd name="T8" fmla="*/ 612 w 1806"/>
                      <a:gd name="T9" fmla="*/ 555 h 961"/>
                      <a:gd name="T10" fmla="*/ 703 w 1806"/>
                      <a:gd name="T11" fmla="*/ 948 h 961"/>
                      <a:gd name="T12" fmla="*/ 693 w 1806"/>
                      <a:gd name="T13" fmla="*/ 961 h 961"/>
                      <a:gd name="T14" fmla="*/ 26 w 1806"/>
                      <a:gd name="T15" fmla="*/ 961 h 961"/>
                      <a:gd name="T16" fmla="*/ 1780 w 1806"/>
                      <a:gd name="T17" fmla="*/ 961 h 961"/>
                      <a:gd name="T18" fmla="*/ 1801 w 1806"/>
                      <a:gd name="T19" fmla="*/ 931 h 961"/>
                      <a:gd name="T20" fmla="*/ 1583 w 1806"/>
                      <a:gd name="T21" fmla="*/ 614 h 961"/>
                      <a:gd name="T22" fmla="*/ 1204 w 1806"/>
                      <a:gd name="T23" fmla="*/ 548 h 961"/>
                      <a:gd name="T24" fmla="*/ 1194 w 1806"/>
                      <a:gd name="T25" fmla="*/ 555 h 961"/>
                      <a:gd name="T26" fmla="*/ 1103 w 1806"/>
                      <a:gd name="T27" fmla="*/ 948 h 961"/>
                      <a:gd name="T28" fmla="*/ 1113 w 1806"/>
                      <a:gd name="T29" fmla="*/ 961 h 961"/>
                      <a:gd name="T30" fmla="*/ 1780 w 1806"/>
                      <a:gd name="T31" fmla="*/ 961 h 961"/>
                      <a:gd name="T32" fmla="*/ 1329 w 1806"/>
                      <a:gd name="T33" fmla="*/ 24 h 961"/>
                      <a:gd name="T34" fmla="*/ 1283 w 1806"/>
                      <a:gd name="T35" fmla="*/ 77 h 961"/>
                      <a:gd name="T36" fmla="*/ 1273 w 1806"/>
                      <a:gd name="T37" fmla="*/ 89 h 961"/>
                      <a:gd name="T38" fmla="*/ 1129 w 1806"/>
                      <a:gd name="T39" fmla="*/ 391 h 961"/>
                      <a:gd name="T40" fmla="*/ 903 w 1806"/>
                      <a:gd name="T41" fmla="*/ 504 h 961"/>
                      <a:gd name="T42" fmla="*/ 677 w 1806"/>
                      <a:gd name="T43" fmla="*/ 391 h 961"/>
                      <a:gd name="T44" fmla="*/ 533 w 1806"/>
                      <a:gd name="T45" fmla="*/ 89 h 961"/>
                      <a:gd name="T46" fmla="*/ 523 w 1806"/>
                      <a:gd name="T47" fmla="*/ 77 h 961"/>
                      <a:gd name="T48" fmla="*/ 477 w 1806"/>
                      <a:gd name="T49" fmla="*/ 24 h 961"/>
                      <a:gd name="T50" fmla="*/ 426 w 1806"/>
                      <a:gd name="T51" fmla="*/ 0 h 961"/>
                      <a:gd name="T52" fmla="*/ 426 w 1806"/>
                      <a:gd name="T53" fmla="*/ 5 h 961"/>
                      <a:gd name="T54" fmla="*/ 495 w 1806"/>
                      <a:gd name="T55" fmla="*/ 112 h 961"/>
                      <a:gd name="T56" fmla="*/ 639 w 1806"/>
                      <a:gd name="T57" fmla="*/ 414 h 961"/>
                      <a:gd name="T58" fmla="*/ 639 w 1806"/>
                      <a:gd name="T59" fmla="*/ 512 h 961"/>
                      <a:gd name="T60" fmla="*/ 646 w 1806"/>
                      <a:gd name="T61" fmla="*/ 522 h 961"/>
                      <a:gd name="T62" fmla="*/ 683 w 1806"/>
                      <a:gd name="T63" fmla="*/ 560 h 961"/>
                      <a:gd name="T64" fmla="*/ 683 w 1806"/>
                      <a:gd name="T65" fmla="*/ 451 h 961"/>
                      <a:gd name="T66" fmla="*/ 903 w 1806"/>
                      <a:gd name="T67" fmla="*/ 548 h 961"/>
                      <a:gd name="T68" fmla="*/ 1123 w 1806"/>
                      <a:gd name="T69" fmla="*/ 451 h 961"/>
                      <a:gd name="T70" fmla="*/ 1123 w 1806"/>
                      <a:gd name="T71" fmla="*/ 560 h 961"/>
                      <a:gd name="T72" fmla="*/ 1160 w 1806"/>
                      <a:gd name="T73" fmla="*/ 522 h 961"/>
                      <a:gd name="T74" fmla="*/ 1167 w 1806"/>
                      <a:gd name="T75" fmla="*/ 512 h 961"/>
                      <a:gd name="T76" fmla="*/ 1167 w 1806"/>
                      <a:gd name="T77" fmla="*/ 414 h 961"/>
                      <a:gd name="T78" fmla="*/ 1311 w 1806"/>
                      <a:gd name="T79" fmla="*/ 112 h 961"/>
                      <a:gd name="T80" fmla="*/ 1380 w 1806"/>
                      <a:gd name="T81" fmla="*/ 3 h 961"/>
                      <a:gd name="T82" fmla="*/ 1380 w 1806"/>
                      <a:gd name="T83" fmla="*/ 0 h 961"/>
                      <a:gd name="T84" fmla="*/ 1329 w 1806"/>
                      <a:gd name="T85" fmla="*/ 24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06" h="961">
                        <a:moveTo>
                          <a:pt x="26" y="961"/>
                        </a:moveTo>
                        <a:cubicBezTo>
                          <a:pt x="10" y="961"/>
                          <a:pt x="0" y="945"/>
                          <a:pt x="5" y="931"/>
                        </a:cubicBezTo>
                        <a:cubicBezTo>
                          <a:pt x="33" y="857"/>
                          <a:pt x="113" y="664"/>
                          <a:pt x="223" y="614"/>
                        </a:cubicBezTo>
                        <a:cubicBezTo>
                          <a:pt x="344" y="557"/>
                          <a:pt x="558" y="549"/>
                          <a:pt x="602" y="548"/>
                        </a:cubicBezTo>
                        <a:cubicBezTo>
                          <a:pt x="607" y="548"/>
                          <a:pt x="611" y="551"/>
                          <a:pt x="612" y="555"/>
                        </a:cubicBezTo>
                        <a:cubicBezTo>
                          <a:pt x="703" y="948"/>
                          <a:pt x="703" y="948"/>
                          <a:pt x="703" y="948"/>
                        </a:cubicBezTo>
                        <a:cubicBezTo>
                          <a:pt x="704" y="955"/>
                          <a:pt x="700" y="961"/>
                          <a:pt x="693" y="961"/>
                        </a:cubicBezTo>
                        <a:lnTo>
                          <a:pt x="26" y="961"/>
                        </a:lnTo>
                        <a:close/>
                        <a:moveTo>
                          <a:pt x="1780" y="961"/>
                        </a:moveTo>
                        <a:cubicBezTo>
                          <a:pt x="1796" y="961"/>
                          <a:pt x="1806" y="945"/>
                          <a:pt x="1801" y="931"/>
                        </a:cubicBezTo>
                        <a:cubicBezTo>
                          <a:pt x="1773" y="857"/>
                          <a:pt x="1693" y="664"/>
                          <a:pt x="1583" y="614"/>
                        </a:cubicBezTo>
                        <a:cubicBezTo>
                          <a:pt x="1462" y="557"/>
                          <a:pt x="1248" y="549"/>
                          <a:pt x="1204" y="548"/>
                        </a:cubicBezTo>
                        <a:cubicBezTo>
                          <a:pt x="1199" y="548"/>
                          <a:pt x="1195" y="551"/>
                          <a:pt x="1194" y="555"/>
                        </a:cubicBezTo>
                        <a:cubicBezTo>
                          <a:pt x="1103" y="948"/>
                          <a:pt x="1103" y="948"/>
                          <a:pt x="1103" y="948"/>
                        </a:cubicBezTo>
                        <a:cubicBezTo>
                          <a:pt x="1102" y="955"/>
                          <a:pt x="1106" y="961"/>
                          <a:pt x="1113" y="961"/>
                        </a:cubicBezTo>
                        <a:lnTo>
                          <a:pt x="1780" y="961"/>
                        </a:lnTo>
                        <a:close/>
                        <a:moveTo>
                          <a:pt x="1329" y="24"/>
                        </a:moveTo>
                        <a:cubicBezTo>
                          <a:pt x="1322" y="43"/>
                          <a:pt x="1308" y="65"/>
                          <a:pt x="1283" y="77"/>
                        </a:cubicBezTo>
                        <a:cubicBezTo>
                          <a:pt x="1278" y="80"/>
                          <a:pt x="1274" y="84"/>
                          <a:pt x="1273" y="89"/>
                        </a:cubicBezTo>
                        <a:cubicBezTo>
                          <a:pt x="1232" y="192"/>
                          <a:pt x="1157" y="365"/>
                          <a:pt x="1129" y="391"/>
                        </a:cubicBezTo>
                        <a:cubicBezTo>
                          <a:pt x="1084" y="430"/>
                          <a:pt x="968" y="504"/>
                          <a:pt x="903" y="504"/>
                        </a:cubicBezTo>
                        <a:cubicBezTo>
                          <a:pt x="838" y="504"/>
                          <a:pt x="722" y="430"/>
                          <a:pt x="677" y="391"/>
                        </a:cubicBezTo>
                        <a:cubicBezTo>
                          <a:pt x="649" y="365"/>
                          <a:pt x="574" y="192"/>
                          <a:pt x="533" y="89"/>
                        </a:cubicBezTo>
                        <a:cubicBezTo>
                          <a:pt x="532" y="84"/>
                          <a:pt x="528" y="80"/>
                          <a:pt x="523" y="77"/>
                        </a:cubicBezTo>
                        <a:cubicBezTo>
                          <a:pt x="498" y="65"/>
                          <a:pt x="484" y="43"/>
                          <a:pt x="477" y="24"/>
                        </a:cubicBezTo>
                        <a:cubicBezTo>
                          <a:pt x="426" y="0"/>
                          <a:pt x="426" y="0"/>
                          <a:pt x="426" y="0"/>
                        </a:cubicBezTo>
                        <a:cubicBezTo>
                          <a:pt x="426" y="2"/>
                          <a:pt x="426" y="4"/>
                          <a:pt x="426" y="5"/>
                        </a:cubicBezTo>
                        <a:cubicBezTo>
                          <a:pt x="431" y="33"/>
                          <a:pt x="446" y="83"/>
                          <a:pt x="495" y="112"/>
                        </a:cubicBezTo>
                        <a:cubicBezTo>
                          <a:pt x="517" y="168"/>
                          <a:pt x="594" y="359"/>
                          <a:pt x="639" y="414"/>
                        </a:cubicBezTo>
                        <a:cubicBezTo>
                          <a:pt x="639" y="512"/>
                          <a:pt x="639" y="512"/>
                          <a:pt x="639" y="512"/>
                        </a:cubicBezTo>
                        <a:cubicBezTo>
                          <a:pt x="646" y="522"/>
                          <a:pt x="646" y="522"/>
                          <a:pt x="646" y="522"/>
                        </a:cubicBezTo>
                        <a:cubicBezTo>
                          <a:pt x="648" y="524"/>
                          <a:pt x="660" y="540"/>
                          <a:pt x="683" y="560"/>
                        </a:cubicBezTo>
                        <a:cubicBezTo>
                          <a:pt x="683" y="451"/>
                          <a:pt x="683" y="451"/>
                          <a:pt x="683" y="451"/>
                        </a:cubicBezTo>
                        <a:cubicBezTo>
                          <a:pt x="742" y="494"/>
                          <a:pt x="838" y="548"/>
                          <a:pt x="903" y="548"/>
                        </a:cubicBezTo>
                        <a:cubicBezTo>
                          <a:pt x="968" y="548"/>
                          <a:pt x="1064" y="494"/>
                          <a:pt x="1123" y="451"/>
                        </a:cubicBezTo>
                        <a:cubicBezTo>
                          <a:pt x="1123" y="560"/>
                          <a:pt x="1123" y="560"/>
                          <a:pt x="1123" y="560"/>
                        </a:cubicBezTo>
                        <a:cubicBezTo>
                          <a:pt x="1146" y="540"/>
                          <a:pt x="1158" y="524"/>
                          <a:pt x="1160" y="522"/>
                        </a:cubicBezTo>
                        <a:cubicBezTo>
                          <a:pt x="1167" y="512"/>
                          <a:pt x="1167" y="512"/>
                          <a:pt x="1167" y="512"/>
                        </a:cubicBezTo>
                        <a:cubicBezTo>
                          <a:pt x="1167" y="414"/>
                          <a:pt x="1167" y="414"/>
                          <a:pt x="1167" y="414"/>
                        </a:cubicBezTo>
                        <a:cubicBezTo>
                          <a:pt x="1212" y="358"/>
                          <a:pt x="1289" y="168"/>
                          <a:pt x="1311" y="112"/>
                        </a:cubicBezTo>
                        <a:cubicBezTo>
                          <a:pt x="1363" y="82"/>
                          <a:pt x="1377" y="26"/>
                          <a:pt x="1380" y="3"/>
                        </a:cubicBezTo>
                        <a:cubicBezTo>
                          <a:pt x="1380" y="2"/>
                          <a:pt x="1380" y="1"/>
                          <a:pt x="1380" y="0"/>
                        </a:cubicBezTo>
                        <a:lnTo>
                          <a:pt x="1329"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1" name="Group 100"/>
              <p:cNvGrpSpPr>
                <a:grpSpLocks noChangeAspect="1"/>
              </p:cNvGrpSpPr>
              <p:nvPr/>
            </p:nvGrpSpPr>
            <p:grpSpPr>
              <a:xfrm>
                <a:off x="3145417" y="6131750"/>
                <a:ext cx="524208" cy="524694"/>
                <a:chOff x="5273802" y="2606040"/>
                <a:chExt cx="1644396" cy="1645920"/>
              </a:xfrm>
            </p:grpSpPr>
            <p:sp>
              <p:nvSpPr>
                <p:cNvPr id="102" name="AutoShape 13">
                  <a:extLst>
                    <a:ext uri="{FF2B5EF4-FFF2-40B4-BE49-F238E27FC236}">
                      <a16:creationId xmlns:a16="http://schemas.microsoft.com/office/drawing/2014/main" xmlns="" id="{3C3D9D18-6789-4A00-8831-91BF38F97637}"/>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3" name="Group 102"/>
                <p:cNvGrpSpPr/>
                <p:nvPr/>
              </p:nvGrpSpPr>
              <p:grpSpPr>
                <a:xfrm>
                  <a:off x="5452110" y="2803779"/>
                  <a:ext cx="1288923" cy="1200912"/>
                  <a:chOff x="5452110" y="2803779"/>
                  <a:chExt cx="1288923" cy="1200912"/>
                </a:xfrm>
              </p:grpSpPr>
              <p:sp>
                <p:nvSpPr>
                  <p:cNvPr id="104" name="Freeform 15">
                    <a:extLst>
                      <a:ext uri="{FF2B5EF4-FFF2-40B4-BE49-F238E27FC236}">
                        <a16:creationId xmlns:a16="http://schemas.microsoft.com/office/drawing/2014/main" xmlns="" id="{0F53DE35-7F5E-48B5-B9DD-D84DD59FFC19}"/>
                      </a:ext>
                    </a:extLst>
                  </p:cNvPr>
                  <p:cNvSpPr>
                    <a:spLocks noEditPoints="1"/>
                  </p:cNvSpPr>
                  <p:nvPr/>
                </p:nvSpPr>
                <p:spPr bwMode="auto">
                  <a:xfrm>
                    <a:off x="5759196" y="2803779"/>
                    <a:ext cx="675132" cy="1200912"/>
                  </a:xfrm>
                  <a:custGeom>
                    <a:avLst/>
                    <a:gdLst>
                      <a:gd name="T0" fmla="*/ 928 w 946"/>
                      <a:gd name="T1" fmla="*/ 647 h 1681"/>
                      <a:gd name="T2" fmla="*/ 928 w 946"/>
                      <a:gd name="T3" fmla="*/ 646 h 1681"/>
                      <a:gd name="T4" fmla="*/ 874 w 946"/>
                      <a:gd name="T5" fmla="*/ 722 h 1681"/>
                      <a:gd name="T6" fmla="*/ 840 w 946"/>
                      <a:gd name="T7" fmla="*/ 722 h 1681"/>
                      <a:gd name="T8" fmla="*/ 835 w 946"/>
                      <a:gd name="T9" fmla="*/ 366 h 1681"/>
                      <a:gd name="T10" fmla="*/ 214 w 946"/>
                      <a:gd name="T11" fmla="*/ 388 h 1681"/>
                      <a:gd name="T12" fmla="*/ 98 w 946"/>
                      <a:gd name="T13" fmla="*/ 716 h 1681"/>
                      <a:gd name="T14" fmla="*/ 67 w 946"/>
                      <a:gd name="T15" fmla="*/ 713 h 1681"/>
                      <a:gd name="T16" fmla="*/ 20 w 946"/>
                      <a:gd name="T17" fmla="*/ 653 h 1681"/>
                      <a:gd name="T18" fmla="*/ 20 w 946"/>
                      <a:gd name="T19" fmla="*/ 652 h 1681"/>
                      <a:gd name="T20" fmla="*/ 1 w 946"/>
                      <a:gd name="T21" fmla="*/ 483 h 1681"/>
                      <a:gd name="T22" fmla="*/ 473 w 946"/>
                      <a:gd name="T23" fmla="*/ 0 h 1681"/>
                      <a:gd name="T24" fmla="*/ 945 w 946"/>
                      <a:gd name="T25" fmla="*/ 483 h 1681"/>
                      <a:gd name="T26" fmla="*/ 928 w 946"/>
                      <a:gd name="T27" fmla="*/ 647 h 1681"/>
                      <a:gd name="T28" fmla="*/ 583 w 946"/>
                      <a:gd name="T29" fmla="*/ 1667 h 1681"/>
                      <a:gd name="T30" fmla="*/ 514 w 946"/>
                      <a:gd name="T31" fmla="*/ 1465 h 1681"/>
                      <a:gd name="T32" fmla="*/ 515 w 946"/>
                      <a:gd name="T33" fmla="*/ 1457 h 1681"/>
                      <a:gd name="T34" fmla="*/ 579 w 946"/>
                      <a:gd name="T35" fmla="*/ 1356 h 1681"/>
                      <a:gd name="T36" fmla="*/ 573 w 946"/>
                      <a:gd name="T37" fmla="*/ 1342 h 1681"/>
                      <a:gd name="T38" fmla="*/ 476 w 946"/>
                      <a:gd name="T39" fmla="*/ 1329 h 1681"/>
                      <a:gd name="T40" fmla="*/ 374 w 946"/>
                      <a:gd name="T41" fmla="*/ 1342 h 1681"/>
                      <a:gd name="T42" fmla="*/ 368 w 946"/>
                      <a:gd name="T43" fmla="*/ 1357 h 1681"/>
                      <a:gd name="T44" fmla="*/ 432 w 946"/>
                      <a:gd name="T45" fmla="*/ 1457 h 1681"/>
                      <a:gd name="T46" fmla="*/ 433 w 946"/>
                      <a:gd name="T47" fmla="*/ 1465 h 1681"/>
                      <a:gd name="T48" fmla="*/ 358 w 946"/>
                      <a:gd name="T49" fmla="*/ 1667 h 1681"/>
                      <a:gd name="T50" fmla="*/ 368 w 946"/>
                      <a:gd name="T51" fmla="*/ 1681 h 1681"/>
                      <a:gd name="T52" fmla="*/ 574 w 946"/>
                      <a:gd name="T53" fmla="*/ 1681 h 1681"/>
                      <a:gd name="T54" fmla="*/ 583 w 946"/>
                      <a:gd name="T55" fmla="*/ 1667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1681">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583" y="1667"/>
                        </a:moveTo>
                        <a:cubicBezTo>
                          <a:pt x="514" y="1465"/>
                          <a:pt x="514" y="1465"/>
                          <a:pt x="514" y="1465"/>
                        </a:cubicBezTo>
                        <a:cubicBezTo>
                          <a:pt x="513" y="1462"/>
                          <a:pt x="514" y="1459"/>
                          <a:pt x="515" y="1457"/>
                        </a:cubicBezTo>
                        <a:cubicBezTo>
                          <a:pt x="579" y="1356"/>
                          <a:pt x="579" y="1356"/>
                          <a:pt x="579" y="1356"/>
                        </a:cubicBezTo>
                        <a:cubicBezTo>
                          <a:pt x="582" y="1351"/>
                          <a:pt x="579" y="1344"/>
                          <a:pt x="573" y="1342"/>
                        </a:cubicBezTo>
                        <a:cubicBezTo>
                          <a:pt x="552" y="1337"/>
                          <a:pt x="510" y="1329"/>
                          <a:pt x="476" y="1329"/>
                        </a:cubicBezTo>
                        <a:cubicBezTo>
                          <a:pt x="442" y="1329"/>
                          <a:pt x="396" y="1338"/>
                          <a:pt x="374" y="1342"/>
                        </a:cubicBezTo>
                        <a:cubicBezTo>
                          <a:pt x="368" y="1344"/>
                          <a:pt x="365" y="1351"/>
                          <a:pt x="368" y="1357"/>
                        </a:cubicBezTo>
                        <a:cubicBezTo>
                          <a:pt x="432" y="1457"/>
                          <a:pt x="432" y="1457"/>
                          <a:pt x="432" y="1457"/>
                        </a:cubicBezTo>
                        <a:cubicBezTo>
                          <a:pt x="433" y="1460"/>
                          <a:pt x="434" y="1463"/>
                          <a:pt x="433" y="1465"/>
                        </a:cubicBezTo>
                        <a:cubicBezTo>
                          <a:pt x="358" y="1667"/>
                          <a:pt x="358" y="1667"/>
                          <a:pt x="358" y="1667"/>
                        </a:cubicBezTo>
                        <a:cubicBezTo>
                          <a:pt x="356" y="1674"/>
                          <a:pt x="361" y="1681"/>
                          <a:pt x="368" y="1681"/>
                        </a:cubicBezTo>
                        <a:cubicBezTo>
                          <a:pt x="574" y="1681"/>
                          <a:pt x="574" y="1681"/>
                          <a:pt x="574" y="1681"/>
                        </a:cubicBezTo>
                        <a:cubicBezTo>
                          <a:pt x="581" y="1681"/>
                          <a:pt x="585" y="1674"/>
                          <a:pt x="583" y="166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6">
                    <a:extLst>
                      <a:ext uri="{FF2B5EF4-FFF2-40B4-BE49-F238E27FC236}">
                        <a16:creationId xmlns:a16="http://schemas.microsoft.com/office/drawing/2014/main" xmlns="" id="{D033E5D7-D092-40EC-9EC7-B6BB71F5CC61}"/>
                      </a:ext>
                    </a:extLst>
                  </p:cNvPr>
                  <p:cNvSpPr>
                    <a:spLocks noEditPoints="1"/>
                  </p:cNvSpPr>
                  <p:nvPr/>
                </p:nvSpPr>
                <p:spPr bwMode="auto">
                  <a:xfrm>
                    <a:off x="5452110" y="3318129"/>
                    <a:ext cx="1288923" cy="686562"/>
                  </a:xfrm>
                  <a:custGeom>
                    <a:avLst/>
                    <a:gdLst>
                      <a:gd name="T0" fmla="*/ 26 w 1806"/>
                      <a:gd name="T1" fmla="*/ 961 h 961"/>
                      <a:gd name="T2" fmla="*/ 5 w 1806"/>
                      <a:gd name="T3" fmla="*/ 931 h 961"/>
                      <a:gd name="T4" fmla="*/ 223 w 1806"/>
                      <a:gd name="T5" fmla="*/ 614 h 961"/>
                      <a:gd name="T6" fmla="*/ 602 w 1806"/>
                      <a:gd name="T7" fmla="*/ 548 h 961"/>
                      <a:gd name="T8" fmla="*/ 612 w 1806"/>
                      <a:gd name="T9" fmla="*/ 555 h 961"/>
                      <a:gd name="T10" fmla="*/ 703 w 1806"/>
                      <a:gd name="T11" fmla="*/ 948 h 961"/>
                      <a:gd name="T12" fmla="*/ 693 w 1806"/>
                      <a:gd name="T13" fmla="*/ 961 h 961"/>
                      <a:gd name="T14" fmla="*/ 26 w 1806"/>
                      <a:gd name="T15" fmla="*/ 961 h 961"/>
                      <a:gd name="T16" fmla="*/ 1780 w 1806"/>
                      <a:gd name="T17" fmla="*/ 961 h 961"/>
                      <a:gd name="T18" fmla="*/ 1801 w 1806"/>
                      <a:gd name="T19" fmla="*/ 931 h 961"/>
                      <a:gd name="T20" fmla="*/ 1583 w 1806"/>
                      <a:gd name="T21" fmla="*/ 614 h 961"/>
                      <a:gd name="T22" fmla="*/ 1204 w 1806"/>
                      <a:gd name="T23" fmla="*/ 548 h 961"/>
                      <a:gd name="T24" fmla="*/ 1194 w 1806"/>
                      <a:gd name="T25" fmla="*/ 555 h 961"/>
                      <a:gd name="T26" fmla="*/ 1103 w 1806"/>
                      <a:gd name="T27" fmla="*/ 948 h 961"/>
                      <a:gd name="T28" fmla="*/ 1113 w 1806"/>
                      <a:gd name="T29" fmla="*/ 961 h 961"/>
                      <a:gd name="T30" fmla="*/ 1780 w 1806"/>
                      <a:gd name="T31" fmla="*/ 961 h 961"/>
                      <a:gd name="T32" fmla="*/ 1329 w 1806"/>
                      <a:gd name="T33" fmla="*/ 24 h 961"/>
                      <a:gd name="T34" fmla="*/ 1283 w 1806"/>
                      <a:gd name="T35" fmla="*/ 77 h 961"/>
                      <a:gd name="T36" fmla="*/ 1273 w 1806"/>
                      <a:gd name="T37" fmla="*/ 89 h 961"/>
                      <a:gd name="T38" fmla="*/ 1129 w 1806"/>
                      <a:gd name="T39" fmla="*/ 391 h 961"/>
                      <a:gd name="T40" fmla="*/ 903 w 1806"/>
                      <a:gd name="T41" fmla="*/ 504 h 961"/>
                      <a:gd name="T42" fmla="*/ 677 w 1806"/>
                      <a:gd name="T43" fmla="*/ 391 h 961"/>
                      <a:gd name="T44" fmla="*/ 533 w 1806"/>
                      <a:gd name="T45" fmla="*/ 89 h 961"/>
                      <a:gd name="T46" fmla="*/ 523 w 1806"/>
                      <a:gd name="T47" fmla="*/ 77 h 961"/>
                      <a:gd name="T48" fmla="*/ 477 w 1806"/>
                      <a:gd name="T49" fmla="*/ 24 h 961"/>
                      <a:gd name="T50" fmla="*/ 426 w 1806"/>
                      <a:gd name="T51" fmla="*/ 0 h 961"/>
                      <a:gd name="T52" fmla="*/ 426 w 1806"/>
                      <a:gd name="T53" fmla="*/ 5 h 961"/>
                      <a:gd name="T54" fmla="*/ 495 w 1806"/>
                      <a:gd name="T55" fmla="*/ 112 h 961"/>
                      <a:gd name="T56" fmla="*/ 639 w 1806"/>
                      <a:gd name="T57" fmla="*/ 414 h 961"/>
                      <a:gd name="T58" fmla="*/ 639 w 1806"/>
                      <a:gd name="T59" fmla="*/ 512 h 961"/>
                      <a:gd name="T60" fmla="*/ 646 w 1806"/>
                      <a:gd name="T61" fmla="*/ 522 h 961"/>
                      <a:gd name="T62" fmla="*/ 683 w 1806"/>
                      <a:gd name="T63" fmla="*/ 560 h 961"/>
                      <a:gd name="T64" fmla="*/ 683 w 1806"/>
                      <a:gd name="T65" fmla="*/ 451 h 961"/>
                      <a:gd name="T66" fmla="*/ 903 w 1806"/>
                      <a:gd name="T67" fmla="*/ 548 h 961"/>
                      <a:gd name="T68" fmla="*/ 1123 w 1806"/>
                      <a:gd name="T69" fmla="*/ 451 h 961"/>
                      <a:gd name="T70" fmla="*/ 1123 w 1806"/>
                      <a:gd name="T71" fmla="*/ 560 h 961"/>
                      <a:gd name="T72" fmla="*/ 1160 w 1806"/>
                      <a:gd name="T73" fmla="*/ 522 h 961"/>
                      <a:gd name="T74" fmla="*/ 1167 w 1806"/>
                      <a:gd name="T75" fmla="*/ 512 h 961"/>
                      <a:gd name="T76" fmla="*/ 1167 w 1806"/>
                      <a:gd name="T77" fmla="*/ 414 h 961"/>
                      <a:gd name="T78" fmla="*/ 1311 w 1806"/>
                      <a:gd name="T79" fmla="*/ 112 h 961"/>
                      <a:gd name="T80" fmla="*/ 1380 w 1806"/>
                      <a:gd name="T81" fmla="*/ 3 h 961"/>
                      <a:gd name="T82" fmla="*/ 1380 w 1806"/>
                      <a:gd name="T83" fmla="*/ 0 h 961"/>
                      <a:gd name="T84" fmla="*/ 1329 w 1806"/>
                      <a:gd name="T85" fmla="*/ 24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06" h="961">
                        <a:moveTo>
                          <a:pt x="26" y="961"/>
                        </a:moveTo>
                        <a:cubicBezTo>
                          <a:pt x="10" y="961"/>
                          <a:pt x="0" y="945"/>
                          <a:pt x="5" y="931"/>
                        </a:cubicBezTo>
                        <a:cubicBezTo>
                          <a:pt x="33" y="857"/>
                          <a:pt x="113" y="664"/>
                          <a:pt x="223" y="614"/>
                        </a:cubicBezTo>
                        <a:cubicBezTo>
                          <a:pt x="344" y="557"/>
                          <a:pt x="558" y="549"/>
                          <a:pt x="602" y="548"/>
                        </a:cubicBezTo>
                        <a:cubicBezTo>
                          <a:pt x="607" y="548"/>
                          <a:pt x="611" y="551"/>
                          <a:pt x="612" y="555"/>
                        </a:cubicBezTo>
                        <a:cubicBezTo>
                          <a:pt x="703" y="948"/>
                          <a:pt x="703" y="948"/>
                          <a:pt x="703" y="948"/>
                        </a:cubicBezTo>
                        <a:cubicBezTo>
                          <a:pt x="704" y="955"/>
                          <a:pt x="700" y="961"/>
                          <a:pt x="693" y="961"/>
                        </a:cubicBezTo>
                        <a:lnTo>
                          <a:pt x="26" y="961"/>
                        </a:lnTo>
                        <a:close/>
                        <a:moveTo>
                          <a:pt x="1780" y="961"/>
                        </a:moveTo>
                        <a:cubicBezTo>
                          <a:pt x="1796" y="961"/>
                          <a:pt x="1806" y="945"/>
                          <a:pt x="1801" y="931"/>
                        </a:cubicBezTo>
                        <a:cubicBezTo>
                          <a:pt x="1773" y="857"/>
                          <a:pt x="1693" y="664"/>
                          <a:pt x="1583" y="614"/>
                        </a:cubicBezTo>
                        <a:cubicBezTo>
                          <a:pt x="1462" y="557"/>
                          <a:pt x="1248" y="549"/>
                          <a:pt x="1204" y="548"/>
                        </a:cubicBezTo>
                        <a:cubicBezTo>
                          <a:pt x="1199" y="548"/>
                          <a:pt x="1195" y="551"/>
                          <a:pt x="1194" y="555"/>
                        </a:cubicBezTo>
                        <a:cubicBezTo>
                          <a:pt x="1103" y="948"/>
                          <a:pt x="1103" y="948"/>
                          <a:pt x="1103" y="948"/>
                        </a:cubicBezTo>
                        <a:cubicBezTo>
                          <a:pt x="1102" y="955"/>
                          <a:pt x="1106" y="961"/>
                          <a:pt x="1113" y="961"/>
                        </a:cubicBezTo>
                        <a:lnTo>
                          <a:pt x="1780" y="961"/>
                        </a:lnTo>
                        <a:close/>
                        <a:moveTo>
                          <a:pt x="1329" y="24"/>
                        </a:moveTo>
                        <a:cubicBezTo>
                          <a:pt x="1322" y="43"/>
                          <a:pt x="1308" y="65"/>
                          <a:pt x="1283" y="77"/>
                        </a:cubicBezTo>
                        <a:cubicBezTo>
                          <a:pt x="1278" y="80"/>
                          <a:pt x="1274" y="84"/>
                          <a:pt x="1273" y="89"/>
                        </a:cubicBezTo>
                        <a:cubicBezTo>
                          <a:pt x="1232" y="192"/>
                          <a:pt x="1157" y="365"/>
                          <a:pt x="1129" y="391"/>
                        </a:cubicBezTo>
                        <a:cubicBezTo>
                          <a:pt x="1084" y="430"/>
                          <a:pt x="968" y="504"/>
                          <a:pt x="903" y="504"/>
                        </a:cubicBezTo>
                        <a:cubicBezTo>
                          <a:pt x="838" y="504"/>
                          <a:pt x="722" y="430"/>
                          <a:pt x="677" y="391"/>
                        </a:cubicBezTo>
                        <a:cubicBezTo>
                          <a:pt x="649" y="365"/>
                          <a:pt x="574" y="192"/>
                          <a:pt x="533" y="89"/>
                        </a:cubicBezTo>
                        <a:cubicBezTo>
                          <a:pt x="532" y="84"/>
                          <a:pt x="528" y="80"/>
                          <a:pt x="523" y="77"/>
                        </a:cubicBezTo>
                        <a:cubicBezTo>
                          <a:pt x="498" y="65"/>
                          <a:pt x="484" y="43"/>
                          <a:pt x="477" y="24"/>
                        </a:cubicBezTo>
                        <a:cubicBezTo>
                          <a:pt x="426" y="0"/>
                          <a:pt x="426" y="0"/>
                          <a:pt x="426" y="0"/>
                        </a:cubicBezTo>
                        <a:cubicBezTo>
                          <a:pt x="426" y="2"/>
                          <a:pt x="426" y="4"/>
                          <a:pt x="426" y="5"/>
                        </a:cubicBezTo>
                        <a:cubicBezTo>
                          <a:pt x="431" y="33"/>
                          <a:pt x="446" y="83"/>
                          <a:pt x="495" y="112"/>
                        </a:cubicBezTo>
                        <a:cubicBezTo>
                          <a:pt x="517" y="168"/>
                          <a:pt x="594" y="359"/>
                          <a:pt x="639" y="414"/>
                        </a:cubicBezTo>
                        <a:cubicBezTo>
                          <a:pt x="639" y="512"/>
                          <a:pt x="639" y="512"/>
                          <a:pt x="639" y="512"/>
                        </a:cubicBezTo>
                        <a:cubicBezTo>
                          <a:pt x="646" y="522"/>
                          <a:pt x="646" y="522"/>
                          <a:pt x="646" y="522"/>
                        </a:cubicBezTo>
                        <a:cubicBezTo>
                          <a:pt x="648" y="524"/>
                          <a:pt x="660" y="540"/>
                          <a:pt x="683" y="560"/>
                        </a:cubicBezTo>
                        <a:cubicBezTo>
                          <a:pt x="683" y="451"/>
                          <a:pt x="683" y="451"/>
                          <a:pt x="683" y="451"/>
                        </a:cubicBezTo>
                        <a:cubicBezTo>
                          <a:pt x="742" y="494"/>
                          <a:pt x="838" y="548"/>
                          <a:pt x="903" y="548"/>
                        </a:cubicBezTo>
                        <a:cubicBezTo>
                          <a:pt x="968" y="548"/>
                          <a:pt x="1064" y="494"/>
                          <a:pt x="1123" y="451"/>
                        </a:cubicBezTo>
                        <a:cubicBezTo>
                          <a:pt x="1123" y="560"/>
                          <a:pt x="1123" y="560"/>
                          <a:pt x="1123" y="560"/>
                        </a:cubicBezTo>
                        <a:cubicBezTo>
                          <a:pt x="1146" y="540"/>
                          <a:pt x="1158" y="524"/>
                          <a:pt x="1160" y="522"/>
                        </a:cubicBezTo>
                        <a:cubicBezTo>
                          <a:pt x="1167" y="512"/>
                          <a:pt x="1167" y="512"/>
                          <a:pt x="1167" y="512"/>
                        </a:cubicBezTo>
                        <a:cubicBezTo>
                          <a:pt x="1167" y="414"/>
                          <a:pt x="1167" y="414"/>
                          <a:pt x="1167" y="414"/>
                        </a:cubicBezTo>
                        <a:cubicBezTo>
                          <a:pt x="1212" y="358"/>
                          <a:pt x="1289" y="168"/>
                          <a:pt x="1311" y="112"/>
                        </a:cubicBezTo>
                        <a:cubicBezTo>
                          <a:pt x="1363" y="82"/>
                          <a:pt x="1377" y="26"/>
                          <a:pt x="1380" y="3"/>
                        </a:cubicBezTo>
                        <a:cubicBezTo>
                          <a:pt x="1380" y="2"/>
                          <a:pt x="1380" y="1"/>
                          <a:pt x="1380" y="0"/>
                        </a:cubicBezTo>
                        <a:lnTo>
                          <a:pt x="1329"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sp>
        <p:nvSpPr>
          <p:cNvPr id="113" name="Flowchart: Magnetic Disk 112"/>
          <p:cNvSpPr/>
          <p:nvPr/>
        </p:nvSpPr>
        <p:spPr>
          <a:xfrm>
            <a:off x="9523674" y="3677942"/>
            <a:ext cx="1162050" cy="866775"/>
          </a:xfrm>
          <a:prstGeom prst="flowChartMagneticDisk">
            <a:avLst/>
          </a:prstGeom>
          <a:solidFill>
            <a:srgbClr val="9A9A9A"/>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err="1" smtClean="0">
                <a:solidFill>
                  <a:srgbClr val="FFFFFF"/>
                </a:solidFill>
              </a:rPr>
              <a:t>TransactionalDatabase</a:t>
            </a:r>
            <a:endParaRPr lang="en-US" sz="1200" dirty="0" smtClean="0">
              <a:solidFill>
                <a:srgbClr val="FFFFFF"/>
              </a:solidFill>
            </a:endParaRPr>
          </a:p>
        </p:txBody>
      </p:sp>
      <p:sp>
        <p:nvSpPr>
          <p:cNvPr id="116" name="Rectangle 115"/>
          <p:cNvSpPr/>
          <p:nvPr/>
        </p:nvSpPr>
        <p:spPr>
          <a:xfrm>
            <a:off x="9587312" y="5228576"/>
            <a:ext cx="1878042" cy="542925"/>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Fulfillment file generation</a:t>
            </a:r>
            <a:endParaRPr lang="en-US" sz="1200" dirty="0" smtClean="0">
              <a:solidFill>
                <a:srgbClr val="FFFFFF"/>
              </a:solidFill>
            </a:endParaRPr>
          </a:p>
        </p:txBody>
      </p:sp>
      <p:cxnSp>
        <p:nvCxnSpPr>
          <p:cNvPr id="129" name="Straight Arrow Connector 128"/>
          <p:cNvCxnSpPr>
            <a:stCxn id="126" idx="3"/>
            <a:endCxn id="92" idx="1"/>
          </p:cNvCxnSpPr>
          <p:nvPr/>
        </p:nvCxnSpPr>
        <p:spPr>
          <a:xfrm>
            <a:off x="3738943" y="6172200"/>
            <a:ext cx="557863"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stCxn id="64" idx="2"/>
            <a:endCxn id="116" idx="1"/>
          </p:cNvCxnSpPr>
          <p:nvPr/>
        </p:nvCxnSpPr>
        <p:spPr>
          <a:xfrm rot="16200000" flipH="1">
            <a:off x="7507533" y="3420260"/>
            <a:ext cx="1001064" cy="3158494"/>
          </a:xfrm>
          <a:prstGeom prst="bentConnector2">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58" idx="2"/>
            <a:endCxn id="92" idx="0"/>
          </p:cNvCxnSpPr>
          <p:nvPr/>
        </p:nvCxnSpPr>
        <p:spPr>
          <a:xfrm rot="16200000" flipH="1">
            <a:off x="4718707" y="3951492"/>
            <a:ext cx="1275058" cy="2137657"/>
          </a:xfrm>
          <a:prstGeom prst="bentConnector3">
            <a:avLst>
              <a:gd name="adj1" fmla="val 91158"/>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endCxn id="113" idx="1"/>
          </p:cNvCxnSpPr>
          <p:nvPr/>
        </p:nvCxnSpPr>
        <p:spPr>
          <a:xfrm>
            <a:off x="10104699" y="3331303"/>
            <a:ext cx="0" cy="346639"/>
          </a:xfrm>
          <a:prstGeom prst="straightConnector1">
            <a:avLst/>
          </a:prstGeom>
          <a:ln w="9525" cap="rnd">
            <a:solidFill>
              <a:schemeClr val="tx1">
                <a:lumMod val="60000"/>
                <a:lumOff val="40000"/>
              </a:schemeClr>
            </a:solidFill>
            <a:prstDash val="solid"/>
            <a:round/>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73" idx="3"/>
            <a:endCxn id="113" idx="2"/>
          </p:cNvCxnSpPr>
          <p:nvPr/>
        </p:nvCxnSpPr>
        <p:spPr>
          <a:xfrm>
            <a:off x="9045325" y="4111330"/>
            <a:ext cx="478349"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9587311" y="4930032"/>
            <a:ext cx="1878043" cy="272519"/>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Completion file</a:t>
            </a:r>
            <a:endParaRPr lang="en-US" sz="1200" dirty="0" smtClean="0">
              <a:solidFill>
                <a:srgbClr val="FFFFFF"/>
              </a:solidFill>
            </a:endParaRPr>
          </a:p>
        </p:txBody>
      </p:sp>
      <p:sp>
        <p:nvSpPr>
          <p:cNvPr id="154" name="Flowchart: Magnetic Disk 153"/>
          <p:cNvSpPr/>
          <p:nvPr/>
        </p:nvSpPr>
        <p:spPr>
          <a:xfrm>
            <a:off x="10845579" y="3723684"/>
            <a:ext cx="619775" cy="821033"/>
          </a:xfrm>
          <a:prstGeom prst="flowChartMagneticDisk">
            <a:avLst/>
          </a:prstGeom>
          <a:solidFill>
            <a:srgbClr val="9A9A9A"/>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err="1" smtClean="0">
                <a:solidFill>
                  <a:srgbClr val="FFFFFF"/>
                </a:solidFill>
              </a:rPr>
              <a:t>Email</a:t>
            </a:r>
            <a:r>
              <a:rPr lang="en-US" sz="1200" dirty="0" err="1" smtClean="0">
                <a:solidFill>
                  <a:srgbClr val="FFFFFF"/>
                </a:solidFill>
              </a:rPr>
              <a:t>DB</a:t>
            </a:r>
            <a:endParaRPr lang="en-US" sz="1200" dirty="0" smtClean="0">
              <a:solidFill>
                <a:srgbClr val="FFFFFF"/>
              </a:solidFill>
            </a:endParaRPr>
          </a:p>
        </p:txBody>
      </p:sp>
      <p:cxnSp>
        <p:nvCxnSpPr>
          <p:cNvPr id="155" name="Straight Arrow Connector 154"/>
          <p:cNvCxnSpPr>
            <a:endCxn id="154" idx="1"/>
          </p:cNvCxnSpPr>
          <p:nvPr/>
        </p:nvCxnSpPr>
        <p:spPr>
          <a:xfrm flipH="1">
            <a:off x="11155467" y="3347499"/>
            <a:ext cx="213" cy="376185"/>
          </a:xfrm>
          <a:prstGeom prst="straightConnector1">
            <a:avLst/>
          </a:prstGeom>
          <a:ln w="9525" cap="rnd">
            <a:solidFill>
              <a:schemeClr val="tx1">
                <a:lumMod val="60000"/>
                <a:lumOff val="40000"/>
              </a:schemeClr>
            </a:solidFill>
            <a:prstDash val="solid"/>
            <a:round/>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10750163" y="3347499"/>
            <a:ext cx="0" cy="1582534"/>
          </a:xfrm>
          <a:prstGeom prst="straightConnector1">
            <a:avLst/>
          </a:prstGeom>
          <a:ln w="9525" cap="rnd">
            <a:solidFill>
              <a:schemeClr val="tx1">
                <a:lumMod val="60000"/>
                <a:lumOff val="40000"/>
              </a:schemeClr>
            </a:solidFill>
            <a:prstDash val="solid"/>
            <a:round/>
            <a:headEnd type="triangle"/>
            <a:tailEnd type="triangle" w="med" len="med"/>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1648682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is the scaling piece different?</a:t>
            </a:r>
            <a:endParaRPr lang="en-US" dirty="0"/>
          </a:p>
        </p:txBody>
      </p:sp>
      <p:sp>
        <p:nvSpPr>
          <p:cNvPr id="9" name="ee4pContent2"/>
          <p:cNvSpPr txBox="1"/>
          <p:nvPr/>
        </p:nvSpPr>
        <p:spPr>
          <a:xfrm>
            <a:off x="4533030" y="2955600"/>
            <a:ext cx="312594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Current setup is expensive:</a:t>
            </a:r>
          </a:p>
          <a:p>
            <a:r>
              <a:rPr lang="en-US" b="1" dirty="0" smtClean="0">
                <a:latin typeface="+mn-lt"/>
              </a:rPr>
              <a:t>Manpower</a:t>
            </a:r>
          </a:p>
          <a:p>
            <a:pPr lvl="1">
              <a:buClr>
                <a:schemeClr val="tx2">
                  <a:lumMod val="100000"/>
                </a:schemeClr>
              </a:buClr>
              <a:buSzPct val="100000"/>
            </a:pPr>
            <a:r>
              <a:rPr lang="en-US" dirty="0" smtClean="0">
                <a:solidFill>
                  <a:schemeClr val="tx1">
                    <a:lumMod val="100000"/>
                  </a:schemeClr>
                </a:solidFill>
              </a:rPr>
              <a:t>Each run requires us to manually run each output and adapt to new challenges</a:t>
            </a:r>
          </a:p>
          <a:p>
            <a:pPr>
              <a:buNone/>
            </a:pPr>
            <a:endParaRPr lang="en-US" dirty="0">
              <a:latin typeface="+mn-lt"/>
            </a:endParaRPr>
          </a:p>
          <a:p>
            <a:r>
              <a:rPr lang="en-US" b="1" dirty="0" smtClean="0">
                <a:latin typeface="+mn-lt"/>
              </a:rPr>
              <a:t>Quality control</a:t>
            </a:r>
          </a:p>
          <a:p>
            <a:pPr lvl="1">
              <a:buClr>
                <a:schemeClr val="tx2">
                  <a:lumMod val="100000"/>
                </a:schemeClr>
              </a:buClr>
              <a:buSzPct val="100000"/>
            </a:pPr>
            <a:r>
              <a:rPr lang="en-US" dirty="0" smtClean="0">
                <a:solidFill>
                  <a:schemeClr val="tx1">
                    <a:lumMod val="100000"/>
                  </a:schemeClr>
                </a:solidFill>
              </a:rPr>
              <a:t>Must also be executed by hand</a:t>
            </a:r>
            <a:endParaRPr lang="en-US" dirty="0">
              <a:solidFill>
                <a:schemeClr val="tx1">
                  <a:lumMod val="100000"/>
                </a:schemeClr>
              </a:solidFill>
            </a:endParaRPr>
          </a:p>
        </p:txBody>
      </p:sp>
      <p:sp>
        <p:nvSpPr>
          <p:cNvPr id="10" name="ee4pContent3"/>
          <p:cNvSpPr txBox="1"/>
          <p:nvPr/>
        </p:nvSpPr>
        <p:spPr>
          <a:xfrm>
            <a:off x="8437258" y="2955600"/>
            <a:ext cx="312594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Current processes take over 24 hours to generate necessary outputs for personalization:</a:t>
            </a:r>
          </a:p>
          <a:p>
            <a:pPr lvl="1">
              <a:buClr>
                <a:schemeClr val="tx2">
                  <a:lumMod val="100000"/>
                </a:schemeClr>
              </a:buClr>
              <a:buSzPct val="100000"/>
            </a:pPr>
            <a:r>
              <a:rPr lang="en-US" dirty="0" smtClean="0">
                <a:solidFill>
                  <a:schemeClr val="tx1">
                    <a:lumMod val="100000"/>
                  </a:schemeClr>
                </a:solidFill>
              </a:rPr>
              <a:t>Movie affinity model</a:t>
            </a:r>
          </a:p>
          <a:p>
            <a:pPr lvl="1">
              <a:buClr>
                <a:schemeClr val="tx2">
                  <a:lumMod val="100000"/>
                </a:schemeClr>
              </a:buClr>
              <a:buSzPct val="100000"/>
            </a:pPr>
            <a:r>
              <a:rPr lang="en-US" dirty="0" smtClean="0">
                <a:solidFill>
                  <a:schemeClr val="tx1">
                    <a:lumMod val="100000"/>
                  </a:schemeClr>
                </a:solidFill>
              </a:rPr>
              <a:t>Menu exploration rules</a:t>
            </a:r>
          </a:p>
          <a:p>
            <a:pPr lvl="1">
              <a:buClr>
                <a:schemeClr val="tx2">
                  <a:lumMod val="100000"/>
                </a:schemeClr>
              </a:buClr>
              <a:buSzPct val="100000"/>
            </a:pPr>
            <a:endParaRPr lang="en-US" dirty="0">
              <a:solidFill>
                <a:schemeClr val="tx1">
                  <a:lumMod val="100000"/>
                </a:schemeClr>
              </a:solidFill>
            </a:endParaRPr>
          </a:p>
          <a:p>
            <a:pPr indent="-216000">
              <a:buClr>
                <a:schemeClr val="tx2">
                  <a:lumMod val="100000"/>
                </a:schemeClr>
              </a:buClr>
              <a:buSzPct val="100000"/>
              <a:buNone/>
            </a:pPr>
            <a:r>
              <a:rPr lang="en-US" dirty="0" smtClean="0">
                <a:solidFill>
                  <a:schemeClr val="tx1">
                    <a:lumMod val="100000"/>
                  </a:schemeClr>
                </a:solidFill>
              </a:rPr>
              <a:t>We won't be able to manage 4M users with those durations</a:t>
            </a:r>
            <a:endParaRPr lang="en-US" dirty="0">
              <a:solidFill>
                <a:schemeClr val="tx1">
                  <a:lumMod val="100000"/>
                </a:schemeClr>
              </a:solidFill>
            </a:endParaRPr>
          </a:p>
        </p:txBody>
      </p:sp>
      <p:sp>
        <p:nvSpPr>
          <p:cNvPr id="12" name="ee4pHeader2"/>
          <p:cNvSpPr txBox="1"/>
          <p:nvPr/>
        </p:nvSpPr>
        <p:spPr>
          <a:xfrm>
            <a:off x="4533030" y="2077200"/>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Cost effectiveness and quality control</a:t>
            </a:r>
            <a:endParaRPr lang="en-US" sz="2400" dirty="0">
              <a:solidFill>
                <a:schemeClr val="tx2"/>
              </a:solidFill>
            </a:endParaRPr>
          </a:p>
        </p:txBody>
      </p:sp>
      <p:sp>
        <p:nvSpPr>
          <p:cNvPr id="13" name="ee4pHeader3"/>
          <p:cNvSpPr txBox="1"/>
          <p:nvPr/>
        </p:nvSpPr>
        <p:spPr>
          <a:xfrm>
            <a:off x="8437258" y="2077200"/>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Scalability and speed to output</a:t>
            </a:r>
            <a:endParaRPr lang="en-US" sz="2400" dirty="0">
              <a:solidFill>
                <a:schemeClr val="tx2"/>
              </a:solidFill>
            </a:endParaRPr>
          </a:p>
        </p:txBody>
      </p:sp>
      <p:grpSp>
        <p:nvGrpSpPr>
          <p:cNvPr id="14" name="bcgIcons_QualityAssurance">
            <a:extLst>
              <a:ext uri="{FF2B5EF4-FFF2-40B4-BE49-F238E27FC236}">
                <a16:creationId xmlns:a16="http://schemas.microsoft.com/office/drawing/2014/main" xmlns="" id="{F101FE1B-ABF1-4039-9673-6A08DD44414A}"/>
              </a:ext>
            </a:extLst>
          </p:cNvPr>
          <p:cNvGrpSpPr>
            <a:grpSpLocks noChangeAspect="1"/>
          </p:cNvGrpSpPr>
          <p:nvPr/>
        </p:nvGrpSpPr>
        <p:grpSpPr bwMode="auto">
          <a:xfrm>
            <a:off x="5273802" y="427320"/>
            <a:ext cx="1644396" cy="1645920"/>
            <a:chOff x="1682" y="0"/>
            <a:chExt cx="4316" cy="4320"/>
          </a:xfrm>
        </p:grpSpPr>
        <p:sp>
          <p:nvSpPr>
            <p:cNvPr id="15" name="AutoShape 8">
              <a:extLst>
                <a:ext uri="{FF2B5EF4-FFF2-40B4-BE49-F238E27FC236}">
                  <a16:creationId xmlns:a16="http://schemas.microsoft.com/office/drawing/2014/main" xmlns="" id="{3A858328-EF43-4987-8653-4EE03D87760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5">
              <a:extLst>
                <a:ext uri="{FF2B5EF4-FFF2-40B4-BE49-F238E27FC236}">
                  <a16:creationId xmlns:a16="http://schemas.microsoft.com/office/drawing/2014/main" xmlns="" id="{2C13CB3F-2124-45CD-9CE2-4E5D774ADF78}"/>
                </a:ext>
              </a:extLst>
            </p:cNvPr>
            <p:cNvSpPr>
              <a:spLocks noEditPoints="1"/>
            </p:cNvSpPr>
            <p:nvPr/>
          </p:nvSpPr>
          <p:spPr bwMode="auto">
            <a:xfrm>
              <a:off x="2980" y="649"/>
              <a:ext cx="1716" cy="1674"/>
            </a:xfrm>
            <a:custGeom>
              <a:avLst/>
              <a:gdLst>
                <a:gd name="T0" fmla="*/ 350 w 916"/>
                <a:gd name="T1" fmla="*/ 751 h 893"/>
                <a:gd name="T2" fmla="*/ 184 w 916"/>
                <a:gd name="T3" fmla="*/ 808 h 893"/>
                <a:gd name="T4" fmla="*/ 172 w 916"/>
                <a:gd name="T5" fmla="*/ 799 h 893"/>
                <a:gd name="T6" fmla="*/ 176 w 916"/>
                <a:gd name="T7" fmla="*/ 643 h 893"/>
                <a:gd name="T8" fmla="*/ 169 w 916"/>
                <a:gd name="T9" fmla="*/ 634 h 893"/>
                <a:gd name="T10" fmla="*/ 9 w 916"/>
                <a:gd name="T11" fmla="*/ 590 h 893"/>
                <a:gd name="T12" fmla="*/ 4 w 916"/>
                <a:gd name="T13" fmla="*/ 575 h 893"/>
                <a:gd name="T14" fmla="*/ 107 w 916"/>
                <a:gd name="T15" fmla="*/ 454 h 893"/>
                <a:gd name="T16" fmla="*/ 107 w 916"/>
                <a:gd name="T17" fmla="*/ 442 h 893"/>
                <a:gd name="T18" fmla="*/ 4 w 916"/>
                <a:gd name="T19" fmla="*/ 317 h 893"/>
                <a:gd name="T20" fmla="*/ 9 w 916"/>
                <a:gd name="T21" fmla="*/ 303 h 893"/>
                <a:gd name="T22" fmla="*/ 169 w 916"/>
                <a:gd name="T23" fmla="*/ 261 h 893"/>
                <a:gd name="T24" fmla="*/ 176 w 916"/>
                <a:gd name="T25" fmla="*/ 252 h 893"/>
                <a:gd name="T26" fmla="*/ 172 w 916"/>
                <a:gd name="T27" fmla="*/ 95 h 893"/>
                <a:gd name="T28" fmla="*/ 184 w 916"/>
                <a:gd name="T29" fmla="*/ 86 h 893"/>
                <a:gd name="T30" fmla="*/ 344 w 916"/>
                <a:gd name="T31" fmla="*/ 140 h 893"/>
                <a:gd name="T32" fmla="*/ 354 w 916"/>
                <a:gd name="T33" fmla="*/ 137 h 893"/>
                <a:gd name="T34" fmla="*/ 449 w 916"/>
                <a:gd name="T35" fmla="*/ 6 h 893"/>
                <a:gd name="T36" fmla="*/ 463 w 916"/>
                <a:gd name="T37" fmla="*/ 5 h 893"/>
                <a:gd name="T38" fmla="*/ 560 w 916"/>
                <a:gd name="T39" fmla="*/ 137 h 893"/>
                <a:gd name="T40" fmla="*/ 571 w 916"/>
                <a:gd name="T41" fmla="*/ 140 h 893"/>
                <a:gd name="T42" fmla="*/ 731 w 916"/>
                <a:gd name="T43" fmla="*/ 86 h 893"/>
                <a:gd name="T44" fmla="*/ 744 w 916"/>
                <a:gd name="T45" fmla="*/ 95 h 893"/>
                <a:gd name="T46" fmla="*/ 738 w 916"/>
                <a:gd name="T47" fmla="*/ 252 h 893"/>
                <a:gd name="T48" fmla="*/ 744 w 916"/>
                <a:gd name="T49" fmla="*/ 261 h 893"/>
                <a:gd name="T50" fmla="*/ 907 w 916"/>
                <a:gd name="T51" fmla="*/ 303 h 893"/>
                <a:gd name="T52" fmla="*/ 912 w 916"/>
                <a:gd name="T53" fmla="*/ 317 h 893"/>
                <a:gd name="T54" fmla="*/ 808 w 916"/>
                <a:gd name="T55" fmla="*/ 442 h 893"/>
                <a:gd name="T56" fmla="*/ 808 w 916"/>
                <a:gd name="T57" fmla="*/ 454 h 893"/>
                <a:gd name="T58" fmla="*/ 912 w 916"/>
                <a:gd name="T59" fmla="*/ 575 h 893"/>
                <a:gd name="T60" fmla="*/ 907 w 916"/>
                <a:gd name="T61" fmla="*/ 590 h 893"/>
                <a:gd name="T62" fmla="*/ 744 w 916"/>
                <a:gd name="T63" fmla="*/ 634 h 893"/>
                <a:gd name="T64" fmla="*/ 738 w 916"/>
                <a:gd name="T65" fmla="*/ 643 h 893"/>
                <a:gd name="T66" fmla="*/ 744 w 916"/>
                <a:gd name="T67" fmla="*/ 799 h 893"/>
                <a:gd name="T68" fmla="*/ 731 w 916"/>
                <a:gd name="T69" fmla="*/ 808 h 893"/>
                <a:gd name="T70" fmla="*/ 571 w 916"/>
                <a:gd name="T71" fmla="*/ 754 h 893"/>
                <a:gd name="T72" fmla="*/ 560 w 916"/>
                <a:gd name="T73" fmla="*/ 757 h 893"/>
                <a:gd name="T74" fmla="*/ 463 w 916"/>
                <a:gd name="T75" fmla="*/ 888 h 893"/>
                <a:gd name="T76" fmla="*/ 449 w 916"/>
                <a:gd name="T77" fmla="*/ 888 h 893"/>
                <a:gd name="T78" fmla="*/ 350 w 916"/>
                <a:gd name="T79" fmla="*/ 751 h 893"/>
                <a:gd name="T80" fmla="*/ 350 w 916"/>
                <a:gd name="T81" fmla="*/ 751 h 893"/>
                <a:gd name="T82" fmla="*/ 458 w 916"/>
                <a:gd name="T83" fmla="*/ 230 h 893"/>
                <a:gd name="T84" fmla="*/ 242 w 916"/>
                <a:gd name="T85" fmla="*/ 446 h 893"/>
                <a:gd name="T86" fmla="*/ 458 w 916"/>
                <a:gd name="T87" fmla="*/ 663 h 893"/>
                <a:gd name="T88" fmla="*/ 674 w 916"/>
                <a:gd name="T89" fmla="*/ 446 h 893"/>
                <a:gd name="T90" fmla="*/ 458 w 916"/>
                <a:gd name="T91" fmla="*/ 230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6" h="893">
                  <a:moveTo>
                    <a:pt x="350" y="751"/>
                  </a:moveTo>
                  <a:cubicBezTo>
                    <a:pt x="184" y="808"/>
                    <a:pt x="184" y="808"/>
                    <a:pt x="184" y="808"/>
                  </a:cubicBezTo>
                  <a:cubicBezTo>
                    <a:pt x="178" y="810"/>
                    <a:pt x="171" y="805"/>
                    <a:pt x="172" y="799"/>
                  </a:cubicBezTo>
                  <a:cubicBezTo>
                    <a:pt x="176" y="643"/>
                    <a:pt x="176" y="643"/>
                    <a:pt x="176" y="643"/>
                  </a:cubicBezTo>
                  <a:cubicBezTo>
                    <a:pt x="176" y="639"/>
                    <a:pt x="174" y="635"/>
                    <a:pt x="169" y="634"/>
                  </a:cubicBezTo>
                  <a:cubicBezTo>
                    <a:pt x="9" y="590"/>
                    <a:pt x="9" y="590"/>
                    <a:pt x="9" y="590"/>
                  </a:cubicBezTo>
                  <a:cubicBezTo>
                    <a:pt x="2" y="588"/>
                    <a:pt x="0" y="580"/>
                    <a:pt x="4" y="575"/>
                  </a:cubicBezTo>
                  <a:cubicBezTo>
                    <a:pt x="107" y="454"/>
                    <a:pt x="107" y="454"/>
                    <a:pt x="107" y="454"/>
                  </a:cubicBezTo>
                  <a:cubicBezTo>
                    <a:pt x="110" y="451"/>
                    <a:pt x="110" y="446"/>
                    <a:pt x="107" y="442"/>
                  </a:cubicBezTo>
                  <a:cubicBezTo>
                    <a:pt x="4" y="317"/>
                    <a:pt x="4" y="317"/>
                    <a:pt x="4" y="317"/>
                  </a:cubicBezTo>
                  <a:cubicBezTo>
                    <a:pt x="0" y="312"/>
                    <a:pt x="2" y="304"/>
                    <a:pt x="9" y="303"/>
                  </a:cubicBezTo>
                  <a:cubicBezTo>
                    <a:pt x="169" y="261"/>
                    <a:pt x="169" y="261"/>
                    <a:pt x="169" y="261"/>
                  </a:cubicBezTo>
                  <a:cubicBezTo>
                    <a:pt x="173" y="260"/>
                    <a:pt x="176" y="256"/>
                    <a:pt x="176" y="252"/>
                  </a:cubicBezTo>
                  <a:cubicBezTo>
                    <a:pt x="172" y="95"/>
                    <a:pt x="172" y="95"/>
                    <a:pt x="172" y="95"/>
                  </a:cubicBezTo>
                  <a:cubicBezTo>
                    <a:pt x="171" y="88"/>
                    <a:pt x="178" y="84"/>
                    <a:pt x="184" y="86"/>
                  </a:cubicBezTo>
                  <a:cubicBezTo>
                    <a:pt x="344" y="140"/>
                    <a:pt x="344" y="140"/>
                    <a:pt x="344" y="140"/>
                  </a:cubicBezTo>
                  <a:cubicBezTo>
                    <a:pt x="348" y="141"/>
                    <a:pt x="352" y="140"/>
                    <a:pt x="354" y="137"/>
                  </a:cubicBezTo>
                  <a:cubicBezTo>
                    <a:pt x="449" y="6"/>
                    <a:pt x="449" y="6"/>
                    <a:pt x="449" y="6"/>
                  </a:cubicBezTo>
                  <a:cubicBezTo>
                    <a:pt x="452" y="1"/>
                    <a:pt x="460" y="0"/>
                    <a:pt x="463" y="5"/>
                  </a:cubicBezTo>
                  <a:cubicBezTo>
                    <a:pt x="560" y="137"/>
                    <a:pt x="560" y="137"/>
                    <a:pt x="560" y="137"/>
                  </a:cubicBezTo>
                  <a:cubicBezTo>
                    <a:pt x="563" y="140"/>
                    <a:pt x="567" y="141"/>
                    <a:pt x="571" y="140"/>
                  </a:cubicBezTo>
                  <a:cubicBezTo>
                    <a:pt x="731" y="86"/>
                    <a:pt x="731" y="86"/>
                    <a:pt x="731" y="86"/>
                  </a:cubicBezTo>
                  <a:cubicBezTo>
                    <a:pt x="738" y="84"/>
                    <a:pt x="744" y="89"/>
                    <a:pt x="744" y="95"/>
                  </a:cubicBezTo>
                  <a:cubicBezTo>
                    <a:pt x="738" y="252"/>
                    <a:pt x="738" y="252"/>
                    <a:pt x="738" y="252"/>
                  </a:cubicBezTo>
                  <a:cubicBezTo>
                    <a:pt x="737" y="256"/>
                    <a:pt x="740" y="260"/>
                    <a:pt x="744" y="261"/>
                  </a:cubicBezTo>
                  <a:cubicBezTo>
                    <a:pt x="907" y="303"/>
                    <a:pt x="907" y="303"/>
                    <a:pt x="907" y="303"/>
                  </a:cubicBezTo>
                  <a:cubicBezTo>
                    <a:pt x="914" y="304"/>
                    <a:pt x="916" y="312"/>
                    <a:pt x="912" y="317"/>
                  </a:cubicBezTo>
                  <a:cubicBezTo>
                    <a:pt x="808" y="442"/>
                    <a:pt x="808" y="442"/>
                    <a:pt x="808" y="442"/>
                  </a:cubicBezTo>
                  <a:cubicBezTo>
                    <a:pt x="805" y="446"/>
                    <a:pt x="805" y="451"/>
                    <a:pt x="808" y="454"/>
                  </a:cubicBezTo>
                  <a:cubicBezTo>
                    <a:pt x="912" y="575"/>
                    <a:pt x="912" y="575"/>
                    <a:pt x="912" y="575"/>
                  </a:cubicBezTo>
                  <a:cubicBezTo>
                    <a:pt x="916" y="580"/>
                    <a:pt x="914" y="588"/>
                    <a:pt x="907" y="590"/>
                  </a:cubicBezTo>
                  <a:cubicBezTo>
                    <a:pt x="744" y="634"/>
                    <a:pt x="744" y="634"/>
                    <a:pt x="744" y="634"/>
                  </a:cubicBezTo>
                  <a:cubicBezTo>
                    <a:pt x="740" y="635"/>
                    <a:pt x="737" y="639"/>
                    <a:pt x="738" y="643"/>
                  </a:cubicBezTo>
                  <a:cubicBezTo>
                    <a:pt x="744" y="799"/>
                    <a:pt x="744" y="799"/>
                    <a:pt x="744" y="799"/>
                  </a:cubicBezTo>
                  <a:cubicBezTo>
                    <a:pt x="744" y="805"/>
                    <a:pt x="738" y="810"/>
                    <a:pt x="731" y="808"/>
                  </a:cubicBezTo>
                  <a:cubicBezTo>
                    <a:pt x="571" y="754"/>
                    <a:pt x="571" y="754"/>
                    <a:pt x="571" y="754"/>
                  </a:cubicBezTo>
                  <a:cubicBezTo>
                    <a:pt x="567" y="752"/>
                    <a:pt x="563" y="754"/>
                    <a:pt x="560" y="757"/>
                  </a:cubicBezTo>
                  <a:cubicBezTo>
                    <a:pt x="463" y="888"/>
                    <a:pt x="463" y="888"/>
                    <a:pt x="463" y="888"/>
                  </a:cubicBezTo>
                  <a:cubicBezTo>
                    <a:pt x="460" y="893"/>
                    <a:pt x="452" y="893"/>
                    <a:pt x="449" y="888"/>
                  </a:cubicBezTo>
                  <a:cubicBezTo>
                    <a:pt x="350" y="751"/>
                    <a:pt x="350" y="751"/>
                    <a:pt x="350" y="751"/>
                  </a:cubicBezTo>
                  <a:cubicBezTo>
                    <a:pt x="350" y="751"/>
                    <a:pt x="350" y="751"/>
                    <a:pt x="350" y="751"/>
                  </a:cubicBezTo>
                  <a:close/>
                  <a:moveTo>
                    <a:pt x="458" y="230"/>
                  </a:moveTo>
                  <a:cubicBezTo>
                    <a:pt x="340" y="230"/>
                    <a:pt x="242" y="327"/>
                    <a:pt x="242" y="446"/>
                  </a:cubicBezTo>
                  <a:cubicBezTo>
                    <a:pt x="242" y="567"/>
                    <a:pt x="340" y="663"/>
                    <a:pt x="458" y="663"/>
                  </a:cubicBezTo>
                  <a:cubicBezTo>
                    <a:pt x="576" y="663"/>
                    <a:pt x="674" y="567"/>
                    <a:pt x="674" y="446"/>
                  </a:cubicBezTo>
                  <a:cubicBezTo>
                    <a:pt x="674" y="327"/>
                    <a:pt x="576" y="230"/>
                    <a:pt x="458" y="2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xmlns="" id="{0177CE63-E32C-4D3E-9513-FA797E4C54C7}"/>
                </a:ext>
              </a:extLst>
            </p:cNvPr>
            <p:cNvSpPr>
              <a:spLocks noEditPoints="1"/>
            </p:cNvSpPr>
            <p:nvPr/>
          </p:nvSpPr>
          <p:spPr bwMode="auto">
            <a:xfrm>
              <a:off x="2737" y="412"/>
              <a:ext cx="2203" cy="3486"/>
            </a:xfrm>
            <a:custGeom>
              <a:avLst/>
              <a:gdLst>
                <a:gd name="T0" fmla="*/ 844 w 1176"/>
                <a:gd name="T1" fmla="*/ 1847 h 1859"/>
                <a:gd name="T2" fmla="*/ 588 w 1176"/>
                <a:gd name="T3" fmla="*/ 1660 h 1859"/>
                <a:gd name="T4" fmla="*/ 332 w 1176"/>
                <a:gd name="T5" fmla="*/ 1847 h 1859"/>
                <a:gd name="T6" fmla="*/ 433 w 1176"/>
                <a:gd name="T7" fmla="*/ 1019 h 1859"/>
                <a:gd name="T8" fmla="*/ 585 w 1176"/>
                <a:gd name="T9" fmla="*/ 1185 h 1859"/>
                <a:gd name="T10" fmla="*/ 638 w 1176"/>
                <a:gd name="T11" fmla="*/ 1159 h 1859"/>
                <a:gd name="T12" fmla="*/ 844 w 1176"/>
                <a:gd name="T13" fmla="*/ 1053 h 1859"/>
                <a:gd name="T14" fmla="*/ 726 w 1176"/>
                <a:gd name="T15" fmla="*/ 970 h 1859"/>
                <a:gd name="T16" fmla="*/ 950 w 1176"/>
                <a:gd name="T17" fmla="*/ 1036 h 1859"/>
                <a:gd name="T18" fmla="*/ 951 w 1176"/>
                <a:gd name="T19" fmla="*/ 820 h 1859"/>
                <a:gd name="T20" fmla="*/ 1174 w 1176"/>
                <a:gd name="T21" fmla="*/ 749 h 1859"/>
                <a:gd name="T22" fmla="*/ 1037 w 1176"/>
                <a:gd name="T23" fmla="*/ 574 h 1859"/>
                <a:gd name="T24" fmla="*/ 1174 w 1176"/>
                <a:gd name="T25" fmla="*/ 395 h 1859"/>
                <a:gd name="T26" fmla="*/ 951 w 1176"/>
                <a:gd name="T27" fmla="*/ 327 h 1859"/>
                <a:gd name="T28" fmla="*/ 950 w 1176"/>
                <a:gd name="T29" fmla="*/ 110 h 1859"/>
                <a:gd name="T30" fmla="*/ 726 w 1176"/>
                <a:gd name="T31" fmla="*/ 175 h 1859"/>
                <a:gd name="T32" fmla="*/ 585 w 1176"/>
                <a:gd name="T33" fmla="*/ 0 h 1859"/>
                <a:gd name="T34" fmla="*/ 568 w 1176"/>
                <a:gd name="T35" fmla="*/ 9 h 1859"/>
                <a:gd name="T36" fmla="*/ 245 w 1176"/>
                <a:gd name="T37" fmla="*/ 106 h 1859"/>
                <a:gd name="T38" fmla="*/ 216 w 1176"/>
                <a:gd name="T39" fmla="*/ 128 h 1859"/>
                <a:gd name="T40" fmla="*/ 17 w 1176"/>
                <a:gd name="T41" fmla="*/ 380 h 1859"/>
                <a:gd name="T42" fmla="*/ 6 w 1176"/>
                <a:gd name="T43" fmla="*/ 415 h 1859"/>
                <a:gd name="T44" fmla="*/ 6 w 1176"/>
                <a:gd name="T45" fmla="*/ 728 h 1859"/>
                <a:gd name="T46" fmla="*/ 17 w 1176"/>
                <a:gd name="T47" fmla="*/ 763 h 1859"/>
                <a:gd name="T48" fmla="*/ 216 w 1176"/>
                <a:gd name="T49" fmla="*/ 1018 h 1859"/>
                <a:gd name="T50" fmla="*/ 245 w 1176"/>
                <a:gd name="T51" fmla="*/ 1039 h 1859"/>
                <a:gd name="T52" fmla="*/ 568 w 1176"/>
                <a:gd name="T53" fmla="*/ 1137 h 1859"/>
                <a:gd name="T54" fmla="*/ 585 w 1176"/>
                <a:gd name="T55" fmla="*/ 1146 h 1859"/>
                <a:gd name="T56" fmla="*/ 449 w 1176"/>
                <a:gd name="T57" fmla="*/ 924 h 1859"/>
                <a:gd name="T58" fmla="*/ 266 w 1176"/>
                <a:gd name="T59" fmla="*/ 804 h 1859"/>
                <a:gd name="T60" fmla="*/ 62 w 1176"/>
                <a:gd name="T61" fmla="*/ 730 h 1859"/>
                <a:gd name="T62" fmla="*/ 182 w 1176"/>
                <a:gd name="T63" fmla="*/ 560 h 1859"/>
                <a:gd name="T64" fmla="*/ 250 w 1176"/>
                <a:gd name="T65" fmla="*/ 365 h 1859"/>
                <a:gd name="T66" fmla="*/ 261 w 1176"/>
                <a:gd name="T67" fmla="*/ 158 h 1859"/>
                <a:gd name="T68" fmla="*/ 474 w 1176"/>
                <a:gd name="T69" fmla="*/ 214 h 1859"/>
                <a:gd name="T70" fmla="*/ 700 w 1176"/>
                <a:gd name="T71" fmla="*/ 214 h 1859"/>
                <a:gd name="T72" fmla="*/ 914 w 1176"/>
                <a:gd name="T73" fmla="*/ 158 h 1859"/>
                <a:gd name="T74" fmla="*/ 923 w 1176"/>
                <a:gd name="T75" fmla="*/ 365 h 1859"/>
                <a:gd name="T76" fmla="*/ 992 w 1176"/>
                <a:gd name="T77" fmla="*/ 560 h 1859"/>
                <a:gd name="T78" fmla="*/ 1114 w 1176"/>
                <a:gd name="T79" fmla="*/ 730 h 1859"/>
                <a:gd name="T80" fmla="*/ 907 w 1176"/>
                <a:gd name="T81" fmla="*/ 805 h 1859"/>
                <a:gd name="T82" fmla="*/ 724 w 1176"/>
                <a:gd name="T83" fmla="*/ 924 h 1859"/>
                <a:gd name="T84" fmla="*/ 586 w 1176"/>
                <a:gd name="T85" fmla="*/ 1086 h 1859"/>
                <a:gd name="T86" fmla="*/ 456 w 1176"/>
                <a:gd name="T87" fmla="*/ 922 h 1859"/>
                <a:gd name="T88" fmla="*/ 563 w 1176"/>
                <a:gd name="T89" fmla="*/ 672 h 1859"/>
                <a:gd name="T90" fmla="*/ 720 w 1176"/>
                <a:gd name="T91" fmla="*/ 483 h 1859"/>
                <a:gd name="T92" fmla="*/ 547 w 1176"/>
                <a:gd name="T93" fmla="*/ 626 h 1859"/>
                <a:gd name="T94" fmla="*/ 456 w 1176"/>
                <a:gd name="T95" fmla="*/ 565 h 1859"/>
                <a:gd name="T96" fmla="*/ 531 w 1176"/>
                <a:gd name="T97" fmla="*/ 672 h 1859"/>
                <a:gd name="T98" fmla="*/ 563 w 1176"/>
                <a:gd name="T99" fmla="*/ 672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6" h="1859">
                  <a:moveTo>
                    <a:pt x="844" y="1053"/>
                  </a:moveTo>
                  <a:cubicBezTo>
                    <a:pt x="844" y="1847"/>
                    <a:pt x="844" y="1847"/>
                    <a:pt x="844" y="1847"/>
                  </a:cubicBezTo>
                  <a:cubicBezTo>
                    <a:pt x="844" y="1855"/>
                    <a:pt x="835" y="1859"/>
                    <a:pt x="829" y="1854"/>
                  </a:cubicBezTo>
                  <a:cubicBezTo>
                    <a:pt x="588" y="1660"/>
                    <a:pt x="588" y="1660"/>
                    <a:pt x="588" y="1660"/>
                  </a:cubicBezTo>
                  <a:cubicBezTo>
                    <a:pt x="347" y="1854"/>
                    <a:pt x="347" y="1854"/>
                    <a:pt x="347" y="1854"/>
                  </a:cubicBezTo>
                  <a:cubicBezTo>
                    <a:pt x="341" y="1859"/>
                    <a:pt x="332" y="1855"/>
                    <a:pt x="332" y="1847"/>
                  </a:cubicBezTo>
                  <a:cubicBezTo>
                    <a:pt x="332" y="1053"/>
                    <a:pt x="332" y="1053"/>
                    <a:pt x="332" y="1053"/>
                  </a:cubicBezTo>
                  <a:cubicBezTo>
                    <a:pt x="433" y="1019"/>
                    <a:pt x="433" y="1019"/>
                    <a:pt x="433" y="1019"/>
                  </a:cubicBezTo>
                  <a:cubicBezTo>
                    <a:pt x="533" y="1158"/>
                    <a:pt x="533" y="1158"/>
                    <a:pt x="533" y="1158"/>
                  </a:cubicBezTo>
                  <a:cubicBezTo>
                    <a:pt x="545" y="1175"/>
                    <a:pt x="564" y="1185"/>
                    <a:pt x="585" y="1185"/>
                  </a:cubicBezTo>
                  <a:cubicBezTo>
                    <a:pt x="585" y="1185"/>
                    <a:pt x="585" y="1185"/>
                    <a:pt x="585" y="1185"/>
                  </a:cubicBezTo>
                  <a:cubicBezTo>
                    <a:pt x="606" y="1185"/>
                    <a:pt x="625" y="1175"/>
                    <a:pt x="638" y="1159"/>
                  </a:cubicBezTo>
                  <a:cubicBezTo>
                    <a:pt x="741" y="1019"/>
                    <a:pt x="741" y="1019"/>
                    <a:pt x="741" y="1019"/>
                  </a:cubicBezTo>
                  <a:lnTo>
                    <a:pt x="844" y="1053"/>
                  </a:lnTo>
                  <a:close/>
                  <a:moveTo>
                    <a:pt x="603" y="1137"/>
                  </a:moveTo>
                  <a:cubicBezTo>
                    <a:pt x="726" y="970"/>
                    <a:pt x="726" y="970"/>
                    <a:pt x="726" y="970"/>
                  </a:cubicBezTo>
                  <a:cubicBezTo>
                    <a:pt x="930" y="1039"/>
                    <a:pt x="930" y="1039"/>
                    <a:pt x="930" y="1039"/>
                  </a:cubicBezTo>
                  <a:cubicBezTo>
                    <a:pt x="937" y="1042"/>
                    <a:pt x="944" y="1040"/>
                    <a:pt x="950" y="1036"/>
                  </a:cubicBezTo>
                  <a:cubicBezTo>
                    <a:pt x="956" y="1032"/>
                    <a:pt x="959" y="1025"/>
                    <a:pt x="959" y="1018"/>
                  </a:cubicBezTo>
                  <a:cubicBezTo>
                    <a:pt x="951" y="820"/>
                    <a:pt x="951" y="820"/>
                    <a:pt x="951" y="820"/>
                  </a:cubicBezTo>
                  <a:cubicBezTo>
                    <a:pt x="1159" y="763"/>
                    <a:pt x="1159" y="763"/>
                    <a:pt x="1159" y="763"/>
                  </a:cubicBezTo>
                  <a:cubicBezTo>
                    <a:pt x="1166" y="761"/>
                    <a:pt x="1172" y="756"/>
                    <a:pt x="1174" y="749"/>
                  </a:cubicBezTo>
                  <a:cubicBezTo>
                    <a:pt x="1176" y="741"/>
                    <a:pt x="1175" y="734"/>
                    <a:pt x="1170" y="728"/>
                  </a:cubicBezTo>
                  <a:cubicBezTo>
                    <a:pt x="1037" y="574"/>
                    <a:pt x="1037" y="574"/>
                    <a:pt x="1037" y="574"/>
                  </a:cubicBezTo>
                  <a:cubicBezTo>
                    <a:pt x="1170" y="416"/>
                    <a:pt x="1170" y="416"/>
                    <a:pt x="1170" y="416"/>
                  </a:cubicBezTo>
                  <a:cubicBezTo>
                    <a:pt x="1175" y="410"/>
                    <a:pt x="1176" y="402"/>
                    <a:pt x="1174" y="395"/>
                  </a:cubicBezTo>
                  <a:cubicBezTo>
                    <a:pt x="1172" y="387"/>
                    <a:pt x="1166" y="382"/>
                    <a:pt x="1159" y="380"/>
                  </a:cubicBezTo>
                  <a:cubicBezTo>
                    <a:pt x="951" y="327"/>
                    <a:pt x="951" y="327"/>
                    <a:pt x="951" y="327"/>
                  </a:cubicBezTo>
                  <a:cubicBezTo>
                    <a:pt x="959" y="128"/>
                    <a:pt x="959" y="128"/>
                    <a:pt x="959" y="128"/>
                  </a:cubicBezTo>
                  <a:cubicBezTo>
                    <a:pt x="959" y="121"/>
                    <a:pt x="956" y="114"/>
                    <a:pt x="950" y="110"/>
                  </a:cubicBezTo>
                  <a:cubicBezTo>
                    <a:pt x="944" y="105"/>
                    <a:pt x="937" y="104"/>
                    <a:pt x="930" y="106"/>
                  </a:cubicBezTo>
                  <a:cubicBezTo>
                    <a:pt x="726" y="175"/>
                    <a:pt x="726" y="175"/>
                    <a:pt x="726" y="175"/>
                  </a:cubicBezTo>
                  <a:cubicBezTo>
                    <a:pt x="603" y="9"/>
                    <a:pt x="603" y="9"/>
                    <a:pt x="603" y="9"/>
                  </a:cubicBezTo>
                  <a:cubicBezTo>
                    <a:pt x="599" y="3"/>
                    <a:pt x="592" y="0"/>
                    <a:pt x="585" y="0"/>
                  </a:cubicBezTo>
                  <a:cubicBezTo>
                    <a:pt x="585" y="0"/>
                    <a:pt x="585" y="0"/>
                    <a:pt x="585" y="0"/>
                  </a:cubicBezTo>
                  <a:cubicBezTo>
                    <a:pt x="578" y="0"/>
                    <a:pt x="572" y="3"/>
                    <a:pt x="568" y="9"/>
                  </a:cubicBezTo>
                  <a:cubicBezTo>
                    <a:pt x="448" y="175"/>
                    <a:pt x="448" y="175"/>
                    <a:pt x="448" y="175"/>
                  </a:cubicBezTo>
                  <a:cubicBezTo>
                    <a:pt x="245" y="106"/>
                    <a:pt x="245" y="106"/>
                    <a:pt x="245" y="106"/>
                  </a:cubicBezTo>
                  <a:cubicBezTo>
                    <a:pt x="238" y="104"/>
                    <a:pt x="231" y="105"/>
                    <a:pt x="225" y="110"/>
                  </a:cubicBezTo>
                  <a:cubicBezTo>
                    <a:pt x="219" y="114"/>
                    <a:pt x="216" y="121"/>
                    <a:pt x="216" y="128"/>
                  </a:cubicBezTo>
                  <a:cubicBezTo>
                    <a:pt x="222" y="327"/>
                    <a:pt x="222" y="327"/>
                    <a:pt x="222" y="327"/>
                  </a:cubicBezTo>
                  <a:cubicBezTo>
                    <a:pt x="17" y="380"/>
                    <a:pt x="17" y="380"/>
                    <a:pt x="17" y="380"/>
                  </a:cubicBezTo>
                  <a:cubicBezTo>
                    <a:pt x="10" y="382"/>
                    <a:pt x="4" y="387"/>
                    <a:pt x="2" y="395"/>
                  </a:cubicBezTo>
                  <a:cubicBezTo>
                    <a:pt x="0" y="402"/>
                    <a:pt x="1" y="410"/>
                    <a:pt x="6" y="415"/>
                  </a:cubicBezTo>
                  <a:cubicBezTo>
                    <a:pt x="137" y="574"/>
                    <a:pt x="137" y="574"/>
                    <a:pt x="137" y="574"/>
                  </a:cubicBezTo>
                  <a:cubicBezTo>
                    <a:pt x="6" y="728"/>
                    <a:pt x="6" y="728"/>
                    <a:pt x="6" y="728"/>
                  </a:cubicBezTo>
                  <a:cubicBezTo>
                    <a:pt x="1" y="734"/>
                    <a:pt x="0" y="742"/>
                    <a:pt x="2" y="749"/>
                  </a:cubicBezTo>
                  <a:cubicBezTo>
                    <a:pt x="4" y="756"/>
                    <a:pt x="10" y="761"/>
                    <a:pt x="17" y="763"/>
                  </a:cubicBezTo>
                  <a:cubicBezTo>
                    <a:pt x="222" y="820"/>
                    <a:pt x="222" y="820"/>
                    <a:pt x="222" y="820"/>
                  </a:cubicBezTo>
                  <a:cubicBezTo>
                    <a:pt x="216" y="1018"/>
                    <a:pt x="216" y="1018"/>
                    <a:pt x="216" y="1018"/>
                  </a:cubicBezTo>
                  <a:cubicBezTo>
                    <a:pt x="216" y="1025"/>
                    <a:pt x="219" y="1032"/>
                    <a:pt x="225" y="1036"/>
                  </a:cubicBezTo>
                  <a:cubicBezTo>
                    <a:pt x="231" y="1040"/>
                    <a:pt x="238" y="1042"/>
                    <a:pt x="245" y="1039"/>
                  </a:cubicBezTo>
                  <a:cubicBezTo>
                    <a:pt x="448" y="971"/>
                    <a:pt x="448" y="971"/>
                    <a:pt x="448" y="971"/>
                  </a:cubicBezTo>
                  <a:cubicBezTo>
                    <a:pt x="568" y="1137"/>
                    <a:pt x="568" y="1137"/>
                    <a:pt x="568" y="1137"/>
                  </a:cubicBezTo>
                  <a:cubicBezTo>
                    <a:pt x="572" y="1142"/>
                    <a:pt x="578" y="1146"/>
                    <a:pt x="585" y="1146"/>
                  </a:cubicBezTo>
                  <a:cubicBezTo>
                    <a:pt x="585" y="1146"/>
                    <a:pt x="585" y="1146"/>
                    <a:pt x="585" y="1146"/>
                  </a:cubicBezTo>
                  <a:cubicBezTo>
                    <a:pt x="592" y="1146"/>
                    <a:pt x="599" y="1142"/>
                    <a:pt x="603" y="1137"/>
                  </a:cubicBezTo>
                  <a:close/>
                  <a:moveTo>
                    <a:pt x="449" y="924"/>
                  </a:moveTo>
                  <a:cubicBezTo>
                    <a:pt x="261" y="987"/>
                    <a:pt x="261" y="987"/>
                    <a:pt x="261" y="987"/>
                  </a:cubicBezTo>
                  <a:cubicBezTo>
                    <a:pt x="266" y="804"/>
                    <a:pt x="266" y="804"/>
                    <a:pt x="266" y="804"/>
                  </a:cubicBezTo>
                  <a:cubicBezTo>
                    <a:pt x="267" y="794"/>
                    <a:pt x="260" y="785"/>
                    <a:pt x="250" y="783"/>
                  </a:cubicBezTo>
                  <a:cubicBezTo>
                    <a:pt x="62" y="730"/>
                    <a:pt x="62" y="730"/>
                    <a:pt x="62" y="730"/>
                  </a:cubicBezTo>
                  <a:cubicBezTo>
                    <a:pt x="182" y="589"/>
                    <a:pt x="182" y="589"/>
                    <a:pt x="182" y="589"/>
                  </a:cubicBezTo>
                  <a:cubicBezTo>
                    <a:pt x="189" y="581"/>
                    <a:pt x="189" y="569"/>
                    <a:pt x="182" y="560"/>
                  </a:cubicBezTo>
                  <a:cubicBezTo>
                    <a:pt x="62" y="414"/>
                    <a:pt x="62" y="414"/>
                    <a:pt x="62" y="414"/>
                  </a:cubicBezTo>
                  <a:cubicBezTo>
                    <a:pt x="250" y="365"/>
                    <a:pt x="250" y="365"/>
                    <a:pt x="250" y="365"/>
                  </a:cubicBezTo>
                  <a:cubicBezTo>
                    <a:pt x="260" y="363"/>
                    <a:pt x="267" y="354"/>
                    <a:pt x="266" y="343"/>
                  </a:cubicBezTo>
                  <a:cubicBezTo>
                    <a:pt x="261" y="158"/>
                    <a:pt x="261" y="158"/>
                    <a:pt x="261" y="158"/>
                  </a:cubicBezTo>
                  <a:cubicBezTo>
                    <a:pt x="449" y="222"/>
                    <a:pt x="449" y="222"/>
                    <a:pt x="449" y="222"/>
                  </a:cubicBezTo>
                  <a:cubicBezTo>
                    <a:pt x="459" y="225"/>
                    <a:pt x="469" y="222"/>
                    <a:pt x="474" y="214"/>
                  </a:cubicBezTo>
                  <a:cubicBezTo>
                    <a:pt x="586" y="59"/>
                    <a:pt x="586" y="59"/>
                    <a:pt x="586" y="59"/>
                  </a:cubicBezTo>
                  <a:cubicBezTo>
                    <a:pt x="700" y="214"/>
                    <a:pt x="700" y="214"/>
                    <a:pt x="700" y="214"/>
                  </a:cubicBezTo>
                  <a:cubicBezTo>
                    <a:pt x="705" y="222"/>
                    <a:pt x="715" y="225"/>
                    <a:pt x="724" y="222"/>
                  </a:cubicBezTo>
                  <a:cubicBezTo>
                    <a:pt x="914" y="158"/>
                    <a:pt x="914" y="158"/>
                    <a:pt x="914" y="158"/>
                  </a:cubicBezTo>
                  <a:cubicBezTo>
                    <a:pt x="907" y="343"/>
                    <a:pt x="907" y="343"/>
                    <a:pt x="907" y="343"/>
                  </a:cubicBezTo>
                  <a:cubicBezTo>
                    <a:pt x="906" y="354"/>
                    <a:pt x="913" y="363"/>
                    <a:pt x="923" y="365"/>
                  </a:cubicBezTo>
                  <a:cubicBezTo>
                    <a:pt x="1114" y="414"/>
                    <a:pt x="1114" y="414"/>
                    <a:pt x="1114" y="414"/>
                  </a:cubicBezTo>
                  <a:cubicBezTo>
                    <a:pt x="992" y="560"/>
                    <a:pt x="992" y="560"/>
                    <a:pt x="992" y="560"/>
                  </a:cubicBezTo>
                  <a:cubicBezTo>
                    <a:pt x="985" y="569"/>
                    <a:pt x="985" y="581"/>
                    <a:pt x="992" y="589"/>
                  </a:cubicBezTo>
                  <a:cubicBezTo>
                    <a:pt x="1114" y="730"/>
                    <a:pt x="1114" y="730"/>
                    <a:pt x="1114" y="730"/>
                  </a:cubicBezTo>
                  <a:cubicBezTo>
                    <a:pt x="923" y="783"/>
                    <a:pt x="923" y="783"/>
                    <a:pt x="923" y="783"/>
                  </a:cubicBezTo>
                  <a:cubicBezTo>
                    <a:pt x="913" y="785"/>
                    <a:pt x="906" y="794"/>
                    <a:pt x="907" y="805"/>
                  </a:cubicBezTo>
                  <a:cubicBezTo>
                    <a:pt x="914" y="987"/>
                    <a:pt x="914" y="987"/>
                    <a:pt x="914" y="987"/>
                  </a:cubicBezTo>
                  <a:cubicBezTo>
                    <a:pt x="724" y="924"/>
                    <a:pt x="724" y="924"/>
                    <a:pt x="724" y="924"/>
                  </a:cubicBezTo>
                  <a:cubicBezTo>
                    <a:pt x="715" y="921"/>
                    <a:pt x="705" y="924"/>
                    <a:pt x="700" y="931"/>
                  </a:cubicBezTo>
                  <a:cubicBezTo>
                    <a:pt x="586" y="1086"/>
                    <a:pt x="586" y="1086"/>
                    <a:pt x="586" y="1086"/>
                  </a:cubicBezTo>
                  <a:cubicBezTo>
                    <a:pt x="474" y="932"/>
                    <a:pt x="474" y="932"/>
                    <a:pt x="474" y="932"/>
                  </a:cubicBezTo>
                  <a:cubicBezTo>
                    <a:pt x="470" y="926"/>
                    <a:pt x="463" y="922"/>
                    <a:pt x="456" y="922"/>
                  </a:cubicBezTo>
                  <a:cubicBezTo>
                    <a:pt x="454" y="922"/>
                    <a:pt x="452" y="923"/>
                    <a:pt x="449" y="924"/>
                  </a:cubicBezTo>
                  <a:close/>
                  <a:moveTo>
                    <a:pt x="563" y="672"/>
                  </a:moveTo>
                  <a:cubicBezTo>
                    <a:pt x="720" y="515"/>
                    <a:pt x="720" y="515"/>
                    <a:pt x="720" y="515"/>
                  </a:cubicBezTo>
                  <a:cubicBezTo>
                    <a:pt x="729" y="506"/>
                    <a:pt x="729" y="492"/>
                    <a:pt x="720" y="483"/>
                  </a:cubicBezTo>
                  <a:cubicBezTo>
                    <a:pt x="712" y="475"/>
                    <a:pt x="698" y="475"/>
                    <a:pt x="689" y="483"/>
                  </a:cubicBezTo>
                  <a:cubicBezTo>
                    <a:pt x="547" y="626"/>
                    <a:pt x="547" y="626"/>
                    <a:pt x="547" y="626"/>
                  </a:cubicBezTo>
                  <a:cubicBezTo>
                    <a:pt x="487" y="565"/>
                    <a:pt x="487" y="565"/>
                    <a:pt x="487" y="565"/>
                  </a:cubicBezTo>
                  <a:cubicBezTo>
                    <a:pt x="478" y="557"/>
                    <a:pt x="464" y="557"/>
                    <a:pt x="456" y="565"/>
                  </a:cubicBezTo>
                  <a:cubicBezTo>
                    <a:pt x="447" y="574"/>
                    <a:pt x="447" y="588"/>
                    <a:pt x="456" y="596"/>
                  </a:cubicBezTo>
                  <a:cubicBezTo>
                    <a:pt x="531" y="672"/>
                    <a:pt x="531" y="672"/>
                    <a:pt x="531" y="672"/>
                  </a:cubicBezTo>
                  <a:cubicBezTo>
                    <a:pt x="536" y="676"/>
                    <a:pt x="541" y="679"/>
                    <a:pt x="547" y="679"/>
                  </a:cubicBezTo>
                  <a:cubicBezTo>
                    <a:pt x="553" y="679"/>
                    <a:pt x="558" y="676"/>
                    <a:pt x="563" y="6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bcgIcons_Missile">
            <a:extLst>
              <a:ext uri="{FF2B5EF4-FFF2-40B4-BE49-F238E27FC236}">
                <a16:creationId xmlns:a16="http://schemas.microsoft.com/office/drawing/2014/main" xmlns="" id="{E9E32869-AE8E-4305-A584-8370FE992ADC}"/>
              </a:ext>
            </a:extLst>
          </p:cNvPr>
          <p:cNvGrpSpPr>
            <a:grpSpLocks noChangeAspect="1"/>
          </p:cNvGrpSpPr>
          <p:nvPr/>
        </p:nvGrpSpPr>
        <p:grpSpPr bwMode="auto">
          <a:xfrm>
            <a:off x="9178030" y="427320"/>
            <a:ext cx="1644396" cy="1645920"/>
            <a:chOff x="1682" y="0"/>
            <a:chExt cx="4316" cy="4320"/>
          </a:xfrm>
        </p:grpSpPr>
        <p:sp>
          <p:nvSpPr>
            <p:cNvPr id="19" name="AutoShape 50">
              <a:extLst>
                <a:ext uri="{FF2B5EF4-FFF2-40B4-BE49-F238E27FC236}">
                  <a16:creationId xmlns:a16="http://schemas.microsoft.com/office/drawing/2014/main" xmlns="" id="{1114485F-A08B-487C-9862-89D66F6E459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2">
              <a:extLst>
                <a:ext uri="{FF2B5EF4-FFF2-40B4-BE49-F238E27FC236}">
                  <a16:creationId xmlns:a16="http://schemas.microsoft.com/office/drawing/2014/main" xmlns="" id="{7F50215D-7EC7-4618-8482-F0151CD825E3}"/>
                </a:ext>
              </a:extLst>
            </p:cNvPr>
            <p:cNvSpPr>
              <a:spLocks noEditPoints="1"/>
            </p:cNvSpPr>
            <p:nvPr/>
          </p:nvSpPr>
          <p:spPr bwMode="auto">
            <a:xfrm>
              <a:off x="2954" y="495"/>
              <a:ext cx="2549" cy="2552"/>
            </a:xfrm>
            <a:custGeom>
              <a:avLst/>
              <a:gdLst>
                <a:gd name="T0" fmla="*/ 804 w 1361"/>
                <a:gd name="T1" fmla="*/ 210 h 1361"/>
                <a:gd name="T2" fmla="*/ 805 w 1361"/>
                <a:gd name="T3" fmla="*/ 209 h 1361"/>
                <a:gd name="T4" fmla="*/ 1265 w 1361"/>
                <a:gd name="T5" fmla="*/ 96 h 1361"/>
                <a:gd name="T6" fmla="*/ 1152 w 1361"/>
                <a:gd name="T7" fmla="*/ 556 h 1361"/>
                <a:gd name="T8" fmla="*/ 1150 w 1361"/>
                <a:gd name="T9" fmla="*/ 558 h 1361"/>
                <a:gd name="T10" fmla="*/ 1014 w 1361"/>
                <a:gd name="T11" fmla="*/ 340 h 1361"/>
                <a:gd name="T12" fmla="*/ 925 w 1361"/>
                <a:gd name="T13" fmla="*/ 270 h 1361"/>
                <a:gd name="T14" fmla="*/ 1091 w 1361"/>
                <a:gd name="T15" fmla="*/ 179 h 1361"/>
                <a:gd name="T16" fmla="*/ 1103 w 1361"/>
                <a:gd name="T17" fmla="*/ 150 h 1361"/>
                <a:gd name="T18" fmla="*/ 1074 w 1361"/>
                <a:gd name="T19" fmla="*/ 138 h 1361"/>
                <a:gd name="T20" fmla="*/ 883 w 1361"/>
                <a:gd name="T21" fmla="*/ 246 h 1361"/>
                <a:gd name="T22" fmla="*/ 804 w 1361"/>
                <a:gd name="T23" fmla="*/ 210 h 1361"/>
                <a:gd name="T24" fmla="*/ 783 w 1361"/>
                <a:gd name="T25" fmla="*/ 332 h 1361"/>
                <a:gd name="T26" fmla="*/ 809 w 1361"/>
                <a:gd name="T27" fmla="*/ 307 h 1361"/>
                <a:gd name="T28" fmla="*/ 734 w 1361"/>
                <a:gd name="T29" fmla="*/ 280 h 1361"/>
                <a:gd name="T30" fmla="*/ 0 w 1361"/>
                <a:gd name="T31" fmla="*/ 1014 h 1361"/>
                <a:gd name="T32" fmla="*/ 0 w 1361"/>
                <a:gd name="T33" fmla="*/ 1014 h 1361"/>
                <a:gd name="T34" fmla="*/ 68 w 1361"/>
                <a:gd name="T35" fmla="*/ 1047 h 1361"/>
                <a:gd name="T36" fmla="*/ 783 w 1361"/>
                <a:gd name="T37" fmla="*/ 332 h 1361"/>
                <a:gd name="T38" fmla="*/ 952 w 1361"/>
                <a:gd name="T39" fmla="*/ 403 h 1361"/>
                <a:gd name="T40" fmla="*/ 851 w 1361"/>
                <a:gd name="T41" fmla="*/ 328 h 1361"/>
                <a:gd name="T42" fmla="*/ 814 w 1361"/>
                <a:gd name="T43" fmla="*/ 363 h 1361"/>
                <a:gd name="T44" fmla="*/ 103 w 1361"/>
                <a:gd name="T45" fmla="*/ 1074 h 1361"/>
                <a:gd name="T46" fmla="*/ 121 w 1361"/>
                <a:gd name="T47" fmla="*/ 1090 h 1361"/>
                <a:gd name="T48" fmla="*/ 271 w 1361"/>
                <a:gd name="T49" fmla="*/ 1240 h 1361"/>
                <a:gd name="T50" fmla="*/ 347 w 1361"/>
                <a:gd name="T51" fmla="*/ 1361 h 1361"/>
                <a:gd name="T52" fmla="*/ 1081 w 1361"/>
                <a:gd name="T53" fmla="*/ 627 h 1361"/>
                <a:gd name="T54" fmla="*/ 952 w 1361"/>
                <a:gd name="T55" fmla="*/ 403 h 1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1" h="1361">
                  <a:moveTo>
                    <a:pt x="804" y="210"/>
                  </a:moveTo>
                  <a:cubicBezTo>
                    <a:pt x="805" y="209"/>
                    <a:pt x="805" y="209"/>
                    <a:pt x="805" y="209"/>
                  </a:cubicBezTo>
                  <a:cubicBezTo>
                    <a:pt x="901" y="113"/>
                    <a:pt x="1169" y="0"/>
                    <a:pt x="1265" y="96"/>
                  </a:cubicBezTo>
                  <a:cubicBezTo>
                    <a:pt x="1361" y="192"/>
                    <a:pt x="1248" y="460"/>
                    <a:pt x="1152" y="556"/>
                  </a:cubicBezTo>
                  <a:cubicBezTo>
                    <a:pt x="1150" y="558"/>
                    <a:pt x="1150" y="558"/>
                    <a:pt x="1150" y="558"/>
                  </a:cubicBezTo>
                  <a:cubicBezTo>
                    <a:pt x="1127" y="499"/>
                    <a:pt x="1085" y="411"/>
                    <a:pt x="1014" y="340"/>
                  </a:cubicBezTo>
                  <a:cubicBezTo>
                    <a:pt x="986" y="312"/>
                    <a:pt x="956" y="289"/>
                    <a:pt x="925" y="270"/>
                  </a:cubicBezTo>
                  <a:cubicBezTo>
                    <a:pt x="977" y="234"/>
                    <a:pt x="1032" y="203"/>
                    <a:pt x="1091" y="179"/>
                  </a:cubicBezTo>
                  <a:cubicBezTo>
                    <a:pt x="1102" y="175"/>
                    <a:pt x="1107" y="162"/>
                    <a:pt x="1103" y="150"/>
                  </a:cubicBezTo>
                  <a:cubicBezTo>
                    <a:pt x="1098" y="139"/>
                    <a:pt x="1085" y="134"/>
                    <a:pt x="1074" y="138"/>
                  </a:cubicBezTo>
                  <a:cubicBezTo>
                    <a:pt x="1006" y="166"/>
                    <a:pt x="942" y="202"/>
                    <a:pt x="883" y="246"/>
                  </a:cubicBezTo>
                  <a:cubicBezTo>
                    <a:pt x="854" y="230"/>
                    <a:pt x="827" y="219"/>
                    <a:pt x="804" y="210"/>
                  </a:cubicBezTo>
                  <a:close/>
                  <a:moveTo>
                    <a:pt x="783" y="332"/>
                  </a:moveTo>
                  <a:cubicBezTo>
                    <a:pt x="791" y="324"/>
                    <a:pt x="800" y="315"/>
                    <a:pt x="809" y="307"/>
                  </a:cubicBezTo>
                  <a:cubicBezTo>
                    <a:pt x="777" y="293"/>
                    <a:pt x="750" y="284"/>
                    <a:pt x="734" y="280"/>
                  </a:cubicBezTo>
                  <a:cubicBezTo>
                    <a:pt x="0" y="1014"/>
                    <a:pt x="0" y="1014"/>
                    <a:pt x="0" y="1014"/>
                  </a:cubicBezTo>
                  <a:cubicBezTo>
                    <a:pt x="0" y="1014"/>
                    <a:pt x="0" y="1014"/>
                    <a:pt x="0" y="1014"/>
                  </a:cubicBezTo>
                  <a:cubicBezTo>
                    <a:pt x="24" y="1022"/>
                    <a:pt x="47" y="1034"/>
                    <a:pt x="68" y="1047"/>
                  </a:cubicBezTo>
                  <a:lnTo>
                    <a:pt x="783" y="332"/>
                  </a:lnTo>
                  <a:close/>
                  <a:moveTo>
                    <a:pt x="952" y="403"/>
                  </a:moveTo>
                  <a:cubicBezTo>
                    <a:pt x="921" y="371"/>
                    <a:pt x="885" y="347"/>
                    <a:pt x="851" y="328"/>
                  </a:cubicBezTo>
                  <a:cubicBezTo>
                    <a:pt x="839" y="339"/>
                    <a:pt x="826" y="351"/>
                    <a:pt x="814" y="363"/>
                  </a:cubicBezTo>
                  <a:cubicBezTo>
                    <a:pt x="103" y="1074"/>
                    <a:pt x="103" y="1074"/>
                    <a:pt x="103" y="1074"/>
                  </a:cubicBezTo>
                  <a:cubicBezTo>
                    <a:pt x="109" y="1079"/>
                    <a:pt x="115" y="1084"/>
                    <a:pt x="121" y="1090"/>
                  </a:cubicBezTo>
                  <a:cubicBezTo>
                    <a:pt x="271" y="1240"/>
                    <a:pt x="271" y="1240"/>
                    <a:pt x="271" y="1240"/>
                  </a:cubicBezTo>
                  <a:cubicBezTo>
                    <a:pt x="305" y="1274"/>
                    <a:pt x="331" y="1316"/>
                    <a:pt x="347" y="1361"/>
                  </a:cubicBezTo>
                  <a:cubicBezTo>
                    <a:pt x="1081" y="627"/>
                    <a:pt x="1081" y="627"/>
                    <a:pt x="1081" y="627"/>
                  </a:cubicBezTo>
                  <a:cubicBezTo>
                    <a:pt x="1068" y="586"/>
                    <a:pt x="1029" y="480"/>
                    <a:pt x="952" y="40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3">
              <a:extLst>
                <a:ext uri="{FF2B5EF4-FFF2-40B4-BE49-F238E27FC236}">
                  <a16:creationId xmlns:a16="http://schemas.microsoft.com/office/drawing/2014/main" xmlns="" id="{20740232-87F3-4E77-A008-F9DA49F96819}"/>
                </a:ext>
              </a:extLst>
            </p:cNvPr>
            <p:cNvSpPr>
              <a:spLocks noEditPoints="1"/>
            </p:cNvSpPr>
            <p:nvPr/>
          </p:nvSpPr>
          <p:spPr bwMode="auto">
            <a:xfrm>
              <a:off x="2311" y="1607"/>
              <a:ext cx="2082" cy="2079"/>
            </a:xfrm>
            <a:custGeom>
              <a:avLst/>
              <a:gdLst>
                <a:gd name="T0" fmla="*/ 754 w 1111"/>
                <a:gd name="T1" fmla="*/ 987 h 1109"/>
                <a:gd name="T2" fmla="*/ 714 w 1111"/>
                <a:gd name="T3" fmla="*/ 833 h 1109"/>
                <a:gd name="T4" fmla="*/ 1111 w 1111"/>
                <a:gd name="T5" fmla="*/ 436 h 1109"/>
                <a:gd name="T6" fmla="*/ 1040 w 1111"/>
                <a:gd name="T7" fmla="*/ 743 h 1109"/>
                <a:gd name="T8" fmla="*/ 1034 w 1111"/>
                <a:gd name="T9" fmla="*/ 754 h 1109"/>
                <a:gd name="T10" fmla="*/ 791 w 1111"/>
                <a:gd name="T11" fmla="*/ 997 h 1109"/>
                <a:gd name="T12" fmla="*/ 754 w 1111"/>
                <a:gd name="T13" fmla="*/ 987 h 1109"/>
                <a:gd name="T14" fmla="*/ 124 w 1111"/>
                <a:gd name="T15" fmla="*/ 357 h 1109"/>
                <a:gd name="T16" fmla="*/ 278 w 1111"/>
                <a:gd name="T17" fmla="*/ 397 h 1109"/>
                <a:gd name="T18" fmla="*/ 675 w 1111"/>
                <a:gd name="T19" fmla="*/ 0 h 1109"/>
                <a:gd name="T20" fmla="*/ 368 w 1111"/>
                <a:gd name="T21" fmla="*/ 71 h 1109"/>
                <a:gd name="T22" fmla="*/ 357 w 1111"/>
                <a:gd name="T23" fmla="*/ 77 h 1109"/>
                <a:gd name="T24" fmla="*/ 114 w 1111"/>
                <a:gd name="T25" fmla="*/ 320 h 1109"/>
                <a:gd name="T26" fmla="*/ 124 w 1111"/>
                <a:gd name="T27" fmla="*/ 357 h 1109"/>
                <a:gd name="T28" fmla="*/ 40 w 1111"/>
                <a:gd name="T29" fmla="*/ 1102 h 1109"/>
                <a:gd name="T30" fmla="*/ 487 w 1111"/>
                <a:gd name="T31" fmla="*/ 656 h 1109"/>
                <a:gd name="T32" fmla="*/ 487 w 1111"/>
                <a:gd name="T33" fmla="*/ 624 h 1109"/>
                <a:gd name="T34" fmla="*/ 455 w 1111"/>
                <a:gd name="T35" fmla="*/ 624 h 1109"/>
                <a:gd name="T36" fmla="*/ 9 w 1111"/>
                <a:gd name="T37" fmla="*/ 1071 h 1109"/>
                <a:gd name="T38" fmla="*/ 9 w 1111"/>
                <a:gd name="T39" fmla="*/ 1102 h 1109"/>
                <a:gd name="T40" fmla="*/ 24 w 1111"/>
                <a:gd name="T41" fmla="*/ 1109 h 1109"/>
                <a:gd name="T42" fmla="*/ 40 w 1111"/>
                <a:gd name="T43" fmla="*/ 1102 h 1109"/>
                <a:gd name="T44" fmla="*/ 98 w 1111"/>
                <a:gd name="T45" fmla="*/ 895 h 1109"/>
                <a:gd name="T46" fmla="*/ 358 w 1111"/>
                <a:gd name="T47" fmla="*/ 634 h 1109"/>
                <a:gd name="T48" fmla="*/ 358 w 1111"/>
                <a:gd name="T49" fmla="*/ 603 h 1109"/>
                <a:gd name="T50" fmla="*/ 327 w 1111"/>
                <a:gd name="T51" fmla="*/ 603 h 1109"/>
                <a:gd name="T52" fmla="*/ 67 w 1111"/>
                <a:gd name="T53" fmla="*/ 863 h 1109"/>
                <a:gd name="T54" fmla="*/ 67 w 1111"/>
                <a:gd name="T55" fmla="*/ 895 h 1109"/>
                <a:gd name="T56" fmla="*/ 82 w 1111"/>
                <a:gd name="T57" fmla="*/ 901 h 1109"/>
                <a:gd name="T58" fmla="*/ 98 w 1111"/>
                <a:gd name="T59" fmla="*/ 895 h 1109"/>
                <a:gd name="T60" fmla="*/ 146 w 1111"/>
                <a:gd name="T61" fmla="*/ 697 h 1109"/>
                <a:gd name="T62" fmla="*/ 256 w 1111"/>
                <a:gd name="T63" fmla="*/ 586 h 1109"/>
                <a:gd name="T64" fmla="*/ 256 w 1111"/>
                <a:gd name="T65" fmla="*/ 555 h 1109"/>
                <a:gd name="T66" fmla="*/ 225 w 1111"/>
                <a:gd name="T67" fmla="*/ 555 h 1109"/>
                <a:gd name="T68" fmla="*/ 115 w 1111"/>
                <a:gd name="T69" fmla="*/ 665 h 1109"/>
                <a:gd name="T70" fmla="*/ 115 w 1111"/>
                <a:gd name="T71" fmla="*/ 697 h 1109"/>
                <a:gd name="T72" fmla="*/ 130 w 1111"/>
                <a:gd name="T73" fmla="*/ 703 h 1109"/>
                <a:gd name="T74" fmla="*/ 146 w 1111"/>
                <a:gd name="T75" fmla="*/ 697 h 1109"/>
                <a:gd name="T76" fmla="*/ 446 w 1111"/>
                <a:gd name="T77" fmla="*/ 996 h 1109"/>
                <a:gd name="T78" fmla="*/ 556 w 1111"/>
                <a:gd name="T79" fmla="*/ 886 h 1109"/>
                <a:gd name="T80" fmla="*/ 556 w 1111"/>
                <a:gd name="T81" fmla="*/ 855 h 1109"/>
                <a:gd name="T82" fmla="*/ 525 w 1111"/>
                <a:gd name="T83" fmla="*/ 855 h 1109"/>
                <a:gd name="T84" fmla="*/ 414 w 1111"/>
                <a:gd name="T85" fmla="*/ 965 h 1109"/>
                <a:gd name="T86" fmla="*/ 414 w 1111"/>
                <a:gd name="T87" fmla="*/ 996 h 1109"/>
                <a:gd name="T88" fmla="*/ 430 w 1111"/>
                <a:gd name="T89" fmla="*/ 1003 h 1109"/>
                <a:gd name="T90" fmla="*/ 446 w 1111"/>
                <a:gd name="T91" fmla="*/ 996 h 1109"/>
                <a:gd name="T92" fmla="*/ 248 w 1111"/>
                <a:gd name="T93" fmla="*/ 1045 h 1109"/>
                <a:gd name="T94" fmla="*/ 508 w 1111"/>
                <a:gd name="T95" fmla="*/ 784 h 1109"/>
                <a:gd name="T96" fmla="*/ 508 w 1111"/>
                <a:gd name="T97" fmla="*/ 753 h 1109"/>
                <a:gd name="T98" fmla="*/ 477 w 1111"/>
                <a:gd name="T99" fmla="*/ 753 h 1109"/>
                <a:gd name="T100" fmla="*/ 216 w 1111"/>
                <a:gd name="T101" fmla="*/ 1013 h 1109"/>
                <a:gd name="T102" fmla="*/ 216 w 1111"/>
                <a:gd name="T103" fmla="*/ 1045 h 1109"/>
                <a:gd name="T104" fmla="*/ 232 w 1111"/>
                <a:gd name="T105" fmla="*/ 1051 h 1109"/>
                <a:gd name="T106" fmla="*/ 248 w 1111"/>
                <a:gd name="T107" fmla="*/ 1045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1" h="1109">
                  <a:moveTo>
                    <a:pt x="754" y="987"/>
                  </a:moveTo>
                  <a:cubicBezTo>
                    <a:pt x="714" y="833"/>
                    <a:pt x="714" y="833"/>
                    <a:pt x="714" y="833"/>
                  </a:cubicBezTo>
                  <a:cubicBezTo>
                    <a:pt x="1111" y="436"/>
                    <a:pt x="1111" y="436"/>
                    <a:pt x="1111" y="436"/>
                  </a:cubicBezTo>
                  <a:cubicBezTo>
                    <a:pt x="1040" y="743"/>
                    <a:pt x="1040" y="743"/>
                    <a:pt x="1040" y="743"/>
                  </a:cubicBezTo>
                  <a:cubicBezTo>
                    <a:pt x="1039" y="747"/>
                    <a:pt x="1037" y="751"/>
                    <a:pt x="1034" y="754"/>
                  </a:cubicBezTo>
                  <a:cubicBezTo>
                    <a:pt x="791" y="997"/>
                    <a:pt x="791" y="997"/>
                    <a:pt x="791" y="997"/>
                  </a:cubicBezTo>
                  <a:cubicBezTo>
                    <a:pt x="779" y="1009"/>
                    <a:pt x="759" y="1003"/>
                    <a:pt x="754" y="987"/>
                  </a:cubicBezTo>
                  <a:close/>
                  <a:moveTo>
                    <a:pt x="124" y="357"/>
                  </a:moveTo>
                  <a:cubicBezTo>
                    <a:pt x="278" y="397"/>
                    <a:pt x="278" y="397"/>
                    <a:pt x="278" y="397"/>
                  </a:cubicBezTo>
                  <a:cubicBezTo>
                    <a:pt x="675" y="0"/>
                    <a:pt x="675" y="0"/>
                    <a:pt x="675" y="0"/>
                  </a:cubicBezTo>
                  <a:cubicBezTo>
                    <a:pt x="368" y="71"/>
                    <a:pt x="368" y="71"/>
                    <a:pt x="368" y="71"/>
                  </a:cubicBezTo>
                  <a:cubicBezTo>
                    <a:pt x="364" y="72"/>
                    <a:pt x="360" y="74"/>
                    <a:pt x="357" y="77"/>
                  </a:cubicBezTo>
                  <a:cubicBezTo>
                    <a:pt x="114" y="320"/>
                    <a:pt x="114" y="320"/>
                    <a:pt x="114" y="320"/>
                  </a:cubicBezTo>
                  <a:cubicBezTo>
                    <a:pt x="102" y="332"/>
                    <a:pt x="108" y="352"/>
                    <a:pt x="124" y="357"/>
                  </a:cubicBezTo>
                  <a:close/>
                  <a:moveTo>
                    <a:pt x="40" y="1102"/>
                  </a:moveTo>
                  <a:cubicBezTo>
                    <a:pt x="487" y="656"/>
                    <a:pt x="487" y="656"/>
                    <a:pt x="487" y="656"/>
                  </a:cubicBezTo>
                  <a:cubicBezTo>
                    <a:pt x="495" y="647"/>
                    <a:pt x="495" y="633"/>
                    <a:pt x="487" y="624"/>
                  </a:cubicBezTo>
                  <a:cubicBezTo>
                    <a:pt x="478" y="616"/>
                    <a:pt x="464" y="616"/>
                    <a:pt x="455" y="624"/>
                  </a:cubicBezTo>
                  <a:cubicBezTo>
                    <a:pt x="9" y="1071"/>
                    <a:pt x="9" y="1071"/>
                    <a:pt x="9" y="1071"/>
                  </a:cubicBezTo>
                  <a:cubicBezTo>
                    <a:pt x="0" y="1080"/>
                    <a:pt x="0" y="1094"/>
                    <a:pt x="9" y="1102"/>
                  </a:cubicBezTo>
                  <a:cubicBezTo>
                    <a:pt x="13" y="1107"/>
                    <a:pt x="18" y="1109"/>
                    <a:pt x="24" y="1109"/>
                  </a:cubicBezTo>
                  <a:cubicBezTo>
                    <a:pt x="30" y="1109"/>
                    <a:pt x="35" y="1107"/>
                    <a:pt x="40" y="1102"/>
                  </a:cubicBezTo>
                  <a:close/>
                  <a:moveTo>
                    <a:pt x="98" y="895"/>
                  </a:moveTo>
                  <a:cubicBezTo>
                    <a:pt x="358" y="634"/>
                    <a:pt x="358" y="634"/>
                    <a:pt x="358" y="634"/>
                  </a:cubicBezTo>
                  <a:cubicBezTo>
                    <a:pt x="366" y="626"/>
                    <a:pt x="366" y="612"/>
                    <a:pt x="358" y="603"/>
                  </a:cubicBezTo>
                  <a:cubicBezTo>
                    <a:pt x="349" y="595"/>
                    <a:pt x="335" y="595"/>
                    <a:pt x="327" y="603"/>
                  </a:cubicBezTo>
                  <a:cubicBezTo>
                    <a:pt x="67" y="863"/>
                    <a:pt x="67" y="863"/>
                    <a:pt x="67" y="863"/>
                  </a:cubicBezTo>
                  <a:cubicBezTo>
                    <a:pt x="58" y="872"/>
                    <a:pt x="58" y="886"/>
                    <a:pt x="67" y="895"/>
                  </a:cubicBezTo>
                  <a:cubicBezTo>
                    <a:pt x="71" y="899"/>
                    <a:pt x="76" y="901"/>
                    <a:pt x="82" y="901"/>
                  </a:cubicBezTo>
                  <a:cubicBezTo>
                    <a:pt x="88" y="901"/>
                    <a:pt x="93" y="899"/>
                    <a:pt x="98" y="895"/>
                  </a:cubicBezTo>
                  <a:close/>
                  <a:moveTo>
                    <a:pt x="146" y="697"/>
                  </a:moveTo>
                  <a:cubicBezTo>
                    <a:pt x="256" y="586"/>
                    <a:pt x="256" y="586"/>
                    <a:pt x="256" y="586"/>
                  </a:cubicBezTo>
                  <a:cubicBezTo>
                    <a:pt x="265" y="578"/>
                    <a:pt x="265" y="564"/>
                    <a:pt x="256" y="555"/>
                  </a:cubicBezTo>
                  <a:cubicBezTo>
                    <a:pt x="247" y="547"/>
                    <a:pt x="233" y="547"/>
                    <a:pt x="225" y="555"/>
                  </a:cubicBezTo>
                  <a:cubicBezTo>
                    <a:pt x="115" y="665"/>
                    <a:pt x="115" y="665"/>
                    <a:pt x="115" y="665"/>
                  </a:cubicBezTo>
                  <a:cubicBezTo>
                    <a:pt x="106" y="674"/>
                    <a:pt x="106" y="688"/>
                    <a:pt x="115" y="697"/>
                  </a:cubicBezTo>
                  <a:cubicBezTo>
                    <a:pt x="119" y="701"/>
                    <a:pt x="125" y="703"/>
                    <a:pt x="130" y="703"/>
                  </a:cubicBezTo>
                  <a:cubicBezTo>
                    <a:pt x="136" y="703"/>
                    <a:pt x="141" y="701"/>
                    <a:pt x="146" y="697"/>
                  </a:cubicBezTo>
                  <a:close/>
                  <a:moveTo>
                    <a:pt x="446" y="996"/>
                  </a:moveTo>
                  <a:cubicBezTo>
                    <a:pt x="556" y="886"/>
                    <a:pt x="556" y="886"/>
                    <a:pt x="556" y="886"/>
                  </a:cubicBezTo>
                  <a:cubicBezTo>
                    <a:pt x="564" y="878"/>
                    <a:pt x="564" y="864"/>
                    <a:pt x="556" y="855"/>
                  </a:cubicBezTo>
                  <a:cubicBezTo>
                    <a:pt x="547" y="846"/>
                    <a:pt x="533" y="846"/>
                    <a:pt x="525" y="855"/>
                  </a:cubicBezTo>
                  <a:cubicBezTo>
                    <a:pt x="414" y="965"/>
                    <a:pt x="414" y="965"/>
                    <a:pt x="414" y="965"/>
                  </a:cubicBezTo>
                  <a:cubicBezTo>
                    <a:pt x="406" y="974"/>
                    <a:pt x="406" y="988"/>
                    <a:pt x="414" y="996"/>
                  </a:cubicBezTo>
                  <a:cubicBezTo>
                    <a:pt x="419" y="1001"/>
                    <a:pt x="424" y="1003"/>
                    <a:pt x="430" y="1003"/>
                  </a:cubicBezTo>
                  <a:cubicBezTo>
                    <a:pt x="436" y="1003"/>
                    <a:pt x="441" y="1001"/>
                    <a:pt x="446" y="996"/>
                  </a:cubicBezTo>
                  <a:close/>
                  <a:moveTo>
                    <a:pt x="248" y="1045"/>
                  </a:moveTo>
                  <a:cubicBezTo>
                    <a:pt x="508" y="784"/>
                    <a:pt x="508" y="784"/>
                    <a:pt x="508" y="784"/>
                  </a:cubicBezTo>
                  <a:cubicBezTo>
                    <a:pt x="516" y="776"/>
                    <a:pt x="516" y="762"/>
                    <a:pt x="508" y="753"/>
                  </a:cubicBezTo>
                  <a:cubicBezTo>
                    <a:pt x="499" y="745"/>
                    <a:pt x="485" y="745"/>
                    <a:pt x="477" y="753"/>
                  </a:cubicBezTo>
                  <a:cubicBezTo>
                    <a:pt x="216" y="1013"/>
                    <a:pt x="216" y="1013"/>
                    <a:pt x="216" y="1013"/>
                  </a:cubicBezTo>
                  <a:cubicBezTo>
                    <a:pt x="208" y="1022"/>
                    <a:pt x="208" y="1036"/>
                    <a:pt x="216" y="1045"/>
                  </a:cubicBezTo>
                  <a:cubicBezTo>
                    <a:pt x="221" y="1049"/>
                    <a:pt x="226" y="1051"/>
                    <a:pt x="232" y="1051"/>
                  </a:cubicBezTo>
                  <a:cubicBezTo>
                    <a:pt x="238" y="1051"/>
                    <a:pt x="243" y="1049"/>
                    <a:pt x="248" y="104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2628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942914" y="2081213"/>
            <a:ext cx="306171" cy="4079081"/>
            <a:chOff x="5942914" y="2081213"/>
            <a:chExt cx="306171" cy="4079081"/>
          </a:xfrm>
        </p:grpSpPr>
        <p:cxnSp>
          <p:nvCxnSpPr>
            <p:cNvPr id="3" name="Straight Connector 2"/>
            <p:cNvCxnSpPr/>
            <p:nvPr/>
          </p:nvCxnSpPr>
          <p:spPr>
            <a:xfrm>
              <a:off x="6096000" y="2081213"/>
              <a:ext cx="0" cy="4079081"/>
            </a:xfrm>
            <a:prstGeom prst="line">
              <a:avLst/>
            </a:prstGeom>
            <a:ln w="9525" cap="rnd"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942914" y="3967299"/>
              <a:ext cx="306171" cy="306910"/>
              <a:chOff x="5937564" y="3833745"/>
              <a:chExt cx="306171" cy="306910"/>
            </a:xfrm>
          </p:grpSpPr>
          <p:sp>
            <p:nvSpPr>
              <p:cNvPr id="5"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rgbClr val="FFFFFF"/>
              </a:solidFill>
              <a:ln w="9525" cap="flat" cmpd="sng" algn="ctr">
                <a:solidFill>
                  <a:srgbClr val="29BA74"/>
                </a:solidFill>
                <a:prstDash val="solid"/>
                <a:round/>
                <a:headEnd type="none" w="med" len="med"/>
                <a:tailEnd type="none" w="med" len="med"/>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6"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w="9525" cap="flat" cmpd="sng" algn="ctr">
                <a:solidFill>
                  <a:srgbClr val="29BA74"/>
                </a:solidFill>
                <a:prstDash val="solid"/>
                <a:round/>
                <a:headEnd type="none" w="med" len="med"/>
                <a:tailEnd type="none" w="med" len="med"/>
              </a:ln>
              <a:extLst/>
            </p:spPr>
            <p:txBody>
              <a:bodyPr vert="horz" wrap="square" lIns="88641" tIns="44321" rIns="88641" bIns="44321" numCol="1" anchor="t" anchorCtr="0" compatLnSpc="1">
                <a:prstTxWarp prst="textNoShape">
                  <a:avLst/>
                </a:prstTxWarp>
              </a:bodyPr>
              <a:lstStyle/>
              <a:p>
                <a:endParaRPr lang="en-US" dirty="0">
                  <a:solidFill>
                    <a:srgbClr val="29BA74"/>
                  </a:solidFill>
                </a:endParaRPr>
              </a:p>
            </p:txBody>
          </p:sp>
        </p:grpSp>
      </p:grpSp>
      <p:sp>
        <p:nvSpPr>
          <p:cNvPr id="7" name="ee4pContent1"/>
          <p:cNvSpPr txBox="1"/>
          <p:nvPr/>
        </p:nvSpPr>
        <p:spPr>
          <a:xfrm>
            <a:off x="629400" y="2955599"/>
            <a:ext cx="499564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800" dirty="0" smtClean="0">
                <a:solidFill>
                  <a:srgbClr val="FFFFFF"/>
                </a:solidFill>
              </a:rPr>
              <a:t>Test cells must be manually assigned</a:t>
            </a: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r>
              <a:rPr lang="en-US" sz="1800" dirty="0" smtClean="0">
                <a:solidFill>
                  <a:srgbClr val="FFFFFF"/>
                </a:solidFill>
              </a:rPr>
              <a:t>Eligibility for offers determined on a test by test basis</a:t>
            </a: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r>
              <a:rPr lang="en-US" sz="1800" dirty="0" smtClean="0">
                <a:solidFill>
                  <a:srgbClr val="FFFFFF"/>
                </a:solidFill>
              </a:rPr>
              <a:t>Each assignment and measurement process is manual – can result in errors</a:t>
            </a: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r>
              <a:rPr lang="en-US" sz="1800" dirty="0" smtClean="0">
                <a:solidFill>
                  <a:srgbClr val="FFFFFF"/>
                </a:solidFill>
              </a:rPr>
              <a:t>Fulfillment done by hand and must be adapted for each business case</a:t>
            </a: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r>
              <a:rPr lang="en-US" sz="1800" dirty="0" smtClean="0">
                <a:solidFill>
                  <a:srgbClr val="FFFFFF"/>
                </a:solidFill>
              </a:rPr>
              <a:t>Highly adaptable to new tests</a:t>
            </a:r>
            <a:endParaRPr lang="en-US" sz="1800" dirty="0">
              <a:solidFill>
                <a:srgbClr val="FFFFFF"/>
              </a:solidFill>
            </a:endParaRPr>
          </a:p>
        </p:txBody>
      </p:sp>
      <p:sp>
        <p:nvSpPr>
          <p:cNvPr id="8" name="ee4pContent2"/>
          <p:cNvSpPr txBox="1"/>
          <p:nvPr/>
        </p:nvSpPr>
        <p:spPr>
          <a:xfrm>
            <a:off x="6567560" y="2955599"/>
            <a:ext cx="499564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800" dirty="0" smtClean="0">
                <a:solidFill>
                  <a:srgbClr val="FFFFFF"/>
                </a:solidFill>
              </a:rPr>
              <a:t>Customers are either in an eligible or in-eligible state</a:t>
            </a: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r>
              <a:rPr lang="en-US" sz="1800" dirty="0" smtClean="0">
                <a:solidFill>
                  <a:srgbClr val="FFFFFF"/>
                </a:solidFill>
              </a:rPr>
              <a:t>Customers will be assigne</a:t>
            </a:r>
            <a:r>
              <a:rPr lang="en-US" sz="1800" dirty="0" smtClean="0">
                <a:solidFill>
                  <a:srgbClr val="FFFFFF"/>
                </a:solidFill>
              </a:rPr>
              <a:t>d a new value added offer as soon as they are eligible</a:t>
            </a: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r>
              <a:rPr lang="en-US" sz="1800" dirty="0" smtClean="0">
                <a:solidFill>
                  <a:srgbClr val="FFFFFF"/>
                </a:solidFill>
              </a:rPr>
              <a:t>QC and outputs are controlled</a:t>
            </a: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r>
              <a:rPr lang="en-US" sz="1800" dirty="0" smtClean="0">
                <a:solidFill>
                  <a:srgbClr val="FFFFFF"/>
                </a:solidFill>
              </a:rPr>
              <a:t>Set suite of use cases and eligible values that each test can use</a:t>
            </a:r>
          </a:p>
          <a:p>
            <a:pPr lvl="1">
              <a:buClr>
                <a:schemeClr val="tx2">
                  <a:lumMod val="100000"/>
                </a:schemeClr>
              </a:buClr>
              <a:buSzPct val="100000"/>
            </a:pPr>
            <a:endParaRPr lang="en-US" sz="1800" dirty="0" smtClean="0">
              <a:solidFill>
                <a:srgbClr val="FFFFFF"/>
              </a:solidFill>
            </a:endParaRPr>
          </a:p>
          <a:p>
            <a:pPr lvl="1">
              <a:buClr>
                <a:schemeClr val="tx2">
                  <a:lumMod val="100000"/>
                </a:schemeClr>
              </a:buClr>
              <a:buSzPct val="100000"/>
            </a:pPr>
            <a:r>
              <a:rPr lang="en-US" sz="1800" dirty="0" smtClean="0">
                <a:solidFill>
                  <a:srgbClr val="FFFFFF"/>
                </a:solidFill>
              </a:rPr>
              <a:t>Defined sandbox for new tests</a:t>
            </a:r>
            <a:endParaRPr lang="en-US" sz="1800" dirty="0" smtClean="0">
              <a:solidFill>
                <a:srgbClr val="FFFFFF"/>
              </a:solidFill>
            </a:endParaRP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endParaRPr lang="en-US" sz="1800" dirty="0" smtClean="0">
              <a:solidFill>
                <a:srgbClr val="FFFFFF"/>
              </a:solidFill>
            </a:endParaRPr>
          </a:p>
          <a:p>
            <a:pPr lvl="1">
              <a:buClr>
                <a:schemeClr val="tx2">
                  <a:lumMod val="100000"/>
                </a:schemeClr>
              </a:buClr>
              <a:buSzPct val="100000"/>
            </a:pPr>
            <a:endParaRPr lang="en-US" sz="1800" dirty="0">
              <a:solidFill>
                <a:srgbClr val="FFFFFF"/>
              </a:solidFill>
            </a:endParaRPr>
          </a:p>
          <a:p>
            <a:pPr lvl="1">
              <a:buClr>
                <a:schemeClr val="tx2">
                  <a:lumMod val="100000"/>
                </a:schemeClr>
              </a:buClr>
              <a:buSzPct val="100000"/>
            </a:pPr>
            <a:endParaRPr lang="en-US" sz="1800" dirty="0">
              <a:solidFill>
                <a:srgbClr val="FFFFFF"/>
              </a:solidFill>
            </a:endParaRPr>
          </a:p>
        </p:txBody>
      </p:sp>
      <p:sp>
        <p:nvSpPr>
          <p:cNvPr id="9" name="ee4pHeader1"/>
          <p:cNvSpPr txBox="1"/>
          <p:nvPr/>
        </p:nvSpPr>
        <p:spPr>
          <a:xfrm>
            <a:off x="629400" y="2077151"/>
            <a:ext cx="4995640" cy="759600"/>
          </a:xfrm>
          <a:prstGeom prst="rect">
            <a:avLst/>
          </a:prstGeom>
          <a:noFill/>
          <a:ln cap="rnd">
            <a:noFill/>
          </a:ln>
        </p:spPr>
        <p:txBody>
          <a:bodyPr wrap="square" lIns="0" tIns="0" rIns="0" bIns="0" rtlCol="0" anchor="b">
            <a:noAutofit/>
          </a:bodyPr>
          <a:lstStyle/>
          <a:p>
            <a:pPr marL="0" lvl="3"/>
            <a:r>
              <a:rPr lang="en-US" sz="2400" dirty="0" smtClean="0">
                <a:solidFill>
                  <a:srgbClr val="FFFFFF"/>
                </a:solidFill>
              </a:rPr>
              <a:t>Current processes are manual and require over a week to execute…</a:t>
            </a:r>
            <a:endParaRPr lang="en-US" sz="2400" dirty="0">
              <a:solidFill>
                <a:srgbClr val="FFFFFF"/>
              </a:solidFill>
            </a:endParaRPr>
          </a:p>
        </p:txBody>
      </p:sp>
      <p:sp>
        <p:nvSpPr>
          <p:cNvPr id="10" name="ee4pHeader2"/>
          <p:cNvSpPr txBox="1"/>
          <p:nvPr/>
        </p:nvSpPr>
        <p:spPr>
          <a:xfrm>
            <a:off x="6567560" y="2077151"/>
            <a:ext cx="4995640" cy="759600"/>
          </a:xfrm>
          <a:prstGeom prst="rect">
            <a:avLst/>
          </a:prstGeom>
          <a:noFill/>
          <a:ln cap="rnd">
            <a:noFill/>
          </a:ln>
        </p:spPr>
        <p:txBody>
          <a:bodyPr wrap="square" lIns="0" tIns="0" rIns="0" bIns="0" rtlCol="0" anchor="b">
            <a:noAutofit/>
          </a:bodyPr>
          <a:lstStyle/>
          <a:p>
            <a:pPr marL="0" lvl="3"/>
            <a:r>
              <a:rPr lang="en-US" sz="2400" dirty="0" smtClean="0">
                <a:solidFill>
                  <a:srgbClr val="FFFFFF"/>
                </a:solidFill>
              </a:rPr>
              <a:t>…future processes are designed for scale with automation and QC</a:t>
            </a:r>
            <a:endParaRPr lang="en-US" sz="2400" dirty="0">
              <a:solidFill>
                <a:srgbClr val="FFFFFF"/>
              </a:solidFill>
            </a:endParaRPr>
          </a:p>
        </p:txBody>
      </p:sp>
      <p:grpSp>
        <p:nvGrpSpPr>
          <p:cNvPr id="11" name="Group 10"/>
          <p:cNvGrpSpPr>
            <a:grpSpLocks noChangeAspect="1"/>
          </p:cNvGrpSpPr>
          <p:nvPr/>
        </p:nvGrpSpPr>
        <p:grpSpPr>
          <a:xfrm>
            <a:off x="2304895" y="455613"/>
            <a:ext cx="1644650" cy="1644650"/>
            <a:chOff x="5273675" y="2570163"/>
            <a:chExt cx="1644650" cy="1644650"/>
          </a:xfrm>
        </p:grpSpPr>
        <p:sp>
          <p:nvSpPr>
            <p:cNvPr id="12" name="AutoShape 17"/>
            <p:cNvSpPr>
              <a:spLocks noChangeAspect="1" noChangeArrowheads="1" noTextEdit="1"/>
            </p:cNvSpPr>
            <p:nvPr/>
          </p:nvSpPr>
          <p:spPr bwMode="auto">
            <a:xfrm>
              <a:off x="5273675" y="2570163"/>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3" name="Group 12"/>
            <p:cNvGrpSpPr/>
            <p:nvPr/>
          </p:nvGrpSpPr>
          <p:grpSpPr>
            <a:xfrm>
              <a:off x="5421313" y="2741613"/>
              <a:ext cx="1346200" cy="1303338"/>
              <a:chOff x="5421313" y="2741613"/>
              <a:chExt cx="1346200" cy="1303338"/>
            </a:xfrm>
          </p:grpSpPr>
          <p:sp>
            <p:nvSpPr>
              <p:cNvPr id="14" name="Freeform 13"/>
              <p:cNvSpPr>
                <a:spLocks/>
              </p:cNvSpPr>
              <p:nvPr/>
            </p:nvSpPr>
            <p:spPr bwMode="auto">
              <a:xfrm>
                <a:off x="5805488" y="2741613"/>
                <a:ext cx="638175" cy="1303338"/>
              </a:xfrm>
              <a:custGeom>
                <a:avLst/>
                <a:gdLst>
                  <a:gd name="connsiteX0" fmla="*/ 290513 w 638175"/>
                  <a:gd name="connsiteY0" fmla="*/ 876300 h 1303338"/>
                  <a:gd name="connsiteX1" fmla="*/ 250825 w 638175"/>
                  <a:gd name="connsiteY1" fmla="*/ 915988 h 1303338"/>
                  <a:gd name="connsiteX2" fmla="*/ 290513 w 638175"/>
                  <a:gd name="connsiteY2" fmla="*/ 955676 h 1303338"/>
                  <a:gd name="connsiteX3" fmla="*/ 330201 w 638175"/>
                  <a:gd name="connsiteY3" fmla="*/ 915988 h 1303338"/>
                  <a:gd name="connsiteX4" fmla="*/ 290513 w 638175"/>
                  <a:gd name="connsiteY4" fmla="*/ 876300 h 1303338"/>
                  <a:gd name="connsiteX5" fmla="*/ 193494 w 638175"/>
                  <a:gd name="connsiteY5" fmla="*/ 828675 h 1303338"/>
                  <a:gd name="connsiteX6" fmla="*/ 387531 w 638175"/>
                  <a:gd name="connsiteY6" fmla="*/ 828675 h 1303338"/>
                  <a:gd name="connsiteX7" fmla="*/ 403225 w 638175"/>
                  <a:gd name="connsiteY7" fmla="*/ 844402 h 1303338"/>
                  <a:gd name="connsiteX8" fmla="*/ 403225 w 638175"/>
                  <a:gd name="connsiteY8" fmla="*/ 1287611 h 1303338"/>
                  <a:gd name="connsiteX9" fmla="*/ 387531 w 638175"/>
                  <a:gd name="connsiteY9" fmla="*/ 1303338 h 1303338"/>
                  <a:gd name="connsiteX10" fmla="*/ 193494 w 638175"/>
                  <a:gd name="connsiteY10" fmla="*/ 1303338 h 1303338"/>
                  <a:gd name="connsiteX11" fmla="*/ 177800 w 638175"/>
                  <a:gd name="connsiteY11" fmla="*/ 1287611 h 1303338"/>
                  <a:gd name="connsiteX12" fmla="*/ 177800 w 638175"/>
                  <a:gd name="connsiteY12" fmla="*/ 844402 h 1303338"/>
                  <a:gd name="connsiteX13" fmla="*/ 193494 w 638175"/>
                  <a:gd name="connsiteY13" fmla="*/ 828675 h 1303338"/>
                  <a:gd name="connsiteX14" fmla="*/ 219075 w 638175"/>
                  <a:gd name="connsiteY14" fmla="*/ 466725 h 1303338"/>
                  <a:gd name="connsiteX15" fmla="*/ 193675 w 638175"/>
                  <a:gd name="connsiteY15" fmla="*/ 544513 h 1303338"/>
                  <a:gd name="connsiteX16" fmla="*/ 244475 w 638175"/>
                  <a:gd name="connsiteY16" fmla="*/ 544513 h 1303338"/>
                  <a:gd name="connsiteX17" fmla="*/ 219075 w 638175"/>
                  <a:gd name="connsiteY17" fmla="*/ 466725 h 1303338"/>
                  <a:gd name="connsiteX18" fmla="*/ 47214 w 638175"/>
                  <a:gd name="connsiteY18" fmla="*/ 438150 h 1303338"/>
                  <a:gd name="connsiteX19" fmla="*/ 36512 w 638175"/>
                  <a:gd name="connsiteY19" fmla="*/ 438869 h 1303338"/>
                  <a:gd name="connsiteX20" fmla="*/ 36512 w 638175"/>
                  <a:gd name="connsiteY20" fmla="*/ 504976 h 1303338"/>
                  <a:gd name="connsiteX21" fmla="*/ 51495 w 638175"/>
                  <a:gd name="connsiteY21" fmla="*/ 506413 h 1303338"/>
                  <a:gd name="connsiteX22" fmla="*/ 88597 w 638175"/>
                  <a:gd name="connsiteY22" fmla="*/ 497790 h 1303338"/>
                  <a:gd name="connsiteX23" fmla="*/ 100012 w 638175"/>
                  <a:gd name="connsiteY23" fmla="*/ 470485 h 1303338"/>
                  <a:gd name="connsiteX24" fmla="*/ 47214 w 638175"/>
                  <a:gd name="connsiteY24" fmla="*/ 438150 h 1303338"/>
                  <a:gd name="connsiteX25" fmla="*/ 463550 w 638175"/>
                  <a:gd name="connsiteY25" fmla="*/ 406400 h 1303338"/>
                  <a:gd name="connsiteX26" fmla="*/ 638175 w 638175"/>
                  <a:gd name="connsiteY26" fmla="*/ 406400 h 1303338"/>
                  <a:gd name="connsiteX27" fmla="*/ 638175 w 638175"/>
                  <a:gd name="connsiteY27" fmla="*/ 439299 h 1303338"/>
                  <a:gd name="connsiteX28" fmla="*/ 568039 w 638175"/>
                  <a:gd name="connsiteY28" fmla="*/ 439299 h 1303338"/>
                  <a:gd name="connsiteX29" fmla="*/ 568039 w 638175"/>
                  <a:gd name="connsiteY29" fmla="*/ 615950 h 1303338"/>
                  <a:gd name="connsiteX30" fmla="*/ 530824 w 638175"/>
                  <a:gd name="connsiteY30" fmla="*/ 615950 h 1303338"/>
                  <a:gd name="connsiteX31" fmla="*/ 530824 w 638175"/>
                  <a:gd name="connsiteY31" fmla="*/ 439299 h 1303338"/>
                  <a:gd name="connsiteX32" fmla="*/ 463550 w 638175"/>
                  <a:gd name="connsiteY32" fmla="*/ 439299 h 1303338"/>
                  <a:gd name="connsiteX33" fmla="*/ 463550 w 638175"/>
                  <a:gd name="connsiteY33" fmla="*/ 406400 h 1303338"/>
                  <a:gd name="connsiteX34" fmla="*/ 42716 w 638175"/>
                  <a:gd name="connsiteY34" fmla="*/ 404813 h 1303338"/>
                  <a:gd name="connsiteX35" fmla="*/ 115332 w 638175"/>
                  <a:gd name="connsiteY35" fmla="*/ 419894 h 1303338"/>
                  <a:gd name="connsiteX36" fmla="*/ 138113 w 638175"/>
                  <a:gd name="connsiteY36" fmla="*/ 468011 h 1303338"/>
                  <a:gd name="connsiteX37" fmla="*/ 53394 w 638175"/>
                  <a:gd name="connsiteY37" fmla="*/ 539827 h 1303338"/>
                  <a:gd name="connsiteX38" fmla="*/ 37020 w 638175"/>
                  <a:gd name="connsiteY38" fmla="*/ 539108 h 1303338"/>
                  <a:gd name="connsiteX39" fmla="*/ 37020 w 638175"/>
                  <a:gd name="connsiteY39" fmla="*/ 615951 h 1303338"/>
                  <a:gd name="connsiteX40" fmla="*/ 0 w 638175"/>
                  <a:gd name="connsiteY40" fmla="*/ 615951 h 1303338"/>
                  <a:gd name="connsiteX41" fmla="*/ 0 w 638175"/>
                  <a:gd name="connsiteY41" fmla="*/ 406249 h 1303338"/>
                  <a:gd name="connsiteX42" fmla="*/ 42716 w 638175"/>
                  <a:gd name="connsiteY42" fmla="*/ 404813 h 1303338"/>
                  <a:gd name="connsiteX43" fmla="*/ 387705 w 638175"/>
                  <a:gd name="connsiteY43" fmla="*/ 403225 h 1303338"/>
                  <a:gd name="connsiteX44" fmla="*/ 440917 w 638175"/>
                  <a:gd name="connsiteY44" fmla="*/ 416763 h 1303338"/>
                  <a:gd name="connsiteX45" fmla="*/ 429565 w 638175"/>
                  <a:gd name="connsiteY45" fmla="*/ 448828 h 1303338"/>
                  <a:gd name="connsiteX46" fmla="*/ 388414 w 638175"/>
                  <a:gd name="connsiteY46" fmla="*/ 435289 h 1303338"/>
                  <a:gd name="connsiteX47" fmla="*/ 368549 w 638175"/>
                  <a:gd name="connsiteY47" fmla="*/ 441702 h 1303338"/>
                  <a:gd name="connsiteX48" fmla="*/ 361454 w 638175"/>
                  <a:gd name="connsiteY48" fmla="*/ 459516 h 1303338"/>
                  <a:gd name="connsiteX49" fmla="*/ 401185 w 638175"/>
                  <a:gd name="connsiteY49" fmla="*/ 496568 h 1303338"/>
                  <a:gd name="connsiteX50" fmla="*/ 431694 w 638175"/>
                  <a:gd name="connsiteY50" fmla="*/ 515807 h 1303338"/>
                  <a:gd name="connsiteX51" fmla="*/ 445884 w 638175"/>
                  <a:gd name="connsiteY51" fmla="*/ 535045 h 1303338"/>
                  <a:gd name="connsiteX52" fmla="*/ 450850 w 638175"/>
                  <a:gd name="connsiteY52" fmla="*/ 560697 h 1303338"/>
                  <a:gd name="connsiteX53" fmla="*/ 430275 w 638175"/>
                  <a:gd name="connsiteY53" fmla="*/ 602737 h 1303338"/>
                  <a:gd name="connsiteX54" fmla="*/ 377063 w 638175"/>
                  <a:gd name="connsiteY54" fmla="*/ 619125 h 1303338"/>
                  <a:gd name="connsiteX55" fmla="*/ 323850 w 638175"/>
                  <a:gd name="connsiteY55" fmla="*/ 604162 h 1303338"/>
                  <a:gd name="connsiteX56" fmla="*/ 337331 w 638175"/>
                  <a:gd name="connsiteY56" fmla="*/ 570672 h 1303338"/>
                  <a:gd name="connsiteX57" fmla="*/ 381320 w 638175"/>
                  <a:gd name="connsiteY57" fmla="*/ 585636 h 1303338"/>
                  <a:gd name="connsiteX58" fmla="*/ 413247 w 638175"/>
                  <a:gd name="connsiteY58" fmla="*/ 563547 h 1303338"/>
                  <a:gd name="connsiteX59" fmla="*/ 406152 w 638175"/>
                  <a:gd name="connsiteY59" fmla="*/ 542883 h 1303338"/>
                  <a:gd name="connsiteX60" fmla="*/ 374225 w 638175"/>
                  <a:gd name="connsiteY60" fmla="*/ 521507 h 1303338"/>
                  <a:gd name="connsiteX61" fmla="*/ 341588 w 638175"/>
                  <a:gd name="connsiteY61" fmla="*/ 501556 h 1303338"/>
                  <a:gd name="connsiteX62" fmla="*/ 328817 w 638175"/>
                  <a:gd name="connsiteY62" fmla="*/ 483030 h 1303338"/>
                  <a:gd name="connsiteX63" fmla="*/ 324560 w 638175"/>
                  <a:gd name="connsiteY63" fmla="*/ 459516 h 1303338"/>
                  <a:gd name="connsiteX64" fmla="*/ 342297 w 638175"/>
                  <a:gd name="connsiteY64" fmla="*/ 418901 h 1303338"/>
                  <a:gd name="connsiteX65" fmla="*/ 387705 w 638175"/>
                  <a:gd name="connsiteY65" fmla="*/ 403225 h 1303338"/>
                  <a:gd name="connsiteX66" fmla="*/ 210920 w 638175"/>
                  <a:gd name="connsiteY66" fmla="*/ 403225 h 1303338"/>
                  <a:gd name="connsiteX67" fmla="*/ 227386 w 638175"/>
                  <a:gd name="connsiteY67" fmla="*/ 403225 h 1303338"/>
                  <a:gd name="connsiteX68" fmla="*/ 311150 w 638175"/>
                  <a:gd name="connsiteY68" fmla="*/ 615950 h 1303338"/>
                  <a:gd name="connsiteX69" fmla="*/ 270342 w 638175"/>
                  <a:gd name="connsiteY69" fmla="*/ 615950 h 1303338"/>
                  <a:gd name="connsiteX70" fmla="*/ 254592 w 638175"/>
                  <a:gd name="connsiteY70" fmla="*/ 573833 h 1303338"/>
                  <a:gd name="connsiteX71" fmla="*/ 183714 w 638175"/>
                  <a:gd name="connsiteY71" fmla="*/ 573833 h 1303338"/>
                  <a:gd name="connsiteX72" fmla="*/ 169395 w 638175"/>
                  <a:gd name="connsiteY72" fmla="*/ 615950 h 1303338"/>
                  <a:gd name="connsiteX73" fmla="*/ 128587 w 638175"/>
                  <a:gd name="connsiteY73" fmla="*/ 615950 h 1303338"/>
                  <a:gd name="connsiteX74" fmla="*/ 210920 w 638175"/>
                  <a:gd name="connsiteY74" fmla="*/ 403225 h 1303338"/>
                  <a:gd name="connsiteX75" fmla="*/ 290513 w 638175"/>
                  <a:gd name="connsiteY75" fmla="*/ 63500 h 1303338"/>
                  <a:gd name="connsiteX76" fmla="*/ 250825 w 638175"/>
                  <a:gd name="connsiteY76" fmla="*/ 102394 h 1303338"/>
                  <a:gd name="connsiteX77" fmla="*/ 290513 w 638175"/>
                  <a:gd name="connsiteY77" fmla="*/ 141288 h 1303338"/>
                  <a:gd name="connsiteX78" fmla="*/ 330201 w 638175"/>
                  <a:gd name="connsiteY78" fmla="*/ 102394 h 1303338"/>
                  <a:gd name="connsiteX79" fmla="*/ 290513 w 638175"/>
                  <a:gd name="connsiteY79" fmla="*/ 63500 h 1303338"/>
                  <a:gd name="connsiteX80" fmla="*/ 291226 w 638175"/>
                  <a:gd name="connsiteY80" fmla="*/ 0 h 1303338"/>
                  <a:gd name="connsiteX81" fmla="*/ 389671 w 638175"/>
                  <a:gd name="connsiteY81" fmla="*/ 14176 h 1303338"/>
                  <a:gd name="connsiteX82" fmla="*/ 403225 w 638175"/>
                  <a:gd name="connsiteY82" fmla="*/ 36858 h 1303338"/>
                  <a:gd name="connsiteX83" fmla="*/ 403225 w 638175"/>
                  <a:gd name="connsiteY83" fmla="*/ 176494 h 1303338"/>
                  <a:gd name="connsiteX84" fmla="*/ 387531 w 638175"/>
                  <a:gd name="connsiteY84" fmla="*/ 192088 h 1303338"/>
                  <a:gd name="connsiteX85" fmla="*/ 193494 w 638175"/>
                  <a:gd name="connsiteY85" fmla="*/ 192088 h 1303338"/>
                  <a:gd name="connsiteX86" fmla="*/ 177800 w 638175"/>
                  <a:gd name="connsiteY86" fmla="*/ 176494 h 1303338"/>
                  <a:gd name="connsiteX87" fmla="*/ 177800 w 638175"/>
                  <a:gd name="connsiteY87" fmla="*/ 36858 h 1303338"/>
                  <a:gd name="connsiteX88" fmla="*/ 192068 w 638175"/>
                  <a:gd name="connsiteY88" fmla="*/ 14176 h 1303338"/>
                  <a:gd name="connsiteX89" fmla="*/ 291226 w 638175"/>
                  <a:gd name="connsiteY89" fmla="*/ 0 h 130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638175" h="1303338">
                    <a:moveTo>
                      <a:pt x="290513" y="876300"/>
                    </a:moveTo>
                    <a:cubicBezTo>
                      <a:pt x="268594" y="876300"/>
                      <a:pt x="250825" y="894069"/>
                      <a:pt x="250825" y="915988"/>
                    </a:cubicBezTo>
                    <a:cubicBezTo>
                      <a:pt x="250825" y="937907"/>
                      <a:pt x="268594" y="955676"/>
                      <a:pt x="290513" y="955676"/>
                    </a:cubicBezTo>
                    <a:cubicBezTo>
                      <a:pt x="312432" y="955676"/>
                      <a:pt x="330201" y="937907"/>
                      <a:pt x="330201" y="915988"/>
                    </a:cubicBezTo>
                    <a:cubicBezTo>
                      <a:pt x="330201" y="894069"/>
                      <a:pt x="312432" y="876300"/>
                      <a:pt x="290513" y="876300"/>
                    </a:cubicBezTo>
                    <a:close/>
                    <a:moveTo>
                      <a:pt x="193494" y="828675"/>
                    </a:moveTo>
                    <a:cubicBezTo>
                      <a:pt x="193494" y="828675"/>
                      <a:pt x="193494" y="828675"/>
                      <a:pt x="387531" y="828675"/>
                    </a:cubicBezTo>
                    <a:cubicBezTo>
                      <a:pt x="396092" y="828675"/>
                      <a:pt x="403225" y="835824"/>
                      <a:pt x="403225" y="844402"/>
                    </a:cubicBezTo>
                    <a:cubicBezTo>
                      <a:pt x="403225" y="844402"/>
                      <a:pt x="403225" y="844402"/>
                      <a:pt x="403225" y="1287611"/>
                    </a:cubicBezTo>
                    <a:cubicBezTo>
                      <a:pt x="403225" y="1296190"/>
                      <a:pt x="396092" y="1303338"/>
                      <a:pt x="387531" y="1303338"/>
                    </a:cubicBezTo>
                    <a:cubicBezTo>
                      <a:pt x="387531" y="1303338"/>
                      <a:pt x="387531" y="1303338"/>
                      <a:pt x="193494" y="1303338"/>
                    </a:cubicBezTo>
                    <a:cubicBezTo>
                      <a:pt x="184934" y="1303338"/>
                      <a:pt x="177800" y="1296190"/>
                      <a:pt x="177800" y="1287611"/>
                    </a:cubicBezTo>
                    <a:cubicBezTo>
                      <a:pt x="177800" y="1287611"/>
                      <a:pt x="177800" y="1287611"/>
                      <a:pt x="177800" y="844402"/>
                    </a:cubicBezTo>
                    <a:cubicBezTo>
                      <a:pt x="177800" y="835824"/>
                      <a:pt x="184934" y="828675"/>
                      <a:pt x="193494" y="828675"/>
                    </a:cubicBezTo>
                    <a:close/>
                    <a:moveTo>
                      <a:pt x="219075" y="466725"/>
                    </a:moveTo>
                    <a:cubicBezTo>
                      <a:pt x="193675" y="544513"/>
                      <a:pt x="193675" y="544513"/>
                      <a:pt x="193675" y="544513"/>
                    </a:cubicBezTo>
                    <a:cubicBezTo>
                      <a:pt x="244475" y="544513"/>
                      <a:pt x="244475" y="544513"/>
                      <a:pt x="244475" y="544513"/>
                    </a:cubicBezTo>
                    <a:cubicBezTo>
                      <a:pt x="219075" y="466725"/>
                      <a:pt x="219075" y="466725"/>
                      <a:pt x="219075" y="466725"/>
                    </a:cubicBezTo>
                    <a:close/>
                    <a:moveTo>
                      <a:pt x="47214" y="438150"/>
                    </a:moveTo>
                    <a:cubicBezTo>
                      <a:pt x="43647" y="438150"/>
                      <a:pt x="40080" y="438150"/>
                      <a:pt x="36512" y="438869"/>
                    </a:cubicBezTo>
                    <a:cubicBezTo>
                      <a:pt x="36512" y="504976"/>
                      <a:pt x="36512" y="504976"/>
                      <a:pt x="36512" y="504976"/>
                    </a:cubicBezTo>
                    <a:cubicBezTo>
                      <a:pt x="42220" y="505695"/>
                      <a:pt x="47214" y="506413"/>
                      <a:pt x="51495" y="506413"/>
                    </a:cubicBezTo>
                    <a:cubicBezTo>
                      <a:pt x="67906" y="506413"/>
                      <a:pt x="80035" y="503539"/>
                      <a:pt x="88597" y="497790"/>
                    </a:cubicBezTo>
                    <a:cubicBezTo>
                      <a:pt x="95731" y="492042"/>
                      <a:pt x="100012" y="482701"/>
                      <a:pt x="100012" y="470485"/>
                    </a:cubicBezTo>
                    <a:cubicBezTo>
                      <a:pt x="100012" y="448928"/>
                      <a:pt x="82175" y="438150"/>
                      <a:pt x="47214" y="438150"/>
                    </a:cubicBezTo>
                    <a:close/>
                    <a:moveTo>
                      <a:pt x="463550" y="406400"/>
                    </a:moveTo>
                    <a:cubicBezTo>
                      <a:pt x="638175" y="406400"/>
                      <a:pt x="638175" y="406400"/>
                      <a:pt x="638175" y="406400"/>
                    </a:cubicBezTo>
                    <a:cubicBezTo>
                      <a:pt x="638175" y="439299"/>
                      <a:pt x="638175" y="439299"/>
                      <a:pt x="638175" y="439299"/>
                    </a:cubicBezTo>
                    <a:cubicBezTo>
                      <a:pt x="568039" y="439299"/>
                      <a:pt x="568039" y="439299"/>
                      <a:pt x="568039" y="439299"/>
                    </a:cubicBezTo>
                    <a:cubicBezTo>
                      <a:pt x="568039" y="615950"/>
                      <a:pt x="568039" y="615950"/>
                      <a:pt x="568039" y="615950"/>
                    </a:cubicBezTo>
                    <a:cubicBezTo>
                      <a:pt x="530824" y="615950"/>
                      <a:pt x="530824" y="615950"/>
                      <a:pt x="530824" y="615950"/>
                    </a:cubicBezTo>
                    <a:cubicBezTo>
                      <a:pt x="530824" y="439299"/>
                      <a:pt x="530824" y="439299"/>
                      <a:pt x="530824" y="439299"/>
                    </a:cubicBezTo>
                    <a:cubicBezTo>
                      <a:pt x="463550" y="439299"/>
                      <a:pt x="463550" y="439299"/>
                      <a:pt x="463550" y="439299"/>
                    </a:cubicBezTo>
                    <a:cubicBezTo>
                      <a:pt x="463550" y="406400"/>
                      <a:pt x="463550" y="406400"/>
                      <a:pt x="463550" y="406400"/>
                    </a:cubicBezTo>
                    <a:close/>
                    <a:moveTo>
                      <a:pt x="42716" y="404813"/>
                    </a:moveTo>
                    <a:cubicBezTo>
                      <a:pt x="75464" y="404813"/>
                      <a:pt x="100381" y="409122"/>
                      <a:pt x="115332" y="419894"/>
                    </a:cubicBezTo>
                    <a:cubicBezTo>
                      <a:pt x="130282" y="429949"/>
                      <a:pt x="138113" y="445748"/>
                      <a:pt x="138113" y="468011"/>
                    </a:cubicBezTo>
                    <a:cubicBezTo>
                      <a:pt x="138113" y="515409"/>
                      <a:pt x="109636" y="539827"/>
                      <a:pt x="53394" y="539827"/>
                    </a:cubicBezTo>
                    <a:cubicBezTo>
                      <a:pt x="49835" y="539827"/>
                      <a:pt x="43428" y="539827"/>
                      <a:pt x="37020" y="539108"/>
                    </a:cubicBezTo>
                    <a:cubicBezTo>
                      <a:pt x="37020" y="615951"/>
                      <a:pt x="37020" y="615951"/>
                      <a:pt x="37020" y="615951"/>
                    </a:cubicBezTo>
                    <a:cubicBezTo>
                      <a:pt x="0" y="615951"/>
                      <a:pt x="0" y="615951"/>
                      <a:pt x="0" y="615951"/>
                    </a:cubicBezTo>
                    <a:cubicBezTo>
                      <a:pt x="0" y="406249"/>
                      <a:pt x="0" y="406249"/>
                      <a:pt x="0" y="406249"/>
                    </a:cubicBezTo>
                    <a:cubicBezTo>
                      <a:pt x="24206" y="404813"/>
                      <a:pt x="38444" y="404813"/>
                      <a:pt x="42716" y="404813"/>
                    </a:cubicBezTo>
                    <a:close/>
                    <a:moveTo>
                      <a:pt x="387705" y="403225"/>
                    </a:moveTo>
                    <a:cubicBezTo>
                      <a:pt x="411828" y="403225"/>
                      <a:pt x="429565" y="407500"/>
                      <a:pt x="440917" y="416763"/>
                    </a:cubicBezTo>
                    <a:cubicBezTo>
                      <a:pt x="429565" y="448828"/>
                      <a:pt x="429565" y="448828"/>
                      <a:pt x="429565" y="448828"/>
                    </a:cubicBezTo>
                    <a:cubicBezTo>
                      <a:pt x="416794" y="439565"/>
                      <a:pt x="403314" y="435289"/>
                      <a:pt x="388414" y="435289"/>
                    </a:cubicBezTo>
                    <a:cubicBezTo>
                      <a:pt x="379901" y="435289"/>
                      <a:pt x="373515" y="437427"/>
                      <a:pt x="368549" y="441702"/>
                    </a:cubicBezTo>
                    <a:cubicBezTo>
                      <a:pt x="363582" y="446690"/>
                      <a:pt x="361454" y="451678"/>
                      <a:pt x="361454" y="459516"/>
                    </a:cubicBezTo>
                    <a:cubicBezTo>
                      <a:pt x="361454" y="470917"/>
                      <a:pt x="374934" y="483742"/>
                      <a:pt x="401185" y="496568"/>
                    </a:cubicBezTo>
                    <a:cubicBezTo>
                      <a:pt x="415375" y="503693"/>
                      <a:pt x="425308" y="509394"/>
                      <a:pt x="431694" y="515807"/>
                    </a:cubicBezTo>
                    <a:cubicBezTo>
                      <a:pt x="438079" y="520794"/>
                      <a:pt x="442336" y="527920"/>
                      <a:pt x="445884" y="535045"/>
                    </a:cubicBezTo>
                    <a:cubicBezTo>
                      <a:pt x="448722" y="542883"/>
                      <a:pt x="450850" y="551434"/>
                      <a:pt x="450850" y="560697"/>
                    </a:cubicBezTo>
                    <a:cubicBezTo>
                      <a:pt x="450850" y="577798"/>
                      <a:pt x="444465" y="592049"/>
                      <a:pt x="430275" y="602737"/>
                    </a:cubicBezTo>
                    <a:cubicBezTo>
                      <a:pt x="417504" y="613425"/>
                      <a:pt x="399057" y="619125"/>
                      <a:pt x="377063" y="619125"/>
                    </a:cubicBezTo>
                    <a:cubicBezTo>
                      <a:pt x="357197" y="619125"/>
                      <a:pt x="339459" y="614137"/>
                      <a:pt x="323850" y="604162"/>
                    </a:cubicBezTo>
                    <a:cubicBezTo>
                      <a:pt x="337331" y="570672"/>
                      <a:pt x="337331" y="570672"/>
                      <a:pt x="337331" y="570672"/>
                    </a:cubicBezTo>
                    <a:cubicBezTo>
                      <a:pt x="352230" y="581360"/>
                      <a:pt x="367130" y="585636"/>
                      <a:pt x="381320" y="585636"/>
                    </a:cubicBezTo>
                    <a:cubicBezTo>
                      <a:pt x="402604" y="585636"/>
                      <a:pt x="413247" y="579223"/>
                      <a:pt x="413247" y="563547"/>
                    </a:cubicBezTo>
                    <a:cubicBezTo>
                      <a:pt x="413247" y="556422"/>
                      <a:pt x="411118" y="549296"/>
                      <a:pt x="406152" y="542883"/>
                    </a:cubicBezTo>
                    <a:cubicBezTo>
                      <a:pt x="401185" y="537183"/>
                      <a:pt x="389833" y="529345"/>
                      <a:pt x="374225" y="521507"/>
                    </a:cubicBezTo>
                    <a:cubicBezTo>
                      <a:pt x="358616" y="513669"/>
                      <a:pt x="347264" y="507256"/>
                      <a:pt x="341588" y="501556"/>
                    </a:cubicBezTo>
                    <a:cubicBezTo>
                      <a:pt x="336621" y="496568"/>
                      <a:pt x="332364" y="490155"/>
                      <a:pt x="328817" y="483030"/>
                    </a:cubicBezTo>
                    <a:cubicBezTo>
                      <a:pt x="325979" y="475904"/>
                      <a:pt x="324560" y="468066"/>
                      <a:pt x="324560" y="459516"/>
                    </a:cubicBezTo>
                    <a:cubicBezTo>
                      <a:pt x="324560" y="443127"/>
                      <a:pt x="330236" y="430302"/>
                      <a:pt x="342297" y="418901"/>
                    </a:cubicBezTo>
                    <a:cubicBezTo>
                      <a:pt x="353649" y="408925"/>
                      <a:pt x="369258" y="403225"/>
                      <a:pt x="387705" y="403225"/>
                    </a:cubicBezTo>
                    <a:close/>
                    <a:moveTo>
                      <a:pt x="210920" y="403225"/>
                    </a:moveTo>
                    <a:cubicBezTo>
                      <a:pt x="227386" y="403225"/>
                      <a:pt x="227386" y="403225"/>
                      <a:pt x="227386" y="403225"/>
                    </a:cubicBezTo>
                    <a:cubicBezTo>
                      <a:pt x="311150" y="615950"/>
                      <a:pt x="311150" y="615950"/>
                      <a:pt x="311150" y="615950"/>
                    </a:cubicBezTo>
                    <a:cubicBezTo>
                      <a:pt x="270342" y="615950"/>
                      <a:pt x="270342" y="615950"/>
                      <a:pt x="270342" y="615950"/>
                    </a:cubicBezTo>
                    <a:cubicBezTo>
                      <a:pt x="254592" y="573833"/>
                      <a:pt x="254592" y="573833"/>
                      <a:pt x="254592" y="573833"/>
                    </a:cubicBezTo>
                    <a:cubicBezTo>
                      <a:pt x="183714" y="573833"/>
                      <a:pt x="183714" y="573833"/>
                      <a:pt x="183714" y="573833"/>
                    </a:cubicBezTo>
                    <a:cubicBezTo>
                      <a:pt x="169395" y="615950"/>
                      <a:pt x="169395" y="615950"/>
                      <a:pt x="169395" y="615950"/>
                    </a:cubicBezTo>
                    <a:cubicBezTo>
                      <a:pt x="128587" y="615950"/>
                      <a:pt x="128587" y="615950"/>
                      <a:pt x="128587" y="615950"/>
                    </a:cubicBezTo>
                    <a:cubicBezTo>
                      <a:pt x="210920" y="403225"/>
                      <a:pt x="210920" y="403225"/>
                      <a:pt x="210920" y="403225"/>
                    </a:cubicBezTo>
                    <a:close/>
                    <a:moveTo>
                      <a:pt x="290513" y="63500"/>
                    </a:moveTo>
                    <a:cubicBezTo>
                      <a:pt x="268594" y="63500"/>
                      <a:pt x="250825" y="80913"/>
                      <a:pt x="250825" y="102394"/>
                    </a:cubicBezTo>
                    <a:cubicBezTo>
                      <a:pt x="250825" y="123875"/>
                      <a:pt x="268594" y="141288"/>
                      <a:pt x="290513" y="141288"/>
                    </a:cubicBezTo>
                    <a:cubicBezTo>
                      <a:pt x="312432" y="141288"/>
                      <a:pt x="330201" y="123875"/>
                      <a:pt x="330201" y="102394"/>
                    </a:cubicBezTo>
                    <a:cubicBezTo>
                      <a:pt x="330201" y="80913"/>
                      <a:pt x="312432" y="63500"/>
                      <a:pt x="290513" y="63500"/>
                    </a:cubicBezTo>
                    <a:close/>
                    <a:moveTo>
                      <a:pt x="291226" y="0"/>
                    </a:moveTo>
                    <a:cubicBezTo>
                      <a:pt x="363277" y="0"/>
                      <a:pt x="389671" y="14176"/>
                      <a:pt x="389671" y="14176"/>
                    </a:cubicBezTo>
                    <a:cubicBezTo>
                      <a:pt x="396805" y="17720"/>
                      <a:pt x="403225" y="28353"/>
                      <a:pt x="403225" y="36858"/>
                    </a:cubicBezTo>
                    <a:cubicBezTo>
                      <a:pt x="403225" y="36858"/>
                      <a:pt x="403225" y="36858"/>
                      <a:pt x="403225" y="176494"/>
                    </a:cubicBezTo>
                    <a:cubicBezTo>
                      <a:pt x="403225" y="185000"/>
                      <a:pt x="396092" y="192088"/>
                      <a:pt x="387531" y="192088"/>
                    </a:cubicBezTo>
                    <a:cubicBezTo>
                      <a:pt x="387531" y="192088"/>
                      <a:pt x="387531" y="192088"/>
                      <a:pt x="193494" y="192088"/>
                    </a:cubicBezTo>
                    <a:cubicBezTo>
                      <a:pt x="184934" y="192088"/>
                      <a:pt x="177800" y="185000"/>
                      <a:pt x="177800" y="176494"/>
                    </a:cubicBezTo>
                    <a:cubicBezTo>
                      <a:pt x="177800" y="176494"/>
                      <a:pt x="177800" y="176494"/>
                      <a:pt x="177800" y="36858"/>
                    </a:cubicBezTo>
                    <a:cubicBezTo>
                      <a:pt x="177800" y="28353"/>
                      <a:pt x="184221" y="17720"/>
                      <a:pt x="192068" y="14176"/>
                    </a:cubicBezTo>
                    <a:cubicBezTo>
                      <a:pt x="192068" y="14176"/>
                      <a:pt x="217749" y="0"/>
                      <a:pt x="29122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5" name="Freeform 29"/>
              <p:cNvSpPr>
                <a:spLocks noEditPoints="1"/>
              </p:cNvSpPr>
              <p:nvPr/>
            </p:nvSpPr>
            <p:spPr bwMode="auto">
              <a:xfrm>
                <a:off x="5421313" y="2967038"/>
                <a:ext cx="1346200" cy="571500"/>
              </a:xfrm>
              <a:custGeom>
                <a:avLst/>
                <a:gdLst>
                  <a:gd name="T0" fmla="*/ 1767 w 1886"/>
                  <a:gd name="T1" fmla="*/ 42 h 802"/>
                  <a:gd name="T2" fmla="*/ 302 w 1886"/>
                  <a:gd name="T3" fmla="*/ 42 h 802"/>
                  <a:gd name="T4" fmla="*/ 240 w 1886"/>
                  <a:gd name="T5" fmla="*/ 77 h 802"/>
                  <a:gd name="T6" fmla="*/ 63 w 1886"/>
                  <a:gd name="T7" fmla="*/ 361 h 802"/>
                  <a:gd name="T8" fmla="*/ 63 w 1886"/>
                  <a:gd name="T9" fmla="*/ 440 h 802"/>
                  <a:gd name="T10" fmla="*/ 240 w 1886"/>
                  <a:gd name="T11" fmla="*/ 724 h 802"/>
                  <a:gd name="T12" fmla="*/ 302 w 1886"/>
                  <a:gd name="T13" fmla="*/ 760 h 802"/>
                  <a:gd name="T14" fmla="*/ 1767 w 1886"/>
                  <a:gd name="T15" fmla="*/ 760 h 802"/>
                  <a:gd name="T16" fmla="*/ 1841 w 1886"/>
                  <a:gd name="T17" fmla="*/ 685 h 802"/>
                  <a:gd name="T18" fmla="*/ 1841 w 1886"/>
                  <a:gd name="T19" fmla="*/ 116 h 802"/>
                  <a:gd name="T20" fmla="*/ 1767 w 1886"/>
                  <a:gd name="T21" fmla="*/ 42 h 802"/>
                  <a:gd name="T22" fmla="*/ 1768 w 1886"/>
                  <a:gd name="T23" fmla="*/ 0 h 802"/>
                  <a:gd name="T24" fmla="*/ 1886 w 1886"/>
                  <a:gd name="T25" fmla="*/ 117 h 802"/>
                  <a:gd name="T26" fmla="*/ 1886 w 1886"/>
                  <a:gd name="T27" fmla="*/ 684 h 802"/>
                  <a:gd name="T28" fmla="*/ 1768 w 1886"/>
                  <a:gd name="T29" fmla="*/ 802 h 802"/>
                  <a:gd name="T30" fmla="*/ 300 w 1886"/>
                  <a:gd name="T31" fmla="*/ 802 h 802"/>
                  <a:gd name="T32" fmla="*/ 200 w 1886"/>
                  <a:gd name="T33" fmla="*/ 746 h 802"/>
                  <a:gd name="T34" fmla="*/ 24 w 1886"/>
                  <a:gd name="T35" fmla="*/ 463 h 802"/>
                  <a:gd name="T36" fmla="*/ 24 w 1886"/>
                  <a:gd name="T37" fmla="*/ 338 h 802"/>
                  <a:gd name="T38" fmla="*/ 200 w 1886"/>
                  <a:gd name="T39" fmla="*/ 55 h 802"/>
                  <a:gd name="T40" fmla="*/ 300 w 1886"/>
                  <a:gd name="T41" fmla="*/ 0 h 802"/>
                  <a:gd name="T42" fmla="*/ 1768 w 1886"/>
                  <a:gd name="T43"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6" h="802">
                    <a:moveTo>
                      <a:pt x="1767" y="42"/>
                    </a:moveTo>
                    <a:cubicBezTo>
                      <a:pt x="1767" y="42"/>
                      <a:pt x="1767" y="42"/>
                      <a:pt x="302" y="42"/>
                    </a:cubicBezTo>
                    <a:cubicBezTo>
                      <a:pt x="277" y="42"/>
                      <a:pt x="253" y="55"/>
                      <a:pt x="240" y="77"/>
                    </a:cubicBezTo>
                    <a:cubicBezTo>
                      <a:pt x="240" y="77"/>
                      <a:pt x="240" y="77"/>
                      <a:pt x="63" y="361"/>
                    </a:cubicBezTo>
                    <a:cubicBezTo>
                      <a:pt x="49" y="385"/>
                      <a:pt x="49" y="416"/>
                      <a:pt x="63" y="440"/>
                    </a:cubicBezTo>
                    <a:cubicBezTo>
                      <a:pt x="63" y="440"/>
                      <a:pt x="63" y="440"/>
                      <a:pt x="240" y="724"/>
                    </a:cubicBezTo>
                    <a:cubicBezTo>
                      <a:pt x="253" y="747"/>
                      <a:pt x="277" y="760"/>
                      <a:pt x="302" y="760"/>
                    </a:cubicBezTo>
                    <a:cubicBezTo>
                      <a:pt x="302" y="760"/>
                      <a:pt x="302" y="760"/>
                      <a:pt x="1767" y="760"/>
                    </a:cubicBezTo>
                    <a:cubicBezTo>
                      <a:pt x="1808" y="760"/>
                      <a:pt x="1841" y="726"/>
                      <a:pt x="1841" y="685"/>
                    </a:cubicBezTo>
                    <a:cubicBezTo>
                      <a:pt x="1841" y="685"/>
                      <a:pt x="1841" y="685"/>
                      <a:pt x="1841" y="116"/>
                    </a:cubicBezTo>
                    <a:cubicBezTo>
                      <a:pt x="1841" y="75"/>
                      <a:pt x="1808" y="42"/>
                      <a:pt x="1767" y="42"/>
                    </a:cubicBezTo>
                    <a:close/>
                    <a:moveTo>
                      <a:pt x="1768" y="0"/>
                    </a:moveTo>
                    <a:cubicBezTo>
                      <a:pt x="1833" y="0"/>
                      <a:pt x="1886" y="52"/>
                      <a:pt x="1886" y="117"/>
                    </a:cubicBezTo>
                    <a:cubicBezTo>
                      <a:pt x="1886" y="117"/>
                      <a:pt x="1886" y="117"/>
                      <a:pt x="1886" y="684"/>
                    </a:cubicBezTo>
                    <a:cubicBezTo>
                      <a:pt x="1886" y="749"/>
                      <a:pt x="1833" y="802"/>
                      <a:pt x="1768" y="802"/>
                    </a:cubicBezTo>
                    <a:cubicBezTo>
                      <a:pt x="1768" y="802"/>
                      <a:pt x="1768" y="802"/>
                      <a:pt x="300" y="802"/>
                    </a:cubicBezTo>
                    <a:cubicBezTo>
                      <a:pt x="259" y="802"/>
                      <a:pt x="222" y="781"/>
                      <a:pt x="200" y="746"/>
                    </a:cubicBezTo>
                    <a:cubicBezTo>
                      <a:pt x="200" y="746"/>
                      <a:pt x="200" y="746"/>
                      <a:pt x="24" y="463"/>
                    </a:cubicBezTo>
                    <a:cubicBezTo>
                      <a:pt x="0" y="425"/>
                      <a:pt x="0" y="376"/>
                      <a:pt x="24" y="338"/>
                    </a:cubicBezTo>
                    <a:cubicBezTo>
                      <a:pt x="24" y="338"/>
                      <a:pt x="24" y="338"/>
                      <a:pt x="200" y="55"/>
                    </a:cubicBezTo>
                    <a:cubicBezTo>
                      <a:pt x="222" y="21"/>
                      <a:pt x="259" y="0"/>
                      <a:pt x="300" y="0"/>
                    </a:cubicBezTo>
                    <a:cubicBezTo>
                      <a:pt x="300" y="0"/>
                      <a:pt x="300" y="0"/>
                      <a:pt x="1768"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6" name="Group 15"/>
          <p:cNvGrpSpPr>
            <a:grpSpLocks noChangeAspect="1"/>
          </p:cNvGrpSpPr>
          <p:nvPr/>
        </p:nvGrpSpPr>
        <p:grpSpPr>
          <a:xfrm>
            <a:off x="8242261" y="454820"/>
            <a:ext cx="1646238" cy="1646237"/>
            <a:chOff x="5273675" y="2570163"/>
            <a:chExt cx="1646238" cy="1646237"/>
          </a:xfrm>
        </p:grpSpPr>
        <p:sp>
          <p:nvSpPr>
            <p:cNvPr id="17" name="AutoShape 40"/>
            <p:cNvSpPr>
              <a:spLocks noChangeAspect="1" noChangeArrowheads="1" noTextEdit="1"/>
            </p:cNvSpPr>
            <p:nvPr/>
          </p:nvSpPr>
          <p:spPr bwMode="auto">
            <a:xfrm>
              <a:off x="5273675" y="2570163"/>
              <a:ext cx="1646238"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8" name="Group 17"/>
            <p:cNvGrpSpPr/>
            <p:nvPr/>
          </p:nvGrpSpPr>
          <p:grpSpPr>
            <a:xfrm>
              <a:off x="5424488" y="2741613"/>
              <a:ext cx="1347788" cy="1303337"/>
              <a:chOff x="5424488" y="2741613"/>
              <a:chExt cx="1347788" cy="1303337"/>
            </a:xfrm>
          </p:grpSpPr>
          <p:sp>
            <p:nvSpPr>
              <p:cNvPr id="19" name="Freeform 42"/>
              <p:cNvSpPr>
                <a:spLocks noEditPoints="1"/>
              </p:cNvSpPr>
              <p:nvPr/>
            </p:nvSpPr>
            <p:spPr bwMode="auto">
              <a:xfrm>
                <a:off x="5424488" y="2967038"/>
                <a:ext cx="1347788" cy="573087"/>
              </a:xfrm>
              <a:custGeom>
                <a:avLst/>
                <a:gdLst>
                  <a:gd name="T0" fmla="*/ 119 w 1886"/>
                  <a:gd name="T1" fmla="*/ 42 h 802"/>
                  <a:gd name="T2" fmla="*/ 45 w 1886"/>
                  <a:gd name="T3" fmla="*/ 116 h 802"/>
                  <a:gd name="T4" fmla="*/ 45 w 1886"/>
                  <a:gd name="T5" fmla="*/ 685 h 802"/>
                  <a:gd name="T6" fmla="*/ 119 w 1886"/>
                  <a:gd name="T7" fmla="*/ 760 h 802"/>
                  <a:gd name="T8" fmla="*/ 1584 w 1886"/>
                  <a:gd name="T9" fmla="*/ 760 h 802"/>
                  <a:gd name="T10" fmla="*/ 1646 w 1886"/>
                  <a:gd name="T11" fmla="*/ 724 h 802"/>
                  <a:gd name="T12" fmla="*/ 1823 w 1886"/>
                  <a:gd name="T13" fmla="*/ 440 h 802"/>
                  <a:gd name="T14" fmla="*/ 1823 w 1886"/>
                  <a:gd name="T15" fmla="*/ 361 h 802"/>
                  <a:gd name="T16" fmla="*/ 1646 w 1886"/>
                  <a:gd name="T17" fmla="*/ 77 h 802"/>
                  <a:gd name="T18" fmla="*/ 1584 w 1886"/>
                  <a:gd name="T19" fmla="*/ 42 h 802"/>
                  <a:gd name="T20" fmla="*/ 119 w 1886"/>
                  <a:gd name="T21" fmla="*/ 42 h 802"/>
                  <a:gd name="T22" fmla="*/ 118 w 1886"/>
                  <a:gd name="T23" fmla="*/ 0 h 802"/>
                  <a:gd name="T24" fmla="*/ 1586 w 1886"/>
                  <a:gd name="T25" fmla="*/ 0 h 802"/>
                  <a:gd name="T26" fmla="*/ 1686 w 1886"/>
                  <a:gd name="T27" fmla="*/ 55 h 802"/>
                  <a:gd name="T28" fmla="*/ 1862 w 1886"/>
                  <a:gd name="T29" fmla="*/ 338 h 802"/>
                  <a:gd name="T30" fmla="*/ 1862 w 1886"/>
                  <a:gd name="T31" fmla="*/ 463 h 802"/>
                  <a:gd name="T32" fmla="*/ 1686 w 1886"/>
                  <a:gd name="T33" fmla="*/ 746 h 802"/>
                  <a:gd name="T34" fmla="*/ 1586 w 1886"/>
                  <a:gd name="T35" fmla="*/ 802 h 802"/>
                  <a:gd name="T36" fmla="*/ 118 w 1886"/>
                  <a:gd name="T37" fmla="*/ 802 h 802"/>
                  <a:gd name="T38" fmla="*/ 0 w 1886"/>
                  <a:gd name="T39" fmla="*/ 684 h 802"/>
                  <a:gd name="T40" fmla="*/ 0 w 1886"/>
                  <a:gd name="T41" fmla="*/ 117 h 802"/>
                  <a:gd name="T42" fmla="*/ 118 w 1886"/>
                  <a:gd name="T43"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6" h="802">
                    <a:moveTo>
                      <a:pt x="119" y="42"/>
                    </a:moveTo>
                    <a:cubicBezTo>
                      <a:pt x="78" y="42"/>
                      <a:pt x="45" y="75"/>
                      <a:pt x="45" y="116"/>
                    </a:cubicBezTo>
                    <a:cubicBezTo>
                      <a:pt x="45" y="685"/>
                      <a:pt x="45" y="685"/>
                      <a:pt x="45" y="685"/>
                    </a:cubicBezTo>
                    <a:cubicBezTo>
                      <a:pt x="45" y="726"/>
                      <a:pt x="78" y="760"/>
                      <a:pt x="119" y="760"/>
                    </a:cubicBezTo>
                    <a:cubicBezTo>
                      <a:pt x="1584" y="760"/>
                      <a:pt x="1584" y="760"/>
                      <a:pt x="1584" y="760"/>
                    </a:cubicBezTo>
                    <a:cubicBezTo>
                      <a:pt x="1609" y="760"/>
                      <a:pt x="1633" y="747"/>
                      <a:pt x="1646" y="724"/>
                    </a:cubicBezTo>
                    <a:cubicBezTo>
                      <a:pt x="1823" y="440"/>
                      <a:pt x="1823" y="440"/>
                      <a:pt x="1823" y="440"/>
                    </a:cubicBezTo>
                    <a:cubicBezTo>
                      <a:pt x="1837" y="416"/>
                      <a:pt x="1837" y="385"/>
                      <a:pt x="1823" y="361"/>
                    </a:cubicBezTo>
                    <a:cubicBezTo>
                      <a:pt x="1646" y="77"/>
                      <a:pt x="1646" y="77"/>
                      <a:pt x="1646" y="77"/>
                    </a:cubicBezTo>
                    <a:cubicBezTo>
                      <a:pt x="1633" y="55"/>
                      <a:pt x="1609" y="42"/>
                      <a:pt x="1584" y="42"/>
                    </a:cubicBezTo>
                    <a:cubicBezTo>
                      <a:pt x="119" y="42"/>
                      <a:pt x="119" y="42"/>
                      <a:pt x="119" y="42"/>
                    </a:cubicBezTo>
                    <a:close/>
                    <a:moveTo>
                      <a:pt x="118" y="0"/>
                    </a:moveTo>
                    <a:cubicBezTo>
                      <a:pt x="1586" y="0"/>
                      <a:pt x="1586" y="0"/>
                      <a:pt x="1586" y="0"/>
                    </a:cubicBezTo>
                    <a:cubicBezTo>
                      <a:pt x="1627" y="0"/>
                      <a:pt x="1664" y="21"/>
                      <a:pt x="1686" y="55"/>
                    </a:cubicBezTo>
                    <a:cubicBezTo>
                      <a:pt x="1862" y="338"/>
                      <a:pt x="1862" y="338"/>
                      <a:pt x="1862" y="338"/>
                    </a:cubicBezTo>
                    <a:cubicBezTo>
                      <a:pt x="1886" y="376"/>
                      <a:pt x="1886" y="425"/>
                      <a:pt x="1862" y="463"/>
                    </a:cubicBezTo>
                    <a:cubicBezTo>
                      <a:pt x="1686" y="746"/>
                      <a:pt x="1686" y="746"/>
                      <a:pt x="1686" y="746"/>
                    </a:cubicBezTo>
                    <a:cubicBezTo>
                      <a:pt x="1664" y="781"/>
                      <a:pt x="1627" y="802"/>
                      <a:pt x="1586" y="802"/>
                    </a:cubicBezTo>
                    <a:cubicBezTo>
                      <a:pt x="118" y="802"/>
                      <a:pt x="118" y="802"/>
                      <a:pt x="118" y="802"/>
                    </a:cubicBezTo>
                    <a:cubicBezTo>
                      <a:pt x="53" y="802"/>
                      <a:pt x="0" y="749"/>
                      <a:pt x="0" y="684"/>
                    </a:cubicBezTo>
                    <a:cubicBezTo>
                      <a:pt x="0" y="117"/>
                      <a:pt x="0" y="117"/>
                      <a:pt x="0" y="117"/>
                    </a:cubicBezTo>
                    <a:cubicBezTo>
                      <a:pt x="0" y="52"/>
                      <a:pt x="53" y="0"/>
                      <a:pt x="118"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p:nvSpPr>
            <p:spPr bwMode="auto">
              <a:xfrm>
                <a:off x="5514975" y="2741613"/>
                <a:ext cx="1076325" cy="1303337"/>
              </a:xfrm>
              <a:custGeom>
                <a:avLst/>
                <a:gdLst>
                  <a:gd name="connsiteX0" fmla="*/ 581026 w 1076325"/>
                  <a:gd name="connsiteY0" fmla="*/ 876300 h 1303337"/>
                  <a:gd name="connsiteX1" fmla="*/ 541338 w 1076325"/>
                  <a:gd name="connsiteY1" fmla="*/ 915988 h 1303337"/>
                  <a:gd name="connsiteX2" fmla="*/ 581026 w 1076325"/>
                  <a:gd name="connsiteY2" fmla="*/ 955676 h 1303337"/>
                  <a:gd name="connsiteX3" fmla="*/ 620714 w 1076325"/>
                  <a:gd name="connsiteY3" fmla="*/ 915988 h 1303337"/>
                  <a:gd name="connsiteX4" fmla="*/ 581026 w 1076325"/>
                  <a:gd name="connsiteY4" fmla="*/ 876300 h 1303337"/>
                  <a:gd name="connsiteX5" fmla="*/ 484007 w 1076325"/>
                  <a:gd name="connsiteY5" fmla="*/ 830262 h 1303337"/>
                  <a:gd name="connsiteX6" fmla="*/ 678044 w 1076325"/>
                  <a:gd name="connsiteY6" fmla="*/ 830262 h 1303337"/>
                  <a:gd name="connsiteX7" fmla="*/ 693738 w 1076325"/>
                  <a:gd name="connsiteY7" fmla="*/ 845936 h 1303337"/>
                  <a:gd name="connsiteX8" fmla="*/ 693738 w 1076325"/>
                  <a:gd name="connsiteY8" fmla="*/ 1287663 h 1303337"/>
                  <a:gd name="connsiteX9" fmla="*/ 678044 w 1076325"/>
                  <a:gd name="connsiteY9" fmla="*/ 1303337 h 1303337"/>
                  <a:gd name="connsiteX10" fmla="*/ 484007 w 1076325"/>
                  <a:gd name="connsiteY10" fmla="*/ 1303337 h 1303337"/>
                  <a:gd name="connsiteX11" fmla="*/ 468313 w 1076325"/>
                  <a:gd name="connsiteY11" fmla="*/ 1287663 h 1303337"/>
                  <a:gd name="connsiteX12" fmla="*/ 468313 w 1076325"/>
                  <a:gd name="connsiteY12" fmla="*/ 845936 h 1303337"/>
                  <a:gd name="connsiteX13" fmla="*/ 484007 w 1076325"/>
                  <a:gd name="connsiteY13" fmla="*/ 830262 h 1303337"/>
                  <a:gd name="connsiteX14" fmla="*/ 810793 w 1076325"/>
                  <a:gd name="connsiteY14" fmla="*/ 436562 h 1303337"/>
                  <a:gd name="connsiteX15" fmla="*/ 796925 w 1076325"/>
                  <a:gd name="connsiteY15" fmla="*/ 437965 h 1303337"/>
                  <a:gd name="connsiteX16" fmla="*/ 796925 w 1076325"/>
                  <a:gd name="connsiteY16" fmla="*/ 496186 h 1303337"/>
                  <a:gd name="connsiteX17" fmla="*/ 813713 w 1076325"/>
                  <a:gd name="connsiteY17" fmla="*/ 496887 h 1303337"/>
                  <a:gd name="connsiteX18" fmla="*/ 849477 w 1076325"/>
                  <a:gd name="connsiteY18" fmla="*/ 490574 h 1303337"/>
                  <a:gd name="connsiteX19" fmla="*/ 860425 w 1076325"/>
                  <a:gd name="connsiteY19" fmla="*/ 464620 h 1303337"/>
                  <a:gd name="connsiteX20" fmla="*/ 848747 w 1076325"/>
                  <a:gd name="connsiteY20" fmla="*/ 442875 h 1303337"/>
                  <a:gd name="connsiteX21" fmla="*/ 810793 w 1076325"/>
                  <a:gd name="connsiteY21" fmla="*/ 436562 h 1303337"/>
                  <a:gd name="connsiteX22" fmla="*/ 939800 w 1076325"/>
                  <a:gd name="connsiteY22" fmla="*/ 403225 h 1303337"/>
                  <a:gd name="connsiteX23" fmla="*/ 1076325 w 1076325"/>
                  <a:gd name="connsiteY23" fmla="*/ 403225 h 1303337"/>
                  <a:gd name="connsiteX24" fmla="*/ 1076325 w 1076325"/>
                  <a:gd name="connsiteY24" fmla="*/ 437490 h 1303337"/>
                  <a:gd name="connsiteX25" fmla="*/ 977684 w 1076325"/>
                  <a:gd name="connsiteY25" fmla="*/ 437490 h 1303337"/>
                  <a:gd name="connsiteX26" fmla="*/ 977684 w 1076325"/>
                  <a:gd name="connsiteY26" fmla="*/ 487459 h 1303337"/>
                  <a:gd name="connsiteX27" fmla="*/ 1048448 w 1076325"/>
                  <a:gd name="connsiteY27" fmla="*/ 487459 h 1303337"/>
                  <a:gd name="connsiteX28" fmla="*/ 1048448 w 1076325"/>
                  <a:gd name="connsiteY28" fmla="*/ 519581 h 1303337"/>
                  <a:gd name="connsiteX29" fmla="*/ 977684 w 1076325"/>
                  <a:gd name="connsiteY29" fmla="*/ 519581 h 1303337"/>
                  <a:gd name="connsiteX30" fmla="*/ 977684 w 1076325"/>
                  <a:gd name="connsiteY30" fmla="*/ 582400 h 1303337"/>
                  <a:gd name="connsiteX31" fmla="*/ 1074896 w 1076325"/>
                  <a:gd name="connsiteY31" fmla="*/ 582400 h 1303337"/>
                  <a:gd name="connsiteX32" fmla="*/ 1074896 w 1076325"/>
                  <a:gd name="connsiteY32" fmla="*/ 615950 h 1303337"/>
                  <a:gd name="connsiteX33" fmla="*/ 939800 w 1076325"/>
                  <a:gd name="connsiteY33" fmla="*/ 615950 h 1303337"/>
                  <a:gd name="connsiteX34" fmla="*/ 939800 w 1076325"/>
                  <a:gd name="connsiteY34" fmla="*/ 403225 h 1303337"/>
                  <a:gd name="connsiteX35" fmla="*/ 557213 w 1076325"/>
                  <a:gd name="connsiteY35" fmla="*/ 403225 h 1303337"/>
                  <a:gd name="connsiteX36" fmla="*/ 595113 w 1076325"/>
                  <a:gd name="connsiteY36" fmla="*/ 403225 h 1303337"/>
                  <a:gd name="connsiteX37" fmla="*/ 595113 w 1076325"/>
                  <a:gd name="connsiteY37" fmla="*/ 549036 h 1303337"/>
                  <a:gd name="connsiteX38" fmla="*/ 605124 w 1076325"/>
                  <a:gd name="connsiteY38" fmla="*/ 577049 h 1303337"/>
                  <a:gd name="connsiteX39" fmla="*/ 634443 w 1076325"/>
                  <a:gd name="connsiteY39" fmla="*/ 587823 h 1303337"/>
                  <a:gd name="connsiteX40" fmla="*/ 666622 w 1076325"/>
                  <a:gd name="connsiteY40" fmla="*/ 577767 h 1303337"/>
                  <a:gd name="connsiteX41" fmla="*/ 678063 w 1076325"/>
                  <a:gd name="connsiteY41" fmla="*/ 548317 h 1303337"/>
                  <a:gd name="connsiteX42" fmla="*/ 678063 w 1076325"/>
                  <a:gd name="connsiteY42" fmla="*/ 403225 h 1303337"/>
                  <a:gd name="connsiteX43" fmla="*/ 715963 w 1076325"/>
                  <a:gd name="connsiteY43" fmla="*/ 403225 h 1303337"/>
                  <a:gd name="connsiteX44" fmla="*/ 715963 w 1076325"/>
                  <a:gd name="connsiteY44" fmla="*/ 551191 h 1303337"/>
                  <a:gd name="connsiteX45" fmla="*/ 693795 w 1076325"/>
                  <a:gd name="connsiteY45" fmla="*/ 602907 h 1303337"/>
                  <a:gd name="connsiteX46" fmla="*/ 634443 w 1076325"/>
                  <a:gd name="connsiteY46" fmla="*/ 622300 h 1303337"/>
                  <a:gd name="connsiteX47" fmla="*/ 577236 w 1076325"/>
                  <a:gd name="connsiteY47" fmla="*/ 603625 h 1303337"/>
                  <a:gd name="connsiteX48" fmla="*/ 557213 w 1076325"/>
                  <a:gd name="connsiteY48" fmla="*/ 551191 h 1303337"/>
                  <a:gd name="connsiteX49" fmla="*/ 557213 w 1076325"/>
                  <a:gd name="connsiteY49" fmla="*/ 403225 h 1303337"/>
                  <a:gd name="connsiteX50" fmla="*/ 357188 w 1076325"/>
                  <a:gd name="connsiteY50" fmla="*/ 403225 h 1303337"/>
                  <a:gd name="connsiteX51" fmla="*/ 531813 w 1076325"/>
                  <a:gd name="connsiteY51" fmla="*/ 403225 h 1303337"/>
                  <a:gd name="connsiteX52" fmla="*/ 531813 w 1076325"/>
                  <a:gd name="connsiteY52" fmla="*/ 437490 h 1303337"/>
                  <a:gd name="connsiteX53" fmla="*/ 461537 w 1076325"/>
                  <a:gd name="connsiteY53" fmla="*/ 437490 h 1303337"/>
                  <a:gd name="connsiteX54" fmla="*/ 461537 w 1076325"/>
                  <a:gd name="connsiteY54" fmla="*/ 615950 h 1303337"/>
                  <a:gd name="connsiteX55" fmla="*/ 423914 w 1076325"/>
                  <a:gd name="connsiteY55" fmla="*/ 615950 h 1303337"/>
                  <a:gd name="connsiteX56" fmla="*/ 423914 w 1076325"/>
                  <a:gd name="connsiteY56" fmla="*/ 437490 h 1303337"/>
                  <a:gd name="connsiteX57" fmla="*/ 357188 w 1076325"/>
                  <a:gd name="connsiteY57" fmla="*/ 437490 h 1303337"/>
                  <a:gd name="connsiteX58" fmla="*/ 357188 w 1076325"/>
                  <a:gd name="connsiteY58" fmla="*/ 403225 h 1303337"/>
                  <a:gd name="connsiteX59" fmla="*/ 173038 w 1076325"/>
                  <a:gd name="connsiteY59" fmla="*/ 403225 h 1303337"/>
                  <a:gd name="connsiteX60" fmla="*/ 210938 w 1076325"/>
                  <a:gd name="connsiteY60" fmla="*/ 403225 h 1303337"/>
                  <a:gd name="connsiteX61" fmla="*/ 210938 w 1076325"/>
                  <a:gd name="connsiteY61" fmla="*/ 549036 h 1303337"/>
                  <a:gd name="connsiteX62" fmla="*/ 220949 w 1076325"/>
                  <a:gd name="connsiteY62" fmla="*/ 577049 h 1303337"/>
                  <a:gd name="connsiteX63" fmla="*/ 250267 w 1076325"/>
                  <a:gd name="connsiteY63" fmla="*/ 587823 h 1303337"/>
                  <a:gd name="connsiteX64" fmla="*/ 281731 w 1076325"/>
                  <a:gd name="connsiteY64" fmla="*/ 577767 h 1303337"/>
                  <a:gd name="connsiteX65" fmla="*/ 293888 w 1076325"/>
                  <a:gd name="connsiteY65" fmla="*/ 548317 h 1303337"/>
                  <a:gd name="connsiteX66" fmla="*/ 293888 w 1076325"/>
                  <a:gd name="connsiteY66" fmla="*/ 403225 h 1303337"/>
                  <a:gd name="connsiteX67" fmla="*/ 331788 w 1076325"/>
                  <a:gd name="connsiteY67" fmla="*/ 403225 h 1303337"/>
                  <a:gd name="connsiteX68" fmla="*/ 331788 w 1076325"/>
                  <a:gd name="connsiteY68" fmla="*/ 551191 h 1303337"/>
                  <a:gd name="connsiteX69" fmla="*/ 309620 w 1076325"/>
                  <a:gd name="connsiteY69" fmla="*/ 602907 h 1303337"/>
                  <a:gd name="connsiteX70" fmla="*/ 250267 w 1076325"/>
                  <a:gd name="connsiteY70" fmla="*/ 622300 h 1303337"/>
                  <a:gd name="connsiteX71" fmla="*/ 193060 w 1076325"/>
                  <a:gd name="connsiteY71" fmla="*/ 603625 h 1303337"/>
                  <a:gd name="connsiteX72" fmla="*/ 173038 w 1076325"/>
                  <a:gd name="connsiteY72" fmla="*/ 551191 h 1303337"/>
                  <a:gd name="connsiteX73" fmla="*/ 173038 w 1076325"/>
                  <a:gd name="connsiteY73" fmla="*/ 403225 h 1303337"/>
                  <a:gd name="connsiteX74" fmla="*/ 0 w 1076325"/>
                  <a:gd name="connsiteY74" fmla="*/ 403225 h 1303337"/>
                  <a:gd name="connsiteX75" fmla="*/ 139700 w 1076325"/>
                  <a:gd name="connsiteY75" fmla="*/ 403225 h 1303337"/>
                  <a:gd name="connsiteX76" fmla="*/ 139700 w 1076325"/>
                  <a:gd name="connsiteY76" fmla="*/ 437490 h 1303337"/>
                  <a:gd name="connsiteX77" fmla="*/ 37776 w 1076325"/>
                  <a:gd name="connsiteY77" fmla="*/ 437490 h 1303337"/>
                  <a:gd name="connsiteX78" fmla="*/ 37776 w 1076325"/>
                  <a:gd name="connsiteY78" fmla="*/ 487459 h 1303337"/>
                  <a:gd name="connsiteX79" fmla="*/ 111902 w 1076325"/>
                  <a:gd name="connsiteY79" fmla="*/ 487459 h 1303337"/>
                  <a:gd name="connsiteX80" fmla="*/ 111902 w 1076325"/>
                  <a:gd name="connsiteY80" fmla="*/ 519581 h 1303337"/>
                  <a:gd name="connsiteX81" fmla="*/ 37776 w 1076325"/>
                  <a:gd name="connsiteY81" fmla="*/ 519581 h 1303337"/>
                  <a:gd name="connsiteX82" fmla="*/ 37776 w 1076325"/>
                  <a:gd name="connsiteY82" fmla="*/ 615950 h 1303337"/>
                  <a:gd name="connsiteX83" fmla="*/ 0 w 1076325"/>
                  <a:gd name="connsiteY83" fmla="*/ 615950 h 1303337"/>
                  <a:gd name="connsiteX84" fmla="*/ 0 w 1076325"/>
                  <a:gd name="connsiteY84" fmla="*/ 403225 h 1303337"/>
                  <a:gd name="connsiteX85" fmla="*/ 819678 w 1076325"/>
                  <a:gd name="connsiteY85" fmla="*/ 401637 h 1303337"/>
                  <a:gd name="connsiteX86" fmla="*/ 900363 w 1076325"/>
                  <a:gd name="connsiteY86" fmla="*/ 465216 h 1303337"/>
                  <a:gd name="connsiteX87" fmla="*/ 888939 w 1076325"/>
                  <a:gd name="connsiteY87" fmla="*/ 498792 h 1303337"/>
                  <a:gd name="connsiteX88" fmla="*/ 860378 w 1076325"/>
                  <a:gd name="connsiteY88" fmla="*/ 520937 h 1303337"/>
                  <a:gd name="connsiteX89" fmla="*/ 923926 w 1076325"/>
                  <a:gd name="connsiteY89" fmla="*/ 615949 h 1303337"/>
                  <a:gd name="connsiteX90" fmla="*/ 879656 w 1076325"/>
                  <a:gd name="connsiteY90" fmla="*/ 615949 h 1303337"/>
                  <a:gd name="connsiteX91" fmla="*/ 823962 w 1076325"/>
                  <a:gd name="connsiteY91" fmla="*/ 528796 h 1303337"/>
                  <a:gd name="connsiteX92" fmla="*/ 799685 w 1076325"/>
                  <a:gd name="connsiteY92" fmla="*/ 528081 h 1303337"/>
                  <a:gd name="connsiteX93" fmla="*/ 799685 w 1076325"/>
                  <a:gd name="connsiteY93" fmla="*/ 615949 h 1303337"/>
                  <a:gd name="connsiteX94" fmla="*/ 760413 w 1076325"/>
                  <a:gd name="connsiteY94" fmla="*/ 615949 h 1303337"/>
                  <a:gd name="connsiteX95" fmla="*/ 760413 w 1076325"/>
                  <a:gd name="connsiteY95" fmla="*/ 403780 h 1303337"/>
                  <a:gd name="connsiteX96" fmla="*/ 784690 w 1076325"/>
                  <a:gd name="connsiteY96" fmla="*/ 403066 h 1303337"/>
                  <a:gd name="connsiteX97" fmla="*/ 819678 w 1076325"/>
                  <a:gd name="connsiteY97" fmla="*/ 401637 h 1303337"/>
                  <a:gd name="connsiteX98" fmla="*/ 581026 w 1076325"/>
                  <a:gd name="connsiteY98" fmla="*/ 63500 h 1303337"/>
                  <a:gd name="connsiteX99" fmla="*/ 541338 w 1076325"/>
                  <a:gd name="connsiteY99" fmla="*/ 103188 h 1303337"/>
                  <a:gd name="connsiteX100" fmla="*/ 581026 w 1076325"/>
                  <a:gd name="connsiteY100" fmla="*/ 142876 h 1303337"/>
                  <a:gd name="connsiteX101" fmla="*/ 620714 w 1076325"/>
                  <a:gd name="connsiteY101" fmla="*/ 103188 h 1303337"/>
                  <a:gd name="connsiteX102" fmla="*/ 581026 w 1076325"/>
                  <a:gd name="connsiteY102" fmla="*/ 63500 h 1303337"/>
                  <a:gd name="connsiteX103" fmla="*/ 581739 w 1076325"/>
                  <a:gd name="connsiteY103" fmla="*/ 0 h 1303337"/>
                  <a:gd name="connsiteX104" fmla="*/ 680184 w 1076325"/>
                  <a:gd name="connsiteY104" fmla="*/ 14293 h 1303337"/>
                  <a:gd name="connsiteX105" fmla="*/ 693738 w 1076325"/>
                  <a:gd name="connsiteY105" fmla="*/ 37163 h 1303337"/>
                  <a:gd name="connsiteX106" fmla="*/ 693738 w 1076325"/>
                  <a:gd name="connsiteY106" fmla="*/ 177952 h 1303337"/>
                  <a:gd name="connsiteX107" fmla="*/ 678044 w 1076325"/>
                  <a:gd name="connsiteY107" fmla="*/ 193675 h 1303337"/>
                  <a:gd name="connsiteX108" fmla="*/ 484007 w 1076325"/>
                  <a:gd name="connsiteY108" fmla="*/ 193675 h 1303337"/>
                  <a:gd name="connsiteX109" fmla="*/ 468313 w 1076325"/>
                  <a:gd name="connsiteY109" fmla="*/ 177952 h 1303337"/>
                  <a:gd name="connsiteX110" fmla="*/ 468313 w 1076325"/>
                  <a:gd name="connsiteY110" fmla="*/ 37163 h 1303337"/>
                  <a:gd name="connsiteX111" fmla="*/ 482581 w 1076325"/>
                  <a:gd name="connsiteY111" fmla="*/ 14293 h 1303337"/>
                  <a:gd name="connsiteX112" fmla="*/ 581739 w 1076325"/>
                  <a:gd name="connsiteY112" fmla="*/ 0 h 130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076325" h="1303337">
                    <a:moveTo>
                      <a:pt x="581026" y="876300"/>
                    </a:moveTo>
                    <a:cubicBezTo>
                      <a:pt x="559107" y="876300"/>
                      <a:pt x="541338" y="894069"/>
                      <a:pt x="541338" y="915988"/>
                    </a:cubicBezTo>
                    <a:cubicBezTo>
                      <a:pt x="541338" y="937907"/>
                      <a:pt x="559107" y="955676"/>
                      <a:pt x="581026" y="955676"/>
                    </a:cubicBezTo>
                    <a:cubicBezTo>
                      <a:pt x="602945" y="955676"/>
                      <a:pt x="620714" y="937907"/>
                      <a:pt x="620714" y="915988"/>
                    </a:cubicBezTo>
                    <a:cubicBezTo>
                      <a:pt x="620714" y="894069"/>
                      <a:pt x="602945" y="876300"/>
                      <a:pt x="581026" y="876300"/>
                    </a:cubicBezTo>
                    <a:close/>
                    <a:moveTo>
                      <a:pt x="484007" y="830262"/>
                    </a:moveTo>
                    <a:cubicBezTo>
                      <a:pt x="484007" y="830262"/>
                      <a:pt x="484007" y="830262"/>
                      <a:pt x="678044" y="830262"/>
                    </a:cubicBezTo>
                    <a:cubicBezTo>
                      <a:pt x="686605" y="830262"/>
                      <a:pt x="693738" y="837387"/>
                      <a:pt x="693738" y="845936"/>
                    </a:cubicBezTo>
                    <a:cubicBezTo>
                      <a:pt x="693738" y="845936"/>
                      <a:pt x="693738" y="845936"/>
                      <a:pt x="693738" y="1287663"/>
                    </a:cubicBezTo>
                    <a:cubicBezTo>
                      <a:pt x="693738" y="1296213"/>
                      <a:pt x="686605" y="1303337"/>
                      <a:pt x="678044" y="1303337"/>
                    </a:cubicBezTo>
                    <a:cubicBezTo>
                      <a:pt x="678044" y="1303337"/>
                      <a:pt x="678044" y="1303337"/>
                      <a:pt x="484007" y="1303337"/>
                    </a:cubicBezTo>
                    <a:cubicBezTo>
                      <a:pt x="475447" y="1303337"/>
                      <a:pt x="468313" y="1296213"/>
                      <a:pt x="468313" y="1287663"/>
                    </a:cubicBezTo>
                    <a:cubicBezTo>
                      <a:pt x="468313" y="1287663"/>
                      <a:pt x="468313" y="1287663"/>
                      <a:pt x="468313" y="845936"/>
                    </a:cubicBezTo>
                    <a:cubicBezTo>
                      <a:pt x="468313" y="837387"/>
                      <a:pt x="475447" y="830262"/>
                      <a:pt x="484007" y="830262"/>
                    </a:cubicBezTo>
                    <a:close/>
                    <a:moveTo>
                      <a:pt x="810793" y="436562"/>
                    </a:moveTo>
                    <a:cubicBezTo>
                      <a:pt x="806414" y="436562"/>
                      <a:pt x="801305" y="437264"/>
                      <a:pt x="796925" y="437965"/>
                    </a:cubicBezTo>
                    <a:cubicBezTo>
                      <a:pt x="796925" y="437965"/>
                      <a:pt x="796925" y="437965"/>
                      <a:pt x="796925" y="496186"/>
                    </a:cubicBezTo>
                    <a:cubicBezTo>
                      <a:pt x="804954" y="496186"/>
                      <a:pt x="810063" y="496887"/>
                      <a:pt x="813713" y="496887"/>
                    </a:cubicBezTo>
                    <a:cubicBezTo>
                      <a:pt x="830500" y="496887"/>
                      <a:pt x="842178" y="494783"/>
                      <a:pt x="849477" y="490574"/>
                    </a:cubicBezTo>
                    <a:cubicBezTo>
                      <a:pt x="856776" y="485664"/>
                      <a:pt x="860425" y="477246"/>
                      <a:pt x="860425" y="464620"/>
                    </a:cubicBezTo>
                    <a:cubicBezTo>
                      <a:pt x="860425" y="454098"/>
                      <a:pt x="856776" y="447084"/>
                      <a:pt x="848747" y="442875"/>
                    </a:cubicBezTo>
                    <a:cubicBezTo>
                      <a:pt x="840718" y="438666"/>
                      <a:pt x="828310" y="436562"/>
                      <a:pt x="810793" y="436562"/>
                    </a:cubicBezTo>
                    <a:close/>
                    <a:moveTo>
                      <a:pt x="939800" y="403225"/>
                    </a:moveTo>
                    <a:cubicBezTo>
                      <a:pt x="1076325" y="403225"/>
                      <a:pt x="1076325" y="403225"/>
                      <a:pt x="1076325" y="403225"/>
                    </a:cubicBezTo>
                    <a:cubicBezTo>
                      <a:pt x="1076325" y="437490"/>
                      <a:pt x="1076325" y="437490"/>
                      <a:pt x="1076325" y="437490"/>
                    </a:cubicBezTo>
                    <a:cubicBezTo>
                      <a:pt x="977684" y="437490"/>
                      <a:pt x="977684" y="437490"/>
                      <a:pt x="977684" y="437490"/>
                    </a:cubicBezTo>
                    <a:cubicBezTo>
                      <a:pt x="977684" y="487459"/>
                      <a:pt x="977684" y="487459"/>
                      <a:pt x="977684" y="487459"/>
                    </a:cubicBezTo>
                    <a:cubicBezTo>
                      <a:pt x="1048448" y="487459"/>
                      <a:pt x="1048448" y="487459"/>
                      <a:pt x="1048448" y="487459"/>
                    </a:cubicBezTo>
                    <a:cubicBezTo>
                      <a:pt x="1048448" y="519581"/>
                      <a:pt x="1048448" y="519581"/>
                      <a:pt x="1048448" y="519581"/>
                    </a:cubicBezTo>
                    <a:cubicBezTo>
                      <a:pt x="977684" y="519581"/>
                      <a:pt x="977684" y="519581"/>
                      <a:pt x="977684" y="519581"/>
                    </a:cubicBezTo>
                    <a:cubicBezTo>
                      <a:pt x="977684" y="582400"/>
                      <a:pt x="977684" y="582400"/>
                      <a:pt x="977684" y="582400"/>
                    </a:cubicBezTo>
                    <a:cubicBezTo>
                      <a:pt x="1074896" y="582400"/>
                      <a:pt x="1074896" y="582400"/>
                      <a:pt x="1074896" y="582400"/>
                    </a:cubicBezTo>
                    <a:cubicBezTo>
                      <a:pt x="1074896" y="615950"/>
                      <a:pt x="1074896" y="615950"/>
                      <a:pt x="1074896" y="615950"/>
                    </a:cubicBezTo>
                    <a:cubicBezTo>
                      <a:pt x="939800" y="615950"/>
                      <a:pt x="939800" y="615950"/>
                      <a:pt x="939800" y="615950"/>
                    </a:cubicBezTo>
                    <a:cubicBezTo>
                      <a:pt x="939800" y="403225"/>
                      <a:pt x="939800" y="403225"/>
                      <a:pt x="939800" y="403225"/>
                    </a:cubicBezTo>
                    <a:close/>
                    <a:moveTo>
                      <a:pt x="557213" y="403225"/>
                    </a:moveTo>
                    <a:cubicBezTo>
                      <a:pt x="595113" y="403225"/>
                      <a:pt x="595113" y="403225"/>
                      <a:pt x="595113" y="403225"/>
                    </a:cubicBezTo>
                    <a:cubicBezTo>
                      <a:pt x="595113" y="549036"/>
                      <a:pt x="595113" y="549036"/>
                      <a:pt x="595113" y="549036"/>
                    </a:cubicBezTo>
                    <a:cubicBezTo>
                      <a:pt x="595113" y="560528"/>
                      <a:pt x="598688" y="569866"/>
                      <a:pt x="605124" y="577049"/>
                    </a:cubicBezTo>
                    <a:cubicBezTo>
                      <a:pt x="612275" y="584231"/>
                      <a:pt x="622286" y="587823"/>
                      <a:pt x="634443" y="587823"/>
                    </a:cubicBezTo>
                    <a:cubicBezTo>
                      <a:pt x="648030" y="587823"/>
                      <a:pt x="658756" y="584950"/>
                      <a:pt x="666622" y="577767"/>
                    </a:cubicBezTo>
                    <a:cubicBezTo>
                      <a:pt x="673773" y="570584"/>
                      <a:pt x="678063" y="560528"/>
                      <a:pt x="678063" y="548317"/>
                    </a:cubicBezTo>
                    <a:cubicBezTo>
                      <a:pt x="678063" y="403225"/>
                      <a:pt x="678063" y="403225"/>
                      <a:pt x="678063" y="403225"/>
                    </a:cubicBezTo>
                    <a:cubicBezTo>
                      <a:pt x="715963" y="403225"/>
                      <a:pt x="715963" y="403225"/>
                      <a:pt x="715963" y="403225"/>
                    </a:cubicBezTo>
                    <a:cubicBezTo>
                      <a:pt x="715963" y="551191"/>
                      <a:pt x="715963" y="551191"/>
                      <a:pt x="715963" y="551191"/>
                    </a:cubicBezTo>
                    <a:cubicBezTo>
                      <a:pt x="715963" y="573457"/>
                      <a:pt x="708097" y="590696"/>
                      <a:pt x="693795" y="602907"/>
                    </a:cubicBezTo>
                    <a:cubicBezTo>
                      <a:pt x="678779" y="615836"/>
                      <a:pt x="659471" y="622300"/>
                      <a:pt x="634443" y="622300"/>
                    </a:cubicBezTo>
                    <a:cubicBezTo>
                      <a:pt x="609415" y="622300"/>
                      <a:pt x="590822" y="615836"/>
                      <a:pt x="577236" y="603625"/>
                    </a:cubicBezTo>
                    <a:cubicBezTo>
                      <a:pt x="563649" y="591414"/>
                      <a:pt x="557213" y="574175"/>
                      <a:pt x="557213" y="551191"/>
                    </a:cubicBezTo>
                    <a:cubicBezTo>
                      <a:pt x="557213" y="403225"/>
                      <a:pt x="557213" y="403225"/>
                      <a:pt x="557213" y="403225"/>
                    </a:cubicBezTo>
                    <a:close/>
                    <a:moveTo>
                      <a:pt x="357188" y="403225"/>
                    </a:moveTo>
                    <a:cubicBezTo>
                      <a:pt x="531813" y="403225"/>
                      <a:pt x="531813" y="403225"/>
                      <a:pt x="531813" y="403225"/>
                    </a:cubicBezTo>
                    <a:cubicBezTo>
                      <a:pt x="531813" y="437490"/>
                      <a:pt x="531813" y="437490"/>
                      <a:pt x="531813" y="437490"/>
                    </a:cubicBezTo>
                    <a:cubicBezTo>
                      <a:pt x="461537" y="437490"/>
                      <a:pt x="461537" y="437490"/>
                      <a:pt x="461537" y="437490"/>
                    </a:cubicBezTo>
                    <a:cubicBezTo>
                      <a:pt x="461537" y="615950"/>
                      <a:pt x="461537" y="615950"/>
                      <a:pt x="461537" y="615950"/>
                    </a:cubicBezTo>
                    <a:cubicBezTo>
                      <a:pt x="423914" y="615950"/>
                      <a:pt x="423914" y="615950"/>
                      <a:pt x="423914" y="615950"/>
                    </a:cubicBezTo>
                    <a:cubicBezTo>
                      <a:pt x="423914" y="437490"/>
                      <a:pt x="423914" y="437490"/>
                      <a:pt x="423914" y="437490"/>
                    </a:cubicBezTo>
                    <a:cubicBezTo>
                      <a:pt x="357188" y="437490"/>
                      <a:pt x="357188" y="437490"/>
                      <a:pt x="357188" y="437490"/>
                    </a:cubicBezTo>
                    <a:cubicBezTo>
                      <a:pt x="357188" y="403225"/>
                      <a:pt x="357188" y="403225"/>
                      <a:pt x="357188" y="403225"/>
                    </a:cubicBezTo>
                    <a:close/>
                    <a:moveTo>
                      <a:pt x="173038" y="403225"/>
                    </a:moveTo>
                    <a:cubicBezTo>
                      <a:pt x="210938" y="403225"/>
                      <a:pt x="210938" y="403225"/>
                      <a:pt x="210938" y="403225"/>
                    </a:cubicBezTo>
                    <a:cubicBezTo>
                      <a:pt x="210938" y="549036"/>
                      <a:pt x="210938" y="549036"/>
                      <a:pt x="210938" y="549036"/>
                    </a:cubicBezTo>
                    <a:cubicBezTo>
                      <a:pt x="210938" y="560528"/>
                      <a:pt x="213798" y="569866"/>
                      <a:pt x="220949" y="577049"/>
                    </a:cubicBezTo>
                    <a:cubicBezTo>
                      <a:pt x="228100" y="584231"/>
                      <a:pt x="238111" y="587823"/>
                      <a:pt x="250267" y="587823"/>
                    </a:cubicBezTo>
                    <a:cubicBezTo>
                      <a:pt x="263854" y="587823"/>
                      <a:pt x="274581" y="584950"/>
                      <a:pt x="281731" y="577767"/>
                    </a:cubicBezTo>
                    <a:cubicBezTo>
                      <a:pt x="289597" y="570584"/>
                      <a:pt x="293888" y="560528"/>
                      <a:pt x="293888" y="548317"/>
                    </a:cubicBezTo>
                    <a:cubicBezTo>
                      <a:pt x="293888" y="403225"/>
                      <a:pt x="293888" y="403225"/>
                      <a:pt x="293888" y="403225"/>
                    </a:cubicBezTo>
                    <a:cubicBezTo>
                      <a:pt x="331788" y="403225"/>
                      <a:pt x="331788" y="403225"/>
                      <a:pt x="331788" y="403225"/>
                    </a:cubicBezTo>
                    <a:cubicBezTo>
                      <a:pt x="331788" y="551191"/>
                      <a:pt x="331788" y="551191"/>
                      <a:pt x="331788" y="551191"/>
                    </a:cubicBezTo>
                    <a:cubicBezTo>
                      <a:pt x="331788" y="573457"/>
                      <a:pt x="323922" y="590696"/>
                      <a:pt x="309620" y="602907"/>
                    </a:cubicBezTo>
                    <a:cubicBezTo>
                      <a:pt x="294603" y="615836"/>
                      <a:pt x="275296" y="622300"/>
                      <a:pt x="250267" y="622300"/>
                    </a:cubicBezTo>
                    <a:cubicBezTo>
                      <a:pt x="225239" y="622300"/>
                      <a:pt x="206647" y="615836"/>
                      <a:pt x="193060" y="603625"/>
                    </a:cubicBezTo>
                    <a:cubicBezTo>
                      <a:pt x="179474" y="591414"/>
                      <a:pt x="173038" y="574175"/>
                      <a:pt x="173038" y="551191"/>
                    </a:cubicBezTo>
                    <a:cubicBezTo>
                      <a:pt x="173038" y="403225"/>
                      <a:pt x="173038" y="403225"/>
                      <a:pt x="173038" y="403225"/>
                    </a:cubicBezTo>
                    <a:close/>
                    <a:moveTo>
                      <a:pt x="0" y="403225"/>
                    </a:moveTo>
                    <a:cubicBezTo>
                      <a:pt x="139700" y="403225"/>
                      <a:pt x="139700" y="403225"/>
                      <a:pt x="139700" y="403225"/>
                    </a:cubicBezTo>
                    <a:cubicBezTo>
                      <a:pt x="139700" y="437490"/>
                      <a:pt x="139700" y="437490"/>
                      <a:pt x="139700" y="437490"/>
                    </a:cubicBezTo>
                    <a:cubicBezTo>
                      <a:pt x="37776" y="437490"/>
                      <a:pt x="37776" y="437490"/>
                      <a:pt x="37776" y="437490"/>
                    </a:cubicBezTo>
                    <a:cubicBezTo>
                      <a:pt x="37776" y="487459"/>
                      <a:pt x="37776" y="487459"/>
                      <a:pt x="37776" y="487459"/>
                    </a:cubicBezTo>
                    <a:cubicBezTo>
                      <a:pt x="111902" y="487459"/>
                      <a:pt x="111902" y="487459"/>
                      <a:pt x="111902" y="487459"/>
                    </a:cubicBezTo>
                    <a:cubicBezTo>
                      <a:pt x="111902" y="519581"/>
                      <a:pt x="111902" y="519581"/>
                      <a:pt x="111902" y="519581"/>
                    </a:cubicBezTo>
                    <a:cubicBezTo>
                      <a:pt x="37776" y="519581"/>
                      <a:pt x="37776" y="519581"/>
                      <a:pt x="37776" y="519581"/>
                    </a:cubicBezTo>
                    <a:cubicBezTo>
                      <a:pt x="37776" y="615950"/>
                      <a:pt x="37776" y="615950"/>
                      <a:pt x="37776" y="615950"/>
                    </a:cubicBezTo>
                    <a:cubicBezTo>
                      <a:pt x="0" y="615950"/>
                      <a:pt x="0" y="615950"/>
                      <a:pt x="0" y="615950"/>
                    </a:cubicBezTo>
                    <a:cubicBezTo>
                      <a:pt x="0" y="403225"/>
                      <a:pt x="0" y="403225"/>
                      <a:pt x="0" y="403225"/>
                    </a:cubicBezTo>
                    <a:close/>
                    <a:moveTo>
                      <a:pt x="819678" y="401637"/>
                    </a:moveTo>
                    <a:cubicBezTo>
                      <a:pt x="873230" y="401637"/>
                      <a:pt x="900363" y="423068"/>
                      <a:pt x="900363" y="465216"/>
                    </a:cubicBezTo>
                    <a:cubicBezTo>
                      <a:pt x="900363" y="476646"/>
                      <a:pt x="896079" y="488076"/>
                      <a:pt x="888939" y="498792"/>
                    </a:cubicBezTo>
                    <a:cubicBezTo>
                      <a:pt x="881084" y="509508"/>
                      <a:pt x="871802" y="516651"/>
                      <a:pt x="860378" y="520937"/>
                    </a:cubicBezTo>
                    <a:cubicBezTo>
                      <a:pt x="860378" y="520937"/>
                      <a:pt x="860378" y="520937"/>
                      <a:pt x="923926" y="615949"/>
                    </a:cubicBezTo>
                    <a:cubicBezTo>
                      <a:pt x="923926" y="615949"/>
                      <a:pt x="923926" y="615949"/>
                      <a:pt x="879656" y="615949"/>
                    </a:cubicBezTo>
                    <a:cubicBezTo>
                      <a:pt x="879656" y="615949"/>
                      <a:pt x="879656" y="615949"/>
                      <a:pt x="823962" y="528796"/>
                    </a:cubicBezTo>
                    <a:cubicBezTo>
                      <a:pt x="818250" y="528796"/>
                      <a:pt x="809681" y="528081"/>
                      <a:pt x="799685" y="528081"/>
                    </a:cubicBezTo>
                    <a:cubicBezTo>
                      <a:pt x="799685" y="528081"/>
                      <a:pt x="799685" y="528081"/>
                      <a:pt x="799685" y="615949"/>
                    </a:cubicBezTo>
                    <a:cubicBezTo>
                      <a:pt x="799685" y="615949"/>
                      <a:pt x="799685" y="615949"/>
                      <a:pt x="760413" y="615949"/>
                    </a:cubicBezTo>
                    <a:cubicBezTo>
                      <a:pt x="760413" y="615949"/>
                      <a:pt x="760413" y="615949"/>
                      <a:pt x="760413" y="403780"/>
                    </a:cubicBezTo>
                    <a:cubicBezTo>
                      <a:pt x="762555" y="403780"/>
                      <a:pt x="770410" y="403780"/>
                      <a:pt x="784690" y="403066"/>
                    </a:cubicBezTo>
                    <a:cubicBezTo>
                      <a:pt x="798971" y="402351"/>
                      <a:pt x="810395" y="401637"/>
                      <a:pt x="819678" y="401637"/>
                    </a:cubicBezTo>
                    <a:close/>
                    <a:moveTo>
                      <a:pt x="581026" y="63500"/>
                    </a:moveTo>
                    <a:cubicBezTo>
                      <a:pt x="559107" y="63500"/>
                      <a:pt x="541338" y="81269"/>
                      <a:pt x="541338" y="103188"/>
                    </a:cubicBezTo>
                    <a:cubicBezTo>
                      <a:pt x="541338" y="125107"/>
                      <a:pt x="559107" y="142876"/>
                      <a:pt x="581026" y="142876"/>
                    </a:cubicBezTo>
                    <a:cubicBezTo>
                      <a:pt x="602945" y="142876"/>
                      <a:pt x="620714" y="125107"/>
                      <a:pt x="620714" y="103188"/>
                    </a:cubicBezTo>
                    <a:cubicBezTo>
                      <a:pt x="620714" y="81269"/>
                      <a:pt x="602945" y="63500"/>
                      <a:pt x="581026" y="63500"/>
                    </a:cubicBezTo>
                    <a:close/>
                    <a:moveTo>
                      <a:pt x="581739" y="0"/>
                    </a:moveTo>
                    <a:cubicBezTo>
                      <a:pt x="653790" y="0"/>
                      <a:pt x="680184" y="14293"/>
                      <a:pt x="680184" y="14293"/>
                    </a:cubicBezTo>
                    <a:cubicBezTo>
                      <a:pt x="687318" y="17867"/>
                      <a:pt x="693738" y="28587"/>
                      <a:pt x="693738" y="37163"/>
                    </a:cubicBezTo>
                    <a:cubicBezTo>
                      <a:pt x="693738" y="37163"/>
                      <a:pt x="693738" y="37163"/>
                      <a:pt x="693738" y="177952"/>
                    </a:cubicBezTo>
                    <a:cubicBezTo>
                      <a:pt x="693738" y="186528"/>
                      <a:pt x="686605" y="193675"/>
                      <a:pt x="678044" y="193675"/>
                    </a:cubicBezTo>
                    <a:cubicBezTo>
                      <a:pt x="678044" y="193675"/>
                      <a:pt x="678044" y="193675"/>
                      <a:pt x="484007" y="193675"/>
                    </a:cubicBezTo>
                    <a:cubicBezTo>
                      <a:pt x="475447" y="193675"/>
                      <a:pt x="468313" y="186528"/>
                      <a:pt x="468313" y="177952"/>
                    </a:cubicBezTo>
                    <a:cubicBezTo>
                      <a:pt x="468313" y="177952"/>
                      <a:pt x="468313" y="177952"/>
                      <a:pt x="468313" y="37163"/>
                    </a:cubicBezTo>
                    <a:cubicBezTo>
                      <a:pt x="468313" y="28587"/>
                      <a:pt x="474734" y="17867"/>
                      <a:pt x="482581" y="14293"/>
                    </a:cubicBezTo>
                    <a:cubicBezTo>
                      <a:pt x="482581" y="14293"/>
                      <a:pt x="508262" y="0"/>
                      <a:pt x="58173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Tree>
    <p:custDataLst>
      <p:tags r:id="rId1"/>
    </p:custDataLst>
    <p:extLst>
      <p:ext uri="{BB962C8B-B14F-4D97-AF65-F5344CB8AC3E}">
        <p14:creationId xmlns:p14="http://schemas.microsoft.com/office/powerpoint/2010/main" val="2156619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deep dive</a:t>
            </a:r>
            <a:endParaRPr lang="en-US" dirty="0"/>
          </a:p>
        </p:txBody>
      </p:sp>
    </p:spTree>
    <p:custDataLst>
      <p:tags r:id="rId1"/>
    </p:custDataLst>
    <p:extLst>
      <p:ext uri="{BB962C8B-B14F-4D97-AF65-F5344CB8AC3E}">
        <p14:creationId xmlns:p14="http://schemas.microsoft.com/office/powerpoint/2010/main" val="250107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735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2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D4DF33"/>
                </a:solidFill>
              </a:rPr>
              <a:t>Agenda</a:t>
            </a:r>
            <a:endParaRPr lang="en-US" dirty="0">
              <a:solidFill>
                <a:srgbClr val="D4DF33"/>
              </a:solidFill>
            </a:endParaRPr>
          </a:p>
        </p:txBody>
      </p:sp>
      <p:sp>
        <p:nvSpPr>
          <p:cNvPr id="5" name="ee4pContent2"/>
          <p:cNvSpPr txBox="1"/>
          <p:nvPr/>
        </p:nvSpPr>
        <p:spPr>
          <a:xfrm>
            <a:off x="4533030" y="1525958"/>
            <a:ext cx="7030169" cy="3790800"/>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Quick review of learning session purpose and agenda</a:t>
            </a:r>
            <a:endParaRPr lang="en-US" dirty="0">
              <a:solidFill>
                <a:schemeClr val="tx1">
                  <a:lumMod val="100000"/>
                </a:schemeClr>
              </a:solidFill>
            </a:endParaRP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Discussion on </a:t>
            </a:r>
            <a:r>
              <a:rPr lang="en-US" dirty="0" smtClean="0">
                <a:solidFill>
                  <a:schemeClr val="tx1">
                    <a:lumMod val="100000"/>
                  </a:schemeClr>
                </a:solidFill>
              </a:rPr>
              <a:t>assignments and file generation</a:t>
            </a:r>
            <a:endParaRPr lang="en-US" dirty="0" smtClean="0">
              <a:solidFill>
                <a:schemeClr val="tx1">
                  <a:lumMod val="100000"/>
                </a:schemeClr>
              </a:solidFill>
            </a:endParaRP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Technical walkthrough</a:t>
            </a:r>
            <a:endParaRPr lang="en-US" dirty="0">
              <a:solidFill>
                <a:schemeClr val="tx1">
                  <a:lumMod val="100000"/>
                </a:schemeClr>
              </a:solidFill>
            </a:endParaRPr>
          </a:p>
        </p:txBody>
      </p:sp>
      <p:sp>
        <p:nvSpPr>
          <p:cNvPr id="17" name="Oval 20"/>
          <p:cNvSpPr>
            <a:spLocks noChangeAspect="1" noChangeArrowheads="1"/>
          </p:cNvSpPr>
          <p:nvPr/>
        </p:nvSpPr>
        <p:spPr bwMode="auto">
          <a:xfrm>
            <a:off x="4504749" y="390254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3</a:t>
            </a:r>
            <a:endParaRPr lang="en-US" sz="1200" b="1" dirty="0">
              <a:solidFill>
                <a:schemeClr val="bg1"/>
              </a:solidFill>
            </a:endParaRPr>
          </a:p>
        </p:txBody>
      </p:sp>
      <p:sp>
        <p:nvSpPr>
          <p:cNvPr id="18" name="Oval 20"/>
          <p:cNvSpPr>
            <a:spLocks noChangeAspect="1" noChangeArrowheads="1"/>
          </p:cNvSpPr>
          <p:nvPr/>
        </p:nvSpPr>
        <p:spPr bwMode="auto">
          <a:xfrm>
            <a:off x="4504749" y="328557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2</a:t>
            </a:r>
            <a:endParaRPr lang="en-US" sz="1200" b="1" dirty="0">
              <a:solidFill>
                <a:schemeClr val="bg1"/>
              </a:solidFill>
            </a:endParaRPr>
          </a:p>
        </p:txBody>
      </p:sp>
      <p:sp>
        <p:nvSpPr>
          <p:cNvPr id="19" name="Oval 20"/>
          <p:cNvSpPr>
            <a:spLocks noChangeAspect="1" noChangeArrowheads="1"/>
          </p:cNvSpPr>
          <p:nvPr/>
        </p:nvSpPr>
        <p:spPr bwMode="auto">
          <a:xfrm>
            <a:off x="4504749" y="266860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1</a:t>
            </a:r>
            <a:endParaRPr lang="en-US" sz="1200" b="1" dirty="0">
              <a:solidFill>
                <a:schemeClr val="bg1"/>
              </a:solidFill>
            </a:endParaRPr>
          </a:p>
        </p:txBody>
      </p:sp>
    </p:spTree>
    <p:extLst>
      <p:ext uri="{BB962C8B-B14F-4D97-AF65-F5344CB8AC3E}">
        <p14:creationId xmlns:p14="http://schemas.microsoft.com/office/powerpoint/2010/main" val="1695281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questions to ask</a:t>
            </a:r>
            <a:endParaRPr lang="en-US" dirty="0"/>
          </a:p>
        </p:txBody>
      </p:sp>
      <p:pic>
        <p:nvPicPr>
          <p:cNvPr id="3" name="BackupStamp"/>
          <p:cNvPicPr>
            <a:picLocks noChangeAspect="1"/>
          </p:cNvPicPr>
          <p:nvPr/>
        </p:nvPicPr>
        <p:blipFill>
          <a:blip r:embed="rId4"/>
          <a:stretch>
            <a:fillRect/>
          </a:stretch>
        </p:blipFill>
        <p:spPr>
          <a:xfrm>
            <a:off x="5229967" y="1582"/>
            <a:ext cx="1732066" cy="334800"/>
          </a:xfrm>
          <a:prstGeom prst="rect">
            <a:avLst/>
          </a:prstGeom>
        </p:spPr>
      </p:pic>
      <p:sp>
        <p:nvSpPr>
          <p:cNvPr id="4" name="ee4pContent1"/>
          <p:cNvSpPr txBox="1"/>
          <p:nvPr/>
        </p:nvSpPr>
        <p:spPr>
          <a:xfrm>
            <a:off x="629400" y="2955599"/>
            <a:ext cx="942900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How is our data being managed/what is our process for data governance?</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How will we develop the data management practices?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What will our data engineers be working on in the near term?</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How do we have access to a system which this work can be done and what are those systems?</a:t>
            </a:r>
          </a:p>
          <a:p>
            <a:pPr lvl="1">
              <a:buClr>
                <a:schemeClr val="tx2">
                  <a:lumMod val="100000"/>
                </a:schemeClr>
              </a:buClr>
              <a:buSzPct val="100000"/>
            </a:pPr>
            <a:endParaRPr lang="en-US" dirty="0">
              <a:solidFill>
                <a:schemeClr val="tx1">
                  <a:lumMod val="100000"/>
                </a:schemeClr>
              </a:solidFill>
            </a:endParaRPr>
          </a:p>
          <a:p>
            <a:endParaRPr lang="en-US" dirty="0">
              <a:latin typeface="+mn-lt"/>
            </a:endParaRPr>
          </a:p>
        </p:txBody>
      </p:sp>
    </p:spTree>
    <p:custDataLst>
      <p:tags r:id="rId1"/>
    </p:custDataLst>
    <p:extLst>
      <p:ext uri="{BB962C8B-B14F-4D97-AF65-F5344CB8AC3E}">
        <p14:creationId xmlns:p14="http://schemas.microsoft.com/office/powerpoint/2010/main" val="3624183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and schedule</a:t>
            </a:r>
            <a:endParaRPr lang="en-US" dirty="0"/>
          </a:p>
        </p:txBody>
      </p:sp>
    </p:spTree>
    <p:custDataLst>
      <p:tags r:id="rId1"/>
    </p:custDataLst>
    <p:extLst>
      <p:ext uri="{BB962C8B-B14F-4D97-AF65-F5344CB8AC3E}">
        <p14:creationId xmlns:p14="http://schemas.microsoft.com/office/powerpoint/2010/main" val="2757578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e4pContent1"/>
          <p:cNvSpPr txBox="1"/>
          <p:nvPr/>
        </p:nvSpPr>
        <p:spPr>
          <a:xfrm>
            <a:off x="629400"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Collaborate and share our knowledge on modeling topics and best-in-class solutions</a:t>
            </a:r>
            <a:endParaRPr lang="en-US" dirty="0">
              <a:solidFill>
                <a:schemeClr val="tx1">
                  <a:lumMod val="100000"/>
                </a:schemeClr>
              </a:solidFill>
            </a:endParaRPr>
          </a:p>
        </p:txBody>
      </p:sp>
      <p:sp>
        <p:nvSpPr>
          <p:cNvPr id="26" name="ee4pContent2"/>
          <p:cNvSpPr txBox="1"/>
          <p:nvPr/>
        </p:nvSpPr>
        <p:spPr>
          <a:xfrm>
            <a:off x="3541581"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High level </a:t>
            </a:r>
            <a:r>
              <a:rPr lang="en-US" dirty="0">
                <a:solidFill>
                  <a:schemeClr val="tx1">
                    <a:lumMod val="100000"/>
                  </a:schemeClr>
                </a:solidFill>
              </a:rPr>
              <a:t>u</a:t>
            </a:r>
            <a:r>
              <a:rPr lang="en-US" dirty="0" smtClean="0">
                <a:solidFill>
                  <a:schemeClr val="tx1">
                    <a:lumMod val="100000"/>
                  </a:schemeClr>
                </a:solidFill>
              </a:rPr>
              <a:t>pdate the team on steps taken over the last two weeks and key technical developments</a:t>
            </a:r>
            <a:endParaRPr lang="en-US" dirty="0">
              <a:solidFill>
                <a:schemeClr val="tx1">
                  <a:lumMod val="100000"/>
                </a:schemeClr>
              </a:solidFill>
            </a:endParaRPr>
          </a:p>
        </p:txBody>
      </p:sp>
      <p:sp>
        <p:nvSpPr>
          <p:cNvPr id="25" name="ee4pContent3"/>
          <p:cNvSpPr txBox="1"/>
          <p:nvPr/>
        </p:nvSpPr>
        <p:spPr>
          <a:xfrm>
            <a:off x="6453162"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Discuss key challenges we have faced and steps taken to overcome those challenges</a:t>
            </a:r>
            <a:endParaRPr lang="en-US" dirty="0">
              <a:solidFill>
                <a:schemeClr val="tx1">
                  <a:lumMod val="100000"/>
                </a:schemeClr>
              </a:solidFill>
            </a:endParaRPr>
          </a:p>
        </p:txBody>
      </p:sp>
      <p:sp>
        <p:nvSpPr>
          <p:cNvPr id="35" name="ee4pContent4"/>
          <p:cNvSpPr txBox="1"/>
          <p:nvPr/>
        </p:nvSpPr>
        <p:spPr>
          <a:xfrm>
            <a:off x="9364742"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Code walk-through and process discussion of how the models are developed, refined, and deployed</a:t>
            </a:r>
            <a:endParaRPr lang="en-US" dirty="0">
              <a:solidFill>
                <a:schemeClr val="tx1">
                  <a:lumMod val="100000"/>
                </a:schemeClr>
              </a:solidFill>
            </a:endParaRPr>
          </a:p>
        </p:txBody>
      </p:sp>
      <p:sp>
        <p:nvSpPr>
          <p:cNvPr id="30" name="ee4pHeader1"/>
          <p:cNvSpPr txBox="1"/>
          <p:nvPr/>
        </p:nvSpPr>
        <p:spPr>
          <a:xfrm>
            <a:off x="629400"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Share our expertise</a:t>
            </a:r>
            <a:endParaRPr lang="en-US" sz="2400" dirty="0">
              <a:solidFill>
                <a:schemeClr val="tx2"/>
              </a:solidFill>
            </a:endParaRPr>
          </a:p>
        </p:txBody>
      </p:sp>
      <p:sp>
        <p:nvSpPr>
          <p:cNvPr id="29" name="ee4pHeader2"/>
          <p:cNvSpPr txBox="1"/>
          <p:nvPr/>
        </p:nvSpPr>
        <p:spPr>
          <a:xfrm>
            <a:off x="3541581"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Provide a progress update</a:t>
            </a:r>
            <a:endParaRPr lang="en-US" sz="2400" dirty="0">
              <a:solidFill>
                <a:schemeClr val="tx2"/>
              </a:solidFill>
            </a:endParaRPr>
          </a:p>
        </p:txBody>
      </p:sp>
      <p:sp>
        <p:nvSpPr>
          <p:cNvPr id="28" name="ee4pHeader3"/>
          <p:cNvSpPr txBox="1"/>
          <p:nvPr/>
        </p:nvSpPr>
        <p:spPr>
          <a:xfrm>
            <a:off x="6453162"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Identify key challenges</a:t>
            </a:r>
            <a:endParaRPr lang="en-US" sz="2400" dirty="0">
              <a:solidFill>
                <a:schemeClr val="tx2"/>
              </a:solidFill>
            </a:endParaRPr>
          </a:p>
        </p:txBody>
      </p:sp>
      <p:sp>
        <p:nvSpPr>
          <p:cNvPr id="36" name="ee4pHeader4"/>
          <p:cNvSpPr txBox="1"/>
          <p:nvPr/>
        </p:nvSpPr>
        <p:spPr>
          <a:xfrm>
            <a:off x="9364742"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Technical deep dive/roadmaps</a:t>
            </a:r>
            <a:endParaRPr lang="en-US" sz="2400" dirty="0">
              <a:solidFill>
                <a:schemeClr val="tx2"/>
              </a:solidFill>
            </a:endParaRPr>
          </a:p>
        </p:txBody>
      </p:sp>
      <p:sp>
        <p:nvSpPr>
          <p:cNvPr id="2" name="Title 1"/>
          <p:cNvSpPr>
            <a:spLocks noGrp="1"/>
          </p:cNvSpPr>
          <p:nvPr>
            <p:ph type="title"/>
          </p:nvPr>
        </p:nvSpPr>
        <p:spPr/>
        <p:txBody>
          <a:bodyPr/>
          <a:lstStyle/>
          <a:p>
            <a:r>
              <a:rPr lang="en-US" dirty="0" smtClean="0"/>
              <a:t>Our objectives for the bi-weekly learning session</a:t>
            </a:r>
            <a:endParaRPr lang="en-US" dirty="0"/>
          </a:p>
        </p:txBody>
      </p:sp>
      <p:sp>
        <p:nvSpPr>
          <p:cNvPr id="3"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12" name="NavigationIcon"/>
          <p:cNvGrpSpPr>
            <a:grpSpLocks noChangeAspect="1"/>
          </p:cNvGrpSpPr>
          <p:nvPr/>
        </p:nvGrpSpPr>
        <p:grpSpPr>
          <a:xfrm>
            <a:off x="11666125" y="132877"/>
            <a:ext cx="414598" cy="365760"/>
            <a:chOff x="5555742" y="2894076"/>
            <a:chExt cx="1216152" cy="1072896"/>
          </a:xfrm>
        </p:grpSpPr>
        <p:sp>
          <p:nvSpPr>
            <p:cNvPr id="13" name="Freeform 25">
              <a:extLst>
                <a:ext uri="{FF2B5EF4-FFF2-40B4-BE49-F238E27FC236}">
                  <a16:creationId xmlns="" xmlns:a16="http://schemas.microsoft.com/office/drawing/2014/main" id="{FA0FD38E-7CA9-4ECE-9013-798D4E40C551}"/>
                </a:ext>
              </a:extLst>
            </p:cNvPr>
            <p:cNvSpPr>
              <a:spLocks noEditPoints="1"/>
            </p:cNvSpPr>
            <p:nvPr/>
          </p:nvSpPr>
          <p:spPr bwMode="auto">
            <a:xfrm>
              <a:off x="6073902" y="2925318"/>
              <a:ext cx="697992" cy="52082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14" name="Freeform 26">
              <a:extLst>
                <a:ext uri="{FF2B5EF4-FFF2-40B4-BE49-F238E27FC236}">
                  <a16:creationId xmlns="" xmlns:a16="http://schemas.microsoft.com/office/drawing/2014/main" id="{F562C458-32E3-43E7-BAF7-B4773D3C4A71}"/>
                </a:ext>
              </a:extLst>
            </p:cNvPr>
            <p:cNvSpPr>
              <a:spLocks noEditPoints="1"/>
            </p:cNvSpPr>
            <p:nvPr/>
          </p:nvSpPr>
          <p:spPr bwMode="auto">
            <a:xfrm>
              <a:off x="5555742" y="2894076"/>
              <a:ext cx="1072134" cy="107289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grpSp>
        <p:nvGrpSpPr>
          <p:cNvPr id="15" name="bcgIcons_DigitalImperative">
            <a:extLst>
              <a:ext uri="{FF2B5EF4-FFF2-40B4-BE49-F238E27FC236}">
                <a16:creationId xmlns:a16="http://schemas.microsoft.com/office/drawing/2014/main" xmlns="" id="{38FCB088-1D96-4455-A463-B6D0CB5B7386}"/>
              </a:ext>
            </a:extLst>
          </p:cNvPr>
          <p:cNvGrpSpPr>
            <a:grpSpLocks noChangeAspect="1"/>
          </p:cNvGrpSpPr>
          <p:nvPr/>
        </p:nvGrpSpPr>
        <p:grpSpPr bwMode="auto">
          <a:xfrm>
            <a:off x="629400" y="1716497"/>
            <a:ext cx="1072235" cy="1073229"/>
            <a:chOff x="1682" y="0"/>
            <a:chExt cx="4316" cy="4320"/>
          </a:xfrm>
        </p:grpSpPr>
        <p:sp>
          <p:nvSpPr>
            <p:cNvPr id="16" name="AutoShape 29">
              <a:extLst>
                <a:ext uri="{FF2B5EF4-FFF2-40B4-BE49-F238E27FC236}">
                  <a16:creationId xmlns:a16="http://schemas.microsoft.com/office/drawing/2014/main" xmlns="" id="{0A20574C-861B-41A6-B088-1F60E1E0822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31">
              <a:extLst>
                <a:ext uri="{FF2B5EF4-FFF2-40B4-BE49-F238E27FC236}">
                  <a16:creationId xmlns:a16="http://schemas.microsoft.com/office/drawing/2014/main" xmlns="" id="{B27ACF0B-87D8-43EB-9E05-3B16812D926B}"/>
                </a:ext>
              </a:extLst>
            </p:cNvPr>
            <p:cNvSpPr>
              <a:spLocks noEditPoints="1"/>
            </p:cNvSpPr>
            <p:nvPr/>
          </p:nvSpPr>
          <p:spPr bwMode="auto">
            <a:xfrm>
              <a:off x="1903" y="881"/>
              <a:ext cx="3921" cy="3060"/>
            </a:xfrm>
            <a:custGeom>
              <a:avLst/>
              <a:gdLst>
                <a:gd name="T0" fmla="*/ 244 w 2093"/>
                <a:gd name="T1" fmla="*/ 1602 h 1632"/>
                <a:gd name="T2" fmla="*/ 421 w 2093"/>
                <a:gd name="T3" fmla="*/ 1276 h 1632"/>
                <a:gd name="T4" fmla="*/ 649 w 2093"/>
                <a:gd name="T5" fmla="*/ 706 h 1632"/>
                <a:gd name="T6" fmla="*/ 880 w 2093"/>
                <a:gd name="T7" fmla="*/ 450 h 1632"/>
                <a:gd name="T8" fmla="*/ 1027 w 2093"/>
                <a:gd name="T9" fmla="*/ 62 h 1632"/>
                <a:gd name="T10" fmla="*/ 1379 w 2093"/>
                <a:gd name="T11" fmla="*/ 761 h 1632"/>
                <a:gd name="T12" fmla="*/ 1748 w 2093"/>
                <a:gd name="T13" fmla="*/ 1212 h 1632"/>
                <a:gd name="T14" fmla="*/ 1807 w 2093"/>
                <a:gd name="T15" fmla="*/ 1630 h 1632"/>
                <a:gd name="T16" fmla="*/ 1564 w 2093"/>
                <a:gd name="T17" fmla="*/ 1165 h 1632"/>
                <a:gd name="T18" fmla="*/ 1261 w 2093"/>
                <a:gd name="T19" fmla="*/ 781 h 1632"/>
                <a:gd name="T20" fmla="*/ 915 w 2093"/>
                <a:gd name="T21" fmla="*/ 485 h 1632"/>
                <a:gd name="T22" fmla="*/ 688 w 2093"/>
                <a:gd name="T23" fmla="*/ 726 h 1632"/>
                <a:gd name="T24" fmla="*/ 459 w 2093"/>
                <a:gd name="T25" fmla="*/ 1303 h 1632"/>
                <a:gd name="T26" fmla="*/ 286 w 2093"/>
                <a:gd name="T27" fmla="*/ 1614 h 1632"/>
                <a:gd name="T28" fmla="*/ 523 w 2093"/>
                <a:gd name="T29" fmla="*/ 0 h 1632"/>
                <a:gd name="T30" fmla="*/ 545 w 2093"/>
                <a:gd name="T31" fmla="*/ 276 h 1632"/>
                <a:gd name="T32" fmla="*/ 508 w 2093"/>
                <a:gd name="T33" fmla="*/ 301 h 1632"/>
                <a:gd name="T34" fmla="*/ 427 w 2093"/>
                <a:gd name="T35" fmla="*/ 96 h 1632"/>
                <a:gd name="T36" fmla="*/ 576 w 2093"/>
                <a:gd name="T37" fmla="*/ 96 h 1632"/>
                <a:gd name="T38" fmla="*/ 178 w 2093"/>
                <a:gd name="T39" fmla="*/ 899 h 1632"/>
                <a:gd name="T40" fmla="*/ 0 w 2093"/>
                <a:gd name="T41" fmla="*/ 951 h 1632"/>
                <a:gd name="T42" fmla="*/ 236 w 2093"/>
                <a:gd name="T43" fmla="*/ 778 h 1632"/>
                <a:gd name="T44" fmla="*/ 107 w 2093"/>
                <a:gd name="T45" fmla="*/ 349 h 1632"/>
                <a:gd name="T46" fmla="*/ 225 w 2093"/>
                <a:gd name="T47" fmla="*/ 255 h 1632"/>
                <a:gd name="T48" fmla="*/ 358 w 2093"/>
                <a:gd name="T49" fmla="*/ 838 h 1632"/>
                <a:gd name="T50" fmla="*/ 380 w 2093"/>
                <a:gd name="T51" fmla="*/ 494 h 1632"/>
                <a:gd name="T52" fmla="*/ 402 w 2093"/>
                <a:gd name="T53" fmla="*/ 1022 h 1632"/>
                <a:gd name="T54" fmla="*/ 365 w 2093"/>
                <a:gd name="T55" fmla="*/ 1047 h 1632"/>
                <a:gd name="T56" fmla="*/ 267 w 2093"/>
                <a:gd name="T57" fmla="*/ 809 h 1632"/>
                <a:gd name="T58" fmla="*/ 433 w 2093"/>
                <a:gd name="T59" fmla="*/ 590 h 1632"/>
                <a:gd name="T60" fmla="*/ 380 w 2093"/>
                <a:gd name="T61" fmla="*/ 643 h 1632"/>
                <a:gd name="T62" fmla="*/ 129 w 2093"/>
                <a:gd name="T63" fmla="*/ 202 h 1632"/>
                <a:gd name="T64" fmla="*/ 149 w 2093"/>
                <a:gd name="T65" fmla="*/ 951 h 1632"/>
                <a:gd name="T66" fmla="*/ 97 w 2093"/>
                <a:gd name="T67" fmla="*/ 1004 h 1632"/>
                <a:gd name="T68" fmla="*/ 1997 w 2093"/>
                <a:gd name="T69" fmla="*/ 666 h 1632"/>
                <a:gd name="T70" fmla="*/ 1700 w 2093"/>
                <a:gd name="T71" fmla="*/ 701 h 1632"/>
                <a:gd name="T72" fmla="*/ 1656 w 2093"/>
                <a:gd name="T73" fmla="*/ 847 h 1632"/>
                <a:gd name="T74" fmla="*/ 1500 w 2093"/>
                <a:gd name="T75" fmla="*/ 462 h 1632"/>
                <a:gd name="T76" fmla="*/ 1255 w 2093"/>
                <a:gd name="T77" fmla="*/ 440 h 1632"/>
                <a:gd name="T78" fmla="*/ 1500 w 2093"/>
                <a:gd name="T79" fmla="*/ 418 h 1632"/>
                <a:gd name="T80" fmla="*/ 1522 w 2093"/>
                <a:gd name="T81" fmla="*/ 102 h 1632"/>
                <a:gd name="T82" fmla="*/ 1544 w 2093"/>
                <a:gd name="T83" fmla="*/ 673 h 1632"/>
                <a:gd name="T84" fmla="*/ 1662 w 2093"/>
                <a:gd name="T85" fmla="*/ 676 h 1632"/>
                <a:gd name="T86" fmla="*/ 1903 w 2093"/>
                <a:gd name="T87" fmla="*/ 548 h 1632"/>
                <a:gd name="T88" fmla="*/ 1404 w 2093"/>
                <a:gd name="T89" fmla="*/ 440 h 1632"/>
                <a:gd name="T90" fmla="*/ 1352 w 2093"/>
                <a:gd name="T91" fmla="*/ 492 h 1632"/>
                <a:gd name="T92" fmla="*/ 1575 w 2093"/>
                <a:gd name="T93" fmla="*/ 198 h 1632"/>
                <a:gd name="T94" fmla="*/ 1522 w 2093"/>
                <a:gd name="T95" fmla="*/ 251 h 1632"/>
                <a:gd name="T96" fmla="*/ 1945 w 2093"/>
                <a:gd name="T97" fmla="*/ 5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3" h="1632">
                  <a:moveTo>
                    <a:pt x="265" y="1630"/>
                  </a:moveTo>
                  <a:cubicBezTo>
                    <a:pt x="263" y="1630"/>
                    <a:pt x="260" y="1630"/>
                    <a:pt x="258" y="1629"/>
                  </a:cubicBezTo>
                  <a:cubicBezTo>
                    <a:pt x="247" y="1626"/>
                    <a:pt x="240" y="1613"/>
                    <a:pt x="244" y="1602"/>
                  </a:cubicBezTo>
                  <a:cubicBezTo>
                    <a:pt x="337" y="1291"/>
                    <a:pt x="337" y="1291"/>
                    <a:pt x="337" y="1291"/>
                  </a:cubicBezTo>
                  <a:cubicBezTo>
                    <a:pt x="340" y="1282"/>
                    <a:pt x="348" y="1276"/>
                    <a:pt x="358" y="1276"/>
                  </a:cubicBezTo>
                  <a:cubicBezTo>
                    <a:pt x="421" y="1276"/>
                    <a:pt x="421" y="1276"/>
                    <a:pt x="421" y="1276"/>
                  </a:cubicBezTo>
                  <a:cubicBezTo>
                    <a:pt x="509" y="941"/>
                    <a:pt x="509" y="941"/>
                    <a:pt x="509" y="941"/>
                  </a:cubicBezTo>
                  <a:cubicBezTo>
                    <a:pt x="509" y="939"/>
                    <a:pt x="510" y="937"/>
                    <a:pt x="511" y="935"/>
                  </a:cubicBezTo>
                  <a:cubicBezTo>
                    <a:pt x="649" y="706"/>
                    <a:pt x="649" y="706"/>
                    <a:pt x="649" y="706"/>
                  </a:cubicBezTo>
                  <a:cubicBezTo>
                    <a:pt x="778" y="437"/>
                    <a:pt x="778" y="437"/>
                    <a:pt x="778" y="437"/>
                  </a:cubicBezTo>
                  <a:cubicBezTo>
                    <a:pt x="783" y="427"/>
                    <a:pt x="794" y="423"/>
                    <a:pt x="805" y="426"/>
                  </a:cubicBezTo>
                  <a:cubicBezTo>
                    <a:pt x="880" y="450"/>
                    <a:pt x="880" y="450"/>
                    <a:pt x="880" y="450"/>
                  </a:cubicBezTo>
                  <a:cubicBezTo>
                    <a:pt x="1006" y="77"/>
                    <a:pt x="1006" y="77"/>
                    <a:pt x="1006" y="77"/>
                  </a:cubicBezTo>
                  <a:cubicBezTo>
                    <a:pt x="1009" y="68"/>
                    <a:pt x="1017" y="62"/>
                    <a:pt x="1026" y="62"/>
                  </a:cubicBezTo>
                  <a:cubicBezTo>
                    <a:pt x="1027" y="62"/>
                    <a:pt x="1027" y="62"/>
                    <a:pt x="1027" y="62"/>
                  </a:cubicBezTo>
                  <a:cubicBezTo>
                    <a:pt x="1036" y="62"/>
                    <a:pt x="1044" y="68"/>
                    <a:pt x="1047" y="76"/>
                  </a:cubicBezTo>
                  <a:cubicBezTo>
                    <a:pt x="1283" y="740"/>
                    <a:pt x="1283" y="740"/>
                    <a:pt x="1283" y="740"/>
                  </a:cubicBezTo>
                  <a:cubicBezTo>
                    <a:pt x="1379" y="761"/>
                    <a:pt x="1379" y="761"/>
                    <a:pt x="1379" y="761"/>
                  </a:cubicBezTo>
                  <a:cubicBezTo>
                    <a:pt x="1385" y="762"/>
                    <a:pt x="1391" y="766"/>
                    <a:pt x="1394" y="772"/>
                  </a:cubicBezTo>
                  <a:cubicBezTo>
                    <a:pt x="1590" y="1129"/>
                    <a:pt x="1590" y="1129"/>
                    <a:pt x="1590" y="1129"/>
                  </a:cubicBezTo>
                  <a:cubicBezTo>
                    <a:pt x="1748" y="1212"/>
                    <a:pt x="1748" y="1212"/>
                    <a:pt x="1748" y="1212"/>
                  </a:cubicBezTo>
                  <a:cubicBezTo>
                    <a:pt x="1754" y="1215"/>
                    <a:pt x="1759" y="1221"/>
                    <a:pt x="1760" y="1228"/>
                  </a:cubicBezTo>
                  <a:cubicBezTo>
                    <a:pt x="1825" y="1604"/>
                    <a:pt x="1825" y="1604"/>
                    <a:pt x="1825" y="1604"/>
                  </a:cubicBezTo>
                  <a:cubicBezTo>
                    <a:pt x="1827" y="1616"/>
                    <a:pt x="1819" y="1628"/>
                    <a:pt x="1807" y="1630"/>
                  </a:cubicBezTo>
                  <a:cubicBezTo>
                    <a:pt x="1795" y="1632"/>
                    <a:pt x="1784" y="1624"/>
                    <a:pt x="1782" y="1612"/>
                  </a:cubicBezTo>
                  <a:cubicBezTo>
                    <a:pt x="1718" y="1246"/>
                    <a:pt x="1718" y="1246"/>
                    <a:pt x="1718" y="1246"/>
                  </a:cubicBezTo>
                  <a:cubicBezTo>
                    <a:pt x="1564" y="1165"/>
                    <a:pt x="1564" y="1165"/>
                    <a:pt x="1564" y="1165"/>
                  </a:cubicBezTo>
                  <a:cubicBezTo>
                    <a:pt x="1560" y="1163"/>
                    <a:pt x="1557" y="1160"/>
                    <a:pt x="1555" y="1156"/>
                  </a:cubicBezTo>
                  <a:cubicBezTo>
                    <a:pt x="1360" y="802"/>
                    <a:pt x="1360" y="802"/>
                    <a:pt x="1360" y="802"/>
                  </a:cubicBezTo>
                  <a:cubicBezTo>
                    <a:pt x="1261" y="781"/>
                    <a:pt x="1261" y="781"/>
                    <a:pt x="1261" y="781"/>
                  </a:cubicBezTo>
                  <a:cubicBezTo>
                    <a:pt x="1254" y="779"/>
                    <a:pt x="1248" y="774"/>
                    <a:pt x="1245" y="766"/>
                  </a:cubicBezTo>
                  <a:cubicBezTo>
                    <a:pt x="1027" y="151"/>
                    <a:pt x="1027" y="151"/>
                    <a:pt x="1027" y="151"/>
                  </a:cubicBezTo>
                  <a:cubicBezTo>
                    <a:pt x="915" y="485"/>
                    <a:pt x="915" y="485"/>
                    <a:pt x="915" y="485"/>
                  </a:cubicBezTo>
                  <a:cubicBezTo>
                    <a:pt x="911" y="496"/>
                    <a:pt x="899" y="502"/>
                    <a:pt x="887" y="498"/>
                  </a:cubicBezTo>
                  <a:cubicBezTo>
                    <a:pt x="810" y="474"/>
                    <a:pt x="810" y="474"/>
                    <a:pt x="810" y="474"/>
                  </a:cubicBezTo>
                  <a:cubicBezTo>
                    <a:pt x="688" y="726"/>
                    <a:pt x="688" y="726"/>
                    <a:pt x="688" y="726"/>
                  </a:cubicBezTo>
                  <a:cubicBezTo>
                    <a:pt x="688" y="726"/>
                    <a:pt x="687" y="727"/>
                    <a:pt x="687" y="727"/>
                  </a:cubicBezTo>
                  <a:cubicBezTo>
                    <a:pt x="550" y="955"/>
                    <a:pt x="550" y="955"/>
                    <a:pt x="550" y="955"/>
                  </a:cubicBezTo>
                  <a:cubicBezTo>
                    <a:pt x="459" y="1303"/>
                    <a:pt x="459" y="1303"/>
                    <a:pt x="459" y="1303"/>
                  </a:cubicBezTo>
                  <a:cubicBezTo>
                    <a:pt x="457" y="1313"/>
                    <a:pt x="448" y="1320"/>
                    <a:pt x="438" y="1320"/>
                  </a:cubicBezTo>
                  <a:cubicBezTo>
                    <a:pt x="374" y="1320"/>
                    <a:pt x="374" y="1320"/>
                    <a:pt x="374" y="1320"/>
                  </a:cubicBezTo>
                  <a:cubicBezTo>
                    <a:pt x="286" y="1614"/>
                    <a:pt x="286" y="1614"/>
                    <a:pt x="286" y="1614"/>
                  </a:cubicBezTo>
                  <a:cubicBezTo>
                    <a:pt x="283" y="1624"/>
                    <a:pt x="274" y="1630"/>
                    <a:pt x="265" y="1630"/>
                  </a:cubicBezTo>
                  <a:close/>
                  <a:moveTo>
                    <a:pt x="427" y="96"/>
                  </a:moveTo>
                  <a:cubicBezTo>
                    <a:pt x="427" y="43"/>
                    <a:pt x="470" y="0"/>
                    <a:pt x="523" y="0"/>
                  </a:cubicBezTo>
                  <a:cubicBezTo>
                    <a:pt x="577" y="0"/>
                    <a:pt x="620" y="43"/>
                    <a:pt x="620" y="96"/>
                  </a:cubicBezTo>
                  <a:cubicBezTo>
                    <a:pt x="620" y="142"/>
                    <a:pt x="588" y="180"/>
                    <a:pt x="545" y="190"/>
                  </a:cubicBezTo>
                  <a:cubicBezTo>
                    <a:pt x="545" y="276"/>
                    <a:pt x="545" y="276"/>
                    <a:pt x="545" y="276"/>
                  </a:cubicBezTo>
                  <a:cubicBezTo>
                    <a:pt x="722" y="452"/>
                    <a:pt x="722" y="452"/>
                    <a:pt x="722" y="452"/>
                  </a:cubicBezTo>
                  <a:cubicBezTo>
                    <a:pt x="702" y="494"/>
                    <a:pt x="702" y="494"/>
                    <a:pt x="702" y="494"/>
                  </a:cubicBezTo>
                  <a:cubicBezTo>
                    <a:pt x="508" y="301"/>
                    <a:pt x="508" y="301"/>
                    <a:pt x="508" y="301"/>
                  </a:cubicBezTo>
                  <a:cubicBezTo>
                    <a:pt x="504" y="296"/>
                    <a:pt x="501" y="291"/>
                    <a:pt x="501" y="285"/>
                  </a:cubicBezTo>
                  <a:cubicBezTo>
                    <a:pt x="501" y="190"/>
                    <a:pt x="501" y="190"/>
                    <a:pt x="501" y="190"/>
                  </a:cubicBezTo>
                  <a:cubicBezTo>
                    <a:pt x="459" y="180"/>
                    <a:pt x="427" y="142"/>
                    <a:pt x="427" y="96"/>
                  </a:cubicBezTo>
                  <a:close/>
                  <a:moveTo>
                    <a:pt x="471" y="96"/>
                  </a:moveTo>
                  <a:cubicBezTo>
                    <a:pt x="471" y="125"/>
                    <a:pt x="495" y="149"/>
                    <a:pt x="523" y="149"/>
                  </a:cubicBezTo>
                  <a:cubicBezTo>
                    <a:pt x="552" y="149"/>
                    <a:pt x="576" y="125"/>
                    <a:pt x="576" y="96"/>
                  </a:cubicBezTo>
                  <a:cubicBezTo>
                    <a:pt x="576" y="67"/>
                    <a:pt x="552" y="44"/>
                    <a:pt x="523" y="44"/>
                  </a:cubicBezTo>
                  <a:cubicBezTo>
                    <a:pt x="495" y="44"/>
                    <a:pt x="471" y="67"/>
                    <a:pt x="471" y="96"/>
                  </a:cubicBezTo>
                  <a:close/>
                  <a:moveTo>
                    <a:pt x="178" y="899"/>
                  </a:moveTo>
                  <a:cubicBezTo>
                    <a:pt x="188" y="914"/>
                    <a:pt x="193" y="932"/>
                    <a:pt x="193" y="951"/>
                  </a:cubicBezTo>
                  <a:cubicBezTo>
                    <a:pt x="193" y="1004"/>
                    <a:pt x="150" y="1048"/>
                    <a:pt x="97" y="1048"/>
                  </a:cubicBezTo>
                  <a:cubicBezTo>
                    <a:pt x="44" y="1048"/>
                    <a:pt x="0" y="1004"/>
                    <a:pt x="0" y="951"/>
                  </a:cubicBezTo>
                  <a:cubicBezTo>
                    <a:pt x="0" y="898"/>
                    <a:pt x="44" y="855"/>
                    <a:pt x="97" y="855"/>
                  </a:cubicBezTo>
                  <a:cubicBezTo>
                    <a:pt x="115" y="855"/>
                    <a:pt x="132" y="860"/>
                    <a:pt x="146" y="868"/>
                  </a:cubicBezTo>
                  <a:cubicBezTo>
                    <a:pt x="236" y="778"/>
                    <a:pt x="236" y="778"/>
                    <a:pt x="236" y="778"/>
                  </a:cubicBezTo>
                  <a:cubicBezTo>
                    <a:pt x="113" y="655"/>
                    <a:pt x="113" y="655"/>
                    <a:pt x="113" y="655"/>
                  </a:cubicBezTo>
                  <a:cubicBezTo>
                    <a:pt x="109" y="651"/>
                    <a:pt x="107" y="645"/>
                    <a:pt x="107" y="640"/>
                  </a:cubicBezTo>
                  <a:cubicBezTo>
                    <a:pt x="107" y="349"/>
                    <a:pt x="107" y="349"/>
                    <a:pt x="107" y="349"/>
                  </a:cubicBezTo>
                  <a:cubicBezTo>
                    <a:pt x="64" y="339"/>
                    <a:pt x="32" y="301"/>
                    <a:pt x="32" y="255"/>
                  </a:cubicBezTo>
                  <a:cubicBezTo>
                    <a:pt x="32" y="202"/>
                    <a:pt x="76" y="158"/>
                    <a:pt x="129" y="158"/>
                  </a:cubicBezTo>
                  <a:cubicBezTo>
                    <a:pt x="182" y="158"/>
                    <a:pt x="225" y="202"/>
                    <a:pt x="225" y="255"/>
                  </a:cubicBezTo>
                  <a:cubicBezTo>
                    <a:pt x="225" y="301"/>
                    <a:pt x="194" y="339"/>
                    <a:pt x="151" y="349"/>
                  </a:cubicBezTo>
                  <a:cubicBezTo>
                    <a:pt x="151" y="630"/>
                    <a:pt x="151" y="630"/>
                    <a:pt x="151" y="630"/>
                  </a:cubicBezTo>
                  <a:cubicBezTo>
                    <a:pt x="358" y="838"/>
                    <a:pt x="358" y="838"/>
                    <a:pt x="358" y="838"/>
                  </a:cubicBezTo>
                  <a:cubicBezTo>
                    <a:pt x="358" y="684"/>
                    <a:pt x="358" y="684"/>
                    <a:pt x="358" y="684"/>
                  </a:cubicBezTo>
                  <a:cubicBezTo>
                    <a:pt x="315" y="674"/>
                    <a:pt x="284" y="636"/>
                    <a:pt x="284" y="590"/>
                  </a:cubicBezTo>
                  <a:cubicBezTo>
                    <a:pt x="284" y="537"/>
                    <a:pt x="327" y="494"/>
                    <a:pt x="380" y="494"/>
                  </a:cubicBezTo>
                  <a:cubicBezTo>
                    <a:pt x="433" y="494"/>
                    <a:pt x="477" y="537"/>
                    <a:pt x="477" y="590"/>
                  </a:cubicBezTo>
                  <a:cubicBezTo>
                    <a:pt x="477" y="636"/>
                    <a:pt x="445" y="674"/>
                    <a:pt x="402" y="684"/>
                  </a:cubicBezTo>
                  <a:cubicBezTo>
                    <a:pt x="402" y="1022"/>
                    <a:pt x="402" y="1022"/>
                    <a:pt x="402" y="1022"/>
                  </a:cubicBezTo>
                  <a:cubicBezTo>
                    <a:pt x="434" y="1054"/>
                    <a:pt x="434" y="1054"/>
                    <a:pt x="434" y="1054"/>
                  </a:cubicBezTo>
                  <a:cubicBezTo>
                    <a:pt x="421" y="1103"/>
                    <a:pt x="421" y="1103"/>
                    <a:pt x="421" y="1103"/>
                  </a:cubicBezTo>
                  <a:cubicBezTo>
                    <a:pt x="365" y="1047"/>
                    <a:pt x="365" y="1047"/>
                    <a:pt x="365" y="1047"/>
                  </a:cubicBezTo>
                  <a:cubicBezTo>
                    <a:pt x="360" y="1043"/>
                    <a:pt x="358" y="1037"/>
                    <a:pt x="358" y="1031"/>
                  </a:cubicBezTo>
                  <a:cubicBezTo>
                    <a:pt x="358" y="900"/>
                    <a:pt x="358" y="900"/>
                    <a:pt x="358" y="900"/>
                  </a:cubicBezTo>
                  <a:cubicBezTo>
                    <a:pt x="267" y="809"/>
                    <a:pt x="267" y="809"/>
                    <a:pt x="267" y="809"/>
                  </a:cubicBezTo>
                  <a:lnTo>
                    <a:pt x="178" y="899"/>
                  </a:lnTo>
                  <a:close/>
                  <a:moveTo>
                    <a:pt x="380" y="643"/>
                  </a:moveTo>
                  <a:cubicBezTo>
                    <a:pt x="409" y="643"/>
                    <a:pt x="433" y="619"/>
                    <a:pt x="433" y="590"/>
                  </a:cubicBezTo>
                  <a:cubicBezTo>
                    <a:pt x="433" y="561"/>
                    <a:pt x="409" y="538"/>
                    <a:pt x="380" y="538"/>
                  </a:cubicBezTo>
                  <a:cubicBezTo>
                    <a:pt x="351" y="538"/>
                    <a:pt x="328" y="561"/>
                    <a:pt x="328" y="590"/>
                  </a:cubicBezTo>
                  <a:cubicBezTo>
                    <a:pt x="328" y="619"/>
                    <a:pt x="351" y="643"/>
                    <a:pt x="380" y="643"/>
                  </a:cubicBezTo>
                  <a:close/>
                  <a:moveTo>
                    <a:pt x="129" y="307"/>
                  </a:moveTo>
                  <a:cubicBezTo>
                    <a:pt x="158" y="307"/>
                    <a:pt x="181" y="284"/>
                    <a:pt x="181" y="255"/>
                  </a:cubicBezTo>
                  <a:cubicBezTo>
                    <a:pt x="181" y="226"/>
                    <a:pt x="158" y="202"/>
                    <a:pt x="129" y="202"/>
                  </a:cubicBezTo>
                  <a:cubicBezTo>
                    <a:pt x="100" y="202"/>
                    <a:pt x="76" y="226"/>
                    <a:pt x="76" y="255"/>
                  </a:cubicBezTo>
                  <a:cubicBezTo>
                    <a:pt x="76" y="284"/>
                    <a:pt x="100" y="307"/>
                    <a:pt x="129" y="307"/>
                  </a:cubicBezTo>
                  <a:close/>
                  <a:moveTo>
                    <a:pt x="149" y="951"/>
                  </a:moveTo>
                  <a:cubicBezTo>
                    <a:pt x="149" y="922"/>
                    <a:pt x="126" y="899"/>
                    <a:pt x="97" y="899"/>
                  </a:cubicBezTo>
                  <a:cubicBezTo>
                    <a:pt x="68" y="899"/>
                    <a:pt x="44" y="922"/>
                    <a:pt x="44" y="951"/>
                  </a:cubicBezTo>
                  <a:cubicBezTo>
                    <a:pt x="44" y="980"/>
                    <a:pt x="68" y="1004"/>
                    <a:pt x="97" y="1004"/>
                  </a:cubicBezTo>
                  <a:cubicBezTo>
                    <a:pt x="126" y="1004"/>
                    <a:pt x="149" y="980"/>
                    <a:pt x="149" y="951"/>
                  </a:cubicBezTo>
                  <a:close/>
                  <a:moveTo>
                    <a:pt x="2093" y="570"/>
                  </a:moveTo>
                  <a:cubicBezTo>
                    <a:pt x="2093" y="623"/>
                    <a:pt x="2050" y="666"/>
                    <a:pt x="1997" y="666"/>
                  </a:cubicBezTo>
                  <a:cubicBezTo>
                    <a:pt x="1951" y="666"/>
                    <a:pt x="1913" y="635"/>
                    <a:pt x="1903" y="592"/>
                  </a:cubicBezTo>
                  <a:cubicBezTo>
                    <a:pt x="1809" y="592"/>
                    <a:pt x="1809" y="592"/>
                    <a:pt x="1809" y="592"/>
                  </a:cubicBezTo>
                  <a:cubicBezTo>
                    <a:pt x="1700" y="701"/>
                    <a:pt x="1700" y="701"/>
                    <a:pt x="1700" y="701"/>
                  </a:cubicBezTo>
                  <a:cubicBezTo>
                    <a:pt x="1700" y="1137"/>
                    <a:pt x="1700" y="1137"/>
                    <a:pt x="1700" y="1137"/>
                  </a:cubicBezTo>
                  <a:cubicBezTo>
                    <a:pt x="1656" y="1114"/>
                    <a:pt x="1656" y="1114"/>
                    <a:pt x="1656" y="1114"/>
                  </a:cubicBezTo>
                  <a:cubicBezTo>
                    <a:pt x="1656" y="847"/>
                    <a:pt x="1656" y="847"/>
                    <a:pt x="1656" y="847"/>
                  </a:cubicBezTo>
                  <a:cubicBezTo>
                    <a:pt x="1507" y="698"/>
                    <a:pt x="1507" y="698"/>
                    <a:pt x="1507" y="698"/>
                  </a:cubicBezTo>
                  <a:cubicBezTo>
                    <a:pt x="1502" y="693"/>
                    <a:pt x="1500" y="688"/>
                    <a:pt x="1500" y="682"/>
                  </a:cubicBezTo>
                  <a:cubicBezTo>
                    <a:pt x="1500" y="462"/>
                    <a:pt x="1500" y="462"/>
                    <a:pt x="1500" y="462"/>
                  </a:cubicBezTo>
                  <a:cubicBezTo>
                    <a:pt x="1445" y="462"/>
                    <a:pt x="1445" y="462"/>
                    <a:pt x="1445" y="462"/>
                  </a:cubicBezTo>
                  <a:cubicBezTo>
                    <a:pt x="1435" y="505"/>
                    <a:pt x="1397" y="536"/>
                    <a:pt x="1352" y="536"/>
                  </a:cubicBezTo>
                  <a:cubicBezTo>
                    <a:pt x="1298" y="536"/>
                    <a:pt x="1255" y="493"/>
                    <a:pt x="1255" y="440"/>
                  </a:cubicBezTo>
                  <a:cubicBezTo>
                    <a:pt x="1255" y="387"/>
                    <a:pt x="1298" y="344"/>
                    <a:pt x="1352" y="344"/>
                  </a:cubicBezTo>
                  <a:cubicBezTo>
                    <a:pt x="1397" y="344"/>
                    <a:pt x="1435" y="375"/>
                    <a:pt x="1445" y="418"/>
                  </a:cubicBezTo>
                  <a:cubicBezTo>
                    <a:pt x="1500" y="418"/>
                    <a:pt x="1500" y="418"/>
                    <a:pt x="1500" y="418"/>
                  </a:cubicBezTo>
                  <a:cubicBezTo>
                    <a:pt x="1500" y="292"/>
                    <a:pt x="1500" y="292"/>
                    <a:pt x="1500" y="292"/>
                  </a:cubicBezTo>
                  <a:cubicBezTo>
                    <a:pt x="1457" y="282"/>
                    <a:pt x="1426" y="244"/>
                    <a:pt x="1426" y="198"/>
                  </a:cubicBezTo>
                  <a:cubicBezTo>
                    <a:pt x="1426" y="145"/>
                    <a:pt x="1469" y="102"/>
                    <a:pt x="1522" y="102"/>
                  </a:cubicBezTo>
                  <a:cubicBezTo>
                    <a:pt x="1575" y="102"/>
                    <a:pt x="1619" y="145"/>
                    <a:pt x="1619" y="198"/>
                  </a:cubicBezTo>
                  <a:cubicBezTo>
                    <a:pt x="1619" y="244"/>
                    <a:pt x="1587" y="282"/>
                    <a:pt x="1544" y="292"/>
                  </a:cubicBezTo>
                  <a:cubicBezTo>
                    <a:pt x="1544" y="673"/>
                    <a:pt x="1544" y="673"/>
                    <a:pt x="1544" y="673"/>
                  </a:cubicBezTo>
                  <a:cubicBezTo>
                    <a:pt x="1656" y="785"/>
                    <a:pt x="1656" y="785"/>
                    <a:pt x="1656" y="785"/>
                  </a:cubicBezTo>
                  <a:cubicBezTo>
                    <a:pt x="1656" y="692"/>
                    <a:pt x="1656" y="692"/>
                    <a:pt x="1656" y="692"/>
                  </a:cubicBezTo>
                  <a:cubicBezTo>
                    <a:pt x="1656" y="686"/>
                    <a:pt x="1658" y="680"/>
                    <a:pt x="1662" y="676"/>
                  </a:cubicBezTo>
                  <a:cubicBezTo>
                    <a:pt x="1784" y="554"/>
                    <a:pt x="1784" y="554"/>
                    <a:pt x="1784" y="554"/>
                  </a:cubicBezTo>
                  <a:cubicBezTo>
                    <a:pt x="1788" y="550"/>
                    <a:pt x="1794" y="548"/>
                    <a:pt x="1800" y="548"/>
                  </a:cubicBezTo>
                  <a:cubicBezTo>
                    <a:pt x="1903" y="548"/>
                    <a:pt x="1903" y="548"/>
                    <a:pt x="1903" y="548"/>
                  </a:cubicBezTo>
                  <a:cubicBezTo>
                    <a:pt x="1913" y="505"/>
                    <a:pt x="1951" y="474"/>
                    <a:pt x="1997" y="474"/>
                  </a:cubicBezTo>
                  <a:cubicBezTo>
                    <a:pt x="2050" y="474"/>
                    <a:pt x="2093" y="517"/>
                    <a:pt x="2093" y="570"/>
                  </a:cubicBezTo>
                  <a:close/>
                  <a:moveTo>
                    <a:pt x="1404" y="440"/>
                  </a:moveTo>
                  <a:cubicBezTo>
                    <a:pt x="1404" y="411"/>
                    <a:pt x="1380" y="388"/>
                    <a:pt x="1352" y="388"/>
                  </a:cubicBezTo>
                  <a:cubicBezTo>
                    <a:pt x="1323" y="388"/>
                    <a:pt x="1299" y="411"/>
                    <a:pt x="1299" y="440"/>
                  </a:cubicBezTo>
                  <a:cubicBezTo>
                    <a:pt x="1299" y="469"/>
                    <a:pt x="1323" y="492"/>
                    <a:pt x="1352" y="492"/>
                  </a:cubicBezTo>
                  <a:cubicBezTo>
                    <a:pt x="1380" y="492"/>
                    <a:pt x="1404" y="469"/>
                    <a:pt x="1404" y="440"/>
                  </a:cubicBezTo>
                  <a:close/>
                  <a:moveTo>
                    <a:pt x="1522" y="251"/>
                  </a:moveTo>
                  <a:cubicBezTo>
                    <a:pt x="1551" y="251"/>
                    <a:pt x="1575" y="227"/>
                    <a:pt x="1575" y="198"/>
                  </a:cubicBezTo>
                  <a:cubicBezTo>
                    <a:pt x="1575" y="169"/>
                    <a:pt x="1551" y="146"/>
                    <a:pt x="1522" y="146"/>
                  </a:cubicBezTo>
                  <a:cubicBezTo>
                    <a:pt x="1493" y="146"/>
                    <a:pt x="1470" y="169"/>
                    <a:pt x="1470" y="198"/>
                  </a:cubicBezTo>
                  <a:cubicBezTo>
                    <a:pt x="1470" y="227"/>
                    <a:pt x="1493" y="251"/>
                    <a:pt x="1522" y="251"/>
                  </a:cubicBezTo>
                  <a:close/>
                  <a:moveTo>
                    <a:pt x="2049" y="570"/>
                  </a:moveTo>
                  <a:cubicBezTo>
                    <a:pt x="2049" y="541"/>
                    <a:pt x="2026" y="518"/>
                    <a:pt x="1997" y="518"/>
                  </a:cubicBezTo>
                  <a:cubicBezTo>
                    <a:pt x="1968" y="518"/>
                    <a:pt x="1945" y="541"/>
                    <a:pt x="1945" y="570"/>
                  </a:cubicBezTo>
                  <a:cubicBezTo>
                    <a:pt x="1945" y="599"/>
                    <a:pt x="1968" y="622"/>
                    <a:pt x="1997" y="622"/>
                  </a:cubicBezTo>
                  <a:cubicBezTo>
                    <a:pt x="2026" y="622"/>
                    <a:pt x="2049" y="599"/>
                    <a:pt x="2049" y="5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2">
              <a:extLst>
                <a:ext uri="{FF2B5EF4-FFF2-40B4-BE49-F238E27FC236}">
                  <a16:creationId xmlns:a16="http://schemas.microsoft.com/office/drawing/2014/main" xmlns="" id="{E28F1E45-EC36-4841-AE6B-A842DE4BEBD3}"/>
                </a:ext>
              </a:extLst>
            </p:cNvPr>
            <p:cNvSpPr>
              <a:spLocks noEditPoints="1"/>
            </p:cNvSpPr>
            <p:nvPr/>
          </p:nvSpPr>
          <p:spPr bwMode="auto">
            <a:xfrm>
              <a:off x="2574" y="300"/>
              <a:ext cx="2120" cy="3609"/>
            </a:xfrm>
            <a:custGeom>
              <a:avLst/>
              <a:gdLst>
                <a:gd name="T0" fmla="*/ 204 w 1132"/>
                <a:gd name="T1" fmla="*/ 1471 h 1925"/>
                <a:gd name="T2" fmla="*/ 252 w 1132"/>
                <a:gd name="T3" fmla="*/ 1283 h 1925"/>
                <a:gd name="T4" fmla="*/ 412 w 1132"/>
                <a:gd name="T5" fmla="*/ 1048 h 1925"/>
                <a:gd name="T6" fmla="*/ 476 w 1132"/>
                <a:gd name="T7" fmla="*/ 879 h 1925"/>
                <a:gd name="T8" fmla="*/ 476 w 1132"/>
                <a:gd name="T9" fmla="*/ 1129 h 1925"/>
                <a:gd name="T10" fmla="*/ 310 w 1132"/>
                <a:gd name="T11" fmla="*/ 1304 h 1925"/>
                <a:gd name="T12" fmla="*/ 204 w 1132"/>
                <a:gd name="T13" fmla="*/ 1471 h 1925"/>
                <a:gd name="T14" fmla="*/ 670 w 1132"/>
                <a:gd name="T15" fmla="*/ 596 h 1925"/>
                <a:gd name="T16" fmla="*/ 573 w 1132"/>
                <a:gd name="T17" fmla="*/ 964 h 1925"/>
                <a:gd name="T18" fmla="*/ 622 w 1132"/>
                <a:gd name="T19" fmla="*/ 1100 h 1925"/>
                <a:gd name="T20" fmla="*/ 411 w 1132"/>
                <a:gd name="T21" fmla="*/ 1620 h 1925"/>
                <a:gd name="T22" fmla="*/ 707 w 1132"/>
                <a:gd name="T23" fmla="*/ 1175 h 1925"/>
                <a:gd name="T24" fmla="*/ 677 w 1132"/>
                <a:gd name="T25" fmla="*/ 961 h 1925"/>
                <a:gd name="T26" fmla="*/ 649 w 1132"/>
                <a:gd name="T27" fmla="*/ 847 h 1925"/>
                <a:gd name="T28" fmla="*/ 691 w 1132"/>
                <a:gd name="T29" fmla="*/ 756 h 1925"/>
                <a:gd name="T30" fmla="*/ 670 w 1132"/>
                <a:gd name="T31" fmla="*/ 596 h 1925"/>
                <a:gd name="T32" fmla="*/ 787 w 1132"/>
                <a:gd name="T33" fmla="*/ 924 h 1925"/>
                <a:gd name="T34" fmla="*/ 833 w 1132"/>
                <a:gd name="T35" fmla="*/ 1220 h 1925"/>
                <a:gd name="T36" fmla="*/ 924 w 1132"/>
                <a:gd name="T37" fmla="*/ 1271 h 1925"/>
                <a:gd name="T38" fmla="*/ 1132 w 1132"/>
                <a:gd name="T39" fmla="*/ 1496 h 1925"/>
                <a:gd name="T40" fmla="*/ 960 w 1132"/>
                <a:gd name="T41" fmla="*/ 1175 h 1925"/>
                <a:gd name="T42" fmla="*/ 876 w 1132"/>
                <a:gd name="T43" fmla="*/ 1156 h 1925"/>
                <a:gd name="T44" fmla="*/ 787 w 1132"/>
                <a:gd name="T45" fmla="*/ 924 h 1925"/>
                <a:gd name="T46" fmla="*/ 190 w 1132"/>
                <a:gd name="T47" fmla="*/ 1778 h 1925"/>
                <a:gd name="T48" fmla="*/ 214 w 1132"/>
                <a:gd name="T49" fmla="*/ 1613 h 1925"/>
                <a:gd name="T50" fmla="*/ 292 w 1132"/>
                <a:gd name="T51" fmla="*/ 1471 h 1925"/>
                <a:gd name="T52" fmla="*/ 178 w 1132"/>
                <a:gd name="T53" fmla="*/ 1571 h 1925"/>
                <a:gd name="T54" fmla="*/ 132 w 1132"/>
                <a:gd name="T55" fmla="*/ 1705 h 1925"/>
                <a:gd name="T56" fmla="*/ 60 w 1132"/>
                <a:gd name="T57" fmla="*/ 1705 h 1925"/>
                <a:gd name="T58" fmla="*/ 0 w 1132"/>
                <a:gd name="T59" fmla="*/ 1925 h 1925"/>
                <a:gd name="T60" fmla="*/ 190 w 1132"/>
                <a:gd name="T61" fmla="*/ 1778 h 1925"/>
                <a:gd name="T62" fmla="*/ 649 w 1132"/>
                <a:gd name="T63" fmla="*/ 331 h 1925"/>
                <a:gd name="T64" fmla="*/ 668 w 1132"/>
                <a:gd name="T65" fmla="*/ 328 h 1925"/>
                <a:gd name="T66" fmla="*/ 669 w 1132"/>
                <a:gd name="T67" fmla="*/ 328 h 1925"/>
                <a:gd name="T68" fmla="*/ 701 w 1132"/>
                <a:gd name="T69" fmla="*/ 336 h 1925"/>
                <a:gd name="T70" fmla="*/ 701 w 1132"/>
                <a:gd name="T71" fmla="*/ 200 h 1925"/>
                <a:gd name="T72" fmla="*/ 707 w 1132"/>
                <a:gd name="T73" fmla="*/ 193 h 1925"/>
                <a:gd name="T74" fmla="*/ 1010 w 1132"/>
                <a:gd name="T75" fmla="*/ 193 h 1925"/>
                <a:gd name="T76" fmla="*/ 1014 w 1132"/>
                <a:gd name="T77" fmla="*/ 182 h 1925"/>
                <a:gd name="T78" fmla="*/ 933 w 1132"/>
                <a:gd name="T79" fmla="*/ 101 h 1925"/>
                <a:gd name="T80" fmla="*/ 933 w 1132"/>
                <a:gd name="T81" fmla="*/ 92 h 1925"/>
                <a:gd name="T82" fmla="*/ 1014 w 1132"/>
                <a:gd name="T83" fmla="*/ 11 h 1925"/>
                <a:gd name="T84" fmla="*/ 1010 w 1132"/>
                <a:gd name="T85" fmla="*/ 0 h 1925"/>
                <a:gd name="T86" fmla="*/ 694 w 1132"/>
                <a:gd name="T87" fmla="*/ 0 h 1925"/>
                <a:gd name="T88" fmla="*/ 655 w 1132"/>
                <a:gd name="T89" fmla="*/ 0 h 1925"/>
                <a:gd name="T90" fmla="*/ 655 w 1132"/>
                <a:gd name="T91" fmla="*/ 0 h 1925"/>
                <a:gd name="T92" fmla="*/ 649 w 1132"/>
                <a:gd name="T93" fmla="*/ 7 h 1925"/>
                <a:gd name="T94" fmla="*/ 649 w 1132"/>
                <a:gd name="T95" fmla="*/ 193 h 1925"/>
                <a:gd name="T96" fmla="*/ 649 w 1132"/>
                <a:gd name="T97" fmla="*/ 193 h 1925"/>
                <a:gd name="T98" fmla="*/ 649 w 1132"/>
                <a:gd name="T99" fmla="*/ 331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2" h="1925">
                  <a:moveTo>
                    <a:pt x="204" y="1471"/>
                  </a:moveTo>
                  <a:cubicBezTo>
                    <a:pt x="252" y="1283"/>
                    <a:pt x="252" y="1283"/>
                    <a:pt x="252" y="1283"/>
                  </a:cubicBezTo>
                  <a:cubicBezTo>
                    <a:pt x="412" y="1048"/>
                    <a:pt x="412" y="1048"/>
                    <a:pt x="412" y="1048"/>
                  </a:cubicBezTo>
                  <a:cubicBezTo>
                    <a:pt x="476" y="879"/>
                    <a:pt x="476" y="879"/>
                    <a:pt x="476" y="879"/>
                  </a:cubicBezTo>
                  <a:cubicBezTo>
                    <a:pt x="476" y="1129"/>
                    <a:pt x="476" y="1129"/>
                    <a:pt x="476" y="1129"/>
                  </a:cubicBezTo>
                  <a:cubicBezTo>
                    <a:pt x="310" y="1304"/>
                    <a:pt x="310" y="1304"/>
                    <a:pt x="310" y="1304"/>
                  </a:cubicBezTo>
                  <a:lnTo>
                    <a:pt x="204" y="1471"/>
                  </a:lnTo>
                  <a:close/>
                  <a:moveTo>
                    <a:pt x="670" y="596"/>
                  </a:moveTo>
                  <a:cubicBezTo>
                    <a:pt x="573" y="964"/>
                    <a:pt x="573" y="964"/>
                    <a:pt x="573" y="964"/>
                  </a:cubicBezTo>
                  <a:cubicBezTo>
                    <a:pt x="622" y="1100"/>
                    <a:pt x="622" y="1100"/>
                    <a:pt x="622" y="1100"/>
                  </a:cubicBezTo>
                  <a:cubicBezTo>
                    <a:pt x="411" y="1620"/>
                    <a:pt x="411" y="1620"/>
                    <a:pt x="411" y="1620"/>
                  </a:cubicBezTo>
                  <a:cubicBezTo>
                    <a:pt x="707" y="1175"/>
                    <a:pt x="707" y="1175"/>
                    <a:pt x="707" y="1175"/>
                  </a:cubicBezTo>
                  <a:cubicBezTo>
                    <a:pt x="677" y="961"/>
                    <a:pt x="677" y="961"/>
                    <a:pt x="677" y="961"/>
                  </a:cubicBezTo>
                  <a:cubicBezTo>
                    <a:pt x="649" y="847"/>
                    <a:pt x="649" y="847"/>
                    <a:pt x="649" y="847"/>
                  </a:cubicBezTo>
                  <a:cubicBezTo>
                    <a:pt x="691" y="756"/>
                    <a:pt x="691" y="756"/>
                    <a:pt x="691" y="756"/>
                  </a:cubicBezTo>
                  <a:lnTo>
                    <a:pt x="670" y="596"/>
                  </a:lnTo>
                  <a:close/>
                  <a:moveTo>
                    <a:pt x="787" y="924"/>
                  </a:moveTo>
                  <a:cubicBezTo>
                    <a:pt x="833" y="1220"/>
                    <a:pt x="833" y="1220"/>
                    <a:pt x="833" y="1220"/>
                  </a:cubicBezTo>
                  <a:cubicBezTo>
                    <a:pt x="924" y="1271"/>
                    <a:pt x="924" y="1271"/>
                    <a:pt x="924" y="1271"/>
                  </a:cubicBezTo>
                  <a:cubicBezTo>
                    <a:pt x="1132" y="1496"/>
                    <a:pt x="1132" y="1496"/>
                    <a:pt x="1132" y="1496"/>
                  </a:cubicBezTo>
                  <a:cubicBezTo>
                    <a:pt x="960" y="1175"/>
                    <a:pt x="960" y="1175"/>
                    <a:pt x="960" y="1175"/>
                  </a:cubicBezTo>
                  <a:cubicBezTo>
                    <a:pt x="876" y="1156"/>
                    <a:pt x="876" y="1156"/>
                    <a:pt x="876" y="1156"/>
                  </a:cubicBezTo>
                  <a:lnTo>
                    <a:pt x="787" y="924"/>
                  </a:lnTo>
                  <a:close/>
                  <a:moveTo>
                    <a:pt x="190" y="1778"/>
                  </a:moveTo>
                  <a:cubicBezTo>
                    <a:pt x="214" y="1613"/>
                    <a:pt x="214" y="1613"/>
                    <a:pt x="214" y="1613"/>
                  </a:cubicBezTo>
                  <a:cubicBezTo>
                    <a:pt x="292" y="1471"/>
                    <a:pt x="292" y="1471"/>
                    <a:pt x="292" y="1471"/>
                  </a:cubicBezTo>
                  <a:cubicBezTo>
                    <a:pt x="178" y="1571"/>
                    <a:pt x="178" y="1571"/>
                    <a:pt x="178" y="1571"/>
                  </a:cubicBezTo>
                  <a:cubicBezTo>
                    <a:pt x="132" y="1705"/>
                    <a:pt x="132" y="1705"/>
                    <a:pt x="132" y="1705"/>
                  </a:cubicBezTo>
                  <a:cubicBezTo>
                    <a:pt x="60" y="1705"/>
                    <a:pt x="60" y="1705"/>
                    <a:pt x="60" y="1705"/>
                  </a:cubicBezTo>
                  <a:cubicBezTo>
                    <a:pt x="0" y="1925"/>
                    <a:pt x="0" y="1925"/>
                    <a:pt x="0" y="1925"/>
                  </a:cubicBezTo>
                  <a:lnTo>
                    <a:pt x="190" y="1778"/>
                  </a:lnTo>
                  <a:close/>
                  <a:moveTo>
                    <a:pt x="649" y="331"/>
                  </a:moveTo>
                  <a:cubicBezTo>
                    <a:pt x="655" y="329"/>
                    <a:pt x="662" y="328"/>
                    <a:pt x="668" y="328"/>
                  </a:cubicBezTo>
                  <a:cubicBezTo>
                    <a:pt x="669" y="328"/>
                    <a:pt x="669" y="328"/>
                    <a:pt x="669" y="328"/>
                  </a:cubicBezTo>
                  <a:cubicBezTo>
                    <a:pt x="680" y="328"/>
                    <a:pt x="691" y="331"/>
                    <a:pt x="701" y="336"/>
                  </a:cubicBezTo>
                  <a:cubicBezTo>
                    <a:pt x="701" y="200"/>
                    <a:pt x="701" y="200"/>
                    <a:pt x="701" y="200"/>
                  </a:cubicBezTo>
                  <a:cubicBezTo>
                    <a:pt x="701" y="196"/>
                    <a:pt x="704" y="193"/>
                    <a:pt x="707" y="193"/>
                  </a:cubicBezTo>
                  <a:cubicBezTo>
                    <a:pt x="1010" y="193"/>
                    <a:pt x="1010" y="193"/>
                    <a:pt x="1010" y="193"/>
                  </a:cubicBezTo>
                  <a:cubicBezTo>
                    <a:pt x="1016" y="193"/>
                    <a:pt x="1018" y="186"/>
                    <a:pt x="1014" y="182"/>
                  </a:cubicBezTo>
                  <a:cubicBezTo>
                    <a:pt x="933" y="101"/>
                    <a:pt x="933" y="101"/>
                    <a:pt x="933" y="101"/>
                  </a:cubicBezTo>
                  <a:cubicBezTo>
                    <a:pt x="931" y="99"/>
                    <a:pt x="931" y="95"/>
                    <a:pt x="933" y="92"/>
                  </a:cubicBezTo>
                  <a:cubicBezTo>
                    <a:pt x="1014" y="11"/>
                    <a:pt x="1014" y="11"/>
                    <a:pt x="1014" y="11"/>
                  </a:cubicBezTo>
                  <a:cubicBezTo>
                    <a:pt x="1018" y="7"/>
                    <a:pt x="1016" y="0"/>
                    <a:pt x="1010" y="0"/>
                  </a:cubicBezTo>
                  <a:cubicBezTo>
                    <a:pt x="694" y="0"/>
                    <a:pt x="694" y="0"/>
                    <a:pt x="694" y="0"/>
                  </a:cubicBezTo>
                  <a:cubicBezTo>
                    <a:pt x="655" y="0"/>
                    <a:pt x="655" y="0"/>
                    <a:pt x="655" y="0"/>
                  </a:cubicBezTo>
                  <a:cubicBezTo>
                    <a:pt x="655" y="0"/>
                    <a:pt x="655" y="0"/>
                    <a:pt x="655" y="0"/>
                  </a:cubicBezTo>
                  <a:cubicBezTo>
                    <a:pt x="652" y="0"/>
                    <a:pt x="649" y="3"/>
                    <a:pt x="649" y="7"/>
                  </a:cubicBezTo>
                  <a:cubicBezTo>
                    <a:pt x="649" y="193"/>
                    <a:pt x="649" y="193"/>
                    <a:pt x="649" y="193"/>
                  </a:cubicBezTo>
                  <a:cubicBezTo>
                    <a:pt x="649" y="193"/>
                    <a:pt x="649" y="193"/>
                    <a:pt x="649" y="193"/>
                  </a:cubicBezTo>
                  <a:lnTo>
                    <a:pt x="649" y="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 name="bcgIcons_CurvedRoad">
            <a:extLst>
              <a:ext uri="{FF2B5EF4-FFF2-40B4-BE49-F238E27FC236}">
                <a16:creationId xmlns:a16="http://schemas.microsoft.com/office/drawing/2014/main" xmlns="" id="{CA03986D-1822-40B3-84B7-81CCEA1D0553}"/>
              </a:ext>
            </a:extLst>
          </p:cNvPr>
          <p:cNvGrpSpPr>
            <a:grpSpLocks noChangeAspect="1"/>
          </p:cNvGrpSpPr>
          <p:nvPr/>
        </p:nvGrpSpPr>
        <p:grpSpPr bwMode="auto">
          <a:xfrm>
            <a:off x="3541581" y="1716497"/>
            <a:ext cx="1072235" cy="1073229"/>
            <a:chOff x="1682" y="0"/>
            <a:chExt cx="4316" cy="4320"/>
          </a:xfrm>
        </p:grpSpPr>
        <p:sp>
          <p:nvSpPr>
            <p:cNvPr id="20" name="AutoShape 13">
              <a:extLst>
                <a:ext uri="{FF2B5EF4-FFF2-40B4-BE49-F238E27FC236}">
                  <a16:creationId xmlns:a16="http://schemas.microsoft.com/office/drawing/2014/main" xmlns="" id="{38D6B196-8244-416F-B5DB-A1E0AE75B7C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a:extLst>
                <a:ext uri="{FF2B5EF4-FFF2-40B4-BE49-F238E27FC236}">
                  <a16:creationId xmlns:a16="http://schemas.microsoft.com/office/drawing/2014/main" xmlns="" id="{4DE021B3-E9E5-45D5-85F8-E847B1250258}"/>
                </a:ext>
              </a:extLst>
            </p:cNvPr>
            <p:cNvSpPr>
              <a:spLocks noEditPoints="1"/>
            </p:cNvSpPr>
            <p:nvPr/>
          </p:nvSpPr>
          <p:spPr bwMode="auto">
            <a:xfrm>
              <a:off x="2285" y="1020"/>
              <a:ext cx="3112" cy="2591"/>
            </a:xfrm>
            <a:custGeom>
              <a:avLst/>
              <a:gdLst>
                <a:gd name="T0" fmla="*/ 1619 w 1661"/>
                <a:gd name="T1" fmla="*/ 563 h 1382"/>
                <a:gd name="T2" fmla="*/ 1436 w 1661"/>
                <a:gd name="T3" fmla="*/ 563 h 1382"/>
                <a:gd name="T4" fmla="*/ 1259 w 1661"/>
                <a:gd name="T5" fmla="*/ 211 h 1382"/>
                <a:gd name="T6" fmla="*/ 1348 w 1661"/>
                <a:gd name="T7" fmla="*/ 33 h 1382"/>
                <a:gd name="T8" fmla="*/ 1387 w 1661"/>
                <a:gd name="T9" fmla="*/ 33 h 1382"/>
                <a:gd name="T10" fmla="*/ 1638 w 1661"/>
                <a:gd name="T11" fmla="*/ 531 h 1382"/>
                <a:gd name="T12" fmla="*/ 1619 w 1661"/>
                <a:gd name="T13" fmla="*/ 563 h 1382"/>
                <a:gd name="T14" fmla="*/ 1112 w 1661"/>
                <a:gd name="T15" fmla="*/ 1382 h 1382"/>
                <a:gd name="T16" fmla="*/ 0 w 1661"/>
                <a:gd name="T17" fmla="*/ 1382 h 1382"/>
                <a:gd name="T18" fmla="*/ 723 w 1661"/>
                <a:gd name="T19" fmla="*/ 943 h 1382"/>
                <a:gd name="T20" fmla="*/ 777 w 1661"/>
                <a:gd name="T21" fmla="*/ 530 h 1382"/>
                <a:gd name="T22" fmla="*/ 737 w 1661"/>
                <a:gd name="T23" fmla="*/ 451 h 1382"/>
                <a:gd name="T24" fmla="*/ 1301 w 1661"/>
                <a:gd name="T25" fmla="*/ 679 h 1382"/>
                <a:gd name="T26" fmla="*/ 1112 w 1661"/>
                <a:gd name="T27" fmla="*/ 1382 h 1382"/>
                <a:gd name="T28" fmla="*/ 950 w 1661"/>
                <a:gd name="T29" fmla="*/ 1072 h 1382"/>
                <a:gd name="T30" fmla="*/ 920 w 1661"/>
                <a:gd name="T31" fmla="*/ 1067 h 1382"/>
                <a:gd name="T32" fmla="*/ 805 w 1661"/>
                <a:gd name="T33" fmla="*/ 1143 h 1382"/>
                <a:gd name="T34" fmla="*/ 624 w 1661"/>
                <a:gd name="T35" fmla="*/ 1278 h 1382"/>
                <a:gd name="T36" fmla="*/ 626 w 1661"/>
                <a:gd name="T37" fmla="*/ 1309 h 1382"/>
                <a:gd name="T38" fmla="*/ 641 w 1661"/>
                <a:gd name="T39" fmla="*/ 1315 h 1382"/>
                <a:gd name="T40" fmla="*/ 657 w 1661"/>
                <a:gd name="T41" fmla="*/ 1307 h 1382"/>
                <a:gd name="T42" fmla="*/ 829 w 1661"/>
                <a:gd name="T43" fmla="*/ 1180 h 1382"/>
                <a:gd name="T44" fmla="*/ 945 w 1661"/>
                <a:gd name="T45" fmla="*/ 1103 h 1382"/>
                <a:gd name="T46" fmla="*/ 950 w 1661"/>
                <a:gd name="T47" fmla="*/ 1072 h 1382"/>
                <a:gd name="T48" fmla="*/ 1101 w 1661"/>
                <a:gd name="T49" fmla="*/ 669 h 1382"/>
                <a:gd name="T50" fmla="*/ 1111 w 1661"/>
                <a:gd name="T51" fmla="*/ 673 h 1382"/>
                <a:gd name="T52" fmla="*/ 1121 w 1661"/>
                <a:gd name="T53" fmla="*/ 669 h 1382"/>
                <a:gd name="T54" fmla="*/ 1120 w 1661"/>
                <a:gd name="T55" fmla="*/ 649 h 1382"/>
                <a:gd name="T56" fmla="*/ 998 w 1661"/>
                <a:gd name="T57" fmla="*/ 565 h 1382"/>
                <a:gd name="T58" fmla="*/ 980 w 1661"/>
                <a:gd name="T59" fmla="*/ 571 h 1382"/>
                <a:gd name="T60" fmla="*/ 985 w 1661"/>
                <a:gd name="T61" fmla="*/ 590 h 1382"/>
                <a:gd name="T62" fmla="*/ 1101 w 1661"/>
                <a:gd name="T63" fmla="*/ 669 h 1382"/>
                <a:gd name="T64" fmla="*/ 1178 w 1661"/>
                <a:gd name="T65" fmla="*/ 785 h 1382"/>
                <a:gd name="T66" fmla="*/ 1153 w 1661"/>
                <a:gd name="T67" fmla="*/ 804 h 1382"/>
                <a:gd name="T68" fmla="*/ 1042 w 1661"/>
                <a:gd name="T69" fmla="*/ 971 h 1382"/>
                <a:gd name="T70" fmla="*/ 1041 w 1661"/>
                <a:gd name="T71" fmla="*/ 1002 h 1382"/>
                <a:gd name="T72" fmla="*/ 1057 w 1661"/>
                <a:gd name="T73" fmla="*/ 1010 h 1382"/>
                <a:gd name="T74" fmla="*/ 1072 w 1661"/>
                <a:gd name="T75" fmla="*/ 1004 h 1382"/>
                <a:gd name="T76" fmla="*/ 1197 w 1661"/>
                <a:gd name="T77" fmla="*/ 809 h 1382"/>
                <a:gd name="T78" fmla="*/ 1178 w 1661"/>
                <a:gd name="T79" fmla="*/ 785 h 1382"/>
                <a:gd name="T80" fmla="*/ 426 w 1661"/>
                <a:gd name="T81" fmla="*/ 16 h 1382"/>
                <a:gd name="T82" fmla="*/ 71 w 1661"/>
                <a:gd name="T83" fmla="*/ 721 h 1382"/>
                <a:gd name="T84" fmla="*/ 91 w 1661"/>
                <a:gd name="T85" fmla="*/ 753 h 1382"/>
                <a:gd name="T86" fmla="*/ 800 w 1661"/>
                <a:gd name="T87" fmla="*/ 753 h 1382"/>
                <a:gd name="T88" fmla="*/ 820 w 1661"/>
                <a:gd name="T89" fmla="*/ 721 h 1382"/>
                <a:gd name="T90" fmla="*/ 465 w 1661"/>
                <a:gd name="T91" fmla="*/ 16 h 1382"/>
                <a:gd name="T92" fmla="*/ 426 w 1661"/>
                <a:gd name="T93" fmla="*/ 16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1" h="1382">
                  <a:moveTo>
                    <a:pt x="1619" y="563"/>
                  </a:moveTo>
                  <a:cubicBezTo>
                    <a:pt x="1436" y="563"/>
                    <a:pt x="1436" y="563"/>
                    <a:pt x="1436" y="563"/>
                  </a:cubicBezTo>
                  <a:cubicBezTo>
                    <a:pt x="1259" y="211"/>
                    <a:pt x="1259" y="211"/>
                    <a:pt x="1259" y="211"/>
                  </a:cubicBezTo>
                  <a:cubicBezTo>
                    <a:pt x="1348" y="33"/>
                    <a:pt x="1348" y="33"/>
                    <a:pt x="1348" y="33"/>
                  </a:cubicBezTo>
                  <a:cubicBezTo>
                    <a:pt x="1356" y="17"/>
                    <a:pt x="1379" y="17"/>
                    <a:pt x="1387" y="33"/>
                  </a:cubicBezTo>
                  <a:cubicBezTo>
                    <a:pt x="1638" y="531"/>
                    <a:pt x="1638" y="531"/>
                    <a:pt x="1638" y="531"/>
                  </a:cubicBezTo>
                  <a:cubicBezTo>
                    <a:pt x="1646" y="546"/>
                    <a:pt x="1635" y="563"/>
                    <a:pt x="1619" y="563"/>
                  </a:cubicBezTo>
                  <a:close/>
                  <a:moveTo>
                    <a:pt x="1112" y="1382"/>
                  </a:moveTo>
                  <a:cubicBezTo>
                    <a:pt x="0" y="1382"/>
                    <a:pt x="0" y="1382"/>
                    <a:pt x="0" y="1382"/>
                  </a:cubicBezTo>
                  <a:cubicBezTo>
                    <a:pt x="0" y="1382"/>
                    <a:pt x="130" y="1163"/>
                    <a:pt x="723" y="943"/>
                  </a:cubicBezTo>
                  <a:cubicBezTo>
                    <a:pt x="975" y="849"/>
                    <a:pt x="1166" y="710"/>
                    <a:pt x="777" y="530"/>
                  </a:cubicBezTo>
                  <a:cubicBezTo>
                    <a:pt x="737" y="451"/>
                    <a:pt x="737" y="451"/>
                    <a:pt x="737" y="451"/>
                  </a:cubicBezTo>
                  <a:cubicBezTo>
                    <a:pt x="879" y="465"/>
                    <a:pt x="1091" y="516"/>
                    <a:pt x="1301" y="679"/>
                  </a:cubicBezTo>
                  <a:cubicBezTo>
                    <a:pt x="1661" y="960"/>
                    <a:pt x="1212" y="1160"/>
                    <a:pt x="1112" y="1382"/>
                  </a:cubicBezTo>
                  <a:close/>
                  <a:moveTo>
                    <a:pt x="950" y="1072"/>
                  </a:moveTo>
                  <a:cubicBezTo>
                    <a:pt x="944" y="1062"/>
                    <a:pt x="930" y="1060"/>
                    <a:pt x="920" y="1067"/>
                  </a:cubicBezTo>
                  <a:cubicBezTo>
                    <a:pt x="882" y="1093"/>
                    <a:pt x="843" y="1119"/>
                    <a:pt x="805" y="1143"/>
                  </a:cubicBezTo>
                  <a:cubicBezTo>
                    <a:pt x="726" y="1195"/>
                    <a:pt x="657" y="1240"/>
                    <a:pt x="624" y="1278"/>
                  </a:cubicBezTo>
                  <a:cubicBezTo>
                    <a:pt x="616" y="1287"/>
                    <a:pt x="617" y="1301"/>
                    <a:pt x="626" y="1309"/>
                  </a:cubicBezTo>
                  <a:cubicBezTo>
                    <a:pt x="631" y="1313"/>
                    <a:pt x="636" y="1315"/>
                    <a:pt x="641" y="1315"/>
                  </a:cubicBezTo>
                  <a:cubicBezTo>
                    <a:pt x="647" y="1315"/>
                    <a:pt x="653" y="1312"/>
                    <a:pt x="657" y="1307"/>
                  </a:cubicBezTo>
                  <a:cubicBezTo>
                    <a:pt x="687" y="1273"/>
                    <a:pt x="756" y="1228"/>
                    <a:pt x="829" y="1180"/>
                  </a:cubicBezTo>
                  <a:cubicBezTo>
                    <a:pt x="867" y="1155"/>
                    <a:pt x="906" y="1130"/>
                    <a:pt x="945" y="1103"/>
                  </a:cubicBezTo>
                  <a:cubicBezTo>
                    <a:pt x="955" y="1096"/>
                    <a:pt x="957" y="1082"/>
                    <a:pt x="950" y="1072"/>
                  </a:cubicBezTo>
                  <a:close/>
                  <a:moveTo>
                    <a:pt x="1101" y="669"/>
                  </a:moveTo>
                  <a:cubicBezTo>
                    <a:pt x="1104" y="672"/>
                    <a:pt x="1107" y="673"/>
                    <a:pt x="1111" y="673"/>
                  </a:cubicBezTo>
                  <a:cubicBezTo>
                    <a:pt x="1115" y="673"/>
                    <a:pt x="1118" y="672"/>
                    <a:pt x="1121" y="669"/>
                  </a:cubicBezTo>
                  <a:cubicBezTo>
                    <a:pt x="1126" y="663"/>
                    <a:pt x="1126" y="654"/>
                    <a:pt x="1120" y="649"/>
                  </a:cubicBezTo>
                  <a:cubicBezTo>
                    <a:pt x="1090" y="620"/>
                    <a:pt x="1049" y="592"/>
                    <a:pt x="998" y="565"/>
                  </a:cubicBezTo>
                  <a:cubicBezTo>
                    <a:pt x="992" y="562"/>
                    <a:pt x="983" y="564"/>
                    <a:pt x="980" y="571"/>
                  </a:cubicBezTo>
                  <a:cubicBezTo>
                    <a:pt x="976" y="578"/>
                    <a:pt x="978" y="586"/>
                    <a:pt x="985" y="590"/>
                  </a:cubicBezTo>
                  <a:cubicBezTo>
                    <a:pt x="1034" y="616"/>
                    <a:pt x="1073" y="642"/>
                    <a:pt x="1101" y="669"/>
                  </a:cubicBezTo>
                  <a:close/>
                  <a:moveTo>
                    <a:pt x="1178" y="785"/>
                  </a:moveTo>
                  <a:cubicBezTo>
                    <a:pt x="1166" y="784"/>
                    <a:pt x="1155" y="792"/>
                    <a:pt x="1153" y="804"/>
                  </a:cubicBezTo>
                  <a:cubicBezTo>
                    <a:pt x="1147" y="855"/>
                    <a:pt x="1111" y="909"/>
                    <a:pt x="1042" y="971"/>
                  </a:cubicBezTo>
                  <a:cubicBezTo>
                    <a:pt x="1033" y="979"/>
                    <a:pt x="1033" y="993"/>
                    <a:pt x="1041" y="1002"/>
                  </a:cubicBezTo>
                  <a:cubicBezTo>
                    <a:pt x="1045" y="1007"/>
                    <a:pt x="1051" y="1010"/>
                    <a:pt x="1057" y="1010"/>
                  </a:cubicBezTo>
                  <a:cubicBezTo>
                    <a:pt x="1062" y="1010"/>
                    <a:pt x="1068" y="1008"/>
                    <a:pt x="1072" y="1004"/>
                  </a:cubicBezTo>
                  <a:cubicBezTo>
                    <a:pt x="1149" y="935"/>
                    <a:pt x="1190" y="871"/>
                    <a:pt x="1197" y="809"/>
                  </a:cubicBezTo>
                  <a:cubicBezTo>
                    <a:pt x="1199" y="797"/>
                    <a:pt x="1190" y="786"/>
                    <a:pt x="1178" y="785"/>
                  </a:cubicBezTo>
                  <a:close/>
                  <a:moveTo>
                    <a:pt x="426" y="16"/>
                  </a:moveTo>
                  <a:cubicBezTo>
                    <a:pt x="71" y="721"/>
                    <a:pt x="71" y="721"/>
                    <a:pt x="71" y="721"/>
                  </a:cubicBezTo>
                  <a:cubicBezTo>
                    <a:pt x="64" y="736"/>
                    <a:pt x="74" y="753"/>
                    <a:pt x="91" y="753"/>
                  </a:cubicBezTo>
                  <a:cubicBezTo>
                    <a:pt x="800" y="753"/>
                    <a:pt x="800" y="753"/>
                    <a:pt x="800" y="753"/>
                  </a:cubicBezTo>
                  <a:cubicBezTo>
                    <a:pt x="817" y="753"/>
                    <a:pt x="828" y="736"/>
                    <a:pt x="820" y="721"/>
                  </a:cubicBezTo>
                  <a:cubicBezTo>
                    <a:pt x="465" y="16"/>
                    <a:pt x="465" y="16"/>
                    <a:pt x="465" y="16"/>
                  </a:cubicBezTo>
                  <a:cubicBezTo>
                    <a:pt x="457" y="0"/>
                    <a:pt x="434" y="0"/>
                    <a:pt x="426" y="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6">
              <a:extLst>
                <a:ext uri="{FF2B5EF4-FFF2-40B4-BE49-F238E27FC236}">
                  <a16:creationId xmlns:a16="http://schemas.microsoft.com/office/drawing/2014/main" xmlns="" id="{47156B80-B48D-4D06-99FA-814756683B28}"/>
                </a:ext>
              </a:extLst>
            </p:cNvPr>
            <p:cNvSpPr>
              <a:spLocks/>
            </p:cNvSpPr>
            <p:nvPr/>
          </p:nvSpPr>
          <p:spPr bwMode="auto">
            <a:xfrm>
              <a:off x="3531" y="589"/>
              <a:ext cx="1381" cy="1605"/>
            </a:xfrm>
            <a:custGeom>
              <a:avLst/>
              <a:gdLst>
                <a:gd name="T0" fmla="*/ 732 w 737"/>
                <a:gd name="T1" fmla="*/ 824 h 856"/>
                <a:gd name="T2" fmla="*/ 327 w 737"/>
                <a:gd name="T3" fmla="*/ 21 h 856"/>
                <a:gd name="T4" fmla="*/ 294 w 737"/>
                <a:gd name="T5" fmla="*/ 0 h 856"/>
                <a:gd name="T6" fmla="*/ 261 w 737"/>
                <a:gd name="T7" fmla="*/ 20 h 856"/>
                <a:gd name="T8" fmla="*/ 0 w 737"/>
                <a:gd name="T9" fmla="*/ 538 h 856"/>
                <a:gd name="T10" fmla="*/ 25 w 737"/>
                <a:gd name="T11" fmla="*/ 587 h 856"/>
                <a:gd name="T12" fmla="*/ 294 w 737"/>
                <a:gd name="T13" fmla="*/ 53 h 856"/>
                <a:gd name="T14" fmla="*/ 692 w 737"/>
                <a:gd name="T15" fmla="*/ 844 h 856"/>
                <a:gd name="T16" fmla="*/ 712 w 737"/>
                <a:gd name="T17" fmla="*/ 856 h 856"/>
                <a:gd name="T18" fmla="*/ 722 w 737"/>
                <a:gd name="T19" fmla="*/ 854 h 856"/>
                <a:gd name="T20" fmla="*/ 732 w 737"/>
                <a:gd name="T21" fmla="*/ 824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7" h="856">
                  <a:moveTo>
                    <a:pt x="732" y="824"/>
                  </a:moveTo>
                  <a:cubicBezTo>
                    <a:pt x="327" y="21"/>
                    <a:pt x="327" y="21"/>
                    <a:pt x="327" y="21"/>
                  </a:cubicBezTo>
                  <a:cubicBezTo>
                    <a:pt x="320" y="8"/>
                    <a:pt x="308" y="0"/>
                    <a:pt x="294" y="0"/>
                  </a:cubicBezTo>
                  <a:cubicBezTo>
                    <a:pt x="280" y="0"/>
                    <a:pt x="267" y="8"/>
                    <a:pt x="261" y="20"/>
                  </a:cubicBezTo>
                  <a:cubicBezTo>
                    <a:pt x="0" y="538"/>
                    <a:pt x="0" y="538"/>
                    <a:pt x="0" y="538"/>
                  </a:cubicBezTo>
                  <a:cubicBezTo>
                    <a:pt x="25" y="587"/>
                    <a:pt x="25" y="587"/>
                    <a:pt x="25" y="587"/>
                  </a:cubicBezTo>
                  <a:cubicBezTo>
                    <a:pt x="294" y="53"/>
                    <a:pt x="294" y="53"/>
                    <a:pt x="294" y="53"/>
                  </a:cubicBezTo>
                  <a:cubicBezTo>
                    <a:pt x="692" y="844"/>
                    <a:pt x="692" y="844"/>
                    <a:pt x="692" y="844"/>
                  </a:cubicBezTo>
                  <a:cubicBezTo>
                    <a:pt x="696" y="852"/>
                    <a:pt x="704" y="856"/>
                    <a:pt x="712" y="856"/>
                  </a:cubicBezTo>
                  <a:cubicBezTo>
                    <a:pt x="715" y="856"/>
                    <a:pt x="719" y="855"/>
                    <a:pt x="722" y="854"/>
                  </a:cubicBezTo>
                  <a:cubicBezTo>
                    <a:pt x="733" y="848"/>
                    <a:pt x="737" y="835"/>
                    <a:pt x="732" y="82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p:cNvGrpSpPr>
            <a:grpSpLocks noChangeAspect="1"/>
          </p:cNvGrpSpPr>
          <p:nvPr/>
        </p:nvGrpSpPr>
        <p:grpSpPr>
          <a:xfrm>
            <a:off x="6453162" y="1716497"/>
            <a:ext cx="1072235" cy="1073229"/>
            <a:chOff x="5273802" y="2606040"/>
            <a:chExt cx="1644396" cy="1645920"/>
          </a:xfrm>
        </p:grpSpPr>
        <p:sp>
          <p:nvSpPr>
            <p:cNvPr id="24" name="AutoShape 39">
              <a:extLst>
                <a:ext uri="{FF2B5EF4-FFF2-40B4-BE49-F238E27FC236}">
                  <a16:creationId xmlns:a16="http://schemas.microsoft.com/office/drawing/2014/main" xmlns="" id="{8AD40B5B-DBC9-49C7-8D69-6AB21DFBD7F9}"/>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1" name="Group 30"/>
            <p:cNvGrpSpPr/>
            <p:nvPr/>
          </p:nvGrpSpPr>
          <p:grpSpPr>
            <a:xfrm>
              <a:off x="5421630" y="2909697"/>
              <a:ext cx="1351788" cy="1037844"/>
              <a:chOff x="5421630" y="2909697"/>
              <a:chExt cx="1351788" cy="1037844"/>
            </a:xfrm>
          </p:grpSpPr>
          <p:sp>
            <p:nvSpPr>
              <p:cNvPr id="32" name="Freeform 41">
                <a:extLst>
                  <a:ext uri="{FF2B5EF4-FFF2-40B4-BE49-F238E27FC236}">
                    <a16:creationId xmlns:a16="http://schemas.microsoft.com/office/drawing/2014/main" xmlns="" id="{0684F976-7325-4709-810F-47C7374AE3CE}"/>
                  </a:ext>
                </a:extLst>
              </p:cNvPr>
              <p:cNvSpPr>
                <a:spLocks noEditPoints="1"/>
              </p:cNvSpPr>
              <p:nvPr/>
            </p:nvSpPr>
            <p:spPr bwMode="auto">
              <a:xfrm>
                <a:off x="5548503" y="3139821"/>
                <a:ext cx="1224915" cy="681228"/>
              </a:xfrm>
              <a:custGeom>
                <a:avLst/>
                <a:gdLst>
                  <a:gd name="T0" fmla="*/ 386 w 1716"/>
                  <a:gd name="T1" fmla="*/ 954 h 954"/>
                  <a:gd name="T2" fmla="*/ 0 w 1716"/>
                  <a:gd name="T3" fmla="*/ 567 h 954"/>
                  <a:gd name="T4" fmla="*/ 386 w 1716"/>
                  <a:gd name="T5" fmla="*/ 181 h 954"/>
                  <a:gd name="T6" fmla="*/ 772 w 1716"/>
                  <a:gd name="T7" fmla="*/ 567 h 954"/>
                  <a:gd name="T8" fmla="*/ 386 w 1716"/>
                  <a:gd name="T9" fmla="*/ 954 h 954"/>
                  <a:gd name="T10" fmla="*/ 386 w 1716"/>
                  <a:gd name="T11" fmla="*/ 225 h 954"/>
                  <a:gd name="T12" fmla="*/ 44 w 1716"/>
                  <a:gd name="T13" fmla="*/ 567 h 954"/>
                  <a:gd name="T14" fmla="*/ 386 w 1716"/>
                  <a:gd name="T15" fmla="*/ 910 h 954"/>
                  <a:gd name="T16" fmla="*/ 728 w 1716"/>
                  <a:gd name="T17" fmla="*/ 567 h 954"/>
                  <a:gd name="T18" fmla="*/ 386 w 1716"/>
                  <a:gd name="T19" fmla="*/ 225 h 954"/>
                  <a:gd name="T20" fmla="*/ 1694 w 1716"/>
                  <a:gd name="T21" fmla="*/ 0 h 954"/>
                  <a:gd name="T22" fmla="*/ 1099 w 1716"/>
                  <a:gd name="T23" fmla="*/ 0 h 954"/>
                  <a:gd name="T24" fmla="*/ 1077 w 1716"/>
                  <a:gd name="T25" fmla="*/ 22 h 954"/>
                  <a:gd name="T26" fmla="*/ 1077 w 1716"/>
                  <a:gd name="T27" fmla="*/ 63 h 954"/>
                  <a:gd name="T28" fmla="*/ 984 w 1716"/>
                  <a:gd name="T29" fmla="*/ 63 h 954"/>
                  <a:gd name="T30" fmla="*/ 984 w 1716"/>
                  <a:gd name="T31" fmla="*/ 22 h 954"/>
                  <a:gd name="T32" fmla="*/ 962 w 1716"/>
                  <a:gd name="T33" fmla="*/ 0 h 954"/>
                  <a:gd name="T34" fmla="*/ 605 w 1716"/>
                  <a:gd name="T35" fmla="*/ 0 h 954"/>
                  <a:gd name="T36" fmla="*/ 994 w 1716"/>
                  <a:gd name="T37" fmla="*/ 547 h 954"/>
                  <a:gd name="T38" fmla="*/ 1697 w 1716"/>
                  <a:gd name="T39" fmla="*/ 473 h 954"/>
                  <a:gd name="T40" fmla="*/ 1716 w 1716"/>
                  <a:gd name="T41" fmla="*/ 451 h 954"/>
                  <a:gd name="T42" fmla="*/ 1716 w 1716"/>
                  <a:gd name="T43" fmla="*/ 22 h 954"/>
                  <a:gd name="T44" fmla="*/ 1694 w 1716"/>
                  <a:gd name="T4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16" h="954">
                    <a:moveTo>
                      <a:pt x="386" y="954"/>
                    </a:moveTo>
                    <a:cubicBezTo>
                      <a:pt x="173" y="954"/>
                      <a:pt x="0" y="780"/>
                      <a:pt x="0" y="567"/>
                    </a:cubicBezTo>
                    <a:cubicBezTo>
                      <a:pt x="0" y="354"/>
                      <a:pt x="173" y="181"/>
                      <a:pt x="386" y="181"/>
                    </a:cubicBezTo>
                    <a:cubicBezTo>
                      <a:pt x="599" y="181"/>
                      <a:pt x="772" y="354"/>
                      <a:pt x="772" y="567"/>
                    </a:cubicBezTo>
                    <a:cubicBezTo>
                      <a:pt x="772" y="780"/>
                      <a:pt x="599" y="954"/>
                      <a:pt x="386" y="954"/>
                    </a:cubicBezTo>
                    <a:close/>
                    <a:moveTo>
                      <a:pt x="386" y="225"/>
                    </a:moveTo>
                    <a:cubicBezTo>
                      <a:pt x="197" y="225"/>
                      <a:pt x="44" y="379"/>
                      <a:pt x="44" y="567"/>
                    </a:cubicBezTo>
                    <a:cubicBezTo>
                      <a:pt x="44" y="756"/>
                      <a:pt x="197" y="910"/>
                      <a:pt x="386" y="910"/>
                    </a:cubicBezTo>
                    <a:cubicBezTo>
                      <a:pt x="575" y="910"/>
                      <a:pt x="728" y="756"/>
                      <a:pt x="728" y="567"/>
                    </a:cubicBezTo>
                    <a:cubicBezTo>
                      <a:pt x="728" y="379"/>
                      <a:pt x="575" y="225"/>
                      <a:pt x="386" y="225"/>
                    </a:cubicBezTo>
                    <a:close/>
                    <a:moveTo>
                      <a:pt x="1694" y="0"/>
                    </a:moveTo>
                    <a:cubicBezTo>
                      <a:pt x="1099" y="0"/>
                      <a:pt x="1099" y="0"/>
                      <a:pt x="1099" y="0"/>
                    </a:cubicBezTo>
                    <a:cubicBezTo>
                      <a:pt x="1087" y="0"/>
                      <a:pt x="1077" y="10"/>
                      <a:pt x="1077" y="22"/>
                    </a:cubicBezTo>
                    <a:cubicBezTo>
                      <a:pt x="1077" y="63"/>
                      <a:pt x="1077" y="63"/>
                      <a:pt x="1077" y="63"/>
                    </a:cubicBezTo>
                    <a:cubicBezTo>
                      <a:pt x="984" y="63"/>
                      <a:pt x="984" y="63"/>
                      <a:pt x="984" y="63"/>
                    </a:cubicBezTo>
                    <a:cubicBezTo>
                      <a:pt x="984" y="22"/>
                      <a:pt x="984" y="22"/>
                      <a:pt x="984" y="22"/>
                    </a:cubicBezTo>
                    <a:cubicBezTo>
                      <a:pt x="984" y="10"/>
                      <a:pt x="974" y="0"/>
                      <a:pt x="962" y="0"/>
                    </a:cubicBezTo>
                    <a:cubicBezTo>
                      <a:pt x="605" y="0"/>
                      <a:pt x="605" y="0"/>
                      <a:pt x="605" y="0"/>
                    </a:cubicBezTo>
                    <a:cubicBezTo>
                      <a:pt x="827" y="86"/>
                      <a:pt x="985" y="298"/>
                      <a:pt x="994" y="547"/>
                    </a:cubicBezTo>
                    <a:cubicBezTo>
                      <a:pt x="1697" y="473"/>
                      <a:pt x="1697" y="473"/>
                      <a:pt x="1697" y="473"/>
                    </a:cubicBezTo>
                    <a:cubicBezTo>
                      <a:pt x="1708" y="472"/>
                      <a:pt x="1716" y="462"/>
                      <a:pt x="1716" y="451"/>
                    </a:cubicBezTo>
                    <a:cubicBezTo>
                      <a:pt x="1716" y="22"/>
                      <a:pt x="1716" y="22"/>
                      <a:pt x="1716" y="22"/>
                    </a:cubicBezTo>
                    <a:cubicBezTo>
                      <a:pt x="1716" y="10"/>
                      <a:pt x="1707" y="0"/>
                      <a:pt x="169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2">
                <a:extLst>
                  <a:ext uri="{FF2B5EF4-FFF2-40B4-BE49-F238E27FC236}">
                    <a16:creationId xmlns:a16="http://schemas.microsoft.com/office/drawing/2014/main" xmlns="" id="{33C5DC17-EAD2-4B2F-8346-50669C7C4A5F}"/>
                  </a:ext>
                </a:extLst>
              </p:cNvPr>
              <p:cNvSpPr>
                <a:spLocks noEditPoints="1"/>
              </p:cNvSpPr>
              <p:nvPr/>
            </p:nvSpPr>
            <p:spPr bwMode="auto">
              <a:xfrm>
                <a:off x="5421630" y="2909697"/>
                <a:ext cx="1037844" cy="1037844"/>
              </a:xfrm>
              <a:custGeom>
                <a:avLst/>
                <a:gdLst>
                  <a:gd name="T0" fmla="*/ 564 w 1454"/>
                  <a:gd name="T1" fmla="*/ 1453 h 1453"/>
                  <a:gd name="T2" fmla="*/ 0 w 1454"/>
                  <a:gd name="T3" fmla="*/ 889 h 1453"/>
                  <a:gd name="T4" fmla="*/ 564 w 1454"/>
                  <a:gd name="T5" fmla="*/ 325 h 1453"/>
                  <a:gd name="T6" fmla="*/ 1128 w 1454"/>
                  <a:gd name="T7" fmla="*/ 889 h 1453"/>
                  <a:gd name="T8" fmla="*/ 564 w 1454"/>
                  <a:gd name="T9" fmla="*/ 1453 h 1453"/>
                  <a:gd name="T10" fmla="*/ 564 w 1454"/>
                  <a:gd name="T11" fmla="*/ 369 h 1453"/>
                  <a:gd name="T12" fmla="*/ 44 w 1454"/>
                  <a:gd name="T13" fmla="*/ 889 h 1453"/>
                  <a:gd name="T14" fmla="*/ 564 w 1454"/>
                  <a:gd name="T15" fmla="*/ 1409 h 1453"/>
                  <a:gd name="T16" fmla="*/ 1084 w 1454"/>
                  <a:gd name="T17" fmla="*/ 889 h 1453"/>
                  <a:gd name="T18" fmla="*/ 564 w 1454"/>
                  <a:gd name="T19" fmla="*/ 369 h 1453"/>
                  <a:gd name="T20" fmla="*/ 1231 w 1454"/>
                  <a:gd name="T21" fmla="*/ 226 h 1453"/>
                  <a:gd name="T22" fmla="*/ 1231 w 1454"/>
                  <a:gd name="T23" fmla="*/ 22 h 1453"/>
                  <a:gd name="T24" fmla="*/ 1209 w 1454"/>
                  <a:gd name="T25" fmla="*/ 0 h 1453"/>
                  <a:gd name="T26" fmla="*/ 1187 w 1454"/>
                  <a:gd name="T27" fmla="*/ 22 h 1453"/>
                  <a:gd name="T28" fmla="*/ 1187 w 1454"/>
                  <a:gd name="T29" fmla="*/ 226 h 1453"/>
                  <a:gd name="T30" fmla="*/ 1209 w 1454"/>
                  <a:gd name="T31" fmla="*/ 248 h 1453"/>
                  <a:gd name="T32" fmla="*/ 1231 w 1454"/>
                  <a:gd name="T33" fmla="*/ 226 h 1453"/>
                  <a:gd name="T34" fmla="*/ 1315 w 1454"/>
                  <a:gd name="T35" fmla="*/ 258 h 1453"/>
                  <a:gd name="T36" fmla="*/ 1446 w 1454"/>
                  <a:gd name="T37" fmla="*/ 102 h 1453"/>
                  <a:gd name="T38" fmla="*/ 1443 w 1454"/>
                  <a:gd name="T39" fmla="*/ 71 h 1453"/>
                  <a:gd name="T40" fmla="*/ 1412 w 1454"/>
                  <a:gd name="T41" fmla="*/ 74 h 1453"/>
                  <a:gd name="T42" fmla="*/ 1281 w 1454"/>
                  <a:gd name="T43" fmla="*/ 230 h 1453"/>
                  <a:gd name="T44" fmla="*/ 1284 w 1454"/>
                  <a:gd name="T45" fmla="*/ 261 h 1453"/>
                  <a:gd name="T46" fmla="*/ 1298 w 1454"/>
                  <a:gd name="T47" fmla="*/ 266 h 1453"/>
                  <a:gd name="T48" fmla="*/ 1315 w 1454"/>
                  <a:gd name="T49" fmla="*/ 258 h 1453"/>
                  <a:gd name="T50" fmla="*/ 1136 w 1454"/>
                  <a:gd name="T51" fmla="*/ 261 h 1453"/>
                  <a:gd name="T52" fmla="*/ 1138 w 1454"/>
                  <a:gd name="T53" fmla="*/ 230 h 1453"/>
                  <a:gd name="T54" fmla="*/ 1007 w 1454"/>
                  <a:gd name="T55" fmla="*/ 74 h 1453"/>
                  <a:gd name="T56" fmla="*/ 976 w 1454"/>
                  <a:gd name="T57" fmla="*/ 71 h 1453"/>
                  <a:gd name="T58" fmla="*/ 973 w 1454"/>
                  <a:gd name="T59" fmla="*/ 102 h 1453"/>
                  <a:gd name="T60" fmla="*/ 1105 w 1454"/>
                  <a:gd name="T61" fmla="*/ 258 h 1453"/>
                  <a:gd name="T62" fmla="*/ 1121 w 1454"/>
                  <a:gd name="T63" fmla="*/ 266 h 1453"/>
                  <a:gd name="T64" fmla="*/ 1136 w 1454"/>
                  <a:gd name="T65" fmla="*/ 261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4" h="1453">
                    <a:moveTo>
                      <a:pt x="564" y="1453"/>
                    </a:moveTo>
                    <a:cubicBezTo>
                      <a:pt x="253" y="1453"/>
                      <a:pt x="0" y="1200"/>
                      <a:pt x="0" y="889"/>
                    </a:cubicBezTo>
                    <a:cubicBezTo>
                      <a:pt x="0" y="578"/>
                      <a:pt x="253" y="325"/>
                      <a:pt x="564" y="325"/>
                    </a:cubicBezTo>
                    <a:cubicBezTo>
                      <a:pt x="875" y="325"/>
                      <a:pt x="1128" y="578"/>
                      <a:pt x="1128" y="889"/>
                    </a:cubicBezTo>
                    <a:cubicBezTo>
                      <a:pt x="1128" y="1200"/>
                      <a:pt x="875" y="1453"/>
                      <a:pt x="564" y="1453"/>
                    </a:cubicBezTo>
                    <a:close/>
                    <a:moveTo>
                      <a:pt x="564" y="369"/>
                    </a:moveTo>
                    <a:cubicBezTo>
                      <a:pt x="277" y="369"/>
                      <a:pt x="44" y="603"/>
                      <a:pt x="44" y="889"/>
                    </a:cubicBezTo>
                    <a:cubicBezTo>
                      <a:pt x="44" y="1176"/>
                      <a:pt x="277" y="1409"/>
                      <a:pt x="564" y="1409"/>
                    </a:cubicBezTo>
                    <a:cubicBezTo>
                      <a:pt x="851" y="1409"/>
                      <a:pt x="1084" y="1176"/>
                      <a:pt x="1084" y="889"/>
                    </a:cubicBezTo>
                    <a:cubicBezTo>
                      <a:pt x="1084" y="603"/>
                      <a:pt x="851" y="369"/>
                      <a:pt x="564" y="369"/>
                    </a:cubicBezTo>
                    <a:close/>
                    <a:moveTo>
                      <a:pt x="1231" y="226"/>
                    </a:moveTo>
                    <a:cubicBezTo>
                      <a:pt x="1231" y="22"/>
                      <a:pt x="1231" y="22"/>
                      <a:pt x="1231" y="22"/>
                    </a:cubicBezTo>
                    <a:cubicBezTo>
                      <a:pt x="1231" y="10"/>
                      <a:pt x="1221" y="0"/>
                      <a:pt x="1209" y="0"/>
                    </a:cubicBezTo>
                    <a:cubicBezTo>
                      <a:pt x="1196" y="0"/>
                      <a:pt x="1187" y="10"/>
                      <a:pt x="1187" y="22"/>
                    </a:cubicBezTo>
                    <a:cubicBezTo>
                      <a:pt x="1187" y="226"/>
                      <a:pt x="1187" y="226"/>
                      <a:pt x="1187" y="226"/>
                    </a:cubicBezTo>
                    <a:cubicBezTo>
                      <a:pt x="1187" y="238"/>
                      <a:pt x="1196" y="248"/>
                      <a:pt x="1209" y="248"/>
                    </a:cubicBezTo>
                    <a:cubicBezTo>
                      <a:pt x="1221" y="248"/>
                      <a:pt x="1231" y="238"/>
                      <a:pt x="1231" y="226"/>
                    </a:cubicBezTo>
                    <a:close/>
                    <a:moveTo>
                      <a:pt x="1315" y="258"/>
                    </a:moveTo>
                    <a:cubicBezTo>
                      <a:pt x="1446" y="102"/>
                      <a:pt x="1446" y="102"/>
                      <a:pt x="1446" y="102"/>
                    </a:cubicBezTo>
                    <a:cubicBezTo>
                      <a:pt x="1454" y="93"/>
                      <a:pt x="1453" y="79"/>
                      <a:pt x="1443" y="71"/>
                    </a:cubicBezTo>
                    <a:cubicBezTo>
                      <a:pt x="1434" y="63"/>
                      <a:pt x="1420" y="65"/>
                      <a:pt x="1412" y="74"/>
                    </a:cubicBezTo>
                    <a:cubicBezTo>
                      <a:pt x="1281" y="230"/>
                      <a:pt x="1281" y="230"/>
                      <a:pt x="1281" y="230"/>
                    </a:cubicBezTo>
                    <a:cubicBezTo>
                      <a:pt x="1273" y="239"/>
                      <a:pt x="1274" y="253"/>
                      <a:pt x="1284" y="261"/>
                    </a:cubicBezTo>
                    <a:cubicBezTo>
                      <a:pt x="1288" y="265"/>
                      <a:pt x="1293" y="266"/>
                      <a:pt x="1298" y="266"/>
                    </a:cubicBezTo>
                    <a:cubicBezTo>
                      <a:pt x="1304" y="266"/>
                      <a:pt x="1310" y="264"/>
                      <a:pt x="1315" y="258"/>
                    </a:cubicBezTo>
                    <a:close/>
                    <a:moveTo>
                      <a:pt x="1136" y="261"/>
                    </a:moveTo>
                    <a:cubicBezTo>
                      <a:pt x="1145" y="253"/>
                      <a:pt x="1146" y="239"/>
                      <a:pt x="1138" y="230"/>
                    </a:cubicBezTo>
                    <a:cubicBezTo>
                      <a:pt x="1007" y="74"/>
                      <a:pt x="1007" y="74"/>
                      <a:pt x="1007" y="74"/>
                    </a:cubicBezTo>
                    <a:cubicBezTo>
                      <a:pt x="999" y="65"/>
                      <a:pt x="985" y="63"/>
                      <a:pt x="976" y="71"/>
                    </a:cubicBezTo>
                    <a:cubicBezTo>
                      <a:pt x="967" y="79"/>
                      <a:pt x="966" y="93"/>
                      <a:pt x="973" y="102"/>
                    </a:cubicBezTo>
                    <a:cubicBezTo>
                      <a:pt x="1105" y="258"/>
                      <a:pt x="1105" y="258"/>
                      <a:pt x="1105" y="258"/>
                    </a:cubicBezTo>
                    <a:cubicBezTo>
                      <a:pt x="1109" y="264"/>
                      <a:pt x="1115" y="266"/>
                      <a:pt x="1121" y="266"/>
                    </a:cubicBezTo>
                    <a:cubicBezTo>
                      <a:pt x="1126" y="266"/>
                      <a:pt x="1131" y="265"/>
                      <a:pt x="1136" y="2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4" name="bcgIcons_ITTechnologyFunction">
            <a:extLst>
              <a:ext uri="{FF2B5EF4-FFF2-40B4-BE49-F238E27FC236}">
                <a16:creationId xmlns:a16="http://schemas.microsoft.com/office/drawing/2014/main" xmlns="" id="{498FB0A4-CDD3-4259-868C-68AB71DDFEDC}"/>
              </a:ext>
            </a:extLst>
          </p:cNvPr>
          <p:cNvGrpSpPr>
            <a:grpSpLocks noChangeAspect="1"/>
          </p:cNvGrpSpPr>
          <p:nvPr/>
        </p:nvGrpSpPr>
        <p:grpSpPr bwMode="auto">
          <a:xfrm>
            <a:off x="9364742" y="1716497"/>
            <a:ext cx="1072235" cy="1073229"/>
            <a:chOff x="1682" y="0"/>
            <a:chExt cx="4316" cy="4320"/>
          </a:xfrm>
        </p:grpSpPr>
        <p:sp>
          <p:nvSpPr>
            <p:cNvPr id="37" name="AutoShape 8">
              <a:extLst>
                <a:ext uri="{FF2B5EF4-FFF2-40B4-BE49-F238E27FC236}">
                  <a16:creationId xmlns:a16="http://schemas.microsoft.com/office/drawing/2014/main" xmlns="" id="{FAF376E8-D8FC-40E3-8B98-47D8F03B3E1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a:extLst>
                <a:ext uri="{FF2B5EF4-FFF2-40B4-BE49-F238E27FC236}">
                  <a16:creationId xmlns:a16="http://schemas.microsoft.com/office/drawing/2014/main" xmlns="" id="{FDC70090-D0C7-4CD9-AF68-66903F319F49}"/>
                </a:ext>
              </a:extLst>
            </p:cNvPr>
            <p:cNvSpPr>
              <a:spLocks noEditPoints="1"/>
            </p:cNvSpPr>
            <p:nvPr/>
          </p:nvSpPr>
          <p:spPr bwMode="auto">
            <a:xfrm>
              <a:off x="1862" y="936"/>
              <a:ext cx="3958" cy="2486"/>
            </a:xfrm>
            <a:custGeom>
              <a:avLst/>
              <a:gdLst>
                <a:gd name="T0" fmla="*/ 1821 w 2113"/>
                <a:gd name="T1" fmla="*/ 614 h 1326"/>
                <a:gd name="T2" fmla="*/ 1764 w 2113"/>
                <a:gd name="T3" fmla="*/ 663 h 1326"/>
                <a:gd name="T4" fmla="*/ 1358 w 2113"/>
                <a:gd name="T5" fmla="*/ 446 h 1326"/>
                <a:gd name="T6" fmla="*/ 1262 w 2113"/>
                <a:gd name="T7" fmla="*/ 657 h 1326"/>
                <a:gd name="T8" fmla="*/ 1231 w 2113"/>
                <a:gd name="T9" fmla="*/ 618 h 1326"/>
                <a:gd name="T10" fmla="*/ 1526 w 2113"/>
                <a:gd name="T11" fmla="*/ 194 h 1326"/>
                <a:gd name="T12" fmla="*/ 1822 w 2113"/>
                <a:gd name="T13" fmla="*/ 614 h 1326"/>
                <a:gd name="T14" fmla="*/ 2110 w 2113"/>
                <a:gd name="T15" fmla="*/ 1307 h 1326"/>
                <a:gd name="T16" fmla="*/ 1716 w 2113"/>
                <a:gd name="T17" fmla="*/ 1058 h 1326"/>
                <a:gd name="T18" fmla="*/ 1523 w 2113"/>
                <a:gd name="T19" fmla="*/ 1149 h 1326"/>
                <a:gd name="T20" fmla="*/ 1336 w 2113"/>
                <a:gd name="T21" fmla="*/ 1058 h 1326"/>
                <a:gd name="T22" fmla="*/ 1084 w 2113"/>
                <a:gd name="T23" fmla="*/ 1100 h 1326"/>
                <a:gd name="T24" fmla="*/ 956 w 2113"/>
                <a:gd name="T25" fmla="*/ 1326 h 1326"/>
                <a:gd name="T26" fmla="*/ 1262 w 2113"/>
                <a:gd name="T27" fmla="*/ 686 h 1326"/>
                <a:gd name="T28" fmla="*/ 1208 w 2113"/>
                <a:gd name="T29" fmla="*/ 666 h 1326"/>
                <a:gd name="T30" fmla="*/ 1355 w 2113"/>
                <a:gd name="T31" fmla="*/ 943 h 1326"/>
                <a:gd name="T32" fmla="*/ 1365 w 2113"/>
                <a:gd name="T33" fmla="*/ 1022 h 1326"/>
                <a:gd name="T34" fmla="*/ 1409 w 2113"/>
                <a:gd name="T35" fmla="*/ 1066 h 1326"/>
                <a:gd name="T36" fmla="*/ 1526 w 2113"/>
                <a:gd name="T37" fmla="*/ 1026 h 1326"/>
                <a:gd name="T38" fmla="*/ 1643 w 2113"/>
                <a:gd name="T39" fmla="*/ 1066 h 1326"/>
                <a:gd name="T40" fmla="*/ 1687 w 2113"/>
                <a:gd name="T41" fmla="*/ 1022 h 1326"/>
                <a:gd name="T42" fmla="*/ 1697 w 2113"/>
                <a:gd name="T43" fmla="*/ 943 h 1326"/>
                <a:gd name="T44" fmla="*/ 1843 w 2113"/>
                <a:gd name="T45" fmla="*/ 665 h 1326"/>
                <a:gd name="T46" fmla="*/ 1788 w 2113"/>
                <a:gd name="T47" fmla="*/ 688 h 1326"/>
                <a:gd name="T48" fmla="*/ 1759 w 2113"/>
                <a:gd name="T49" fmla="*/ 717 h 1326"/>
                <a:gd name="T50" fmla="*/ 1526 w 2113"/>
                <a:gd name="T51" fmla="*/ 982 h 1326"/>
                <a:gd name="T52" fmla="*/ 1293 w 2113"/>
                <a:gd name="T53" fmla="*/ 717 h 1326"/>
                <a:gd name="T54" fmla="*/ 1262 w 2113"/>
                <a:gd name="T55" fmla="*/ 686 h 1326"/>
                <a:gd name="T56" fmla="*/ 891 w 2113"/>
                <a:gd name="T57" fmla="*/ 922 h 1326"/>
                <a:gd name="T58" fmla="*/ 1274 w 2113"/>
                <a:gd name="T59" fmla="*/ 893 h 1326"/>
                <a:gd name="T60" fmla="*/ 869 w 2113"/>
                <a:gd name="T61" fmla="*/ 849 h 1326"/>
                <a:gd name="T62" fmla="*/ 847 w 2113"/>
                <a:gd name="T63" fmla="*/ 936 h 1326"/>
                <a:gd name="T64" fmla="*/ 904 w 2113"/>
                <a:gd name="T65" fmla="*/ 980 h 1326"/>
                <a:gd name="T66" fmla="*/ 708 w 2113"/>
                <a:gd name="T67" fmla="*/ 955 h 1326"/>
                <a:gd name="T68" fmla="*/ 720 w 2113"/>
                <a:gd name="T69" fmla="*/ 871 h 1326"/>
                <a:gd name="T70" fmla="*/ 44 w 2113"/>
                <a:gd name="T71" fmla="*/ 849 h 1326"/>
                <a:gd name="T72" fmla="*/ 1523 w 2113"/>
                <a:gd name="T73" fmla="*/ 44 h 1326"/>
                <a:gd name="T74" fmla="*/ 1526 w 2113"/>
                <a:gd name="T75" fmla="*/ 150 h 1326"/>
                <a:gd name="T76" fmla="*/ 1567 w 2113"/>
                <a:gd name="T77" fmla="*/ 22 h 1326"/>
                <a:gd name="T78" fmla="*/ 22 w 2113"/>
                <a:gd name="T79" fmla="*/ 0 h 1326"/>
                <a:gd name="T80" fmla="*/ 0 w 2113"/>
                <a:gd name="T81" fmla="*/ 871 h 1326"/>
                <a:gd name="T82" fmla="*/ 676 w 2113"/>
                <a:gd name="T83" fmla="*/ 893 h 1326"/>
                <a:gd name="T84" fmla="*/ 566 w 2113"/>
                <a:gd name="T85" fmla="*/ 982 h 1326"/>
                <a:gd name="T86" fmla="*/ 577 w 2113"/>
                <a:gd name="T87" fmla="*/ 1024 h 1326"/>
                <a:gd name="T88" fmla="*/ 1011 w 2113"/>
                <a:gd name="T89" fmla="*/ 100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13" h="1326">
                  <a:moveTo>
                    <a:pt x="1822" y="614"/>
                  </a:moveTo>
                  <a:cubicBezTo>
                    <a:pt x="1821" y="614"/>
                    <a:pt x="1821" y="614"/>
                    <a:pt x="1821" y="614"/>
                  </a:cubicBezTo>
                  <a:cubicBezTo>
                    <a:pt x="1821" y="614"/>
                    <a:pt x="1816" y="630"/>
                    <a:pt x="1787" y="663"/>
                  </a:cubicBezTo>
                  <a:cubicBezTo>
                    <a:pt x="1787" y="663"/>
                    <a:pt x="1787" y="663"/>
                    <a:pt x="1764" y="663"/>
                  </a:cubicBezTo>
                  <a:cubicBezTo>
                    <a:pt x="1764" y="663"/>
                    <a:pt x="1764" y="651"/>
                    <a:pt x="1761" y="431"/>
                  </a:cubicBezTo>
                  <a:cubicBezTo>
                    <a:pt x="1727" y="608"/>
                    <a:pt x="1358" y="446"/>
                    <a:pt x="1358" y="446"/>
                  </a:cubicBezTo>
                  <a:cubicBezTo>
                    <a:pt x="1266" y="474"/>
                    <a:pt x="1282" y="659"/>
                    <a:pt x="1282" y="659"/>
                  </a:cubicBezTo>
                  <a:cubicBezTo>
                    <a:pt x="1282" y="659"/>
                    <a:pt x="1282" y="659"/>
                    <a:pt x="1262" y="657"/>
                  </a:cubicBezTo>
                  <a:cubicBezTo>
                    <a:pt x="1262" y="657"/>
                    <a:pt x="1262" y="645"/>
                    <a:pt x="1231" y="618"/>
                  </a:cubicBezTo>
                  <a:cubicBezTo>
                    <a:pt x="1231" y="618"/>
                    <a:pt x="1231" y="618"/>
                    <a:pt x="1231" y="618"/>
                  </a:cubicBezTo>
                  <a:cubicBezTo>
                    <a:pt x="1218" y="583"/>
                    <a:pt x="1219" y="546"/>
                    <a:pt x="1219" y="508"/>
                  </a:cubicBezTo>
                  <a:cubicBezTo>
                    <a:pt x="1219" y="334"/>
                    <a:pt x="1352" y="194"/>
                    <a:pt x="1526" y="194"/>
                  </a:cubicBezTo>
                  <a:cubicBezTo>
                    <a:pt x="1699" y="194"/>
                    <a:pt x="1832" y="334"/>
                    <a:pt x="1832" y="508"/>
                  </a:cubicBezTo>
                  <a:cubicBezTo>
                    <a:pt x="1832" y="545"/>
                    <a:pt x="1834" y="581"/>
                    <a:pt x="1822" y="614"/>
                  </a:cubicBezTo>
                  <a:close/>
                  <a:moveTo>
                    <a:pt x="2096" y="1326"/>
                  </a:moveTo>
                  <a:cubicBezTo>
                    <a:pt x="2106" y="1326"/>
                    <a:pt x="2113" y="1316"/>
                    <a:pt x="2110" y="1307"/>
                  </a:cubicBezTo>
                  <a:cubicBezTo>
                    <a:pt x="2092" y="1259"/>
                    <a:pt x="2040" y="1133"/>
                    <a:pt x="1968" y="1100"/>
                  </a:cubicBezTo>
                  <a:cubicBezTo>
                    <a:pt x="1879" y="1060"/>
                    <a:pt x="1716" y="1058"/>
                    <a:pt x="1716" y="1058"/>
                  </a:cubicBezTo>
                  <a:cubicBezTo>
                    <a:pt x="1716" y="1058"/>
                    <a:pt x="1716" y="1058"/>
                    <a:pt x="1716" y="1058"/>
                  </a:cubicBezTo>
                  <a:cubicBezTo>
                    <a:pt x="1716" y="1058"/>
                    <a:pt x="1651" y="1149"/>
                    <a:pt x="1523" y="1149"/>
                  </a:cubicBezTo>
                  <a:cubicBezTo>
                    <a:pt x="1529" y="1149"/>
                    <a:pt x="1529" y="1149"/>
                    <a:pt x="1529" y="1149"/>
                  </a:cubicBezTo>
                  <a:cubicBezTo>
                    <a:pt x="1401" y="1149"/>
                    <a:pt x="1336" y="1058"/>
                    <a:pt x="1336" y="1058"/>
                  </a:cubicBezTo>
                  <a:cubicBezTo>
                    <a:pt x="1336" y="1058"/>
                    <a:pt x="1336" y="1058"/>
                    <a:pt x="1336" y="1058"/>
                  </a:cubicBezTo>
                  <a:cubicBezTo>
                    <a:pt x="1336" y="1058"/>
                    <a:pt x="1172" y="1060"/>
                    <a:pt x="1084" y="1100"/>
                  </a:cubicBezTo>
                  <a:cubicBezTo>
                    <a:pt x="1012" y="1133"/>
                    <a:pt x="960" y="1259"/>
                    <a:pt x="942" y="1307"/>
                  </a:cubicBezTo>
                  <a:cubicBezTo>
                    <a:pt x="939" y="1316"/>
                    <a:pt x="946" y="1326"/>
                    <a:pt x="956" y="1326"/>
                  </a:cubicBezTo>
                  <a:lnTo>
                    <a:pt x="2096" y="1326"/>
                  </a:lnTo>
                  <a:close/>
                  <a:moveTo>
                    <a:pt x="1262" y="686"/>
                  </a:moveTo>
                  <a:cubicBezTo>
                    <a:pt x="1208" y="661"/>
                    <a:pt x="1208" y="661"/>
                    <a:pt x="1208" y="661"/>
                  </a:cubicBezTo>
                  <a:cubicBezTo>
                    <a:pt x="1208" y="663"/>
                    <a:pt x="1208" y="664"/>
                    <a:pt x="1208" y="666"/>
                  </a:cubicBezTo>
                  <a:cubicBezTo>
                    <a:pt x="1211" y="685"/>
                    <a:pt x="1222" y="719"/>
                    <a:pt x="1255" y="740"/>
                  </a:cubicBezTo>
                  <a:cubicBezTo>
                    <a:pt x="1274" y="789"/>
                    <a:pt x="1327" y="918"/>
                    <a:pt x="1355" y="943"/>
                  </a:cubicBezTo>
                  <a:cubicBezTo>
                    <a:pt x="1357" y="945"/>
                    <a:pt x="1361" y="948"/>
                    <a:pt x="1365" y="951"/>
                  </a:cubicBezTo>
                  <a:cubicBezTo>
                    <a:pt x="1365" y="1022"/>
                    <a:pt x="1365" y="1022"/>
                    <a:pt x="1365" y="1022"/>
                  </a:cubicBezTo>
                  <a:cubicBezTo>
                    <a:pt x="1372" y="1032"/>
                    <a:pt x="1372" y="1032"/>
                    <a:pt x="1372" y="1032"/>
                  </a:cubicBezTo>
                  <a:cubicBezTo>
                    <a:pt x="1372" y="1033"/>
                    <a:pt x="1385" y="1050"/>
                    <a:pt x="1409" y="1066"/>
                  </a:cubicBezTo>
                  <a:cubicBezTo>
                    <a:pt x="1409" y="981"/>
                    <a:pt x="1409" y="981"/>
                    <a:pt x="1409" y="981"/>
                  </a:cubicBezTo>
                  <a:cubicBezTo>
                    <a:pt x="1445" y="1004"/>
                    <a:pt x="1490" y="1026"/>
                    <a:pt x="1526" y="1026"/>
                  </a:cubicBezTo>
                  <a:cubicBezTo>
                    <a:pt x="1561" y="1026"/>
                    <a:pt x="1607" y="1004"/>
                    <a:pt x="1643" y="981"/>
                  </a:cubicBezTo>
                  <a:cubicBezTo>
                    <a:pt x="1643" y="1066"/>
                    <a:pt x="1643" y="1066"/>
                    <a:pt x="1643" y="1066"/>
                  </a:cubicBezTo>
                  <a:cubicBezTo>
                    <a:pt x="1667" y="1050"/>
                    <a:pt x="1679" y="1033"/>
                    <a:pt x="1680" y="1032"/>
                  </a:cubicBezTo>
                  <a:cubicBezTo>
                    <a:pt x="1687" y="1022"/>
                    <a:pt x="1687" y="1022"/>
                    <a:pt x="1687" y="1022"/>
                  </a:cubicBezTo>
                  <a:cubicBezTo>
                    <a:pt x="1687" y="951"/>
                    <a:pt x="1687" y="951"/>
                    <a:pt x="1687" y="951"/>
                  </a:cubicBezTo>
                  <a:cubicBezTo>
                    <a:pt x="1691" y="948"/>
                    <a:pt x="1694" y="945"/>
                    <a:pt x="1697" y="943"/>
                  </a:cubicBezTo>
                  <a:cubicBezTo>
                    <a:pt x="1725" y="918"/>
                    <a:pt x="1777" y="789"/>
                    <a:pt x="1797" y="740"/>
                  </a:cubicBezTo>
                  <a:cubicBezTo>
                    <a:pt x="1832" y="718"/>
                    <a:pt x="1841" y="680"/>
                    <a:pt x="1843" y="665"/>
                  </a:cubicBezTo>
                  <a:cubicBezTo>
                    <a:pt x="1843" y="664"/>
                    <a:pt x="1844" y="663"/>
                    <a:pt x="1844" y="662"/>
                  </a:cubicBezTo>
                  <a:cubicBezTo>
                    <a:pt x="1788" y="688"/>
                    <a:pt x="1788" y="688"/>
                    <a:pt x="1788" y="688"/>
                  </a:cubicBezTo>
                  <a:cubicBezTo>
                    <a:pt x="1784" y="695"/>
                    <a:pt x="1778" y="701"/>
                    <a:pt x="1769" y="705"/>
                  </a:cubicBezTo>
                  <a:cubicBezTo>
                    <a:pt x="1764" y="708"/>
                    <a:pt x="1761" y="712"/>
                    <a:pt x="1759" y="717"/>
                  </a:cubicBezTo>
                  <a:cubicBezTo>
                    <a:pt x="1726" y="799"/>
                    <a:pt x="1682" y="897"/>
                    <a:pt x="1667" y="910"/>
                  </a:cubicBezTo>
                  <a:cubicBezTo>
                    <a:pt x="1640" y="934"/>
                    <a:pt x="1565" y="982"/>
                    <a:pt x="1526" y="982"/>
                  </a:cubicBezTo>
                  <a:cubicBezTo>
                    <a:pt x="1486" y="982"/>
                    <a:pt x="1411" y="934"/>
                    <a:pt x="1384" y="910"/>
                  </a:cubicBezTo>
                  <a:cubicBezTo>
                    <a:pt x="1369" y="897"/>
                    <a:pt x="1325" y="799"/>
                    <a:pt x="1293" y="717"/>
                  </a:cubicBezTo>
                  <a:cubicBezTo>
                    <a:pt x="1291" y="712"/>
                    <a:pt x="1287" y="708"/>
                    <a:pt x="1282" y="705"/>
                  </a:cubicBezTo>
                  <a:cubicBezTo>
                    <a:pt x="1273" y="700"/>
                    <a:pt x="1266" y="694"/>
                    <a:pt x="1262" y="686"/>
                  </a:cubicBezTo>
                  <a:close/>
                  <a:moveTo>
                    <a:pt x="1000" y="982"/>
                  </a:moveTo>
                  <a:cubicBezTo>
                    <a:pt x="891" y="922"/>
                    <a:pt x="891" y="922"/>
                    <a:pt x="891" y="922"/>
                  </a:cubicBezTo>
                  <a:cubicBezTo>
                    <a:pt x="891" y="893"/>
                    <a:pt x="891" y="893"/>
                    <a:pt x="891" y="893"/>
                  </a:cubicBezTo>
                  <a:cubicBezTo>
                    <a:pt x="1274" y="893"/>
                    <a:pt x="1274" y="893"/>
                    <a:pt x="1274" y="893"/>
                  </a:cubicBezTo>
                  <a:cubicBezTo>
                    <a:pt x="1267" y="879"/>
                    <a:pt x="1260" y="865"/>
                    <a:pt x="1253" y="849"/>
                  </a:cubicBezTo>
                  <a:cubicBezTo>
                    <a:pt x="869" y="849"/>
                    <a:pt x="869" y="849"/>
                    <a:pt x="869" y="849"/>
                  </a:cubicBezTo>
                  <a:cubicBezTo>
                    <a:pt x="857" y="849"/>
                    <a:pt x="847" y="859"/>
                    <a:pt x="847" y="871"/>
                  </a:cubicBezTo>
                  <a:cubicBezTo>
                    <a:pt x="847" y="936"/>
                    <a:pt x="847" y="936"/>
                    <a:pt x="847" y="936"/>
                  </a:cubicBezTo>
                  <a:cubicBezTo>
                    <a:pt x="847" y="944"/>
                    <a:pt x="851" y="951"/>
                    <a:pt x="858" y="955"/>
                  </a:cubicBezTo>
                  <a:cubicBezTo>
                    <a:pt x="904" y="980"/>
                    <a:pt x="904" y="980"/>
                    <a:pt x="904" y="980"/>
                  </a:cubicBezTo>
                  <a:cubicBezTo>
                    <a:pt x="663" y="980"/>
                    <a:pt x="663" y="980"/>
                    <a:pt x="663" y="980"/>
                  </a:cubicBezTo>
                  <a:cubicBezTo>
                    <a:pt x="708" y="955"/>
                    <a:pt x="708" y="955"/>
                    <a:pt x="708" y="955"/>
                  </a:cubicBezTo>
                  <a:cubicBezTo>
                    <a:pt x="715" y="951"/>
                    <a:pt x="720" y="944"/>
                    <a:pt x="720" y="936"/>
                  </a:cubicBezTo>
                  <a:cubicBezTo>
                    <a:pt x="720" y="871"/>
                    <a:pt x="720" y="871"/>
                    <a:pt x="720" y="871"/>
                  </a:cubicBezTo>
                  <a:cubicBezTo>
                    <a:pt x="720" y="859"/>
                    <a:pt x="710" y="849"/>
                    <a:pt x="698" y="849"/>
                  </a:cubicBezTo>
                  <a:cubicBezTo>
                    <a:pt x="44" y="849"/>
                    <a:pt x="44" y="849"/>
                    <a:pt x="44" y="849"/>
                  </a:cubicBezTo>
                  <a:cubicBezTo>
                    <a:pt x="44" y="44"/>
                    <a:pt x="44" y="44"/>
                    <a:pt x="44" y="44"/>
                  </a:cubicBezTo>
                  <a:cubicBezTo>
                    <a:pt x="1523" y="44"/>
                    <a:pt x="1523" y="44"/>
                    <a:pt x="1523" y="44"/>
                  </a:cubicBezTo>
                  <a:cubicBezTo>
                    <a:pt x="1523" y="150"/>
                    <a:pt x="1523" y="150"/>
                    <a:pt x="1523" y="150"/>
                  </a:cubicBezTo>
                  <a:cubicBezTo>
                    <a:pt x="1524" y="150"/>
                    <a:pt x="1525" y="150"/>
                    <a:pt x="1526" y="150"/>
                  </a:cubicBezTo>
                  <a:cubicBezTo>
                    <a:pt x="1540" y="150"/>
                    <a:pt x="1553" y="150"/>
                    <a:pt x="1567" y="152"/>
                  </a:cubicBezTo>
                  <a:cubicBezTo>
                    <a:pt x="1567" y="22"/>
                    <a:pt x="1567" y="22"/>
                    <a:pt x="1567" y="22"/>
                  </a:cubicBezTo>
                  <a:cubicBezTo>
                    <a:pt x="1567" y="10"/>
                    <a:pt x="1557" y="0"/>
                    <a:pt x="1545" y="0"/>
                  </a:cubicBezTo>
                  <a:cubicBezTo>
                    <a:pt x="22" y="0"/>
                    <a:pt x="22" y="0"/>
                    <a:pt x="22" y="0"/>
                  </a:cubicBezTo>
                  <a:cubicBezTo>
                    <a:pt x="10" y="0"/>
                    <a:pt x="0" y="10"/>
                    <a:pt x="0" y="22"/>
                  </a:cubicBezTo>
                  <a:cubicBezTo>
                    <a:pt x="0" y="871"/>
                    <a:pt x="0" y="871"/>
                    <a:pt x="0" y="871"/>
                  </a:cubicBezTo>
                  <a:cubicBezTo>
                    <a:pt x="0" y="883"/>
                    <a:pt x="10" y="893"/>
                    <a:pt x="22" y="893"/>
                  </a:cubicBezTo>
                  <a:cubicBezTo>
                    <a:pt x="676" y="893"/>
                    <a:pt x="676" y="893"/>
                    <a:pt x="676" y="893"/>
                  </a:cubicBezTo>
                  <a:cubicBezTo>
                    <a:pt x="676" y="922"/>
                    <a:pt x="676" y="922"/>
                    <a:pt x="676" y="922"/>
                  </a:cubicBezTo>
                  <a:cubicBezTo>
                    <a:pt x="566" y="982"/>
                    <a:pt x="566" y="982"/>
                    <a:pt x="566" y="982"/>
                  </a:cubicBezTo>
                  <a:cubicBezTo>
                    <a:pt x="557" y="987"/>
                    <a:pt x="553" y="998"/>
                    <a:pt x="555" y="1007"/>
                  </a:cubicBezTo>
                  <a:cubicBezTo>
                    <a:pt x="558" y="1017"/>
                    <a:pt x="567" y="1024"/>
                    <a:pt x="577" y="1024"/>
                  </a:cubicBezTo>
                  <a:cubicBezTo>
                    <a:pt x="990" y="1024"/>
                    <a:pt x="990" y="1024"/>
                    <a:pt x="990" y="1024"/>
                  </a:cubicBezTo>
                  <a:cubicBezTo>
                    <a:pt x="1000" y="1024"/>
                    <a:pt x="1009" y="1017"/>
                    <a:pt x="1011" y="1007"/>
                  </a:cubicBezTo>
                  <a:cubicBezTo>
                    <a:pt x="1014" y="998"/>
                    <a:pt x="1009" y="987"/>
                    <a:pt x="1000" y="98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a:extLst>
                <a:ext uri="{FF2B5EF4-FFF2-40B4-BE49-F238E27FC236}">
                  <a16:creationId xmlns:a16="http://schemas.microsoft.com/office/drawing/2014/main" xmlns="" id="{83AB19B1-0D84-414A-9DE7-F15682FC7FC7}"/>
                </a:ext>
              </a:extLst>
            </p:cNvPr>
            <p:cNvSpPr>
              <a:spLocks noEditPoints="1"/>
            </p:cNvSpPr>
            <p:nvPr/>
          </p:nvSpPr>
          <p:spPr bwMode="auto">
            <a:xfrm>
              <a:off x="2025" y="1108"/>
              <a:ext cx="2609" cy="1329"/>
            </a:xfrm>
            <a:custGeom>
              <a:avLst/>
              <a:gdLst>
                <a:gd name="T0" fmla="*/ 896 w 1393"/>
                <a:gd name="T1" fmla="*/ 530 h 709"/>
                <a:gd name="T2" fmla="*/ 875 w 1393"/>
                <a:gd name="T3" fmla="*/ 530 h 709"/>
                <a:gd name="T4" fmla="*/ 730 w 1393"/>
                <a:gd name="T5" fmla="*/ 364 h 709"/>
                <a:gd name="T6" fmla="*/ 896 w 1393"/>
                <a:gd name="T7" fmla="*/ 509 h 709"/>
                <a:gd name="T8" fmla="*/ 685 w 1393"/>
                <a:gd name="T9" fmla="*/ 410 h 709"/>
                <a:gd name="T10" fmla="*/ 829 w 1393"/>
                <a:gd name="T11" fmla="*/ 575 h 709"/>
                <a:gd name="T12" fmla="*/ 850 w 1393"/>
                <a:gd name="T13" fmla="*/ 575 h 709"/>
                <a:gd name="T14" fmla="*/ 706 w 1393"/>
                <a:gd name="T15" fmla="*/ 410 h 709"/>
                <a:gd name="T16" fmla="*/ 1393 w 1393"/>
                <a:gd name="T17" fmla="*/ 61 h 709"/>
                <a:gd name="T18" fmla="*/ 1088 w 1393"/>
                <a:gd name="T19" fmla="*/ 416 h 709"/>
                <a:gd name="T20" fmla="*/ 1097 w 1393"/>
                <a:gd name="T21" fmla="*/ 526 h 709"/>
                <a:gd name="T22" fmla="*/ 1087 w 1393"/>
                <a:gd name="T23" fmla="*/ 543 h 709"/>
                <a:gd name="T24" fmla="*/ 1127 w 1393"/>
                <a:gd name="T25" fmla="*/ 664 h 709"/>
                <a:gd name="T26" fmla="*/ 10 w 1393"/>
                <a:gd name="T27" fmla="*/ 709 h 709"/>
                <a:gd name="T28" fmla="*/ 0 w 1393"/>
                <a:gd name="T29" fmla="*/ 10 h 709"/>
                <a:gd name="T30" fmla="*/ 1383 w 1393"/>
                <a:gd name="T31" fmla="*/ 0 h 709"/>
                <a:gd name="T32" fmla="*/ 632 w 1393"/>
                <a:gd name="T33" fmla="*/ 462 h 709"/>
                <a:gd name="T34" fmla="*/ 611 w 1393"/>
                <a:gd name="T35" fmla="*/ 437 h 709"/>
                <a:gd name="T36" fmla="*/ 579 w 1393"/>
                <a:gd name="T37" fmla="*/ 408 h 709"/>
                <a:gd name="T38" fmla="*/ 440 w 1393"/>
                <a:gd name="T39" fmla="*/ 530 h 709"/>
                <a:gd name="T40" fmla="*/ 502 w 1393"/>
                <a:gd name="T41" fmla="*/ 592 h 709"/>
                <a:gd name="T42" fmla="*/ 935 w 1393"/>
                <a:gd name="T43" fmla="*/ 507 h 709"/>
                <a:gd name="T44" fmla="*/ 741 w 1393"/>
                <a:gd name="T45" fmla="*/ 320 h 709"/>
                <a:gd name="T46" fmla="*/ 734 w 1393"/>
                <a:gd name="T47" fmla="*/ 315 h 709"/>
                <a:gd name="T48" fmla="*/ 707 w 1393"/>
                <a:gd name="T49" fmla="*/ 279 h 709"/>
                <a:gd name="T50" fmla="*/ 655 w 1393"/>
                <a:gd name="T51" fmla="*/ 301 h 709"/>
                <a:gd name="T52" fmla="*/ 465 w 1393"/>
                <a:gd name="T53" fmla="*/ 113 h 709"/>
                <a:gd name="T54" fmla="*/ 401 w 1393"/>
                <a:gd name="T55" fmla="*/ 56 h 709"/>
                <a:gd name="T56" fmla="*/ 389 w 1393"/>
                <a:gd name="T57" fmla="*/ 68 h 709"/>
                <a:gd name="T58" fmla="*/ 407 w 1393"/>
                <a:gd name="T59" fmla="*/ 141 h 709"/>
                <a:gd name="T60" fmla="*/ 618 w 1393"/>
                <a:gd name="T61" fmla="*/ 333 h 709"/>
                <a:gd name="T62" fmla="*/ 600 w 1393"/>
                <a:gd name="T63" fmla="*/ 356 h 709"/>
                <a:gd name="T64" fmla="*/ 620 w 1393"/>
                <a:gd name="T65" fmla="*/ 407 h 709"/>
                <a:gd name="T66" fmla="*/ 639 w 1393"/>
                <a:gd name="T67" fmla="*/ 413 h 709"/>
                <a:gd name="T68" fmla="*/ 644 w 1393"/>
                <a:gd name="T69" fmla="*/ 431 h 709"/>
                <a:gd name="T70" fmla="*/ 847 w 1393"/>
                <a:gd name="T71" fmla="*/ 622 h 709"/>
                <a:gd name="T72" fmla="*/ 935 w 1393"/>
                <a:gd name="T73" fmla="*/ 507 h 709"/>
                <a:gd name="T74" fmla="*/ 917 w 1393"/>
                <a:gd name="T75" fmla="*/ 181 h 709"/>
                <a:gd name="T76" fmla="*/ 826 w 1393"/>
                <a:gd name="T77" fmla="*/ 205 h 709"/>
                <a:gd name="T78" fmla="*/ 851 w 1393"/>
                <a:gd name="T79" fmla="*/ 114 h 709"/>
                <a:gd name="T80" fmla="*/ 778 w 1393"/>
                <a:gd name="T81" fmla="*/ 91 h 709"/>
                <a:gd name="T82" fmla="*/ 719 w 1393"/>
                <a:gd name="T83" fmla="*/ 250 h 709"/>
                <a:gd name="T84" fmla="*/ 728 w 1393"/>
                <a:gd name="T85" fmla="*/ 258 h 709"/>
                <a:gd name="T86" fmla="*/ 757 w 1393"/>
                <a:gd name="T87" fmla="*/ 290 h 709"/>
                <a:gd name="T88" fmla="*/ 782 w 1393"/>
                <a:gd name="T89" fmla="*/ 312 h 709"/>
                <a:gd name="T90" fmla="*/ 816 w 1393"/>
                <a:gd name="T91" fmla="*/ 278 h 709"/>
                <a:gd name="T92" fmla="*/ 967 w 1393"/>
                <a:gd name="T93" fmla="*/ 131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3" h="709">
                  <a:moveTo>
                    <a:pt x="896" y="509"/>
                  </a:moveTo>
                  <a:cubicBezTo>
                    <a:pt x="902" y="515"/>
                    <a:pt x="902" y="524"/>
                    <a:pt x="896" y="530"/>
                  </a:cubicBezTo>
                  <a:cubicBezTo>
                    <a:pt x="893" y="533"/>
                    <a:pt x="889" y="534"/>
                    <a:pt x="885" y="534"/>
                  </a:cubicBezTo>
                  <a:cubicBezTo>
                    <a:pt x="881" y="534"/>
                    <a:pt x="878" y="533"/>
                    <a:pt x="875" y="530"/>
                  </a:cubicBezTo>
                  <a:cubicBezTo>
                    <a:pt x="730" y="385"/>
                    <a:pt x="730" y="385"/>
                    <a:pt x="730" y="385"/>
                  </a:cubicBezTo>
                  <a:cubicBezTo>
                    <a:pt x="724" y="380"/>
                    <a:pt x="724" y="370"/>
                    <a:pt x="730" y="364"/>
                  </a:cubicBezTo>
                  <a:cubicBezTo>
                    <a:pt x="736" y="358"/>
                    <a:pt x="745" y="358"/>
                    <a:pt x="751" y="364"/>
                  </a:cubicBezTo>
                  <a:lnTo>
                    <a:pt x="896" y="509"/>
                  </a:lnTo>
                  <a:close/>
                  <a:moveTo>
                    <a:pt x="706" y="410"/>
                  </a:moveTo>
                  <a:cubicBezTo>
                    <a:pt x="700" y="404"/>
                    <a:pt x="690" y="404"/>
                    <a:pt x="685" y="410"/>
                  </a:cubicBezTo>
                  <a:cubicBezTo>
                    <a:pt x="679" y="416"/>
                    <a:pt x="679" y="425"/>
                    <a:pt x="685" y="431"/>
                  </a:cubicBezTo>
                  <a:cubicBezTo>
                    <a:pt x="829" y="575"/>
                    <a:pt x="829" y="575"/>
                    <a:pt x="829" y="575"/>
                  </a:cubicBezTo>
                  <a:cubicBezTo>
                    <a:pt x="832" y="578"/>
                    <a:pt x="836" y="580"/>
                    <a:pt x="840" y="580"/>
                  </a:cubicBezTo>
                  <a:cubicBezTo>
                    <a:pt x="843" y="580"/>
                    <a:pt x="847" y="578"/>
                    <a:pt x="850" y="575"/>
                  </a:cubicBezTo>
                  <a:cubicBezTo>
                    <a:pt x="856" y="570"/>
                    <a:pt x="856" y="560"/>
                    <a:pt x="850" y="554"/>
                  </a:cubicBezTo>
                  <a:lnTo>
                    <a:pt x="706" y="410"/>
                  </a:lnTo>
                  <a:close/>
                  <a:moveTo>
                    <a:pt x="1393" y="10"/>
                  </a:moveTo>
                  <a:cubicBezTo>
                    <a:pt x="1393" y="61"/>
                    <a:pt x="1393" y="61"/>
                    <a:pt x="1393" y="61"/>
                  </a:cubicBezTo>
                  <a:cubicBezTo>
                    <a:pt x="1315" y="71"/>
                    <a:pt x="1244" y="106"/>
                    <a:pt x="1189" y="163"/>
                  </a:cubicBezTo>
                  <a:cubicBezTo>
                    <a:pt x="1124" y="230"/>
                    <a:pt x="1088" y="320"/>
                    <a:pt x="1088" y="416"/>
                  </a:cubicBezTo>
                  <a:cubicBezTo>
                    <a:pt x="1088" y="424"/>
                    <a:pt x="1088" y="424"/>
                    <a:pt x="1088" y="424"/>
                  </a:cubicBezTo>
                  <a:cubicBezTo>
                    <a:pt x="1088" y="461"/>
                    <a:pt x="1087" y="486"/>
                    <a:pt x="1097" y="526"/>
                  </a:cubicBezTo>
                  <a:cubicBezTo>
                    <a:pt x="1098" y="529"/>
                    <a:pt x="1097" y="533"/>
                    <a:pt x="1096" y="535"/>
                  </a:cubicBezTo>
                  <a:cubicBezTo>
                    <a:pt x="1095" y="539"/>
                    <a:pt x="1091" y="542"/>
                    <a:pt x="1087" y="543"/>
                  </a:cubicBezTo>
                  <a:cubicBezTo>
                    <a:pt x="1078" y="547"/>
                    <a:pt x="1071" y="557"/>
                    <a:pt x="1073" y="567"/>
                  </a:cubicBezTo>
                  <a:cubicBezTo>
                    <a:pt x="1079" y="607"/>
                    <a:pt x="1098" y="641"/>
                    <a:pt x="1127" y="664"/>
                  </a:cubicBezTo>
                  <a:cubicBezTo>
                    <a:pt x="1133" y="680"/>
                    <a:pt x="1139" y="695"/>
                    <a:pt x="1145" y="709"/>
                  </a:cubicBezTo>
                  <a:cubicBezTo>
                    <a:pt x="10" y="709"/>
                    <a:pt x="10" y="709"/>
                    <a:pt x="10" y="709"/>
                  </a:cubicBezTo>
                  <a:cubicBezTo>
                    <a:pt x="4" y="709"/>
                    <a:pt x="0" y="705"/>
                    <a:pt x="0" y="699"/>
                  </a:cubicBezTo>
                  <a:cubicBezTo>
                    <a:pt x="0" y="10"/>
                    <a:pt x="0" y="10"/>
                    <a:pt x="0" y="10"/>
                  </a:cubicBezTo>
                  <a:cubicBezTo>
                    <a:pt x="0" y="5"/>
                    <a:pt x="4" y="0"/>
                    <a:pt x="10" y="0"/>
                  </a:cubicBezTo>
                  <a:cubicBezTo>
                    <a:pt x="1383" y="0"/>
                    <a:pt x="1383" y="0"/>
                    <a:pt x="1383" y="0"/>
                  </a:cubicBezTo>
                  <a:cubicBezTo>
                    <a:pt x="1388" y="0"/>
                    <a:pt x="1393" y="5"/>
                    <a:pt x="1393" y="10"/>
                  </a:cubicBezTo>
                  <a:close/>
                  <a:moveTo>
                    <a:pt x="632" y="462"/>
                  </a:moveTo>
                  <a:cubicBezTo>
                    <a:pt x="615" y="444"/>
                    <a:pt x="615" y="444"/>
                    <a:pt x="615" y="444"/>
                  </a:cubicBezTo>
                  <a:cubicBezTo>
                    <a:pt x="613" y="442"/>
                    <a:pt x="611" y="440"/>
                    <a:pt x="611" y="437"/>
                  </a:cubicBezTo>
                  <a:cubicBezTo>
                    <a:pt x="606" y="435"/>
                    <a:pt x="602" y="432"/>
                    <a:pt x="599" y="428"/>
                  </a:cubicBezTo>
                  <a:cubicBezTo>
                    <a:pt x="579" y="408"/>
                    <a:pt x="579" y="408"/>
                    <a:pt x="579" y="408"/>
                  </a:cubicBezTo>
                  <a:cubicBezTo>
                    <a:pt x="576" y="405"/>
                    <a:pt x="573" y="402"/>
                    <a:pt x="571" y="398"/>
                  </a:cubicBezTo>
                  <a:cubicBezTo>
                    <a:pt x="440" y="530"/>
                    <a:pt x="440" y="530"/>
                    <a:pt x="440" y="530"/>
                  </a:cubicBezTo>
                  <a:cubicBezTo>
                    <a:pt x="421" y="548"/>
                    <a:pt x="421" y="576"/>
                    <a:pt x="438" y="594"/>
                  </a:cubicBezTo>
                  <a:cubicBezTo>
                    <a:pt x="455" y="611"/>
                    <a:pt x="484" y="610"/>
                    <a:pt x="502" y="592"/>
                  </a:cubicBezTo>
                  <a:lnTo>
                    <a:pt x="632" y="462"/>
                  </a:lnTo>
                  <a:close/>
                  <a:moveTo>
                    <a:pt x="935" y="507"/>
                  </a:moveTo>
                  <a:cubicBezTo>
                    <a:pt x="752" y="324"/>
                    <a:pt x="752" y="324"/>
                    <a:pt x="752" y="324"/>
                  </a:cubicBezTo>
                  <a:cubicBezTo>
                    <a:pt x="749" y="321"/>
                    <a:pt x="745" y="320"/>
                    <a:pt x="741" y="320"/>
                  </a:cubicBezTo>
                  <a:cubicBezTo>
                    <a:pt x="733" y="320"/>
                    <a:pt x="733" y="320"/>
                    <a:pt x="733" y="320"/>
                  </a:cubicBezTo>
                  <a:cubicBezTo>
                    <a:pt x="733" y="318"/>
                    <a:pt x="734" y="317"/>
                    <a:pt x="734" y="315"/>
                  </a:cubicBezTo>
                  <a:cubicBezTo>
                    <a:pt x="734" y="309"/>
                    <a:pt x="731" y="304"/>
                    <a:pt x="727" y="300"/>
                  </a:cubicBezTo>
                  <a:cubicBezTo>
                    <a:pt x="707" y="279"/>
                    <a:pt x="707" y="279"/>
                    <a:pt x="707" y="279"/>
                  </a:cubicBezTo>
                  <a:cubicBezTo>
                    <a:pt x="698" y="271"/>
                    <a:pt x="685" y="271"/>
                    <a:pt x="676" y="279"/>
                  </a:cubicBezTo>
                  <a:cubicBezTo>
                    <a:pt x="655" y="301"/>
                    <a:pt x="655" y="301"/>
                    <a:pt x="655" y="301"/>
                  </a:cubicBezTo>
                  <a:cubicBezTo>
                    <a:pt x="654" y="301"/>
                    <a:pt x="654" y="300"/>
                    <a:pt x="653" y="300"/>
                  </a:cubicBezTo>
                  <a:cubicBezTo>
                    <a:pt x="465" y="113"/>
                    <a:pt x="465" y="113"/>
                    <a:pt x="465" y="113"/>
                  </a:cubicBezTo>
                  <a:cubicBezTo>
                    <a:pt x="462" y="87"/>
                    <a:pt x="462" y="87"/>
                    <a:pt x="462" y="87"/>
                  </a:cubicBezTo>
                  <a:cubicBezTo>
                    <a:pt x="401" y="56"/>
                    <a:pt x="401" y="56"/>
                    <a:pt x="401" y="56"/>
                  </a:cubicBezTo>
                  <a:cubicBezTo>
                    <a:pt x="389" y="68"/>
                    <a:pt x="389" y="68"/>
                    <a:pt x="389" y="68"/>
                  </a:cubicBezTo>
                  <a:cubicBezTo>
                    <a:pt x="389" y="68"/>
                    <a:pt x="389" y="68"/>
                    <a:pt x="389" y="68"/>
                  </a:cubicBezTo>
                  <a:cubicBezTo>
                    <a:pt x="377" y="80"/>
                    <a:pt x="377" y="80"/>
                    <a:pt x="377" y="80"/>
                  </a:cubicBezTo>
                  <a:cubicBezTo>
                    <a:pt x="407" y="141"/>
                    <a:pt x="407" y="141"/>
                    <a:pt x="407" y="141"/>
                  </a:cubicBezTo>
                  <a:cubicBezTo>
                    <a:pt x="430" y="145"/>
                    <a:pt x="430" y="145"/>
                    <a:pt x="430" y="145"/>
                  </a:cubicBezTo>
                  <a:cubicBezTo>
                    <a:pt x="618" y="333"/>
                    <a:pt x="618" y="333"/>
                    <a:pt x="618" y="333"/>
                  </a:cubicBezTo>
                  <a:cubicBezTo>
                    <a:pt x="619" y="334"/>
                    <a:pt x="620" y="334"/>
                    <a:pt x="621" y="335"/>
                  </a:cubicBezTo>
                  <a:cubicBezTo>
                    <a:pt x="600" y="356"/>
                    <a:pt x="600" y="356"/>
                    <a:pt x="600" y="356"/>
                  </a:cubicBezTo>
                  <a:cubicBezTo>
                    <a:pt x="591" y="364"/>
                    <a:pt x="591" y="378"/>
                    <a:pt x="600" y="387"/>
                  </a:cubicBezTo>
                  <a:cubicBezTo>
                    <a:pt x="620" y="407"/>
                    <a:pt x="620" y="407"/>
                    <a:pt x="620" y="407"/>
                  </a:cubicBezTo>
                  <a:cubicBezTo>
                    <a:pt x="624" y="411"/>
                    <a:pt x="630" y="413"/>
                    <a:pt x="635" y="413"/>
                  </a:cubicBezTo>
                  <a:cubicBezTo>
                    <a:pt x="637" y="413"/>
                    <a:pt x="638" y="413"/>
                    <a:pt x="639" y="413"/>
                  </a:cubicBezTo>
                  <a:cubicBezTo>
                    <a:pt x="640" y="421"/>
                    <a:pt x="640" y="421"/>
                    <a:pt x="640" y="421"/>
                  </a:cubicBezTo>
                  <a:cubicBezTo>
                    <a:pt x="640" y="425"/>
                    <a:pt x="641" y="428"/>
                    <a:pt x="644" y="431"/>
                  </a:cubicBezTo>
                  <a:cubicBezTo>
                    <a:pt x="828" y="615"/>
                    <a:pt x="828" y="615"/>
                    <a:pt x="828" y="615"/>
                  </a:cubicBezTo>
                  <a:cubicBezTo>
                    <a:pt x="833" y="620"/>
                    <a:pt x="840" y="622"/>
                    <a:pt x="847" y="622"/>
                  </a:cubicBezTo>
                  <a:cubicBezTo>
                    <a:pt x="866" y="622"/>
                    <a:pt x="890" y="607"/>
                    <a:pt x="909" y="588"/>
                  </a:cubicBezTo>
                  <a:cubicBezTo>
                    <a:pt x="935" y="563"/>
                    <a:pt x="954" y="526"/>
                    <a:pt x="935" y="507"/>
                  </a:cubicBezTo>
                  <a:close/>
                  <a:moveTo>
                    <a:pt x="967" y="131"/>
                  </a:moveTo>
                  <a:cubicBezTo>
                    <a:pt x="917" y="181"/>
                    <a:pt x="917" y="181"/>
                    <a:pt x="917" y="181"/>
                  </a:cubicBezTo>
                  <a:cubicBezTo>
                    <a:pt x="879" y="220"/>
                    <a:pt x="879" y="220"/>
                    <a:pt x="879" y="220"/>
                  </a:cubicBezTo>
                  <a:cubicBezTo>
                    <a:pt x="826" y="205"/>
                    <a:pt x="826" y="205"/>
                    <a:pt x="826" y="205"/>
                  </a:cubicBezTo>
                  <a:cubicBezTo>
                    <a:pt x="812" y="153"/>
                    <a:pt x="812" y="153"/>
                    <a:pt x="812" y="153"/>
                  </a:cubicBezTo>
                  <a:cubicBezTo>
                    <a:pt x="851" y="114"/>
                    <a:pt x="851" y="114"/>
                    <a:pt x="851" y="114"/>
                  </a:cubicBezTo>
                  <a:cubicBezTo>
                    <a:pt x="900" y="65"/>
                    <a:pt x="900" y="65"/>
                    <a:pt x="900" y="65"/>
                  </a:cubicBezTo>
                  <a:cubicBezTo>
                    <a:pt x="859" y="49"/>
                    <a:pt x="811" y="58"/>
                    <a:pt x="778" y="91"/>
                  </a:cubicBezTo>
                  <a:cubicBezTo>
                    <a:pt x="744" y="125"/>
                    <a:pt x="736" y="174"/>
                    <a:pt x="753" y="216"/>
                  </a:cubicBezTo>
                  <a:cubicBezTo>
                    <a:pt x="719" y="250"/>
                    <a:pt x="719" y="250"/>
                    <a:pt x="719" y="250"/>
                  </a:cubicBezTo>
                  <a:cubicBezTo>
                    <a:pt x="718" y="251"/>
                    <a:pt x="718" y="251"/>
                    <a:pt x="718" y="251"/>
                  </a:cubicBezTo>
                  <a:cubicBezTo>
                    <a:pt x="722" y="253"/>
                    <a:pt x="725" y="255"/>
                    <a:pt x="728" y="258"/>
                  </a:cubicBezTo>
                  <a:cubicBezTo>
                    <a:pt x="748" y="278"/>
                    <a:pt x="748" y="278"/>
                    <a:pt x="748" y="278"/>
                  </a:cubicBezTo>
                  <a:cubicBezTo>
                    <a:pt x="752" y="282"/>
                    <a:pt x="755" y="286"/>
                    <a:pt x="757" y="290"/>
                  </a:cubicBezTo>
                  <a:cubicBezTo>
                    <a:pt x="760" y="291"/>
                    <a:pt x="762" y="292"/>
                    <a:pt x="764" y="294"/>
                  </a:cubicBezTo>
                  <a:cubicBezTo>
                    <a:pt x="782" y="312"/>
                    <a:pt x="782" y="312"/>
                    <a:pt x="782" y="312"/>
                  </a:cubicBezTo>
                  <a:cubicBezTo>
                    <a:pt x="783" y="311"/>
                    <a:pt x="783" y="311"/>
                    <a:pt x="783" y="311"/>
                  </a:cubicBezTo>
                  <a:cubicBezTo>
                    <a:pt x="816" y="278"/>
                    <a:pt x="816" y="278"/>
                    <a:pt x="816" y="278"/>
                  </a:cubicBezTo>
                  <a:cubicBezTo>
                    <a:pt x="857" y="295"/>
                    <a:pt x="907" y="287"/>
                    <a:pt x="941" y="253"/>
                  </a:cubicBezTo>
                  <a:cubicBezTo>
                    <a:pt x="974" y="220"/>
                    <a:pt x="982" y="172"/>
                    <a:pt x="967" y="13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4196237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Over the next three months we will cover a variety of topics in addition to status updates and code reviews</a:t>
            </a:r>
            <a:endParaRPr lang="en-US" dirty="0"/>
          </a:p>
        </p:txBody>
      </p:sp>
      <p:sp>
        <p:nvSpPr>
          <p:cNvPr id="3"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4" name="NavigationIcon"/>
          <p:cNvGrpSpPr>
            <a:grpSpLocks noChangeAspect="1"/>
          </p:cNvGrpSpPr>
          <p:nvPr/>
        </p:nvGrpSpPr>
        <p:grpSpPr>
          <a:xfrm>
            <a:off x="11666125" y="132877"/>
            <a:ext cx="414598" cy="365760"/>
            <a:chOff x="5555742" y="2894076"/>
            <a:chExt cx="1216152" cy="1072896"/>
          </a:xfrm>
        </p:grpSpPr>
        <p:sp>
          <p:nvSpPr>
            <p:cNvPr id="5" name="Freeform 25">
              <a:extLst>
                <a:ext uri="{FF2B5EF4-FFF2-40B4-BE49-F238E27FC236}">
                  <a16:creationId xmlns="" xmlns:a16="http://schemas.microsoft.com/office/drawing/2014/main" id="{FA0FD38E-7CA9-4ECE-9013-798D4E40C551}"/>
                </a:ext>
              </a:extLst>
            </p:cNvPr>
            <p:cNvSpPr>
              <a:spLocks noEditPoints="1"/>
            </p:cNvSpPr>
            <p:nvPr/>
          </p:nvSpPr>
          <p:spPr bwMode="auto">
            <a:xfrm>
              <a:off x="6073902" y="2925318"/>
              <a:ext cx="697992" cy="52082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6" name="Freeform 26">
              <a:extLst>
                <a:ext uri="{FF2B5EF4-FFF2-40B4-BE49-F238E27FC236}">
                  <a16:creationId xmlns="" xmlns:a16="http://schemas.microsoft.com/office/drawing/2014/main" id="{F562C458-32E3-43E7-BAF7-B4773D3C4A71}"/>
                </a:ext>
              </a:extLst>
            </p:cNvPr>
            <p:cNvSpPr>
              <a:spLocks noEditPoints="1"/>
            </p:cNvSpPr>
            <p:nvPr/>
          </p:nvSpPr>
          <p:spPr bwMode="auto">
            <a:xfrm>
              <a:off x="5555742" y="2894076"/>
              <a:ext cx="1072134" cy="107289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cxnSp>
        <p:nvCxnSpPr>
          <p:cNvPr id="75" name="Straight Connector 74"/>
          <p:cNvCxnSpPr/>
          <p:nvPr/>
        </p:nvCxnSpPr>
        <p:spPr>
          <a:xfrm>
            <a:off x="446860" y="3717134"/>
            <a:ext cx="1414021" cy="0"/>
          </a:xfrm>
          <a:prstGeom prst="line">
            <a:avLst/>
          </a:prstGeom>
          <a:ln w="25400"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032264"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Sandbox creation and ERDs</a:t>
            </a:r>
            <a:r>
              <a:rPr lang="en-US" sz="1400" baseline="30000" dirty="0" smtClean="0">
                <a:solidFill>
                  <a:srgbClr val="575757"/>
                </a:solidFill>
              </a:rPr>
              <a:t>1</a:t>
            </a:r>
          </a:p>
        </p:txBody>
      </p:sp>
      <p:sp>
        <p:nvSpPr>
          <p:cNvPr id="38" name="TextBox 37"/>
          <p:cNvSpPr txBox="1"/>
          <p:nvPr/>
        </p:nvSpPr>
        <p:spPr>
          <a:xfrm>
            <a:off x="6767922"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The modeling process</a:t>
            </a:r>
          </a:p>
        </p:txBody>
      </p:sp>
      <p:sp>
        <p:nvSpPr>
          <p:cNvPr id="39" name="TextBox 38"/>
          <p:cNvSpPr txBox="1"/>
          <p:nvPr/>
        </p:nvSpPr>
        <p:spPr>
          <a:xfrm>
            <a:off x="8353326"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V</a:t>
            </a:r>
            <a:r>
              <a:rPr lang="en-US" sz="1400" dirty="0" smtClean="0">
                <a:solidFill>
                  <a:srgbClr val="575757"/>
                </a:solidFill>
              </a:rPr>
              <a:t>alidation and selection of models</a:t>
            </a:r>
          </a:p>
        </p:txBody>
      </p:sp>
      <p:sp>
        <p:nvSpPr>
          <p:cNvPr id="40" name="TextBox 39"/>
          <p:cNvSpPr txBox="1"/>
          <p:nvPr/>
        </p:nvSpPr>
        <p:spPr>
          <a:xfrm>
            <a:off x="9938730"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Creating production systems for models</a:t>
            </a:r>
          </a:p>
        </p:txBody>
      </p:sp>
      <p:sp>
        <p:nvSpPr>
          <p:cNvPr id="37" name="TextBox 36"/>
          <p:cNvSpPr txBox="1"/>
          <p:nvPr/>
        </p:nvSpPr>
        <p:spPr>
          <a:xfrm>
            <a:off x="3607390" y="4805612"/>
            <a:ext cx="2989149"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Experiment design and data engineering</a:t>
            </a:r>
          </a:p>
        </p:txBody>
      </p:sp>
      <p:sp>
        <p:nvSpPr>
          <p:cNvPr id="42" name="ee4pFootnotes"/>
          <p:cNvSpPr>
            <a:spLocks noChangeArrowheads="1"/>
          </p:cNvSpPr>
          <p:nvPr/>
        </p:nvSpPr>
        <p:spPr bwMode="auto">
          <a:xfrm>
            <a:off x="629998" y="6283973"/>
            <a:ext cx="8974763"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smtClean="0">
                <a:solidFill>
                  <a:schemeClr val="bg1">
                    <a:lumMod val="50000"/>
                  </a:schemeClr>
                </a:solidFill>
                <a:latin typeface="Trebuchet MS" panose="020B0603020202020204" pitchFamily="34" charset="0"/>
                <a:cs typeface="Arial" pitchFamily="34" charset="0"/>
              </a:rPr>
              <a:t>Entity-Relationship Diagram – a description of how objects are related to each other in a database and how that information can be mined for insight</a:t>
            </a:r>
          </a:p>
          <a:p>
            <a:pPr marL="228600" indent="-228600">
              <a:lnSpc>
                <a:spcPct val="90000"/>
              </a:lnSpc>
              <a:buAutoNum type="arabicPeriod"/>
            </a:pPr>
            <a:r>
              <a:rPr lang="en-US" sz="1000" dirty="0" smtClean="0">
                <a:solidFill>
                  <a:schemeClr val="bg1">
                    <a:lumMod val="50000"/>
                  </a:schemeClr>
                </a:solidFill>
                <a:latin typeface="Trebuchet MS" panose="020B0603020202020204" pitchFamily="34" charset="0"/>
                <a:cs typeface="Arial" pitchFamily="34" charset="0"/>
              </a:rPr>
              <a:t>CF – Collaborative Filtering</a:t>
            </a:r>
            <a:endParaRPr lang="en-US" sz="1000" dirty="0">
              <a:solidFill>
                <a:schemeClr val="bg1">
                  <a:lumMod val="50000"/>
                </a:schemeClr>
              </a:solidFill>
              <a:latin typeface="Trebuchet MS" panose="020B0603020202020204" pitchFamily="34" charset="0"/>
              <a:cs typeface="Arial" pitchFamily="34" charset="0"/>
            </a:endParaRPr>
          </a:p>
        </p:txBody>
      </p:sp>
      <p:cxnSp>
        <p:nvCxnSpPr>
          <p:cNvPr id="10" name="Straight Arrow Connector 9"/>
          <p:cNvCxnSpPr/>
          <p:nvPr/>
        </p:nvCxnSpPr>
        <p:spPr>
          <a:xfrm>
            <a:off x="658281" y="2900916"/>
            <a:ext cx="10933200" cy="0"/>
          </a:xfrm>
          <a:prstGeom prst="straightConnector1">
            <a:avLst/>
          </a:prstGeom>
          <a:ln w="101600" cap="rnd">
            <a:solidFill>
              <a:schemeClr val="tx2"/>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30000"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5" name="TextBox 14"/>
          <p:cNvSpPr txBox="1"/>
          <p:nvPr/>
        </p:nvSpPr>
        <p:spPr>
          <a:xfrm>
            <a:off x="630000"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Aug. 23</a:t>
            </a:r>
            <a:r>
              <a:rPr lang="en-US" sz="1200" baseline="30000" dirty="0" smtClean="0">
                <a:solidFill>
                  <a:srgbClr val="575757"/>
                </a:solidFill>
              </a:rPr>
              <a:t>rd</a:t>
            </a:r>
            <a:endParaRPr lang="en-US" sz="1200" dirty="0" smtClean="0">
              <a:solidFill>
                <a:srgbClr val="575757"/>
              </a:solidFill>
            </a:endParaRPr>
          </a:p>
        </p:txBody>
      </p:sp>
      <p:sp>
        <p:nvSpPr>
          <p:cNvPr id="16" name="Oval 15"/>
          <p:cNvSpPr/>
          <p:nvPr/>
        </p:nvSpPr>
        <p:spPr>
          <a:xfrm>
            <a:off x="10142424"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8" name="Oval 17"/>
          <p:cNvSpPr/>
          <p:nvPr/>
        </p:nvSpPr>
        <p:spPr>
          <a:xfrm>
            <a:off x="2215404"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9" name="TextBox 18"/>
          <p:cNvSpPr txBox="1"/>
          <p:nvPr/>
        </p:nvSpPr>
        <p:spPr>
          <a:xfrm>
            <a:off x="2215404"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Sept. 12</a:t>
            </a:r>
            <a:r>
              <a:rPr lang="en-US" sz="1200" baseline="30000" dirty="0" smtClean="0">
                <a:solidFill>
                  <a:srgbClr val="575757"/>
                </a:solidFill>
              </a:rPr>
              <a:t>th</a:t>
            </a:r>
            <a:endParaRPr lang="en-US" sz="1200" dirty="0" smtClean="0">
              <a:solidFill>
                <a:srgbClr val="575757"/>
              </a:solidFill>
            </a:endParaRPr>
          </a:p>
        </p:txBody>
      </p:sp>
      <p:sp>
        <p:nvSpPr>
          <p:cNvPr id="20" name="Oval 19"/>
          <p:cNvSpPr/>
          <p:nvPr/>
        </p:nvSpPr>
        <p:spPr>
          <a:xfrm>
            <a:off x="3800808"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2" name="Oval 21"/>
          <p:cNvSpPr/>
          <p:nvPr/>
        </p:nvSpPr>
        <p:spPr>
          <a:xfrm>
            <a:off x="5386212"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4" name="Oval 23"/>
          <p:cNvSpPr/>
          <p:nvPr/>
        </p:nvSpPr>
        <p:spPr>
          <a:xfrm>
            <a:off x="6971616"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5" name="TextBox 24"/>
          <p:cNvSpPr txBox="1"/>
          <p:nvPr/>
        </p:nvSpPr>
        <p:spPr>
          <a:xfrm>
            <a:off x="6971616"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Oct. 22</a:t>
            </a:r>
            <a:r>
              <a:rPr lang="en-US" sz="1200" baseline="30000" dirty="0" smtClean="0">
                <a:solidFill>
                  <a:srgbClr val="575757"/>
                </a:solidFill>
              </a:rPr>
              <a:t>nd</a:t>
            </a:r>
            <a:endParaRPr lang="en-US" sz="1200" dirty="0" smtClean="0">
              <a:solidFill>
                <a:srgbClr val="575757"/>
              </a:solidFill>
            </a:endParaRPr>
          </a:p>
        </p:txBody>
      </p:sp>
      <p:sp>
        <p:nvSpPr>
          <p:cNvPr id="26" name="Oval 25"/>
          <p:cNvSpPr/>
          <p:nvPr/>
        </p:nvSpPr>
        <p:spPr>
          <a:xfrm>
            <a:off x="8557020"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43" name="Group 42"/>
          <p:cNvGrpSpPr>
            <a:grpSpLocks noChangeAspect="1"/>
          </p:cNvGrpSpPr>
          <p:nvPr/>
        </p:nvGrpSpPr>
        <p:grpSpPr>
          <a:xfrm>
            <a:off x="822032" y="2568770"/>
            <a:ext cx="663677" cy="664292"/>
            <a:chOff x="5273801" y="2606040"/>
            <a:chExt cx="1644396" cy="1645920"/>
          </a:xfrm>
        </p:grpSpPr>
        <p:sp>
          <p:nvSpPr>
            <p:cNvPr id="44" name="AutoShape 33">
              <a:extLst>
                <a:ext uri="{FF2B5EF4-FFF2-40B4-BE49-F238E27FC236}">
                  <a16:creationId xmlns:a16="http://schemas.microsoft.com/office/drawing/2014/main" xmlns="" id="{BEA87593-71B2-42B3-8D7D-5D8C76D3E4A3}"/>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5" name="Group 44"/>
            <p:cNvGrpSpPr/>
            <p:nvPr/>
          </p:nvGrpSpPr>
          <p:grpSpPr>
            <a:xfrm>
              <a:off x="5445632" y="2775204"/>
              <a:ext cx="1301877" cy="1306068"/>
              <a:chOff x="5445632" y="2775204"/>
              <a:chExt cx="1301877" cy="1306068"/>
            </a:xfrm>
          </p:grpSpPr>
          <p:sp>
            <p:nvSpPr>
              <p:cNvPr id="46" name="Freeform 35">
                <a:extLst>
                  <a:ext uri="{FF2B5EF4-FFF2-40B4-BE49-F238E27FC236}">
                    <a16:creationId xmlns:a16="http://schemas.microsoft.com/office/drawing/2014/main" xmlns=""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6">
                <a:extLst>
                  <a:ext uri="{FF2B5EF4-FFF2-40B4-BE49-F238E27FC236}">
                    <a16:creationId xmlns:a16="http://schemas.microsoft.com/office/drawing/2014/main" xmlns=""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8" name="Group 47"/>
          <p:cNvGrpSpPr>
            <a:grpSpLocks noChangeAspect="1"/>
          </p:cNvGrpSpPr>
          <p:nvPr/>
        </p:nvGrpSpPr>
        <p:grpSpPr>
          <a:xfrm>
            <a:off x="2407436" y="2568770"/>
            <a:ext cx="663677" cy="664292"/>
            <a:chOff x="5273801" y="2606040"/>
            <a:chExt cx="1644396" cy="1645920"/>
          </a:xfrm>
        </p:grpSpPr>
        <p:sp>
          <p:nvSpPr>
            <p:cNvPr id="49" name="AutoShape 8">
              <a:extLst>
                <a:ext uri="{FF2B5EF4-FFF2-40B4-BE49-F238E27FC236}">
                  <a16:creationId xmlns:a16="http://schemas.microsoft.com/office/drawing/2014/main" xmlns="" id="{24CAABA2-908D-463F-BC9B-EE3F829E12F8}"/>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p:cNvGrpSpPr/>
            <p:nvPr/>
          </p:nvGrpSpPr>
          <p:grpSpPr>
            <a:xfrm>
              <a:off x="5452109" y="2739771"/>
              <a:ext cx="1288923" cy="1264920"/>
              <a:chOff x="5452109" y="2739771"/>
              <a:chExt cx="1288923" cy="1264920"/>
            </a:xfrm>
          </p:grpSpPr>
          <p:sp>
            <p:nvSpPr>
              <p:cNvPr id="51" name="Freeform 10">
                <a:extLst>
                  <a:ext uri="{FF2B5EF4-FFF2-40B4-BE49-F238E27FC236}">
                    <a16:creationId xmlns:a16="http://schemas.microsoft.com/office/drawing/2014/main" xmlns="" id="{49225F70-5430-46E4-8C8F-038E4B4691D7}"/>
                  </a:ext>
                </a:extLst>
              </p:cNvPr>
              <p:cNvSpPr>
                <a:spLocks noEditPoints="1"/>
              </p:cNvSpPr>
              <p:nvPr/>
            </p:nvSpPr>
            <p:spPr bwMode="auto">
              <a:xfrm>
                <a:off x="5452109" y="3198114"/>
                <a:ext cx="1288923" cy="806577"/>
              </a:xfrm>
              <a:custGeom>
                <a:avLst/>
                <a:gdLst>
                  <a:gd name="T0" fmla="*/ 26 w 1806"/>
                  <a:gd name="T1" fmla="*/ 1129 h 1129"/>
                  <a:gd name="T2" fmla="*/ 5 w 1806"/>
                  <a:gd name="T3" fmla="*/ 1099 h 1129"/>
                  <a:gd name="T4" fmla="*/ 223 w 1806"/>
                  <a:gd name="T5" fmla="*/ 782 h 1129"/>
                  <a:gd name="T6" fmla="*/ 611 w 1806"/>
                  <a:gd name="T7" fmla="*/ 716 h 1129"/>
                  <a:gd name="T8" fmla="*/ 611 w 1806"/>
                  <a:gd name="T9" fmla="*/ 716 h 1129"/>
                  <a:gd name="T10" fmla="*/ 908 w 1806"/>
                  <a:gd name="T11" fmla="*/ 856 h 1129"/>
                  <a:gd name="T12" fmla="*/ 898 w 1806"/>
                  <a:gd name="T13" fmla="*/ 856 h 1129"/>
                  <a:gd name="T14" fmla="*/ 1195 w 1806"/>
                  <a:gd name="T15" fmla="*/ 716 h 1129"/>
                  <a:gd name="T16" fmla="*/ 1195 w 1806"/>
                  <a:gd name="T17" fmla="*/ 716 h 1129"/>
                  <a:gd name="T18" fmla="*/ 1583 w 1806"/>
                  <a:gd name="T19" fmla="*/ 782 h 1129"/>
                  <a:gd name="T20" fmla="*/ 1801 w 1806"/>
                  <a:gd name="T21" fmla="*/ 1099 h 1129"/>
                  <a:gd name="T22" fmla="*/ 1780 w 1806"/>
                  <a:gd name="T23" fmla="*/ 1129 h 1129"/>
                  <a:gd name="T24" fmla="*/ 26 w 1806"/>
                  <a:gd name="T25" fmla="*/ 1129 h 1129"/>
                  <a:gd name="T26" fmla="*/ 1329 w 1806"/>
                  <a:gd name="T27" fmla="*/ 192 h 1129"/>
                  <a:gd name="T28" fmla="*/ 1283 w 1806"/>
                  <a:gd name="T29" fmla="*/ 245 h 1129"/>
                  <a:gd name="T30" fmla="*/ 1273 w 1806"/>
                  <a:gd name="T31" fmla="*/ 257 h 1129"/>
                  <a:gd name="T32" fmla="*/ 1129 w 1806"/>
                  <a:gd name="T33" fmla="*/ 559 h 1129"/>
                  <a:gd name="T34" fmla="*/ 903 w 1806"/>
                  <a:gd name="T35" fmla="*/ 672 h 1129"/>
                  <a:gd name="T36" fmla="*/ 677 w 1806"/>
                  <a:gd name="T37" fmla="*/ 559 h 1129"/>
                  <a:gd name="T38" fmla="*/ 533 w 1806"/>
                  <a:gd name="T39" fmla="*/ 257 h 1129"/>
                  <a:gd name="T40" fmla="*/ 523 w 1806"/>
                  <a:gd name="T41" fmla="*/ 245 h 1129"/>
                  <a:gd name="T42" fmla="*/ 477 w 1806"/>
                  <a:gd name="T43" fmla="*/ 192 h 1129"/>
                  <a:gd name="T44" fmla="*/ 426 w 1806"/>
                  <a:gd name="T45" fmla="*/ 168 h 1129"/>
                  <a:gd name="T46" fmla="*/ 426 w 1806"/>
                  <a:gd name="T47" fmla="*/ 173 h 1129"/>
                  <a:gd name="T48" fmla="*/ 495 w 1806"/>
                  <a:gd name="T49" fmla="*/ 280 h 1129"/>
                  <a:gd name="T50" fmla="*/ 639 w 1806"/>
                  <a:gd name="T51" fmla="*/ 582 h 1129"/>
                  <a:gd name="T52" fmla="*/ 639 w 1806"/>
                  <a:gd name="T53" fmla="*/ 680 h 1129"/>
                  <a:gd name="T54" fmla="*/ 646 w 1806"/>
                  <a:gd name="T55" fmla="*/ 690 h 1129"/>
                  <a:gd name="T56" fmla="*/ 683 w 1806"/>
                  <a:gd name="T57" fmla="*/ 728 h 1129"/>
                  <a:gd name="T58" fmla="*/ 683 w 1806"/>
                  <a:gd name="T59" fmla="*/ 619 h 1129"/>
                  <a:gd name="T60" fmla="*/ 903 w 1806"/>
                  <a:gd name="T61" fmla="*/ 716 h 1129"/>
                  <a:gd name="T62" fmla="*/ 1123 w 1806"/>
                  <a:gd name="T63" fmla="*/ 619 h 1129"/>
                  <a:gd name="T64" fmla="*/ 1123 w 1806"/>
                  <a:gd name="T65" fmla="*/ 728 h 1129"/>
                  <a:gd name="T66" fmla="*/ 1160 w 1806"/>
                  <a:gd name="T67" fmla="*/ 690 h 1129"/>
                  <a:gd name="T68" fmla="*/ 1167 w 1806"/>
                  <a:gd name="T69" fmla="*/ 680 h 1129"/>
                  <a:gd name="T70" fmla="*/ 1167 w 1806"/>
                  <a:gd name="T71" fmla="*/ 582 h 1129"/>
                  <a:gd name="T72" fmla="*/ 1311 w 1806"/>
                  <a:gd name="T73" fmla="*/ 280 h 1129"/>
                  <a:gd name="T74" fmla="*/ 1380 w 1806"/>
                  <a:gd name="T75" fmla="*/ 171 h 1129"/>
                  <a:gd name="T76" fmla="*/ 1380 w 1806"/>
                  <a:gd name="T77" fmla="*/ 168 h 1129"/>
                  <a:gd name="T78" fmla="*/ 1329 w 1806"/>
                  <a:gd name="T79" fmla="*/ 192 h 1129"/>
                  <a:gd name="T80" fmla="*/ 529 w 1806"/>
                  <a:gd name="T81" fmla="*/ 52 h 1129"/>
                  <a:gd name="T82" fmla="*/ 471 w 1806"/>
                  <a:gd name="T83" fmla="*/ 23 h 1129"/>
                  <a:gd name="T84" fmla="*/ 432 w 1806"/>
                  <a:gd name="T85" fmla="*/ 4 h 1129"/>
                  <a:gd name="T86" fmla="*/ 450 w 1806"/>
                  <a:gd name="T87" fmla="*/ 100 h 1129"/>
                  <a:gd name="T88" fmla="*/ 450 w 1806"/>
                  <a:gd name="T89" fmla="*/ 101 h 1129"/>
                  <a:gd name="T90" fmla="*/ 497 w 1806"/>
                  <a:gd name="T91" fmla="*/ 161 h 1129"/>
                  <a:gd name="T92" fmla="*/ 528 w 1806"/>
                  <a:gd name="T93" fmla="*/ 164 h 1129"/>
                  <a:gd name="T94" fmla="*/ 529 w 1806"/>
                  <a:gd name="T95" fmla="*/ 52 h 1129"/>
                  <a:gd name="T96" fmla="*/ 1298 w 1806"/>
                  <a:gd name="T97" fmla="*/ 38 h 1129"/>
                  <a:gd name="T98" fmla="*/ 1268 w 1806"/>
                  <a:gd name="T99" fmla="*/ 53 h 1129"/>
                  <a:gd name="T100" fmla="*/ 1270 w 1806"/>
                  <a:gd name="T101" fmla="*/ 170 h 1129"/>
                  <a:gd name="T102" fmla="*/ 1304 w 1806"/>
                  <a:gd name="T103" fmla="*/ 170 h 1129"/>
                  <a:gd name="T104" fmla="*/ 1358 w 1806"/>
                  <a:gd name="T105" fmla="*/ 94 h 1129"/>
                  <a:gd name="T106" fmla="*/ 1358 w 1806"/>
                  <a:gd name="T107" fmla="*/ 95 h 1129"/>
                  <a:gd name="T108" fmla="*/ 1374 w 1806"/>
                  <a:gd name="T109" fmla="*/ 0 h 1129"/>
                  <a:gd name="T110" fmla="*/ 1298 w 1806"/>
                  <a:gd name="T111" fmla="*/ 38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06" h="1129">
                    <a:moveTo>
                      <a:pt x="26" y="1129"/>
                    </a:moveTo>
                    <a:cubicBezTo>
                      <a:pt x="10" y="1129"/>
                      <a:pt x="0" y="1113"/>
                      <a:pt x="5" y="1099"/>
                    </a:cubicBezTo>
                    <a:cubicBezTo>
                      <a:pt x="33" y="1025"/>
                      <a:pt x="113" y="832"/>
                      <a:pt x="223" y="782"/>
                    </a:cubicBezTo>
                    <a:cubicBezTo>
                      <a:pt x="359" y="719"/>
                      <a:pt x="611" y="716"/>
                      <a:pt x="611" y="716"/>
                    </a:cubicBezTo>
                    <a:cubicBezTo>
                      <a:pt x="611" y="716"/>
                      <a:pt x="611" y="716"/>
                      <a:pt x="611" y="716"/>
                    </a:cubicBezTo>
                    <a:cubicBezTo>
                      <a:pt x="611" y="716"/>
                      <a:pt x="711" y="856"/>
                      <a:pt x="908" y="856"/>
                    </a:cubicBezTo>
                    <a:cubicBezTo>
                      <a:pt x="898" y="856"/>
                      <a:pt x="898" y="856"/>
                      <a:pt x="898" y="856"/>
                    </a:cubicBezTo>
                    <a:cubicBezTo>
                      <a:pt x="1095" y="856"/>
                      <a:pt x="1195" y="716"/>
                      <a:pt x="1195" y="716"/>
                    </a:cubicBezTo>
                    <a:cubicBezTo>
                      <a:pt x="1195" y="716"/>
                      <a:pt x="1195" y="716"/>
                      <a:pt x="1195" y="716"/>
                    </a:cubicBezTo>
                    <a:cubicBezTo>
                      <a:pt x="1195" y="716"/>
                      <a:pt x="1447" y="719"/>
                      <a:pt x="1583" y="782"/>
                    </a:cubicBezTo>
                    <a:cubicBezTo>
                      <a:pt x="1693" y="832"/>
                      <a:pt x="1773" y="1025"/>
                      <a:pt x="1801" y="1099"/>
                    </a:cubicBezTo>
                    <a:cubicBezTo>
                      <a:pt x="1806" y="1113"/>
                      <a:pt x="1796" y="1129"/>
                      <a:pt x="1780" y="1129"/>
                    </a:cubicBezTo>
                    <a:lnTo>
                      <a:pt x="26" y="1129"/>
                    </a:lnTo>
                    <a:close/>
                    <a:moveTo>
                      <a:pt x="1329" y="192"/>
                    </a:moveTo>
                    <a:cubicBezTo>
                      <a:pt x="1322" y="211"/>
                      <a:pt x="1308" y="233"/>
                      <a:pt x="1283" y="245"/>
                    </a:cubicBezTo>
                    <a:cubicBezTo>
                      <a:pt x="1278" y="248"/>
                      <a:pt x="1274" y="252"/>
                      <a:pt x="1273" y="257"/>
                    </a:cubicBezTo>
                    <a:cubicBezTo>
                      <a:pt x="1232" y="360"/>
                      <a:pt x="1157" y="533"/>
                      <a:pt x="1129" y="559"/>
                    </a:cubicBezTo>
                    <a:cubicBezTo>
                      <a:pt x="1084" y="598"/>
                      <a:pt x="968" y="672"/>
                      <a:pt x="903" y="672"/>
                    </a:cubicBezTo>
                    <a:cubicBezTo>
                      <a:pt x="838" y="672"/>
                      <a:pt x="722" y="598"/>
                      <a:pt x="677" y="559"/>
                    </a:cubicBezTo>
                    <a:cubicBezTo>
                      <a:pt x="649" y="533"/>
                      <a:pt x="574" y="360"/>
                      <a:pt x="533" y="257"/>
                    </a:cubicBezTo>
                    <a:cubicBezTo>
                      <a:pt x="532" y="252"/>
                      <a:pt x="528" y="248"/>
                      <a:pt x="523" y="245"/>
                    </a:cubicBezTo>
                    <a:cubicBezTo>
                      <a:pt x="498" y="233"/>
                      <a:pt x="484" y="211"/>
                      <a:pt x="477" y="192"/>
                    </a:cubicBezTo>
                    <a:cubicBezTo>
                      <a:pt x="426" y="168"/>
                      <a:pt x="426" y="168"/>
                      <a:pt x="426" y="168"/>
                    </a:cubicBezTo>
                    <a:cubicBezTo>
                      <a:pt x="426" y="170"/>
                      <a:pt x="426" y="172"/>
                      <a:pt x="426" y="173"/>
                    </a:cubicBezTo>
                    <a:cubicBezTo>
                      <a:pt x="431" y="201"/>
                      <a:pt x="446" y="251"/>
                      <a:pt x="495" y="280"/>
                    </a:cubicBezTo>
                    <a:cubicBezTo>
                      <a:pt x="517" y="336"/>
                      <a:pt x="594" y="527"/>
                      <a:pt x="639" y="582"/>
                    </a:cubicBezTo>
                    <a:cubicBezTo>
                      <a:pt x="639" y="680"/>
                      <a:pt x="639" y="680"/>
                      <a:pt x="639" y="680"/>
                    </a:cubicBezTo>
                    <a:cubicBezTo>
                      <a:pt x="646" y="690"/>
                      <a:pt x="646" y="690"/>
                      <a:pt x="646" y="690"/>
                    </a:cubicBezTo>
                    <a:cubicBezTo>
                      <a:pt x="648" y="692"/>
                      <a:pt x="660" y="708"/>
                      <a:pt x="683" y="728"/>
                    </a:cubicBezTo>
                    <a:cubicBezTo>
                      <a:pt x="683" y="619"/>
                      <a:pt x="683" y="619"/>
                      <a:pt x="683" y="619"/>
                    </a:cubicBezTo>
                    <a:cubicBezTo>
                      <a:pt x="742" y="662"/>
                      <a:pt x="838" y="716"/>
                      <a:pt x="903" y="716"/>
                    </a:cubicBezTo>
                    <a:cubicBezTo>
                      <a:pt x="968" y="716"/>
                      <a:pt x="1064" y="662"/>
                      <a:pt x="1123" y="619"/>
                    </a:cubicBezTo>
                    <a:cubicBezTo>
                      <a:pt x="1123" y="728"/>
                      <a:pt x="1123" y="728"/>
                      <a:pt x="1123" y="728"/>
                    </a:cubicBezTo>
                    <a:cubicBezTo>
                      <a:pt x="1146" y="708"/>
                      <a:pt x="1158" y="692"/>
                      <a:pt x="1160" y="690"/>
                    </a:cubicBezTo>
                    <a:cubicBezTo>
                      <a:pt x="1167" y="680"/>
                      <a:pt x="1167" y="680"/>
                      <a:pt x="1167" y="680"/>
                    </a:cubicBezTo>
                    <a:cubicBezTo>
                      <a:pt x="1167" y="582"/>
                      <a:pt x="1167" y="582"/>
                      <a:pt x="1167" y="582"/>
                    </a:cubicBezTo>
                    <a:cubicBezTo>
                      <a:pt x="1212" y="526"/>
                      <a:pt x="1289" y="336"/>
                      <a:pt x="1311" y="280"/>
                    </a:cubicBezTo>
                    <a:cubicBezTo>
                      <a:pt x="1363" y="250"/>
                      <a:pt x="1377" y="194"/>
                      <a:pt x="1380" y="171"/>
                    </a:cubicBezTo>
                    <a:cubicBezTo>
                      <a:pt x="1380" y="170"/>
                      <a:pt x="1380" y="169"/>
                      <a:pt x="1380" y="168"/>
                    </a:cubicBezTo>
                    <a:lnTo>
                      <a:pt x="1329" y="192"/>
                    </a:lnTo>
                    <a:close/>
                    <a:moveTo>
                      <a:pt x="529" y="52"/>
                    </a:moveTo>
                    <a:cubicBezTo>
                      <a:pt x="514" y="45"/>
                      <a:pt x="495" y="35"/>
                      <a:pt x="471" y="23"/>
                    </a:cubicBezTo>
                    <a:cubicBezTo>
                      <a:pt x="458" y="16"/>
                      <a:pt x="444" y="10"/>
                      <a:pt x="432" y="4"/>
                    </a:cubicBezTo>
                    <a:cubicBezTo>
                      <a:pt x="434" y="37"/>
                      <a:pt x="438" y="69"/>
                      <a:pt x="450" y="100"/>
                    </a:cubicBezTo>
                    <a:cubicBezTo>
                      <a:pt x="450" y="100"/>
                      <a:pt x="450" y="101"/>
                      <a:pt x="450" y="101"/>
                    </a:cubicBezTo>
                    <a:cubicBezTo>
                      <a:pt x="497" y="143"/>
                      <a:pt x="497" y="161"/>
                      <a:pt x="497" y="161"/>
                    </a:cubicBezTo>
                    <a:cubicBezTo>
                      <a:pt x="528" y="164"/>
                      <a:pt x="528" y="164"/>
                      <a:pt x="528" y="164"/>
                    </a:cubicBezTo>
                    <a:cubicBezTo>
                      <a:pt x="528" y="164"/>
                      <a:pt x="524" y="113"/>
                      <a:pt x="529" y="52"/>
                    </a:cubicBezTo>
                    <a:close/>
                    <a:moveTo>
                      <a:pt x="1298" y="38"/>
                    </a:moveTo>
                    <a:cubicBezTo>
                      <a:pt x="1286" y="44"/>
                      <a:pt x="1276" y="49"/>
                      <a:pt x="1268" y="53"/>
                    </a:cubicBezTo>
                    <a:cubicBezTo>
                      <a:pt x="1270" y="162"/>
                      <a:pt x="1270" y="170"/>
                      <a:pt x="1270" y="170"/>
                    </a:cubicBezTo>
                    <a:cubicBezTo>
                      <a:pt x="1304" y="170"/>
                      <a:pt x="1304" y="170"/>
                      <a:pt x="1304" y="170"/>
                    </a:cubicBezTo>
                    <a:cubicBezTo>
                      <a:pt x="1349" y="120"/>
                      <a:pt x="1356" y="95"/>
                      <a:pt x="1358" y="94"/>
                    </a:cubicBezTo>
                    <a:cubicBezTo>
                      <a:pt x="1358" y="95"/>
                      <a:pt x="1358" y="95"/>
                      <a:pt x="1358" y="95"/>
                    </a:cubicBezTo>
                    <a:cubicBezTo>
                      <a:pt x="1369" y="65"/>
                      <a:pt x="1373" y="33"/>
                      <a:pt x="1374" y="0"/>
                    </a:cubicBezTo>
                    <a:cubicBezTo>
                      <a:pt x="1355" y="10"/>
                      <a:pt x="1324" y="25"/>
                      <a:pt x="1298" y="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1">
                <a:extLst>
                  <a:ext uri="{FF2B5EF4-FFF2-40B4-BE49-F238E27FC236}">
                    <a16:creationId xmlns:a16="http://schemas.microsoft.com/office/drawing/2014/main" xmlns="" id="{B806E2F4-DFF9-4C80-980B-E2F3C9FB8A33}"/>
                  </a:ext>
                </a:extLst>
              </p:cNvPr>
              <p:cNvSpPr>
                <a:spLocks/>
              </p:cNvSpPr>
              <p:nvPr/>
            </p:nvSpPr>
            <p:spPr bwMode="auto">
              <a:xfrm>
                <a:off x="5675756" y="2739771"/>
                <a:ext cx="842010" cy="526923"/>
              </a:xfrm>
              <a:custGeom>
                <a:avLst/>
                <a:gdLst>
                  <a:gd name="T0" fmla="*/ 1056 w 1180"/>
                  <a:gd name="T1" fmla="*/ 596 h 738"/>
                  <a:gd name="T2" fmla="*/ 1177 w 1180"/>
                  <a:gd name="T3" fmla="*/ 550 h 738"/>
                  <a:gd name="T4" fmla="*/ 1180 w 1180"/>
                  <a:gd name="T5" fmla="*/ 547 h 738"/>
                  <a:gd name="T6" fmla="*/ 1162 w 1180"/>
                  <a:gd name="T7" fmla="*/ 465 h 738"/>
                  <a:gd name="T8" fmla="*/ 1161 w 1180"/>
                  <a:gd name="T9" fmla="*/ 463 h 738"/>
                  <a:gd name="T10" fmla="*/ 1149 w 1180"/>
                  <a:gd name="T11" fmla="*/ 458 h 738"/>
                  <a:gd name="T12" fmla="*/ 1054 w 1180"/>
                  <a:gd name="T13" fmla="*/ 380 h 738"/>
                  <a:gd name="T14" fmla="*/ 1052 w 1180"/>
                  <a:gd name="T15" fmla="*/ 375 h 738"/>
                  <a:gd name="T16" fmla="*/ 791 w 1180"/>
                  <a:gd name="T17" fmla="*/ 53 h 738"/>
                  <a:gd name="T18" fmla="*/ 779 w 1180"/>
                  <a:gd name="T19" fmla="*/ 62 h 738"/>
                  <a:gd name="T20" fmla="*/ 781 w 1180"/>
                  <a:gd name="T21" fmla="*/ 501 h 738"/>
                  <a:gd name="T22" fmla="*/ 737 w 1180"/>
                  <a:gd name="T23" fmla="*/ 558 h 738"/>
                  <a:gd name="T24" fmla="*/ 737 w 1180"/>
                  <a:gd name="T25" fmla="*/ 558 h 738"/>
                  <a:gd name="T26" fmla="*/ 695 w 1180"/>
                  <a:gd name="T27" fmla="*/ 515 h 738"/>
                  <a:gd name="T28" fmla="*/ 695 w 1180"/>
                  <a:gd name="T29" fmla="*/ 501 h 738"/>
                  <a:gd name="T30" fmla="*/ 694 w 1180"/>
                  <a:gd name="T31" fmla="*/ 4 h 738"/>
                  <a:gd name="T32" fmla="*/ 694 w 1180"/>
                  <a:gd name="T33" fmla="*/ 0 h 738"/>
                  <a:gd name="T34" fmla="*/ 486 w 1180"/>
                  <a:gd name="T35" fmla="*/ 0 h 738"/>
                  <a:gd name="T36" fmla="*/ 486 w 1180"/>
                  <a:gd name="T37" fmla="*/ 4 h 738"/>
                  <a:gd name="T38" fmla="*/ 486 w 1180"/>
                  <a:gd name="T39" fmla="*/ 501 h 738"/>
                  <a:gd name="T40" fmla="*/ 486 w 1180"/>
                  <a:gd name="T41" fmla="*/ 501 h 738"/>
                  <a:gd name="T42" fmla="*/ 482 w 1180"/>
                  <a:gd name="T43" fmla="*/ 528 h 738"/>
                  <a:gd name="T44" fmla="*/ 443 w 1180"/>
                  <a:gd name="T45" fmla="*/ 558 h 738"/>
                  <a:gd name="T46" fmla="*/ 443 w 1180"/>
                  <a:gd name="T47" fmla="*/ 558 h 738"/>
                  <a:gd name="T48" fmla="*/ 401 w 1180"/>
                  <a:gd name="T49" fmla="*/ 515 h 738"/>
                  <a:gd name="T50" fmla="*/ 401 w 1180"/>
                  <a:gd name="T51" fmla="*/ 500 h 738"/>
                  <a:gd name="T52" fmla="*/ 402 w 1180"/>
                  <a:gd name="T53" fmla="*/ 62 h 738"/>
                  <a:gd name="T54" fmla="*/ 389 w 1180"/>
                  <a:gd name="T55" fmla="*/ 53 h 738"/>
                  <a:gd name="T56" fmla="*/ 128 w 1180"/>
                  <a:gd name="T57" fmla="*/ 375 h 738"/>
                  <a:gd name="T58" fmla="*/ 128 w 1180"/>
                  <a:gd name="T59" fmla="*/ 380 h 738"/>
                  <a:gd name="T60" fmla="*/ 33 w 1180"/>
                  <a:gd name="T61" fmla="*/ 458 h 738"/>
                  <a:gd name="T62" fmla="*/ 21 w 1180"/>
                  <a:gd name="T63" fmla="*/ 463 h 738"/>
                  <a:gd name="T64" fmla="*/ 18 w 1180"/>
                  <a:gd name="T65" fmla="*/ 465 h 738"/>
                  <a:gd name="T66" fmla="*/ 0 w 1180"/>
                  <a:gd name="T67" fmla="*/ 548 h 738"/>
                  <a:gd name="T68" fmla="*/ 3 w 1180"/>
                  <a:gd name="T69" fmla="*/ 552 h 738"/>
                  <a:gd name="T70" fmla="*/ 110 w 1180"/>
                  <a:gd name="T71" fmla="*/ 592 h 738"/>
                  <a:gd name="T72" fmla="*/ 267 w 1180"/>
                  <a:gd name="T73" fmla="*/ 669 h 738"/>
                  <a:gd name="T74" fmla="*/ 591 w 1180"/>
                  <a:gd name="T75" fmla="*/ 738 h 738"/>
                  <a:gd name="T76" fmla="*/ 915 w 1180"/>
                  <a:gd name="T77" fmla="*/ 666 h 738"/>
                  <a:gd name="T78" fmla="*/ 1056 w 1180"/>
                  <a:gd name="T79" fmla="*/ 59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80" h="738">
                    <a:moveTo>
                      <a:pt x="1056" y="596"/>
                    </a:moveTo>
                    <a:cubicBezTo>
                      <a:pt x="1093" y="578"/>
                      <a:pt x="1133" y="562"/>
                      <a:pt x="1177" y="550"/>
                    </a:cubicBezTo>
                    <a:cubicBezTo>
                      <a:pt x="1179" y="550"/>
                      <a:pt x="1180" y="548"/>
                      <a:pt x="1180" y="547"/>
                    </a:cubicBezTo>
                    <a:cubicBezTo>
                      <a:pt x="1179" y="519"/>
                      <a:pt x="1163" y="486"/>
                      <a:pt x="1162" y="465"/>
                    </a:cubicBezTo>
                    <a:cubicBezTo>
                      <a:pt x="1162" y="464"/>
                      <a:pt x="1162" y="463"/>
                      <a:pt x="1161" y="463"/>
                    </a:cubicBezTo>
                    <a:cubicBezTo>
                      <a:pt x="1157" y="461"/>
                      <a:pt x="1152" y="459"/>
                      <a:pt x="1149" y="458"/>
                    </a:cubicBezTo>
                    <a:cubicBezTo>
                      <a:pt x="1118" y="447"/>
                      <a:pt x="1073" y="456"/>
                      <a:pt x="1054" y="380"/>
                    </a:cubicBezTo>
                    <a:cubicBezTo>
                      <a:pt x="1052" y="375"/>
                      <a:pt x="1052" y="375"/>
                      <a:pt x="1052" y="375"/>
                    </a:cubicBezTo>
                    <a:cubicBezTo>
                      <a:pt x="1033" y="300"/>
                      <a:pt x="985" y="120"/>
                      <a:pt x="791" y="53"/>
                    </a:cubicBezTo>
                    <a:cubicBezTo>
                      <a:pt x="785" y="50"/>
                      <a:pt x="779" y="55"/>
                      <a:pt x="779" y="62"/>
                    </a:cubicBezTo>
                    <a:cubicBezTo>
                      <a:pt x="781" y="501"/>
                      <a:pt x="781" y="501"/>
                      <a:pt x="781" y="501"/>
                    </a:cubicBezTo>
                    <a:cubicBezTo>
                      <a:pt x="781" y="533"/>
                      <a:pt x="769" y="558"/>
                      <a:pt x="737" y="558"/>
                    </a:cubicBezTo>
                    <a:cubicBezTo>
                      <a:pt x="737" y="558"/>
                      <a:pt x="737" y="558"/>
                      <a:pt x="737" y="558"/>
                    </a:cubicBezTo>
                    <a:cubicBezTo>
                      <a:pt x="714" y="558"/>
                      <a:pt x="695" y="539"/>
                      <a:pt x="695" y="515"/>
                    </a:cubicBezTo>
                    <a:cubicBezTo>
                      <a:pt x="695" y="501"/>
                      <a:pt x="695" y="501"/>
                      <a:pt x="695" y="501"/>
                    </a:cubicBezTo>
                    <a:cubicBezTo>
                      <a:pt x="694" y="4"/>
                      <a:pt x="694" y="4"/>
                      <a:pt x="694" y="4"/>
                    </a:cubicBezTo>
                    <a:cubicBezTo>
                      <a:pt x="694" y="0"/>
                      <a:pt x="694" y="0"/>
                      <a:pt x="694" y="0"/>
                    </a:cubicBezTo>
                    <a:cubicBezTo>
                      <a:pt x="486" y="0"/>
                      <a:pt x="486" y="0"/>
                      <a:pt x="486" y="0"/>
                    </a:cubicBezTo>
                    <a:cubicBezTo>
                      <a:pt x="486" y="4"/>
                      <a:pt x="486" y="4"/>
                      <a:pt x="486" y="4"/>
                    </a:cubicBezTo>
                    <a:cubicBezTo>
                      <a:pt x="486" y="501"/>
                      <a:pt x="486" y="501"/>
                      <a:pt x="486" y="501"/>
                    </a:cubicBezTo>
                    <a:cubicBezTo>
                      <a:pt x="486" y="501"/>
                      <a:pt x="486" y="501"/>
                      <a:pt x="486" y="501"/>
                    </a:cubicBezTo>
                    <a:cubicBezTo>
                      <a:pt x="486" y="511"/>
                      <a:pt x="485" y="519"/>
                      <a:pt x="482" y="528"/>
                    </a:cubicBezTo>
                    <a:cubicBezTo>
                      <a:pt x="476" y="546"/>
                      <a:pt x="464" y="558"/>
                      <a:pt x="443" y="558"/>
                    </a:cubicBezTo>
                    <a:cubicBezTo>
                      <a:pt x="443" y="558"/>
                      <a:pt x="443" y="558"/>
                      <a:pt x="443" y="558"/>
                    </a:cubicBezTo>
                    <a:cubicBezTo>
                      <a:pt x="420" y="558"/>
                      <a:pt x="401" y="539"/>
                      <a:pt x="401" y="515"/>
                    </a:cubicBezTo>
                    <a:cubicBezTo>
                      <a:pt x="401" y="500"/>
                      <a:pt x="401" y="500"/>
                      <a:pt x="401" y="500"/>
                    </a:cubicBezTo>
                    <a:cubicBezTo>
                      <a:pt x="402" y="62"/>
                      <a:pt x="402" y="62"/>
                      <a:pt x="402" y="62"/>
                    </a:cubicBezTo>
                    <a:cubicBezTo>
                      <a:pt x="402" y="55"/>
                      <a:pt x="395" y="50"/>
                      <a:pt x="389" y="53"/>
                    </a:cubicBezTo>
                    <a:cubicBezTo>
                      <a:pt x="195" y="120"/>
                      <a:pt x="148" y="300"/>
                      <a:pt x="128" y="375"/>
                    </a:cubicBezTo>
                    <a:cubicBezTo>
                      <a:pt x="128" y="380"/>
                      <a:pt x="128" y="380"/>
                      <a:pt x="128" y="380"/>
                    </a:cubicBezTo>
                    <a:cubicBezTo>
                      <a:pt x="107" y="456"/>
                      <a:pt x="63" y="447"/>
                      <a:pt x="33" y="458"/>
                    </a:cubicBezTo>
                    <a:cubicBezTo>
                      <a:pt x="29" y="459"/>
                      <a:pt x="24" y="461"/>
                      <a:pt x="21" y="463"/>
                    </a:cubicBezTo>
                    <a:cubicBezTo>
                      <a:pt x="19" y="463"/>
                      <a:pt x="18" y="464"/>
                      <a:pt x="18" y="465"/>
                    </a:cubicBezTo>
                    <a:cubicBezTo>
                      <a:pt x="17" y="487"/>
                      <a:pt x="1" y="520"/>
                      <a:pt x="0" y="548"/>
                    </a:cubicBezTo>
                    <a:cubicBezTo>
                      <a:pt x="0" y="550"/>
                      <a:pt x="1" y="552"/>
                      <a:pt x="3" y="552"/>
                    </a:cubicBezTo>
                    <a:cubicBezTo>
                      <a:pt x="41" y="563"/>
                      <a:pt x="76" y="578"/>
                      <a:pt x="110" y="592"/>
                    </a:cubicBezTo>
                    <a:cubicBezTo>
                      <a:pt x="136" y="605"/>
                      <a:pt x="249" y="662"/>
                      <a:pt x="267" y="669"/>
                    </a:cubicBezTo>
                    <a:cubicBezTo>
                      <a:pt x="351" y="708"/>
                      <a:pt x="445" y="738"/>
                      <a:pt x="591" y="738"/>
                    </a:cubicBezTo>
                    <a:cubicBezTo>
                      <a:pt x="735" y="738"/>
                      <a:pt x="831" y="706"/>
                      <a:pt x="915" y="666"/>
                    </a:cubicBezTo>
                    <a:cubicBezTo>
                      <a:pt x="926" y="661"/>
                      <a:pt x="1032" y="607"/>
                      <a:pt x="1056" y="59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3" name="bcgIcons_Chemistry">
            <a:extLst>
              <a:ext uri="{FF2B5EF4-FFF2-40B4-BE49-F238E27FC236}">
                <a16:creationId xmlns:a16="http://schemas.microsoft.com/office/drawing/2014/main" xmlns="" id="{A3F02006-09DD-4BA1-BA6E-503BEE995873}"/>
              </a:ext>
            </a:extLst>
          </p:cNvPr>
          <p:cNvGrpSpPr>
            <a:grpSpLocks noChangeAspect="1"/>
          </p:cNvGrpSpPr>
          <p:nvPr/>
        </p:nvGrpSpPr>
        <p:grpSpPr bwMode="auto">
          <a:xfrm>
            <a:off x="3992840" y="2568770"/>
            <a:ext cx="663677" cy="664292"/>
            <a:chOff x="1682" y="0"/>
            <a:chExt cx="4316" cy="4320"/>
          </a:xfrm>
        </p:grpSpPr>
        <p:sp>
          <p:nvSpPr>
            <p:cNvPr id="54" name="AutoShape 33">
              <a:extLst>
                <a:ext uri="{FF2B5EF4-FFF2-40B4-BE49-F238E27FC236}">
                  <a16:creationId xmlns:a16="http://schemas.microsoft.com/office/drawing/2014/main" xmlns="" id="{1D99D6D6-A50E-416A-9D1A-9C6DED9893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5">
              <a:extLst>
                <a:ext uri="{FF2B5EF4-FFF2-40B4-BE49-F238E27FC236}">
                  <a16:creationId xmlns:a16="http://schemas.microsoft.com/office/drawing/2014/main" xmlns="" id="{7CF52ED9-3637-43AC-9340-2F4ECE519F06}"/>
                </a:ext>
              </a:extLst>
            </p:cNvPr>
            <p:cNvSpPr>
              <a:spLocks/>
            </p:cNvSpPr>
            <p:nvPr/>
          </p:nvSpPr>
          <p:spPr bwMode="auto">
            <a:xfrm>
              <a:off x="2673" y="1106"/>
              <a:ext cx="2334" cy="3043"/>
            </a:xfrm>
            <a:custGeom>
              <a:avLst/>
              <a:gdLst>
                <a:gd name="T0" fmla="*/ 1104 w 1246"/>
                <a:gd name="T1" fmla="*/ 605 h 1623"/>
                <a:gd name="T2" fmla="*/ 769 w 1246"/>
                <a:gd name="T3" fmla="*/ 394 h 1623"/>
                <a:gd name="T4" fmla="*/ 769 w 1246"/>
                <a:gd name="T5" fmla="*/ 44 h 1623"/>
                <a:gd name="T6" fmla="*/ 815 w 1246"/>
                <a:gd name="T7" fmla="*/ 44 h 1623"/>
                <a:gd name="T8" fmla="*/ 815 w 1246"/>
                <a:gd name="T9" fmla="*/ 58 h 1623"/>
                <a:gd name="T10" fmla="*/ 837 w 1246"/>
                <a:gd name="T11" fmla="*/ 80 h 1623"/>
                <a:gd name="T12" fmla="*/ 859 w 1246"/>
                <a:gd name="T13" fmla="*/ 58 h 1623"/>
                <a:gd name="T14" fmla="*/ 859 w 1246"/>
                <a:gd name="T15" fmla="*/ 22 h 1623"/>
                <a:gd name="T16" fmla="*/ 837 w 1246"/>
                <a:gd name="T17" fmla="*/ 0 h 1623"/>
                <a:gd name="T18" fmla="*/ 769 w 1246"/>
                <a:gd name="T19" fmla="*/ 0 h 1623"/>
                <a:gd name="T20" fmla="*/ 747 w 1246"/>
                <a:gd name="T21" fmla="*/ 0 h 1623"/>
                <a:gd name="T22" fmla="*/ 725 w 1246"/>
                <a:gd name="T23" fmla="*/ 0 h 1623"/>
                <a:gd name="T24" fmla="*/ 725 w 1246"/>
                <a:gd name="T25" fmla="*/ 412 h 1623"/>
                <a:gd name="T26" fmla="*/ 742 w 1246"/>
                <a:gd name="T27" fmla="*/ 433 h 1623"/>
                <a:gd name="T28" fmla="*/ 1202 w 1246"/>
                <a:gd name="T29" fmla="*/ 1000 h 1623"/>
                <a:gd name="T30" fmla="*/ 623 w 1246"/>
                <a:gd name="T31" fmla="*/ 1579 h 1623"/>
                <a:gd name="T32" fmla="*/ 44 w 1246"/>
                <a:gd name="T33" fmla="*/ 1000 h 1623"/>
                <a:gd name="T34" fmla="*/ 504 w 1246"/>
                <a:gd name="T35" fmla="*/ 433 h 1623"/>
                <a:gd name="T36" fmla="*/ 521 w 1246"/>
                <a:gd name="T37" fmla="*/ 412 h 1623"/>
                <a:gd name="T38" fmla="*/ 521 w 1246"/>
                <a:gd name="T39" fmla="*/ 22 h 1623"/>
                <a:gd name="T40" fmla="*/ 499 w 1246"/>
                <a:gd name="T41" fmla="*/ 0 h 1623"/>
                <a:gd name="T42" fmla="*/ 409 w 1246"/>
                <a:gd name="T43" fmla="*/ 0 h 1623"/>
                <a:gd name="T44" fmla="*/ 387 w 1246"/>
                <a:gd name="T45" fmla="*/ 22 h 1623"/>
                <a:gd name="T46" fmla="*/ 387 w 1246"/>
                <a:gd name="T47" fmla="*/ 58 h 1623"/>
                <a:gd name="T48" fmla="*/ 409 w 1246"/>
                <a:gd name="T49" fmla="*/ 80 h 1623"/>
                <a:gd name="T50" fmla="*/ 431 w 1246"/>
                <a:gd name="T51" fmla="*/ 58 h 1623"/>
                <a:gd name="T52" fmla="*/ 431 w 1246"/>
                <a:gd name="T53" fmla="*/ 44 h 1623"/>
                <a:gd name="T54" fmla="*/ 477 w 1246"/>
                <a:gd name="T55" fmla="*/ 44 h 1623"/>
                <a:gd name="T56" fmla="*/ 477 w 1246"/>
                <a:gd name="T57" fmla="*/ 394 h 1623"/>
                <a:gd name="T58" fmla="*/ 142 w 1246"/>
                <a:gd name="T59" fmla="*/ 605 h 1623"/>
                <a:gd name="T60" fmla="*/ 0 w 1246"/>
                <a:gd name="T61" fmla="*/ 1000 h 1623"/>
                <a:gd name="T62" fmla="*/ 623 w 1246"/>
                <a:gd name="T63" fmla="*/ 1623 h 1623"/>
                <a:gd name="T64" fmla="*/ 1246 w 1246"/>
                <a:gd name="T65" fmla="*/ 1000 h 1623"/>
                <a:gd name="T66" fmla="*/ 1104 w 1246"/>
                <a:gd name="T67" fmla="*/ 605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6" h="1623">
                  <a:moveTo>
                    <a:pt x="1104" y="605"/>
                  </a:moveTo>
                  <a:cubicBezTo>
                    <a:pt x="1018" y="500"/>
                    <a:pt x="900" y="426"/>
                    <a:pt x="769" y="394"/>
                  </a:cubicBezTo>
                  <a:cubicBezTo>
                    <a:pt x="769" y="44"/>
                    <a:pt x="769" y="44"/>
                    <a:pt x="769" y="44"/>
                  </a:cubicBezTo>
                  <a:cubicBezTo>
                    <a:pt x="815" y="44"/>
                    <a:pt x="815" y="44"/>
                    <a:pt x="815" y="44"/>
                  </a:cubicBezTo>
                  <a:cubicBezTo>
                    <a:pt x="815" y="58"/>
                    <a:pt x="815" y="58"/>
                    <a:pt x="815" y="58"/>
                  </a:cubicBezTo>
                  <a:cubicBezTo>
                    <a:pt x="815" y="70"/>
                    <a:pt x="825" y="80"/>
                    <a:pt x="837" y="80"/>
                  </a:cubicBezTo>
                  <a:cubicBezTo>
                    <a:pt x="849" y="80"/>
                    <a:pt x="859" y="70"/>
                    <a:pt x="859" y="58"/>
                  </a:cubicBezTo>
                  <a:cubicBezTo>
                    <a:pt x="859" y="22"/>
                    <a:pt x="859" y="22"/>
                    <a:pt x="859" y="22"/>
                  </a:cubicBezTo>
                  <a:cubicBezTo>
                    <a:pt x="859" y="10"/>
                    <a:pt x="849" y="0"/>
                    <a:pt x="837" y="0"/>
                  </a:cubicBezTo>
                  <a:cubicBezTo>
                    <a:pt x="769" y="0"/>
                    <a:pt x="769" y="0"/>
                    <a:pt x="769" y="0"/>
                  </a:cubicBezTo>
                  <a:cubicBezTo>
                    <a:pt x="747" y="0"/>
                    <a:pt x="747" y="0"/>
                    <a:pt x="747" y="0"/>
                  </a:cubicBezTo>
                  <a:cubicBezTo>
                    <a:pt x="725" y="0"/>
                    <a:pt x="725" y="0"/>
                    <a:pt x="725" y="0"/>
                  </a:cubicBezTo>
                  <a:cubicBezTo>
                    <a:pt x="725" y="412"/>
                    <a:pt x="725" y="412"/>
                    <a:pt x="725" y="412"/>
                  </a:cubicBezTo>
                  <a:cubicBezTo>
                    <a:pt x="725" y="422"/>
                    <a:pt x="732" y="431"/>
                    <a:pt x="742" y="433"/>
                  </a:cubicBezTo>
                  <a:cubicBezTo>
                    <a:pt x="1009" y="489"/>
                    <a:pt x="1202" y="727"/>
                    <a:pt x="1202" y="1000"/>
                  </a:cubicBezTo>
                  <a:cubicBezTo>
                    <a:pt x="1202" y="1319"/>
                    <a:pt x="942" y="1579"/>
                    <a:pt x="623" y="1579"/>
                  </a:cubicBezTo>
                  <a:cubicBezTo>
                    <a:pt x="304" y="1579"/>
                    <a:pt x="44" y="1319"/>
                    <a:pt x="44" y="1000"/>
                  </a:cubicBezTo>
                  <a:cubicBezTo>
                    <a:pt x="44" y="727"/>
                    <a:pt x="237" y="489"/>
                    <a:pt x="504" y="433"/>
                  </a:cubicBezTo>
                  <a:cubicBezTo>
                    <a:pt x="514" y="431"/>
                    <a:pt x="521" y="422"/>
                    <a:pt x="521" y="412"/>
                  </a:cubicBezTo>
                  <a:cubicBezTo>
                    <a:pt x="521" y="22"/>
                    <a:pt x="521" y="22"/>
                    <a:pt x="521" y="22"/>
                  </a:cubicBezTo>
                  <a:cubicBezTo>
                    <a:pt x="521" y="10"/>
                    <a:pt x="511" y="0"/>
                    <a:pt x="499" y="0"/>
                  </a:cubicBezTo>
                  <a:cubicBezTo>
                    <a:pt x="409" y="0"/>
                    <a:pt x="409" y="0"/>
                    <a:pt x="409" y="0"/>
                  </a:cubicBezTo>
                  <a:cubicBezTo>
                    <a:pt x="397" y="0"/>
                    <a:pt x="387" y="10"/>
                    <a:pt x="387" y="22"/>
                  </a:cubicBezTo>
                  <a:cubicBezTo>
                    <a:pt x="387" y="58"/>
                    <a:pt x="387" y="58"/>
                    <a:pt x="387" y="58"/>
                  </a:cubicBezTo>
                  <a:cubicBezTo>
                    <a:pt x="387" y="70"/>
                    <a:pt x="397" y="80"/>
                    <a:pt x="409" y="80"/>
                  </a:cubicBezTo>
                  <a:cubicBezTo>
                    <a:pt x="421" y="80"/>
                    <a:pt x="431" y="70"/>
                    <a:pt x="431" y="58"/>
                  </a:cubicBezTo>
                  <a:cubicBezTo>
                    <a:pt x="431" y="44"/>
                    <a:pt x="431" y="44"/>
                    <a:pt x="431" y="44"/>
                  </a:cubicBezTo>
                  <a:cubicBezTo>
                    <a:pt x="477" y="44"/>
                    <a:pt x="477" y="44"/>
                    <a:pt x="477" y="44"/>
                  </a:cubicBezTo>
                  <a:cubicBezTo>
                    <a:pt x="477" y="394"/>
                    <a:pt x="477" y="394"/>
                    <a:pt x="477" y="394"/>
                  </a:cubicBezTo>
                  <a:cubicBezTo>
                    <a:pt x="346" y="426"/>
                    <a:pt x="228" y="500"/>
                    <a:pt x="142" y="605"/>
                  </a:cubicBezTo>
                  <a:cubicBezTo>
                    <a:pt x="50" y="716"/>
                    <a:pt x="0" y="856"/>
                    <a:pt x="0" y="1000"/>
                  </a:cubicBezTo>
                  <a:cubicBezTo>
                    <a:pt x="0" y="1343"/>
                    <a:pt x="280" y="1623"/>
                    <a:pt x="623" y="1623"/>
                  </a:cubicBezTo>
                  <a:cubicBezTo>
                    <a:pt x="966" y="1623"/>
                    <a:pt x="1246" y="1343"/>
                    <a:pt x="1246" y="1000"/>
                  </a:cubicBezTo>
                  <a:cubicBezTo>
                    <a:pt x="1246" y="856"/>
                    <a:pt x="1196" y="716"/>
                    <a:pt x="1104" y="60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6">
              <a:extLst>
                <a:ext uri="{FF2B5EF4-FFF2-40B4-BE49-F238E27FC236}">
                  <a16:creationId xmlns:a16="http://schemas.microsoft.com/office/drawing/2014/main" xmlns="" id="{D1F8AEA5-E00D-4A7B-A7A2-A53E01FACFFA}"/>
                </a:ext>
              </a:extLst>
            </p:cNvPr>
            <p:cNvSpPr>
              <a:spLocks noEditPoints="1"/>
            </p:cNvSpPr>
            <p:nvPr/>
          </p:nvSpPr>
          <p:spPr bwMode="auto">
            <a:xfrm>
              <a:off x="2872" y="172"/>
              <a:ext cx="1936" cy="3779"/>
            </a:xfrm>
            <a:custGeom>
              <a:avLst/>
              <a:gdLst>
                <a:gd name="T0" fmla="*/ 517 w 1034"/>
                <a:gd name="T1" fmla="*/ 981 h 2015"/>
                <a:gd name="T2" fmla="*/ 0 w 1034"/>
                <a:gd name="T3" fmla="*/ 1498 h 2015"/>
                <a:gd name="T4" fmla="*/ 517 w 1034"/>
                <a:gd name="T5" fmla="*/ 2015 h 2015"/>
                <a:gd name="T6" fmla="*/ 1034 w 1034"/>
                <a:gd name="T7" fmla="*/ 1498 h 2015"/>
                <a:gd name="T8" fmla="*/ 517 w 1034"/>
                <a:gd name="T9" fmla="*/ 981 h 2015"/>
                <a:gd name="T10" fmla="*/ 293 w 1034"/>
                <a:gd name="T11" fmla="*/ 1376 h 2015"/>
                <a:gd name="T12" fmla="*/ 249 w 1034"/>
                <a:gd name="T13" fmla="*/ 1330 h 2015"/>
                <a:gd name="T14" fmla="*/ 293 w 1034"/>
                <a:gd name="T15" fmla="*/ 1284 h 2015"/>
                <a:gd name="T16" fmla="*/ 339 w 1034"/>
                <a:gd name="T17" fmla="*/ 1330 h 2015"/>
                <a:gd name="T18" fmla="*/ 293 w 1034"/>
                <a:gd name="T19" fmla="*/ 1376 h 2015"/>
                <a:gd name="T20" fmla="*/ 386 w 1034"/>
                <a:gd name="T21" fmla="*/ 1750 h 2015"/>
                <a:gd name="T22" fmla="*/ 358 w 1034"/>
                <a:gd name="T23" fmla="*/ 1722 h 2015"/>
                <a:gd name="T24" fmla="*/ 386 w 1034"/>
                <a:gd name="T25" fmla="*/ 1696 h 2015"/>
                <a:gd name="T26" fmla="*/ 412 w 1034"/>
                <a:gd name="T27" fmla="*/ 1722 h 2015"/>
                <a:gd name="T28" fmla="*/ 386 w 1034"/>
                <a:gd name="T29" fmla="*/ 1750 h 2015"/>
                <a:gd name="T30" fmla="*/ 412 w 1034"/>
                <a:gd name="T31" fmla="*/ 1124 h 2015"/>
                <a:gd name="T32" fmla="*/ 462 w 1034"/>
                <a:gd name="T33" fmla="*/ 1074 h 2015"/>
                <a:gd name="T34" fmla="*/ 513 w 1034"/>
                <a:gd name="T35" fmla="*/ 1124 h 2015"/>
                <a:gd name="T36" fmla="*/ 462 w 1034"/>
                <a:gd name="T37" fmla="*/ 1176 h 2015"/>
                <a:gd name="T38" fmla="*/ 412 w 1034"/>
                <a:gd name="T39" fmla="*/ 1124 h 2015"/>
                <a:gd name="T40" fmla="*/ 523 w 1034"/>
                <a:gd name="T41" fmla="*/ 1914 h 2015"/>
                <a:gd name="T42" fmla="*/ 486 w 1034"/>
                <a:gd name="T43" fmla="*/ 1878 h 2015"/>
                <a:gd name="T44" fmla="*/ 523 w 1034"/>
                <a:gd name="T45" fmla="*/ 1842 h 2015"/>
                <a:gd name="T46" fmla="*/ 558 w 1034"/>
                <a:gd name="T47" fmla="*/ 1878 h 2015"/>
                <a:gd name="T48" fmla="*/ 523 w 1034"/>
                <a:gd name="T49" fmla="*/ 1914 h 2015"/>
                <a:gd name="T50" fmla="*/ 536 w 1034"/>
                <a:gd name="T51" fmla="*/ 1577 h 2015"/>
                <a:gd name="T52" fmla="*/ 475 w 1034"/>
                <a:gd name="T53" fmla="*/ 1518 h 2015"/>
                <a:gd name="T54" fmla="*/ 536 w 1034"/>
                <a:gd name="T55" fmla="*/ 1457 h 2015"/>
                <a:gd name="T56" fmla="*/ 595 w 1034"/>
                <a:gd name="T57" fmla="*/ 1518 h 2015"/>
                <a:gd name="T58" fmla="*/ 536 w 1034"/>
                <a:gd name="T59" fmla="*/ 1577 h 2015"/>
                <a:gd name="T60" fmla="*/ 673 w 1034"/>
                <a:gd name="T61" fmla="*/ 1339 h 2015"/>
                <a:gd name="T62" fmla="*/ 641 w 1034"/>
                <a:gd name="T63" fmla="*/ 1307 h 2015"/>
                <a:gd name="T64" fmla="*/ 673 w 1034"/>
                <a:gd name="T65" fmla="*/ 1275 h 2015"/>
                <a:gd name="T66" fmla="*/ 705 w 1034"/>
                <a:gd name="T67" fmla="*/ 1307 h 2015"/>
                <a:gd name="T68" fmla="*/ 673 w 1034"/>
                <a:gd name="T69" fmla="*/ 1339 h 2015"/>
                <a:gd name="T70" fmla="*/ 525 w 1034"/>
                <a:gd name="T71" fmla="*/ 453 h 2015"/>
                <a:gd name="T72" fmla="*/ 425 w 1034"/>
                <a:gd name="T73" fmla="*/ 353 h 2015"/>
                <a:gd name="T74" fmla="*/ 525 w 1034"/>
                <a:gd name="T75" fmla="*/ 253 h 2015"/>
                <a:gd name="T76" fmla="*/ 625 w 1034"/>
                <a:gd name="T77" fmla="*/ 353 h 2015"/>
                <a:gd name="T78" fmla="*/ 525 w 1034"/>
                <a:gd name="T79" fmla="*/ 453 h 2015"/>
                <a:gd name="T80" fmla="*/ 407 w 1034"/>
                <a:gd name="T81" fmla="*/ 220 h 2015"/>
                <a:gd name="T82" fmla="*/ 352 w 1034"/>
                <a:gd name="T83" fmla="*/ 165 h 2015"/>
                <a:gd name="T84" fmla="*/ 407 w 1034"/>
                <a:gd name="T85" fmla="*/ 110 h 2015"/>
                <a:gd name="T86" fmla="*/ 462 w 1034"/>
                <a:gd name="T87" fmla="*/ 165 h 2015"/>
                <a:gd name="T88" fmla="*/ 407 w 1034"/>
                <a:gd name="T89" fmla="*/ 220 h 2015"/>
                <a:gd name="T90" fmla="*/ 580 w 1034"/>
                <a:gd name="T91" fmla="*/ 94 h 2015"/>
                <a:gd name="T92" fmla="*/ 533 w 1034"/>
                <a:gd name="T93" fmla="*/ 47 h 2015"/>
                <a:gd name="T94" fmla="*/ 580 w 1034"/>
                <a:gd name="T95" fmla="*/ 0 h 2015"/>
                <a:gd name="T96" fmla="*/ 627 w 1034"/>
                <a:gd name="T97" fmla="*/ 47 h 2015"/>
                <a:gd name="T98" fmla="*/ 580 w 1034"/>
                <a:gd name="T99" fmla="*/ 9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34" h="2015">
                  <a:moveTo>
                    <a:pt x="517" y="981"/>
                  </a:moveTo>
                  <a:cubicBezTo>
                    <a:pt x="231" y="981"/>
                    <a:pt x="0" y="1212"/>
                    <a:pt x="0" y="1498"/>
                  </a:cubicBezTo>
                  <a:cubicBezTo>
                    <a:pt x="0" y="1783"/>
                    <a:pt x="231" y="2015"/>
                    <a:pt x="517" y="2015"/>
                  </a:cubicBezTo>
                  <a:cubicBezTo>
                    <a:pt x="803" y="2015"/>
                    <a:pt x="1034" y="1783"/>
                    <a:pt x="1034" y="1498"/>
                  </a:cubicBezTo>
                  <a:cubicBezTo>
                    <a:pt x="1034" y="1212"/>
                    <a:pt x="803" y="981"/>
                    <a:pt x="517" y="981"/>
                  </a:cubicBezTo>
                  <a:close/>
                  <a:moveTo>
                    <a:pt x="293" y="1376"/>
                  </a:moveTo>
                  <a:cubicBezTo>
                    <a:pt x="269" y="1376"/>
                    <a:pt x="249" y="1356"/>
                    <a:pt x="249" y="1330"/>
                  </a:cubicBezTo>
                  <a:cubicBezTo>
                    <a:pt x="249" y="1305"/>
                    <a:pt x="269" y="1284"/>
                    <a:pt x="293" y="1284"/>
                  </a:cubicBezTo>
                  <a:cubicBezTo>
                    <a:pt x="319" y="1284"/>
                    <a:pt x="339" y="1305"/>
                    <a:pt x="339" y="1330"/>
                  </a:cubicBezTo>
                  <a:cubicBezTo>
                    <a:pt x="339" y="1356"/>
                    <a:pt x="319" y="1376"/>
                    <a:pt x="293" y="1376"/>
                  </a:cubicBezTo>
                  <a:close/>
                  <a:moveTo>
                    <a:pt x="386" y="1750"/>
                  </a:moveTo>
                  <a:cubicBezTo>
                    <a:pt x="371" y="1750"/>
                    <a:pt x="358" y="1737"/>
                    <a:pt x="358" y="1722"/>
                  </a:cubicBezTo>
                  <a:cubicBezTo>
                    <a:pt x="358" y="1707"/>
                    <a:pt x="371" y="1696"/>
                    <a:pt x="386" y="1696"/>
                  </a:cubicBezTo>
                  <a:cubicBezTo>
                    <a:pt x="401" y="1696"/>
                    <a:pt x="412" y="1707"/>
                    <a:pt x="412" y="1722"/>
                  </a:cubicBezTo>
                  <a:cubicBezTo>
                    <a:pt x="412" y="1737"/>
                    <a:pt x="401" y="1750"/>
                    <a:pt x="386" y="1750"/>
                  </a:cubicBezTo>
                  <a:close/>
                  <a:moveTo>
                    <a:pt x="412" y="1124"/>
                  </a:moveTo>
                  <a:cubicBezTo>
                    <a:pt x="412" y="1097"/>
                    <a:pt x="434" y="1074"/>
                    <a:pt x="462" y="1074"/>
                  </a:cubicBezTo>
                  <a:cubicBezTo>
                    <a:pt x="491" y="1074"/>
                    <a:pt x="513" y="1097"/>
                    <a:pt x="513" y="1124"/>
                  </a:cubicBezTo>
                  <a:cubicBezTo>
                    <a:pt x="513" y="1153"/>
                    <a:pt x="491" y="1176"/>
                    <a:pt x="462" y="1176"/>
                  </a:cubicBezTo>
                  <a:cubicBezTo>
                    <a:pt x="434" y="1176"/>
                    <a:pt x="412" y="1153"/>
                    <a:pt x="412" y="1124"/>
                  </a:cubicBezTo>
                  <a:close/>
                  <a:moveTo>
                    <a:pt x="523" y="1914"/>
                  </a:moveTo>
                  <a:cubicBezTo>
                    <a:pt x="502" y="1914"/>
                    <a:pt x="486" y="1899"/>
                    <a:pt x="486" y="1878"/>
                  </a:cubicBezTo>
                  <a:cubicBezTo>
                    <a:pt x="486" y="1857"/>
                    <a:pt x="502" y="1842"/>
                    <a:pt x="523" y="1842"/>
                  </a:cubicBezTo>
                  <a:cubicBezTo>
                    <a:pt x="541" y="1842"/>
                    <a:pt x="558" y="1857"/>
                    <a:pt x="558" y="1878"/>
                  </a:cubicBezTo>
                  <a:cubicBezTo>
                    <a:pt x="558" y="1899"/>
                    <a:pt x="541" y="1914"/>
                    <a:pt x="523" y="1914"/>
                  </a:cubicBezTo>
                  <a:close/>
                  <a:moveTo>
                    <a:pt x="536" y="1577"/>
                  </a:moveTo>
                  <a:cubicBezTo>
                    <a:pt x="504" y="1577"/>
                    <a:pt x="475" y="1549"/>
                    <a:pt x="475" y="1518"/>
                  </a:cubicBezTo>
                  <a:cubicBezTo>
                    <a:pt x="475" y="1483"/>
                    <a:pt x="504" y="1457"/>
                    <a:pt x="536" y="1457"/>
                  </a:cubicBezTo>
                  <a:cubicBezTo>
                    <a:pt x="568" y="1457"/>
                    <a:pt x="595" y="1483"/>
                    <a:pt x="595" y="1518"/>
                  </a:cubicBezTo>
                  <a:cubicBezTo>
                    <a:pt x="595" y="1549"/>
                    <a:pt x="568" y="1577"/>
                    <a:pt x="536" y="1577"/>
                  </a:cubicBezTo>
                  <a:close/>
                  <a:moveTo>
                    <a:pt x="673" y="1339"/>
                  </a:moveTo>
                  <a:cubicBezTo>
                    <a:pt x="656" y="1339"/>
                    <a:pt x="641" y="1326"/>
                    <a:pt x="641" y="1307"/>
                  </a:cubicBezTo>
                  <a:cubicBezTo>
                    <a:pt x="641" y="1290"/>
                    <a:pt x="656" y="1275"/>
                    <a:pt x="673" y="1275"/>
                  </a:cubicBezTo>
                  <a:cubicBezTo>
                    <a:pt x="690" y="1275"/>
                    <a:pt x="705" y="1290"/>
                    <a:pt x="705" y="1307"/>
                  </a:cubicBezTo>
                  <a:cubicBezTo>
                    <a:pt x="705" y="1326"/>
                    <a:pt x="690" y="1339"/>
                    <a:pt x="673" y="1339"/>
                  </a:cubicBezTo>
                  <a:close/>
                  <a:moveTo>
                    <a:pt x="525" y="453"/>
                  </a:moveTo>
                  <a:cubicBezTo>
                    <a:pt x="470" y="453"/>
                    <a:pt x="425" y="408"/>
                    <a:pt x="425" y="353"/>
                  </a:cubicBezTo>
                  <a:cubicBezTo>
                    <a:pt x="425" y="298"/>
                    <a:pt x="470" y="253"/>
                    <a:pt x="525" y="253"/>
                  </a:cubicBezTo>
                  <a:cubicBezTo>
                    <a:pt x="580" y="253"/>
                    <a:pt x="625" y="298"/>
                    <a:pt x="625" y="353"/>
                  </a:cubicBezTo>
                  <a:cubicBezTo>
                    <a:pt x="625" y="408"/>
                    <a:pt x="580" y="453"/>
                    <a:pt x="525" y="453"/>
                  </a:cubicBezTo>
                  <a:close/>
                  <a:moveTo>
                    <a:pt x="407" y="220"/>
                  </a:moveTo>
                  <a:cubicBezTo>
                    <a:pt x="377" y="220"/>
                    <a:pt x="352" y="195"/>
                    <a:pt x="352" y="165"/>
                  </a:cubicBezTo>
                  <a:cubicBezTo>
                    <a:pt x="352" y="135"/>
                    <a:pt x="377" y="110"/>
                    <a:pt x="407" y="110"/>
                  </a:cubicBezTo>
                  <a:cubicBezTo>
                    <a:pt x="438" y="110"/>
                    <a:pt x="462" y="135"/>
                    <a:pt x="462" y="165"/>
                  </a:cubicBezTo>
                  <a:cubicBezTo>
                    <a:pt x="462" y="195"/>
                    <a:pt x="438" y="220"/>
                    <a:pt x="407" y="220"/>
                  </a:cubicBezTo>
                  <a:close/>
                  <a:moveTo>
                    <a:pt x="580" y="94"/>
                  </a:moveTo>
                  <a:cubicBezTo>
                    <a:pt x="554" y="94"/>
                    <a:pt x="533" y="73"/>
                    <a:pt x="533" y="47"/>
                  </a:cubicBezTo>
                  <a:cubicBezTo>
                    <a:pt x="533" y="21"/>
                    <a:pt x="554" y="0"/>
                    <a:pt x="580" y="0"/>
                  </a:cubicBezTo>
                  <a:cubicBezTo>
                    <a:pt x="606" y="0"/>
                    <a:pt x="627" y="21"/>
                    <a:pt x="627" y="47"/>
                  </a:cubicBezTo>
                  <a:cubicBezTo>
                    <a:pt x="627" y="73"/>
                    <a:pt x="606" y="94"/>
                    <a:pt x="580" y="9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bcgIcons_OptimizeByTakingSteepStep">
            <a:extLst>
              <a:ext uri="{FF2B5EF4-FFF2-40B4-BE49-F238E27FC236}">
                <a16:creationId xmlns:a16="http://schemas.microsoft.com/office/drawing/2014/main" xmlns="" id="{891169B4-D0FB-4FDD-87B2-B8D15E5A2A5E}"/>
              </a:ext>
            </a:extLst>
          </p:cNvPr>
          <p:cNvGrpSpPr>
            <a:grpSpLocks noChangeAspect="1"/>
          </p:cNvGrpSpPr>
          <p:nvPr/>
        </p:nvGrpSpPr>
        <p:grpSpPr bwMode="auto">
          <a:xfrm>
            <a:off x="5578244" y="2568770"/>
            <a:ext cx="663677" cy="664292"/>
            <a:chOff x="1682" y="0"/>
            <a:chExt cx="4316" cy="4320"/>
          </a:xfrm>
        </p:grpSpPr>
        <p:sp>
          <p:nvSpPr>
            <p:cNvPr id="58" name="AutoShape 18">
              <a:extLst>
                <a:ext uri="{FF2B5EF4-FFF2-40B4-BE49-F238E27FC236}">
                  <a16:creationId xmlns:a16="http://schemas.microsoft.com/office/drawing/2014/main" xmlns="" id="{DB2FD2B6-E892-4021-AF78-99DC83EF174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0">
              <a:extLst>
                <a:ext uri="{FF2B5EF4-FFF2-40B4-BE49-F238E27FC236}">
                  <a16:creationId xmlns:a16="http://schemas.microsoft.com/office/drawing/2014/main" xmlns="" id="{09FD098A-9282-478C-863B-743B9F594F06}"/>
                </a:ext>
              </a:extLst>
            </p:cNvPr>
            <p:cNvSpPr>
              <a:spLocks noEditPoints="1"/>
            </p:cNvSpPr>
            <p:nvPr/>
          </p:nvSpPr>
          <p:spPr bwMode="auto">
            <a:xfrm>
              <a:off x="2469" y="748"/>
              <a:ext cx="2738" cy="1371"/>
            </a:xfrm>
            <a:custGeom>
              <a:avLst/>
              <a:gdLst>
                <a:gd name="T0" fmla="*/ 964 w 1462"/>
                <a:gd name="T1" fmla="*/ 167 h 731"/>
                <a:gd name="T2" fmla="*/ 731 w 1462"/>
                <a:gd name="T3" fmla="*/ 120 h 731"/>
                <a:gd name="T4" fmla="*/ 120 w 1462"/>
                <a:gd name="T5" fmla="*/ 731 h 731"/>
                <a:gd name="T6" fmla="*/ 0 w 1462"/>
                <a:gd name="T7" fmla="*/ 731 h 731"/>
                <a:gd name="T8" fmla="*/ 731 w 1462"/>
                <a:gd name="T9" fmla="*/ 0 h 731"/>
                <a:gd name="T10" fmla="*/ 1029 w 1462"/>
                <a:gd name="T11" fmla="*/ 64 h 731"/>
                <a:gd name="T12" fmla="*/ 964 w 1462"/>
                <a:gd name="T13" fmla="*/ 167 h 731"/>
                <a:gd name="T14" fmla="*/ 1180 w 1462"/>
                <a:gd name="T15" fmla="*/ 155 h 731"/>
                <a:gd name="T16" fmla="*/ 1121 w 1462"/>
                <a:gd name="T17" fmla="*/ 261 h 731"/>
                <a:gd name="T18" fmla="*/ 1342 w 1462"/>
                <a:gd name="T19" fmla="*/ 731 h 731"/>
                <a:gd name="T20" fmla="*/ 1462 w 1462"/>
                <a:gd name="T21" fmla="*/ 731 h 731"/>
                <a:gd name="T22" fmla="*/ 1180 w 1462"/>
                <a:gd name="T23" fmla="*/ 155 h 731"/>
                <a:gd name="T24" fmla="*/ 297 w 1462"/>
                <a:gd name="T25" fmla="*/ 685 h 731"/>
                <a:gd name="T26" fmla="*/ 252 w 1462"/>
                <a:gd name="T27" fmla="*/ 640 h 731"/>
                <a:gd name="T28" fmla="*/ 206 w 1462"/>
                <a:gd name="T29" fmla="*/ 685 h 731"/>
                <a:gd name="T30" fmla="*/ 252 w 1462"/>
                <a:gd name="T31" fmla="*/ 731 h 731"/>
                <a:gd name="T32" fmla="*/ 297 w 1462"/>
                <a:gd name="T33" fmla="*/ 685 h 731"/>
                <a:gd name="T34" fmla="*/ 1256 w 1462"/>
                <a:gd name="T35" fmla="*/ 685 h 731"/>
                <a:gd name="T36" fmla="*/ 1210 w 1462"/>
                <a:gd name="T37" fmla="*/ 640 h 731"/>
                <a:gd name="T38" fmla="*/ 1165 w 1462"/>
                <a:gd name="T39" fmla="*/ 685 h 731"/>
                <a:gd name="T40" fmla="*/ 1210 w 1462"/>
                <a:gd name="T41" fmla="*/ 731 h 731"/>
                <a:gd name="T42" fmla="*/ 1256 w 1462"/>
                <a:gd name="T43" fmla="*/ 685 h 731"/>
                <a:gd name="T44" fmla="*/ 355 w 1462"/>
                <a:gd name="T45" fmla="*/ 469 h 731"/>
                <a:gd name="T46" fmla="*/ 339 w 1462"/>
                <a:gd name="T47" fmla="*/ 406 h 731"/>
                <a:gd name="T48" fmla="*/ 276 w 1462"/>
                <a:gd name="T49" fmla="*/ 423 h 731"/>
                <a:gd name="T50" fmla="*/ 293 w 1462"/>
                <a:gd name="T51" fmla="*/ 485 h 731"/>
                <a:gd name="T52" fmla="*/ 355 w 1462"/>
                <a:gd name="T53" fmla="*/ 469 h 731"/>
                <a:gd name="T54" fmla="*/ 514 w 1462"/>
                <a:gd name="T55" fmla="*/ 310 h 731"/>
                <a:gd name="T56" fmla="*/ 531 w 1462"/>
                <a:gd name="T57" fmla="*/ 248 h 731"/>
                <a:gd name="T58" fmla="*/ 469 w 1462"/>
                <a:gd name="T59" fmla="*/ 231 h 731"/>
                <a:gd name="T60" fmla="*/ 452 w 1462"/>
                <a:gd name="T61" fmla="*/ 293 h 731"/>
                <a:gd name="T62" fmla="*/ 514 w 1462"/>
                <a:gd name="T63" fmla="*/ 310 h 731"/>
                <a:gd name="T64" fmla="*/ 731 w 1462"/>
                <a:gd name="T65" fmla="*/ 252 h 731"/>
                <a:gd name="T66" fmla="*/ 777 w 1462"/>
                <a:gd name="T67" fmla="*/ 206 h 731"/>
                <a:gd name="T68" fmla="*/ 731 w 1462"/>
                <a:gd name="T69" fmla="*/ 161 h 731"/>
                <a:gd name="T70" fmla="*/ 685 w 1462"/>
                <a:gd name="T71" fmla="*/ 206 h 731"/>
                <a:gd name="T72" fmla="*/ 731 w 1462"/>
                <a:gd name="T73" fmla="*/ 252 h 731"/>
                <a:gd name="T74" fmla="*/ 1107 w 1462"/>
                <a:gd name="T75" fmla="*/ 469 h 731"/>
                <a:gd name="T76" fmla="*/ 1169 w 1462"/>
                <a:gd name="T77" fmla="*/ 485 h 731"/>
                <a:gd name="T78" fmla="*/ 1186 w 1462"/>
                <a:gd name="T79" fmla="*/ 423 h 731"/>
                <a:gd name="T80" fmla="*/ 1123 w 1462"/>
                <a:gd name="T81" fmla="*/ 406 h 731"/>
                <a:gd name="T82" fmla="*/ 1107 w 1462"/>
                <a:gd name="T83" fmla="*/ 469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2" h="731">
                  <a:moveTo>
                    <a:pt x="964" y="167"/>
                  </a:moveTo>
                  <a:cubicBezTo>
                    <a:pt x="893" y="137"/>
                    <a:pt x="814" y="120"/>
                    <a:pt x="731" y="120"/>
                  </a:cubicBezTo>
                  <a:cubicBezTo>
                    <a:pt x="394" y="120"/>
                    <a:pt x="120" y="394"/>
                    <a:pt x="120" y="731"/>
                  </a:cubicBezTo>
                  <a:cubicBezTo>
                    <a:pt x="0" y="731"/>
                    <a:pt x="0" y="731"/>
                    <a:pt x="0" y="731"/>
                  </a:cubicBezTo>
                  <a:cubicBezTo>
                    <a:pt x="0" y="328"/>
                    <a:pt x="328" y="0"/>
                    <a:pt x="731" y="0"/>
                  </a:cubicBezTo>
                  <a:cubicBezTo>
                    <a:pt x="837" y="0"/>
                    <a:pt x="938" y="23"/>
                    <a:pt x="1029" y="64"/>
                  </a:cubicBezTo>
                  <a:lnTo>
                    <a:pt x="964" y="167"/>
                  </a:lnTo>
                  <a:close/>
                  <a:moveTo>
                    <a:pt x="1180" y="155"/>
                  </a:moveTo>
                  <a:cubicBezTo>
                    <a:pt x="1121" y="261"/>
                    <a:pt x="1121" y="261"/>
                    <a:pt x="1121" y="261"/>
                  </a:cubicBezTo>
                  <a:cubicBezTo>
                    <a:pt x="1256" y="373"/>
                    <a:pt x="1342" y="542"/>
                    <a:pt x="1342" y="731"/>
                  </a:cubicBezTo>
                  <a:cubicBezTo>
                    <a:pt x="1462" y="731"/>
                    <a:pt x="1462" y="731"/>
                    <a:pt x="1462" y="731"/>
                  </a:cubicBezTo>
                  <a:cubicBezTo>
                    <a:pt x="1462" y="497"/>
                    <a:pt x="1351" y="289"/>
                    <a:pt x="1180" y="155"/>
                  </a:cubicBezTo>
                  <a:close/>
                  <a:moveTo>
                    <a:pt x="297" y="685"/>
                  </a:moveTo>
                  <a:cubicBezTo>
                    <a:pt x="297" y="660"/>
                    <a:pt x="277" y="640"/>
                    <a:pt x="252" y="640"/>
                  </a:cubicBezTo>
                  <a:cubicBezTo>
                    <a:pt x="226" y="640"/>
                    <a:pt x="206" y="660"/>
                    <a:pt x="206" y="685"/>
                  </a:cubicBezTo>
                  <a:cubicBezTo>
                    <a:pt x="206" y="711"/>
                    <a:pt x="226" y="731"/>
                    <a:pt x="252" y="731"/>
                  </a:cubicBezTo>
                  <a:cubicBezTo>
                    <a:pt x="277" y="731"/>
                    <a:pt x="297" y="711"/>
                    <a:pt x="297" y="685"/>
                  </a:cubicBezTo>
                  <a:close/>
                  <a:moveTo>
                    <a:pt x="1256" y="685"/>
                  </a:moveTo>
                  <a:cubicBezTo>
                    <a:pt x="1256" y="660"/>
                    <a:pt x="1236" y="640"/>
                    <a:pt x="1210" y="640"/>
                  </a:cubicBezTo>
                  <a:cubicBezTo>
                    <a:pt x="1185" y="640"/>
                    <a:pt x="1165" y="660"/>
                    <a:pt x="1165" y="685"/>
                  </a:cubicBezTo>
                  <a:cubicBezTo>
                    <a:pt x="1165" y="711"/>
                    <a:pt x="1185" y="731"/>
                    <a:pt x="1210" y="731"/>
                  </a:cubicBezTo>
                  <a:cubicBezTo>
                    <a:pt x="1236" y="731"/>
                    <a:pt x="1256" y="711"/>
                    <a:pt x="1256" y="685"/>
                  </a:cubicBezTo>
                  <a:close/>
                  <a:moveTo>
                    <a:pt x="355" y="469"/>
                  </a:moveTo>
                  <a:cubicBezTo>
                    <a:pt x="368" y="447"/>
                    <a:pt x="360" y="419"/>
                    <a:pt x="339" y="406"/>
                  </a:cubicBezTo>
                  <a:cubicBezTo>
                    <a:pt x="317" y="394"/>
                    <a:pt x="289" y="401"/>
                    <a:pt x="276" y="423"/>
                  </a:cubicBezTo>
                  <a:cubicBezTo>
                    <a:pt x="264" y="445"/>
                    <a:pt x="271" y="473"/>
                    <a:pt x="293" y="485"/>
                  </a:cubicBezTo>
                  <a:cubicBezTo>
                    <a:pt x="315" y="498"/>
                    <a:pt x="343" y="490"/>
                    <a:pt x="355" y="469"/>
                  </a:cubicBezTo>
                  <a:close/>
                  <a:moveTo>
                    <a:pt x="514" y="310"/>
                  </a:moveTo>
                  <a:cubicBezTo>
                    <a:pt x="536" y="297"/>
                    <a:pt x="543" y="269"/>
                    <a:pt x="531" y="248"/>
                  </a:cubicBezTo>
                  <a:cubicBezTo>
                    <a:pt x="518" y="226"/>
                    <a:pt x="490" y="218"/>
                    <a:pt x="469" y="231"/>
                  </a:cubicBezTo>
                  <a:cubicBezTo>
                    <a:pt x="447" y="243"/>
                    <a:pt x="439" y="271"/>
                    <a:pt x="452" y="293"/>
                  </a:cubicBezTo>
                  <a:cubicBezTo>
                    <a:pt x="464" y="315"/>
                    <a:pt x="492" y="322"/>
                    <a:pt x="514" y="310"/>
                  </a:cubicBezTo>
                  <a:close/>
                  <a:moveTo>
                    <a:pt x="731" y="252"/>
                  </a:moveTo>
                  <a:cubicBezTo>
                    <a:pt x="756" y="252"/>
                    <a:pt x="777" y="231"/>
                    <a:pt x="777" y="206"/>
                  </a:cubicBezTo>
                  <a:cubicBezTo>
                    <a:pt x="777" y="181"/>
                    <a:pt x="756" y="161"/>
                    <a:pt x="731" y="161"/>
                  </a:cubicBezTo>
                  <a:cubicBezTo>
                    <a:pt x="706" y="161"/>
                    <a:pt x="685" y="181"/>
                    <a:pt x="685" y="206"/>
                  </a:cubicBezTo>
                  <a:cubicBezTo>
                    <a:pt x="685" y="231"/>
                    <a:pt x="706" y="252"/>
                    <a:pt x="731" y="252"/>
                  </a:cubicBezTo>
                  <a:close/>
                  <a:moveTo>
                    <a:pt x="1107" y="469"/>
                  </a:moveTo>
                  <a:cubicBezTo>
                    <a:pt x="1119" y="490"/>
                    <a:pt x="1147" y="498"/>
                    <a:pt x="1169" y="485"/>
                  </a:cubicBezTo>
                  <a:cubicBezTo>
                    <a:pt x="1191" y="473"/>
                    <a:pt x="1198" y="445"/>
                    <a:pt x="1186" y="423"/>
                  </a:cubicBezTo>
                  <a:cubicBezTo>
                    <a:pt x="1173" y="401"/>
                    <a:pt x="1145" y="394"/>
                    <a:pt x="1123" y="406"/>
                  </a:cubicBezTo>
                  <a:cubicBezTo>
                    <a:pt x="1102" y="419"/>
                    <a:pt x="1094" y="447"/>
                    <a:pt x="1107" y="4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1">
              <a:extLst>
                <a:ext uri="{FF2B5EF4-FFF2-40B4-BE49-F238E27FC236}">
                  <a16:creationId xmlns:a16="http://schemas.microsoft.com/office/drawing/2014/main" xmlns="" id="{7E0D1466-DF88-4C43-A54C-F74BAA679069}"/>
                </a:ext>
              </a:extLst>
            </p:cNvPr>
            <p:cNvSpPr>
              <a:spLocks noEditPoints="1"/>
            </p:cNvSpPr>
            <p:nvPr/>
          </p:nvSpPr>
          <p:spPr bwMode="auto">
            <a:xfrm>
              <a:off x="2469" y="891"/>
              <a:ext cx="2738" cy="2677"/>
            </a:xfrm>
            <a:custGeom>
              <a:avLst/>
              <a:gdLst>
                <a:gd name="T0" fmla="*/ 1124 w 1462"/>
                <a:gd name="T1" fmla="*/ 87 h 1428"/>
                <a:gd name="T2" fmla="*/ 1117 w 1462"/>
                <a:gd name="T3" fmla="*/ 101 h 1428"/>
                <a:gd name="T4" fmla="*/ 1109 w 1462"/>
                <a:gd name="T5" fmla="*/ 114 h 1428"/>
                <a:gd name="T6" fmla="*/ 1101 w 1462"/>
                <a:gd name="T7" fmla="*/ 129 h 1428"/>
                <a:gd name="T8" fmla="*/ 1090 w 1462"/>
                <a:gd name="T9" fmla="*/ 149 h 1428"/>
                <a:gd name="T10" fmla="*/ 1075 w 1462"/>
                <a:gd name="T11" fmla="*/ 177 h 1428"/>
                <a:gd name="T12" fmla="*/ 1060 w 1462"/>
                <a:gd name="T13" fmla="*/ 204 h 1428"/>
                <a:gd name="T14" fmla="*/ 1045 w 1462"/>
                <a:gd name="T15" fmla="*/ 232 h 1428"/>
                <a:gd name="T16" fmla="*/ 1029 w 1462"/>
                <a:gd name="T17" fmla="*/ 262 h 1428"/>
                <a:gd name="T18" fmla="*/ 1014 w 1462"/>
                <a:gd name="T19" fmla="*/ 290 h 1428"/>
                <a:gd name="T20" fmla="*/ 999 w 1462"/>
                <a:gd name="T21" fmla="*/ 318 h 1428"/>
                <a:gd name="T22" fmla="*/ 983 w 1462"/>
                <a:gd name="T23" fmla="*/ 346 h 1428"/>
                <a:gd name="T24" fmla="*/ 968 w 1462"/>
                <a:gd name="T25" fmla="*/ 375 h 1428"/>
                <a:gd name="T26" fmla="*/ 953 w 1462"/>
                <a:gd name="T27" fmla="*/ 403 h 1428"/>
                <a:gd name="T28" fmla="*/ 938 w 1462"/>
                <a:gd name="T29" fmla="*/ 431 h 1428"/>
                <a:gd name="T30" fmla="*/ 923 w 1462"/>
                <a:gd name="T31" fmla="*/ 459 h 1428"/>
                <a:gd name="T32" fmla="*/ 907 w 1462"/>
                <a:gd name="T33" fmla="*/ 489 h 1428"/>
                <a:gd name="T34" fmla="*/ 892 w 1462"/>
                <a:gd name="T35" fmla="*/ 517 h 1428"/>
                <a:gd name="T36" fmla="*/ 877 w 1462"/>
                <a:gd name="T37" fmla="*/ 546 h 1428"/>
                <a:gd name="T38" fmla="*/ 862 w 1462"/>
                <a:gd name="T39" fmla="*/ 574 h 1428"/>
                <a:gd name="T40" fmla="*/ 847 w 1462"/>
                <a:gd name="T41" fmla="*/ 602 h 1428"/>
                <a:gd name="T42" fmla="*/ 832 w 1462"/>
                <a:gd name="T43" fmla="*/ 630 h 1428"/>
                <a:gd name="T44" fmla="*/ 816 w 1462"/>
                <a:gd name="T45" fmla="*/ 660 h 1428"/>
                <a:gd name="T46" fmla="*/ 801 w 1462"/>
                <a:gd name="T47" fmla="*/ 688 h 1428"/>
                <a:gd name="T48" fmla="*/ 675 w 1462"/>
                <a:gd name="T49" fmla="*/ 639 h 1428"/>
                <a:gd name="T50" fmla="*/ 691 w 1462"/>
                <a:gd name="T51" fmla="*/ 613 h 1428"/>
                <a:gd name="T52" fmla="*/ 705 w 1462"/>
                <a:gd name="T53" fmla="*/ 592 h 1428"/>
                <a:gd name="T54" fmla="*/ 722 w 1462"/>
                <a:gd name="T55" fmla="*/ 564 h 1428"/>
                <a:gd name="T56" fmla="*/ 740 w 1462"/>
                <a:gd name="T57" fmla="*/ 537 h 1428"/>
                <a:gd name="T58" fmla="*/ 757 w 1462"/>
                <a:gd name="T59" fmla="*/ 509 h 1428"/>
                <a:gd name="T60" fmla="*/ 774 w 1462"/>
                <a:gd name="T61" fmla="*/ 481 h 1428"/>
                <a:gd name="T62" fmla="*/ 791 w 1462"/>
                <a:gd name="T63" fmla="*/ 455 h 1428"/>
                <a:gd name="T64" fmla="*/ 808 w 1462"/>
                <a:gd name="T65" fmla="*/ 428 h 1428"/>
                <a:gd name="T66" fmla="*/ 825 w 1462"/>
                <a:gd name="T67" fmla="*/ 400 h 1428"/>
                <a:gd name="T68" fmla="*/ 842 w 1462"/>
                <a:gd name="T69" fmla="*/ 372 h 1428"/>
                <a:gd name="T70" fmla="*/ 860 w 1462"/>
                <a:gd name="T71" fmla="*/ 344 h 1428"/>
                <a:gd name="T72" fmla="*/ 872 w 1462"/>
                <a:gd name="T73" fmla="*/ 324 h 1428"/>
                <a:gd name="T74" fmla="*/ 889 w 1462"/>
                <a:gd name="T75" fmla="*/ 296 h 1428"/>
                <a:gd name="T76" fmla="*/ 907 w 1462"/>
                <a:gd name="T77" fmla="*/ 269 h 1428"/>
                <a:gd name="T78" fmla="*/ 924 w 1462"/>
                <a:gd name="T79" fmla="*/ 241 h 1428"/>
                <a:gd name="T80" fmla="*/ 936 w 1462"/>
                <a:gd name="T81" fmla="*/ 221 h 1428"/>
                <a:gd name="T82" fmla="*/ 953 w 1462"/>
                <a:gd name="T83" fmla="*/ 193 h 1428"/>
                <a:gd name="T84" fmla="*/ 970 w 1462"/>
                <a:gd name="T85" fmla="*/ 165 h 1428"/>
                <a:gd name="T86" fmla="*/ 985 w 1462"/>
                <a:gd name="T87" fmla="*/ 140 h 1428"/>
                <a:gd name="T88" fmla="*/ 1000 w 1462"/>
                <a:gd name="T89" fmla="*/ 116 h 1428"/>
                <a:gd name="T90" fmla="*/ 1017 w 1462"/>
                <a:gd name="T91" fmla="*/ 89 h 1428"/>
                <a:gd name="T92" fmla="*/ 1033 w 1462"/>
                <a:gd name="T93" fmla="*/ 61 h 1428"/>
                <a:gd name="T94" fmla="*/ 1041 w 1462"/>
                <a:gd name="T95" fmla="*/ 49 h 1428"/>
                <a:gd name="T96" fmla="*/ 1050 w 1462"/>
                <a:gd name="T97" fmla="*/ 34 h 1428"/>
                <a:gd name="T98" fmla="*/ 845 w 1462"/>
                <a:gd name="T99" fmla="*/ 700 h 1428"/>
                <a:gd name="T100" fmla="*/ 830 w 1462"/>
                <a:gd name="T101" fmla="*/ 728 h 1428"/>
                <a:gd name="T102" fmla="*/ 290 w 1462"/>
                <a:gd name="T103" fmla="*/ 1220 h 1428"/>
                <a:gd name="T104" fmla="*/ 377 w 1462"/>
                <a:gd name="T105" fmla="*/ 1073 h 1428"/>
                <a:gd name="T106" fmla="*/ 396 w 1462"/>
                <a:gd name="T107" fmla="*/ 1073 h 1428"/>
                <a:gd name="T108" fmla="*/ 483 w 1462"/>
                <a:gd name="T109" fmla="*/ 1220 h 1428"/>
                <a:gd name="T110" fmla="*/ 608 w 1462"/>
                <a:gd name="T111" fmla="*/ 1078 h 1428"/>
                <a:gd name="T112" fmla="*/ 726 w 1462"/>
                <a:gd name="T113" fmla="*/ 955 h 1428"/>
                <a:gd name="T114" fmla="*/ 745 w 1462"/>
                <a:gd name="T115" fmla="*/ 959 h 1428"/>
                <a:gd name="T116" fmla="*/ 757 w 1462"/>
                <a:gd name="T117" fmla="*/ 1044 h 1428"/>
                <a:gd name="T118" fmla="*/ 1057 w 1462"/>
                <a:gd name="T119" fmla="*/ 846 h 1428"/>
                <a:gd name="T120" fmla="*/ 1071 w 1462"/>
                <a:gd name="T121" fmla="*/ 839 h 1428"/>
                <a:gd name="T122" fmla="*/ 1090 w 1462"/>
                <a:gd name="T123" fmla="*/ 843 h 1428"/>
                <a:gd name="T124" fmla="*/ 1462 w 1462"/>
                <a:gd name="T125" fmla="*/ 698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2" h="1428">
                  <a:moveTo>
                    <a:pt x="1131" y="75"/>
                  </a:moveTo>
                  <a:cubicBezTo>
                    <a:pt x="1131" y="76"/>
                    <a:pt x="1131" y="76"/>
                    <a:pt x="1130" y="76"/>
                  </a:cubicBezTo>
                  <a:cubicBezTo>
                    <a:pt x="1130" y="77"/>
                    <a:pt x="1130" y="78"/>
                    <a:pt x="1129" y="78"/>
                  </a:cubicBezTo>
                  <a:cubicBezTo>
                    <a:pt x="1129" y="79"/>
                    <a:pt x="1129" y="79"/>
                    <a:pt x="1129" y="79"/>
                  </a:cubicBezTo>
                  <a:cubicBezTo>
                    <a:pt x="1128" y="80"/>
                    <a:pt x="1128" y="81"/>
                    <a:pt x="1128" y="81"/>
                  </a:cubicBezTo>
                  <a:cubicBezTo>
                    <a:pt x="1127" y="82"/>
                    <a:pt x="1127" y="82"/>
                    <a:pt x="1127" y="82"/>
                  </a:cubicBezTo>
                  <a:cubicBezTo>
                    <a:pt x="1127" y="83"/>
                    <a:pt x="1126" y="84"/>
                    <a:pt x="1126" y="84"/>
                  </a:cubicBezTo>
                  <a:cubicBezTo>
                    <a:pt x="1126" y="85"/>
                    <a:pt x="1125" y="85"/>
                    <a:pt x="1125" y="85"/>
                  </a:cubicBezTo>
                  <a:cubicBezTo>
                    <a:pt x="1125" y="86"/>
                    <a:pt x="1125" y="87"/>
                    <a:pt x="1124" y="87"/>
                  </a:cubicBezTo>
                  <a:cubicBezTo>
                    <a:pt x="1124" y="88"/>
                    <a:pt x="1124" y="88"/>
                    <a:pt x="1124" y="89"/>
                  </a:cubicBezTo>
                  <a:cubicBezTo>
                    <a:pt x="1123" y="89"/>
                    <a:pt x="1123" y="90"/>
                    <a:pt x="1123" y="90"/>
                  </a:cubicBezTo>
                  <a:cubicBezTo>
                    <a:pt x="1122" y="91"/>
                    <a:pt x="1122" y="91"/>
                    <a:pt x="1122" y="92"/>
                  </a:cubicBezTo>
                  <a:cubicBezTo>
                    <a:pt x="1122" y="92"/>
                    <a:pt x="1121" y="93"/>
                    <a:pt x="1121" y="93"/>
                  </a:cubicBezTo>
                  <a:cubicBezTo>
                    <a:pt x="1121" y="94"/>
                    <a:pt x="1120" y="94"/>
                    <a:pt x="1120" y="95"/>
                  </a:cubicBezTo>
                  <a:cubicBezTo>
                    <a:pt x="1120" y="95"/>
                    <a:pt x="1120" y="96"/>
                    <a:pt x="1119" y="96"/>
                  </a:cubicBezTo>
                  <a:cubicBezTo>
                    <a:pt x="1119" y="97"/>
                    <a:pt x="1119" y="97"/>
                    <a:pt x="1118" y="98"/>
                  </a:cubicBezTo>
                  <a:cubicBezTo>
                    <a:pt x="1118" y="98"/>
                    <a:pt x="1118" y="99"/>
                    <a:pt x="1118" y="99"/>
                  </a:cubicBezTo>
                  <a:cubicBezTo>
                    <a:pt x="1117" y="100"/>
                    <a:pt x="1117" y="100"/>
                    <a:pt x="1117" y="101"/>
                  </a:cubicBezTo>
                  <a:cubicBezTo>
                    <a:pt x="1116" y="101"/>
                    <a:pt x="1116" y="102"/>
                    <a:pt x="1116" y="102"/>
                  </a:cubicBezTo>
                  <a:cubicBezTo>
                    <a:pt x="1116" y="103"/>
                    <a:pt x="1115" y="103"/>
                    <a:pt x="1115" y="104"/>
                  </a:cubicBezTo>
                  <a:cubicBezTo>
                    <a:pt x="1115" y="104"/>
                    <a:pt x="1115" y="105"/>
                    <a:pt x="1114" y="105"/>
                  </a:cubicBezTo>
                  <a:cubicBezTo>
                    <a:pt x="1114" y="106"/>
                    <a:pt x="1114" y="106"/>
                    <a:pt x="1113" y="107"/>
                  </a:cubicBezTo>
                  <a:cubicBezTo>
                    <a:pt x="1113" y="107"/>
                    <a:pt x="1113" y="108"/>
                    <a:pt x="1113" y="108"/>
                  </a:cubicBezTo>
                  <a:cubicBezTo>
                    <a:pt x="1112" y="109"/>
                    <a:pt x="1112" y="110"/>
                    <a:pt x="1112" y="110"/>
                  </a:cubicBezTo>
                  <a:cubicBezTo>
                    <a:pt x="1111" y="111"/>
                    <a:pt x="1111" y="111"/>
                    <a:pt x="1111" y="111"/>
                  </a:cubicBezTo>
                  <a:cubicBezTo>
                    <a:pt x="1111" y="112"/>
                    <a:pt x="1110" y="113"/>
                    <a:pt x="1110" y="113"/>
                  </a:cubicBezTo>
                  <a:cubicBezTo>
                    <a:pt x="1110" y="114"/>
                    <a:pt x="1110" y="114"/>
                    <a:pt x="1109" y="114"/>
                  </a:cubicBezTo>
                  <a:cubicBezTo>
                    <a:pt x="1109" y="115"/>
                    <a:pt x="1109" y="116"/>
                    <a:pt x="1108" y="116"/>
                  </a:cubicBezTo>
                  <a:cubicBezTo>
                    <a:pt x="1108" y="117"/>
                    <a:pt x="1108" y="117"/>
                    <a:pt x="1108" y="117"/>
                  </a:cubicBezTo>
                  <a:cubicBezTo>
                    <a:pt x="1107" y="118"/>
                    <a:pt x="1107" y="119"/>
                    <a:pt x="1106" y="120"/>
                  </a:cubicBezTo>
                  <a:cubicBezTo>
                    <a:pt x="1106" y="120"/>
                    <a:pt x="1106" y="120"/>
                    <a:pt x="1106" y="120"/>
                  </a:cubicBezTo>
                  <a:cubicBezTo>
                    <a:pt x="1106" y="121"/>
                    <a:pt x="1105" y="122"/>
                    <a:pt x="1105" y="123"/>
                  </a:cubicBezTo>
                  <a:cubicBezTo>
                    <a:pt x="1105" y="123"/>
                    <a:pt x="1105" y="123"/>
                    <a:pt x="1105" y="123"/>
                  </a:cubicBezTo>
                  <a:cubicBezTo>
                    <a:pt x="1104" y="124"/>
                    <a:pt x="1104" y="125"/>
                    <a:pt x="1103" y="126"/>
                  </a:cubicBezTo>
                  <a:cubicBezTo>
                    <a:pt x="1103" y="126"/>
                    <a:pt x="1103" y="126"/>
                    <a:pt x="1103" y="126"/>
                  </a:cubicBezTo>
                  <a:cubicBezTo>
                    <a:pt x="1102" y="127"/>
                    <a:pt x="1102" y="128"/>
                    <a:pt x="1101" y="129"/>
                  </a:cubicBezTo>
                  <a:cubicBezTo>
                    <a:pt x="1101" y="129"/>
                    <a:pt x="1101" y="129"/>
                    <a:pt x="1101" y="129"/>
                  </a:cubicBezTo>
                  <a:cubicBezTo>
                    <a:pt x="1101" y="130"/>
                    <a:pt x="1100" y="131"/>
                    <a:pt x="1100" y="132"/>
                  </a:cubicBezTo>
                  <a:cubicBezTo>
                    <a:pt x="1100" y="132"/>
                    <a:pt x="1100" y="132"/>
                    <a:pt x="1100" y="132"/>
                  </a:cubicBezTo>
                  <a:cubicBezTo>
                    <a:pt x="1099" y="133"/>
                    <a:pt x="1098" y="134"/>
                    <a:pt x="1098" y="135"/>
                  </a:cubicBezTo>
                  <a:cubicBezTo>
                    <a:pt x="1098" y="135"/>
                    <a:pt x="1098" y="135"/>
                    <a:pt x="1098" y="135"/>
                  </a:cubicBezTo>
                  <a:cubicBezTo>
                    <a:pt x="1097" y="137"/>
                    <a:pt x="1096" y="138"/>
                    <a:pt x="1096" y="139"/>
                  </a:cubicBezTo>
                  <a:cubicBezTo>
                    <a:pt x="1095" y="140"/>
                    <a:pt x="1094" y="141"/>
                    <a:pt x="1094" y="142"/>
                  </a:cubicBezTo>
                  <a:cubicBezTo>
                    <a:pt x="1093" y="143"/>
                    <a:pt x="1093" y="145"/>
                    <a:pt x="1092" y="146"/>
                  </a:cubicBezTo>
                  <a:cubicBezTo>
                    <a:pt x="1092" y="147"/>
                    <a:pt x="1091" y="148"/>
                    <a:pt x="1090" y="149"/>
                  </a:cubicBezTo>
                  <a:cubicBezTo>
                    <a:pt x="1090" y="150"/>
                    <a:pt x="1089" y="151"/>
                    <a:pt x="1089" y="152"/>
                  </a:cubicBezTo>
                  <a:cubicBezTo>
                    <a:pt x="1088" y="153"/>
                    <a:pt x="1088" y="154"/>
                    <a:pt x="1087" y="155"/>
                  </a:cubicBezTo>
                  <a:cubicBezTo>
                    <a:pt x="1087" y="156"/>
                    <a:pt x="1086" y="157"/>
                    <a:pt x="1085" y="158"/>
                  </a:cubicBezTo>
                  <a:cubicBezTo>
                    <a:pt x="1085" y="159"/>
                    <a:pt x="1084" y="160"/>
                    <a:pt x="1084" y="161"/>
                  </a:cubicBezTo>
                  <a:cubicBezTo>
                    <a:pt x="1083" y="162"/>
                    <a:pt x="1083" y="163"/>
                    <a:pt x="1082" y="164"/>
                  </a:cubicBezTo>
                  <a:cubicBezTo>
                    <a:pt x="1081" y="165"/>
                    <a:pt x="1081" y="166"/>
                    <a:pt x="1080" y="167"/>
                  </a:cubicBezTo>
                  <a:cubicBezTo>
                    <a:pt x="1080" y="168"/>
                    <a:pt x="1079" y="169"/>
                    <a:pt x="1079" y="170"/>
                  </a:cubicBezTo>
                  <a:cubicBezTo>
                    <a:pt x="1078" y="171"/>
                    <a:pt x="1077" y="172"/>
                    <a:pt x="1077" y="173"/>
                  </a:cubicBezTo>
                  <a:cubicBezTo>
                    <a:pt x="1076" y="175"/>
                    <a:pt x="1076" y="176"/>
                    <a:pt x="1075" y="177"/>
                  </a:cubicBezTo>
                  <a:cubicBezTo>
                    <a:pt x="1075" y="178"/>
                    <a:pt x="1074" y="179"/>
                    <a:pt x="1073" y="180"/>
                  </a:cubicBezTo>
                  <a:cubicBezTo>
                    <a:pt x="1073" y="181"/>
                    <a:pt x="1072" y="182"/>
                    <a:pt x="1072" y="183"/>
                  </a:cubicBezTo>
                  <a:cubicBezTo>
                    <a:pt x="1071" y="184"/>
                    <a:pt x="1071" y="185"/>
                    <a:pt x="1070" y="186"/>
                  </a:cubicBezTo>
                  <a:cubicBezTo>
                    <a:pt x="1070" y="187"/>
                    <a:pt x="1069" y="188"/>
                    <a:pt x="1068" y="189"/>
                  </a:cubicBezTo>
                  <a:cubicBezTo>
                    <a:pt x="1068" y="190"/>
                    <a:pt x="1067" y="191"/>
                    <a:pt x="1067" y="192"/>
                  </a:cubicBezTo>
                  <a:cubicBezTo>
                    <a:pt x="1066" y="193"/>
                    <a:pt x="1066" y="194"/>
                    <a:pt x="1065" y="195"/>
                  </a:cubicBezTo>
                  <a:cubicBezTo>
                    <a:pt x="1064" y="196"/>
                    <a:pt x="1064" y="197"/>
                    <a:pt x="1063" y="198"/>
                  </a:cubicBezTo>
                  <a:cubicBezTo>
                    <a:pt x="1063" y="199"/>
                    <a:pt x="1062" y="200"/>
                    <a:pt x="1062" y="201"/>
                  </a:cubicBezTo>
                  <a:cubicBezTo>
                    <a:pt x="1061" y="202"/>
                    <a:pt x="1060" y="203"/>
                    <a:pt x="1060" y="204"/>
                  </a:cubicBezTo>
                  <a:cubicBezTo>
                    <a:pt x="1059" y="206"/>
                    <a:pt x="1059" y="207"/>
                    <a:pt x="1058" y="208"/>
                  </a:cubicBezTo>
                  <a:cubicBezTo>
                    <a:pt x="1058" y="209"/>
                    <a:pt x="1057" y="210"/>
                    <a:pt x="1057" y="211"/>
                  </a:cubicBezTo>
                  <a:cubicBezTo>
                    <a:pt x="1056" y="212"/>
                    <a:pt x="1055" y="213"/>
                    <a:pt x="1055" y="214"/>
                  </a:cubicBezTo>
                  <a:cubicBezTo>
                    <a:pt x="1054" y="215"/>
                    <a:pt x="1054" y="216"/>
                    <a:pt x="1053" y="217"/>
                  </a:cubicBezTo>
                  <a:cubicBezTo>
                    <a:pt x="1053" y="218"/>
                    <a:pt x="1052" y="219"/>
                    <a:pt x="1051" y="220"/>
                  </a:cubicBezTo>
                  <a:cubicBezTo>
                    <a:pt x="1051" y="221"/>
                    <a:pt x="1050" y="222"/>
                    <a:pt x="1050" y="223"/>
                  </a:cubicBezTo>
                  <a:cubicBezTo>
                    <a:pt x="1049" y="224"/>
                    <a:pt x="1049" y="225"/>
                    <a:pt x="1048" y="226"/>
                  </a:cubicBezTo>
                  <a:cubicBezTo>
                    <a:pt x="1048" y="227"/>
                    <a:pt x="1047" y="228"/>
                    <a:pt x="1046" y="229"/>
                  </a:cubicBezTo>
                  <a:cubicBezTo>
                    <a:pt x="1046" y="230"/>
                    <a:pt x="1045" y="231"/>
                    <a:pt x="1045" y="232"/>
                  </a:cubicBezTo>
                  <a:cubicBezTo>
                    <a:pt x="1044" y="233"/>
                    <a:pt x="1044" y="235"/>
                    <a:pt x="1043" y="236"/>
                  </a:cubicBezTo>
                  <a:cubicBezTo>
                    <a:pt x="1042" y="237"/>
                    <a:pt x="1041" y="239"/>
                    <a:pt x="1041" y="240"/>
                  </a:cubicBezTo>
                  <a:cubicBezTo>
                    <a:pt x="1040" y="241"/>
                    <a:pt x="1040" y="242"/>
                    <a:pt x="1039" y="243"/>
                  </a:cubicBezTo>
                  <a:cubicBezTo>
                    <a:pt x="1038" y="244"/>
                    <a:pt x="1038" y="245"/>
                    <a:pt x="1037" y="246"/>
                  </a:cubicBezTo>
                  <a:cubicBezTo>
                    <a:pt x="1037" y="247"/>
                    <a:pt x="1036" y="248"/>
                    <a:pt x="1036" y="249"/>
                  </a:cubicBezTo>
                  <a:cubicBezTo>
                    <a:pt x="1035" y="250"/>
                    <a:pt x="1034" y="251"/>
                    <a:pt x="1034" y="252"/>
                  </a:cubicBezTo>
                  <a:cubicBezTo>
                    <a:pt x="1033" y="253"/>
                    <a:pt x="1033" y="255"/>
                    <a:pt x="1032" y="256"/>
                  </a:cubicBezTo>
                  <a:cubicBezTo>
                    <a:pt x="1032" y="257"/>
                    <a:pt x="1031" y="258"/>
                    <a:pt x="1030" y="259"/>
                  </a:cubicBezTo>
                  <a:cubicBezTo>
                    <a:pt x="1030" y="260"/>
                    <a:pt x="1029" y="261"/>
                    <a:pt x="1029" y="262"/>
                  </a:cubicBezTo>
                  <a:cubicBezTo>
                    <a:pt x="1028" y="263"/>
                    <a:pt x="1028" y="264"/>
                    <a:pt x="1027" y="265"/>
                  </a:cubicBezTo>
                  <a:cubicBezTo>
                    <a:pt x="1027" y="266"/>
                    <a:pt x="1026" y="267"/>
                    <a:pt x="1025" y="268"/>
                  </a:cubicBezTo>
                  <a:cubicBezTo>
                    <a:pt x="1025" y="269"/>
                    <a:pt x="1024" y="270"/>
                    <a:pt x="1024" y="271"/>
                  </a:cubicBezTo>
                  <a:cubicBezTo>
                    <a:pt x="1023" y="272"/>
                    <a:pt x="1023" y="273"/>
                    <a:pt x="1022" y="274"/>
                  </a:cubicBezTo>
                  <a:cubicBezTo>
                    <a:pt x="1022" y="275"/>
                    <a:pt x="1021" y="276"/>
                    <a:pt x="1020" y="277"/>
                  </a:cubicBezTo>
                  <a:cubicBezTo>
                    <a:pt x="1020" y="278"/>
                    <a:pt x="1019" y="279"/>
                    <a:pt x="1019" y="280"/>
                  </a:cubicBezTo>
                  <a:cubicBezTo>
                    <a:pt x="1018" y="281"/>
                    <a:pt x="1018" y="282"/>
                    <a:pt x="1017" y="284"/>
                  </a:cubicBezTo>
                  <a:cubicBezTo>
                    <a:pt x="1016" y="285"/>
                    <a:pt x="1016" y="286"/>
                    <a:pt x="1015" y="287"/>
                  </a:cubicBezTo>
                  <a:cubicBezTo>
                    <a:pt x="1015" y="288"/>
                    <a:pt x="1014" y="289"/>
                    <a:pt x="1014" y="290"/>
                  </a:cubicBezTo>
                  <a:cubicBezTo>
                    <a:pt x="1013" y="291"/>
                    <a:pt x="1013" y="292"/>
                    <a:pt x="1012" y="293"/>
                  </a:cubicBezTo>
                  <a:cubicBezTo>
                    <a:pt x="1011" y="294"/>
                    <a:pt x="1011" y="295"/>
                    <a:pt x="1010" y="296"/>
                  </a:cubicBezTo>
                  <a:cubicBezTo>
                    <a:pt x="1010" y="297"/>
                    <a:pt x="1009" y="298"/>
                    <a:pt x="1009" y="299"/>
                  </a:cubicBezTo>
                  <a:cubicBezTo>
                    <a:pt x="1008" y="300"/>
                    <a:pt x="1008" y="301"/>
                    <a:pt x="1007" y="302"/>
                  </a:cubicBezTo>
                  <a:cubicBezTo>
                    <a:pt x="1006" y="303"/>
                    <a:pt x="1006" y="304"/>
                    <a:pt x="1005" y="305"/>
                  </a:cubicBezTo>
                  <a:cubicBezTo>
                    <a:pt x="1005" y="306"/>
                    <a:pt x="1004" y="307"/>
                    <a:pt x="1004" y="308"/>
                  </a:cubicBezTo>
                  <a:cubicBezTo>
                    <a:pt x="1003" y="309"/>
                    <a:pt x="1002" y="310"/>
                    <a:pt x="1002" y="311"/>
                  </a:cubicBezTo>
                  <a:cubicBezTo>
                    <a:pt x="1001" y="313"/>
                    <a:pt x="1001" y="314"/>
                    <a:pt x="1000" y="315"/>
                  </a:cubicBezTo>
                  <a:cubicBezTo>
                    <a:pt x="1000" y="316"/>
                    <a:pt x="999" y="317"/>
                    <a:pt x="999" y="318"/>
                  </a:cubicBezTo>
                  <a:cubicBezTo>
                    <a:pt x="998" y="319"/>
                    <a:pt x="997" y="320"/>
                    <a:pt x="997" y="321"/>
                  </a:cubicBezTo>
                  <a:cubicBezTo>
                    <a:pt x="996" y="322"/>
                    <a:pt x="996" y="323"/>
                    <a:pt x="995" y="324"/>
                  </a:cubicBezTo>
                  <a:cubicBezTo>
                    <a:pt x="995" y="325"/>
                    <a:pt x="994" y="326"/>
                    <a:pt x="994" y="327"/>
                  </a:cubicBezTo>
                  <a:cubicBezTo>
                    <a:pt x="993" y="328"/>
                    <a:pt x="992" y="329"/>
                    <a:pt x="992" y="330"/>
                  </a:cubicBezTo>
                  <a:cubicBezTo>
                    <a:pt x="991" y="331"/>
                    <a:pt x="991" y="332"/>
                    <a:pt x="990" y="333"/>
                  </a:cubicBezTo>
                  <a:cubicBezTo>
                    <a:pt x="990" y="334"/>
                    <a:pt x="989" y="335"/>
                    <a:pt x="988" y="336"/>
                  </a:cubicBezTo>
                  <a:cubicBezTo>
                    <a:pt x="988" y="337"/>
                    <a:pt x="987" y="338"/>
                    <a:pt x="987" y="339"/>
                  </a:cubicBezTo>
                  <a:cubicBezTo>
                    <a:pt x="986" y="341"/>
                    <a:pt x="986" y="342"/>
                    <a:pt x="985" y="343"/>
                  </a:cubicBezTo>
                  <a:cubicBezTo>
                    <a:pt x="985" y="344"/>
                    <a:pt x="984" y="345"/>
                    <a:pt x="983" y="346"/>
                  </a:cubicBezTo>
                  <a:cubicBezTo>
                    <a:pt x="983" y="347"/>
                    <a:pt x="982" y="348"/>
                    <a:pt x="982" y="349"/>
                  </a:cubicBezTo>
                  <a:cubicBezTo>
                    <a:pt x="981" y="350"/>
                    <a:pt x="980" y="352"/>
                    <a:pt x="979" y="353"/>
                  </a:cubicBezTo>
                  <a:cubicBezTo>
                    <a:pt x="979" y="354"/>
                    <a:pt x="978" y="356"/>
                    <a:pt x="978" y="357"/>
                  </a:cubicBezTo>
                  <a:cubicBezTo>
                    <a:pt x="977" y="358"/>
                    <a:pt x="977" y="359"/>
                    <a:pt x="976" y="360"/>
                  </a:cubicBezTo>
                  <a:cubicBezTo>
                    <a:pt x="975" y="361"/>
                    <a:pt x="975" y="362"/>
                    <a:pt x="974" y="363"/>
                  </a:cubicBezTo>
                  <a:cubicBezTo>
                    <a:pt x="974" y="364"/>
                    <a:pt x="973" y="365"/>
                    <a:pt x="973" y="366"/>
                  </a:cubicBezTo>
                  <a:cubicBezTo>
                    <a:pt x="972" y="367"/>
                    <a:pt x="972" y="368"/>
                    <a:pt x="971" y="369"/>
                  </a:cubicBezTo>
                  <a:cubicBezTo>
                    <a:pt x="970" y="370"/>
                    <a:pt x="970" y="371"/>
                    <a:pt x="969" y="372"/>
                  </a:cubicBezTo>
                  <a:cubicBezTo>
                    <a:pt x="969" y="373"/>
                    <a:pt x="968" y="374"/>
                    <a:pt x="968" y="375"/>
                  </a:cubicBezTo>
                  <a:cubicBezTo>
                    <a:pt x="967" y="376"/>
                    <a:pt x="966" y="377"/>
                    <a:pt x="966" y="378"/>
                  </a:cubicBezTo>
                  <a:cubicBezTo>
                    <a:pt x="965" y="379"/>
                    <a:pt x="965" y="381"/>
                    <a:pt x="964" y="382"/>
                  </a:cubicBezTo>
                  <a:cubicBezTo>
                    <a:pt x="964" y="383"/>
                    <a:pt x="963" y="384"/>
                    <a:pt x="963" y="385"/>
                  </a:cubicBezTo>
                  <a:cubicBezTo>
                    <a:pt x="962" y="386"/>
                    <a:pt x="961" y="387"/>
                    <a:pt x="961" y="388"/>
                  </a:cubicBezTo>
                  <a:cubicBezTo>
                    <a:pt x="960" y="389"/>
                    <a:pt x="960" y="390"/>
                    <a:pt x="959" y="391"/>
                  </a:cubicBezTo>
                  <a:cubicBezTo>
                    <a:pt x="959" y="392"/>
                    <a:pt x="958" y="393"/>
                    <a:pt x="958" y="394"/>
                  </a:cubicBezTo>
                  <a:cubicBezTo>
                    <a:pt x="957" y="395"/>
                    <a:pt x="956" y="396"/>
                    <a:pt x="956" y="397"/>
                  </a:cubicBezTo>
                  <a:cubicBezTo>
                    <a:pt x="955" y="398"/>
                    <a:pt x="955" y="399"/>
                    <a:pt x="954" y="400"/>
                  </a:cubicBezTo>
                  <a:cubicBezTo>
                    <a:pt x="954" y="401"/>
                    <a:pt x="953" y="402"/>
                    <a:pt x="953" y="403"/>
                  </a:cubicBezTo>
                  <a:cubicBezTo>
                    <a:pt x="952" y="404"/>
                    <a:pt x="951" y="405"/>
                    <a:pt x="951" y="406"/>
                  </a:cubicBezTo>
                  <a:cubicBezTo>
                    <a:pt x="950" y="408"/>
                    <a:pt x="950" y="409"/>
                    <a:pt x="949" y="410"/>
                  </a:cubicBezTo>
                  <a:cubicBezTo>
                    <a:pt x="949" y="411"/>
                    <a:pt x="948" y="412"/>
                    <a:pt x="948" y="413"/>
                  </a:cubicBezTo>
                  <a:cubicBezTo>
                    <a:pt x="947" y="414"/>
                    <a:pt x="946" y="415"/>
                    <a:pt x="946" y="416"/>
                  </a:cubicBezTo>
                  <a:cubicBezTo>
                    <a:pt x="945" y="417"/>
                    <a:pt x="945" y="418"/>
                    <a:pt x="944" y="419"/>
                  </a:cubicBezTo>
                  <a:cubicBezTo>
                    <a:pt x="944" y="420"/>
                    <a:pt x="943" y="421"/>
                    <a:pt x="943" y="422"/>
                  </a:cubicBezTo>
                  <a:cubicBezTo>
                    <a:pt x="942" y="423"/>
                    <a:pt x="941" y="424"/>
                    <a:pt x="941" y="425"/>
                  </a:cubicBezTo>
                  <a:cubicBezTo>
                    <a:pt x="940" y="426"/>
                    <a:pt x="940" y="427"/>
                    <a:pt x="939" y="428"/>
                  </a:cubicBezTo>
                  <a:cubicBezTo>
                    <a:pt x="939" y="429"/>
                    <a:pt x="938" y="430"/>
                    <a:pt x="938" y="431"/>
                  </a:cubicBezTo>
                  <a:cubicBezTo>
                    <a:pt x="937" y="432"/>
                    <a:pt x="936" y="433"/>
                    <a:pt x="936" y="434"/>
                  </a:cubicBezTo>
                  <a:cubicBezTo>
                    <a:pt x="935" y="436"/>
                    <a:pt x="935" y="437"/>
                    <a:pt x="934" y="438"/>
                  </a:cubicBezTo>
                  <a:cubicBezTo>
                    <a:pt x="934" y="439"/>
                    <a:pt x="933" y="440"/>
                    <a:pt x="933" y="441"/>
                  </a:cubicBezTo>
                  <a:cubicBezTo>
                    <a:pt x="932" y="442"/>
                    <a:pt x="931" y="443"/>
                    <a:pt x="931" y="444"/>
                  </a:cubicBezTo>
                  <a:cubicBezTo>
                    <a:pt x="930" y="445"/>
                    <a:pt x="930" y="446"/>
                    <a:pt x="929" y="447"/>
                  </a:cubicBezTo>
                  <a:cubicBezTo>
                    <a:pt x="929" y="448"/>
                    <a:pt x="928" y="449"/>
                    <a:pt x="928" y="450"/>
                  </a:cubicBezTo>
                  <a:cubicBezTo>
                    <a:pt x="927" y="451"/>
                    <a:pt x="926" y="452"/>
                    <a:pt x="926" y="453"/>
                  </a:cubicBezTo>
                  <a:cubicBezTo>
                    <a:pt x="925" y="454"/>
                    <a:pt x="925" y="455"/>
                    <a:pt x="924" y="456"/>
                  </a:cubicBezTo>
                  <a:cubicBezTo>
                    <a:pt x="924" y="457"/>
                    <a:pt x="923" y="458"/>
                    <a:pt x="923" y="459"/>
                  </a:cubicBezTo>
                  <a:cubicBezTo>
                    <a:pt x="922" y="460"/>
                    <a:pt x="921" y="461"/>
                    <a:pt x="921" y="462"/>
                  </a:cubicBezTo>
                  <a:cubicBezTo>
                    <a:pt x="920" y="464"/>
                    <a:pt x="920" y="465"/>
                    <a:pt x="919" y="466"/>
                  </a:cubicBezTo>
                  <a:cubicBezTo>
                    <a:pt x="919" y="467"/>
                    <a:pt x="918" y="468"/>
                    <a:pt x="918" y="469"/>
                  </a:cubicBezTo>
                  <a:cubicBezTo>
                    <a:pt x="917" y="470"/>
                    <a:pt x="917" y="471"/>
                    <a:pt x="916" y="472"/>
                  </a:cubicBezTo>
                  <a:cubicBezTo>
                    <a:pt x="915" y="473"/>
                    <a:pt x="915" y="474"/>
                    <a:pt x="914" y="475"/>
                  </a:cubicBezTo>
                  <a:cubicBezTo>
                    <a:pt x="914" y="476"/>
                    <a:pt x="913" y="477"/>
                    <a:pt x="913" y="478"/>
                  </a:cubicBezTo>
                  <a:cubicBezTo>
                    <a:pt x="912" y="479"/>
                    <a:pt x="912" y="480"/>
                    <a:pt x="911" y="481"/>
                  </a:cubicBezTo>
                  <a:cubicBezTo>
                    <a:pt x="910" y="483"/>
                    <a:pt x="909" y="485"/>
                    <a:pt x="908" y="486"/>
                  </a:cubicBezTo>
                  <a:cubicBezTo>
                    <a:pt x="908" y="487"/>
                    <a:pt x="907" y="488"/>
                    <a:pt x="907" y="489"/>
                  </a:cubicBezTo>
                  <a:cubicBezTo>
                    <a:pt x="906" y="490"/>
                    <a:pt x="906" y="491"/>
                    <a:pt x="905" y="492"/>
                  </a:cubicBezTo>
                  <a:cubicBezTo>
                    <a:pt x="904" y="494"/>
                    <a:pt x="904" y="495"/>
                    <a:pt x="903" y="496"/>
                  </a:cubicBezTo>
                  <a:cubicBezTo>
                    <a:pt x="903" y="497"/>
                    <a:pt x="902" y="498"/>
                    <a:pt x="902" y="499"/>
                  </a:cubicBezTo>
                  <a:cubicBezTo>
                    <a:pt x="901" y="500"/>
                    <a:pt x="901" y="501"/>
                    <a:pt x="900" y="502"/>
                  </a:cubicBezTo>
                  <a:cubicBezTo>
                    <a:pt x="899" y="503"/>
                    <a:pt x="899" y="504"/>
                    <a:pt x="898" y="505"/>
                  </a:cubicBezTo>
                  <a:cubicBezTo>
                    <a:pt x="898" y="506"/>
                    <a:pt x="897" y="507"/>
                    <a:pt x="897" y="508"/>
                  </a:cubicBezTo>
                  <a:cubicBezTo>
                    <a:pt x="896" y="509"/>
                    <a:pt x="896" y="510"/>
                    <a:pt x="895" y="511"/>
                  </a:cubicBezTo>
                  <a:cubicBezTo>
                    <a:pt x="894" y="512"/>
                    <a:pt x="894" y="513"/>
                    <a:pt x="893" y="514"/>
                  </a:cubicBezTo>
                  <a:cubicBezTo>
                    <a:pt x="893" y="515"/>
                    <a:pt x="892" y="516"/>
                    <a:pt x="892" y="517"/>
                  </a:cubicBezTo>
                  <a:cubicBezTo>
                    <a:pt x="891" y="518"/>
                    <a:pt x="891" y="520"/>
                    <a:pt x="890" y="521"/>
                  </a:cubicBezTo>
                  <a:cubicBezTo>
                    <a:pt x="889" y="522"/>
                    <a:pt x="889" y="523"/>
                    <a:pt x="888" y="524"/>
                  </a:cubicBezTo>
                  <a:cubicBezTo>
                    <a:pt x="888" y="525"/>
                    <a:pt x="887" y="526"/>
                    <a:pt x="887" y="527"/>
                  </a:cubicBezTo>
                  <a:cubicBezTo>
                    <a:pt x="886" y="528"/>
                    <a:pt x="886" y="529"/>
                    <a:pt x="885" y="530"/>
                  </a:cubicBezTo>
                  <a:cubicBezTo>
                    <a:pt x="885" y="531"/>
                    <a:pt x="884" y="532"/>
                    <a:pt x="883" y="533"/>
                  </a:cubicBezTo>
                  <a:cubicBezTo>
                    <a:pt x="883" y="534"/>
                    <a:pt x="882" y="535"/>
                    <a:pt x="882" y="536"/>
                  </a:cubicBezTo>
                  <a:cubicBezTo>
                    <a:pt x="881" y="537"/>
                    <a:pt x="881" y="538"/>
                    <a:pt x="880" y="539"/>
                  </a:cubicBezTo>
                  <a:cubicBezTo>
                    <a:pt x="880" y="540"/>
                    <a:pt x="879" y="541"/>
                    <a:pt x="878" y="542"/>
                  </a:cubicBezTo>
                  <a:cubicBezTo>
                    <a:pt x="878" y="543"/>
                    <a:pt x="877" y="544"/>
                    <a:pt x="877" y="546"/>
                  </a:cubicBezTo>
                  <a:cubicBezTo>
                    <a:pt x="876" y="547"/>
                    <a:pt x="876" y="548"/>
                    <a:pt x="875" y="549"/>
                  </a:cubicBezTo>
                  <a:cubicBezTo>
                    <a:pt x="875" y="550"/>
                    <a:pt x="874" y="551"/>
                    <a:pt x="873" y="552"/>
                  </a:cubicBezTo>
                  <a:cubicBezTo>
                    <a:pt x="873" y="553"/>
                    <a:pt x="872" y="554"/>
                    <a:pt x="872" y="555"/>
                  </a:cubicBezTo>
                  <a:cubicBezTo>
                    <a:pt x="871" y="556"/>
                    <a:pt x="871" y="557"/>
                    <a:pt x="870" y="558"/>
                  </a:cubicBezTo>
                  <a:cubicBezTo>
                    <a:pt x="870" y="559"/>
                    <a:pt x="869" y="560"/>
                    <a:pt x="868" y="561"/>
                  </a:cubicBezTo>
                  <a:cubicBezTo>
                    <a:pt x="868" y="562"/>
                    <a:pt x="867" y="563"/>
                    <a:pt x="867" y="564"/>
                  </a:cubicBezTo>
                  <a:cubicBezTo>
                    <a:pt x="866" y="565"/>
                    <a:pt x="866" y="566"/>
                    <a:pt x="865" y="567"/>
                  </a:cubicBezTo>
                  <a:cubicBezTo>
                    <a:pt x="865" y="568"/>
                    <a:pt x="864" y="569"/>
                    <a:pt x="864" y="570"/>
                  </a:cubicBezTo>
                  <a:cubicBezTo>
                    <a:pt x="863" y="572"/>
                    <a:pt x="862" y="573"/>
                    <a:pt x="862" y="574"/>
                  </a:cubicBezTo>
                  <a:cubicBezTo>
                    <a:pt x="861" y="575"/>
                    <a:pt x="861" y="576"/>
                    <a:pt x="860" y="577"/>
                  </a:cubicBezTo>
                  <a:cubicBezTo>
                    <a:pt x="860" y="578"/>
                    <a:pt x="859" y="579"/>
                    <a:pt x="859" y="580"/>
                  </a:cubicBezTo>
                  <a:cubicBezTo>
                    <a:pt x="858" y="581"/>
                    <a:pt x="857" y="582"/>
                    <a:pt x="857" y="583"/>
                  </a:cubicBezTo>
                  <a:cubicBezTo>
                    <a:pt x="856" y="584"/>
                    <a:pt x="856" y="585"/>
                    <a:pt x="855" y="586"/>
                  </a:cubicBezTo>
                  <a:cubicBezTo>
                    <a:pt x="855" y="587"/>
                    <a:pt x="854" y="588"/>
                    <a:pt x="854" y="589"/>
                  </a:cubicBezTo>
                  <a:cubicBezTo>
                    <a:pt x="853" y="590"/>
                    <a:pt x="853" y="591"/>
                    <a:pt x="852" y="592"/>
                  </a:cubicBezTo>
                  <a:cubicBezTo>
                    <a:pt x="851" y="593"/>
                    <a:pt x="851" y="594"/>
                    <a:pt x="850" y="595"/>
                  </a:cubicBezTo>
                  <a:cubicBezTo>
                    <a:pt x="850" y="596"/>
                    <a:pt x="849" y="598"/>
                    <a:pt x="849" y="599"/>
                  </a:cubicBezTo>
                  <a:cubicBezTo>
                    <a:pt x="848" y="600"/>
                    <a:pt x="848" y="601"/>
                    <a:pt x="847" y="602"/>
                  </a:cubicBezTo>
                  <a:cubicBezTo>
                    <a:pt x="846" y="603"/>
                    <a:pt x="846" y="604"/>
                    <a:pt x="845" y="605"/>
                  </a:cubicBezTo>
                  <a:cubicBezTo>
                    <a:pt x="845" y="606"/>
                    <a:pt x="844" y="607"/>
                    <a:pt x="844" y="608"/>
                  </a:cubicBezTo>
                  <a:cubicBezTo>
                    <a:pt x="843" y="609"/>
                    <a:pt x="843" y="610"/>
                    <a:pt x="842" y="611"/>
                  </a:cubicBezTo>
                  <a:cubicBezTo>
                    <a:pt x="842" y="612"/>
                    <a:pt x="841" y="613"/>
                    <a:pt x="840" y="614"/>
                  </a:cubicBezTo>
                  <a:cubicBezTo>
                    <a:pt x="840" y="615"/>
                    <a:pt x="839" y="616"/>
                    <a:pt x="839" y="617"/>
                  </a:cubicBezTo>
                  <a:cubicBezTo>
                    <a:pt x="838" y="618"/>
                    <a:pt x="838" y="619"/>
                    <a:pt x="837" y="620"/>
                  </a:cubicBezTo>
                  <a:cubicBezTo>
                    <a:pt x="837" y="621"/>
                    <a:pt x="836" y="622"/>
                    <a:pt x="835" y="623"/>
                  </a:cubicBezTo>
                  <a:cubicBezTo>
                    <a:pt x="835" y="625"/>
                    <a:pt x="834" y="626"/>
                    <a:pt x="834" y="627"/>
                  </a:cubicBezTo>
                  <a:cubicBezTo>
                    <a:pt x="833" y="628"/>
                    <a:pt x="833" y="629"/>
                    <a:pt x="832" y="630"/>
                  </a:cubicBezTo>
                  <a:cubicBezTo>
                    <a:pt x="832" y="631"/>
                    <a:pt x="831" y="632"/>
                    <a:pt x="831" y="633"/>
                  </a:cubicBezTo>
                  <a:cubicBezTo>
                    <a:pt x="830" y="634"/>
                    <a:pt x="829" y="635"/>
                    <a:pt x="829" y="636"/>
                  </a:cubicBezTo>
                  <a:cubicBezTo>
                    <a:pt x="828" y="637"/>
                    <a:pt x="828" y="638"/>
                    <a:pt x="827" y="639"/>
                  </a:cubicBezTo>
                  <a:cubicBezTo>
                    <a:pt x="826" y="641"/>
                    <a:pt x="825" y="643"/>
                    <a:pt x="824" y="645"/>
                  </a:cubicBezTo>
                  <a:cubicBezTo>
                    <a:pt x="824" y="646"/>
                    <a:pt x="823" y="647"/>
                    <a:pt x="823" y="648"/>
                  </a:cubicBezTo>
                  <a:cubicBezTo>
                    <a:pt x="822" y="649"/>
                    <a:pt x="822" y="650"/>
                    <a:pt x="821" y="651"/>
                  </a:cubicBezTo>
                  <a:cubicBezTo>
                    <a:pt x="820" y="652"/>
                    <a:pt x="820" y="653"/>
                    <a:pt x="819" y="654"/>
                  </a:cubicBezTo>
                  <a:cubicBezTo>
                    <a:pt x="819" y="655"/>
                    <a:pt x="818" y="656"/>
                    <a:pt x="818" y="657"/>
                  </a:cubicBezTo>
                  <a:cubicBezTo>
                    <a:pt x="817" y="658"/>
                    <a:pt x="817" y="659"/>
                    <a:pt x="816" y="660"/>
                  </a:cubicBezTo>
                  <a:cubicBezTo>
                    <a:pt x="816" y="661"/>
                    <a:pt x="815" y="662"/>
                    <a:pt x="814" y="663"/>
                  </a:cubicBezTo>
                  <a:cubicBezTo>
                    <a:pt x="814" y="664"/>
                    <a:pt x="813" y="666"/>
                    <a:pt x="813" y="667"/>
                  </a:cubicBezTo>
                  <a:cubicBezTo>
                    <a:pt x="812" y="668"/>
                    <a:pt x="812" y="669"/>
                    <a:pt x="811" y="670"/>
                  </a:cubicBezTo>
                  <a:cubicBezTo>
                    <a:pt x="811" y="671"/>
                    <a:pt x="810" y="672"/>
                    <a:pt x="809" y="673"/>
                  </a:cubicBezTo>
                  <a:cubicBezTo>
                    <a:pt x="809" y="674"/>
                    <a:pt x="808" y="675"/>
                    <a:pt x="808" y="676"/>
                  </a:cubicBezTo>
                  <a:cubicBezTo>
                    <a:pt x="807" y="677"/>
                    <a:pt x="807" y="678"/>
                    <a:pt x="806" y="679"/>
                  </a:cubicBezTo>
                  <a:cubicBezTo>
                    <a:pt x="806" y="680"/>
                    <a:pt x="805" y="681"/>
                    <a:pt x="805" y="682"/>
                  </a:cubicBezTo>
                  <a:cubicBezTo>
                    <a:pt x="804" y="683"/>
                    <a:pt x="803" y="684"/>
                    <a:pt x="803" y="685"/>
                  </a:cubicBezTo>
                  <a:cubicBezTo>
                    <a:pt x="802" y="686"/>
                    <a:pt x="802" y="687"/>
                    <a:pt x="801" y="688"/>
                  </a:cubicBezTo>
                  <a:cubicBezTo>
                    <a:pt x="801" y="689"/>
                    <a:pt x="800" y="691"/>
                    <a:pt x="800" y="692"/>
                  </a:cubicBezTo>
                  <a:cubicBezTo>
                    <a:pt x="799" y="693"/>
                    <a:pt x="798" y="694"/>
                    <a:pt x="798" y="695"/>
                  </a:cubicBezTo>
                  <a:cubicBezTo>
                    <a:pt x="797" y="696"/>
                    <a:pt x="797" y="697"/>
                    <a:pt x="796" y="698"/>
                  </a:cubicBezTo>
                  <a:cubicBezTo>
                    <a:pt x="796" y="699"/>
                    <a:pt x="795" y="700"/>
                    <a:pt x="795" y="701"/>
                  </a:cubicBezTo>
                  <a:cubicBezTo>
                    <a:pt x="794" y="702"/>
                    <a:pt x="794" y="703"/>
                    <a:pt x="793" y="704"/>
                  </a:cubicBezTo>
                  <a:cubicBezTo>
                    <a:pt x="792" y="705"/>
                    <a:pt x="792" y="706"/>
                    <a:pt x="791" y="707"/>
                  </a:cubicBezTo>
                  <a:cubicBezTo>
                    <a:pt x="780" y="729"/>
                    <a:pt x="757" y="745"/>
                    <a:pt x="731" y="745"/>
                  </a:cubicBezTo>
                  <a:cubicBezTo>
                    <a:pt x="694" y="745"/>
                    <a:pt x="663" y="714"/>
                    <a:pt x="663" y="677"/>
                  </a:cubicBezTo>
                  <a:cubicBezTo>
                    <a:pt x="663" y="663"/>
                    <a:pt x="668" y="650"/>
                    <a:pt x="675" y="639"/>
                  </a:cubicBezTo>
                  <a:cubicBezTo>
                    <a:pt x="676" y="638"/>
                    <a:pt x="677" y="637"/>
                    <a:pt x="677" y="636"/>
                  </a:cubicBezTo>
                  <a:cubicBezTo>
                    <a:pt x="678" y="635"/>
                    <a:pt x="679" y="634"/>
                    <a:pt x="679" y="633"/>
                  </a:cubicBezTo>
                  <a:cubicBezTo>
                    <a:pt x="680" y="632"/>
                    <a:pt x="681" y="631"/>
                    <a:pt x="681" y="630"/>
                  </a:cubicBezTo>
                  <a:cubicBezTo>
                    <a:pt x="682" y="629"/>
                    <a:pt x="682" y="627"/>
                    <a:pt x="683" y="626"/>
                  </a:cubicBezTo>
                  <a:cubicBezTo>
                    <a:pt x="684" y="625"/>
                    <a:pt x="684" y="624"/>
                    <a:pt x="685" y="623"/>
                  </a:cubicBezTo>
                  <a:cubicBezTo>
                    <a:pt x="686" y="622"/>
                    <a:pt x="686" y="621"/>
                    <a:pt x="687" y="620"/>
                  </a:cubicBezTo>
                  <a:cubicBezTo>
                    <a:pt x="688" y="619"/>
                    <a:pt x="688" y="618"/>
                    <a:pt x="689" y="617"/>
                  </a:cubicBezTo>
                  <a:cubicBezTo>
                    <a:pt x="690" y="616"/>
                    <a:pt x="690" y="615"/>
                    <a:pt x="691" y="614"/>
                  </a:cubicBezTo>
                  <a:cubicBezTo>
                    <a:pt x="691" y="614"/>
                    <a:pt x="691" y="614"/>
                    <a:pt x="691" y="613"/>
                  </a:cubicBezTo>
                  <a:cubicBezTo>
                    <a:pt x="692" y="613"/>
                    <a:pt x="692" y="612"/>
                    <a:pt x="692" y="612"/>
                  </a:cubicBezTo>
                  <a:cubicBezTo>
                    <a:pt x="692" y="612"/>
                    <a:pt x="693" y="611"/>
                    <a:pt x="693" y="611"/>
                  </a:cubicBezTo>
                  <a:cubicBezTo>
                    <a:pt x="693" y="611"/>
                    <a:pt x="693" y="611"/>
                    <a:pt x="693" y="610"/>
                  </a:cubicBezTo>
                  <a:cubicBezTo>
                    <a:pt x="694" y="609"/>
                    <a:pt x="695" y="608"/>
                    <a:pt x="695" y="607"/>
                  </a:cubicBezTo>
                  <a:cubicBezTo>
                    <a:pt x="696" y="606"/>
                    <a:pt x="697" y="605"/>
                    <a:pt x="697" y="604"/>
                  </a:cubicBezTo>
                  <a:cubicBezTo>
                    <a:pt x="698" y="603"/>
                    <a:pt x="698" y="602"/>
                    <a:pt x="699" y="601"/>
                  </a:cubicBezTo>
                  <a:cubicBezTo>
                    <a:pt x="700" y="600"/>
                    <a:pt x="700" y="599"/>
                    <a:pt x="701" y="598"/>
                  </a:cubicBezTo>
                  <a:cubicBezTo>
                    <a:pt x="702" y="597"/>
                    <a:pt x="702" y="596"/>
                    <a:pt x="703" y="595"/>
                  </a:cubicBezTo>
                  <a:cubicBezTo>
                    <a:pt x="704" y="594"/>
                    <a:pt x="704" y="593"/>
                    <a:pt x="705" y="592"/>
                  </a:cubicBezTo>
                  <a:cubicBezTo>
                    <a:pt x="706" y="591"/>
                    <a:pt x="706" y="590"/>
                    <a:pt x="707" y="589"/>
                  </a:cubicBezTo>
                  <a:cubicBezTo>
                    <a:pt x="707" y="588"/>
                    <a:pt x="708" y="587"/>
                    <a:pt x="709" y="586"/>
                  </a:cubicBezTo>
                  <a:cubicBezTo>
                    <a:pt x="709" y="585"/>
                    <a:pt x="710" y="584"/>
                    <a:pt x="711" y="583"/>
                  </a:cubicBezTo>
                  <a:cubicBezTo>
                    <a:pt x="711" y="582"/>
                    <a:pt x="712" y="581"/>
                    <a:pt x="713" y="580"/>
                  </a:cubicBezTo>
                  <a:cubicBezTo>
                    <a:pt x="713" y="579"/>
                    <a:pt x="714" y="578"/>
                    <a:pt x="715" y="577"/>
                  </a:cubicBezTo>
                  <a:cubicBezTo>
                    <a:pt x="715" y="575"/>
                    <a:pt x="716" y="574"/>
                    <a:pt x="717" y="573"/>
                  </a:cubicBezTo>
                  <a:cubicBezTo>
                    <a:pt x="717" y="572"/>
                    <a:pt x="718" y="571"/>
                    <a:pt x="718" y="570"/>
                  </a:cubicBezTo>
                  <a:cubicBezTo>
                    <a:pt x="719" y="569"/>
                    <a:pt x="720" y="568"/>
                    <a:pt x="720" y="567"/>
                  </a:cubicBezTo>
                  <a:cubicBezTo>
                    <a:pt x="721" y="566"/>
                    <a:pt x="722" y="565"/>
                    <a:pt x="722" y="564"/>
                  </a:cubicBezTo>
                  <a:cubicBezTo>
                    <a:pt x="723" y="563"/>
                    <a:pt x="724" y="562"/>
                    <a:pt x="724" y="561"/>
                  </a:cubicBezTo>
                  <a:cubicBezTo>
                    <a:pt x="725" y="560"/>
                    <a:pt x="726" y="559"/>
                    <a:pt x="726" y="558"/>
                  </a:cubicBezTo>
                  <a:cubicBezTo>
                    <a:pt x="727" y="557"/>
                    <a:pt x="727" y="556"/>
                    <a:pt x="728" y="555"/>
                  </a:cubicBezTo>
                  <a:cubicBezTo>
                    <a:pt x="729" y="554"/>
                    <a:pt x="729" y="553"/>
                    <a:pt x="730" y="552"/>
                  </a:cubicBezTo>
                  <a:cubicBezTo>
                    <a:pt x="731" y="551"/>
                    <a:pt x="731" y="550"/>
                    <a:pt x="732" y="549"/>
                  </a:cubicBezTo>
                  <a:cubicBezTo>
                    <a:pt x="733" y="548"/>
                    <a:pt x="733" y="547"/>
                    <a:pt x="734" y="546"/>
                  </a:cubicBezTo>
                  <a:cubicBezTo>
                    <a:pt x="735" y="545"/>
                    <a:pt x="735" y="544"/>
                    <a:pt x="736" y="543"/>
                  </a:cubicBezTo>
                  <a:cubicBezTo>
                    <a:pt x="736" y="542"/>
                    <a:pt x="737" y="541"/>
                    <a:pt x="738" y="540"/>
                  </a:cubicBezTo>
                  <a:cubicBezTo>
                    <a:pt x="738" y="539"/>
                    <a:pt x="739" y="538"/>
                    <a:pt x="740" y="537"/>
                  </a:cubicBezTo>
                  <a:cubicBezTo>
                    <a:pt x="740" y="535"/>
                    <a:pt x="741" y="534"/>
                    <a:pt x="742" y="533"/>
                  </a:cubicBezTo>
                  <a:cubicBezTo>
                    <a:pt x="742" y="532"/>
                    <a:pt x="743" y="531"/>
                    <a:pt x="744" y="530"/>
                  </a:cubicBezTo>
                  <a:cubicBezTo>
                    <a:pt x="744" y="529"/>
                    <a:pt x="745" y="528"/>
                    <a:pt x="746" y="527"/>
                  </a:cubicBezTo>
                  <a:cubicBezTo>
                    <a:pt x="746" y="526"/>
                    <a:pt x="747" y="525"/>
                    <a:pt x="747" y="524"/>
                  </a:cubicBezTo>
                  <a:cubicBezTo>
                    <a:pt x="748" y="523"/>
                    <a:pt x="749" y="522"/>
                    <a:pt x="749" y="521"/>
                  </a:cubicBezTo>
                  <a:cubicBezTo>
                    <a:pt x="750" y="520"/>
                    <a:pt x="751" y="519"/>
                    <a:pt x="751" y="518"/>
                  </a:cubicBezTo>
                  <a:cubicBezTo>
                    <a:pt x="752" y="517"/>
                    <a:pt x="753" y="516"/>
                    <a:pt x="753" y="515"/>
                  </a:cubicBezTo>
                  <a:cubicBezTo>
                    <a:pt x="754" y="514"/>
                    <a:pt x="754" y="513"/>
                    <a:pt x="755" y="512"/>
                  </a:cubicBezTo>
                  <a:cubicBezTo>
                    <a:pt x="756" y="511"/>
                    <a:pt x="756" y="510"/>
                    <a:pt x="757" y="509"/>
                  </a:cubicBezTo>
                  <a:cubicBezTo>
                    <a:pt x="758" y="508"/>
                    <a:pt x="758" y="507"/>
                    <a:pt x="759" y="506"/>
                  </a:cubicBezTo>
                  <a:cubicBezTo>
                    <a:pt x="760" y="505"/>
                    <a:pt x="760" y="504"/>
                    <a:pt x="761" y="503"/>
                  </a:cubicBezTo>
                  <a:cubicBezTo>
                    <a:pt x="762" y="502"/>
                    <a:pt x="762" y="501"/>
                    <a:pt x="763" y="500"/>
                  </a:cubicBezTo>
                  <a:cubicBezTo>
                    <a:pt x="763" y="499"/>
                    <a:pt x="764" y="498"/>
                    <a:pt x="765" y="497"/>
                  </a:cubicBezTo>
                  <a:cubicBezTo>
                    <a:pt x="765" y="495"/>
                    <a:pt x="766" y="494"/>
                    <a:pt x="767" y="493"/>
                  </a:cubicBezTo>
                  <a:cubicBezTo>
                    <a:pt x="767" y="492"/>
                    <a:pt x="768" y="491"/>
                    <a:pt x="769" y="490"/>
                  </a:cubicBezTo>
                  <a:cubicBezTo>
                    <a:pt x="769" y="489"/>
                    <a:pt x="770" y="488"/>
                    <a:pt x="771" y="487"/>
                  </a:cubicBezTo>
                  <a:cubicBezTo>
                    <a:pt x="771" y="486"/>
                    <a:pt x="772" y="485"/>
                    <a:pt x="772" y="484"/>
                  </a:cubicBezTo>
                  <a:cubicBezTo>
                    <a:pt x="773" y="483"/>
                    <a:pt x="774" y="482"/>
                    <a:pt x="774" y="481"/>
                  </a:cubicBezTo>
                  <a:cubicBezTo>
                    <a:pt x="775" y="480"/>
                    <a:pt x="776" y="479"/>
                    <a:pt x="776" y="478"/>
                  </a:cubicBezTo>
                  <a:cubicBezTo>
                    <a:pt x="777" y="477"/>
                    <a:pt x="778" y="476"/>
                    <a:pt x="778" y="475"/>
                  </a:cubicBezTo>
                  <a:cubicBezTo>
                    <a:pt x="779" y="474"/>
                    <a:pt x="779" y="473"/>
                    <a:pt x="780" y="472"/>
                  </a:cubicBezTo>
                  <a:cubicBezTo>
                    <a:pt x="781" y="471"/>
                    <a:pt x="781" y="470"/>
                    <a:pt x="782" y="469"/>
                  </a:cubicBezTo>
                  <a:cubicBezTo>
                    <a:pt x="783" y="468"/>
                    <a:pt x="783" y="467"/>
                    <a:pt x="784" y="466"/>
                  </a:cubicBezTo>
                  <a:cubicBezTo>
                    <a:pt x="784" y="465"/>
                    <a:pt x="785" y="465"/>
                    <a:pt x="785" y="465"/>
                  </a:cubicBezTo>
                  <a:cubicBezTo>
                    <a:pt x="785" y="463"/>
                    <a:pt x="786" y="462"/>
                    <a:pt x="787" y="461"/>
                  </a:cubicBezTo>
                  <a:cubicBezTo>
                    <a:pt x="787" y="460"/>
                    <a:pt x="788" y="459"/>
                    <a:pt x="789" y="458"/>
                  </a:cubicBezTo>
                  <a:cubicBezTo>
                    <a:pt x="789" y="457"/>
                    <a:pt x="790" y="456"/>
                    <a:pt x="791" y="455"/>
                  </a:cubicBezTo>
                  <a:cubicBezTo>
                    <a:pt x="791" y="454"/>
                    <a:pt x="792" y="453"/>
                    <a:pt x="793" y="452"/>
                  </a:cubicBezTo>
                  <a:cubicBezTo>
                    <a:pt x="793" y="451"/>
                    <a:pt x="794" y="450"/>
                    <a:pt x="794" y="449"/>
                  </a:cubicBezTo>
                  <a:cubicBezTo>
                    <a:pt x="795" y="448"/>
                    <a:pt x="796" y="447"/>
                    <a:pt x="796" y="446"/>
                  </a:cubicBezTo>
                  <a:cubicBezTo>
                    <a:pt x="797" y="445"/>
                    <a:pt x="798" y="444"/>
                    <a:pt x="798" y="443"/>
                  </a:cubicBezTo>
                  <a:cubicBezTo>
                    <a:pt x="799" y="442"/>
                    <a:pt x="800" y="441"/>
                    <a:pt x="800" y="440"/>
                  </a:cubicBezTo>
                  <a:cubicBezTo>
                    <a:pt x="801" y="439"/>
                    <a:pt x="801" y="438"/>
                    <a:pt x="802" y="437"/>
                  </a:cubicBezTo>
                  <a:cubicBezTo>
                    <a:pt x="803" y="436"/>
                    <a:pt x="803" y="435"/>
                    <a:pt x="804" y="434"/>
                  </a:cubicBezTo>
                  <a:cubicBezTo>
                    <a:pt x="805" y="433"/>
                    <a:pt x="805" y="432"/>
                    <a:pt x="806" y="431"/>
                  </a:cubicBezTo>
                  <a:cubicBezTo>
                    <a:pt x="807" y="430"/>
                    <a:pt x="807" y="429"/>
                    <a:pt x="808" y="428"/>
                  </a:cubicBezTo>
                  <a:cubicBezTo>
                    <a:pt x="809" y="426"/>
                    <a:pt x="809" y="425"/>
                    <a:pt x="810" y="424"/>
                  </a:cubicBezTo>
                  <a:cubicBezTo>
                    <a:pt x="810" y="423"/>
                    <a:pt x="811" y="422"/>
                    <a:pt x="812" y="421"/>
                  </a:cubicBezTo>
                  <a:cubicBezTo>
                    <a:pt x="812" y="420"/>
                    <a:pt x="813" y="419"/>
                    <a:pt x="814" y="418"/>
                  </a:cubicBezTo>
                  <a:cubicBezTo>
                    <a:pt x="814" y="417"/>
                    <a:pt x="815" y="416"/>
                    <a:pt x="816" y="415"/>
                  </a:cubicBezTo>
                  <a:cubicBezTo>
                    <a:pt x="816" y="414"/>
                    <a:pt x="817" y="413"/>
                    <a:pt x="818" y="412"/>
                  </a:cubicBezTo>
                  <a:cubicBezTo>
                    <a:pt x="818" y="411"/>
                    <a:pt x="819" y="410"/>
                    <a:pt x="819" y="409"/>
                  </a:cubicBezTo>
                  <a:cubicBezTo>
                    <a:pt x="820" y="408"/>
                    <a:pt x="821" y="407"/>
                    <a:pt x="821" y="406"/>
                  </a:cubicBezTo>
                  <a:cubicBezTo>
                    <a:pt x="822" y="405"/>
                    <a:pt x="823" y="404"/>
                    <a:pt x="823" y="403"/>
                  </a:cubicBezTo>
                  <a:cubicBezTo>
                    <a:pt x="824" y="402"/>
                    <a:pt x="825" y="401"/>
                    <a:pt x="825" y="400"/>
                  </a:cubicBezTo>
                  <a:cubicBezTo>
                    <a:pt x="826" y="399"/>
                    <a:pt x="826" y="398"/>
                    <a:pt x="827" y="397"/>
                  </a:cubicBezTo>
                  <a:cubicBezTo>
                    <a:pt x="828" y="396"/>
                    <a:pt x="828" y="395"/>
                    <a:pt x="829" y="394"/>
                  </a:cubicBezTo>
                  <a:cubicBezTo>
                    <a:pt x="830" y="393"/>
                    <a:pt x="830" y="392"/>
                    <a:pt x="831" y="391"/>
                  </a:cubicBezTo>
                  <a:cubicBezTo>
                    <a:pt x="832" y="390"/>
                    <a:pt x="832" y="389"/>
                    <a:pt x="833" y="388"/>
                  </a:cubicBezTo>
                  <a:cubicBezTo>
                    <a:pt x="833" y="386"/>
                    <a:pt x="834" y="385"/>
                    <a:pt x="835" y="384"/>
                  </a:cubicBezTo>
                  <a:cubicBezTo>
                    <a:pt x="835" y="383"/>
                    <a:pt x="836" y="382"/>
                    <a:pt x="837" y="381"/>
                  </a:cubicBezTo>
                  <a:cubicBezTo>
                    <a:pt x="837" y="380"/>
                    <a:pt x="838" y="379"/>
                    <a:pt x="839" y="378"/>
                  </a:cubicBezTo>
                  <a:cubicBezTo>
                    <a:pt x="839" y="377"/>
                    <a:pt x="840" y="376"/>
                    <a:pt x="841" y="375"/>
                  </a:cubicBezTo>
                  <a:cubicBezTo>
                    <a:pt x="841" y="374"/>
                    <a:pt x="842" y="373"/>
                    <a:pt x="842" y="372"/>
                  </a:cubicBezTo>
                  <a:cubicBezTo>
                    <a:pt x="843" y="371"/>
                    <a:pt x="844" y="370"/>
                    <a:pt x="844" y="369"/>
                  </a:cubicBezTo>
                  <a:cubicBezTo>
                    <a:pt x="845" y="368"/>
                    <a:pt x="846" y="367"/>
                    <a:pt x="846" y="366"/>
                  </a:cubicBezTo>
                  <a:cubicBezTo>
                    <a:pt x="847" y="365"/>
                    <a:pt x="848" y="364"/>
                    <a:pt x="848" y="363"/>
                  </a:cubicBezTo>
                  <a:cubicBezTo>
                    <a:pt x="849" y="362"/>
                    <a:pt x="849" y="361"/>
                    <a:pt x="850" y="360"/>
                  </a:cubicBezTo>
                  <a:cubicBezTo>
                    <a:pt x="851" y="359"/>
                    <a:pt x="851" y="358"/>
                    <a:pt x="852" y="357"/>
                  </a:cubicBezTo>
                  <a:cubicBezTo>
                    <a:pt x="853" y="356"/>
                    <a:pt x="853" y="355"/>
                    <a:pt x="854" y="354"/>
                  </a:cubicBezTo>
                  <a:cubicBezTo>
                    <a:pt x="855" y="353"/>
                    <a:pt x="855" y="352"/>
                    <a:pt x="856" y="351"/>
                  </a:cubicBezTo>
                  <a:cubicBezTo>
                    <a:pt x="856" y="350"/>
                    <a:pt x="857" y="348"/>
                    <a:pt x="858" y="347"/>
                  </a:cubicBezTo>
                  <a:cubicBezTo>
                    <a:pt x="858" y="346"/>
                    <a:pt x="859" y="345"/>
                    <a:pt x="860" y="344"/>
                  </a:cubicBezTo>
                  <a:cubicBezTo>
                    <a:pt x="860" y="344"/>
                    <a:pt x="860" y="343"/>
                    <a:pt x="861" y="343"/>
                  </a:cubicBezTo>
                  <a:cubicBezTo>
                    <a:pt x="861" y="342"/>
                    <a:pt x="861" y="342"/>
                    <a:pt x="861" y="342"/>
                  </a:cubicBezTo>
                  <a:cubicBezTo>
                    <a:pt x="861" y="342"/>
                    <a:pt x="861" y="341"/>
                    <a:pt x="862" y="341"/>
                  </a:cubicBezTo>
                  <a:cubicBezTo>
                    <a:pt x="862" y="341"/>
                    <a:pt x="862" y="340"/>
                    <a:pt x="863" y="340"/>
                  </a:cubicBezTo>
                  <a:cubicBezTo>
                    <a:pt x="863" y="339"/>
                    <a:pt x="864" y="338"/>
                    <a:pt x="865" y="337"/>
                  </a:cubicBezTo>
                  <a:cubicBezTo>
                    <a:pt x="865" y="336"/>
                    <a:pt x="866" y="335"/>
                    <a:pt x="866" y="333"/>
                  </a:cubicBezTo>
                  <a:cubicBezTo>
                    <a:pt x="867" y="332"/>
                    <a:pt x="868" y="331"/>
                    <a:pt x="868" y="330"/>
                  </a:cubicBezTo>
                  <a:cubicBezTo>
                    <a:pt x="869" y="329"/>
                    <a:pt x="870" y="328"/>
                    <a:pt x="870" y="327"/>
                  </a:cubicBezTo>
                  <a:cubicBezTo>
                    <a:pt x="871" y="326"/>
                    <a:pt x="872" y="325"/>
                    <a:pt x="872" y="324"/>
                  </a:cubicBezTo>
                  <a:cubicBezTo>
                    <a:pt x="873" y="323"/>
                    <a:pt x="873" y="322"/>
                    <a:pt x="874" y="321"/>
                  </a:cubicBezTo>
                  <a:cubicBezTo>
                    <a:pt x="875" y="320"/>
                    <a:pt x="875" y="319"/>
                    <a:pt x="876" y="318"/>
                  </a:cubicBezTo>
                  <a:cubicBezTo>
                    <a:pt x="877" y="317"/>
                    <a:pt x="877" y="316"/>
                    <a:pt x="878" y="315"/>
                  </a:cubicBezTo>
                  <a:cubicBezTo>
                    <a:pt x="879" y="314"/>
                    <a:pt x="879" y="313"/>
                    <a:pt x="880" y="312"/>
                  </a:cubicBezTo>
                  <a:cubicBezTo>
                    <a:pt x="880" y="311"/>
                    <a:pt x="881" y="310"/>
                    <a:pt x="882" y="309"/>
                  </a:cubicBezTo>
                  <a:cubicBezTo>
                    <a:pt x="882" y="308"/>
                    <a:pt x="883" y="307"/>
                    <a:pt x="884" y="306"/>
                  </a:cubicBezTo>
                  <a:cubicBezTo>
                    <a:pt x="884" y="305"/>
                    <a:pt x="885" y="304"/>
                    <a:pt x="886" y="303"/>
                  </a:cubicBezTo>
                  <a:cubicBezTo>
                    <a:pt x="886" y="302"/>
                    <a:pt x="887" y="301"/>
                    <a:pt x="887" y="300"/>
                  </a:cubicBezTo>
                  <a:cubicBezTo>
                    <a:pt x="888" y="299"/>
                    <a:pt x="889" y="297"/>
                    <a:pt x="889" y="296"/>
                  </a:cubicBezTo>
                  <a:cubicBezTo>
                    <a:pt x="890" y="295"/>
                    <a:pt x="891" y="294"/>
                    <a:pt x="891" y="293"/>
                  </a:cubicBezTo>
                  <a:cubicBezTo>
                    <a:pt x="892" y="292"/>
                    <a:pt x="893" y="291"/>
                    <a:pt x="893" y="290"/>
                  </a:cubicBezTo>
                  <a:cubicBezTo>
                    <a:pt x="894" y="289"/>
                    <a:pt x="894" y="288"/>
                    <a:pt x="895" y="287"/>
                  </a:cubicBezTo>
                  <a:cubicBezTo>
                    <a:pt x="896" y="286"/>
                    <a:pt x="896" y="285"/>
                    <a:pt x="897" y="284"/>
                  </a:cubicBezTo>
                  <a:cubicBezTo>
                    <a:pt x="898" y="283"/>
                    <a:pt x="898" y="282"/>
                    <a:pt x="899" y="281"/>
                  </a:cubicBezTo>
                  <a:cubicBezTo>
                    <a:pt x="899" y="280"/>
                    <a:pt x="900" y="279"/>
                    <a:pt x="901" y="278"/>
                  </a:cubicBezTo>
                  <a:cubicBezTo>
                    <a:pt x="901" y="277"/>
                    <a:pt x="902" y="276"/>
                    <a:pt x="903" y="275"/>
                  </a:cubicBezTo>
                  <a:cubicBezTo>
                    <a:pt x="903" y="274"/>
                    <a:pt x="904" y="273"/>
                    <a:pt x="905" y="272"/>
                  </a:cubicBezTo>
                  <a:cubicBezTo>
                    <a:pt x="905" y="271"/>
                    <a:pt x="906" y="270"/>
                    <a:pt x="907" y="269"/>
                  </a:cubicBezTo>
                  <a:cubicBezTo>
                    <a:pt x="907" y="268"/>
                    <a:pt x="908" y="267"/>
                    <a:pt x="908" y="266"/>
                  </a:cubicBezTo>
                  <a:cubicBezTo>
                    <a:pt x="909" y="265"/>
                    <a:pt x="910" y="264"/>
                    <a:pt x="910" y="263"/>
                  </a:cubicBezTo>
                  <a:cubicBezTo>
                    <a:pt x="911" y="262"/>
                    <a:pt x="912" y="260"/>
                    <a:pt x="912" y="259"/>
                  </a:cubicBezTo>
                  <a:cubicBezTo>
                    <a:pt x="913" y="258"/>
                    <a:pt x="913" y="257"/>
                    <a:pt x="914" y="256"/>
                  </a:cubicBezTo>
                  <a:cubicBezTo>
                    <a:pt x="915" y="255"/>
                    <a:pt x="915" y="254"/>
                    <a:pt x="916" y="253"/>
                  </a:cubicBezTo>
                  <a:cubicBezTo>
                    <a:pt x="917" y="252"/>
                    <a:pt x="917" y="251"/>
                    <a:pt x="918" y="250"/>
                  </a:cubicBezTo>
                  <a:cubicBezTo>
                    <a:pt x="919" y="249"/>
                    <a:pt x="919" y="248"/>
                    <a:pt x="920" y="247"/>
                  </a:cubicBezTo>
                  <a:cubicBezTo>
                    <a:pt x="920" y="246"/>
                    <a:pt x="921" y="245"/>
                    <a:pt x="922" y="244"/>
                  </a:cubicBezTo>
                  <a:cubicBezTo>
                    <a:pt x="922" y="243"/>
                    <a:pt x="923" y="242"/>
                    <a:pt x="924" y="241"/>
                  </a:cubicBezTo>
                  <a:cubicBezTo>
                    <a:pt x="924" y="240"/>
                    <a:pt x="925" y="239"/>
                    <a:pt x="925" y="238"/>
                  </a:cubicBezTo>
                  <a:cubicBezTo>
                    <a:pt x="926" y="237"/>
                    <a:pt x="926" y="237"/>
                    <a:pt x="927" y="236"/>
                  </a:cubicBezTo>
                  <a:cubicBezTo>
                    <a:pt x="927" y="236"/>
                    <a:pt x="927" y="235"/>
                    <a:pt x="927" y="235"/>
                  </a:cubicBezTo>
                  <a:cubicBezTo>
                    <a:pt x="927" y="235"/>
                    <a:pt x="927" y="235"/>
                    <a:pt x="927" y="235"/>
                  </a:cubicBezTo>
                  <a:cubicBezTo>
                    <a:pt x="928" y="234"/>
                    <a:pt x="928" y="234"/>
                    <a:pt x="929" y="233"/>
                  </a:cubicBezTo>
                  <a:cubicBezTo>
                    <a:pt x="929" y="232"/>
                    <a:pt x="930" y="231"/>
                    <a:pt x="930" y="230"/>
                  </a:cubicBezTo>
                  <a:cubicBezTo>
                    <a:pt x="931" y="229"/>
                    <a:pt x="932" y="228"/>
                    <a:pt x="932" y="227"/>
                  </a:cubicBezTo>
                  <a:cubicBezTo>
                    <a:pt x="933" y="226"/>
                    <a:pt x="934" y="225"/>
                    <a:pt x="934" y="224"/>
                  </a:cubicBezTo>
                  <a:cubicBezTo>
                    <a:pt x="935" y="223"/>
                    <a:pt x="936" y="222"/>
                    <a:pt x="936" y="221"/>
                  </a:cubicBezTo>
                  <a:cubicBezTo>
                    <a:pt x="937" y="219"/>
                    <a:pt x="937" y="218"/>
                    <a:pt x="938" y="217"/>
                  </a:cubicBezTo>
                  <a:cubicBezTo>
                    <a:pt x="939" y="216"/>
                    <a:pt x="939" y="215"/>
                    <a:pt x="940" y="214"/>
                  </a:cubicBezTo>
                  <a:cubicBezTo>
                    <a:pt x="941" y="213"/>
                    <a:pt x="941" y="212"/>
                    <a:pt x="942" y="211"/>
                  </a:cubicBezTo>
                  <a:cubicBezTo>
                    <a:pt x="942" y="210"/>
                    <a:pt x="943" y="209"/>
                    <a:pt x="944" y="208"/>
                  </a:cubicBezTo>
                  <a:cubicBezTo>
                    <a:pt x="944" y="207"/>
                    <a:pt x="945" y="206"/>
                    <a:pt x="946" y="205"/>
                  </a:cubicBezTo>
                  <a:cubicBezTo>
                    <a:pt x="946" y="204"/>
                    <a:pt x="947" y="203"/>
                    <a:pt x="948" y="202"/>
                  </a:cubicBezTo>
                  <a:cubicBezTo>
                    <a:pt x="948" y="201"/>
                    <a:pt x="949" y="200"/>
                    <a:pt x="949" y="199"/>
                  </a:cubicBezTo>
                  <a:cubicBezTo>
                    <a:pt x="950" y="198"/>
                    <a:pt x="951" y="197"/>
                    <a:pt x="951" y="196"/>
                  </a:cubicBezTo>
                  <a:cubicBezTo>
                    <a:pt x="952" y="195"/>
                    <a:pt x="953" y="194"/>
                    <a:pt x="953" y="193"/>
                  </a:cubicBezTo>
                  <a:cubicBezTo>
                    <a:pt x="954" y="192"/>
                    <a:pt x="954" y="191"/>
                    <a:pt x="955" y="190"/>
                  </a:cubicBezTo>
                  <a:cubicBezTo>
                    <a:pt x="956" y="189"/>
                    <a:pt x="956" y="188"/>
                    <a:pt x="957" y="187"/>
                  </a:cubicBezTo>
                  <a:cubicBezTo>
                    <a:pt x="958" y="186"/>
                    <a:pt x="958" y="184"/>
                    <a:pt x="959" y="183"/>
                  </a:cubicBezTo>
                  <a:cubicBezTo>
                    <a:pt x="960" y="182"/>
                    <a:pt x="960" y="181"/>
                    <a:pt x="961" y="180"/>
                  </a:cubicBezTo>
                  <a:cubicBezTo>
                    <a:pt x="961" y="179"/>
                    <a:pt x="962" y="178"/>
                    <a:pt x="963" y="177"/>
                  </a:cubicBezTo>
                  <a:cubicBezTo>
                    <a:pt x="963" y="176"/>
                    <a:pt x="964" y="175"/>
                    <a:pt x="965" y="174"/>
                  </a:cubicBezTo>
                  <a:cubicBezTo>
                    <a:pt x="965" y="173"/>
                    <a:pt x="966" y="172"/>
                    <a:pt x="966" y="171"/>
                  </a:cubicBezTo>
                  <a:cubicBezTo>
                    <a:pt x="967" y="170"/>
                    <a:pt x="968" y="169"/>
                    <a:pt x="968" y="168"/>
                  </a:cubicBezTo>
                  <a:cubicBezTo>
                    <a:pt x="969" y="167"/>
                    <a:pt x="970" y="166"/>
                    <a:pt x="970" y="165"/>
                  </a:cubicBezTo>
                  <a:cubicBezTo>
                    <a:pt x="971" y="164"/>
                    <a:pt x="971" y="163"/>
                    <a:pt x="972" y="162"/>
                  </a:cubicBezTo>
                  <a:cubicBezTo>
                    <a:pt x="973" y="161"/>
                    <a:pt x="973" y="160"/>
                    <a:pt x="974" y="159"/>
                  </a:cubicBezTo>
                  <a:cubicBezTo>
                    <a:pt x="975" y="158"/>
                    <a:pt x="975" y="157"/>
                    <a:pt x="976" y="156"/>
                  </a:cubicBezTo>
                  <a:cubicBezTo>
                    <a:pt x="976" y="155"/>
                    <a:pt x="977" y="154"/>
                    <a:pt x="978" y="153"/>
                  </a:cubicBezTo>
                  <a:cubicBezTo>
                    <a:pt x="978" y="152"/>
                    <a:pt x="979" y="151"/>
                    <a:pt x="980" y="150"/>
                  </a:cubicBezTo>
                  <a:cubicBezTo>
                    <a:pt x="980" y="148"/>
                    <a:pt x="981" y="147"/>
                    <a:pt x="982" y="146"/>
                  </a:cubicBezTo>
                  <a:cubicBezTo>
                    <a:pt x="982" y="145"/>
                    <a:pt x="983" y="144"/>
                    <a:pt x="983" y="143"/>
                  </a:cubicBezTo>
                  <a:cubicBezTo>
                    <a:pt x="984" y="143"/>
                    <a:pt x="984" y="142"/>
                    <a:pt x="985" y="141"/>
                  </a:cubicBezTo>
                  <a:cubicBezTo>
                    <a:pt x="985" y="141"/>
                    <a:pt x="985" y="141"/>
                    <a:pt x="985" y="140"/>
                  </a:cubicBezTo>
                  <a:cubicBezTo>
                    <a:pt x="985" y="140"/>
                    <a:pt x="985" y="140"/>
                    <a:pt x="985" y="140"/>
                  </a:cubicBezTo>
                  <a:cubicBezTo>
                    <a:pt x="986" y="140"/>
                    <a:pt x="986" y="139"/>
                    <a:pt x="987" y="138"/>
                  </a:cubicBezTo>
                  <a:cubicBezTo>
                    <a:pt x="987" y="137"/>
                    <a:pt x="988" y="136"/>
                    <a:pt x="988" y="135"/>
                  </a:cubicBezTo>
                  <a:cubicBezTo>
                    <a:pt x="989" y="134"/>
                    <a:pt x="990" y="133"/>
                    <a:pt x="990" y="132"/>
                  </a:cubicBezTo>
                  <a:cubicBezTo>
                    <a:pt x="991" y="131"/>
                    <a:pt x="992" y="130"/>
                    <a:pt x="992" y="129"/>
                  </a:cubicBezTo>
                  <a:cubicBezTo>
                    <a:pt x="993" y="128"/>
                    <a:pt x="993" y="127"/>
                    <a:pt x="994" y="126"/>
                  </a:cubicBezTo>
                  <a:cubicBezTo>
                    <a:pt x="995" y="125"/>
                    <a:pt x="995" y="124"/>
                    <a:pt x="996" y="123"/>
                  </a:cubicBezTo>
                  <a:cubicBezTo>
                    <a:pt x="997" y="122"/>
                    <a:pt x="997" y="121"/>
                    <a:pt x="998" y="120"/>
                  </a:cubicBezTo>
                  <a:cubicBezTo>
                    <a:pt x="998" y="119"/>
                    <a:pt x="999" y="117"/>
                    <a:pt x="1000" y="116"/>
                  </a:cubicBezTo>
                  <a:cubicBezTo>
                    <a:pt x="1000" y="115"/>
                    <a:pt x="1001" y="114"/>
                    <a:pt x="1002" y="113"/>
                  </a:cubicBezTo>
                  <a:cubicBezTo>
                    <a:pt x="1002" y="112"/>
                    <a:pt x="1003" y="111"/>
                    <a:pt x="1004" y="110"/>
                  </a:cubicBezTo>
                  <a:cubicBezTo>
                    <a:pt x="1004" y="109"/>
                    <a:pt x="1005" y="108"/>
                    <a:pt x="1005" y="107"/>
                  </a:cubicBezTo>
                  <a:cubicBezTo>
                    <a:pt x="1006" y="106"/>
                    <a:pt x="1007" y="105"/>
                    <a:pt x="1007" y="104"/>
                  </a:cubicBezTo>
                  <a:cubicBezTo>
                    <a:pt x="1008" y="103"/>
                    <a:pt x="1009" y="102"/>
                    <a:pt x="1009" y="101"/>
                  </a:cubicBezTo>
                  <a:cubicBezTo>
                    <a:pt x="1010" y="100"/>
                    <a:pt x="1010" y="99"/>
                    <a:pt x="1011" y="98"/>
                  </a:cubicBezTo>
                  <a:cubicBezTo>
                    <a:pt x="1012" y="97"/>
                    <a:pt x="1012" y="96"/>
                    <a:pt x="1013" y="95"/>
                  </a:cubicBezTo>
                  <a:cubicBezTo>
                    <a:pt x="1014" y="94"/>
                    <a:pt x="1014" y="93"/>
                    <a:pt x="1015" y="92"/>
                  </a:cubicBezTo>
                  <a:cubicBezTo>
                    <a:pt x="1015" y="91"/>
                    <a:pt x="1016" y="90"/>
                    <a:pt x="1017" y="89"/>
                  </a:cubicBezTo>
                  <a:cubicBezTo>
                    <a:pt x="1017" y="88"/>
                    <a:pt x="1018" y="87"/>
                    <a:pt x="1019" y="86"/>
                  </a:cubicBezTo>
                  <a:cubicBezTo>
                    <a:pt x="1019" y="85"/>
                    <a:pt x="1020" y="83"/>
                    <a:pt x="1020" y="82"/>
                  </a:cubicBezTo>
                  <a:cubicBezTo>
                    <a:pt x="1021" y="81"/>
                    <a:pt x="1022" y="80"/>
                    <a:pt x="1022" y="79"/>
                  </a:cubicBezTo>
                  <a:cubicBezTo>
                    <a:pt x="1023" y="78"/>
                    <a:pt x="1023" y="77"/>
                    <a:pt x="1024" y="76"/>
                  </a:cubicBezTo>
                  <a:cubicBezTo>
                    <a:pt x="1025" y="75"/>
                    <a:pt x="1025" y="74"/>
                    <a:pt x="1026" y="73"/>
                  </a:cubicBezTo>
                  <a:cubicBezTo>
                    <a:pt x="1027" y="72"/>
                    <a:pt x="1027" y="71"/>
                    <a:pt x="1028" y="70"/>
                  </a:cubicBezTo>
                  <a:cubicBezTo>
                    <a:pt x="1028" y="69"/>
                    <a:pt x="1029" y="68"/>
                    <a:pt x="1030" y="67"/>
                  </a:cubicBezTo>
                  <a:cubicBezTo>
                    <a:pt x="1030" y="66"/>
                    <a:pt x="1031" y="65"/>
                    <a:pt x="1032" y="64"/>
                  </a:cubicBezTo>
                  <a:cubicBezTo>
                    <a:pt x="1032" y="63"/>
                    <a:pt x="1033" y="62"/>
                    <a:pt x="1033" y="61"/>
                  </a:cubicBezTo>
                  <a:cubicBezTo>
                    <a:pt x="1034" y="60"/>
                    <a:pt x="1035" y="59"/>
                    <a:pt x="1035" y="58"/>
                  </a:cubicBezTo>
                  <a:cubicBezTo>
                    <a:pt x="1036" y="57"/>
                    <a:pt x="1036" y="56"/>
                    <a:pt x="1037" y="55"/>
                  </a:cubicBezTo>
                  <a:cubicBezTo>
                    <a:pt x="1037" y="55"/>
                    <a:pt x="1037" y="55"/>
                    <a:pt x="1037" y="55"/>
                  </a:cubicBezTo>
                  <a:cubicBezTo>
                    <a:pt x="1037" y="55"/>
                    <a:pt x="1037" y="55"/>
                    <a:pt x="1037" y="55"/>
                  </a:cubicBezTo>
                  <a:cubicBezTo>
                    <a:pt x="1037" y="55"/>
                    <a:pt x="1037" y="55"/>
                    <a:pt x="1037" y="55"/>
                  </a:cubicBezTo>
                  <a:cubicBezTo>
                    <a:pt x="1038" y="54"/>
                    <a:pt x="1038" y="53"/>
                    <a:pt x="1039" y="52"/>
                  </a:cubicBezTo>
                  <a:cubicBezTo>
                    <a:pt x="1039" y="52"/>
                    <a:pt x="1039" y="52"/>
                    <a:pt x="1039" y="52"/>
                  </a:cubicBezTo>
                  <a:cubicBezTo>
                    <a:pt x="1039" y="51"/>
                    <a:pt x="1040" y="50"/>
                    <a:pt x="1040" y="49"/>
                  </a:cubicBezTo>
                  <a:cubicBezTo>
                    <a:pt x="1040" y="49"/>
                    <a:pt x="1041" y="49"/>
                    <a:pt x="1041" y="49"/>
                  </a:cubicBezTo>
                  <a:cubicBezTo>
                    <a:pt x="1041" y="48"/>
                    <a:pt x="1042" y="47"/>
                    <a:pt x="1042" y="46"/>
                  </a:cubicBezTo>
                  <a:cubicBezTo>
                    <a:pt x="1042" y="46"/>
                    <a:pt x="1042" y="46"/>
                    <a:pt x="1043" y="46"/>
                  </a:cubicBezTo>
                  <a:cubicBezTo>
                    <a:pt x="1043" y="45"/>
                    <a:pt x="1044" y="44"/>
                    <a:pt x="1044" y="43"/>
                  </a:cubicBezTo>
                  <a:cubicBezTo>
                    <a:pt x="1044" y="43"/>
                    <a:pt x="1044" y="43"/>
                    <a:pt x="1044" y="43"/>
                  </a:cubicBezTo>
                  <a:cubicBezTo>
                    <a:pt x="1045" y="42"/>
                    <a:pt x="1046" y="41"/>
                    <a:pt x="1046" y="40"/>
                  </a:cubicBezTo>
                  <a:cubicBezTo>
                    <a:pt x="1046" y="40"/>
                    <a:pt x="1046" y="40"/>
                    <a:pt x="1046" y="39"/>
                  </a:cubicBezTo>
                  <a:cubicBezTo>
                    <a:pt x="1047" y="39"/>
                    <a:pt x="1047" y="38"/>
                    <a:pt x="1048" y="37"/>
                  </a:cubicBezTo>
                  <a:cubicBezTo>
                    <a:pt x="1048" y="37"/>
                    <a:pt x="1048" y="36"/>
                    <a:pt x="1048" y="36"/>
                  </a:cubicBezTo>
                  <a:cubicBezTo>
                    <a:pt x="1049" y="35"/>
                    <a:pt x="1049" y="35"/>
                    <a:pt x="1050" y="34"/>
                  </a:cubicBezTo>
                  <a:cubicBezTo>
                    <a:pt x="1050" y="34"/>
                    <a:pt x="1050" y="33"/>
                    <a:pt x="1050" y="33"/>
                  </a:cubicBezTo>
                  <a:cubicBezTo>
                    <a:pt x="1051" y="32"/>
                    <a:pt x="1051" y="31"/>
                    <a:pt x="1052" y="31"/>
                  </a:cubicBezTo>
                  <a:cubicBezTo>
                    <a:pt x="1052" y="30"/>
                    <a:pt x="1052" y="30"/>
                    <a:pt x="1052" y="30"/>
                  </a:cubicBezTo>
                  <a:cubicBezTo>
                    <a:pt x="1065" y="8"/>
                    <a:pt x="1093" y="0"/>
                    <a:pt x="1114" y="13"/>
                  </a:cubicBezTo>
                  <a:cubicBezTo>
                    <a:pt x="1136" y="26"/>
                    <a:pt x="1144" y="53"/>
                    <a:pt x="1131" y="75"/>
                  </a:cubicBezTo>
                  <a:close/>
                  <a:moveTo>
                    <a:pt x="1402" y="698"/>
                  </a:moveTo>
                  <a:cubicBezTo>
                    <a:pt x="1342" y="698"/>
                    <a:pt x="1342" y="698"/>
                    <a:pt x="1342" y="698"/>
                  </a:cubicBezTo>
                  <a:cubicBezTo>
                    <a:pt x="846" y="698"/>
                    <a:pt x="846" y="698"/>
                    <a:pt x="846" y="698"/>
                  </a:cubicBezTo>
                  <a:cubicBezTo>
                    <a:pt x="846" y="699"/>
                    <a:pt x="845" y="699"/>
                    <a:pt x="845" y="700"/>
                  </a:cubicBezTo>
                  <a:cubicBezTo>
                    <a:pt x="844" y="701"/>
                    <a:pt x="844" y="702"/>
                    <a:pt x="843" y="703"/>
                  </a:cubicBezTo>
                  <a:cubicBezTo>
                    <a:pt x="843" y="704"/>
                    <a:pt x="842" y="705"/>
                    <a:pt x="842" y="706"/>
                  </a:cubicBezTo>
                  <a:cubicBezTo>
                    <a:pt x="841" y="707"/>
                    <a:pt x="841" y="708"/>
                    <a:pt x="840" y="709"/>
                  </a:cubicBezTo>
                  <a:cubicBezTo>
                    <a:pt x="839" y="710"/>
                    <a:pt x="839" y="711"/>
                    <a:pt x="838" y="712"/>
                  </a:cubicBezTo>
                  <a:cubicBezTo>
                    <a:pt x="838" y="713"/>
                    <a:pt x="837" y="714"/>
                    <a:pt x="837" y="715"/>
                  </a:cubicBezTo>
                  <a:cubicBezTo>
                    <a:pt x="836" y="716"/>
                    <a:pt x="836" y="717"/>
                    <a:pt x="835" y="718"/>
                  </a:cubicBezTo>
                  <a:cubicBezTo>
                    <a:pt x="835" y="720"/>
                    <a:pt x="834" y="721"/>
                    <a:pt x="833" y="722"/>
                  </a:cubicBezTo>
                  <a:cubicBezTo>
                    <a:pt x="833" y="723"/>
                    <a:pt x="832" y="724"/>
                    <a:pt x="832" y="725"/>
                  </a:cubicBezTo>
                  <a:cubicBezTo>
                    <a:pt x="831" y="726"/>
                    <a:pt x="831" y="727"/>
                    <a:pt x="830" y="728"/>
                  </a:cubicBezTo>
                  <a:cubicBezTo>
                    <a:pt x="811" y="765"/>
                    <a:pt x="773" y="789"/>
                    <a:pt x="731" y="789"/>
                  </a:cubicBezTo>
                  <a:cubicBezTo>
                    <a:pt x="677" y="789"/>
                    <a:pt x="631" y="750"/>
                    <a:pt x="622" y="698"/>
                  </a:cubicBezTo>
                  <a:cubicBezTo>
                    <a:pt x="120" y="698"/>
                    <a:pt x="120" y="698"/>
                    <a:pt x="120" y="698"/>
                  </a:cubicBezTo>
                  <a:cubicBezTo>
                    <a:pt x="60" y="698"/>
                    <a:pt x="60" y="698"/>
                    <a:pt x="60" y="698"/>
                  </a:cubicBezTo>
                  <a:cubicBezTo>
                    <a:pt x="0" y="698"/>
                    <a:pt x="0" y="698"/>
                    <a:pt x="0" y="698"/>
                  </a:cubicBezTo>
                  <a:cubicBezTo>
                    <a:pt x="0" y="966"/>
                    <a:pt x="145" y="1200"/>
                    <a:pt x="360" y="1328"/>
                  </a:cubicBezTo>
                  <a:cubicBezTo>
                    <a:pt x="360" y="1161"/>
                    <a:pt x="360" y="1161"/>
                    <a:pt x="360" y="1161"/>
                  </a:cubicBezTo>
                  <a:cubicBezTo>
                    <a:pt x="309" y="1213"/>
                    <a:pt x="309" y="1213"/>
                    <a:pt x="309" y="1213"/>
                  </a:cubicBezTo>
                  <a:cubicBezTo>
                    <a:pt x="304" y="1218"/>
                    <a:pt x="297" y="1220"/>
                    <a:pt x="290" y="1220"/>
                  </a:cubicBezTo>
                  <a:cubicBezTo>
                    <a:pt x="283" y="1220"/>
                    <a:pt x="276" y="1218"/>
                    <a:pt x="271" y="1213"/>
                  </a:cubicBezTo>
                  <a:cubicBezTo>
                    <a:pt x="266" y="1208"/>
                    <a:pt x="264" y="1201"/>
                    <a:pt x="264" y="1194"/>
                  </a:cubicBezTo>
                  <a:cubicBezTo>
                    <a:pt x="264" y="1187"/>
                    <a:pt x="266" y="1180"/>
                    <a:pt x="271" y="1175"/>
                  </a:cubicBezTo>
                  <a:cubicBezTo>
                    <a:pt x="368" y="1079"/>
                    <a:pt x="368" y="1079"/>
                    <a:pt x="368" y="1079"/>
                  </a:cubicBezTo>
                  <a:cubicBezTo>
                    <a:pt x="369" y="1078"/>
                    <a:pt x="370" y="1077"/>
                    <a:pt x="372" y="1076"/>
                  </a:cubicBezTo>
                  <a:cubicBezTo>
                    <a:pt x="372" y="1075"/>
                    <a:pt x="372" y="1075"/>
                    <a:pt x="372" y="1075"/>
                  </a:cubicBezTo>
                  <a:cubicBezTo>
                    <a:pt x="372" y="1075"/>
                    <a:pt x="372" y="1075"/>
                    <a:pt x="372" y="1075"/>
                  </a:cubicBezTo>
                  <a:cubicBezTo>
                    <a:pt x="374" y="1074"/>
                    <a:pt x="375" y="1074"/>
                    <a:pt x="376" y="1073"/>
                  </a:cubicBezTo>
                  <a:cubicBezTo>
                    <a:pt x="377" y="1073"/>
                    <a:pt x="377" y="1073"/>
                    <a:pt x="377" y="1073"/>
                  </a:cubicBezTo>
                  <a:cubicBezTo>
                    <a:pt x="377" y="1073"/>
                    <a:pt x="377" y="1073"/>
                    <a:pt x="377" y="1073"/>
                  </a:cubicBezTo>
                  <a:cubicBezTo>
                    <a:pt x="379" y="1072"/>
                    <a:pt x="380" y="1072"/>
                    <a:pt x="381" y="1072"/>
                  </a:cubicBezTo>
                  <a:cubicBezTo>
                    <a:pt x="382" y="1072"/>
                    <a:pt x="382" y="1072"/>
                    <a:pt x="382" y="1072"/>
                  </a:cubicBezTo>
                  <a:cubicBezTo>
                    <a:pt x="382" y="1072"/>
                    <a:pt x="382" y="1072"/>
                    <a:pt x="382" y="1072"/>
                  </a:cubicBezTo>
                  <a:cubicBezTo>
                    <a:pt x="384" y="1071"/>
                    <a:pt x="385" y="1071"/>
                    <a:pt x="387" y="1071"/>
                  </a:cubicBezTo>
                  <a:cubicBezTo>
                    <a:pt x="388" y="1071"/>
                    <a:pt x="390" y="1071"/>
                    <a:pt x="391" y="1072"/>
                  </a:cubicBezTo>
                  <a:cubicBezTo>
                    <a:pt x="392" y="1072"/>
                    <a:pt x="392" y="1072"/>
                    <a:pt x="392" y="1072"/>
                  </a:cubicBezTo>
                  <a:cubicBezTo>
                    <a:pt x="393" y="1072"/>
                    <a:pt x="394" y="1072"/>
                    <a:pt x="396" y="1073"/>
                  </a:cubicBezTo>
                  <a:cubicBezTo>
                    <a:pt x="396" y="1073"/>
                    <a:pt x="396" y="1073"/>
                    <a:pt x="396" y="1073"/>
                  </a:cubicBezTo>
                  <a:cubicBezTo>
                    <a:pt x="397" y="1073"/>
                    <a:pt x="397" y="1073"/>
                    <a:pt x="397" y="1073"/>
                  </a:cubicBezTo>
                  <a:cubicBezTo>
                    <a:pt x="398" y="1074"/>
                    <a:pt x="399" y="1074"/>
                    <a:pt x="401" y="1075"/>
                  </a:cubicBezTo>
                  <a:cubicBezTo>
                    <a:pt x="401" y="1075"/>
                    <a:pt x="401" y="1075"/>
                    <a:pt x="401" y="1075"/>
                  </a:cubicBezTo>
                  <a:cubicBezTo>
                    <a:pt x="401" y="1076"/>
                    <a:pt x="401" y="1076"/>
                    <a:pt x="401" y="1076"/>
                  </a:cubicBezTo>
                  <a:cubicBezTo>
                    <a:pt x="403" y="1077"/>
                    <a:pt x="404" y="1078"/>
                    <a:pt x="405" y="1079"/>
                  </a:cubicBezTo>
                  <a:cubicBezTo>
                    <a:pt x="502" y="1175"/>
                    <a:pt x="502" y="1175"/>
                    <a:pt x="502" y="1175"/>
                  </a:cubicBezTo>
                  <a:cubicBezTo>
                    <a:pt x="507" y="1180"/>
                    <a:pt x="510" y="1187"/>
                    <a:pt x="510" y="1194"/>
                  </a:cubicBezTo>
                  <a:cubicBezTo>
                    <a:pt x="510" y="1201"/>
                    <a:pt x="507" y="1208"/>
                    <a:pt x="502" y="1213"/>
                  </a:cubicBezTo>
                  <a:cubicBezTo>
                    <a:pt x="497" y="1218"/>
                    <a:pt x="490" y="1220"/>
                    <a:pt x="483" y="1220"/>
                  </a:cubicBezTo>
                  <a:cubicBezTo>
                    <a:pt x="476" y="1220"/>
                    <a:pt x="470" y="1218"/>
                    <a:pt x="465" y="1213"/>
                  </a:cubicBezTo>
                  <a:cubicBezTo>
                    <a:pt x="413" y="1161"/>
                    <a:pt x="413" y="1161"/>
                    <a:pt x="413" y="1161"/>
                  </a:cubicBezTo>
                  <a:cubicBezTo>
                    <a:pt x="413" y="1356"/>
                    <a:pt x="413" y="1356"/>
                    <a:pt x="413" y="1356"/>
                  </a:cubicBezTo>
                  <a:cubicBezTo>
                    <a:pt x="502" y="1399"/>
                    <a:pt x="600" y="1425"/>
                    <a:pt x="705" y="1428"/>
                  </a:cubicBezTo>
                  <a:cubicBezTo>
                    <a:pt x="705" y="1044"/>
                    <a:pt x="705" y="1044"/>
                    <a:pt x="705" y="1044"/>
                  </a:cubicBezTo>
                  <a:cubicBezTo>
                    <a:pt x="653" y="1096"/>
                    <a:pt x="653" y="1096"/>
                    <a:pt x="653" y="1096"/>
                  </a:cubicBezTo>
                  <a:cubicBezTo>
                    <a:pt x="648" y="1101"/>
                    <a:pt x="641" y="1104"/>
                    <a:pt x="634" y="1104"/>
                  </a:cubicBezTo>
                  <a:cubicBezTo>
                    <a:pt x="627" y="1104"/>
                    <a:pt x="621" y="1101"/>
                    <a:pt x="616" y="1096"/>
                  </a:cubicBezTo>
                  <a:cubicBezTo>
                    <a:pt x="611" y="1091"/>
                    <a:pt x="608" y="1085"/>
                    <a:pt x="608" y="1078"/>
                  </a:cubicBezTo>
                  <a:cubicBezTo>
                    <a:pt x="608" y="1071"/>
                    <a:pt x="611" y="1064"/>
                    <a:pt x="616" y="1059"/>
                  </a:cubicBezTo>
                  <a:cubicBezTo>
                    <a:pt x="712" y="962"/>
                    <a:pt x="712" y="962"/>
                    <a:pt x="712" y="962"/>
                  </a:cubicBezTo>
                  <a:cubicBezTo>
                    <a:pt x="714" y="961"/>
                    <a:pt x="715" y="960"/>
                    <a:pt x="716" y="959"/>
                  </a:cubicBezTo>
                  <a:cubicBezTo>
                    <a:pt x="717" y="959"/>
                    <a:pt x="717" y="959"/>
                    <a:pt x="717" y="959"/>
                  </a:cubicBezTo>
                  <a:cubicBezTo>
                    <a:pt x="717" y="959"/>
                    <a:pt x="717" y="959"/>
                    <a:pt x="717" y="959"/>
                  </a:cubicBezTo>
                  <a:cubicBezTo>
                    <a:pt x="718" y="958"/>
                    <a:pt x="719" y="957"/>
                    <a:pt x="721" y="957"/>
                  </a:cubicBezTo>
                  <a:cubicBezTo>
                    <a:pt x="722" y="956"/>
                    <a:pt x="722" y="956"/>
                    <a:pt x="722" y="956"/>
                  </a:cubicBezTo>
                  <a:cubicBezTo>
                    <a:pt x="722" y="956"/>
                    <a:pt x="722" y="956"/>
                    <a:pt x="722" y="956"/>
                  </a:cubicBezTo>
                  <a:cubicBezTo>
                    <a:pt x="723" y="956"/>
                    <a:pt x="725" y="955"/>
                    <a:pt x="726" y="955"/>
                  </a:cubicBezTo>
                  <a:cubicBezTo>
                    <a:pt x="726" y="955"/>
                    <a:pt x="726" y="955"/>
                    <a:pt x="726" y="955"/>
                  </a:cubicBezTo>
                  <a:cubicBezTo>
                    <a:pt x="726" y="955"/>
                    <a:pt x="726" y="955"/>
                    <a:pt x="726" y="955"/>
                  </a:cubicBezTo>
                  <a:cubicBezTo>
                    <a:pt x="728" y="955"/>
                    <a:pt x="729" y="955"/>
                    <a:pt x="731" y="955"/>
                  </a:cubicBezTo>
                  <a:cubicBezTo>
                    <a:pt x="733" y="955"/>
                    <a:pt x="734" y="955"/>
                    <a:pt x="736" y="955"/>
                  </a:cubicBezTo>
                  <a:cubicBezTo>
                    <a:pt x="736" y="955"/>
                    <a:pt x="736" y="955"/>
                    <a:pt x="736" y="955"/>
                  </a:cubicBezTo>
                  <a:cubicBezTo>
                    <a:pt x="737" y="955"/>
                    <a:pt x="739" y="956"/>
                    <a:pt x="740" y="956"/>
                  </a:cubicBezTo>
                  <a:cubicBezTo>
                    <a:pt x="740" y="956"/>
                    <a:pt x="740" y="956"/>
                    <a:pt x="740" y="956"/>
                  </a:cubicBezTo>
                  <a:cubicBezTo>
                    <a:pt x="741" y="957"/>
                    <a:pt x="741" y="957"/>
                    <a:pt x="741" y="957"/>
                  </a:cubicBezTo>
                  <a:cubicBezTo>
                    <a:pt x="743" y="957"/>
                    <a:pt x="744" y="958"/>
                    <a:pt x="745" y="959"/>
                  </a:cubicBezTo>
                  <a:cubicBezTo>
                    <a:pt x="745" y="959"/>
                    <a:pt x="745" y="959"/>
                    <a:pt x="745" y="959"/>
                  </a:cubicBezTo>
                  <a:cubicBezTo>
                    <a:pt x="746" y="959"/>
                    <a:pt x="746" y="959"/>
                    <a:pt x="746" y="959"/>
                  </a:cubicBezTo>
                  <a:cubicBezTo>
                    <a:pt x="747" y="960"/>
                    <a:pt x="748" y="961"/>
                    <a:pt x="750" y="962"/>
                  </a:cubicBezTo>
                  <a:cubicBezTo>
                    <a:pt x="846" y="1059"/>
                    <a:pt x="846" y="1059"/>
                    <a:pt x="846" y="1059"/>
                  </a:cubicBezTo>
                  <a:cubicBezTo>
                    <a:pt x="851" y="1064"/>
                    <a:pt x="854" y="1071"/>
                    <a:pt x="854" y="1078"/>
                  </a:cubicBezTo>
                  <a:cubicBezTo>
                    <a:pt x="854" y="1085"/>
                    <a:pt x="851" y="1091"/>
                    <a:pt x="846" y="1096"/>
                  </a:cubicBezTo>
                  <a:cubicBezTo>
                    <a:pt x="841" y="1101"/>
                    <a:pt x="835" y="1104"/>
                    <a:pt x="828" y="1104"/>
                  </a:cubicBezTo>
                  <a:cubicBezTo>
                    <a:pt x="821" y="1104"/>
                    <a:pt x="814" y="1101"/>
                    <a:pt x="809" y="1096"/>
                  </a:cubicBezTo>
                  <a:cubicBezTo>
                    <a:pt x="757" y="1044"/>
                    <a:pt x="757" y="1044"/>
                    <a:pt x="757" y="1044"/>
                  </a:cubicBezTo>
                  <a:cubicBezTo>
                    <a:pt x="757" y="1428"/>
                    <a:pt x="757" y="1428"/>
                    <a:pt x="757" y="1428"/>
                  </a:cubicBezTo>
                  <a:cubicBezTo>
                    <a:pt x="862" y="1425"/>
                    <a:pt x="960" y="1399"/>
                    <a:pt x="1049" y="1356"/>
                  </a:cubicBezTo>
                  <a:cubicBezTo>
                    <a:pt x="1049" y="928"/>
                    <a:pt x="1049" y="928"/>
                    <a:pt x="1049" y="928"/>
                  </a:cubicBezTo>
                  <a:cubicBezTo>
                    <a:pt x="997" y="980"/>
                    <a:pt x="997" y="980"/>
                    <a:pt x="997" y="980"/>
                  </a:cubicBezTo>
                  <a:cubicBezTo>
                    <a:pt x="992" y="985"/>
                    <a:pt x="986" y="987"/>
                    <a:pt x="979" y="987"/>
                  </a:cubicBezTo>
                  <a:cubicBezTo>
                    <a:pt x="972" y="987"/>
                    <a:pt x="965" y="985"/>
                    <a:pt x="960" y="980"/>
                  </a:cubicBezTo>
                  <a:cubicBezTo>
                    <a:pt x="955" y="975"/>
                    <a:pt x="952" y="968"/>
                    <a:pt x="952" y="961"/>
                  </a:cubicBezTo>
                  <a:cubicBezTo>
                    <a:pt x="952" y="954"/>
                    <a:pt x="955" y="948"/>
                    <a:pt x="960" y="943"/>
                  </a:cubicBezTo>
                  <a:cubicBezTo>
                    <a:pt x="1057" y="846"/>
                    <a:pt x="1057" y="846"/>
                    <a:pt x="1057" y="846"/>
                  </a:cubicBezTo>
                  <a:cubicBezTo>
                    <a:pt x="1058" y="845"/>
                    <a:pt x="1059" y="844"/>
                    <a:pt x="1061" y="843"/>
                  </a:cubicBezTo>
                  <a:cubicBezTo>
                    <a:pt x="1061" y="843"/>
                    <a:pt x="1061" y="843"/>
                    <a:pt x="1061" y="843"/>
                  </a:cubicBezTo>
                  <a:cubicBezTo>
                    <a:pt x="1061" y="842"/>
                    <a:pt x="1061" y="842"/>
                    <a:pt x="1061" y="842"/>
                  </a:cubicBezTo>
                  <a:cubicBezTo>
                    <a:pt x="1063" y="842"/>
                    <a:pt x="1064" y="841"/>
                    <a:pt x="1065" y="840"/>
                  </a:cubicBezTo>
                  <a:cubicBezTo>
                    <a:pt x="1066" y="840"/>
                    <a:pt x="1066" y="840"/>
                    <a:pt x="1066" y="840"/>
                  </a:cubicBezTo>
                  <a:cubicBezTo>
                    <a:pt x="1066" y="840"/>
                    <a:pt x="1066" y="840"/>
                    <a:pt x="1066" y="840"/>
                  </a:cubicBezTo>
                  <a:cubicBezTo>
                    <a:pt x="1068" y="839"/>
                    <a:pt x="1069" y="839"/>
                    <a:pt x="1070" y="839"/>
                  </a:cubicBezTo>
                  <a:cubicBezTo>
                    <a:pt x="1071" y="839"/>
                    <a:pt x="1071" y="839"/>
                    <a:pt x="1071" y="839"/>
                  </a:cubicBezTo>
                  <a:cubicBezTo>
                    <a:pt x="1071" y="839"/>
                    <a:pt x="1071" y="839"/>
                    <a:pt x="1071" y="839"/>
                  </a:cubicBezTo>
                  <a:cubicBezTo>
                    <a:pt x="1072" y="838"/>
                    <a:pt x="1074" y="838"/>
                    <a:pt x="1075" y="838"/>
                  </a:cubicBezTo>
                  <a:cubicBezTo>
                    <a:pt x="1077" y="838"/>
                    <a:pt x="1078" y="838"/>
                    <a:pt x="1080" y="839"/>
                  </a:cubicBezTo>
                  <a:cubicBezTo>
                    <a:pt x="1081" y="839"/>
                    <a:pt x="1081" y="839"/>
                    <a:pt x="1081" y="839"/>
                  </a:cubicBezTo>
                  <a:cubicBezTo>
                    <a:pt x="1082" y="839"/>
                    <a:pt x="1083" y="839"/>
                    <a:pt x="1085" y="840"/>
                  </a:cubicBezTo>
                  <a:cubicBezTo>
                    <a:pt x="1085" y="840"/>
                    <a:pt x="1085" y="840"/>
                    <a:pt x="1085" y="840"/>
                  </a:cubicBezTo>
                  <a:cubicBezTo>
                    <a:pt x="1086" y="840"/>
                    <a:pt x="1086" y="840"/>
                    <a:pt x="1086" y="840"/>
                  </a:cubicBezTo>
                  <a:cubicBezTo>
                    <a:pt x="1087" y="841"/>
                    <a:pt x="1088" y="842"/>
                    <a:pt x="1090" y="842"/>
                  </a:cubicBezTo>
                  <a:cubicBezTo>
                    <a:pt x="1090" y="843"/>
                    <a:pt x="1090" y="843"/>
                    <a:pt x="1090" y="843"/>
                  </a:cubicBezTo>
                  <a:cubicBezTo>
                    <a:pt x="1090" y="843"/>
                    <a:pt x="1090" y="843"/>
                    <a:pt x="1090" y="843"/>
                  </a:cubicBezTo>
                  <a:cubicBezTo>
                    <a:pt x="1092" y="844"/>
                    <a:pt x="1093" y="845"/>
                    <a:pt x="1094" y="846"/>
                  </a:cubicBezTo>
                  <a:cubicBezTo>
                    <a:pt x="1191" y="943"/>
                    <a:pt x="1191" y="943"/>
                    <a:pt x="1191" y="943"/>
                  </a:cubicBezTo>
                  <a:cubicBezTo>
                    <a:pt x="1196" y="948"/>
                    <a:pt x="1198" y="954"/>
                    <a:pt x="1198" y="961"/>
                  </a:cubicBezTo>
                  <a:cubicBezTo>
                    <a:pt x="1198" y="968"/>
                    <a:pt x="1196" y="975"/>
                    <a:pt x="1191" y="980"/>
                  </a:cubicBezTo>
                  <a:cubicBezTo>
                    <a:pt x="1186" y="985"/>
                    <a:pt x="1179" y="987"/>
                    <a:pt x="1172" y="987"/>
                  </a:cubicBezTo>
                  <a:cubicBezTo>
                    <a:pt x="1165" y="987"/>
                    <a:pt x="1158" y="985"/>
                    <a:pt x="1153" y="980"/>
                  </a:cubicBezTo>
                  <a:cubicBezTo>
                    <a:pt x="1102" y="928"/>
                    <a:pt x="1102" y="928"/>
                    <a:pt x="1102" y="928"/>
                  </a:cubicBezTo>
                  <a:cubicBezTo>
                    <a:pt x="1102" y="1328"/>
                    <a:pt x="1102" y="1328"/>
                    <a:pt x="1102" y="1328"/>
                  </a:cubicBezTo>
                  <a:cubicBezTo>
                    <a:pt x="1317" y="1200"/>
                    <a:pt x="1462" y="966"/>
                    <a:pt x="1462" y="698"/>
                  </a:cubicBezTo>
                  <a:lnTo>
                    <a:pt x="1402" y="6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bcgIcons_BusinessModels">
            <a:extLst>
              <a:ext uri="{FF2B5EF4-FFF2-40B4-BE49-F238E27FC236}">
                <a16:creationId xmlns:a16="http://schemas.microsoft.com/office/drawing/2014/main" xmlns="" id="{E3D8004E-E2D5-4723-97DB-B82604981907}"/>
              </a:ext>
            </a:extLst>
          </p:cNvPr>
          <p:cNvGrpSpPr>
            <a:grpSpLocks noChangeAspect="1"/>
          </p:cNvGrpSpPr>
          <p:nvPr/>
        </p:nvGrpSpPr>
        <p:grpSpPr bwMode="auto">
          <a:xfrm>
            <a:off x="7163649" y="2568770"/>
            <a:ext cx="663677" cy="664292"/>
            <a:chOff x="1682" y="0"/>
            <a:chExt cx="4316" cy="4320"/>
          </a:xfrm>
        </p:grpSpPr>
        <p:sp>
          <p:nvSpPr>
            <p:cNvPr id="62" name="AutoShape 3">
              <a:extLst>
                <a:ext uri="{FF2B5EF4-FFF2-40B4-BE49-F238E27FC236}">
                  <a16:creationId xmlns:a16="http://schemas.microsoft.com/office/drawing/2014/main" xmlns="" id="{5CBAB585-11B8-4110-BA84-4F4A75260F5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3" name="Freeform 62">
              <a:extLst>
                <a:ext uri="{FF2B5EF4-FFF2-40B4-BE49-F238E27FC236}">
                  <a16:creationId xmlns:a16="http://schemas.microsoft.com/office/drawing/2014/main" xmlns="" id="{343E3512-7A99-4F4C-912D-C129915DB069}"/>
                </a:ext>
              </a:extLst>
            </p:cNvPr>
            <p:cNvSpPr>
              <a:spLocks noEditPoints="1"/>
            </p:cNvSpPr>
            <p:nvPr/>
          </p:nvSpPr>
          <p:spPr bwMode="auto">
            <a:xfrm>
              <a:off x="2609" y="1147"/>
              <a:ext cx="2458" cy="2333"/>
            </a:xfrm>
            <a:custGeom>
              <a:avLst/>
              <a:gdLst>
                <a:gd name="T0" fmla="*/ 44 w 1312"/>
                <a:gd name="T1" fmla="*/ 654 h 1244"/>
                <a:gd name="T2" fmla="*/ 132 w 1312"/>
                <a:gd name="T3" fmla="*/ 924 h 1244"/>
                <a:gd name="T4" fmla="*/ 91 w 1312"/>
                <a:gd name="T5" fmla="*/ 942 h 1244"/>
                <a:gd name="T6" fmla="*/ 0 w 1312"/>
                <a:gd name="T7" fmla="*/ 660 h 1244"/>
                <a:gd name="T8" fmla="*/ 44 w 1312"/>
                <a:gd name="T9" fmla="*/ 654 h 1244"/>
                <a:gd name="T10" fmla="*/ 1268 w 1312"/>
                <a:gd name="T11" fmla="*/ 654 h 1244"/>
                <a:gd name="T12" fmla="*/ 1180 w 1312"/>
                <a:gd name="T13" fmla="*/ 924 h 1244"/>
                <a:gd name="T14" fmla="*/ 1221 w 1312"/>
                <a:gd name="T15" fmla="*/ 942 h 1244"/>
                <a:gd name="T16" fmla="*/ 1312 w 1312"/>
                <a:gd name="T17" fmla="*/ 660 h 1244"/>
                <a:gd name="T18" fmla="*/ 1268 w 1312"/>
                <a:gd name="T19" fmla="*/ 654 h 1244"/>
                <a:gd name="T20" fmla="*/ 902 w 1312"/>
                <a:gd name="T21" fmla="*/ 39 h 1244"/>
                <a:gd name="T22" fmla="*/ 1101 w 1312"/>
                <a:gd name="T23" fmla="*/ 184 h 1244"/>
                <a:gd name="T24" fmla="*/ 1131 w 1312"/>
                <a:gd name="T25" fmla="*/ 151 h 1244"/>
                <a:gd name="T26" fmla="*/ 923 w 1312"/>
                <a:gd name="T27" fmla="*/ 0 h 1244"/>
                <a:gd name="T28" fmla="*/ 902 w 1312"/>
                <a:gd name="T29" fmla="*/ 39 h 1244"/>
                <a:gd name="T30" fmla="*/ 790 w 1312"/>
                <a:gd name="T31" fmla="*/ 1244 h 1244"/>
                <a:gd name="T32" fmla="*/ 787 w 1312"/>
                <a:gd name="T33" fmla="*/ 1202 h 1244"/>
                <a:gd name="T34" fmla="*/ 787 w 1312"/>
                <a:gd name="T35" fmla="*/ 1200 h 1244"/>
                <a:gd name="T36" fmla="*/ 525 w 1312"/>
                <a:gd name="T37" fmla="*/ 1200 h 1244"/>
                <a:gd name="T38" fmla="*/ 525 w 1312"/>
                <a:gd name="T39" fmla="*/ 1202 h 1244"/>
                <a:gd name="T40" fmla="*/ 522 w 1312"/>
                <a:gd name="T41" fmla="*/ 1244 h 1244"/>
                <a:gd name="T42" fmla="*/ 790 w 1312"/>
                <a:gd name="T43" fmla="*/ 1244 h 1244"/>
                <a:gd name="T44" fmla="*/ 211 w 1312"/>
                <a:gd name="T45" fmla="*/ 184 h 1244"/>
                <a:gd name="T46" fmla="*/ 410 w 1312"/>
                <a:gd name="T47" fmla="*/ 39 h 1244"/>
                <a:gd name="T48" fmla="*/ 389 w 1312"/>
                <a:gd name="T49" fmla="*/ 0 h 1244"/>
                <a:gd name="T50" fmla="*/ 181 w 1312"/>
                <a:gd name="T51" fmla="*/ 151 h 1244"/>
                <a:gd name="T52" fmla="*/ 211 w 1312"/>
                <a:gd name="T53" fmla="*/ 18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2" h="1244">
                  <a:moveTo>
                    <a:pt x="44" y="654"/>
                  </a:moveTo>
                  <a:cubicBezTo>
                    <a:pt x="132" y="924"/>
                    <a:pt x="132" y="924"/>
                    <a:pt x="132" y="924"/>
                  </a:cubicBezTo>
                  <a:cubicBezTo>
                    <a:pt x="118" y="929"/>
                    <a:pt x="104" y="935"/>
                    <a:pt x="91" y="942"/>
                  </a:cubicBezTo>
                  <a:cubicBezTo>
                    <a:pt x="0" y="660"/>
                    <a:pt x="0" y="660"/>
                    <a:pt x="0" y="660"/>
                  </a:cubicBezTo>
                  <a:cubicBezTo>
                    <a:pt x="15" y="659"/>
                    <a:pt x="29" y="657"/>
                    <a:pt x="44" y="654"/>
                  </a:cubicBezTo>
                  <a:close/>
                  <a:moveTo>
                    <a:pt x="1268" y="654"/>
                  </a:moveTo>
                  <a:cubicBezTo>
                    <a:pt x="1180" y="924"/>
                    <a:pt x="1180" y="924"/>
                    <a:pt x="1180" y="924"/>
                  </a:cubicBezTo>
                  <a:cubicBezTo>
                    <a:pt x="1194" y="929"/>
                    <a:pt x="1208" y="935"/>
                    <a:pt x="1221" y="942"/>
                  </a:cubicBezTo>
                  <a:cubicBezTo>
                    <a:pt x="1312" y="660"/>
                    <a:pt x="1312" y="660"/>
                    <a:pt x="1312" y="660"/>
                  </a:cubicBezTo>
                  <a:cubicBezTo>
                    <a:pt x="1297" y="659"/>
                    <a:pt x="1283" y="657"/>
                    <a:pt x="1268" y="654"/>
                  </a:cubicBezTo>
                  <a:close/>
                  <a:moveTo>
                    <a:pt x="902" y="39"/>
                  </a:moveTo>
                  <a:cubicBezTo>
                    <a:pt x="1101" y="184"/>
                    <a:pt x="1101" y="184"/>
                    <a:pt x="1101" y="184"/>
                  </a:cubicBezTo>
                  <a:cubicBezTo>
                    <a:pt x="1110" y="172"/>
                    <a:pt x="1120" y="161"/>
                    <a:pt x="1131" y="151"/>
                  </a:cubicBezTo>
                  <a:cubicBezTo>
                    <a:pt x="923" y="0"/>
                    <a:pt x="923" y="0"/>
                    <a:pt x="923" y="0"/>
                  </a:cubicBezTo>
                  <a:cubicBezTo>
                    <a:pt x="917" y="14"/>
                    <a:pt x="910" y="27"/>
                    <a:pt x="902" y="39"/>
                  </a:cubicBezTo>
                  <a:close/>
                  <a:moveTo>
                    <a:pt x="790" y="1244"/>
                  </a:moveTo>
                  <a:cubicBezTo>
                    <a:pt x="788" y="1230"/>
                    <a:pt x="787" y="1216"/>
                    <a:pt x="787" y="1202"/>
                  </a:cubicBezTo>
                  <a:cubicBezTo>
                    <a:pt x="787" y="1201"/>
                    <a:pt x="787" y="1200"/>
                    <a:pt x="787" y="1200"/>
                  </a:cubicBezTo>
                  <a:cubicBezTo>
                    <a:pt x="525" y="1200"/>
                    <a:pt x="525" y="1200"/>
                    <a:pt x="525" y="1200"/>
                  </a:cubicBezTo>
                  <a:cubicBezTo>
                    <a:pt x="525" y="1200"/>
                    <a:pt x="525" y="1201"/>
                    <a:pt x="525" y="1202"/>
                  </a:cubicBezTo>
                  <a:cubicBezTo>
                    <a:pt x="525" y="1216"/>
                    <a:pt x="524" y="1230"/>
                    <a:pt x="522" y="1244"/>
                  </a:cubicBezTo>
                  <a:lnTo>
                    <a:pt x="790" y="1244"/>
                  </a:lnTo>
                  <a:close/>
                  <a:moveTo>
                    <a:pt x="211" y="184"/>
                  </a:moveTo>
                  <a:cubicBezTo>
                    <a:pt x="410" y="39"/>
                    <a:pt x="410" y="39"/>
                    <a:pt x="410" y="39"/>
                  </a:cubicBezTo>
                  <a:cubicBezTo>
                    <a:pt x="402" y="27"/>
                    <a:pt x="395" y="14"/>
                    <a:pt x="389" y="0"/>
                  </a:cubicBezTo>
                  <a:cubicBezTo>
                    <a:pt x="181" y="151"/>
                    <a:pt x="181" y="151"/>
                    <a:pt x="181" y="151"/>
                  </a:cubicBezTo>
                  <a:cubicBezTo>
                    <a:pt x="192" y="161"/>
                    <a:pt x="202" y="172"/>
                    <a:pt x="211"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4" name="Freeform 63">
              <a:extLst>
                <a:ext uri="{FF2B5EF4-FFF2-40B4-BE49-F238E27FC236}">
                  <a16:creationId xmlns:a16="http://schemas.microsoft.com/office/drawing/2014/main" xmlns="" id="{D31E9B9D-C13F-460E-98C8-5BE093CCD909}"/>
                </a:ext>
              </a:extLst>
            </p:cNvPr>
            <p:cNvSpPr>
              <a:spLocks noEditPoints="1"/>
            </p:cNvSpPr>
            <p:nvPr/>
          </p:nvSpPr>
          <p:spPr bwMode="auto">
            <a:xfrm>
              <a:off x="2100" y="442"/>
              <a:ext cx="3476" cy="3432"/>
            </a:xfrm>
            <a:custGeom>
              <a:avLst/>
              <a:gdLst>
                <a:gd name="T0" fmla="*/ 928 w 1856"/>
                <a:gd name="T1" fmla="*/ 503 h 1830"/>
                <a:gd name="T2" fmla="*/ 677 w 1856"/>
                <a:gd name="T3" fmla="*/ 252 h 1830"/>
                <a:gd name="T4" fmla="*/ 677 w 1856"/>
                <a:gd name="T5" fmla="*/ 252 h 1830"/>
                <a:gd name="T6" fmla="*/ 928 w 1856"/>
                <a:gd name="T7" fmla="*/ 0 h 1830"/>
                <a:gd name="T8" fmla="*/ 1179 w 1856"/>
                <a:gd name="T9" fmla="*/ 252 h 1830"/>
                <a:gd name="T10" fmla="*/ 1179 w 1856"/>
                <a:gd name="T11" fmla="*/ 252 h 1830"/>
                <a:gd name="T12" fmla="*/ 928 w 1856"/>
                <a:gd name="T13" fmla="*/ 503 h 1830"/>
                <a:gd name="T14" fmla="*/ 502 w 1856"/>
                <a:gd name="T15" fmla="*/ 742 h 1830"/>
                <a:gd name="T16" fmla="*/ 502 w 1856"/>
                <a:gd name="T17" fmla="*/ 742 h 1830"/>
                <a:gd name="T18" fmla="*/ 251 w 1856"/>
                <a:gd name="T19" fmla="*/ 491 h 1830"/>
                <a:gd name="T20" fmla="*/ 0 w 1856"/>
                <a:gd name="T21" fmla="*/ 742 h 1830"/>
                <a:gd name="T22" fmla="*/ 0 w 1856"/>
                <a:gd name="T23" fmla="*/ 742 h 1830"/>
                <a:gd name="T24" fmla="*/ 251 w 1856"/>
                <a:gd name="T25" fmla="*/ 993 h 1830"/>
                <a:gd name="T26" fmla="*/ 502 w 1856"/>
                <a:gd name="T27" fmla="*/ 742 h 1830"/>
                <a:gd name="T28" fmla="*/ 1605 w 1856"/>
                <a:gd name="T29" fmla="*/ 491 h 1830"/>
                <a:gd name="T30" fmla="*/ 1354 w 1856"/>
                <a:gd name="T31" fmla="*/ 742 h 1830"/>
                <a:gd name="T32" fmla="*/ 1354 w 1856"/>
                <a:gd name="T33" fmla="*/ 742 h 1830"/>
                <a:gd name="T34" fmla="*/ 1605 w 1856"/>
                <a:gd name="T35" fmla="*/ 993 h 1830"/>
                <a:gd name="T36" fmla="*/ 1856 w 1856"/>
                <a:gd name="T37" fmla="*/ 742 h 1830"/>
                <a:gd name="T38" fmla="*/ 1856 w 1856"/>
                <a:gd name="T39" fmla="*/ 742 h 1830"/>
                <a:gd name="T40" fmla="*/ 1605 w 1856"/>
                <a:gd name="T41" fmla="*/ 491 h 1830"/>
                <a:gd name="T42" fmla="*/ 502 w 1856"/>
                <a:gd name="T43" fmla="*/ 1327 h 1830"/>
                <a:gd name="T44" fmla="*/ 251 w 1856"/>
                <a:gd name="T45" fmla="*/ 1578 h 1830"/>
                <a:gd name="T46" fmla="*/ 251 w 1856"/>
                <a:gd name="T47" fmla="*/ 1578 h 1830"/>
                <a:gd name="T48" fmla="*/ 502 w 1856"/>
                <a:gd name="T49" fmla="*/ 1830 h 1830"/>
                <a:gd name="T50" fmla="*/ 753 w 1856"/>
                <a:gd name="T51" fmla="*/ 1578 h 1830"/>
                <a:gd name="T52" fmla="*/ 753 w 1856"/>
                <a:gd name="T53" fmla="*/ 1578 h 1830"/>
                <a:gd name="T54" fmla="*/ 502 w 1856"/>
                <a:gd name="T55" fmla="*/ 1327 h 1830"/>
                <a:gd name="T56" fmla="*/ 1354 w 1856"/>
                <a:gd name="T57" fmla="*/ 1327 h 1830"/>
                <a:gd name="T58" fmla="*/ 1103 w 1856"/>
                <a:gd name="T59" fmla="*/ 1578 h 1830"/>
                <a:gd name="T60" fmla="*/ 1103 w 1856"/>
                <a:gd name="T61" fmla="*/ 1578 h 1830"/>
                <a:gd name="T62" fmla="*/ 1354 w 1856"/>
                <a:gd name="T63" fmla="*/ 1830 h 1830"/>
                <a:gd name="T64" fmla="*/ 1605 w 1856"/>
                <a:gd name="T65" fmla="*/ 1578 h 1830"/>
                <a:gd name="T66" fmla="*/ 1605 w 1856"/>
                <a:gd name="T67" fmla="*/ 1578 h 1830"/>
                <a:gd name="T68" fmla="*/ 1354 w 1856"/>
                <a:gd name="T69" fmla="*/ 132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6" h="1830">
                  <a:moveTo>
                    <a:pt x="928" y="503"/>
                  </a:moveTo>
                  <a:cubicBezTo>
                    <a:pt x="789" y="503"/>
                    <a:pt x="677" y="390"/>
                    <a:pt x="677" y="252"/>
                  </a:cubicBezTo>
                  <a:cubicBezTo>
                    <a:pt x="677" y="252"/>
                    <a:pt x="677" y="252"/>
                    <a:pt x="677" y="252"/>
                  </a:cubicBezTo>
                  <a:cubicBezTo>
                    <a:pt x="677" y="113"/>
                    <a:pt x="789" y="0"/>
                    <a:pt x="928" y="0"/>
                  </a:cubicBezTo>
                  <a:cubicBezTo>
                    <a:pt x="1067" y="0"/>
                    <a:pt x="1179" y="113"/>
                    <a:pt x="1179" y="252"/>
                  </a:cubicBezTo>
                  <a:cubicBezTo>
                    <a:pt x="1179" y="252"/>
                    <a:pt x="1179" y="252"/>
                    <a:pt x="1179" y="252"/>
                  </a:cubicBezTo>
                  <a:cubicBezTo>
                    <a:pt x="1179" y="390"/>
                    <a:pt x="1067" y="503"/>
                    <a:pt x="928" y="503"/>
                  </a:cubicBezTo>
                  <a:close/>
                  <a:moveTo>
                    <a:pt x="502" y="742"/>
                  </a:moveTo>
                  <a:cubicBezTo>
                    <a:pt x="502" y="742"/>
                    <a:pt x="502" y="742"/>
                    <a:pt x="502" y="742"/>
                  </a:cubicBezTo>
                  <a:cubicBezTo>
                    <a:pt x="502" y="603"/>
                    <a:pt x="390" y="491"/>
                    <a:pt x="251" y="491"/>
                  </a:cubicBezTo>
                  <a:cubicBezTo>
                    <a:pt x="113" y="491"/>
                    <a:pt x="0" y="603"/>
                    <a:pt x="0" y="742"/>
                  </a:cubicBezTo>
                  <a:cubicBezTo>
                    <a:pt x="0" y="742"/>
                    <a:pt x="0" y="742"/>
                    <a:pt x="0" y="742"/>
                  </a:cubicBezTo>
                  <a:cubicBezTo>
                    <a:pt x="0" y="881"/>
                    <a:pt x="113" y="993"/>
                    <a:pt x="251" y="993"/>
                  </a:cubicBezTo>
                  <a:cubicBezTo>
                    <a:pt x="390" y="993"/>
                    <a:pt x="502" y="881"/>
                    <a:pt x="502" y="742"/>
                  </a:cubicBezTo>
                  <a:close/>
                  <a:moveTo>
                    <a:pt x="1605" y="491"/>
                  </a:moveTo>
                  <a:cubicBezTo>
                    <a:pt x="1466" y="491"/>
                    <a:pt x="1354" y="603"/>
                    <a:pt x="1354" y="742"/>
                  </a:cubicBezTo>
                  <a:cubicBezTo>
                    <a:pt x="1354" y="742"/>
                    <a:pt x="1354" y="742"/>
                    <a:pt x="1354" y="742"/>
                  </a:cubicBezTo>
                  <a:cubicBezTo>
                    <a:pt x="1354" y="881"/>
                    <a:pt x="1466" y="993"/>
                    <a:pt x="1605" y="993"/>
                  </a:cubicBezTo>
                  <a:cubicBezTo>
                    <a:pt x="1743" y="993"/>
                    <a:pt x="1856" y="881"/>
                    <a:pt x="1856" y="742"/>
                  </a:cubicBezTo>
                  <a:cubicBezTo>
                    <a:pt x="1856" y="742"/>
                    <a:pt x="1856" y="742"/>
                    <a:pt x="1856" y="742"/>
                  </a:cubicBezTo>
                  <a:cubicBezTo>
                    <a:pt x="1856" y="603"/>
                    <a:pt x="1743" y="491"/>
                    <a:pt x="1605" y="491"/>
                  </a:cubicBezTo>
                  <a:close/>
                  <a:moveTo>
                    <a:pt x="502" y="1327"/>
                  </a:moveTo>
                  <a:cubicBezTo>
                    <a:pt x="364" y="1327"/>
                    <a:pt x="251" y="1440"/>
                    <a:pt x="251" y="1578"/>
                  </a:cubicBezTo>
                  <a:cubicBezTo>
                    <a:pt x="251" y="1578"/>
                    <a:pt x="251" y="1578"/>
                    <a:pt x="251" y="1578"/>
                  </a:cubicBezTo>
                  <a:cubicBezTo>
                    <a:pt x="251" y="1717"/>
                    <a:pt x="364" y="1830"/>
                    <a:pt x="502" y="1830"/>
                  </a:cubicBezTo>
                  <a:cubicBezTo>
                    <a:pt x="641" y="1830"/>
                    <a:pt x="753" y="1717"/>
                    <a:pt x="753" y="1578"/>
                  </a:cubicBezTo>
                  <a:cubicBezTo>
                    <a:pt x="753" y="1578"/>
                    <a:pt x="753" y="1578"/>
                    <a:pt x="753" y="1578"/>
                  </a:cubicBezTo>
                  <a:cubicBezTo>
                    <a:pt x="753" y="1440"/>
                    <a:pt x="641" y="1327"/>
                    <a:pt x="502" y="1327"/>
                  </a:cubicBezTo>
                  <a:close/>
                  <a:moveTo>
                    <a:pt x="1354" y="1327"/>
                  </a:moveTo>
                  <a:cubicBezTo>
                    <a:pt x="1215" y="1327"/>
                    <a:pt x="1103" y="1440"/>
                    <a:pt x="1103" y="1578"/>
                  </a:cubicBezTo>
                  <a:cubicBezTo>
                    <a:pt x="1103" y="1578"/>
                    <a:pt x="1103" y="1578"/>
                    <a:pt x="1103" y="1578"/>
                  </a:cubicBezTo>
                  <a:cubicBezTo>
                    <a:pt x="1103" y="1717"/>
                    <a:pt x="1215" y="1830"/>
                    <a:pt x="1354" y="1830"/>
                  </a:cubicBezTo>
                  <a:cubicBezTo>
                    <a:pt x="1492" y="1830"/>
                    <a:pt x="1605" y="1717"/>
                    <a:pt x="1605" y="1578"/>
                  </a:cubicBezTo>
                  <a:cubicBezTo>
                    <a:pt x="1605" y="1578"/>
                    <a:pt x="1605" y="1578"/>
                    <a:pt x="1605" y="1578"/>
                  </a:cubicBezTo>
                  <a:cubicBezTo>
                    <a:pt x="1605" y="1440"/>
                    <a:pt x="1492" y="1327"/>
                    <a:pt x="1354" y="132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65" name="bcgIcons_Funnel">
            <a:extLst>
              <a:ext uri="{FF2B5EF4-FFF2-40B4-BE49-F238E27FC236}">
                <a16:creationId xmlns:a16="http://schemas.microsoft.com/office/drawing/2014/main" xmlns="" id="{2A722AE0-9A28-4F0E-AAE5-0744B87C2E0A}"/>
              </a:ext>
            </a:extLst>
          </p:cNvPr>
          <p:cNvGrpSpPr>
            <a:grpSpLocks noChangeAspect="1"/>
          </p:cNvGrpSpPr>
          <p:nvPr/>
        </p:nvGrpSpPr>
        <p:grpSpPr bwMode="auto">
          <a:xfrm>
            <a:off x="8749053" y="2568770"/>
            <a:ext cx="663677" cy="664292"/>
            <a:chOff x="1682" y="0"/>
            <a:chExt cx="4316" cy="4320"/>
          </a:xfrm>
        </p:grpSpPr>
        <p:sp>
          <p:nvSpPr>
            <p:cNvPr id="66" name="AutoShape 33">
              <a:extLst>
                <a:ext uri="{FF2B5EF4-FFF2-40B4-BE49-F238E27FC236}">
                  <a16:creationId xmlns:a16="http://schemas.microsoft.com/office/drawing/2014/main" xmlns="" id="{AA0180EA-9B31-4915-B604-516CB361930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5">
              <a:extLst>
                <a:ext uri="{FF2B5EF4-FFF2-40B4-BE49-F238E27FC236}">
                  <a16:creationId xmlns:a16="http://schemas.microsoft.com/office/drawing/2014/main" xmlns="" id="{164073BB-D2EA-4E54-AA57-1A5F8B399A0A}"/>
                </a:ext>
              </a:extLst>
            </p:cNvPr>
            <p:cNvSpPr>
              <a:spLocks noEditPoints="1"/>
            </p:cNvSpPr>
            <p:nvPr/>
          </p:nvSpPr>
          <p:spPr bwMode="auto">
            <a:xfrm>
              <a:off x="1978" y="831"/>
              <a:ext cx="3484" cy="2816"/>
            </a:xfrm>
            <a:custGeom>
              <a:avLst/>
              <a:gdLst>
                <a:gd name="T0" fmla="*/ 1860 w 1860"/>
                <a:gd name="T1" fmla="*/ 239 h 1502"/>
                <a:gd name="T2" fmla="*/ 1629 w 1860"/>
                <a:gd name="T3" fmla="*/ 65 h 1502"/>
                <a:gd name="T4" fmla="*/ 1104 w 1860"/>
                <a:gd name="T5" fmla="*/ 0 h 1502"/>
                <a:gd name="T6" fmla="*/ 392 w 1860"/>
                <a:gd name="T7" fmla="*/ 155 h 1502"/>
                <a:gd name="T8" fmla="*/ 226 w 1860"/>
                <a:gd name="T9" fmla="*/ 120 h 1502"/>
                <a:gd name="T10" fmla="*/ 0 w 1860"/>
                <a:gd name="T11" fmla="*/ 234 h 1502"/>
                <a:gd name="T12" fmla="*/ 226 w 1860"/>
                <a:gd name="T13" fmla="*/ 349 h 1502"/>
                <a:gd name="T14" fmla="*/ 365 w 1860"/>
                <a:gd name="T15" fmla="*/ 325 h 1502"/>
                <a:gd name="T16" fmla="*/ 382 w 1860"/>
                <a:gd name="T17" fmla="*/ 377 h 1502"/>
                <a:gd name="T18" fmla="*/ 921 w 1860"/>
                <a:gd name="T19" fmla="*/ 1207 h 1502"/>
                <a:gd name="T20" fmla="*/ 1014 w 1860"/>
                <a:gd name="T21" fmla="*/ 1465 h 1502"/>
                <a:gd name="T22" fmla="*/ 1018 w 1860"/>
                <a:gd name="T23" fmla="*/ 1468 h 1502"/>
                <a:gd name="T24" fmla="*/ 1096 w 1860"/>
                <a:gd name="T25" fmla="*/ 1502 h 1502"/>
                <a:gd name="T26" fmla="*/ 1113 w 1860"/>
                <a:gd name="T27" fmla="*/ 1502 h 1502"/>
                <a:gd name="T28" fmla="*/ 1191 w 1860"/>
                <a:gd name="T29" fmla="*/ 1468 h 1502"/>
                <a:gd name="T30" fmla="*/ 1195 w 1860"/>
                <a:gd name="T31" fmla="*/ 1465 h 1502"/>
                <a:gd name="T32" fmla="*/ 1288 w 1860"/>
                <a:gd name="T33" fmla="*/ 1207 h 1502"/>
                <a:gd name="T34" fmla="*/ 1827 w 1860"/>
                <a:gd name="T35" fmla="*/ 376 h 1502"/>
                <a:gd name="T36" fmla="*/ 1858 w 1860"/>
                <a:gd name="T37" fmla="*/ 259 h 1502"/>
                <a:gd name="T38" fmla="*/ 1858 w 1860"/>
                <a:gd name="T39" fmla="*/ 259 h 1502"/>
                <a:gd name="T40" fmla="*/ 1860 w 1860"/>
                <a:gd name="T41" fmla="*/ 239 h 1502"/>
                <a:gd name="T42" fmla="*/ 44 w 1860"/>
                <a:gd name="T43" fmla="*/ 234 h 1502"/>
                <a:gd name="T44" fmla="*/ 226 w 1860"/>
                <a:gd name="T45" fmla="*/ 164 h 1502"/>
                <a:gd name="T46" fmla="*/ 383 w 1860"/>
                <a:gd name="T47" fmla="*/ 201 h 1502"/>
                <a:gd name="T48" fmla="*/ 398 w 1860"/>
                <a:gd name="T49" fmla="*/ 211 h 1502"/>
                <a:gd name="T50" fmla="*/ 411 w 1860"/>
                <a:gd name="T51" fmla="*/ 197 h 1502"/>
                <a:gd name="T52" fmla="*/ 1104 w 1860"/>
                <a:gd name="T53" fmla="*/ 44 h 1502"/>
                <a:gd name="T54" fmla="*/ 1816 w 1860"/>
                <a:gd name="T55" fmla="*/ 239 h 1502"/>
                <a:gd name="T56" fmla="*/ 1104 w 1860"/>
                <a:gd name="T57" fmla="*/ 435 h 1502"/>
                <a:gd name="T58" fmla="*/ 406 w 1860"/>
                <a:gd name="T59" fmla="*/ 276 h 1502"/>
                <a:gd name="T60" fmla="*/ 394 w 1860"/>
                <a:gd name="T61" fmla="*/ 260 h 1502"/>
                <a:gd name="T62" fmla="*/ 377 w 1860"/>
                <a:gd name="T63" fmla="*/ 271 h 1502"/>
                <a:gd name="T64" fmla="*/ 226 w 1860"/>
                <a:gd name="T65" fmla="*/ 305 h 1502"/>
                <a:gd name="T66" fmla="*/ 44 w 1860"/>
                <a:gd name="T67" fmla="*/ 234 h 1502"/>
                <a:gd name="T68" fmla="*/ 1250 w 1860"/>
                <a:gd name="T69" fmla="*/ 1185 h 1502"/>
                <a:gd name="T70" fmla="*/ 1248 w 1860"/>
                <a:gd name="T71" fmla="*/ 1187 h 1502"/>
                <a:gd name="T72" fmla="*/ 1157 w 1860"/>
                <a:gd name="T73" fmla="*/ 1440 h 1502"/>
                <a:gd name="T74" fmla="*/ 1113 w 1860"/>
                <a:gd name="T75" fmla="*/ 1458 h 1502"/>
                <a:gd name="T76" fmla="*/ 1096 w 1860"/>
                <a:gd name="T77" fmla="*/ 1458 h 1502"/>
                <a:gd name="T78" fmla="*/ 1052 w 1860"/>
                <a:gd name="T79" fmla="*/ 1440 h 1502"/>
                <a:gd name="T80" fmla="*/ 961 w 1860"/>
                <a:gd name="T81" fmla="*/ 1187 h 1502"/>
                <a:gd name="T82" fmla="*/ 422 w 1860"/>
                <a:gd name="T83" fmla="*/ 358 h 1502"/>
                <a:gd name="T84" fmla="*/ 418 w 1860"/>
                <a:gd name="T85" fmla="*/ 344 h 1502"/>
                <a:gd name="T86" fmla="*/ 639 w 1860"/>
                <a:gd name="T87" fmla="*/ 431 h 1502"/>
                <a:gd name="T88" fmla="*/ 1104 w 1860"/>
                <a:gd name="T89" fmla="*/ 479 h 1502"/>
                <a:gd name="T90" fmla="*/ 1629 w 1860"/>
                <a:gd name="T91" fmla="*/ 414 h 1502"/>
                <a:gd name="T92" fmla="*/ 1790 w 1860"/>
                <a:gd name="T93" fmla="*/ 345 h 1502"/>
                <a:gd name="T94" fmla="*/ 1786 w 1860"/>
                <a:gd name="T95" fmla="*/ 358 h 1502"/>
                <a:gd name="T96" fmla="*/ 1250 w 1860"/>
                <a:gd name="T97" fmla="*/ 1185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60" h="1502">
                  <a:moveTo>
                    <a:pt x="1860" y="239"/>
                  </a:moveTo>
                  <a:cubicBezTo>
                    <a:pt x="1860" y="170"/>
                    <a:pt x="1781" y="109"/>
                    <a:pt x="1629" y="65"/>
                  </a:cubicBezTo>
                  <a:cubicBezTo>
                    <a:pt x="1489" y="23"/>
                    <a:pt x="1302" y="0"/>
                    <a:pt x="1104" y="0"/>
                  </a:cubicBezTo>
                  <a:cubicBezTo>
                    <a:pt x="776" y="0"/>
                    <a:pt x="495" y="62"/>
                    <a:pt x="392" y="155"/>
                  </a:cubicBezTo>
                  <a:cubicBezTo>
                    <a:pt x="350" y="133"/>
                    <a:pt x="289" y="120"/>
                    <a:pt x="226" y="120"/>
                  </a:cubicBezTo>
                  <a:cubicBezTo>
                    <a:pt x="97" y="120"/>
                    <a:pt x="0" y="169"/>
                    <a:pt x="0" y="234"/>
                  </a:cubicBezTo>
                  <a:cubicBezTo>
                    <a:pt x="0" y="299"/>
                    <a:pt x="97" y="349"/>
                    <a:pt x="226" y="349"/>
                  </a:cubicBezTo>
                  <a:cubicBezTo>
                    <a:pt x="278" y="349"/>
                    <a:pt x="326" y="340"/>
                    <a:pt x="365" y="325"/>
                  </a:cubicBezTo>
                  <a:cubicBezTo>
                    <a:pt x="382" y="377"/>
                    <a:pt x="382" y="377"/>
                    <a:pt x="382" y="377"/>
                  </a:cubicBezTo>
                  <a:cubicBezTo>
                    <a:pt x="921" y="1207"/>
                    <a:pt x="921" y="1207"/>
                    <a:pt x="921" y="1207"/>
                  </a:cubicBezTo>
                  <a:cubicBezTo>
                    <a:pt x="1014" y="1465"/>
                    <a:pt x="1014" y="1465"/>
                    <a:pt x="1014" y="1465"/>
                  </a:cubicBezTo>
                  <a:cubicBezTo>
                    <a:pt x="1018" y="1468"/>
                    <a:pt x="1018" y="1468"/>
                    <a:pt x="1018" y="1468"/>
                  </a:cubicBezTo>
                  <a:cubicBezTo>
                    <a:pt x="1019" y="1470"/>
                    <a:pt x="1052" y="1502"/>
                    <a:pt x="1096" y="1502"/>
                  </a:cubicBezTo>
                  <a:cubicBezTo>
                    <a:pt x="1113" y="1502"/>
                    <a:pt x="1113" y="1502"/>
                    <a:pt x="1113" y="1502"/>
                  </a:cubicBezTo>
                  <a:cubicBezTo>
                    <a:pt x="1157" y="1502"/>
                    <a:pt x="1190" y="1470"/>
                    <a:pt x="1191" y="1468"/>
                  </a:cubicBezTo>
                  <a:cubicBezTo>
                    <a:pt x="1195" y="1465"/>
                    <a:pt x="1195" y="1465"/>
                    <a:pt x="1195" y="1465"/>
                  </a:cubicBezTo>
                  <a:cubicBezTo>
                    <a:pt x="1288" y="1207"/>
                    <a:pt x="1288" y="1207"/>
                    <a:pt x="1288" y="1207"/>
                  </a:cubicBezTo>
                  <a:cubicBezTo>
                    <a:pt x="1827" y="376"/>
                    <a:pt x="1827" y="376"/>
                    <a:pt x="1827" y="376"/>
                  </a:cubicBezTo>
                  <a:cubicBezTo>
                    <a:pt x="1858" y="259"/>
                    <a:pt x="1858" y="259"/>
                    <a:pt x="1858" y="259"/>
                  </a:cubicBezTo>
                  <a:cubicBezTo>
                    <a:pt x="1858" y="259"/>
                    <a:pt x="1858" y="259"/>
                    <a:pt x="1858" y="259"/>
                  </a:cubicBezTo>
                  <a:cubicBezTo>
                    <a:pt x="1860" y="253"/>
                    <a:pt x="1860" y="246"/>
                    <a:pt x="1860" y="239"/>
                  </a:cubicBezTo>
                  <a:close/>
                  <a:moveTo>
                    <a:pt x="44" y="234"/>
                  </a:moveTo>
                  <a:cubicBezTo>
                    <a:pt x="44" y="205"/>
                    <a:pt x="113" y="164"/>
                    <a:pt x="226" y="164"/>
                  </a:cubicBezTo>
                  <a:cubicBezTo>
                    <a:pt x="289" y="164"/>
                    <a:pt x="348" y="177"/>
                    <a:pt x="383" y="201"/>
                  </a:cubicBezTo>
                  <a:cubicBezTo>
                    <a:pt x="398" y="211"/>
                    <a:pt x="398" y="211"/>
                    <a:pt x="398" y="211"/>
                  </a:cubicBezTo>
                  <a:cubicBezTo>
                    <a:pt x="411" y="197"/>
                    <a:pt x="411" y="197"/>
                    <a:pt x="411" y="197"/>
                  </a:cubicBezTo>
                  <a:cubicBezTo>
                    <a:pt x="492" y="108"/>
                    <a:pt x="784" y="44"/>
                    <a:pt x="1104" y="44"/>
                  </a:cubicBezTo>
                  <a:cubicBezTo>
                    <a:pt x="1524" y="44"/>
                    <a:pt x="1816" y="147"/>
                    <a:pt x="1816" y="239"/>
                  </a:cubicBezTo>
                  <a:cubicBezTo>
                    <a:pt x="1816" y="332"/>
                    <a:pt x="1524" y="435"/>
                    <a:pt x="1104" y="435"/>
                  </a:cubicBezTo>
                  <a:cubicBezTo>
                    <a:pt x="729" y="435"/>
                    <a:pt x="469" y="355"/>
                    <a:pt x="406" y="276"/>
                  </a:cubicBezTo>
                  <a:cubicBezTo>
                    <a:pt x="394" y="260"/>
                    <a:pt x="394" y="260"/>
                    <a:pt x="394" y="260"/>
                  </a:cubicBezTo>
                  <a:cubicBezTo>
                    <a:pt x="377" y="271"/>
                    <a:pt x="377" y="271"/>
                    <a:pt x="377" y="271"/>
                  </a:cubicBezTo>
                  <a:cubicBezTo>
                    <a:pt x="342" y="292"/>
                    <a:pt x="286" y="305"/>
                    <a:pt x="226" y="305"/>
                  </a:cubicBezTo>
                  <a:cubicBezTo>
                    <a:pt x="113" y="305"/>
                    <a:pt x="44" y="263"/>
                    <a:pt x="44" y="234"/>
                  </a:cubicBezTo>
                  <a:close/>
                  <a:moveTo>
                    <a:pt x="1250" y="1185"/>
                  </a:moveTo>
                  <a:cubicBezTo>
                    <a:pt x="1248" y="1187"/>
                    <a:pt x="1248" y="1187"/>
                    <a:pt x="1248" y="1187"/>
                  </a:cubicBezTo>
                  <a:cubicBezTo>
                    <a:pt x="1157" y="1440"/>
                    <a:pt x="1157" y="1440"/>
                    <a:pt x="1157" y="1440"/>
                  </a:cubicBezTo>
                  <a:cubicBezTo>
                    <a:pt x="1150" y="1446"/>
                    <a:pt x="1133" y="1458"/>
                    <a:pt x="1113" y="1458"/>
                  </a:cubicBezTo>
                  <a:cubicBezTo>
                    <a:pt x="1096" y="1458"/>
                    <a:pt x="1096" y="1458"/>
                    <a:pt x="1096" y="1458"/>
                  </a:cubicBezTo>
                  <a:cubicBezTo>
                    <a:pt x="1076" y="1458"/>
                    <a:pt x="1059" y="1446"/>
                    <a:pt x="1052" y="1440"/>
                  </a:cubicBezTo>
                  <a:cubicBezTo>
                    <a:pt x="961" y="1187"/>
                    <a:pt x="961" y="1187"/>
                    <a:pt x="961" y="1187"/>
                  </a:cubicBezTo>
                  <a:cubicBezTo>
                    <a:pt x="422" y="358"/>
                    <a:pt x="422" y="358"/>
                    <a:pt x="422" y="358"/>
                  </a:cubicBezTo>
                  <a:cubicBezTo>
                    <a:pt x="418" y="344"/>
                    <a:pt x="418" y="344"/>
                    <a:pt x="418" y="344"/>
                  </a:cubicBezTo>
                  <a:cubicBezTo>
                    <a:pt x="479" y="386"/>
                    <a:pt x="568" y="414"/>
                    <a:pt x="639" y="431"/>
                  </a:cubicBezTo>
                  <a:cubicBezTo>
                    <a:pt x="773" y="462"/>
                    <a:pt x="933" y="479"/>
                    <a:pt x="1104" y="479"/>
                  </a:cubicBezTo>
                  <a:cubicBezTo>
                    <a:pt x="1302" y="479"/>
                    <a:pt x="1489" y="456"/>
                    <a:pt x="1629" y="414"/>
                  </a:cubicBezTo>
                  <a:cubicBezTo>
                    <a:pt x="1698" y="394"/>
                    <a:pt x="1752" y="371"/>
                    <a:pt x="1790" y="345"/>
                  </a:cubicBezTo>
                  <a:cubicBezTo>
                    <a:pt x="1786" y="358"/>
                    <a:pt x="1786" y="358"/>
                    <a:pt x="1786" y="358"/>
                  </a:cubicBezTo>
                  <a:lnTo>
                    <a:pt x="1250" y="118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36">
              <a:extLst>
                <a:ext uri="{FF2B5EF4-FFF2-40B4-BE49-F238E27FC236}">
                  <a16:creationId xmlns:a16="http://schemas.microsoft.com/office/drawing/2014/main" xmlns="" id="{61623AB7-78B2-449F-9775-B5FD995DB3D2}"/>
                </a:ext>
              </a:extLst>
            </p:cNvPr>
            <p:cNvSpPr>
              <a:spLocks noEditPoints="1"/>
            </p:cNvSpPr>
            <p:nvPr/>
          </p:nvSpPr>
          <p:spPr bwMode="auto">
            <a:xfrm>
              <a:off x="2177" y="996"/>
              <a:ext cx="3122" cy="2486"/>
            </a:xfrm>
            <a:custGeom>
              <a:avLst/>
              <a:gdLst>
                <a:gd name="T0" fmla="*/ 894 w 1667"/>
                <a:gd name="T1" fmla="*/ 1079 h 1326"/>
                <a:gd name="T2" fmla="*/ 426 w 1667"/>
                <a:gd name="T3" fmla="*/ 358 h 1326"/>
                <a:gd name="T4" fmla="*/ 523 w 1667"/>
                <a:gd name="T5" fmla="*/ 385 h 1326"/>
                <a:gd name="T6" fmla="*/ 998 w 1667"/>
                <a:gd name="T7" fmla="*/ 435 h 1326"/>
                <a:gd name="T8" fmla="*/ 1536 w 1667"/>
                <a:gd name="T9" fmla="*/ 369 h 1326"/>
                <a:gd name="T10" fmla="*/ 1571 w 1667"/>
                <a:gd name="T11" fmla="*/ 357 h 1326"/>
                <a:gd name="T12" fmla="*/ 1103 w 1667"/>
                <a:gd name="T13" fmla="*/ 1079 h 1326"/>
                <a:gd name="T14" fmla="*/ 1014 w 1667"/>
                <a:gd name="T15" fmla="*/ 1324 h 1326"/>
                <a:gd name="T16" fmla="*/ 1007 w 1667"/>
                <a:gd name="T17" fmla="*/ 1326 h 1326"/>
                <a:gd name="T18" fmla="*/ 990 w 1667"/>
                <a:gd name="T19" fmla="*/ 1326 h 1326"/>
                <a:gd name="T20" fmla="*/ 983 w 1667"/>
                <a:gd name="T21" fmla="*/ 1324 h 1326"/>
                <a:gd name="T22" fmla="*/ 894 w 1667"/>
                <a:gd name="T23" fmla="*/ 1079 h 1326"/>
                <a:gd name="T24" fmla="*/ 335 w 1667"/>
                <a:gd name="T25" fmla="*/ 160 h 1326"/>
                <a:gd name="T26" fmla="*/ 998 w 1667"/>
                <a:gd name="T27" fmla="*/ 303 h 1326"/>
                <a:gd name="T28" fmla="*/ 1664 w 1667"/>
                <a:gd name="T29" fmla="*/ 157 h 1326"/>
                <a:gd name="T30" fmla="*/ 1666 w 1667"/>
                <a:gd name="T31" fmla="*/ 149 h 1326"/>
                <a:gd name="T32" fmla="*/ 1498 w 1667"/>
                <a:gd name="T33" fmla="*/ 61 h 1326"/>
                <a:gd name="T34" fmla="*/ 998 w 1667"/>
                <a:gd name="T35" fmla="*/ 0 h 1326"/>
                <a:gd name="T36" fmla="*/ 571 w 1667"/>
                <a:gd name="T37" fmla="*/ 42 h 1326"/>
                <a:gd name="T38" fmla="*/ 338 w 1667"/>
                <a:gd name="T39" fmla="*/ 139 h 1326"/>
                <a:gd name="T40" fmla="*/ 335 w 1667"/>
                <a:gd name="T41" fmla="*/ 160 h 1326"/>
                <a:gd name="T42" fmla="*/ 120 w 1667"/>
                <a:gd name="T43" fmla="*/ 171 h 1326"/>
                <a:gd name="T44" fmla="*/ 240 w 1667"/>
                <a:gd name="T45" fmla="*/ 146 h 1326"/>
                <a:gd name="T46" fmla="*/ 120 w 1667"/>
                <a:gd name="T47" fmla="*/ 120 h 1326"/>
                <a:gd name="T48" fmla="*/ 0 w 1667"/>
                <a:gd name="T49" fmla="*/ 146 h 1326"/>
                <a:gd name="T50" fmla="*/ 120 w 1667"/>
                <a:gd name="T51" fmla="*/ 171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7" h="1326">
                  <a:moveTo>
                    <a:pt x="894" y="1079"/>
                  </a:moveTo>
                  <a:cubicBezTo>
                    <a:pt x="426" y="358"/>
                    <a:pt x="426" y="358"/>
                    <a:pt x="426" y="358"/>
                  </a:cubicBezTo>
                  <a:cubicBezTo>
                    <a:pt x="456" y="368"/>
                    <a:pt x="488" y="377"/>
                    <a:pt x="523" y="385"/>
                  </a:cubicBezTo>
                  <a:cubicBezTo>
                    <a:pt x="660" y="418"/>
                    <a:pt x="824" y="435"/>
                    <a:pt x="998" y="435"/>
                  </a:cubicBezTo>
                  <a:cubicBezTo>
                    <a:pt x="1200" y="435"/>
                    <a:pt x="1391" y="411"/>
                    <a:pt x="1536" y="369"/>
                  </a:cubicBezTo>
                  <a:cubicBezTo>
                    <a:pt x="1548" y="365"/>
                    <a:pt x="1560" y="361"/>
                    <a:pt x="1571" y="357"/>
                  </a:cubicBezTo>
                  <a:cubicBezTo>
                    <a:pt x="1103" y="1079"/>
                    <a:pt x="1103" y="1079"/>
                    <a:pt x="1103" y="1079"/>
                  </a:cubicBezTo>
                  <a:cubicBezTo>
                    <a:pt x="1014" y="1324"/>
                    <a:pt x="1014" y="1324"/>
                    <a:pt x="1014" y="1324"/>
                  </a:cubicBezTo>
                  <a:cubicBezTo>
                    <a:pt x="1011" y="1325"/>
                    <a:pt x="1009" y="1326"/>
                    <a:pt x="1007" y="1326"/>
                  </a:cubicBezTo>
                  <a:cubicBezTo>
                    <a:pt x="990" y="1326"/>
                    <a:pt x="990" y="1326"/>
                    <a:pt x="990" y="1326"/>
                  </a:cubicBezTo>
                  <a:cubicBezTo>
                    <a:pt x="988" y="1326"/>
                    <a:pt x="986" y="1325"/>
                    <a:pt x="983" y="1324"/>
                  </a:cubicBezTo>
                  <a:lnTo>
                    <a:pt x="894" y="1079"/>
                  </a:lnTo>
                  <a:close/>
                  <a:moveTo>
                    <a:pt x="335" y="160"/>
                  </a:moveTo>
                  <a:cubicBezTo>
                    <a:pt x="382" y="220"/>
                    <a:pt x="618" y="303"/>
                    <a:pt x="998" y="303"/>
                  </a:cubicBezTo>
                  <a:cubicBezTo>
                    <a:pt x="1406" y="303"/>
                    <a:pt x="1632" y="208"/>
                    <a:pt x="1664" y="157"/>
                  </a:cubicBezTo>
                  <a:cubicBezTo>
                    <a:pt x="1667" y="152"/>
                    <a:pt x="1666" y="149"/>
                    <a:pt x="1666" y="149"/>
                  </a:cubicBezTo>
                  <a:cubicBezTo>
                    <a:pt x="1661" y="138"/>
                    <a:pt x="1626" y="99"/>
                    <a:pt x="1498" y="61"/>
                  </a:cubicBezTo>
                  <a:cubicBezTo>
                    <a:pt x="1365" y="22"/>
                    <a:pt x="1188" y="0"/>
                    <a:pt x="998" y="0"/>
                  </a:cubicBezTo>
                  <a:cubicBezTo>
                    <a:pt x="846" y="0"/>
                    <a:pt x="695" y="15"/>
                    <a:pt x="571" y="42"/>
                  </a:cubicBezTo>
                  <a:cubicBezTo>
                    <a:pt x="407" y="79"/>
                    <a:pt x="353" y="122"/>
                    <a:pt x="338" y="139"/>
                  </a:cubicBezTo>
                  <a:cubicBezTo>
                    <a:pt x="338" y="139"/>
                    <a:pt x="326" y="150"/>
                    <a:pt x="335" y="160"/>
                  </a:cubicBezTo>
                  <a:close/>
                  <a:moveTo>
                    <a:pt x="120" y="171"/>
                  </a:moveTo>
                  <a:cubicBezTo>
                    <a:pt x="186" y="171"/>
                    <a:pt x="240" y="160"/>
                    <a:pt x="240" y="146"/>
                  </a:cubicBezTo>
                  <a:cubicBezTo>
                    <a:pt x="240" y="131"/>
                    <a:pt x="186" y="120"/>
                    <a:pt x="120" y="120"/>
                  </a:cubicBezTo>
                  <a:cubicBezTo>
                    <a:pt x="54" y="120"/>
                    <a:pt x="0" y="131"/>
                    <a:pt x="0" y="146"/>
                  </a:cubicBezTo>
                  <a:cubicBezTo>
                    <a:pt x="0" y="160"/>
                    <a:pt x="54" y="171"/>
                    <a:pt x="120" y="17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9" name="Group 68"/>
          <p:cNvGrpSpPr>
            <a:grpSpLocks noChangeAspect="1"/>
          </p:cNvGrpSpPr>
          <p:nvPr/>
        </p:nvGrpSpPr>
        <p:grpSpPr>
          <a:xfrm>
            <a:off x="10334149" y="2568770"/>
            <a:ext cx="664292" cy="664292"/>
            <a:chOff x="5267325" y="2609850"/>
            <a:chExt cx="1657350" cy="1657350"/>
          </a:xfrm>
        </p:grpSpPr>
        <p:sp>
          <p:nvSpPr>
            <p:cNvPr id="70" name="AutoShape 53"/>
            <p:cNvSpPr>
              <a:spLocks noChangeAspect="1" noChangeArrowheads="1" noTextEdit="1"/>
            </p:cNvSpPr>
            <p:nvPr/>
          </p:nvSpPr>
          <p:spPr bwMode="auto">
            <a:xfrm>
              <a:off x="5267325" y="2609850"/>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1" name="Group 70"/>
            <p:cNvGrpSpPr/>
            <p:nvPr/>
          </p:nvGrpSpPr>
          <p:grpSpPr>
            <a:xfrm>
              <a:off x="5432425" y="2965450"/>
              <a:ext cx="1323975" cy="944563"/>
              <a:chOff x="5432425" y="2965450"/>
              <a:chExt cx="1323975" cy="944563"/>
            </a:xfrm>
          </p:grpSpPr>
          <p:sp>
            <p:nvSpPr>
              <p:cNvPr id="72" name="Freeform 71"/>
              <p:cNvSpPr>
                <a:spLocks/>
              </p:cNvSpPr>
              <p:nvPr/>
            </p:nvSpPr>
            <p:spPr bwMode="auto">
              <a:xfrm>
                <a:off x="5432425" y="2965450"/>
                <a:ext cx="1323975" cy="944563"/>
              </a:xfrm>
              <a:custGeom>
                <a:avLst/>
                <a:gdLst>
                  <a:gd name="connsiteX0" fmla="*/ 1187662 w 1323975"/>
                  <a:gd name="connsiteY0" fmla="*/ 113712 h 944563"/>
                  <a:gd name="connsiteX1" fmla="*/ 1209253 w 1323975"/>
                  <a:gd name="connsiteY1" fmla="*/ 132438 h 944563"/>
                  <a:gd name="connsiteX2" fmla="*/ 1145921 w 1323975"/>
                  <a:gd name="connsiteY2" fmla="*/ 362190 h 944563"/>
                  <a:gd name="connsiteX3" fmla="*/ 1129368 w 1323975"/>
                  <a:gd name="connsiteY3" fmla="*/ 367232 h 944563"/>
                  <a:gd name="connsiteX4" fmla="*/ 1081150 w 1323975"/>
                  <a:gd name="connsiteY4" fmla="*/ 326179 h 944563"/>
                  <a:gd name="connsiteX5" fmla="*/ 1066756 w 1323975"/>
                  <a:gd name="connsiteY5" fmla="*/ 327619 h 944563"/>
                  <a:gd name="connsiteX6" fmla="*/ 1038689 w 1323975"/>
                  <a:gd name="connsiteY6" fmla="*/ 359309 h 944563"/>
                  <a:gd name="connsiteX7" fmla="*/ 898351 w 1323975"/>
                  <a:gd name="connsiteY7" fmla="*/ 528563 h 944563"/>
                  <a:gd name="connsiteX8" fmla="*/ 884677 w 1323975"/>
                  <a:gd name="connsiteY8" fmla="*/ 530723 h 944563"/>
                  <a:gd name="connsiteX9" fmla="*/ 871723 w 1323975"/>
                  <a:gd name="connsiteY9" fmla="*/ 521360 h 944563"/>
                  <a:gd name="connsiteX10" fmla="*/ 846534 w 1323975"/>
                  <a:gd name="connsiteY10" fmla="*/ 505515 h 944563"/>
                  <a:gd name="connsiteX11" fmla="*/ 845814 w 1323975"/>
                  <a:gd name="connsiteY11" fmla="*/ 505515 h 944563"/>
                  <a:gd name="connsiteX12" fmla="*/ 712673 w 1323975"/>
                  <a:gd name="connsiteY12" fmla="*/ 411166 h 944563"/>
                  <a:gd name="connsiteX13" fmla="*/ 698999 w 1323975"/>
                  <a:gd name="connsiteY13" fmla="*/ 412606 h 944563"/>
                  <a:gd name="connsiteX14" fmla="*/ 678129 w 1323975"/>
                  <a:gd name="connsiteY14" fmla="*/ 435653 h 944563"/>
                  <a:gd name="connsiteX15" fmla="*/ 652940 w 1323975"/>
                  <a:gd name="connsiteY15" fmla="*/ 464462 h 944563"/>
                  <a:gd name="connsiteX16" fmla="*/ 483095 w 1323975"/>
                  <a:gd name="connsiteY16" fmla="*/ 650281 h 944563"/>
                  <a:gd name="connsiteX17" fmla="*/ 463664 w 1323975"/>
                  <a:gd name="connsiteY17" fmla="*/ 671888 h 944563"/>
                  <a:gd name="connsiteX18" fmla="*/ 444952 w 1323975"/>
                  <a:gd name="connsiteY18" fmla="*/ 675489 h 944563"/>
                  <a:gd name="connsiteX19" fmla="*/ 304615 w 1323975"/>
                  <a:gd name="connsiteY19" fmla="*/ 606347 h 944563"/>
                  <a:gd name="connsiteX20" fmla="*/ 291660 w 1323975"/>
                  <a:gd name="connsiteY20" fmla="*/ 609228 h 944563"/>
                  <a:gd name="connsiteX21" fmla="*/ 285903 w 1323975"/>
                  <a:gd name="connsiteY21" fmla="*/ 617151 h 944563"/>
                  <a:gd name="connsiteX22" fmla="*/ 259275 w 1323975"/>
                  <a:gd name="connsiteY22" fmla="*/ 648841 h 944563"/>
                  <a:gd name="connsiteX23" fmla="*/ 90870 w 1323975"/>
                  <a:gd name="connsiteY23" fmla="*/ 846183 h 944563"/>
                  <a:gd name="connsiteX24" fmla="*/ 71438 w 1323975"/>
                  <a:gd name="connsiteY24" fmla="*/ 869950 h 944563"/>
                  <a:gd name="connsiteX25" fmla="*/ 90870 w 1323975"/>
                  <a:gd name="connsiteY25" fmla="*/ 843302 h 944563"/>
                  <a:gd name="connsiteX26" fmla="*/ 259275 w 1323975"/>
                  <a:gd name="connsiteY26" fmla="*/ 609228 h 944563"/>
                  <a:gd name="connsiteX27" fmla="*/ 280865 w 1323975"/>
                  <a:gd name="connsiteY27" fmla="*/ 578978 h 944563"/>
                  <a:gd name="connsiteX28" fmla="*/ 293100 w 1323975"/>
                  <a:gd name="connsiteY28" fmla="*/ 575377 h 944563"/>
                  <a:gd name="connsiteX29" fmla="*/ 440634 w 1323975"/>
                  <a:gd name="connsiteY29" fmla="*/ 631555 h 944563"/>
                  <a:gd name="connsiteX30" fmla="*/ 452869 w 1323975"/>
                  <a:gd name="connsiteY30" fmla="*/ 627954 h 944563"/>
                  <a:gd name="connsiteX31" fmla="*/ 483095 w 1323975"/>
                  <a:gd name="connsiteY31" fmla="*/ 589782 h 944563"/>
                  <a:gd name="connsiteX32" fmla="*/ 652940 w 1323975"/>
                  <a:gd name="connsiteY32" fmla="*/ 380196 h 944563"/>
                  <a:gd name="connsiteX33" fmla="*/ 678129 w 1323975"/>
                  <a:gd name="connsiteY33" fmla="*/ 348506 h 944563"/>
                  <a:gd name="connsiteX34" fmla="*/ 688204 w 1323975"/>
                  <a:gd name="connsiteY34" fmla="*/ 334822 h 944563"/>
                  <a:gd name="connsiteX35" fmla="*/ 701878 w 1323975"/>
                  <a:gd name="connsiteY35" fmla="*/ 332661 h 944563"/>
                  <a:gd name="connsiteX36" fmla="*/ 846534 w 1323975"/>
                  <a:gd name="connsiteY36" fmla="*/ 422689 h 944563"/>
                  <a:gd name="connsiteX37" fmla="*/ 871723 w 1323975"/>
                  <a:gd name="connsiteY37" fmla="*/ 438534 h 944563"/>
                  <a:gd name="connsiteX38" fmla="*/ 871723 w 1323975"/>
                  <a:gd name="connsiteY38" fmla="*/ 439254 h 944563"/>
                  <a:gd name="connsiteX39" fmla="*/ 885397 w 1323975"/>
                  <a:gd name="connsiteY39" fmla="*/ 436374 h 944563"/>
                  <a:gd name="connsiteX40" fmla="*/ 1011341 w 1323975"/>
                  <a:gd name="connsiteY40" fmla="*/ 281525 h 944563"/>
                  <a:gd name="connsiteX41" fmla="*/ 1009182 w 1323975"/>
                  <a:gd name="connsiteY41" fmla="*/ 267120 h 944563"/>
                  <a:gd name="connsiteX42" fmla="*/ 962402 w 1323975"/>
                  <a:gd name="connsiteY42" fmla="*/ 230389 h 944563"/>
                  <a:gd name="connsiteX43" fmla="*/ 964562 w 1323975"/>
                  <a:gd name="connsiteY43" fmla="*/ 212383 h 944563"/>
                  <a:gd name="connsiteX44" fmla="*/ 974637 w 1323975"/>
                  <a:gd name="connsiteY44" fmla="*/ 208062 h 944563"/>
                  <a:gd name="connsiteX45" fmla="*/ 1187662 w 1323975"/>
                  <a:gd name="connsiteY45" fmla="*/ 113712 h 944563"/>
                  <a:gd name="connsiteX46" fmla="*/ 31750 w 1323975"/>
                  <a:gd name="connsiteY46" fmla="*/ 31750 h 944563"/>
                  <a:gd name="connsiteX47" fmla="*/ 31750 w 1323975"/>
                  <a:gd name="connsiteY47" fmla="*/ 912813 h 944563"/>
                  <a:gd name="connsiteX48" fmla="*/ 1292225 w 1323975"/>
                  <a:gd name="connsiteY48" fmla="*/ 912813 h 944563"/>
                  <a:gd name="connsiteX49" fmla="*/ 1292225 w 1323975"/>
                  <a:gd name="connsiteY49" fmla="*/ 31750 h 944563"/>
                  <a:gd name="connsiteX50" fmla="*/ 31750 w 1323975"/>
                  <a:gd name="connsiteY50" fmla="*/ 31750 h 944563"/>
                  <a:gd name="connsiteX51" fmla="*/ 31661 w 1323975"/>
                  <a:gd name="connsiteY51" fmla="*/ 0 h 944563"/>
                  <a:gd name="connsiteX52" fmla="*/ 1292315 w 1323975"/>
                  <a:gd name="connsiteY52" fmla="*/ 0 h 944563"/>
                  <a:gd name="connsiteX53" fmla="*/ 1323975 w 1323975"/>
                  <a:gd name="connsiteY53" fmla="*/ 31678 h 944563"/>
                  <a:gd name="connsiteX54" fmla="*/ 1323975 w 1323975"/>
                  <a:gd name="connsiteY54" fmla="*/ 913606 h 944563"/>
                  <a:gd name="connsiteX55" fmla="*/ 1292315 w 1323975"/>
                  <a:gd name="connsiteY55" fmla="*/ 944563 h 944563"/>
                  <a:gd name="connsiteX56" fmla="*/ 31661 w 1323975"/>
                  <a:gd name="connsiteY56" fmla="*/ 944563 h 944563"/>
                  <a:gd name="connsiteX57" fmla="*/ 0 w 1323975"/>
                  <a:gd name="connsiteY57" fmla="*/ 913606 h 944563"/>
                  <a:gd name="connsiteX58" fmla="*/ 0 w 1323975"/>
                  <a:gd name="connsiteY58" fmla="*/ 31678 h 944563"/>
                  <a:gd name="connsiteX59" fmla="*/ 31661 w 1323975"/>
                  <a:gd name="connsiteY59" fmla="*/ 0 h 94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23975" h="944563">
                    <a:moveTo>
                      <a:pt x="1187662" y="113712"/>
                    </a:moveTo>
                    <a:cubicBezTo>
                      <a:pt x="1199897" y="107950"/>
                      <a:pt x="1212851" y="119474"/>
                      <a:pt x="1209253" y="132438"/>
                    </a:cubicBezTo>
                    <a:cubicBezTo>
                      <a:pt x="1209253" y="132438"/>
                      <a:pt x="1209253" y="132438"/>
                      <a:pt x="1145921" y="362190"/>
                    </a:cubicBezTo>
                    <a:cubicBezTo>
                      <a:pt x="1143762" y="370113"/>
                      <a:pt x="1135126" y="372273"/>
                      <a:pt x="1129368" y="367232"/>
                    </a:cubicBezTo>
                    <a:cubicBezTo>
                      <a:pt x="1129368" y="367232"/>
                      <a:pt x="1129368" y="367232"/>
                      <a:pt x="1081150" y="326179"/>
                    </a:cubicBezTo>
                    <a:cubicBezTo>
                      <a:pt x="1076832" y="322578"/>
                      <a:pt x="1070355" y="323298"/>
                      <a:pt x="1066756" y="327619"/>
                    </a:cubicBezTo>
                    <a:cubicBezTo>
                      <a:pt x="1066756" y="327619"/>
                      <a:pt x="1066756" y="327619"/>
                      <a:pt x="1038689" y="359309"/>
                    </a:cubicBezTo>
                    <a:cubicBezTo>
                      <a:pt x="1038689" y="359309"/>
                      <a:pt x="1038689" y="359309"/>
                      <a:pt x="898351" y="528563"/>
                    </a:cubicBezTo>
                    <a:cubicBezTo>
                      <a:pt x="894753" y="532884"/>
                      <a:pt x="888995" y="533604"/>
                      <a:pt x="884677" y="530723"/>
                    </a:cubicBezTo>
                    <a:cubicBezTo>
                      <a:pt x="884677" y="530723"/>
                      <a:pt x="884677" y="530723"/>
                      <a:pt x="871723" y="521360"/>
                    </a:cubicBezTo>
                    <a:cubicBezTo>
                      <a:pt x="871723" y="521360"/>
                      <a:pt x="871723" y="521360"/>
                      <a:pt x="846534" y="505515"/>
                    </a:cubicBezTo>
                    <a:cubicBezTo>
                      <a:pt x="846534" y="505515"/>
                      <a:pt x="846534" y="505515"/>
                      <a:pt x="845814" y="505515"/>
                    </a:cubicBezTo>
                    <a:cubicBezTo>
                      <a:pt x="845814" y="505515"/>
                      <a:pt x="845814" y="505515"/>
                      <a:pt x="712673" y="411166"/>
                    </a:cubicBezTo>
                    <a:cubicBezTo>
                      <a:pt x="708355" y="407565"/>
                      <a:pt x="702598" y="408285"/>
                      <a:pt x="698999" y="412606"/>
                    </a:cubicBezTo>
                    <a:cubicBezTo>
                      <a:pt x="698999" y="412606"/>
                      <a:pt x="698999" y="412606"/>
                      <a:pt x="678129" y="435653"/>
                    </a:cubicBezTo>
                    <a:cubicBezTo>
                      <a:pt x="678129" y="435653"/>
                      <a:pt x="678129" y="435653"/>
                      <a:pt x="652940" y="464462"/>
                    </a:cubicBezTo>
                    <a:cubicBezTo>
                      <a:pt x="652940" y="464462"/>
                      <a:pt x="652940" y="464462"/>
                      <a:pt x="483095" y="650281"/>
                    </a:cubicBezTo>
                    <a:cubicBezTo>
                      <a:pt x="483095" y="650281"/>
                      <a:pt x="483095" y="650281"/>
                      <a:pt x="463664" y="671888"/>
                    </a:cubicBezTo>
                    <a:cubicBezTo>
                      <a:pt x="459346" y="676929"/>
                      <a:pt x="451429" y="678370"/>
                      <a:pt x="444952" y="675489"/>
                    </a:cubicBezTo>
                    <a:cubicBezTo>
                      <a:pt x="444952" y="675489"/>
                      <a:pt x="444952" y="675489"/>
                      <a:pt x="304615" y="606347"/>
                    </a:cubicBezTo>
                    <a:cubicBezTo>
                      <a:pt x="300297" y="604186"/>
                      <a:pt x="294539" y="605627"/>
                      <a:pt x="291660" y="609228"/>
                    </a:cubicBezTo>
                    <a:cubicBezTo>
                      <a:pt x="291660" y="609228"/>
                      <a:pt x="291660" y="609228"/>
                      <a:pt x="285903" y="617151"/>
                    </a:cubicBezTo>
                    <a:cubicBezTo>
                      <a:pt x="285903" y="617151"/>
                      <a:pt x="285903" y="617151"/>
                      <a:pt x="259275" y="648841"/>
                    </a:cubicBezTo>
                    <a:cubicBezTo>
                      <a:pt x="259275" y="648841"/>
                      <a:pt x="259275" y="648841"/>
                      <a:pt x="90870" y="846183"/>
                    </a:cubicBezTo>
                    <a:lnTo>
                      <a:pt x="71438" y="869950"/>
                    </a:lnTo>
                    <a:cubicBezTo>
                      <a:pt x="71438" y="869950"/>
                      <a:pt x="71438" y="869950"/>
                      <a:pt x="90870" y="843302"/>
                    </a:cubicBezTo>
                    <a:cubicBezTo>
                      <a:pt x="90870" y="843302"/>
                      <a:pt x="90870" y="843302"/>
                      <a:pt x="259275" y="609228"/>
                    </a:cubicBezTo>
                    <a:cubicBezTo>
                      <a:pt x="259275" y="609228"/>
                      <a:pt x="259275" y="609228"/>
                      <a:pt x="280865" y="578978"/>
                    </a:cubicBezTo>
                    <a:cubicBezTo>
                      <a:pt x="283744" y="575377"/>
                      <a:pt x="288782" y="573937"/>
                      <a:pt x="293100" y="575377"/>
                    </a:cubicBezTo>
                    <a:cubicBezTo>
                      <a:pt x="293100" y="575377"/>
                      <a:pt x="293100" y="575377"/>
                      <a:pt x="440634" y="631555"/>
                    </a:cubicBezTo>
                    <a:cubicBezTo>
                      <a:pt x="444952" y="633716"/>
                      <a:pt x="449990" y="632275"/>
                      <a:pt x="452869" y="627954"/>
                    </a:cubicBezTo>
                    <a:cubicBezTo>
                      <a:pt x="452869" y="627954"/>
                      <a:pt x="452869" y="627954"/>
                      <a:pt x="483095" y="589782"/>
                    </a:cubicBezTo>
                    <a:cubicBezTo>
                      <a:pt x="483095" y="589782"/>
                      <a:pt x="483095" y="589782"/>
                      <a:pt x="652940" y="380196"/>
                    </a:cubicBezTo>
                    <a:cubicBezTo>
                      <a:pt x="652940" y="380196"/>
                      <a:pt x="652940" y="380196"/>
                      <a:pt x="678129" y="348506"/>
                    </a:cubicBezTo>
                    <a:cubicBezTo>
                      <a:pt x="678129" y="348506"/>
                      <a:pt x="678129" y="348506"/>
                      <a:pt x="688204" y="334822"/>
                    </a:cubicBezTo>
                    <a:cubicBezTo>
                      <a:pt x="691803" y="330500"/>
                      <a:pt x="697560" y="329780"/>
                      <a:pt x="701878" y="332661"/>
                    </a:cubicBezTo>
                    <a:cubicBezTo>
                      <a:pt x="701878" y="332661"/>
                      <a:pt x="701878" y="332661"/>
                      <a:pt x="846534" y="422689"/>
                    </a:cubicBezTo>
                    <a:cubicBezTo>
                      <a:pt x="846534" y="422689"/>
                      <a:pt x="846534" y="422689"/>
                      <a:pt x="871723" y="438534"/>
                    </a:cubicBezTo>
                    <a:cubicBezTo>
                      <a:pt x="871723" y="438534"/>
                      <a:pt x="871723" y="438534"/>
                      <a:pt x="871723" y="439254"/>
                    </a:cubicBezTo>
                    <a:cubicBezTo>
                      <a:pt x="876041" y="441415"/>
                      <a:pt x="882518" y="440695"/>
                      <a:pt x="885397" y="436374"/>
                    </a:cubicBezTo>
                    <a:cubicBezTo>
                      <a:pt x="885397" y="436374"/>
                      <a:pt x="885397" y="436374"/>
                      <a:pt x="1011341" y="281525"/>
                    </a:cubicBezTo>
                    <a:cubicBezTo>
                      <a:pt x="1014939" y="277203"/>
                      <a:pt x="1014219" y="270721"/>
                      <a:pt x="1009182" y="267120"/>
                    </a:cubicBezTo>
                    <a:cubicBezTo>
                      <a:pt x="1009182" y="267120"/>
                      <a:pt x="1009182" y="267120"/>
                      <a:pt x="962402" y="230389"/>
                    </a:cubicBezTo>
                    <a:cubicBezTo>
                      <a:pt x="955925" y="225347"/>
                      <a:pt x="957365" y="215264"/>
                      <a:pt x="964562" y="212383"/>
                    </a:cubicBezTo>
                    <a:cubicBezTo>
                      <a:pt x="964562" y="212383"/>
                      <a:pt x="964562" y="212383"/>
                      <a:pt x="974637" y="208062"/>
                    </a:cubicBezTo>
                    <a:cubicBezTo>
                      <a:pt x="974637" y="208062"/>
                      <a:pt x="974637" y="208062"/>
                      <a:pt x="1187662" y="113712"/>
                    </a:cubicBezTo>
                    <a:close/>
                    <a:moveTo>
                      <a:pt x="31750" y="31750"/>
                    </a:moveTo>
                    <a:cubicBezTo>
                      <a:pt x="31750" y="912813"/>
                      <a:pt x="31750" y="912813"/>
                      <a:pt x="31750" y="912813"/>
                    </a:cubicBezTo>
                    <a:cubicBezTo>
                      <a:pt x="1292225" y="912813"/>
                      <a:pt x="1292225" y="912813"/>
                      <a:pt x="1292225" y="912813"/>
                    </a:cubicBezTo>
                    <a:cubicBezTo>
                      <a:pt x="1292225" y="31750"/>
                      <a:pt x="1292225" y="31750"/>
                      <a:pt x="1292225" y="31750"/>
                    </a:cubicBezTo>
                    <a:cubicBezTo>
                      <a:pt x="31750" y="31750"/>
                      <a:pt x="31750" y="31750"/>
                      <a:pt x="31750" y="31750"/>
                    </a:cubicBezTo>
                    <a:close/>
                    <a:moveTo>
                      <a:pt x="31661" y="0"/>
                    </a:moveTo>
                    <a:cubicBezTo>
                      <a:pt x="1292315" y="0"/>
                      <a:pt x="1292315" y="0"/>
                      <a:pt x="1292315" y="0"/>
                    </a:cubicBezTo>
                    <a:cubicBezTo>
                      <a:pt x="1309584" y="0"/>
                      <a:pt x="1323975" y="14399"/>
                      <a:pt x="1323975" y="31678"/>
                    </a:cubicBezTo>
                    <a:cubicBezTo>
                      <a:pt x="1323975" y="913606"/>
                      <a:pt x="1323975" y="913606"/>
                      <a:pt x="1323975" y="913606"/>
                    </a:cubicBezTo>
                    <a:cubicBezTo>
                      <a:pt x="1323975" y="930884"/>
                      <a:pt x="1309584" y="944563"/>
                      <a:pt x="1292315" y="944563"/>
                    </a:cubicBezTo>
                    <a:cubicBezTo>
                      <a:pt x="31661" y="944563"/>
                      <a:pt x="31661" y="944563"/>
                      <a:pt x="31661" y="944563"/>
                    </a:cubicBezTo>
                    <a:cubicBezTo>
                      <a:pt x="14391" y="944563"/>
                      <a:pt x="0" y="930884"/>
                      <a:pt x="0" y="913606"/>
                    </a:cubicBezTo>
                    <a:cubicBezTo>
                      <a:pt x="0" y="31678"/>
                      <a:pt x="0" y="31678"/>
                      <a:pt x="0" y="31678"/>
                    </a:cubicBezTo>
                    <a:cubicBezTo>
                      <a:pt x="0" y="14399"/>
                      <a:pt x="14391" y="0"/>
                      <a:pt x="316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3" name="Freeform 58"/>
              <p:cNvSpPr>
                <a:spLocks/>
              </p:cNvSpPr>
              <p:nvPr/>
            </p:nvSpPr>
            <p:spPr bwMode="auto">
              <a:xfrm>
                <a:off x="5534025" y="3078163"/>
                <a:ext cx="1160463" cy="766763"/>
              </a:xfrm>
              <a:custGeom>
                <a:avLst/>
                <a:gdLst>
                  <a:gd name="T0" fmla="*/ 1481 w 1613"/>
                  <a:gd name="T1" fmla="*/ 415 h 1066"/>
                  <a:gd name="T2" fmla="*/ 1445 w 1613"/>
                  <a:gd name="T3" fmla="*/ 425 h 1066"/>
                  <a:gd name="T4" fmla="*/ 1418 w 1613"/>
                  <a:gd name="T5" fmla="*/ 402 h 1066"/>
                  <a:gd name="T6" fmla="*/ 1374 w 1613"/>
                  <a:gd name="T7" fmla="*/ 363 h 1066"/>
                  <a:gd name="T8" fmla="*/ 1342 w 1613"/>
                  <a:gd name="T9" fmla="*/ 366 h 1066"/>
                  <a:gd name="T10" fmla="*/ 1136 w 1613"/>
                  <a:gd name="T11" fmla="*/ 616 h 1066"/>
                  <a:gd name="T12" fmla="*/ 1122 w 1613"/>
                  <a:gd name="T13" fmla="*/ 633 h 1066"/>
                  <a:gd name="T14" fmla="*/ 1092 w 1613"/>
                  <a:gd name="T15" fmla="*/ 637 h 1066"/>
                  <a:gd name="T16" fmla="*/ 1074 w 1613"/>
                  <a:gd name="T17" fmla="*/ 625 h 1066"/>
                  <a:gd name="T18" fmla="*/ 862 w 1613"/>
                  <a:gd name="T19" fmla="*/ 477 h 1066"/>
                  <a:gd name="T20" fmla="*/ 833 w 1613"/>
                  <a:gd name="T21" fmla="*/ 480 h 1066"/>
                  <a:gd name="T22" fmla="*/ 526 w 1613"/>
                  <a:gd name="T23" fmla="*/ 817 h 1066"/>
                  <a:gd name="T24" fmla="*/ 515 w 1613"/>
                  <a:gd name="T25" fmla="*/ 830 h 1066"/>
                  <a:gd name="T26" fmla="*/ 488 w 1613"/>
                  <a:gd name="T27" fmla="*/ 835 h 1066"/>
                  <a:gd name="T28" fmla="*/ 473 w 1613"/>
                  <a:gd name="T29" fmla="*/ 828 h 1066"/>
                  <a:gd name="T30" fmla="*/ 298 w 1613"/>
                  <a:gd name="T31" fmla="*/ 742 h 1066"/>
                  <a:gd name="T32" fmla="*/ 272 w 1613"/>
                  <a:gd name="T33" fmla="*/ 748 h 1066"/>
                  <a:gd name="T34" fmla="*/ 0 w 1613"/>
                  <a:gd name="T35" fmla="*/ 1066 h 1066"/>
                  <a:gd name="T36" fmla="*/ 1613 w 1613"/>
                  <a:gd name="T37" fmla="*/ 1066 h 1066"/>
                  <a:gd name="T38" fmla="*/ 1613 w 1613"/>
                  <a:gd name="T39" fmla="*/ 16 h 1066"/>
                  <a:gd name="T40" fmla="*/ 1593 w 1613"/>
                  <a:gd name="T41" fmla="*/ 7 h 1066"/>
                  <a:gd name="T42" fmla="*/ 1593 w 1613"/>
                  <a:gd name="T43" fmla="*/ 7 h 1066"/>
                  <a:gd name="T44" fmla="*/ 1491 w 1613"/>
                  <a:gd name="T45" fmla="*/ 380 h 1066"/>
                  <a:gd name="T46" fmla="*/ 1481 w 1613"/>
                  <a:gd name="T47" fmla="*/ 415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13" h="1066">
                    <a:moveTo>
                      <a:pt x="1481" y="415"/>
                    </a:moveTo>
                    <a:cubicBezTo>
                      <a:pt x="1477" y="430"/>
                      <a:pt x="1458" y="436"/>
                      <a:pt x="1445" y="425"/>
                    </a:cubicBezTo>
                    <a:cubicBezTo>
                      <a:pt x="1418" y="402"/>
                      <a:pt x="1418" y="402"/>
                      <a:pt x="1418" y="402"/>
                    </a:cubicBezTo>
                    <a:cubicBezTo>
                      <a:pt x="1374" y="363"/>
                      <a:pt x="1374" y="363"/>
                      <a:pt x="1374" y="363"/>
                    </a:cubicBezTo>
                    <a:cubicBezTo>
                      <a:pt x="1364" y="355"/>
                      <a:pt x="1350" y="357"/>
                      <a:pt x="1342" y="366"/>
                    </a:cubicBezTo>
                    <a:cubicBezTo>
                      <a:pt x="1136" y="616"/>
                      <a:pt x="1136" y="616"/>
                      <a:pt x="1136" y="616"/>
                    </a:cubicBezTo>
                    <a:cubicBezTo>
                      <a:pt x="1122" y="633"/>
                      <a:pt x="1122" y="633"/>
                      <a:pt x="1122" y="633"/>
                    </a:cubicBezTo>
                    <a:cubicBezTo>
                      <a:pt x="1115" y="642"/>
                      <a:pt x="1102" y="644"/>
                      <a:pt x="1092" y="637"/>
                    </a:cubicBezTo>
                    <a:cubicBezTo>
                      <a:pt x="1074" y="625"/>
                      <a:pt x="1074" y="625"/>
                      <a:pt x="1074" y="625"/>
                    </a:cubicBezTo>
                    <a:cubicBezTo>
                      <a:pt x="862" y="477"/>
                      <a:pt x="862" y="477"/>
                      <a:pt x="862" y="477"/>
                    </a:cubicBezTo>
                    <a:cubicBezTo>
                      <a:pt x="853" y="470"/>
                      <a:pt x="841" y="472"/>
                      <a:pt x="833" y="480"/>
                    </a:cubicBezTo>
                    <a:cubicBezTo>
                      <a:pt x="526" y="817"/>
                      <a:pt x="526" y="817"/>
                      <a:pt x="526" y="817"/>
                    </a:cubicBezTo>
                    <a:cubicBezTo>
                      <a:pt x="515" y="830"/>
                      <a:pt x="515" y="830"/>
                      <a:pt x="515" y="830"/>
                    </a:cubicBezTo>
                    <a:cubicBezTo>
                      <a:pt x="508" y="837"/>
                      <a:pt x="497" y="840"/>
                      <a:pt x="488" y="835"/>
                    </a:cubicBezTo>
                    <a:cubicBezTo>
                      <a:pt x="473" y="828"/>
                      <a:pt x="473" y="828"/>
                      <a:pt x="473" y="828"/>
                    </a:cubicBezTo>
                    <a:cubicBezTo>
                      <a:pt x="298" y="742"/>
                      <a:pt x="298" y="742"/>
                      <a:pt x="298" y="742"/>
                    </a:cubicBezTo>
                    <a:cubicBezTo>
                      <a:pt x="289" y="738"/>
                      <a:pt x="278" y="740"/>
                      <a:pt x="272" y="748"/>
                    </a:cubicBezTo>
                    <a:cubicBezTo>
                      <a:pt x="0" y="1066"/>
                      <a:pt x="0" y="1066"/>
                      <a:pt x="0" y="1066"/>
                    </a:cubicBezTo>
                    <a:cubicBezTo>
                      <a:pt x="1613" y="1066"/>
                      <a:pt x="1613" y="1066"/>
                      <a:pt x="1613" y="1066"/>
                    </a:cubicBezTo>
                    <a:cubicBezTo>
                      <a:pt x="1613" y="16"/>
                      <a:pt x="1613" y="16"/>
                      <a:pt x="1613" y="16"/>
                    </a:cubicBezTo>
                    <a:cubicBezTo>
                      <a:pt x="1613" y="5"/>
                      <a:pt x="1601" y="0"/>
                      <a:pt x="1593" y="7"/>
                    </a:cubicBezTo>
                    <a:cubicBezTo>
                      <a:pt x="1593" y="7"/>
                      <a:pt x="1593" y="7"/>
                      <a:pt x="1593" y="7"/>
                    </a:cubicBezTo>
                    <a:cubicBezTo>
                      <a:pt x="1491" y="380"/>
                      <a:pt x="1491" y="380"/>
                      <a:pt x="1491" y="380"/>
                    </a:cubicBezTo>
                    <a:lnTo>
                      <a:pt x="1481" y="41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78" name="TextBox 77"/>
          <p:cNvSpPr txBox="1"/>
          <p:nvPr/>
        </p:nvSpPr>
        <p:spPr>
          <a:xfrm>
            <a:off x="422294" y="3890942"/>
            <a:ext cx="1461154" cy="2855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Introduction</a:t>
            </a:r>
          </a:p>
        </p:txBody>
      </p:sp>
      <p:cxnSp>
        <p:nvCxnSpPr>
          <p:cNvPr id="76" name="Straight Connector 75"/>
          <p:cNvCxnSpPr/>
          <p:nvPr/>
        </p:nvCxnSpPr>
        <p:spPr>
          <a:xfrm>
            <a:off x="2032262" y="3717134"/>
            <a:ext cx="4564276" cy="0"/>
          </a:xfrm>
          <a:prstGeom prst="line">
            <a:avLst/>
          </a:prstGeom>
          <a:ln w="25400" cap="rnd" cmpd="sng" algn="ctr">
            <a:solidFill>
              <a:srgbClr val="30C1D7"/>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67922" y="3717134"/>
            <a:ext cx="4584829" cy="0"/>
          </a:xfrm>
          <a:prstGeom prst="line">
            <a:avLst/>
          </a:prstGeom>
          <a:ln w="25400" cap="rnd" cmpd="sng" algn="ctr">
            <a:solidFill>
              <a:srgbClr val="E71C57"/>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6860"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Data Science overview and key topics</a:t>
            </a:r>
          </a:p>
        </p:txBody>
      </p:sp>
      <p:sp>
        <p:nvSpPr>
          <p:cNvPr id="80" name="TextBox 79"/>
          <p:cNvSpPr txBox="1"/>
          <p:nvPr/>
        </p:nvSpPr>
        <p:spPr>
          <a:xfrm>
            <a:off x="3291715" y="3909810"/>
            <a:ext cx="2045369" cy="2478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Data Preparation</a:t>
            </a:r>
          </a:p>
        </p:txBody>
      </p:sp>
      <p:sp>
        <p:nvSpPr>
          <p:cNvPr id="81" name="TextBox 80"/>
          <p:cNvSpPr txBox="1"/>
          <p:nvPr/>
        </p:nvSpPr>
        <p:spPr>
          <a:xfrm>
            <a:off x="7402787" y="3909810"/>
            <a:ext cx="3315099" cy="2478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Modeling and Production</a:t>
            </a:r>
          </a:p>
        </p:txBody>
      </p:sp>
      <p:cxnSp>
        <p:nvCxnSpPr>
          <p:cNvPr id="83" name="Straight Connector 82"/>
          <p:cNvCxnSpPr/>
          <p:nvPr/>
        </p:nvCxnSpPr>
        <p:spPr>
          <a:xfrm>
            <a:off x="445861" y="4350301"/>
            <a:ext cx="1414021" cy="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032263" y="4350301"/>
            <a:ext cx="4564276" cy="0"/>
          </a:xfrm>
          <a:prstGeom prst="line">
            <a:avLst/>
          </a:prstGeom>
          <a:ln w="19050" cap="rnd" cmpd="sng" algn="ctr">
            <a:solidFill>
              <a:srgbClr val="30C1D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778199" y="4350301"/>
            <a:ext cx="4564276" cy="0"/>
          </a:xfrm>
          <a:prstGeom prst="line">
            <a:avLst/>
          </a:prstGeom>
          <a:ln w="19050" cap="rnd"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7967" y="4518052"/>
            <a:ext cx="0" cy="786967"/>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217879" y="4765420"/>
            <a:ext cx="1019461" cy="2922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Overview</a:t>
            </a:r>
          </a:p>
        </p:txBody>
      </p:sp>
      <p:cxnSp>
        <p:nvCxnSpPr>
          <p:cNvPr id="79" name="Straight Connector 78"/>
          <p:cNvCxnSpPr/>
          <p:nvPr/>
        </p:nvCxnSpPr>
        <p:spPr>
          <a:xfrm>
            <a:off x="437967" y="5421266"/>
            <a:ext cx="0" cy="786967"/>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6200000">
            <a:off x="-235464" y="5668634"/>
            <a:ext cx="1019461" cy="2922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Deep dive</a:t>
            </a:r>
          </a:p>
        </p:txBody>
      </p:sp>
      <p:sp>
        <p:nvSpPr>
          <p:cNvPr id="89" name="TextBox 88"/>
          <p:cNvSpPr txBox="1"/>
          <p:nvPr/>
        </p:nvSpPr>
        <p:spPr>
          <a:xfrm>
            <a:off x="1957342" y="5708824"/>
            <a:ext cx="1563864" cy="2342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Menu exploration rules/propensity</a:t>
            </a:r>
            <a:endParaRPr lang="en-US" sz="1400" baseline="30000" dirty="0" smtClean="0">
              <a:solidFill>
                <a:srgbClr val="575757"/>
              </a:solidFill>
            </a:endParaRPr>
          </a:p>
        </p:txBody>
      </p:sp>
      <p:sp>
        <p:nvSpPr>
          <p:cNvPr id="91" name="TextBox 90"/>
          <p:cNvSpPr txBox="1"/>
          <p:nvPr/>
        </p:nvSpPr>
        <p:spPr>
          <a:xfrm>
            <a:off x="6768949"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Quantitative Customer Insights</a:t>
            </a:r>
          </a:p>
          <a:p>
            <a:pPr algn="ctr"/>
            <a:r>
              <a:rPr lang="en-US" sz="1200" dirty="0" smtClean="0">
                <a:solidFill>
                  <a:srgbClr val="575757"/>
                </a:solidFill>
              </a:rPr>
              <a:t>(Proposed)</a:t>
            </a:r>
          </a:p>
        </p:txBody>
      </p:sp>
      <p:sp>
        <p:nvSpPr>
          <p:cNvPr id="92" name="TextBox 91"/>
          <p:cNvSpPr txBox="1"/>
          <p:nvPr/>
        </p:nvSpPr>
        <p:spPr>
          <a:xfrm>
            <a:off x="8435132" y="5491584"/>
            <a:ext cx="2835813"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smtClean="0">
                <a:solidFill>
                  <a:srgbClr val="575757"/>
                </a:solidFill>
                <a:latin typeface="Trebuchet MS" panose="020B0603020202020204" pitchFamily="34" charset="0"/>
              </a:rPr>
              <a:t>Offer generation, customer assignment, file generation, and measurement</a:t>
            </a:r>
            <a:endParaRPr lang="en-US" sz="1200" dirty="0" smtClean="0">
              <a:solidFill>
                <a:srgbClr val="575757"/>
              </a:solidFill>
              <a:latin typeface="Trebuchet MS" panose="020B0603020202020204" pitchFamily="34" charset="0"/>
            </a:endParaRPr>
          </a:p>
        </p:txBody>
      </p:sp>
      <p:sp>
        <p:nvSpPr>
          <p:cNvPr id="94" name="TextBox 93"/>
          <p:cNvSpPr txBox="1"/>
          <p:nvPr/>
        </p:nvSpPr>
        <p:spPr>
          <a:xfrm>
            <a:off x="3608417" y="5708825"/>
            <a:ext cx="2989149"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Movie affinity</a:t>
            </a:r>
          </a:p>
        </p:txBody>
      </p:sp>
      <p:sp>
        <p:nvSpPr>
          <p:cNvPr id="95" name="TextBox 94"/>
          <p:cNvSpPr txBox="1"/>
          <p:nvPr/>
        </p:nvSpPr>
        <p:spPr>
          <a:xfrm>
            <a:off x="447887"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Frequency challenge clustering</a:t>
            </a:r>
          </a:p>
        </p:txBody>
      </p:sp>
      <p:grpSp>
        <p:nvGrpSpPr>
          <p:cNvPr id="7" name="Group 6"/>
          <p:cNvGrpSpPr/>
          <p:nvPr/>
        </p:nvGrpSpPr>
        <p:grpSpPr>
          <a:xfrm>
            <a:off x="3800808" y="2005797"/>
            <a:ext cx="2633146" cy="277407"/>
            <a:chOff x="3800808" y="2005797"/>
            <a:chExt cx="2633146" cy="277407"/>
          </a:xfrm>
        </p:grpSpPr>
        <p:sp>
          <p:nvSpPr>
            <p:cNvPr id="23" name="TextBox 22"/>
            <p:cNvSpPr txBox="1"/>
            <p:nvPr/>
          </p:nvSpPr>
          <p:spPr>
            <a:xfrm>
              <a:off x="4593510"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Oct. 9</a:t>
              </a:r>
              <a:r>
                <a:rPr lang="en-US" sz="1200" baseline="30000" dirty="0" smtClean="0">
                  <a:solidFill>
                    <a:srgbClr val="575757"/>
                  </a:solidFill>
                </a:rPr>
                <a:t>th</a:t>
              </a:r>
              <a:endParaRPr lang="en-US" sz="1200" dirty="0" smtClean="0">
                <a:solidFill>
                  <a:srgbClr val="575757"/>
                </a:solidFill>
              </a:endParaRPr>
            </a:p>
          </p:txBody>
        </p:sp>
        <p:cxnSp>
          <p:nvCxnSpPr>
            <p:cNvPr id="11" name="Straight Connector 10"/>
            <p:cNvCxnSpPr/>
            <p:nvPr/>
          </p:nvCxnSpPr>
          <p:spPr>
            <a:xfrm>
              <a:off x="3800808" y="2283204"/>
              <a:ext cx="2633146"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8536465" y="2005797"/>
            <a:ext cx="2633146" cy="277407"/>
            <a:chOff x="3800808" y="2005797"/>
            <a:chExt cx="2633146" cy="277407"/>
          </a:xfrm>
        </p:grpSpPr>
        <p:sp>
          <p:nvSpPr>
            <p:cNvPr id="87" name="TextBox 86"/>
            <p:cNvSpPr txBox="1"/>
            <p:nvPr/>
          </p:nvSpPr>
          <p:spPr>
            <a:xfrm>
              <a:off x="4593510"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Dec. </a:t>
              </a:r>
              <a:r>
                <a:rPr lang="en-US" sz="1200" dirty="0">
                  <a:solidFill>
                    <a:srgbClr val="575757"/>
                  </a:solidFill>
                </a:rPr>
                <a:t>5</a:t>
              </a:r>
              <a:r>
                <a:rPr lang="en-US" sz="1200" baseline="30000" dirty="0" smtClean="0">
                  <a:solidFill>
                    <a:srgbClr val="575757"/>
                  </a:solidFill>
                </a:rPr>
                <a:t>th</a:t>
              </a:r>
              <a:endParaRPr lang="en-US" sz="1200" dirty="0" smtClean="0">
                <a:solidFill>
                  <a:srgbClr val="575757"/>
                </a:solidFill>
              </a:endParaRPr>
            </a:p>
          </p:txBody>
        </p:sp>
        <p:cxnSp>
          <p:nvCxnSpPr>
            <p:cNvPr id="88" name="Straight Connector 87"/>
            <p:cNvCxnSpPr/>
            <p:nvPr/>
          </p:nvCxnSpPr>
          <p:spPr>
            <a:xfrm>
              <a:off x="3800808" y="2283204"/>
              <a:ext cx="2633146"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71538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3"/>
            </p:custDataLst>
            <p:extLst>
              <p:ext uri="{D42A27DB-BD31-4B8C-83A1-F6EECF244321}">
                <p14:modId xmlns:p14="http://schemas.microsoft.com/office/powerpoint/2010/main" val="4411003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403" name="think-cell Slide" r:id="rId10" imgW="415" imgH="416" progId="TCLayout.ActiveDocument.1">
                  <p:embed/>
                </p:oleObj>
              </mc:Choice>
              <mc:Fallback>
                <p:oleObj name="think-cell Slide" r:id="rId10" imgW="415" imgH="416"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5" name="Rectangle 14"/>
          <p:cNvSpPr/>
          <p:nvPr/>
        </p:nvSpPr>
        <p:spPr>
          <a:xfrm>
            <a:off x="8827464" y="2421429"/>
            <a:ext cx="2737067" cy="3487917"/>
          </a:xfrm>
          <a:prstGeom prst="rect">
            <a:avLst/>
          </a:prstGeom>
          <a:noFill/>
          <a:ln w="25400" cap="rnd" cmpd="sng" algn="ctr">
            <a:solidFill>
              <a:srgbClr val="295E7E"/>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 name="Title 1"/>
          <p:cNvSpPr>
            <a:spLocks noGrp="1"/>
          </p:cNvSpPr>
          <p:nvPr>
            <p:ph type="title"/>
          </p:nvPr>
        </p:nvSpPr>
        <p:spPr>
          <a:xfrm>
            <a:off x="630000" y="622800"/>
            <a:ext cx="10933200" cy="941796"/>
          </a:xfrm>
        </p:spPr>
        <p:txBody>
          <a:bodyPr/>
          <a:lstStyle/>
          <a:p>
            <a:r>
              <a:rPr lang="en-US" dirty="0" smtClean="0"/>
              <a:t>Many steps have to be taken before a value-adding model can be constructed and implemented</a:t>
            </a:r>
            <a:endParaRPr lang="en-US" dirty="0"/>
          </a:p>
        </p:txBody>
      </p:sp>
      <p:grpSp>
        <p:nvGrpSpPr>
          <p:cNvPr id="19" name="Group 18"/>
          <p:cNvGrpSpPr/>
          <p:nvPr/>
        </p:nvGrpSpPr>
        <p:grpSpPr>
          <a:xfrm>
            <a:off x="628553" y="2485081"/>
            <a:ext cx="10934700" cy="832082"/>
            <a:chOff x="630000" y="2080800"/>
            <a:chExt cx="11223325" cy="832082"/>
          </a:xfrm>
        </p:grpSpPr>
        <p:sp>
          <p:nvSpPr>
            <p:cNvPr id="3" name="ValueChainStarter"/>
            <p:cNvSpPr>
              <a:spLocks noChangeArrowheads="1"/>
            </p:cNvSpPr>
            <p:nvPr>
              <p:custDataLst>
                <p:tags r:id="rId4"/>
              </p:custDataLst>
            </p:nvPr>
          </p:nvSpPr>
          <p:spPr bwMode="gray">
            <a:xfrm>
              <a:off x="630000" y="2080800"/>
              <a:ext cx="2808000" cy="832082"/>
            </a:xfrm>
            <a:prstGeom prst="homePlate">
              <a:avLst>
                <a:gd name="adj" fmla="val 12004"/>
              </a:avLst>
            </a:prstGeom>
            <a:solidFill>
              <a:schemeClr val="tx2"/>
            </a:solidFill>
            <a:ln w="38100" cap="rnd" cmpd="sng" algn="ctr">
              <a:solidFill>
                <a:srgbClr val="29BA74"/>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Data exploration</a:t>
              </a:r>
              <a:endParaRPr lang="en-US" sz="2400" dirty="0">
                <a:solidFill>
                  <a:schemeClr val="bg1"/>
                </a:solidFill>
                <a:sym typeface="Trebuchet MS" panose="020B0603020202020204" pitchFamily="34" charset="0"/>
              </a:endParaRPr>
            </a:p>
          </p:txBody>
        </p:sp>
        <p:sp>
          <p:nvSpPr>
            <p:cNvPr id="4" name="ValueChainHeader"/>
            <p:cNvSpPr>
              <a:spLocks noChangeArrowheads="1"/>
            </p:cNvSpPr>
            <p:nvPr>
              <p:custDataLst>
                <p:tags r:id="rId5"/>
              </p:custDataLst>
            </p:nvPr>
          </p:nvSpPr>
          <p:spPr bwMode="gray">
            <a:xfrm>
              <a:off x="3435108" y="2080800"/>
              <a:ext cx="2808000" cy="832082"/>
            </a:xfrm>
            <a:prstGeom prst="chevron">
              <a:avLst>
                <a:gd name="adj" fmla="val 12004"/>
              </a:avLst>
            </a:prstGeom>
            <a:solidFill>
              <a:srgbClr val="30C1D7"/>
            </a:solidFill>
            <a:ln w="38100" cap="rnd" cmpd="sng" algn="ctr">
              <a:solidFill>
                <a:srgbClr val="30C1D7"/>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Feature development</a:t>
              </a:r>
              <a:endParaRPr lang="en-US" sz="2400" dirty="0">
                <a:solidFill>
                  <a:schemeClr val="bg1"/>
                </a:solidFill>
                <a:sym typeface="Trebuchet MS" panose="020B0603020202020204" pitchFamily="34" charset="0"/>
              </a:endParaRPr>
            </a:p>
          </p:txBody>
        </p:sp>
        <p:sp>
          <p:nvSpPr>
            <p:cNvPr id="5" name="ValueChainHeader"/>
            <p:cNvSpPr>
              <a:spLocks noChangeArrowheads="1"/>
            </p:cNvSpPr>
            <p:nvPr>
              <p:custDataLst>
                <p:tags r:id="rId6"/>
              </p:custDataLst>
            </p:nvPr>
          </p:nvSpPr>
          <p:spPr bwMode="gray">
            <a:xfrm>
              <a:off x="6240216" y="2080800"/>
              <a:ext cx="2808000" cy="832082"/>
            </a:xfrm>
            <a:prstGeom prst="chevron">
              <a:avLst>
                <a:gd name="adj" fmla="val 12004"/>
              </a:avLst>
            </a:prstGeom>
            <a:solidFill>
              <a:srgbClr val="E71C57"/>
            </a:solidFill>
            <a:ln w="38100" cap="rnd" cmpd="sng" algn="ctr">
              <a:solidFill>
                <a:srgbClr val="E71C57"/>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Model candidate identification</a:t>
              </a:r>
              <a:endParaRPr lang="en-US" sz="2400" dirty="0">
                <a:solidFill>
                  <a:schemeClr val="bg1"/>
                </a:solidFill>
                <a:sym typeface="Trebuchet MS" panose="020B0603020202020204" pitchFamily="34" charset="0"/>
              </a:endParaRPr>
            </a:p>
          </p:txBody>
        </p:sp>
        <p:sp>
          <p:nvSpPr>
            <p:cNvPr id="6" name="ValueChainHeader"/>
            <p:cNvSpPr>
              <a:spLocks noChangeArrowheads="1"/>
            </p:cNvSpPr>
            <p:nvPr>
              <p:custDataLst>
                <p:tags r:id="rId7"/>
              </p:custDataLst>
            </p:nvPr>
          </p:nvSpPr>
          <p:spPr bwMode="gray">
            <a:xfrm>
              <a:off x="9045325" y="2080800"/>
              <a:ext cx="2808000" cy="832082"/>
            </a:xfrm>
            <a:prstGeom prst="chevron">
              <a:avLst>
                <a:gd name="adj" fmla="val 12004"/>
              </a:avLst>
            </a:prstGeom>
            <a:solidFill>
              <a:srgbClr val="295E7E"/>
            </a:solidFill>
            <a:ln w="38100" cap="rnd" cmpd="sng" algn="ctr">
              <a:solidFill>
                <a:srgbClr val="295E7E"/>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Scaling and execution</a:t>
              </a:r>
              <a:endParaRPr lang="en-US" sz="2400" dirty="0">
                <a:solidFill>
                  <a:schemeClr val="bg1"/>
                </a:solidFill>
                <a:sym typeface="Trebuchet MS" panose="020B0603020202020204" pitchFamily="34" charset="0"/>
              </a:endParaRPr>
            </a:p>
          </p:txBody>
        </p:sp>
      </p:grpSp>
      <p:sp>
        <p:nvSpPr>
          <p:cNvPr id="7" name="ee4pContent1"/>
          <p:cNvSpPr txBox="1"/>
          <p:nvPr/>
        </p:nvSpPr>
        <p:spPr>
          <a:xfrm>
            <a:off x="630000"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Explore if the question can be answered with the current data</a:t>
            </a:r>
          </a:p>
          <a:p>
            <a:pPr lvl="1">
              <a:buClr>
                <a:schemeClr val="tx2">
                  <a:lumMod val="100000"/>
                </a:schemeClr>
              </a:buClr>
              <a:buSzPct val="100000"/>
            </a:pPr>
            <a:r>
              <a:rPr lang="en-US" sz="1400" dirty="0" smtClean="0">
                <a:solidFill>
                  <a:schemeClr val="tx1">
                    <a:lumMod val="100000"/>
                  </a:schemeClr>
                </a:solidFill>
              </a:rPr>
              <a:t>Identify which data is usable and of appropriate quality</a:t>
            </a:r>
            <a:endParaRPr lang="en-US" sz="1400" dirty="0">
              <a:solidFill>
                <a:schemeClr val="tx1">
                  <a:lumMod val="100000"/>
                </a:schemeClr>
              </a:solidFill>
            </a:endParaRPr>
          </a:p>
        </p:txBody>
      </p:sp>
      <p:sp>
        <p:nvSpPr>
          <p:cNvPr id="8" name="ee4pContent2"/>
          <p:cNvSpPr txBox="1"/>
          <p:nvPr/>
        </p:nvSpPr>
        <p:spPr>
          <a:xfrm>
            <a:off x="3435108"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Combine the data create new metrics e.g. average purchases last three months, favorite product, most frequently visited location</a:t>
            </a:r>
            <a:endParaRPr lang="en-US" sz="1400" dirty="0">
              <a:solidFill>
                <a:schemeClr val="tx1">
                  <a:lumMod val="100000"/>
                </a:schemeClr>
              </a:solidFill>
            </a:endParaRPr>
          </a:p>
        </p:txBody>
      </p:sp>
      <p:sp>
        <p:nvSpPr>
          <p:cNvPr id="9" name="ee4pContent3"/>
          <p:cNvSpPr txBox="1"/>
          <p:nvPr/>
        </p:nvSpPr>
        <p:spPr>
          <a:xfrm>
            <a:off x="6240216"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Determine if there's an appropriate model to predict a given outcome – for example, if a customer will purchase a given class of product</a:t>
            </a:r>
            <a:endParaRPr lang="en-US" sz="1400" dirty="0">
              <a:solidFill>
                <a:schemeClr val="tx1">
                  <a:lumMod val="100000"/>
                </a:schemeClr>
              </a:solidFill>
            </a:endParaRPr>
          </a:p>
        </p:txBody>
      </p:sp>
      <p:sp>
        <p:nvSpPr>
          <p:cNvPr id="10" name="ee4pContent4"/>
          <p:cNvSpPr txBox="1"/>
          <p:nvPr/>
        </p:nvSpPr>
        <p:spPr>
          <a:xfrm>
            <a:off x="9045325"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Transform the entirety of the prior work into a sustainable system that can be sustained with limited updates</a:t>
            </a:r>
            <a:endParaRPr lang="en-US" sz="1400" dirty="0">
              <a:solidFill>
                <a:schemeClr val="tx1">
                  <a:lumMod val="100000"/>
                </a:schemeClr>
              </a:solidFill>
            </a:endParaRPr>
          </a:p>
        </p:txBody>
      </p:sp>
      <p:sp>
        <p:nvSpPr>
          <p:cNvPr id="11" name="ee4pHeader1"/>
          <p:cNvSpPr txBox="1"/>
          <p:nvPr/>
        </p:nvSpPr>
        <p:spPr>
          <a:xfrm>
            <a:off x="628553"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chemeClr val="tx2"/>
                </a:solidFill>
              </a:rPr>
              <a:t>Identify what data exists</a:t>
            </a:r>
            <a:endParaRPr lang="en-US" sz="2400" dirty="0">
              <a:solidFill>
                <a:schemeClr val="tx2"/>
              </a:solidFill>
            </a:endParaRPr>
          </a:p>
        </p:txBody>
      </p:sp>
      <p:sp>
        <p:nvSpPr>
          <p:cNvPr id="12" name="ee4pHeader2"/>
          <p:cNvSpPr txBox="1"/>
          <p:nvPr/>
        </p:nvSpPr>
        <p:spPr>
          <a:xfrm>
            <a:off x="3433661"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rgbClr val="30C1D7"/>
                </a:solidFill>
              </a:rPr>
              <a:t>Develop new understandings</a:t>
            </a:r>
            <a:endParaRPr lang="en-US" sz="2400" dirty="0">
              <a:solidFill>
                <a:srgbClr val="30C1D7"/>
              </a:solidFill>
            </a:endParaRPr>
          </a:p>
        </p:txBody>
      </p:sp>
      <p:sp>
        <p:nvSpPr>
          <p:cNvPr id="13" name="ee4pHeader3"/>
          <p:cNvSpPr txBox="1"/>
          <p:nvPr/>
        </p:nvSpPr>
        <p:spPr>
          <a:xfrm>
            <a:off x="6238769" y="3450775"/>
            <a:ext cx="2518024" cy="759600"/>
          </a:xfrm>
          <a:prstGeom prst="rect">
            <a:avLst/>
          </a:prstGeom>
          <a:noFill/>
          <a:ln w="9525" cap="rnd" cmpd="sng" algn="ctr">
            <a:noFill/>
            <a:prstDash val="solid"/>
            <a:round/>
            <a:headEnd type="none" w="med" len="med"/>
            <a:tailEnd type="none" w="med" len="med"/>
          </a:ln>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txBody>
          <a:bodyPr wrap="square" lIns="0" tIns="0" rIns="0" bIns="0" rtlCol="0" anchor="b" anchorCtr="0">
            <a:noAutofit/>
          </a:bodyPr>
          <a:lstStyle/>
          <a:p>
            <a:r>
              <a:rPr lang="en-US" sz="2400" dirty="0" smtClean="0">
                <a:solidFill>
                  <a:srgbClr val="E71C57"/>
                </a:solidFill>
              </a:rPr>
              <a:t>Define the problem's solution</a:t>
            </a:r>
            <a:endParaRPr lang="en-US" sz="2400" dirty="0">
              <a:solidFill>
                <a:srgbClr val="E71C57"/>
              </a:solidFill>
            </a:endParaRPr>
          </a:p>
        </p:txBody>
      </p:sp>
      <p:sp>
        <p:nvSpPr>
          <p:cNvPr id="14" name="ee4pHeader4"/>
          <p:cNvSpPr txBox="1"/>
          <p:nvPr/>
        </p:nvSpPr>
        <p:spPr>
          <a:xfrm>
            <a:off x="9043878"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rgbClr val="295E7E"/>
                </a:solidFill>
              </a:rPr>
              <a:t>Scale the output and execute</a:t>
            </a:r>
            <a:endParaRPr lang="en-US" sz="2400" dirty="0">
              <a:solidFill>
                <a:srgbClr val="295E7E"/>
              </a:solidFill>
            </a:endParaRPr>
          </a:p>
        </p:txBody>
      </p:sp>
      <p:sp>
        <p:nvSpPr>
          <p:cNvPr id="31"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32" name="NavigationIcon"/>
          <p:cNvGrpSpPr>
            <a:grpSpLocks noChangeAspect="1"/>
          </p:cNvGrpSpPr>
          <p:nvPr/>
        </p:nvGrpSpPr>
        <p:grpSpPr>
          <a:xfrm>
            <a:off x="11691131" y="132877"/>
            <a:ext cx="364586" cy="365760"/>
            <a:chOff x="5445632" y="2775204"/>
            <a:chExt cx="1301877" cy="1306068"/>
          </a:xfrm>
        </p:grpSpPr>
        <p:sp>
          <p:nvSpPr>
            <p:cNvPr id="33" name="Freeform 35">
              <a:extLst>
                <a:ext uri="{FF2B5EF4-FFF2-40B4-BE49-F238E27FC236}">
                  <a16:creationId xmlns="" xmlns:a16="http://schemas.microsoft.com/office/drawing/2014/main"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34" name="Freeform 36">
              <a:extLst>
                <a:ext uri="{FF2B5EF4-FFF2-40B4-BE49-F238E27FC236}">
                  <a16:creationId xmlns="" xmlns:a16="http://schemas.microsoft.com/office/drawing/2014/main"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cxnSp>
        <p:nvCxnSpPr>
          <p:cNvPr id="36" name="Straight Connector 35"/>
          <p:cNvCxnSpPr/>
          <p:nvPr/>
        </p:nvCxnSpPr>
        <p:spPr>
          <a:xfrm>
            <a:off x="628553" y="2300436"/>
            <a:ext cx="5323132" cy="0"/>
          </a:xfrm>
          <a:prstGeom prst="line">
            <a:avLst/>
          </a:prstGeom>
          <a:ln w="2540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367150" y="1886549"/>
            <a:ext cx="3845938" cy="3561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Enabling sustainable value creation</a:t>
            </a:r>
          </a:p>
        </p:txBody>
      </p:sp>
      <p:cxnSp>
        <p:nvCxnSpPr>
          <p:cNvPr id="40" name="Straight Connector 39"/>
          <p:cNvCxnSpPr/>
          <p:nvPr/>
        </p:nvCxnSpPr>
        <p:spPr>
          <a:xfrm>
            <a:off x="6116220" y="2300436"/>
            <a:ext cx="5346774" cy="0"/>
          </a:xfrm>
          <a:prstGeom prst="line">
            <a:avLst/>
          </a:prstGeom>
          <a:ln w="2540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43278" y="1886549"/>
            <a:ext cx="3492658" cy="3561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Generating and capturing value</a:t>
            </a:r>
          </a:p>
        </p:txBody>
      </p:sp>
      <p:cxnSp>
        <p:nvCxnSpPr>
          <p:cNvPr id="43" name="Straight Arrow Connector 42"/>
          <p:cNvCxnSpPr/>
          <p:nvPr/>
        </p:nvCxnSpPr>
        <p:spPr>
          <a:xfrm>
            <a:off x="717235" y="6052008"/>
            <a:ext cx="10633435" cy="0"/>
          </a:xfrm>
          <a:prstGeom prst="straightConnector1">
            <a:avLst/>
          </a:prstGeom>
          <a:ln w="50800" cap="rnd" cmpd="sng" algn="ctr">
            <a:gradFill flip="none" rotWithShape="1">
              <a:gsLst>
                <a:gs pos="0">
                  <a:schemeClr val="accent2">
                    <a:lumMod val="5000"/>
                    <a:lumOff val="95000"/>
                  </a:schemeClr>
                </a:gs>
                <a:gs pos="74000">
                  <a:schemeClr val="tx2"/>
                </a:gs>
                <a:gs pos="83000">
                  <a:schemeClr val="tx2"/>
                </a:gs>
                <a:gs pos="100000">
                  <a:schemeClr val="tx2"/>
                </a:gs>
              </a:gsLst>
              <a:lin ang="0" scaled="1"/>
              <a:tileRect/>
            </a:gra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991022" y="6089715"/>
            <a:ext cx="6084264" cy="2356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Typical process time is 3 to 6 months for new use cases and is highly iterative</a:t>
            </a:r>
          </a:p>
        </p:txBody>
      </p:sp>
      <p:sp>
        <p:nvSpPr>
          <p:cNvPr id="17" name="TextBox 16"/>
          <p:cNvSpPr txBox="1"/>
          <p:nvPr/>
        </p:nvSpPr>
        <p:spPr>
          <a:xfrm>
            <a:off x="9309878" y="5673676"/>
            <a:ext cx="1772239" cy="2356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29BA74"/>
                </a:solidFill>
              </a:rPr>
              <a:t>Our focus for today</a:t>
            </a:r>
          </a:p>
        </p:txBody>
      </p:sp>
    </p:spTree>
    <p:custDataLst>
      <p:tags r:id="rId2"/>
    </p:custDataLst>
    <p:extLst>
      <p:ext uri="{BB962C8B-B14F-4D97-AF65-F5344CB8AC3E}">
        <p14:creationId xmlns:p14="http://schemas.microsoft.com/office/powerpoint/2010/main" val="1837715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update</a:t>
            </a:r>
            <a:endParaRPr lang="en-US" dirty="0"/>
          </a:p>
        </p:txBody>
      </p:sp>
    </p:spTree>
    <p:custDataLst>
      <p:tags r:id="rId1"/>
    </p:custDataLst>
    <p:extLst>
      <p:ext uri="{BB962C8B-B14F-4D97-AF65-F5344CB8AC3E}">
        <p14:creationId xmlns:p14="http://schemas.microsoft.com/office/powerpoint/2010/main" val="33926836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 name="Object 50"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395"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30000" y="622800"/>
            <a:ext cx="10933200" cy="470898"/>
          </a:xfrm>
        </p:spPr>
        <p:txBody>
          <a:bodyPr/>
          <a:lstStyle/>
          <a:p>
            <a:r>
              <a:rPr lang="en-US" dirty="0" smtClean="0"/>
              <a:t>Going forward our focus will be primarily on flash offers</a:t>
            </a:r>
            <a:endParaRPr lang="en-US" dirty="0"/>
          </a:p>
        </p:txBody>
      </p:sp>
      <p:sp>
        <p:nvSpPr>
          <p:cNvPr id="3" name="ee4pContent1"/>
          <p:cNvSpPr txBox="1"/>
          <p:nvPr/>
        </p:nvSpPr>
        <p:spPr>
          <a:xfrm>
            <a:off x="1986304"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Unlock a reward </a:t>
            </a:r>
            <a:r>
              <a:rPr lang="en-US" sz="1600" dirty="0">
                <a:solidFill>
                  <a:schemeClr val="tx1">
                    <a:lumMod val="100000"/>
                  </a:schemeClr>
                </a:solidFill>
              </a:rPr>
              <a:t>after </a:t>
            </a:r>
            <a:r>
              <a:rPr lang="en-US" sz="1600" dirty="0" smtClean="0">
                <a:solidFill>
                  <a:schemeClr val="tx1">
                    <a:lumMod val="100000"/>
                  </a:schemeClr>
                </a:solidFill>
              </a:rPr>
              <a:t>a personalized # of visits during a specific period </a:t>
            </a:r>
            <a:r>
              <a:rPr lang="en-US" sz="1600" dirty="0">
                <a:solidFill>
                  <a:schemeClr val="tx1">
                    <a:lumMod val="100000"/>
                  </a:schemeClr>
                </a:solidFill>
              </a:rPr>
              <a:t>of </a:t>
            </a:r>
            <a:r>
              <a:rPr lang="en-US" sz="1600" dirty="0" smtClean="0">
                <a:solidFill>
                  <a:schemeClr val="tx1">
                    <a:lumMod val="100000"/>
                  </a:schemeClr>
                </a:solidFill>
              </a:rPr>
              <a:t>time</a:t>
            </a:r>
          </a:p>
          <a:p>
            <a:pPr marL="215900" lvl="1" indent="-215900">
              <a:buClr>
                <a:schemeClr val="tx2">
                  <a:lumMod val="100000"/>
                </a:schemeClr>
              </a:buClr>
              <a:buSzPct val="100000"/>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Using game dynamics </a:t>
            </a:r>
            <a:r>
              <a:rPr lang="en-US" sz="1600" dirty="0">
                <a:solidFill>
                  <a:schemeClr val="tx1">
                    <a:lumMod val="100000"/>
                  </a:schemeClr>
                </a:solidFill>
              </a:rPr>
              <a:t>to deliver promotions based on individual frequency levels we can increase the </a:t>
            </a:r>
            <a:r>
              <a:rPr lang="en-US" sz="1600" dirty="0" smtClean="0">
                <a:solidFill>
                  <a:schemeClr val="tx1">
                    <a:lumMod val="100000"/>
                  </a:schemeClr>
                </a:solidFill>
              </a:rPr>
              <a:t>customer frequency</a:t>
            </a:r>
          </a:p>
        </p:txBody>
      </p:sp>
      <p:sp>
        <p:nvSpPr>
          <p:cNvPr id="4" name="ee4pContent2"/>
          <p:cNvSpPr txBox="1"/>
          <p:nvPr/>
        </p:nvSpPr>
        <p:spPr>
          <a:xfrm>
            <a:off x="5319990"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Unlock a reward </a:t>
            </a:r>
            <a:r>
              <a:rPr lang="en-US" sz="1600" dirty="0">
                <a:solidFill>
                  <a:schemeClr val="tx1">
                    <a:lumMod val="100000"/>
                  </a:schemeClr>
                </a:solidFill>
              </a:rPr>
              <a:t>after purchasing a </a:t>
            </a:r>
            <a:r>
              <a:rPr lang="en-US" sz="1600" dirty="0" smtClean="0">
                <a:solidFill>
                  <a:schemeClr val="tx1">
                    <a:lumMod val="100000"/>
                  </a:schemeClr>
                </a:solidFill>
              </a:rPr>
              <a:t>personalized set </a:t>
            </a:r>
            <a:r>
              <a:rPr lang="en-US" sz="1600" dirty="0">
                <a:solidFill>
                  <a:schemeClr val="tx1">
                    <a:lumMod val="100000"/>
                  </a:schemeClr>
                </a:solidFill>
              </a:rPr>
              <a:t>of concession </a:t>
            </a:r>
            <a:r>
              <a:rPr lang="en-US" sz="1600" dirty="0" smtClean="0">
                <a:solidFill>
                  <a:schemeClr val="tx1">
                    <a:lumMod val="100000"/>
                  </a:schemeClr>
                </a:solidFill>
              </a:rPr>
              <a:t>products</a:t>
            </a:r>
          </a:p>
          <a:p>
            <a:pPr marL="215900" lvl="1" indent="-215900">
              <a:buClr>
                <a:schemeClr val="tx2">
                  <a:lumMod val="100000"/>
                </a:schemeClr>
              </a:buClr>
              <a:buSzPct val="100000"/>
            </a:pPr>
            <a:endParaRPr lang="en-US" sz="1600" dirty="0" smtClean="0">
              <a:solidFill>
                <a:schemeClr val="tx1">
                  <a:lumMod val="100000"/>
                </a:schemeClr>
              </a:solidFill>
            </a:endParaRPr>
          </a:p>
          <a:p>
            <a:pPr marL="215900" lvl="1" indent="-215900">
              <a:buClr>
                <a:schemeClr val="tx2">
                  <a:lumMod val="100000"/>
                </a:schemeClr>
              </a:buClr>
              <a:buSzPct val="100000"/>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Using game dynamics </a:t>
            </a:r>
            <a:r>
              <a:rPr lang="en-US" sz="1600" dirty="0">
                <a:solidFill>
                  <a:schemeClr val="tx1">
                    <a:lumMod val="100000"/>
                  </a:schemeClr>
                </a:solidFill>
              </a:rPr>
              <a:t>to deliver promotions based on individual consumption </a:t>
            </a:r>
            <a:r>
              <a:rPr lang="en-US" sz="1600" dirty="0" smtClean="0">
                <a:solidFill>
                  <a:schemeClr val="tx1">
                    <a:lumMod val="100000"/>
                  </a:schemeClr>
                </a:solidFill>
              </a:rPr>
              <a:t>patterns we </a:t>
            </a:r>
            <a:r>
              <a:rPr lang="en-US" sz="1600" dirty="0">
                <a:solidFill>
                  <a:schemeClr val="tx1">
                    <a:lumMod val="100000"/>
                  </a:schemeClr>
                </a:solidFill>
              </a:rPr>
              <a:t>can </a:t>
            </a:r>
            <a:r>
              <a:rPr lang="en-US" sz="1600" dirty="0" smtClean="0">
                <a:solidFill>
                  <a:schemeClr val="tx1">
                    <a:lumMod val="100000"/>
                  </a:schemeClr>
                </a:solidFill>
              </a:rPr>
              <a:t>increase basket size of up-sell</a:t>
            </a:r>
            <a:endParaRPr lang="en-US" sz="1600" dirty="0">
              <a:solidFill>
                <a:schemeClr val="tx1">
                  <a:lumMod val="100000"/>
                </a:schemeClr>
              </a:solidFill>
            </a:endParaRPr>
          </a:p>
        </p:txBody>
      </p:sp>
      <p:sp>
        <p:nvSpPr>
          <p:cNvPr id="5" name="ee4pContent3"/>
          <p:cNvSpPr txBox="1"/>
          <p:nvPr/>
        </p:nvSpPr>
        <p:spPr>
          <a:xfrm>
            <a:off x="8655609"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Offer a special </a:t>
            </a:r>
            <a:r>
              <a:rPr lang="en-US" sz="1600" dirty="0">
                <a:solidFill>
                  <a:schemeClr val="tx1">
                    <a:lumMod val="100000"/>
                  </a:schemeClr>
                </a:solidFill>
              </a:rPr>
              <a:t>discount for </a:t>
            </a:r>
            <a:r>
              <a:rPr lang="en-US" sz="1600" dirty="0" smtClean="0">
                <a:solidFill>
                  <a:schemeClr val="tx1">
                    <a:lumMod val="100000"/>
                  </a:schemeClr>
                </a:solidFill>
              </a:rPr>
              <a:t>box office tickets </a:t>
            </a:r>
            <a:r>
              <a:rPr lang="en-US" sz="1600" dirty="0">
                <a:solidFill>
                  <a:schemeClr val="tx1">
                    <a:lumMod val="100000"/>
                  </a:schemeClr>
                </a:solidFill>
              </a:rPr>
              <a:t>during a short period of </a:t>
            </a:r>
            <a:r>
              <a:rPr lang="en-US" sz="1600" dirty="0" smtClean="0">
                <a:solidFill>
                  <a:schemeClr val="tx1">
                    <a:lumMod val="100000"/>
                  </a:schemeClr>
                </a:solidFill>
              </a:rPr>
              <a:t>time</a:t>
            </a:r>
          </a:p>
          <a:p>
            <a:pPr marL="215900" indent="-215900">
              <a:buSzPct val="100000"/>
              <a:buFont typeface="Trebuchet MS" panose="020B0603020202020204" pitchFamily="34" charset="0"/>
              <a:buChar char="​"/>
            </a:pPr>
            <a:endParaRPr lang="en-US" sz="1600" dirty="0" smtClean="0">
              <a:solidFill>
                <a:schemeClr val="tx1">
                  <a:lumMod val="100000"/>
                </a:schemeClr>
              </a:solidFill>
            </a:endParaRPr>
          </a:p>
          <a:p>
            <a:pPr marL="215900" indent="-215900">
              <a:buSzPct val="100000"/>
              <a:buFont typeface="Trebuchet MS" panose="020B0603020202020204" pitchFamily="34" charset="0"/>
              <a:buChar char="​"/>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Delivering short fused offers promoting movies tailored to client preferences can </a:t>
            </a:r>
            <a:r>
              <a:rPr lang="en-US" sz="1600" dirty="0">
                <a:solidFill>
                  <a:schemeClr val="tx1">
                    <a:lumMod val="100000"/>
                  </a:schemeClr>
                </a:solidFill>
              </a:rPr>
              <a:t>drive an additional </a:t>
            </a:r>
            <a:r>
              <a:rPr lang="en-US" sz="1600" dirty="0" smtClean="0">
                <a:solidFill>
                  <a:schemeClr val="tx1">
                    <a:lumMod val="100000"/>
                  </a:schemeClr>
                </a:solidFill>
              </a:rPr>
              <a:t>impulse visit</a:t>
            </a:r>
          </a:p>
        </p:txBody>
      </p:sp>
      <p:sp>
        <p:nvSpPr>
          <p:cNvPr id="6" name="ee4pHeader1"/>
          <p:cNvSpPr txBox="1"/>
          <p:nvPr/>
        </p:nvSpPr>
        <p:spPr>
          <a:xfrm>
            <a:off x="1986304" y="2976084"/>
            <a:ext cx="2907591"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Frequency challenge</a:t>
            </a:r>
            <a:endParaRPr lang="en-US" sz="2000" dirty="0">
              <a:solidFill>
                <a:schemeClr val="tx2"/>
              </a:solidFill>
            </a:endParaRPr>
          </a:p>
        </p:txBody>
      </p:sp>
      <p:grpSp>
        <p:nvGrpSpPr>
          <p:cNvPr id="9" name="bcgIcons_FeetRightDirection">
            <a:extLst>
              <a:ext uri="{FF2B5EF4-FFF2-40B4-BE49-F238E27FC236}">
                <a16:creationId xmlns="" xmlns:a16="http://schemas.microsoft.com/office/drawing/2014/main" id="{F3BB3F51-84C9-474C-8440-16AA29734127}"/>
              </a:ext>
            </a:extLst>
          </p:cNvPr>
          <p:cNvGrpSpPr>
            <a:grpSpLocks noChangeAspect="1"/>
          </p:cNvGrpSpPr>
          <p:nvPr/>
        </p:nvGrpSpPr>
        <p:grpSpPr bwMode="auto">
          <a:xfrm>
            <a:off x="2879699" y="2336198"/>
            <a:ext cx="1120802" cy="1121840"/>
            <a:chOff x="1682" y="0"/>
            <a:chExt cx="4316" cy="4320"/>
          </a:xfrm>
        </p:grpSpPr>
        <p:sp>
          <p:nvSpPr>
            <p:cNvPr id="10" name="AutoShape 33">
              <a:extLst>
                <a:ext uri="{FF2B5EF4-FFF2-40B4-BE49-F238E27FC236}">
                  <a16:creationId xmlns="" xmlns:a16="http://schemas.microsoft.com/office/drawing/2014/main" id="{F84CCB33-5B1B-4555-90BE-2968D5BD7B8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1" name="Freeform 35">
              <a:extLst>
                <a:ext uri="{FF2B5EF4-FFF2-40B4-BE49-F238E27FC236}">
                  <a16:creationId xmlns="" xmlns:a16="http://schemas.microsoft.com/office/drawing/2014/main" id="{A1DADA48-AD19-4E6F-BDBF-1D8B2ECC8DAC}"/>
                </a:ext>
              </a:extLst>
            </p:cNvPr>
            <p:cNvSpPr>
              <a:spLocks noEditPoints="1"/>
            </p:cNvSpPr>
            <p:nvPr/>
          </p:nvSpPr>
          <p:spPr bwMode="auto">
            <a:xfrm>
              <a:off x="2145" y="1924"/>
              <a:ext cx="3222" cy="1942"/>
            </a:xfrm>
            <a:custGeom>
              <a:avLst/>
              <a:gdLst>
                <a:gd name="T0" fmla="*/ 152 w 1720"/>
                <a:gd name="T1" fmla="*/ 1036 h 1036"/>
                <a:gd name="T2" fmla="*/ 68 w 1720"/>
                <a:gd name="T3" fmla="*/ 1006 h 1036"/>
                <a:gd name="T4" fmla="*/ 2 w 1720"/>
                <a:gd name="T5" fmla="*/ 877 h 1036"/>
                <a:gd name="T6" fmla="*/ 139 w 1720"/>
                <a:gd name="T7" fmla="*/ 651 h 1036"/>
                <a:gd name="T8" fmla="*/ 163 w 1720"/>
                <a:gd name="T9" fmla="*/ 652 h 1036"/>
                <a:gd name="T10" fmla="*/ 371 w 1720"/>
                <a:gd name="T11" fmla="*/ 810 h 1036"/>
                <a:gd name="T12" fmla="*/ 378 w 1720"/>
                <a:gd name="T13" fmla="*/ 836 h 1036"/>
                <a:gd name="T14" fmla="*/ 194 w 1720"/>
                <a:gd name="T15" fmla="*/ 1030 h 1036"/>
                <a:gd name="T16" fmla="*/ 152 w 1720"/>
                <a:gd name="T17" fmla="*/ 1036 h 1036"/>
                <a:gd name="T18" fmla="*/ 149 w 1720"/>
                <a:gd name="T19" fmla="*/ 697 h 1036"/>
                <a:gd name="T20" fmla="*/ 46 w 1720"/>
                <a:gd name="T21" fmla="*/ 879 h 1036"/>
                <a:gd name="T22" fmla="*/ 95 w 1720"/>
                <a:gd name="T23" fmla="*/ 972 h 1036"/>
                <a:gd name="T24" fmla="*/ 182 w 1720"/>
                <a:gd name="T25" fmla="*/ 988 h 1036"/>
                <a:gd name="T26" fmla="*/ 330 w 1720"/>
                <a:gd name="T27" fmla="*/ 834 h 1036"/>
                <a:gd name="T28" fmla="*/ 149 w 1720"/>
                <a:gd name="T29" fmla="*/ 697 h 1036"/>
                <a:gd name="T30" fmla="*/ 445 w 1720"/>
                <a:gd name="T31" fmla="*/ 753 h 1036"/>
                <a:gd name="T32" fmla="*/ 425 w 1720"/>
                <a:gd name="T33" fmla="*/ 741 h 1036"/>
                <a:gd name="T34" fmla="*/ 254 w 1720"/>
                <a:gd name="T35" fmla="*/ 559 h 1036"/>
                <a:gd name="T36" fmla="*/ 245 w 1720"/>
                <a:gd name="T37" fmla="*/ 531 h 1036"/>
                <a:gd name="T38" fmla="*/ 635 w 1720"/>
                <a:gd name="T39" fmla="*/ 189 h 1036"/>
                <a:gd name="T40" fmla="*/ 802 w 1720"/>
                <a:gd name="T41" fmla="*/ 244 h 1036"/>
                <a:gd name="T42" fmla="*/ 675 w 1720"/>
                <a:gd name="T43" fmla="*/ 641 h 1036"/>
                <a:gd name="T44" fmla="*/ 451 w 1720"/>
                <a:gd name="T45" fmla="*/ 752 h 1036"/>
                <a:gd name="T46" fmla="*/ 445 w 1720"/>
                <a:gd name="T47" fmla="*/ 753 h 1036"/>
                <a:gd name="T48" fmla="*/ 293 w 1720"/>
                <a:gd name="T49" fmla="*/ 532 h 1036"/>
                <a:gd name="T50" fmla="*/ 457 w 1720"/>
                <a:gd name="T51" fmla="*/ 705 h 1036"/>
                <a:gd name="T52" fmla="*/ 645 w 1720"/>
                <a:gd name="T53" fmla="*/ 609 h 1036"/>
                <a:gd name="T54" fmla="*/ 768 w 1720"/>
                <a:gd name="T55" fmla="*/ 272 h 1036"/>
                <a:gd name="T56" fmla="*/ 641 w 1720"/>
                <a:gd name="T57" fmla="*/ 233 h 1036"/>
                <a:gd name="T58" fmla="*/ 293 w 1720"/>
                <a:gd name="T59" fmla="*/ 532 h 1036"/>
                <a:gd name="T60" fmla="*/ 1017 w 1720"/>
                <a:gd name="T61" fmla="*/ 925 h 1036"/>
                <a:gd name="T62" fmla="*/ 891 w 1720"/>
                <a:gd name="T63" fmla="*/ 858 h 1036"/>
                <a:gd name="T64" fmla="*/ 868 w 1720"/>
                <a:gd name="T65" fmla="*/ 732 h 1036"/>
                <a:gd name="T66" fmla="*/ 1063 w 1720"/>
                <a:gd name="T67" fmla="*/ 549 h 1036"/>
                <a:gd name="T68" fmla="*/ 1089 w 1720"/>
                <a:gd name="T69" fmla="*/ 556 h 1036"/>
                <a:gd name="T70" fmla="*/ 1246 w 1720"/>
                <a:gd name="T71" fmla="*/ 764 h 1036"/>
                <a:gd name="T72" fmla="*/ 1247 w 1720"/>
                <a:gd name="T73" fmla="*/ 788 h 1036"/>
                <a:gd name="T74" fmla="*/ 1021 w 1720"/>
                <a:gd name="T75" fmla="*/ 924 h 1036"/>
                <a:gd name="T76" fmla="*/ 1017 w 1720"/>
                <a:gd name="T77" fmla="*/ 925 h 1036"/>
                <a:gd name="T78" fmla="*/ 1065 w 1720"/>
                <a:gd name="T79" fmla="*/ 597 h 1036"/>
                <a:gd name="T80" fmla="*/ 911 w 1720"/>
                <a:gd name="T81" fmla="*/ 745 h 1036"/>
                <a:gd name="T82" fmla="*/ 926 w 1720"/>
                <a:gd name="T83" fmla="*/ 831 h 1036"/>
                <a:gd name="T84" fmla="*/ 1019 w 1720"/>
                <a:gd name="T85" fmla="*/ 881 h 1036"/>
                <a:gd name="T86" fmla="*/ 1201 w 1720"/>
                <a:gd name="T87" fmla="*/ 778 h 1036"/>
                <a:gd name="T88" fmla="*/ 1065 w 1720"/>
                <a:gd name="T89" fmla="*/ 597 h 1036"/>
                <a:gd name="T90" fmla="*/ 1358 w 1720"/>
                <a:gd name="T91" fmla="*/ 684 h 1036"/>
                <a:gd name="T92" fmla="*/ 1339 w 1720"/>
                <a:gd name="T93" fmla="*/ 674 h 1036"/>
                <a:gd name="T94" fmla="*/ 1158 w 1720"/>
                <a:gd name="T95" fmla="*/ 501 h 1036"/>
                <a:gd name="T96" fmla="*/ 1147 w 1720"/>
                <a:gd name="T97" fmla="*/ 476 h 1036"/>
                <a:gd name="T98" fmla="*/ 1259 w 1720"/>
                <a:gd name="T99" fmla="*/ 252 h 1036"/>
                <a:gd name="T100" fmla="*/ 1656 w 1720"/>
                <a:gd name="T101" fmla="*/ 126 h 1036"/>
                <a:gd name="T102" fmla="*/ 1710 w 1720"/>
                <a:gd name="T103" fmla="*/ 294 h 1036"/>
                <a:gd name="T104" fmla="*/ 1367 w 1720"/>
                <a:gd name="T105" fmla="*/ 682 h 1036"/>
                <a:gd name="T106" fmla="*/ 1358 w 1720"/>
                <a:gd name="T107" fmla="*/ 684 h 1036"/>
                <a:gd name="T108" fmla="*/ 1194 w 1720"/>
                <a:gd name="T109" fmla="*/ 471 h 1036"/>
                <a:gd name="T110" fmla="*/ 1366 w 1720"/>
                <a:gd name="T111" fmla="*/ 634 h 1036"/>
                <a:gd name="T112" fmla="*/ 1667 w 1720"/>
                <a:gd name="T113" fmla="*/ 288 h 1036"/>
                <a:gd name="T114" fmla="*/ 1628 w 1720"/>
                <a:gd name="T115" fmla="*/ 160 h 1036"/>
                <a:gd name="T116" fmla="*/ 1291 w 1720"/>
                <a:gd name="T117" fmla="*/ 282 h 1036"/>
                <a:gd name="T118" fmla="*/ 1194 w 1720"/>
                <a:gd name="T119" fmla="*/ 471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0" h="1036">
                  <a:moveTo>
                    <a:pt x="152" y="1036"/>
                  </a:moveTo>
                  <a:cubicBezTo>
                    <a:pt x="122" y="1036"/>
                    <a:pt x="94" y="1026"/>
                    <a:pt x="68" y="1006"/>
                  </a:cubicBezTo>
                  <a:cubicBezTo>
                    <a:pt x="23" y="971"/>
                    <a:pt x="0" y="913"/>
                    <a:pt x="2" y="877"/>
                  </a:cubicBezTo>
                  <a:cubicBezTo>
                    <a:pt x="5" y="820"/>
                    <a:pt x="70" y="690"/>
                    <a:pt x="139" y="651"/>
                  </a:cubicBezTo>
                  <a:cubicBezTo>
                    <a:pt x="147" y="647"/>
                    <a:pt x="156" y="647"/>
                    <a:pt x="163" y="652"/>
                  </a:cubicBezTo>
                  <a:cubicBezTo>
                    <a:pt x="371" y="810"/>
                    <a:pt x="371" y="810"/>
                    <a:pt x="371" y="810"/>
                  </a:cubicBezTo>
                  <a:cubicBezTo>
                    <a:pt x="379" y="816"/>
                    <a:pt x="382" y="827"/>
                    <a:pt x="378" y="836"/>
                  </a:cubicBezTo>
                  <a:cubicBezTo>
                    <a:pt x="375" y="843"/>
                    <a:pt x="307" y="996"/>
                    <a:pt x="194" y="1030"/>
                  </a:cubicBezTo>
                  <a:cubicBezTo>
                    <a:pt x="180" y="1034"/>
                    <a:pt x="166" y="1036"/>
                    <a:pt x="152" y="1036"/>
                  </a:cubicBezTo>
                  <a:close/>
                  <a:moveTo>
                    <a:pt x="149" y="697"/>
                  </a:moveTo>
                  <a:cubicBezTo>
                    <a:pt x="99" y="736"/>
                    <a:pt x="48" y="837"/>
                    <a:pt x="46" y="879"/>
                  </a:cubicBezTo>
                  <a:cubicBezTo>
                    <a:pt x="45" y="901"/>
                    <a:pt x="61" y="945"/>
                    <a:pt x="95" y="972"/>
                  </a:cubicBezTo>
                  <a:cubicBezTo>
                    <a:pt x="121" y="992"/>
                    <a:pt x="150" y="997"/>
                    <a:pt x="182" y="988"/>
                  </a:cubicBezTo>
                  <a:cubicBezTo>
                    <a:pt x="256" y="965"/>
                    <a:pt x="311" y="871"/>
                    <a:pt x="330" y="834"/>
                  </a:cubicBezTo>
                  <a:lnTo>
                    <a:pt x="149" y="697"/>
                  </a:lnTo>
                  <a:close/>
                  <a:moveTo>
                    <a:pt x="445" y="753"/>
                  </a:moveTo>
                  <a:cubicBezTo>
                    <a:pt x="437" y="753"/>
                    <a:pt x="429" y="749"/>
                    <a:pt x="425" y="741"/>
                  </a:cubicBezTo>
                  <a:cubicBezTo>
                    <a:pt x="374" y="633"/>
                    <a:pt x="255" y="560"/>
                    <a:pt x="254" y="559"/>
                  </a:cubicBezTo>
                  <a:cubicBezTo>
                    <a:pt x="244" y="553"/>
                    <a:pt x="241" y="541"/>
                    <a:pt x="245" y="531"/>
                  </a:cubicBezTo>
                  <a:cubicBezTo>
                    <a:pt x="339" y="319"/>
                    <a:pt x="508" y="206"/>
                    <a:pt x="635" y="189"/>
                  </a:cubicBezTo>
                  <a:cubicBezTo>
                    <a:pt x="706" y="180"/>
                    <a:pt x="766" y="199"/>
                    <a:pt x="802" y="244"/>
                  </a:cubicBezTo>
                  <a:cubicBezTo>
                    <a:pt x="928" y="399"/>
                    <a:pt x="701" y="616"/>
                    <a:pt x="675" y="641"/>
                  </a:cubicBezTo>
                  <a:cubicBezTo>
                    <a:pt x="600" y="710"/>
                    <a:pt x="457" y="751"/>
                    <a:pt x="451" y="752"/>
                  </a:cubicBezTo>
                  <a:cubicBezTo>
                    <a:pt x="449" y="753"/>
                    <a:pt x="447" y="753"/>
                    <a:pt x="445" y="753"/>
                  </a:cubicBezTo>
                  <a:close/>
                  <a:moveTo>
                    <a:pt x="293" y="532"/>
                  </a:moveTo>
                  <a:cubicBezTo>
                    <a:pt x="328" y="556"/>
                    <a:pt x="409" y="618"/>
                    <a:pt x="457" y="705"/>
                  </a:cubicBezTo>
                  <a:cubicBezTo>
                    <a:pt x="496" y="692"/>
                    <a:pt x="592" y="658"/>
                    <a:pt x="645" y="609"/>
                  </a:cubicBezTo>
                  <a:cubicBezTo>
                    <a:pt x="654" y="600"/>
                    <a:pt x="870" y="397"/>
                    <a:pt x="768" y="272"/>
                  </a:cubicBezTo>
                  <a:cubicBezTo>
                    <a:pt x="742" y="239"/>
                    <a:pt x="696" y="225"/>
                    <a:pt x="641" y="233"/>
                  </a:cubicBezTo>
                  <a:cubicBezTo>
                    <a:pt x="530" y="248"/>
                    <a:pt x="381" y="346"/>
                    <a:pt x="293" y="532"/>
                  </a:cubicBezTo>
                  <a:close/>
                  <a:moveTo>
                    <a:pt x="1017" y="925"/>
                  </a:moveTo>
                  <a:cubicBezTo>
                    <a:pt x="980" y="925"/>
                    <a:pt x="926" y="902"/>
                    <a:pt x="891" y="858"/>
                  </a:cubicBezTo>
                  <a:cubicBezTo>
                    <a:pt x="863" y="821"/>
                    <a:pt x="855" y="777"/>
                    <a:pt x="868" y="732"/>
                  </a:cubicBezTo>
                  <a:cubicBezTo>
                    <a:pt x="903" y="619"/>
                    <a:pt x="1056" y="552"/>
                    <a:pt x="1063" y="549"/>
                  </a:cubicBezTo>
                  <a:cubicBezTo>
                    <a:pt x="1072" y="545"/>
                    <a:pt x="1083" y="548"/>
                    <a:pt x="1089" y="556"/>
                  </a:cubicBezTo>
                  <a:cubicBezTo>
                    <a:pt x="1246" y="764"/>
                    <a:pt x="1246" y="764"/>
                    <a:pt x="1246" y="764"/>
                  </a:cubicBezTo>
                  <a:cubicBezTo>
                    <a:pt x="1251" y="771"/>
                    <a:pt x="1252" y="780"/>
                    <a:pt x="1247" y="788"/>
                  </a:cubicBezTo>
                  <a:cubicBezTo>
                    <a:pt x="1208" y="857"/>
                    <a:pt x="1078" y="922"/>
                    <a:pt x="1021" y="924"/>
                  </a:cubicBezTo>
                  <a:cubicBezTo>
                    <a:pt x="1019" y="925"/>
                    <a:pt x="1018" y="925"/>
                    <a:pt x="1017" y="925"/>
                  </a:cubicBezTo>
                  <a:close/>
                  <a:moveTo>
                    <a:pt x="1065" y="597"/>
                  </a:moveTo>
                  <a:cubicBezTo>
                    <a:pt x="1027" y="616"/>
                    <a:pt x="933" y="670"/>
                    <a:pt x="911" y="745"/>
                  </a:cubicBezTo>
                  <a:cubicBezTo>
                    <a:pt x="901" y="776"/>
                    <a:pt x="906" y="805"/>
                    <a:pt x="926" y="831"/>
                  </a:cubicBezTo>
                  <a:cubicBezTo>
                    <a:pt x="953" y="865"/>
                    <a:pt x="997" y="882"/>
                    <a:pt x="1019" y="881"/>
                  </a:cubicBezTo>
                  <a:cubicBezTo>
                    <a:pt x="1061" y="878"/>
                    <a:pt x="1162" y="828"/>
                    <a:pt x="1201" y="778"/>
                  </a:cubicBezTo>
                  <a:lnTo>
                    <a:pt x="1065" y="597"/>
                  </a:lnTo>
                  <a:close/>
                  <a:moveTo>
                    <a:pt x="1358" y="684"/>
                  </a:moveTo>
                  <a:cubicBezTo>
                    <a:pt x="1351" y="684"/>
                    <a:pt x="1343" y="680"/>
                    <a:pt x="1339" y="674"/>
                  </a:cubicBezTo>
                  <a:cubicBezTo>
                    <a:pt x="1338" y="672"/>
                    <a:pt x="1265" y="553"/>
                    <a:pt x="1158" y="501"/>
                  </a:cubicBezTo>
                  <a:cubicBezTo>
                    <a:pt x="1149" y="497"/>
                    <a:pt x="1144" y="486"/>
                    <a:pt x="1147" y="476"/>
                  </a:cubicBezTo>
                  <a:cubicBezTo>
                    <a:pt x="1148" y="470"/>
                    <a:pt x="1189" y="327"/>
                    <a:pt x="1259" y="252"/>
                  </a:cubicBezTo>
                  <a:cubicBezTo>
                    <a:pt x="1283" y="226"/>
                    <a:pt x="1502" y="0"/>
                    <a:pt x="1656" y="126"/>
                  </a:cubicBezTo>
                  <a:cubicBezTo>
                    <a:pt x="1701" y="163"/>
                    <a:pt x="1720" y="222"/>
                    <a:pt x="1710" y="294"/>
                  </a:cubicBezTo>
                  <a:cubicBezTo>
                    <a:pt x="1693" y="420"/>
                    <a:pt x="1580" y="589"/>
                    <a:pt x="1367" y="682"/>
                  </a:cubicBezTo>
                  <a:cubicBezTo>
                    <a:pt x="1364" y="684"/>
                    <a:pt x="1361" y="684"/>
                    <a:pt x="1358" y="684"/>
                  </a:cubicBezTo>
                  <a:close/>
                  <a:moveTo>
                    <a:pt x="1194" y="471"/>
                  </a:moveTo>
                  <a:cubicBezTo>
                    <a:pt x="1280" y="518"/>
                    <a:pt x="1342" y="599"/>
                    <a:pt x="1366" y="634"/>
                  </a:cubicBezTo>
                  <a:cubicBezTo>
                    <a:pt x="1553" y="547"/>
                    <a:pt x="1651" y="399"/>
                    <a:pt x="1667" y="288"/>
                  </a:cubicBezTo>
                  <a:cubicBezTo>
                    <a:pt x="1674" y="232"/>
                    <a:pt x="1661" y="187"/>
                    <a:pt x="1628" y="160"/>
                  </a:cubicBezTo>
                  <a:cubicBezTo>
                    <a:pt x="1503" y="58"/>
                    <a:pt x="1300" y="273"/>
                    <a:pt x="1291" y="282"/>
                  </a:cubicBezTo>
                  <a:cubicBezTo>
                    <a:pt x="1242" y="335"/>
                    <a:pt x="1207" y="431"/>
                    <a:pt x="1194" y="47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2" name="Freeform 36">
              <a:extLst>
                <a:ext uri="{FF2B5EF4-FFF2-40B4-BE49-F238E27FC236}">
                  <a16:creationId xmlns="" xmlns:a16="http://schemas.microsoft.com/office/drawing/2014/main" id="{F041633D-5DD2-4F26-96AC-0FD8EB94A3AE}"/>
                </a:ext>
              </a:extLst>
            </p:cNvPr>
            <p:cNvSpPr>
              <a:spLocks noEditPoints="1"/>
            </p:cNvSpPr>
            <p:nvPr/>
          </p:nvSpPr>
          <p:spPr bwMode="auto">
            <a:xfrm>
              <a:off x="4010" y="392"/>
              <a:ext cx="1739" cy="1607"/>
            </a:xfrm>
            <a:custGeom>
              <a:avLst/>
              <a:gdLst>
                <a:gd name="T0" fmla="*/ 377 w 928"/>
                <a:gd name="T1" fmla="*/ 656 h 857"/>
                <a:gd name="T2" fmla="*/ 194 w 928"/>
                <a:gd name="T3" fmla="*/ 850 h 857"/>
                <a:gd name="T4" fmla="*/ 152 w 928"/>
                <a:gd name="T5" fmla="*/ 857 h 857"/>
                <a:gd name="T6" fmla="*/ 68 w 928"/>
                <a:gd name="T7" fmla="*/ 827 h 857"/>
                <a:gd name="T8" fmla="*/ 2 w 928"/>
                <a:gd name="T9" fmla="*/ 697 h 857"/>
                <a:gd name="T10" fmla="*/ 139 w 928"/>
                <a:gd name="T11" fmla="*/ 471 h 857"/>
                <a:gd name="T12" fmla="*/ 163 w 928"/>
                <a:gd name="T13" fmla="*/ 473 h 857"/>
                <a:gd name="T14" fmla="*/ 370 w 928"/>
                <a:gd name="T15" fmla="*/ 630 h 857"/>
                <a:gd name="T16" fmla="*/ 377 w 928"/>
                <a:gd name="T17" fmla="*/ 656 h 857"/>
                <a:gd name="T18" fmla="*/ 802 w 928"/>
                <a:gd name="T19" fmla="*/ 64 h 857"/>
                <a:gd name="T20" fmla="*/ 635 w 928"/>
                <a:gd name="T21" fmla="*/ 10 h 857"/>
                <a:gd name="T22" fmla="*/ 245 w 928"/>
                <a:gd name="T23" fmla="*/ 352 h 857"/>
                <a:gd name="T24" fmla="*/ 254 w 928"/>
                <a:gd name="T25" fmla="*/ 379 h 857"/>
                <a:gd name="T26" fmla="*/ 425 w 928"/>
                <a:gd name="T27" fmla="*/ 561 h 857"/>
                <a:gd name="T28" fmla="*/ 445 w 928"/>
                <a:gd name="T29" fmla="*/ 574 h 857"/>
                <a:gd name="T30" fmla="*/ 451 w 928"/>
                <a:gd name="T31" fmla="*/ 573 h 857"/>
                <a:gd name="T32" fmla="*/ 675 w 928"/>
                <a:gd name="T33" fmla="*/ 461 h 857"/>
                <a:gd name="T34" fmla="*/ 802 w 928"/>
                <a:gd name="T35" fmla="*/ 6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8" h="857">
                  <a:moveTo>
                    <a:pt x="377" y="656"/>
                  </a:moveTo>
                  <a:cubicBezTo>
                    <a:pt x="374" y="663"/>
                    <a:pt x="307" y="816"/>
                    <a:pt x="194" y="850"/>
                  </a:cubicBezTo>
                  <a:cubicBezTo>
                    <a:pt x="180" y="854"/>
                    <a:pt x="166" y="857"/>
                    <a:pt x="152" y="857"/>
                  </a:cubicBezTo>
                  <a:cubicBezTo>
                    <a:pt x="122" y="857"/>
                    <a:pt x="93" y="846"/>
                    <a:pt x="68" y="827"/>
                  </a:cubicBezTo>
                  <a:cubicBezTo>
                    <a:pt x="23" y="791"/>
                    <a:pt x="0" y="733"/>
                    <a:pt x="2" y="697"/>
                  </a:cubicBezTo>
                  <a:cubicBezTo>
                    <a:pt x="5" y="640"/>
                    <a:pt x="70" y="511"/>
                    <a:pt x="139" y="471"/>
                  </a:cubicBezTo>
                  <a:cubicBezTo>
                    <a:pt x="147" y="467"/>
                    <a:pt x="156" y="467"/>
                    <a:pt x="163" y="473"/>
                  </a:cubicBezTo>
                  <a:cubicBezTo>
                    <a:pt x="370" y="630"/>
                    <a:pt x="370" y="630"/>
                    <a:pt x="370" y="630"/>
                  </a:cubicBezTo>
                  <a:cubicBezTo>
                    <a:pt x="379" y="636"/>
                    <a:pt x="381" y="647"/>
                    <a:pt x="377" y="656"/>
                  </a:cubicBezTo>
                  <a:close/>
                  <a:moveTo>
                    <a:pt x="802" y="64"/>
                  </a:moveTo>
                  <a:cubicBezTo>
                    <a:pt x="766" y="19"/>
                    <a:pt x="706" y="0"/>
                    <a:pt x="635" y="10"/>
                  </a:cubicBezTo>
                  <a:cubicBezTo>
                    <a:pt x="508" y="27"/>
                    <a:pt x="339" y="139"/>
                    <a:pt x="245" y="352"/>
                  </a:cubicBezTo>
                  <a:cubicBezTo>
                    <a:pt x="241" y="362"/>
                    <a:pt x="244" y="374"/>
                    <a:pt x="254" y="379"/>
                  </a:cubicBezTo>
                  <a:cubicBezTo>
                    <a:pt x="255" y="380"/>
                    <a:pt x="374" y="454"/>
                    <a:pt x="425" y="561"/>
                  </a:cubicBezTo>
                  <a:cubicBezTo>
                    <a:pt x="429" y="569"/>
                    <a:pt x="437" y="574"/>
                    <a:pt x="445" y="574"/>
                  </a:cubicBezTo>
                  <a:cubicBezTo>
                    <a:pt x="447" y="574"/>
                    <a:pt x="449" y="573"/>
                    <a:pt x="451" y="573"/>
                  </a:cubicBezTo>
                  <a:cubicBezTo>
                    <a:pt x="457" y="571"/>
                    <a:pt x="600" y="531"/>
                    <a:pt x="675" y="461"/>
                  </a:cubicBezTo>
                  <a:cubicBezTo>
                    <a:pt x="701" y="437"/>
                    <a:pt x="928" y="219"/>
                    <a:pt x="802" y="6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sp>
        <p:nvSpPr>
          <p:cNvPr id="7" name="ee4pHeader2"/>
          <p:cNvSpPr txBox="1"/>
          <p:nvPr/>
        </p:nvSpPr>
        <p:spPr>
          <a:xfrm>
            <a:off x="5319990" y="2976084"/>
            <a:ext cx="2907591"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Menu exploration</a:t>
            </a:r>
            <a:endParaRPr lang="en-US" sz="2000" dirty="0">
              <a:solidFill>
                <a:schemeClr val="tx2"/>
              </a:solidFill>
            </a:endParaRPr>
          </a:p>
        </p:txBody>
      </p:sp>
      <p:grpSp>
        <p:nvGrpSpPr>
          <p:cNvPr id="13" name="bcgIcons_Restaurants">
            <a:extLst>
              <a:ext uri="{FF2B5EF4-FFF2-40B4-BE49-F238E27FC236}">
                <a16:creationId xmlns="" xmlns:a16="http://schemas.microsoft.com/office/drawing/2014/main" id="{E8355472-0C0C-41EF-94CC-C092CFC1F1F5}"/>
              </a:ext>
            </a:extLst>
          </p:cNvPr>
          <p:cNvGrpSpPr>
            <a:grpSpLocks noChangeAspect="1"/>
          </p:cNvGrpSpPr>
          <p:nvPr/>
        </p:nvGrpSpPr>
        <p:grpSpPr bwMode="auto">
          <a:xfrm>
            <a:off x="6213385" y="2336198"/>
            <a:ext cx="1120802" cy="1121840"/>
            <a:chOff x="1682" y="0"/>
            <a:chExt cx="4316" cy="4320"/>
          </a:xfrm>
        </p:grpSpPr>
        <p:sp>
          <p:nvSpPr>
            <p:cNvPr id="14" name="AutoShape 3">
              <a:extLst>
                <a:ext uri="{FF2B5EF4-FFF2-40B4-BE49-F238E27FC236}">
                  <a16:creationId xmlns="" xmlns:a16="http://schemas.microsoft.com/office/drawing/2014/main" id="{ED8B2882-B4CE-4ABB-B19C-37CCC1E2C95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5" name="Freeform 5">
              <a:extLst>
                <a:ext uri="{FF2B5EF4-FFF2-40B4-BE49-F238E27FC236}">
                  <a16:creationId xmlns="" xmlns:a16="http://schemas.microsoft.com/office/drawing/2014/main" id="{A655EF46-A4D0-4E41-8CEF-7E7773C18A9B}"/>
                </a:ext>
              </a:extLst>
            </p:cNvPr>
            <p:cNvSpPr>
              <a:spLocks noEditPoints="1"/>
            </p:cNvSpPr>
            <p:nvPr/>
          </p:nvSpPr>
          <p:spPr bwMode="auto">
            <a:xfrm>
              <a:off x="3218" y="752"/>
              <a:ext cx="1637" cy="2820"/>
            </a:xfrm>
            <a:custGeom>
              <a:avLst/>
              <a:gdLst>
                <a:gd name="T0" fmla="*/ 0 w 874"/>
                <a:gd name="T1" fmla="*/ 0 h 1504"/>
                <a:gd name="T2" fmla="*/ 0 w 874"/>
                <a:gd name="T3" fmla="*/ 1504 h 1504"/>
                <a:gd name="T4" fmla="*/ 874 w 874"/>
                <a:gd name="T5" fmla="*/ 1504 h 1504"/>
                <a:gd name="T6" fmla="*/ 874 w 874"/>
                <a:gd name="T7" fmla="*/ 0 h 1504"/>
                <a:gd name="T8" fmla="*/ 0 w 874"/>
                <a:gd name="T9" fmla="*/ 0 h 1504"/>
                <a:gd name="T10" fmla="*/ 189 w 874"/>
                <a:gd name="T11" fmla="*/ 224 h 1504"/>
                <a:gd name="T12" fmla="*/ 439 w 874"/>
                <a:gd name="T13" fmla="*/ 121 h 1504"/>
                <a:gd name="T14" fmla="*/ 688 w 874"/>
                <a:gd name="T15" fmla="*/ 225 h 1504"/>
                <a:gd name="T16" fmla="*/ 791 w 874"/>
                <a:gd name="T17" fmla="*/ 475 h 1504"/>
                <a:gd name="T18" fmla="*/ 438 w 874"/>
                <a:gd name="T19" fmla="*/ 827 h 1504"/>
                <a:gd name="T20" fmla="*/ 189 w 874"/>
                <a:gd name="T21" fmla="*/ 724 h 1504"/>
                <a:gd name="T22" fmla="*/ 87 w 874"/>
                <a:gd name="T23" fmla="*/ 474 h 1504"/>
                <a:gd name="T24" fmla="*/ 189 w 874"/>
                <a:gd name="T25" fmla="*/ 224 h 1504"/>
                <a:gd name="T26" fmla="*/ 791 w 874"/>
                <a:gd name="T27" fmla="*/ 1371 h 1504"/>
                <a:gd name="T28" fmla="*/ 752 w 874"/>
                <a:gd name="T29" fmla="*/ 1410 h 1504"/>
                <a:gd name="T30" fmla="*/ 126 w 874"/>
                <a:gd name="T31" fmla="*/ 1410 h 1504"/>
                <a:gd name="T32" fmla="*/ 87 w 874"/>
                <a:gd name="T33" fmla="*/ 1371 h 1504"/>
                <a:gd name="T34" fmla="*/ 87 w 874"/>
                <a:gd name="T35" fmla="*/ 1371 h 1504"/>
                <a:gd name="T36" fmla="*/ 126 w 874"/>
                <a:gd name="T37" fmla="*/ 1332 h 1504"/>
                <a:gd name="T38" fmla="*/ 752 w 874"/>
                <a:gd name="T39" fmla="*/ 1332 h 1504"/>
                <a:gd name="T40" fmla="*/ 791 w 874"/>
                <a:gd name="T41" fmla="*/ 1371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4" h="1504">
                  <a:moveTo>
                    <a:pt x="0" y="0"/>
                  </a:moveTo>
                  <a:cubicBezTo>
                    <a:pt x="0" y="1504"/>
                    <a:pt x="0" y="1504"/>
                    <a:pt x="0" y="1504"/>
                  </a:cubicBezTo>
                  <a:cubicBezTo>
                    <a:pt x="874" y="1504"/>
                    <a:pt x="874" y="1504"/>
                    <a:pt x="874" y="1504"/>
                  </a:cubicBezTo>
                  <a:cubicBezTo>
                    <a:pt x="874" y="0"/>
                    <a:pt x="874" y="0"/>
                    <a:pt x="874" y="0"/>
                  </a:cubicBezTo>
                  <a:lnTo>
                    <a:pt x="0" y="0"/>
                  </a:lnTo>
                  <a:close/>
                  <a:moveTo>
                    <a:pt x="189" y="224"/>
                  </a:moveTo>
                  <a:cubicBezTo>
                    <a:pt x="255" y="158"/>
                    <a:pt x="344" y="121"/>
                    <a:pt x="439" y="121"/>
                  </a:cubicBezTo>
                  <a:cubicBezTo>
                    <a:pt x="534" y="121"/>
                    <a:pt x="622" y="158"/>
                    <a:pt x="688" y="225"/>
                  </a:cubicBezTo>
                  <a:cubicBezTo>
                    <a:pt x="755" y="291"/>
                    <a:pt x="791" y="380"/>
                    <a:pt x="791" y="475"/>
                  </a:cubicBezTo>
                  <a:cubicBezTo>
                    <a:pt x="790" y="669"/>
                    <a:pt x="631" y="827"/>
                    <a:pt x="438" y="827"/>
                  </a:cubicBezTo>
                  <a:cubicBezTo>
                    <a:pt x="343" y="827"/>
                    <a:pt x="255" y="790"/>
                    <a:pt x="189" y="724"/>
                  </a:cubicBezTo>
                  <a:cubicBezTo>
                    <a:pt x="123" y="657"/>
                    <a:pt x="87" y="569"/>
                    <a:pt x="87" y="474"/>
                  </a:cubicBezTo>
                  <a:cubicBezTo>
                    <a:pt x="87" y="380"/>
                    <a:pt x="123" y="291"/>
                    <a:pt x="189" y="224"/>
                  </a:cubicBezTo>
                  <a:close/>
                  <a:moveTo>
                    <a:pt x="791" y="1371"/>
                  </a:moveTo>
                  <a:cubicBezTo>
                    <a:pt x="791" y="1393"/>
                    <a:pt x="773" y="1410"/>
                    <a:pt x="752" y="1410"/>
                  </a:cubicBezTo>
                  <a:cubicBezTo>
                    <a:pt x="126" y="1410"/>
                    <a:pt x="126" y="1410"/>
                    <a:pt x="126" y="1410"/>
                  </a:cubicBezTo>
                  <a:cubicBezTo>
                    <a:pt x="105" y="1410"/>
                    <a:pt x="87" y="1393"/>
                    <a:pt x="87" y="1371"/>
                  </a:cubicBezTo>
                  <a:cubicBezTo>
                    <a:pt x="87" y="1371"/>
                    <a:pt x="87" y="1371"/>
                    <a:pt x="87" y="1371"/>
                  </a:cubicBezTo>
                  <a:cubicBezTo>
                    <a:pt x="87" y="1349"/>
                    <a:pt x="105" y="1332"/>
                    <a:pt x="126" y="1332"/>
                  </a:cubicBezTo>
                  <a:cubicBezTo>
                    <a:pt x="752" y="1332"/>
                    <a:pt x="752" y="1332"/>
                    <a:pt x="752" y="1332"/>
                  </a:cubicBezTo>
                  <a:cubicBezTo>
                    <a:pt x="773" y="1332"/>
                    <a:pt x="791" y="1349"/>
                    <a:pt x="791" y="137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6" name="Freeform 6">
              <a:extLst>
                <a:ext uri="{FF2B5EF4-FFF2-40B4-BE49-F238E27FC236}">
                  <a16:creationId xmlns="" xmlns:a16="http://schemas.microsoft.com/office/drawing/2014/main" id="{6E13FD54-A091-46C5-A98C-0D487B92DB2D}"/>
                </a:ext>
              </a:extLst>
            </p:cNvPr>
            <p:cNvSpPr>
              <a:spLocks noEditPoints="1"/>
            </p:cNvSpPr>
            <p:nvPr/>
          </p:nvSpPr>
          <p:spPr bwMode="auto">
            <a:xfrm>
              <a:off x="2645" y="578"/>
              <a:ext cx="2386" cy="3168"/>
            </a:xfrm>
            <a:custGeom>
              <a:avLst/>
              <a:gdLst>
                <a:gd name="T0" fmla="*/ 22 w 1274"/>
                <a:gd name="T1" fmla="*/ 1690 h 1690"/>
                <a:gd name="T2" fmla="*/ 0 w 1274"/>
                <a:gd name="T3" fmla="*/ 22 h 1690"/>
                <a:gd name="T4" fmla="*/ 1252 w 1274"/>
                <a:gd name="T5" fmla="*/ 0 h 1690"/>
                <a:gd name="T6" fmla="*/ 1274 w 1274"/>
                <a:gd name="T7" fmla="*/ 1668 h 1690"/>
                <a:gd name="T8" fmla="*/ 44 w 1274"/>
                <a:gd name="T9" fmla="*/ 1646 h 1690"/>
                <a:gd name="T10" fmla="*/ 1230 w 1274"/>
                <a:gd name="T11" fmla="*/ 44 h 1690"/>
                <a:gd name="T12" fmla="*/ 44 w 1274"/>
                <a:gd name="T13" fmla="*/ 1646 h 1690"/>
                <a:gd name="T14" fmla="*/ 94 w 1274"/>
                <a:gd name="T15" fmla="*/ 93 h 1690"/>
                <a:gd name="T16" fmla="*/ 262 w 1274"/>
                <a:gd name="T17" fmla="*/ 1597 h 1690"/>
                <a:gd name="T18" fmla="*/ 725 w 1274"/>
                <a:gd name="T19" fmla="*/ 475 h 1690"/>
                <a:gd name="T20" fmla="*/ 716 w 1274"/>
                <a:gd name="T21" fmla="*/ 372 h 1690"/>
                <a:gd name="T22" fmla="*/ 697 w 1274"/>
                <a:gd name="T23" fmla="*/ 372 h 1690"/>
                <a:gd name="T24" fmla="*/ 686 w 1274"/>
                <a:gd name="T25" fmla="*/ 520 h 1690"/>
                <a:gd name="T26" fmla="*/ 674 w 1274"/>
                <a:gd name="T27" fmla="*/ 543 h 1690"/>
                <a:gd name="T28" fmla="*/ 663 w 1274"/>
                <a:gd name="T29" fmla="*/ 527 h 1690"/>
                <a:gd name="T30" fmla="*/ 653 w 1274"/>
                <a:gd name="T31" fmla="*/ 396 h 1690"/>
                <a:gd name="T32" fmla="*/ 641 w 1274"/>
                <a:gd name="T33" fmla="*/ 364 h 1690"/>
                <a:gd name="T34" fmla="*/ 630 w 1274"/>
                <a:gd name="T35" fmla="*/ 381 h 1690"/>
                <a:gd name="T36" fmla="*/ 618 w 1274"/>
                <a:gd name="T37" fmla="*/ 526 h 1690"/>
                <a:gd name="T38" fmla="*/ 600 w 1274"/>
                <a:gd name="T39" fmla="*/ 538 h 1690"/>
                <a:gd name="T40" fmla="*/ 594 w 1274"/>
                <a:gd name="T41" fmla="*/ 498 h 1690"/>
                <a:gd name="T42" fmla="*/ 584 w 1274"/>
                <a:gd name="T43" fmla="*/ 373 h 1690"/>
                <a:gd name="T44" fmla="*/ 565 w 1274"/>
                <a:gd name="T45" fmla="*/ 373 h 1690"/>
                <a:gd name="T46" fmla="*/ 559 w 1274"/>
                <a:gd name="T47" fmla="*/ 429 h 1690"/>
                <a:gd name="T48" fmla="*/ 550 w 1274"/>
                <a:gd name="T49" fmla="*/ 592 h 1690"/>
                <a:gd name="T50" fmla="*/ 574 w 1274"/>
                <a:gd name="T51" fmla="*/ 697 h 1690"/>
                <a:gd name="T52" fmla="*/ 612 w 1274"/>
                <a:gd name="T53" fmla="*/ 751 h 1690"/>
                <a:gd name="T54" fmla="*/ 609 w 1274"/>
                <a:gd name="T55" fmla="*/ 845 h 1690"/>
                <a:gd name="T56" fmla="*/ 671 w 1274"/>
                <a:gd name="T57" fmla="*/ 815 h 1690"/>
                <a:gd name="T58" fmla="*/ 684 w 1274"/>
                <a:gd name="T59" fmla="*/ 715 h 1690"/>
                <a:gd name="T60" fmla="*/ 724 w 1274"/>
                <a:gd name="T61" fmla="*/ 676 h 1690"/>
                <a:gd name="T62" fmla="*/ 730 w 1274"/>
                <a:gd name="T63" fmla="*/ 551 h 1690"/>
                <a:gd name="T64" fmla="*/ 936 w 1274"/>
                <a:gd name="T65" fmla="*/ 375 h 1690"/>
                <a:gd name="T66" fmla="*/ 908 w 1274"/>
                <a:gd name="T67" fmla="*/ 367 h 1690"/>
                <a:gd name="T68" fmla="*/ 851 w 1274"/>
                <a:gd name="T69" fmla="*/ 456 h 1690"/>
                <a:gd name="T70" fmla="*/ 816 w 1274"/>
                <a:gd name="T71" fmla="*/ 706 h 1690"/>
                <a:gd name="T72" fmla="*/ 859 w 1274"/>
                <a:gd name="T73" fmla="*/ 754 h 1690"/>
                <a:gd name="T74" fmla="*/ 873 w 1274"/>
                <a:gd name="T75" fmla="*/ 800 h 1690"/>
                <a:gd name="T76" fmla="*/ 940 w 1274"/>
                <a:gd name="T77" fmla="*/ 805 h 1690"/>
                <a:gd name="T78" fmla="*/ 938 w 1274"/>
                <a:gd name="T79" fmla="*/ 394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4" h="1690">
                  <a:moveTo>
                    <a:pt x="1252" y="1690"/>
                  </a:moveTo>
                  <a:cubicBezTo>
                    <a:pt x="22" y="1690"/>
                    <a:pt x="22" y="1690"/>
                    <a:pt x="22" y="1690"/>
                  </a:cubicBezTo>
                  <a:cubicBezTo>
                    <a:pt x="10" y="1690"/>
                    <a:pt x="0" y="1680"/>
                    <a:pt x="0" y="1668"/>
                  </a:cubicBezTo>
                  <a:cubicBezTo>
                    <a:pt x="0" y="22"/>
                    <a:pt x="0" y="22"/>
                    <a:pt x="0" y="22"/>
                  </a:cubicBezTo>
                  <a:cubicBezTo>
                    <a:pt x="0" y="10"/>
                    <a:pt x="10" y="0"/>
                    <a:pt x="22" y="0"/>
                  </a:cubicBezTo>
                  <a:cubicBezTo>
                    <a:pt x="1252" y="0"/>
                    <a:pt x="1252" y="0"/>
                    <a:pt x="1252" y="0"/>
                  </a:cubicBezTo>
                  <a:cubicBezTo>
                    <a:pt x="1264" y="0"/>
                    <a:pt x="1274" y="10"/>
                    <a:pt x="1274" y="22"/>
                  </a:cubicBezTo>
                  <a:cubicBezTo>
                    <a:pt x="1274" y="1668"/>
                    <a:pt x="1274" y="1668"/>
                    <a:pt x="1274" y="1668"/>
                  </a:cubicBezTo>
                  <a:cubicBezTo>
                    <a:pt x="1274" y="1680"/>
                    <a:pt x="1264" y="1690"/>
                    <a:pt x="1252" y="1690"/>
                  </a:cubicBezTo>
                  <a:close/>
                  <a:moveTo>
                    <a:pt x="44" y="1646"/>
                  </a:moveTo>
                  <a:cubicBezTo>
                    <a:pt x="1230" y="1646"/>
                    <a:pt x="1230" y="1646"/>
                    <a:pt x="1230" y="1646"/>
                  </a:cubicBezTo>
                  <a:cubicBezTo>
                    <a:pt x="1230" y="44"/>
                    <a:pt x="1230" y="44"/>
                    <a:pt x="1230" y="44"/>
                  </a:cubicBezTo>
                  <a:cubicBezTo>
                    <a:pt x="44" y="44"/>
                    <a:pt x="44" y="44"/>
                    <a:pt x="44" y="44"/>
                  </a:cubicBezTo>
                  <a:lnTo>
                    <a:pt x="44" y="1646"/>
                  </a:lnTo>
                  <a:close/>
                  <a:moveTo>
                    <a:pt x="262" y="93"/>
                  </a:moveTo>
                  <a:cubicBezTo>
                    <a:pt x="94" y="93"/>
                    <a:pt x="94" y="93"/>
                    <a:pt x="94" y="93"/>
                  </a:cubicBezTo>
                  <a:cubicBezTo>
                    <a:pt x="94" y="1597"/>
                    <a:pt x="94" y="1597"/>
                    <a:pt x="94" y="1597"/>
                  </a:cubicBezTo>
                  <a:cubicBezTo>
                    <a:pt x="262" y="1597"/>
                    <a:pt x="262" y="1597"/>
                    <a:pt x="262" y="1597"/>
                  </a:cubicBezTo>
                  <a:lnTo>
                    <a:pt x="262" y="93"/>
                  </a:lnTo>
                  <a:close/>
                  <a:moveTo>
                    <a:pt x="725" y="475"/>
                  </a:moveTo>
                  <a:cubicBezTo>
                    <a:pt x="723" y="449"/>
                    <a:pt x="721" y="423"/>
                    <a:pt x="719" y="397"/>
                  </a:cubicBezTo>
                  <a:cubicBezTo>
                    <a:pt x="719" y="389"/>
                    <a:pt x="717" y="380"/>
                    <a:pt x="716" y="372"/>
                  </a:cubicBezTo>
                  <a:cubicBezTo>
                    <a:pt x="715" y="368"/>
                    <a:pt x="711" y="365"/>
                    <a:pt x="706" y="364"/>
                  </a:cubicBezTo>
                  <a:cubicBezTo>
                    <a:pt x="702" y="364"/>
                    <a:pt x="699" y="368"/>
                    <a:pt x="697" y="372"/>
                  </a:cubicBezTo>
                  <a:cubicBezTo>
                    <a:pt x="696" y="378"/>
                    <a:pt x="694" y="383"/>
                    <a:pt x="694" y="389"/>
                  </a:cubicBezTo>
                  <a:cubicBezTo>
                    <a:pt x="691" y="432"/>
                    <a:pt x="689" y="477"/>
                    <a:pt x="686" y="520"/>
                  </a:cubicBezTo>
                  <a:cubicBezTo>
                    <a:pt x="685" y="525"/>
                    <a:pt x="685" y="529"/>
                    <a:pt x="684" y="535"/>
                  </a:cubicBezTo>
                  <a:cubicBezTo>
                    <a:pt x="682" y="540"/>
                    <a:pt x="677" y="543"/>
                    <a:pt x="674" y="543"/>
                  </a:cubicBezTo>
                  <a:cubicBezTo>
                    <a:pt x="669" y="543"/>
                    <a:pt x="665" y="539"/>
                    <a:pt x="664" y="534"/>
                  </a:cubicBezTo>
                  <a:cubicBezTo>
                    <a:pt x="663" y="531"/>
                    <a:pt x="663" y="529"/>
                    <a:pt x="663" y="527"/>
                  </a:cubicBezTo>
                  <a:cubicBezTo>
                    <a:pt x="662" y="513"/>
                    <a:pt x="661" y="499"/>
                    <a:pt x="660" y="486"/>
                  </a:cubicBezTo>
                  <a:cubicBezTo>
                    <a:pt x="658" y="456"/>
                    <a:pt x="656" y="426"/>
                    <a:pt x="653" y="396"/>
                  </a:cubicBezTo>
                  <a:cubicBezTo>
                    <a:pt x="652" y="387"/>
                    <a:pt x="650" y="379"/>
                    <a:pt x="648" y="371"/>
                  </a:cubicBezTo>
                  <a:cubicBezTo>
                    <a:pt x="647" y="367"/>
                    <a:pt x="645" y="365"/>
                    <a:pt x="641" y="364"/>
                  </a:cubicBezTo>
                  <a:cubicBezTo>
                    <a:pt x="637" y="364"/>
                    <a:pt x="634" y="367"/>
                    <a:pt x="633" y="370"/>
                  </a:cubicBezTo>
                  <a:cubicBezTo>
                    <a:pt x="631" y="374"/>
                    <a:pt x="631" y="378"/>
                    <a:pt x="630" y="381"/>
                  </a:cubicBezTo>
                  <a:cubicBezTo>
                    <a:pt x="628" y="404"/>
                    <a:pt x="626" y="427"/>
                    <a:pt x="624" y="449"/>
                  </a:cubicBezTo>
                  <a:cubicBezTo>
                    <a:pt x="622" y="475"/>
                    <a:pt x="620" y="500"/>
                    <a:pt x="618" y="526"/>
                  </a:cubicBezTo>
                  <a:cubicBezTo>
                    <a:pt x="617" y="529"/>
                    <a:pt x="616" y="534"/>
                    <a:pt x="614" y="538"/>
                  </a:cubicBezTo>
                  <a:cubicBezTo>
                    <a:pt x="610" y="545"/>
                    <a:pt x="603" y="545"/>
                    <a:pt x="600" y="538"/>
                  </a:cubicBezTo>
                  <a:cubicBezTo>
                    <a:pt x="598" y="533"/>
                    <a:pt x="596" y="528"/>
                    <a:pt x="596" y="523"/>
                  </a:cubicBezTo>
                  <a:cubicBezTo>
                    <a:pt x="595" y="514"/>
                    <a:pt x="595" y="507"/>
                    <a:pt x="594" y="498"/>
                  </a:cubicBezTo>
                  <a:cubicBezTo>
                    <a:pt x="592" y="464"/>
                    <a:pt x="590" y="430"/>
                    <a:pt x="587" y="397"/>
                  </a:cubicBezTo>
                  <a:cubicBezTo>
                    <a:pt x="587" y="389"/>
                    <a:pt x="586" y="381"/>
                    <a:pt x="584" y="373"/>
                  </a:cubicBezTo>
                  <a:cubicBezTo>
                    <a:pt x="583" y="369"/>
                    <a:pt x="580" y="365"/>
                    <a:pt x="575" y="364"/>
                  </a:cubicBezTo>
                  <a:cubicBezTo>
                    <a:pt x="571" y="364"/>
                    <a:pt x="568" y="367"/>
                    <a:pt x="565" y="373"/>
                  </a:cubicBezTo>
                  <a:cubicBezTo>
                    <a:pt x="564" y="377"/>
                    <a:pt x="563" y="381"/>
                    <a:pt x="563" y="385"/>
                  </a:cubicBezTo>
                  <a:cubicBezTo>
                    <a:pt x="561" y="399"/>
                    <a:pt x="560" y="414"/>
                    <a:pt x="559" y="429"/>
                  </a:cubicBezTo>
                  <a:cubicBezTo>
                    <a:pt x="557" y="457"/>
                    <a:pt x="556" y="484"/>
                    <a:pt x="554" y="513"/>
                  </a:cubicBezTo>
                  <a:cubicBezTo>
                    <a:pt x="552" y="539"/>
                    <a:pt x="551" y="565"/>
                    <a:pt x="550" y="592"/>
                  </a:cubicBezTo>
                  <a:cubicBezTo>
                    <a:pt x="550" y="612"/>
                    <a:pt x="550" y="633"/>
                    <a:pt x="551" y="653"/>
                  </a:cubicBezTo>
                  <a:cubicBezTo>
                    <a:pt x="552" y="671"/>
                    <a:pt x="560" y="686"/>
                    <a:pt x="574" y="697"/>
                  </a:cubicBezTo>
                  <a:cubicBezTo>
                    <a:pt x="582" y="703"/>
                    <a:pt x="588" y="710"/>
                    <a:pt x="596" y="715"/>
                  </a:cubicBezTo>
                  <a:cubicBezTo>
                    <a:pt x="609" y="724"/>
                    <a:pt x="613" y="736"/>
                    <a:pt x="612" y="751"/>
                  </a:cubicBezTo>
                  <a:cubicBezTo>
                    <a:pt x="611" y="778"/>
                    <a:pt x="610" y="806"/>
                    <a:pt x="609" y="834"/>
                  </a:cubicBezTo>
                  <a:cubicBezTo>
                    <a:pt x="609" y="838"/>
                    <a:pt x="609" y="841"/>
                    <a:pt x="609" y="845"/>
                  </a:cubicBezTo>
                  <a:cubicBezTo>
                    <a:pt x="629" y="855"/>
                    <a:pt x="651" y="862"/>
                    <a:pt x="673" y="868"/>
                  </a:cubicBezTo>
                  <a:cubicBezTo>
                    <a:pt x="672" y="850"/>
                    <a:pt x="671" y="833"/>
                    <a:pt x="671" y="815"/>
                  </a:cubicBezTo>
                  <a:cubicBezTo>
                    <a:pt x="670" y="793"/>
                    <a:pt x="670" y="770"/>
                    <a:pt x="669" y="746"/>
                  </a:cubicBezTo>
                  <a:cubicBezTo>
                    <a:pt x="669" y="733"/>
                    <a:pt x="673" y="723"/>
                    <a:pt x="684" y="715"/>
                  </a:cubicBezTo>
                  <a:cubicBezTo>
                    <a:pt x="691" y="710"/>
                    <a:pt x="699" y="703"/>
                    <a:pt x="706" y="697"/>
                  </a:cubicBezTo>
                  <a:cubicBezTo>
                    <a:pt x="714" y="692"/>
                    <a:pt x="720" y="684"/>
                    <a:pt x="724" y="676"/>
                  </a:cubicBezTo>
                  <a:cubicBezTo>
                    <a:pt x="730" y="663"/>
                    <a:pt x="732" y="650"/>
                    <a:pt x="732" y="636"/>
                  </a:cubicBezTo>
                  <a:cubicBezTo>
                    <a:pt x="732" y="608"/>
                    <a:pt x="731" y="579"/>
                    <a:pt x="730" y="551"/>
                  </a:cubicBezTo>
                  <a:cubicBezTo>
                    <a:pt x="729" y="526"/>
                    <a:pt x="727" y="500"/>
                    <a:pt x="725" y="475"/>
                  </a:cubicBezTo>
                  <a:close/>
                  <a:moveTo>
                    <a:pt x="936" y="375"/>
                  </a:moveTo>
                  <a:cubicBezTo>
                    <a:pt x="932" y="363"/>
                    <a:pt x="924" y="360"/>
                    <a:pt x="913" y="364"/>
                  </a:cubicBezTo>
                  <a:cubicBezTo>
                    <a:pt x="911" y="365"/>
                    <a:pt x="910" y="366"/>
                    <a:pt x="908" y="367"/>
                  </a:cubicBezTo>
                  <a:cubicBezTo>
                    <a:pt x="898" y="374"/>
                    <a:pt x="890" y="381"/>
                    <a:pt x="883" y="391"/>
                  </a:cubicBezTo>
                  <a:cubicBezTo>
                    <a:pt x="869" y="411"/>
                    <a:pt x="858" y="433"/>
                    <a:pt x="851" y="456"/>
                  </a:cubicBezTo>
                  <a:cubicBezTo>
                    <a:pt x="833" y="508"/>
                    <a:pt x="825" y="561"/>
                    <a:pt x="820" y="615"/>
                  </a:cubicBezTo>
                  <a:cubicBezTo>
                    <a:pt x="818" y="645"/>
                    <a:pt x="817" y="676"/>
                    <a:pt x="816" y="706"/>
                  </a:cubicBezTo>
                  <a:cubicBezTo>
                    <a:pt x="815" y="718"/>
                    <a:pt x="820" y="729"/>
                    <a:pt x="830" y="735"/>
                  </a:cubicBezTo>
                  <a:cubicBezTo>
                    <a:pt x="839" y="743"/>
                    <a:pt x="849" y="749"/>
                    <a:pt x="859" y="754"/>
                  </a:cubicBezTo>
                  <a:cubicBezTo>
                    <a:pt x="867" y="758"/>
                    <a:pt x="871" y="764"/>
                    <a:pt x="872" y="773"/>
                  </a:cubicBezTo>
                  <a:cubicBezTo>
                    <a:pt x="873" y="782"/>
                    <a:pt x="873" y="791"/>
                    <a:pt x="873" y="800"/>
                  </a:cubicBezTo>
                  <a:cubicBezTo>
                    <a:pt x="873" y="816"/>
                    <a:pt x="872" y="832"/>
                    <a:pt x="871" y="848"/>
                  </a:cubicBezTo>
                  <a:cubicBezTo>
                    <a:pt x="896" y="837"/>
                    <a:pt x="919" y="822"/>
                    <a:pt x="940" y="805"/>
                  </a:cubicBezTo>
                  <a:cubicBezTo>
                    <a:pt x="939" y="776"/>
                    <a:pt x="938" y="747"/>
                    <a:pt x="938" y="717"/>
                  </a:cubicBezTo>
                  <a:cubicBezTo>
                    <a:pt x="938" y="610"/>
                    <a:pt x="938" y="502"/>
                    <a:pt x="938" y="394"/>
                  </a:cubicBezTo>
                  <a:cubicBezTo>
                    <a:pt x="938" y="388"/>
                    <a:pt x="937" y="381"/>
                    <a:pt x="936" y="37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sp>
        <p:nvSpPr>
          <p:cNvPr id="8" name="ee4pHeader3"/>
          <p:cNvSpPr txBox="1"/>
          <p:nvPr/>
        </p:nvSpPr>
        <p:spPr>
          <a:xfrm>
            <a:off x="8655609" y="2976084"/>
            <a:ext cx="2907591" cy="759600"/>
          </a:xfrm>
          <a:prstGeom prst="rect">
            <a:avLst/>
          </a:prstGeom>
          <a:noFill/>
          <a:ln cap="rnd">
            <a:noFill/>
          </a:ln>
        </p:spPr>
        <p:txBody>
          <a:bodyPr wrap="square" lIns="0" tIns="0" rIns="0" bIns="0" rtlCol="0" anchor="b" anchorCtr="0">
            <a:noAutofit/>
          </a:bodyPr>
          <a:lstStyle/>
          <a:p>
            <a:pPr marL="0" lvl="3"/>
            <a:r>
              <a:rPr lang="en-US" sz="2000" smtClean="0">
                <a:solidFill>
                  <a:schemeClr val="tx2"/>
                </a:solidFill>
              </a:rPr>
              <a:t>Flash Offers</a:t>
            </a:r>
            <a:endParaRPr lang="en-US" sz="2000" dirty="0">
              <a:solidFill>
                <a:schemeClr val="tx2"/>
              </a:solidFill>
            </a:endParaRPr>
          </a:p>
        </p:txBody>
      </p:sp>
      <p:cxnSp>
        <p:nvCxnSpPr>
          <p:cNvPr id="32" name="Straight Connector 31"/>
          <p:cNvCxnSpPr/>
          <p:nvPr/>
        </p:nvCxnSpPr>
        <p:spPr>
          <a:xfrm>
            <a:off x="1828800" y="3854484"/>
            <a:ext cx="0" cy="1011196"/>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sp>
        <p:nvSpPr>
          <p:cNvPr id="38" name="ee4pContent1"/>
          <p:cNvSpPr txBox="1"/>
          <p:nvPr/>
        </p:nvSpPr>
        <p:spPr>
          <a:xfrm>
            <a:off x="630000" y="3854484"/>
            <a:ext cx="112260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i="1" dirty="0" smtClean="0">
                <a:solidFill>
                  <a:srgbClr val="29BA74"/>
                </a:solidFill>
                <a:latin typeface="+mn-lt"/>
              </a:rPr>
              <a:t>Description</a:t>
            </a:r>
          </a:p>
          <a:p>
            <a:pPr lvl="1">
              <a:buClr>
                <a:schemeClr val="tx2">
                  <a:lumMod val="100000"/>
                </a:schemeClr>
              </a:buClr>
              <a:buSzPct val="100000"/>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r>
              <a:rPr lang="en-US" sz="1600" i="1" dirty="0" smtClean="0">
                <a:solidFill>
                  <a:srgbClr val="29BA74"/>
                </a:solidFill>
              </a:rPr>
              <a:t>Hypothesis</a:t>
            </a: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p:txBody>
      </p:sp>
      <p:cxnSp>
        <p:nvCxnSpPr>
          <p:cNvPr id="39" name="Straight Connector 38"/>
          <p:cNvCxnSpPr/>
          <p:nvPr/>
        </p:nvCxnSpPr>
        <p:spPr>
          <a:xfrm>
            <a:off x="1828800" y="5064159"/>
            <a:ext cx="0" cy="137124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sp>
        <p:nvSpPr>
          <p:cNvPr id="47" name="AutoShape 3"/>
          <p:cNvSpPr>
            <a:spLocks noChangeAspect="1" noChangeArrowheads="1" noTextEdit="1"/>
          </p:cNvSpPr>
          <p:nvPr/>
        </p:nvSpPr>
        <p:spPr bwMode="auto">
          <a:xfrm>
            <a:off x="10489358" y="2196627"/>
            <a:ext cx="1122056" cy="112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nvGrpSpPr>
          <p:cNvPr id="54" name="Group 53"/>
          <p:cNvGrpSpPr/>
          <p:nvPr/>
        </p:nvGrpSpPr>
        <p:grpSpPr>
          <a:xfrm>
            <a:off x="9741335" y="2446456"/>
            <a:ext cx="736139" cy="901324"/>
            <a:chOff x="11196031" y="1674854"/>
            <a:chExt cx="736139" cy="901324"/>
          </a:xfrm>
        </p:grpSpPr>
        <p:sp>
          <p:nvSpPr>
            <p:cNvPr id="49" name="Freeform 48"/>
            <p:cNvSpPr>
              <a:spLocks/>
            </p:cNvSpPr>
            <p:nvPr/>
          </p:nvSpPr>
          <p:spPr bwMode="auto">
            <a:xfrm>
              <a:off x="11208298" y="1674854"/>
              <a:ext cx="723872" cy="901324"/>
            </a:xfrm>
            <a:custGeom>
              <a:avLst/>
              <a:gdLst>
                <a:gd name="connsiteX0" fmla="*/ 531020 w 1062038"/>
                <a:gd name="connsiteY0" fmla="*/ 290512 h 1322388"/>
                <a:gd name="connsiteX1" fmla="*/ 30163 w 1062038"/>
                <a:gd name="connsiteY1" fmla="*/ 790575 h 1322388"/>
                <a:gd name="connsiteX2" fmla="*/ 531020 w 1062038"/>
                <a:gd name="connsiteY2" fmla="*/ 1290638 h 1322388"/>
                <a:gd name="connsiteX3" fmla="*/ 1031877 w 1062038"/>
                <a:gd name="connsiteY3" fmla="*/ 790575 h 1322388"/>
                <a:gd name="connsiteX4" fmla="*/ 531020 w 1062038"/>
                <a:gd name="connsiteY4" fmla="*/ 290512 h 1322388"/>
                <a:gd name="connsiteX5" fmla="*/ 531019 w 1062038"/>
                <a:gd name="connsiteY5" fmla="*/ 260350 h 1322388"/>
                <a:gd name="connsiteX6" fmla="*/ 1062038 w 1062038"/>
                <a:gd name="connsiteY6" fmla="*/ 791369 h 1322388"/>
                <a:gd name="connsiteX7" fmla="*/ 531019 w 1062038"/>
                <a:gd name="connsiteY7" fmla="*/ 1322388 h 1322388"/>
                <a:gd name="connsiteX8" fmla="*/ 0 w 1062038"/>
                <a:gd name="connsiteY8" fmla="*/ 791369 h 1322388"/>
                <a:gd name="connsiteX9" fmla="*/ 531019 w 1062038"/>
                <a:gd name="connsiteY9" fmla="*/ 260350 h 1322388"/>
                <a:gd name="connsiteX10" fmla="*/ 931683 w 1062038"/>
                <a:gd name="connsiteY10" fmla="*/ 238511 h 1322388"/>
                <a:gd name="connsiteX11" fmla="*/ 943095 w 1062038"/>
                <a:gd name="connsiteY11" fmla="*/ 242997 h 1322388"/>
                <a:gd name="connsiteX12" fmla="*/ 1044455 w 1062038"/>
                <a:gd name="connsiteY12" fmla="*/ 335583 h 1322388"/>
                <a:gd name="connsiteX13" fmla="*/ 1045174 w 1062038"/>
                <a:gd name="connsiteY13" fmla="*/ 357832 h 1322388"/>
                <a:gd name="connsiteX14" fmla="*/ 984789 w 1062038"/>
                <a:gd name="connsiteY14" fmla="*/ 423862 h 1322388"/>
                <a:gd name="connsiteX15" fmla="*/ 860425 w 1062038"/>
                <a:gd name="connsiteY15" fmla="*/ 309027 h 1322388"/>
                <a:gd name="connsiteX16" fmla="*/ 920810 w 1062038"/>
                <a:gd name="connsiteY16" fmla="*/ 243714 h 1322388"/>
                <a:gd name="connsiteX17" fmla="*/ 931683 w 1062038"/>
                <a:gd name="connsiteY17" fmla="*/ 238511 h 1322388"/>
                <a:gd name="connsiteX18" fmla="*/ 129462 w 1062038"/>
                <a:gd name="connsiteY18" fmla="*/ 236909 h 1322388"/>
                <a:gd name="connsiteX19" fmla="*/ 140253 w 1062038"/>
                <a:gd name="connsiteY19" fmla="*/ 242073 h 1322388"/>
                <a:gd name="connsiteX20" fmla="*/ 201613 w 1062038"/>
                <a:gd name="connsiteY20" fmla="*/ 309025 h 1322388"/>
                <a:gd name="connsiteX21" fmla="*/ 78180 w 1062038"/>
                <a:gd name="connsiteY21" fmla="*/ 422275 h 1322388"/>
                <a:gd name="connsiteX22" fmla="*/ 16821 w 1062038"/>
                <a:gd name="connsiteY22" fmla="*/ 355322 h 1322388"/>
                <a:gd name="connsiteX23" fmla="*/ 17534 w 1062038"/>
                <a:gd name="connsiteY23" fmla="*/ 333242 h 1322388"/>
                <a:gd name="connsiteX24" fmla="*/ 118135 w 1062038"/>
                <a:gd name="connsiteY24" fmla="*/ 241360 h 1322388"/>
                <a:gd name="connsiteX25" fmla="*/ 129462 w 1062038"/>
                <a:gd name="connsiteY25" fmla="*/ 236909 h 1322388"/>
                <a:gd name="connsiteX26" fmla="*/ 380807 w 1062038"/>
                <a:gd name="connsiteY26" fmla="*/ 0 h 1322388"/>
                <a:gd name="connsiteX27" fmla="*/ 678056 w 1062038"/>
                <a:gd name="connsiteY27" fmla="*/ 0 h 1322388"/>
                <a:gd name="connsiteX28" fmla="*/ 693738 w 1062038"/>
                <a:gd name="connsiteY28" fmla="*/ 15746 h 1322388"/>
                <a:gd name="connsiteX29" fmla="*/ 693738 w 1062038"/>
                <a:gd name="connsiteY29" fmla="*/ 163185 h 1322388"/>
                <a:gd name="connsiteX30" fmla="*/ 588953 w 1062038"/>
                <a:gd name="connsiteY30" fmla="*/ 163185 h 1322388"/>
                <a:gd name="connsiteX31" fmla="*/ 588953 w 1062038"/>
                <a:gd name="connsiteY31" fmla="*/ 210422 h 1322388"/>
                <a:gd name="connsiteX32" fmla="*/ 531214 w 1062038"/>
                <a:gd name="connsiteY32" fmla="*/ 207560 h 1322388"/>
                <a:gd name="connsiteX33" fmla="*/ 469198 w 1062038"/>
                <a:gd name="connsiteY33" fmla="*/ 211138 h 1322388"/>
                <a:gd name="connsiteX34" fmla="*/ 469198 w 1062038"/>
                <a:gd name="connsiteY34" fmla="*/ 163185 h 1322388"/>
                <a:gd name="connsiteX35" fmla="*/ 365125 w 1062038"/>
                <a:gd name="connsiteY35" fmla="*/ 163185 h 1322388"/>
                <a:gd name="connsiteX36" fmla="*/ 365125 w 1062038"/>
                <a:gd name="connsiteY36" fmla="*/ 15746 h 1322388"/>
                <a:gd name="connsiteX37" fmla="*/ 380807 w 1062038"/>
                <a:gd name="connsiteY37" fmla="*/ 0 h 132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2038" h="1322388">
                  <a:moveTo>
                    <a:pt x="531020" y="290512"/>
                  </a:moveTo>
                  <a:cubicBezTo>
                    <a:pt x="254404" y="290512"/>
                    <a:pt x="30163" y="514398"/>
                    <a:pt x="30163" y="790575"/>
                  </a:cubicBezTo>
                  <a:cubicBezTo>
                    <a:pt x="30163" y="1066752"/>
                    <a:pt x="254404" y="1290638"/>
                    <a:pt x="531020" y="1290638"/>
                  </a:cubicBezTo>
                  <a:cubicBezTo>
                    <a:pt x="807636" y="1290638"/>
                    <a:pt x="1031877" y="1066752"/>
                    <a:pt x="1031877" y="790575"/>
                  </a:cubicBezTo>
                  <a:cubicBezTo>
                    <a:pt x="1031877" y="514398"/>
                    <a:pt x="807636" y="290512"/>
                    <a:pt x="531020" y="290512"/>
                  </a:cubicBezTo>
                  <a:close/>
                  <a:moveTo>
                    <a:pt x="531019" y="260350"/>
                  </a:moveTo>
                  <a:cubicBezTo>
                    <a:pt x="824293" y="260350"/>
                    <a:pt x="1062038" y="498095"/>
                    <a:pt x="1062038" y="791369"/>
                  </a:cubicBezTo>
                  <a:cubicBezTo>
                    <a:pt x="1062038" y="1084643"/>
                    <a:pt x="824293" y="1322388"/>
                    <a:pt x="531019" y="1322388"/>
                  </a:cubicBezTo>
                  <a:cubicBezTo>
                    <a:pt x="237745" y="1322388"/>
                    <a:pt x="0" y="1084643"/>
                    <a:pt x="0" y="791369"/>
                  </a:cubicBezTo>
                  <a:cubicBezTo>
                    <a:pt x="0" y="498095"/>
                    <a:pt x="237745" y="260350"/>
                    <a:pt x="531019" y="260350"/>
                  </a:cubicBezTo>
                  <a:close/>
                  <a:moveTo>
                    <a:pt x="931683" y="238511"/>
                  </a:moveTo>
                  <a:cubicBezTo>
                    <a:pt x="935727" y="238331"/>
                    <a:pt x="939860" y="239767"/>
                    <a:pt x="943095" y="242997"/>
                  </a:cubicBezTo>
                  <a:cubicBezTo>
                    <a:pt x="943095" y="242997"/>
                    <a:pt x="943095" y="242997"/>
                    <a:pt x="1044455" y="335583"/>
                  </a:cubicBezTo>
                  <a:cubicBezTo>
                    <a:pt x="1050925" y="341324"/>
                    <a:pt x="1050925" y="351372"/>
                    <a:pt x="1045174" y="357832"/>
                  </a:cubicBezTo>
                  <a:cubicBezTo>
                    <a:pt x="1045174" y="357832"/>
                    <a:pt x="1045174" y="357832"/>
                    <a:pt x="984789" y="423862"/>
                  </a:cubicBezTo>
                  <a:cubicBezTo>
                    <a:pt x="948846" y="380081"/>
                    <a:pt x="907152" y="341324"/>
                    <a:pt x="860425" y="309027"/>
                  </a:cubicBezTo>
                  <a:cubicBezTo>
                    <a:pt x="860425" y="309027"/>
                    <a:pt x="860425" y="309027"/>
                    <a:pt x="920810" y="243714"/>
                  </a:cubicBezTo>
                  <a:cubicBezTo>
                    <a:pt x="923686" y="240485"/>
                    <a:pt x="927640" y="238690"/>
                    <a:pt x="931683" y="238511"/>
                  </a:cubicBezTo>
                  <a:close/>
                  <a:moveTo>
                    <a:pt x="129462" y="236909"/>
                  </a:moveTo>
                  <a:cubicBezTo>
                    <a:pt x="133475" y="237087"/>
                    <a:pt x="137399" y="238867"/>
                    <a:pt x="140253" y="242073"/>
                  </a:cubicBezTo>
                  <a:cubicBezTo>
                    <a:pt x="140253" y="242073"/>
                    <a:pt x="140253" y="242073"/>
                    <a:pt x="201613" y="309025"/>
                  </a:cubicBezTo>
                  <a:cubicBezTo>
                    <a:pt x="155236" y="340365"/>
                    <a:pt x="113854" y="378827"/>
                    <a:pt x="78180" y="422275"/>
                  </a:cubicBezTo>
                  <a:lnTo>
                    <a:pt x="16821" y="355322"/>
                  </a:lnTo>
                  <a:cubicBezTo>
                    <a:pt x="11113" y="348912"/>
                    <a:pt x="11113" y="338940"/>
                    <a:pt x="17534" y="333242"/>
                  </a:cubicBezTo>
                  <a:cubicBezTo>
                    <a:pt x="17534" y="333242"/>
                    <a:pt x="17534" y="333242"/>
                    <a:pt x="118135" y="241360"/>
                  </a:cubicBezTo>
                  <a:cubicBezTo>
                    <a:pt x="121346" y="238155"/>
                    <a:pt x="125449" y="236731"/>
                    <a:pt x="129462" y="236909"/>
                  </a:cubicBezTo>
                  <a:close/>
                  <a:moveTo>
                    <a:pt x="380807" y="0"/>
                  </a:moveTo>
                  <a:cubicBezTo>
                    <a:pt x="380807" y="0"/>
                    <a:pt x="380807" y="0"/>
                    <a:pt x="678056" y="0"/>
                  </a:cubicBezTo>
                  <a:cubicBezTo>
                    <a:pt x="686610" y="0"/>
                    <a:pt x="693738" y="7157"/>
                    <a:pt x="693738" y="15746"/>
                  </a:cubicBezTo>
                  <a:cubicBezTo>
                    <a:pt x="693738" y="15746"/>
                    <a:pt x="693738" y="15746"/>
                    <a:pt x="693738" y="163185"/>
                  </a:cubicBezTo>
                  <a:cubicBezTo>
                    <a:pt x="693738" y="163185"/>
                    <a:pt x="693738" y="163185"/>
                    <a:pt x="588953" y="163185"/>
                  </a:cubicBezTo>
                  <a:cubicBezTo>
                    <a:pt x="588953" y="163185"/>
                    <a:pt x="588953" y="163185"/>
                    <a:pt x="588953" y="210422"/>
                  </a:cubicBezTo>
                  <a:cubicBezTo>
                    <a:pt x="570419" y="208275"/>
                    <a:pt x="551173" y="207560"/>
                    <a:pt x="531214" y="207560"/>
                  </a:cubicBezTo>
                  <a:cubicBezTo>
                    <a:pt x="510542" y="207560"/>
                    <a:pt x="489870" y="208991"/>
                    <a:pt x="469198" y="211138"/>
                  </a:cubicBezTo>
                  <a:lnTo>
                    <a:pt x="469198" y="163185"/>
                  </a:lnTo>
                  <a:cubicBezTo>
                    <a:pt x="469198" y="163185"/>
                    <a:pt x="469198" y="163185"/>
                    <a:pt x="365125" y="163185"/>
                  </a:cubicBezTo>
                  <a:cubicBezTo>
                    <a:pt x="365125" y="163185"/>
                    <a:pt x="365125" y="163185"/>
                    <a:pt x="365125" y="15746"/>
                  </a:cubicBezTo>
                  <a:cubicBezTo>
                    <a:pt x="365125" y="7157"/>
                    <a:pt x="372254" y="0"/>
                    <a:pt x="380807" y="0"/>
                  </a:cubicBezTo>
                  <a:close/>
                </a:path>
              </a:pathLst>
            </a:custGeom>
            <a:solidFill>
              <a:schemeClr val="accent1"/>
            </a:solidFill>
            <a:ln>
              <a:noFill/>
            </a:ln>
          </p:spPr>
          <p:txBody>
            <a:bodyPr vert="horz" wrap="square" lIns="73152" tIns="36576" rIns="73152" bIns="36576" numCol="1" anchor="t" anchorCtr="0" compatLnSpc="1">
              <a:prstTxWarp prst="textNoShape">
                <a:avLst/>
              </a:prstTxWarp>
              <a:noAutofit/>
            </a:bodyPr>
            <a:lstStyle/>
            <a:p>
              <a:endParaRPr lang="en-US" dirty="0"/>
            </a:p>
          </p:txBody>
        </p:sp>
        <p:sp>
          <p:nvSpPr>
            <p:cNvPr id="50" name="Freeform 49"/>
            <p:cNvSpPr>
              <a:spLocks/>
            </p:cNvSpPr>
            <p:nvPr/>
          </p:nvSpPr>
          <p:spPr bwMode="auto">
            <a:xfrm>
              <a:off x="11251579" y="1895586"/>
              <a:ext cx="637310" cy="637311"/>
            </a:xfrm>
            <a:custGeom>
              <a:avLst/>
              <a:gdLst>
                <a:gd name="connsiteX0" fmla="*/ 254333 w 935038"/>
                <a:gd name="connsiteY0" fmla="*/ 804700 h 935038"/>
                <a:gd name="connsiteX1" fmla="*/ 238852 w 935038"/>
                <a:gd name="connsiteY1" fmla="*/ 817085 h 935038"/>
                <a:gd name="connsiteX2" fmla="*/ 248052 w 935038"/>
                <a:gd name="connsiteY2" fmla="*/ 851761 h 935038"/>
                <a:gd name="connsiteX3" fmla="*/ 282729 w 935038"/>
                <a:gd name="connsiteY3" fmla="*/ 842561 h 935038"/>
                <a:gd name="connsiteX4" fmla="*/ 273529 w 935038"/>
                <a:gd name="connsiteY4" fmla="*/ 807177 h 935038"/>
                <a:gd name="connsiteX5" fmla="*/ 254333 w 935038"/>
                <a:gd name="connsiteY5" fmla="*/ 804700 h 935038"/>
                <a:gd name="connsiteX6" fmla="*/ 684858 w 935038"/>
                <a:gd name="connsiteY6" fmla="*/ 803112 h 935038"/>
                <a:gd name="connsiteX7" fmla="*/ 665144 w 935038"/>
                <a:gd name="connsiteY7" fmla="*/ 805589 h 935038"/>
                <a:gd name="connsiteX8" fmla="*/ 654968 w 935038"/>
                <a:gd name="connsiteY8" fmla="*/ 840973 h 935038"/>
                <a:gd name="connsiteX9" fmla="*/ 691309 w 935038"/>
                <a:gd name="connsiteY9" fmla="*/ 850173 h 935038"/>
                <a:gd name="connsiteX10" fmla="*/ 700757 w 935038"/>
                <a:gd name="connsiteY10" fmla="*/ 815497 h 935038"/>
                <a:gd name="connsiteX11" fmla="*/ 684858 w 935038"/>
                <a:gd name="connsiteY11" fmla="*/ 803112 h 935038"/>
                <a:gd name="connsiteX12" fmla="*/ 113615 w 935038"/>
                <a:gd name="connsiteY12" fmla="*/ 652212 h 935038"/>
                <a:gd name="connsiteX13" fmla="*/ 94065 w 935038"/>
                <a:gd name="connsiteY13" fmla="*/ 654777 h 935038"/>
                <a:gd name="connsiteX14" fmla="*/ 84865 w 935038"/>
                <a:gd name="connsiteY14" fmla="*/ 690161 h 935038"/>
                <a:gd name="connsiteX15" fmla="*/ 119542 w 935038"/>
                <a:gd name="connsiteY15" fmla="*/ 699361 h 935038"/>
                <a:gd name="connsiteX16" fmla="*/ 129449 w 935038"/>
                <a:gd name="connsiteY16" fmla="*/ 663977 h 935038"/>
                <a:gd name="connsiteX17" fmla="*/ 113615 w 935038"/>
                <a:gd name="connsiteY17" fmla="*/ 652212 h 935038"/>
                <a:gd name="connsiteX18" fmla="*/ 824246 w 935038"/>
                <a:gd name="connsiteY18" fmla="*/ 649249 h 935038"/>
                <a:gd name="connsiteX19" fmla="*/ 808765 w 935038"/>
                <a:gd name="connsiteY19" fmla="*/ 661968 h 935038"/>
                <a:gd name="connsiteX20" fmla="*/ 817965 w 935038"/>
                <a:gd name="connsiteY20" fmla="*/ 697582 h 935038"/>
                <a:gd name="connsiteX21" fmla="*/ 853349 w 935038"/>
                <a:gd name="connsiteY21" fmla="*/ 688134 h 935038"/>
                <a:gd name="connsiteX22" fmla="*/ 843442 w 935038"/>
                <a:gd name="connsiteY22" fmla="*/ 651793 h 935038"/>
                <a:gd name="connsiteX23" fmla="*/ 824246 w 935038"/>
                <a:gd name="connsiteY23" fmla="*/ 649249 h 935038"/>
                <a:gd name="connsiteX24" fmla="*/ 710440 w 935038"/>
                <a:gd name="connsiteY24" fmla="*/ 257904 h 935038"/>
                <a:gd name="connsiteX25" fmla="*/ 698455 w 935038"/>
                <a:gd name="connsiteY25" fmla="*/ 261291 h 935038"/>
                <a:gd name="connsiteX26" fmla="*/ 492382 w 935038"/>
                <a:gd name="connsiteY26" fmla="*/ 416019 h 935038"/>
                <a:gd name="connsiteX27" fmla="*/ 479503 w 935038"/>
                <a:gd name="connsiteY27" fmla="*/ 425289 h 935038"/>
                <a:gd name="connsiteX28" fmla="*/ 468770 w 935038"/>
                <a:gd name="connsiteY28" fmla="*/ 423862 h 935038"/>
                <a:gd name="connsiteX29" fmla="*/ 453028 w 935038"/>
                <a:gd name="connsiteY29" fmla="*/ 426715 h 935038"/>
                <a:gd name="connsiteX30" fmla="*/ 443011 w 935038"/>
                <a:gd name="connsiteY30" fmla="*/ 421010 h 935038"/>
                <a:gd name="connsiteX31" fmla="*/ 311353 w 935038"/>
                <a:gd name="connsiteY31" fmla="*/ 348994 h 935038"/>
                <a:gd name="connsiteX32" fmla="*/ 288456 w 935038"/>
                <a:gd name="connsiteY32" fmla="*/ 353985 h 935038"/>
                <a:gd name="connsiteX33" fmla="*/ 294181 w 935038"/>
                <a:gd name="connsiteY33" fmla="*/ 376802 h 935038"/>
                <a:gd name="connsiteX34" fmla="*/ 426554 w 935038"/>
                <a:gd name="connsiteY34" fmla="*/ 467357 h 935038"/>
                <a:gd name="connsiteX35" fmla="*/ 468770 w 935038"/>
                <a:gd name="connsiteY35" fmla="*/ 508000 h 935038"/>
                <a:gd name="connsiteX36" fmla="*/ 510986 w 935038"/>
                <a:gd name="connsiteY36" fmla="*/ 465931 h 935038"/>
                <a:gd name="connsiteX37" fmla="*/ 510271 w 935038"/>
                <a:gd name="connsiteY37" fmla="*/ 464505 h 935038"/>
                <a:gd name="connsiteX38" fmla="*/ 719205 w 935038"/>
                <a:gd name="connsiteY38" fmla="*/ 286960 h 935038"/>
                <a:gd name="connsiteX39" fmla="*/ 721352 w 935038"/>
                <a:gd name="connsiteY39" fmla="*/ 264143 h 935038"/>
                <a:gd name="connsiteX40" fmla="*/ 710440 w 935038"/>
                <a:gd name="connsiteY40" fmla="*/ 257904 h 935038"/>
                <a:gd name="connsiteX41" fmla="*/ 98758 w 935038"/>
                <a:gd name="connsiteY41" fmla="*/ 234699 h 935038"/>
                <a:gd name="connsiteX42" fmla="*/ 83277 w 935038"/>
                <a:gd name="connsiteY42" fmla="*/ 246464 h 935038"/>
                <a:gd name="connsiteX43" fmla="*/ 92477 w 935038"/>
                <a:gd name="connsiteY43" fmla="*/ 281848 h 935038"/>
                <a:gd name="connsiteX44" fmla="*/ 127861 w 935038"/>
                <a:gd name="connsiteY44" fmla="*/ 272648 h 935038"/>
                <a:gd name="connsiteX45" fmla="*/ 117954 w 935038"/>
                <a:gd name="connsiteY45" fmla="*/ 237264 h 935038"/>
                <a:gd name="connsiteX46" fmla="*/ 98758 w 935038"/>
                <a:gd name="connsiteY46" fmla="*/ 234699 h 935038"/>
                <a:gd name="connsiteX47" fmla="*/ 835927 w 935038"/>
                <a:gd name="connsiteY47" fmla="*/ 233043 h 935038"/>
                <a:gd name="connsiteX48" fmla="*/ 816377 w 935038"/>
                <a:gd name="connsiteY48" fmla="*/ 235570 h 935038"/>
                <a:gd name="connsiteX49" fmla="*/ 807177 w 935038"/>
                <a:gd name="connsiteY49" fmla="*/ 269720 h 935038"/>
                <a:gd name="connsiteX50" fmla="*/ 841854 w 935038"/>
                <a:gd name="connsiteY50" fmla="*/ 278781 h 935038"/>
                <a:gd name="connsiteX51" fmla="*/ 851761 w 935038"/>
                <a:gd name="connsiteY51" fmla="*/ 244630 h 935038"/>
                <a:gd name="connsiteX52" fmla="*/ 835927 w 935038"/>
                <a:gd name="connsiteY52" fmla="*/ 233043 h 935038"/>
                <a:gd name="connsiteX53" fmla="*/ 264692 w 935038"/>
                <a:gd name="connsiteY53" fmla="*/ 80924 h 935038"/>
                <a:gd name="connsiteX54" fmla="*/ 244877 w 935038"/>
                <a:gd name="connsiteY54" fmla="*/ 83468 h 935038"/>
                <a:gd name="connsiteX55" fmla="*/ 235677 w 935038"/>
                <a:gd name="connsiteY55" fmla="*/ 119809 h 935038"/>
                <a:gd name="connsiteX56" fmla="*/ 271061 w 935038"/>
                <a:gd name="connsiteY56" fmla="*/ 129257 h 935038"/>
                <a:gd name="connsiteX57" fmla="*/ 280261 w 935038"/>
                <a:gd name="connsiteY57" fmla="*/ 93643 h 935038"/>
                <a:gd name="connsiteX58" fmla="*/ 264692 w 935038"/>
                <a:gd name="connsiteY58" fmla="*/ 80924 h 935038"/>
                <a:gd name="connsiteX59" fmla="*/ 668759 w 935038"/>
                <a:gd name="connsiteY59" fmla="*/ 79336 h 935038"/>
                <a:gd name="connsiteX60" fmla="*/ 653190 w 935038"/>
                <a:gd name="connsiteY60" fmla="*/ 92055 h 935038"/>
                <a:gd name="connsiteX61" fmla="*/ 662390 w 935038"/>
                <a:gd name="connsiteY61" fmla="*/ 127669 h 935038"/>
                <a:gd name="connsiteX62" fmla="*/ 697774 w 935038"/>
                <a:gd name="connsiteY62" fmla="*/ 118221 h 935038"/>
                <a:gd name="connsiteX63" fmla="*/ 688574 w 935038"/>
                <a:gd name="connsiteY63" fmla="*/ 81880 h 935038"/>
                <a:gd name="connsiteX64" fmla="*/ 668759 w 935038"/>
                <a:gd name="connsiteY64" fmla="*/ 79336 h 935038"/>
                <a:gd name="connsiteX65" fmla="*/ 440018 w 935038"/>
                <a:gd name="connsiteY65" fmla="*/ 0 h 935038"/>
                <a:gd name="connsiteX66" fmla="*/ 440018 w 935038"/>
                <a:gd name="connsiteY66" fmla="*/ 49288 h 935038"/>
                <a:gd name="connsiteX67" fmla="*/ 466448 w 935038"/>
                <a:gd name="connsiteY67" fmla="*/ 75717 h 935038"/>
                <a:gd name="connsiteX68" fmla="*/ 492163 w 935038"/>
                <a:gd name="connsiteY68" fmla="*/ 49288 h 935038"/>
                <a:gd name="connsiteX69" fmla="*/ 492163 w 935038"/>
                <a:gd name="connsiteY69" fmla="*/ 0 h 935038"/>
                <a:gd name="connsiteX70" fmla="*/ 935038 w 935038"/>
                <a:gd name="connsiteY70" fmla="*/ 440018 h 935038"/>
                <a:gd name="connsiteX71" fmla="*/ 885751 w 935038"/>
                <a:gd name="connsiteY71" fmla="*/ 440018 h 935038"/>
                <a:gd name="connsiteX72" fmla="*/ 859321 w 935038"/>
                <a:gd name="connsiteY72" fmla="*/ 465733 h 935038"/>
                <a:gd name="connsiteX73" fmla="*/ 885751 w 935038"/>
                <a:gd name="connsiteY73" fmla="*/ 491449 h 935038"/>
                <a:gd name="connsiteX74" fmla="*/ 935038 w 935038"/>
                <a:gd name="connsiteY74" fmla="*/ 491449 h 935038"/>
                <a:gd name="connsiteX75" fmla="*/ 495020 w 935038"/>
                <a:gd name="connsiteY75" fmla="*/ 934324 h 935038"/>
                <a:gd name="connsiteX76" fmla="*/ 495020 w 935038"/>
                <a:gd name="connsiteY76" fmla="*/ 885036 h 935038"/>
                <a:gd name="connsiteX77" fmla="*/ 469305 w 935038"/>
                <a:gd name="connsiteY77" fmla="*/ 859321 h 935038"/>
                <a:gd name="connsiteX78" fmla="*/ 442875 w 935038"/>
                <a:gd name="connsiteY78" fmla="*/ 885036 h 935038"/>
                <a:gd name="connsiteX79" fmla="*/ 442875 w 935038"/>
                <a:gd name="connsiteY79" fmla="*/ 935038 h 935038"/>
                <a:gd name="connsiteX80" fmla="*/ 0 w 935038"/>
                <a:gd name="connsiteY80" fmla="*/ 495020 h 935038"/>
                <a:gd name="connsiteX81" fmla="*/ 50002 w 935038"/>
                <a:gd name="connsiteY81" fmla="*/ 495020 h 935038"/>
                <a:gd name="connsiteX82" fmla="*/ 75718 w 935038"/>
                <a:gd name="connsiteY82" fmla="*/ 468591 h 935038"/>
                <a:gd name="connsiteX83" fmla="*/ 50002 w 935038"/>
                <a:gd name="connsiteY83" fmla="*/ 442875 h 935038"/>
                <a:gd name="connsiteX84" fmla="*/ 0 w 935038"/>
                <a:gd name="connsiteY84" fmla="*/ 442875 h 935038"/>
                <a:gd name="connsiteX85" fmla="*/ 440018 w 935038"/>
                <a:gd name="connsiteY85" fmla="*/ 0 h 93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935038" h="935038">
                  <a:moveTo>
                    <a:pt x="254333" y="804700"/>
                  </a:moveTo>
                  <a:cubicBezTo>
                    <a:pt x="248052" y="806469"/>
                    <a:pt x="242391" y="810715"/>
                    <a:pt x="238852" y="817085"/>
                  </a:cubicBezTo>
                  <a:cubicBezTo>
                    <a:pt x="231775" y="829115"/>
                    <a:pt x="236021" y="844684"/>
                    <a:pt x="248052" y="851761"/>
                  </a:cubicBezTo>
                  <a:cubicBezTo>
                    <a:pt x="260083" y="858838"/>
                    <a:pt x="275652" y="854592"/>
                    <a:pt x="282729" y="842561"/>
                  </a:cubicBezTo>
                  <a:cubicBezTo>
                    <a:pt x="290513" y="829823"/>
                    <a:pt x="286267" y="814254"/>
                    <a:pt x="273529" y="807177"/>
                  </a:cubicBezTo>
                  <a:cubicBezTo>
                    <a:pt x="267514" y="803639"/>
                    <a:pt x="260614" y="802931"/>
                    <a:pt x="254333" y="804700"/>
                  </a:cubicBezTo>
                  <a:close/>
                  <a:moveTo>
                    <a:pt x="684858" y="803112"/>
                  </a:moveTo>
                  <a:cubicBezTo>
                    <a:pt x="678408" y="801343"/>
                    <a:pt x="671321" y="802050"/>
                    <a:pt x="665144" y="805589"/>
                  </a:cubicBezTo>
                  <a:cubicBezTo>
                    <a:pt x="652061" y="812666"/>
                    <a:pt x="647700" y="828235"/>
                    <a:pt x="654968" y="840973"/>
                  </a:cubicBezTo>
                  <a:cubicBezTo>
                    <a:pt x="662236" y="853004"/>
                    <a:pt x="678953" y="857250"/>
                    <a:pt x="691309" y="850173"/>
                  </a:cubicBezTo>
                  <a:cubicBezTo>
                    <a:pt x="703664" y="843096"/>
                    <a:pt x="708025" y="827527"/>
                    <a:pt x="700757" y="815497"/>
                  </a:cubicBezTo>
                  <a:cubicBezTo>
                    <a:pt x="697123" y="809127"/>
                    <a:pt x="691309" y="804881"/>
                    <a:pt x="684858" y="803112"/>
                  </a:cubicBezTo>
                  <a:close/>
                  <a:moveTo>
                    <a:pt x="113615" y="652212"/>
                  </a:moveTo>
                  <a:cubicBezTo>
                    <a:pt x="107157" y="650531"/>
                    <a:pt x="100081" y="651239"/>
                    <a:pt x="94065" y="654777"/>
                  </a:cubicBezTo>
                  <a:cubicBezTo>
                    <a:pt x="82034" y="661854"/>
                    <a:pt x="77788" y="677423"/>
                    <a:pt x="84865" y="690161"/>
                  </a:cubicBezTo>
                  <a:cubicBezTo>
                    <a:pt x="91942" y="702192"/>
                    <a:pt x="107511" y="706438"/>
                    <a:pt x="119542" y="699361"/>
                  </a:cubicBezTo>
                  <a:cubicBezTo>
                    <a:pt x="132280" y="692284"/>
                    <a:pt x="136526" y="676715"/>
                    <a:pt x="129449" y="663977"/>
                  </a:cubicBezTo>
                  <a:cubicBezTo>
                    <a:pt x="125911" y="657962"/>
                    <a:pt x="120073" y="653892"/>
                    <a:pt x="113615" y="652212"/>
                  </a:cubicBezTo>
                  <a:close/>
                  <a:moveTo>
                    <a:pt x="824246" y="649249"/>
                  </a:moveTo>
                  <a:cubicBezTo>
                    <a:pt x="817965" y="651066"/>
                    <a:pt x="812303" y="655427"/>
                    <a:pt x="808765" y="661968"/>
                  </a:cubicBezTo>
                  <a:cubicBezTo>
                    <a:pt x="801688" y="674324"/>
                    <a:pt x="805934" y="690314"/>
                    <a:pt x="817965" y="697582"/>
                  </a:cubicBezTo>
                  <a:cubicBezTo>
                    <a:pt x="829996" y="704850"/>
                    <a:pt x="846273" y="700489"/>
                    <a:pt x="853349" y="688134"/>
                  </a:cubicBezTo>
                  <a:cubicBezTo>
                    <a:pt x="860426" y="675778"/>
                    <a:pt x="856180" y="659061"/>
                    <a:pt x="843442" y="651793"/>
                  </a:cubicBezTo>
                  <a:cubicBezTo>
                    <a:pt x="837426" y="648159"/>
                    <a:pt x="830526" y="647432"/>
                    <a:pt x="824246" y="649249"/>
                  </a:cubicBezTo>
                  <a:close/>
                  <a:moveTo>
                    <a:pt x="710440" y="257904"/>
                  </a:moveTo>
                  <a:cubicBezTo>
                    <a:pt x="706326" y="257370"/>
                    <a:pt x="702033" y="258439"/>
                    <a:pt x="698455" y="261291"/>
                  </a:cubicBezTo>
                  <a:cubicBezTo>
                    <a:pt x="698455" y="261291"/>
                    <a:pt x="698455" y="261291"/>
                    <a:pt x="492382" y="416019"/>
                  </a:cubicBezTo>
                  <a:cubicBezTo>
                    <a:pt x="492382" y="416019"/>
                    <a:pt x="492382" y="416019"/>
                    <a:pt x="479503" y="425289"/>
                  </a:cubicBezTo>
                  <a:cubicBezTo>
                    <a:pt x="475925" y="424575"/>
                    <a:pt x="472348" y="423862"/>
                    <a:pt x="468770" y="423862"/>
                  </a:cubicBezTo>
                  <a:cubicBezTo>
                    <a:pt x="463046" y="423862"/>
                    <a:pt x="458037" y="424575"/>
                    <a:pt x="453028" y="426715"/>
                  </a:cubicBezTo>
                  <a:cubicBezTo>
                    <a:pt x="453028" y="426715"/>
                    <a:pt x="453028" y="426715"/>
                    <a:pt x="443011" y="421010"/>
                  </a:cubicBezTo>
                  <a:cubicBezTo>
                    <a:pt x="443011" y="421010"/>
                    <a:pt x="443011" y="421010"/>
                    <a:pt x="311353" y="348994"/>
                  </a:cubicBezTo>
                  <a:cubicBezTo>
                    <a:pt x="303483" y="344003"/>
                    <a:pt x="293465" y="346142"/>
                    <a:pt x="288456" y="353985"/>
                  </a:cubicBezTo>
                  <a:cubicBezTo>
                    <a:pt x="284163" y="361829"/>
                    <a:pt x="286310" y="371811"/>
                    <a:pt x="294181" y="376802"/>
                  </a:cubicBezTo>
                  <a:cubicBezTo>
                    <a:pt x="294181" y="376802"/>
                    <a:pt x="294181" y="376802"/>
                    <a:pt x="426554" y="467357"/>
                  </a:cubicBezTo>
                  <a:cubicBezTo>
                    <a:pt x="427269" y="490174"/>
                    <a:pt x="445873" y="508000"/>
                    <a:pt x="468770" y="508000"/>
                  </a:cubicBezTo>
                  <a:cubicBezTo>
                    <a:pt x="491667" y="508000"/>
                    <a:pt x="510986" y="489461"/>
                    <a:pt x="510986" y="465931"/>
                  </a:cubicBezTo>
                  <a:cubicBezTo>
                    <a:pt x="510986" y="465218"/>
                    <a:pt x="510271" y="465218"/>
                    <a:pt x="510271" y="464505"/>
                  </a:cubicBezTo>
                  <a:cubicBezTo>
                    <a:pt x="510271" y="464505"/>
                    <a:pt x="510271" y="464505"/>
                    <a:pt x="719205" y="286960"/>
                  </a:cubicBezTo>
                  <a:cubicBezTo>
                    <a:pt x="726361" y="281256"/>
                    <a:pt x="727076" y="271274"/>
                    <a:pt x="721352" y="264143"/>
                  </a:cubicBezTo>
                  <a:cubicBezTo>
                    <a:pt x="718490" y="260578"/>
                    <a:pt x="714554" y="258439"/>
                    <a:pt x="710440" y="257904"/>
                  </a:cubicBezTo>
                  <a:close/>
                  <a:moveTo>
                    <a:pt x="98758" y="234699"/>
                  </a:moveTo>
                  <a:cubicBezTo>
                    <a:pt x="92477" y="236379"/>
                    <a:pt x="86816" y="240449"/>
                    <a:pt x="83277" y="246464"/>
                  </a:cubicBezTo>
                  <a:cubicBezTo>
                    <a:pt x="76200" y="259202"/>
                    <a:pt x="80446" y="274771"/>
                    <a:pt x="92477" y="281848"/>
                  </a:cubicBezTo>
                  <a:cubicBezTo>
                    <a:pt x="104508" y="288925"/>
                    <a:pt x="120785" y="284679"/>
                    <a:pt x="127861" y="272648"/>
                  </a:cubicBezTo>
                  <a:cubicBezTo>
                    <a:pt x="134938" y="259910"/>
                    <a:pt x="130692" y="244341"/>
                    <a:pt x="117954" y="237264"/>
                  </a:cubicBezTo>
                  <a:cubicBezTo>
                    <a:pt x="111939" y="233726"/>
                    <a:pt x="105039" y="233018"/>
                    <a:pt x="98758" y="234699"/>
                  </a:cubicBezTo>
                  <a:close/>
                  <a:moveTo>
                    <a:pt x="835927" y="233043"/>
                  </a:moveTo>
                  <a:cubicBezTo>
                    <a:pt x="829469" y="231388"/>
                    <a:pt x="822393" y="232085"/>
                    <a:pt x="816377" y="235570"/>
                  </a:cubicBezTo>
                  <a:cubicBezTo>
                    <a:pt x="804346" y="242539"/>
                    <a:pt x="800100" y="257872"/>
                    <a:pt x="807177" y="269720"/>
                  </a:cubicBezTo>
                  <a:cubicBezTo>
                    <a:pt x="814254" y="282265"/>
                    <a:pt x="829823" y="285750"/>
                    <a:pt x="841854" y="278781"/>
                  </a:cubicBezTo>
                  <a:cubicBezTo>
                    <a:pt x="854592" y="271811"/>
                    <a:pt x="858838" y="256478"/>
                    <a:pt x="851761" y="244630"/>
                  </a:cubicBezTo>
                  <a:cubicBezTo>
                    <a:pt x="848223" y="238706"/>
                    <a:pt x="842385" y="234699"/>
                    <a:pt x="835927" y="233043"/>
                  </a:cubicBezTo>
                  <a:close/>
                  <a:moveTo>
                    <a:pt x="264692" y="80924"/>
                  </a:moveTo>
                  <a:cubicBezTo>
                    <a:pt x="258323" y="79107"/>
                    <a:pt x="251246" y="79834"/>
                    <a:pt x="244877" y="83468"/>
                  </a:cubicBezTo>
                  <a:cubicBezTo>
                    <a:pt x="232846" y="90736"/>
                    <a:pt x="228600" y="107453"/>
                    <a:pt x="235677" y="119809"/>
                  </a:cubicBezTo>
                  <a:cubicBezTo>
                    <a:pt x="242754" y="132164"/>
                    <a:pt x="258323" y="136525"/>
                    <a:pt x="271061" y="129257"/>
                  </a:cubicBezTo>
                  <a:cubicBezTo>
                    <a:pt x="283092" y="121989"/>
                    <a:pt x="287338" y="105999"/>
                    <a:pt x="280261" y="93643"/>
                  </a:cubicBezTo>
                  <a:cubicBezTo>
                    <a:pt x="276723" y="87102"/>
                    <a:pt x="271062" y="82741"/>
                    <a:pt x="264692" y="80924"/>
                  </a:cubicBezTo>
                  <a:close/>
                  <a:moveTo>
                    <a:pt x="668759" y="79336"/>
                  </a:moveTo>
                  <a:cubicBezTo>
                    <a:pt x="662390" y="81153"/>
                    <a:pt x="656729" y="85514"/>
                    <a:pt x="653190" y="92055"/>
                  </a:cubicBezTo>
                  <a:cubicBezTo>
                    <a:pt x="646113" y="104411"/>
                    <a:pt x="650359" y="120401"/>
                    <a:pt x="662390" y="127669"/>
                  </a:cubicBezTo>
                  <a:cubicBezTo>
                    <a:pt x="675128" y="134937"/>
                    <a:pt x="690698" y="130576"/>
                    <a:pt x="697774" y="118221"/>
                  </a:cubicBezTo>
                  <a:cubicBezTo>
                    <a:pt x="704851" y="105138"/>
                    <a:pt x="700605" y="89148"/>
                    <a:pt x="688574" y="81880"/>
                  </a:cubicBezTo>
                  <a:cubicBezTo>
                    <a:pt x="682205" y="78246"/>
                    <a:pt x="675128" y="77519"/>
                    <a:pt x="668759" y="79336"/>
                  </a:cubicBezTo>
                  <a:close/>
                  <a:moveTo>
                    <a:pt x="440018" y="0"/>
                  </a:moveTo>
                  <a:cubicBezTo>
                    <a:pt x="440018" y="0"/>
                    <a:pt x="440018" y="0"/>
                    <a:pt x="440018" y="49288"/>
                  </a:cubicBezTo>
                  <a:cubicBezTo>
                    <a:pt x="440018" y="63574"/>
                    <a:pt x="452161" y="75717"/>
                    <a:pt x="466448" y="75717"/>
                  </a:cubicBezTo>
                  <a:cubicBezTo>
                    <a:pt x="480734" y="75717"/>
                    <a:pt x="492163" y="63574"/>
                    <a:pt x="492163" y="49288"/>
                  </a:cubicBezTo>
                  <a:cubicBezTo>
                    <a:pt x="492163" y="49288"/>
                    <a:pt x="492163" y="49288"/>
                    <a:pt x="492163" y="0"/>
                  </a:cubicBezTo>
                  <a:cubicBezTo>
                    <a:pt x="730030" y="12143"/>
                    <a:pt x="921466" y="202151"/>
                    <a:pt x="935038" y="440018"/>
                  </a:cubicBezTo>
                  <a:cubicBezTo>
                    <a:pt x="935038" y="440018"/>
                    <a:pt x="935038" y="440018"/>
                    <a:pt x="885751" y="440018"/>
                  </a:cubicBezTo>
                  <a:cubicBezTo>
                    <a:pt x="871464" y="440018"/>
                    <a:pt x="859321" y="451447"/>
                    <a:pt x="859321" y="465733"/>
                  </a:cubicBezTo>
                  <a:cubicBezTo>
                    <a:pt x="859321" y="480020"/>
                    <a:pt x="871464" y="491449"/>
                    <a:pt x="885751" y="491449"/>
                  </a:cubicBezTo>
                  <a:lnTo>
                    <a:pt x="935038" y="491449"/>
                  </a:lnTo>
                  <a:cubicBezTo>
                    <a:pt x="922895" y="730030"/>
                    <a:pt x="732887" y="920752"/>
                    <a:pt x="495020" y="934324"/>
                  </a:cubicBezTo>
                  <a:cubicBezTo>
                    <a:pt x="495020" y="934324"/>
                    <a:pt x="495020" y="934324"/>
                    <a:pt x="495020" y="885036"/>
                  </a:cubicBezTo>
                  <a:cubicBezTo>
                    <a:pt x="495020" y="870750"/>
                    <a:pt x="483591" y="859321"/>
                    <a:pt x="469305" y="859321"/>
                  </a:cubicBezTo>
                  <a:cubicBezTo>
                    <a:pt x="455019" y="859321"/>
                    <a:pt x="442875" y="870750"/>
                    <a:pt x="442875" y="885036"/>
                  </a:cubicBezTo>
                  <a:cubicBezTo>
                    <a:pt x="442875" y="885036"/>
                    <a:pt x="442875" y="885036"/>
                    <a:pt x="442875" y="935038"/>
                  </a:cubicBezTo>
                  <a:cubicBezTo>
                    <a:pt x="205009" y="922895"/>
                    <a:pt x="14287" y="732173"/>
                    <a:pt x="0" y="495020"/>
                  </a:cubicBezTo>
                  <a:cubicBezTo>
                    <a:pt x="0" y="495020"/>
                    <a:pt x="0" y="495020"/>
                    <a:pt x="50002" y="495020"/>
                  </a:cubicBezTo>
                  <a:cubicBezTo>
                    <a:pt x="64289" y="495020"/>
                    <a:pt x="75718" y="482877"/>
                    <a:pt x="75718" y="468591"/>
                  </a:cubicBezTo>
                  <a:cubicBezTo>
                    <a:pt x="75718" y="454304"/>
                    <a:pt x="64289" y="442875"/>
                    <a:pt x="50002" y="442875"/>
                  </a:cubicBezTo>
                  <a:cubicBezTo>
                    <a:pt x="50002" y="442875"/>
                    <a:pt x="50002" y="442875"/>
                    <a:pt x="0" y="442875"/>
                  </a:cubicBezTo>
                  <a:cubicBezTo>
                    <a:pt x="12144" y="205008"/>
                    <a:pt x="202866" y="13572"/>
                    <a:pt x="440018" y="0"/>
                  </a:cubicBezTo>
                  <a:close/>
                </a:path>
              </a:pathLst>
            </a:custGeom>
            <a:solidFill>
              <a:srgbClr val="29BA74"/>
            </a:solidFill>
            <a:ln>
              <a:noFill/>
            </a:ln>
          </p:spPr>
          <p:txBody>
            <a:bodyPr vert="horz" wrap="square" lIns="73152" tIns="36576" rIns="73152" bIns="36576" numCol="1" anchor="t" anchorCtr="0" compatLnSpc="1">
              <a:prstTxWarp prst="textNoShape">
                <a:avLst/>
              </a:prstTxWarp>
              <a:noAutofit/>
            </a:bodyPr>
            <a:lstStyle/>
            <a:p>
              <a:endParaRPr lang="en-US" dirty="0"/>
            </a:p>
          </p:txBody>
        </p:sp>
        <p:sp>
          <p:nvSpPr>
            <p:cNvPr id="53" name="Rectangle 52"/>
            <p:cNvSpPr/>
            <p:nvPr/>
          </p:nvSpPr>
          <p:spPr>
            <a:xfrm>
              <a:off x="11397443" y="2038350"/>
              <a:ext cx="364848" cy="239704"/>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43" name="bcgIcons_Sale">
              <a:extLst>
                <a:ext uri="{FF2B5EF4-FFF2-40B4-BE49-F238E27FC236}">
                  <a16:creationId xmlns="" xmlns:a16="http://schemas.microsoft.com/office/drawing/2014/main" id="{564DFB8A-E59E-4C10-98E5-ADC90BF4B7C0}"/>
                </a:ext>
              </a:extLst>
            </p:cNvPr>
            <p:cNvGrpSpPr>
              <a:grpSpLocks noChangeAspect="1"/>
            </p:cNvGrpSpPr>
            <p:nvPr/>
          </p:nvGrpSpPr>
          <p:grpSpPr bwMode="auto">
            <a:xfrm>
              <a:off x="11196031" y="1870105"/>
              <a:ext cx="705418" cy="706073"/>
              <a:chOff x="1682" y="0"/>
              <a:chExt cx="4316" cy="4320"/>
            </a:xfrm>
          </p:grpSpPr>
          <p:sp>
            <p:nvSpPr>
              <p:cNvPr id="44" name="AutoShape 3">
                <a:extLst>
                  <a:ext uri="{FF2B5EF4-FFF2-40B4-BE49-F238E27FC236}">
                    <a16:creationId xmlns="" xmlns:a16="http://schemas.microsoft.com/office/drawing/2014/main" id="{D577EA19-0231-4C1B-A5D2-7AC1B4822E93}"/>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45" name="Freeform 5">
                <a:extLst>
                  <a:ext uri="{FF2B5EF4-FFF2-40B4-BE49-F238E27FC236}">
                    <a16:creationId xmlns="" xmlns:a16="http://schemas.microsoft.com/office/drawing/2014/main" id="{7FF95ECB-C8E3-4C8D-B2B2-47F5C123961A}"/>
                  </a:ext>
                </a:extLst>
              </p:cNvPr>
              <p:cNvSpPr>
                <a:spLocks noEditPoints="1"/>
              </p:cNvSpPr>
              <p:nvPr/>
            </p:nvSpPr>
            <p:spPr bwMode="auto">
              <a:xfrm>
                <a:off x="2394" y="677"/>
                <a:ext cx="2894" cy="2966"/>
              </a:xfrm>
              <a:custGeom>
                <a:avLst/>
                <a:gdLst>
                  <a:gd name="T0" fmla="*/ 704 w 1545"/>
                  <a:gd name="T1" fmla="*/ 1582 h 1582"/>
                  <a:gd name="T2" fmla="*/ 674 w 1545"/>
                  <a:gd name="T3" fmla="*/ 1571 h 1582"/>
                  <a:gd name="T4" fmla="*/ 15 w 1545"/>
                  <a:gd name="T5" fmla="*/ 959 h 1582"/>
                  <a:gd name="T6" fmla="*/ 1 w 1545"/>
                  <a:gd name="T7" fmla="*/ 929 h 1582"/>
                  <a:gd name="T8" fmla="*/ 12 w 1545"/>
                  <a:gd name="T9" fmla="*/ 897 h 1582"/>
                  <a:gd name="T10" fmla="*/ 717 w 1545"/>
                  <a:gd name="T11" fmla="*/ 136 h 1582"/>
                  <a:gd name="T12" fmla="*/ 727 w 1545"/>
                  <a:gd name="T13" fmla="*/ 130 h 1582"/>
                  <a:gd name="T14" fmla="*/ 1136 w 1545"/>
                  <a:gd name="T15" fmla="*/ 4 h 1582"/>
                  <a:gd name="T16" fmla="*/ 1139 w 1545"/>
                  <a:gd name="T17" fmla="*/ 3 h 1582"/>
                  <a:gd name="T18" fmla="*/ 1180 w 1545"/>
                  <a:gd name="T19" fmla="*/ 13 h 1582"/>
                  <a:gd name="T20" fmla="*/ 1529 w 1545"/>
                  <a:gd name="T21" fmla="*/ 336 h 1582"/>
                  <a:gd name="T22" fmla="*/ 1542 w 1545"/>
                  <a:gd name="T23" fmla="*/ 379 h 1582"/>
                  <a:gd name="T24" fmla="*/ 1542 w 1545"/>
                  <a:gd name="T25" fmla="*/ 380 h 1582"/>
                  <a:gd name="T26" fmla="*/ 1447 w 1545"/>
                  <a:gd name="T27" fmla="*/ 797 h 1582"/>
                  <a:gd name="T28" fmla="*/ 1441 w 1545"/>
                  <a:gd name="T29" fmla="*/ 807 h 1582"/>
                  <a:gd name="T30" fmla="*/ 736 w 1545"/>
                  <a:gd name="T31" fmla="*/ 1568 h 1582"/>
                  <a:gd name="T32" fmla="*/ 706 w 1545"/>
                  <a:gd name="T33" fmla="*/ 1582 h 1582"/>
                  <a:gd name="T34" fmla="*/ 704 w 1545"/>
                  <a:gd name="T35" fmla="*/ 1582 h 1582"/>
                  <a:gd name="T36" fmla="*/ 704 w 1545"/>
                  <a:gd name="T37" fmla="*/ 1538 h 1582"/>
                  <a:gd name="T38" fmla="*/ 704 w 1545"/>
                  <a:gd name="T39" fmla="*/ 1538 h 1582"/>
                  <a:gd name="T40" fmla="*/ 704 w 1545"/>
                  <a:gd name="T41" fmla="*/ 1538 h 1582"/>
                  <a:gd name="T42" fmla="*/ 746 w 1545"/>
                  <a:gd name="T43" fmla="*/ 171 h 1582"/>
                  <a:gd name="T44" fmla="*/ 45 w 1545"/>
                  <a:gd name="T45" fmla="*/ 927 h 1582"/>
                  <a:gd name="T46" fmla="*/ 704 w 1545"/>
                  <a:gd name="T47" fmla="*/ 1538 h 1582"/>
                  <a:gd name="T48" fmla="*/ 1405 w 1545"/>
                  <a:gd name="T49" fmla="*/ 782 h 1582"/>
                  <a:gd name="T50" fmla="*/ 1499 w 1545"/>
                  <a:gd name="T51" fmla="*/ 371 h 1582"/>
                  <a:gd name="T52" fmla="*/ 1499 w 1545"/>
                  <a:gd name="T53" fmla="*/ 369 h 1582"/>
                  <a:gd name="T54" fmla="*/ 1151 w 1545"/>
                  <a:gd name="T55" fmla="*/ 46 h 1582"/>
                  <a:gd name="T56" fmla="*/ 1147 w 1545"/>
                  <a:gd name="T57" fmla="*/ 46 h 1582"/>
                  <a:gd name="T58" fmla="*/ 746 w 1545"/>
                  <a:gd name="T59" fmla="*/ 171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5" h="1582">
                    <a:moveTo>
                      <a:pt x="704" y="1582"/>
                    </a:moveTo>
                    <a:cubicBezTo>
                      <a:pt x="693" y="1582"/>
                      <a:pt x="682" y="1578"/>
                      <a:pt x="674" y="1571"/>
                    </a:cubicBezTo>
                    <a:cubicBezTo>
                      <a:pt x="15" y="959"/>
                      <a:pt x="15" y="959"/>
                      <a:pt x="15" y="959"/>
                    </a:cubicBezTo>
                    <a:cubicBezTo>
                      <a:pt x="6" y="951"/>
                      <a:pt x="1" y="941"/>
                      <a:pt x="1" y="929"/>
                    </a:cubicBezTo>
                    <a:cubicBezTo>
                      <a:pt x="0" y="917"/>
                      <a:pt x="4" y="906"/>
                      <a:pt x="12" y="897"/>
                    </a:cubicBezTo>
                    <a:cubicBezTo>
                      <a:pt x="717" y="136"/>
                      <a:pt x="717" y="136"/>
                      <a:pt x="717" y="136"/>
                    </a:cubicBezTo>
                    <a:cubicBezTo>
                      <a:pt x="720" y="134"/>
                      <a:pt x="723" y="132"/>
                      <a:pt x="727" y="130"/>
                    </a:cubicBezTo>
                    <a:cubicBezTo>
                      <a:pt x="1136" y="4"/>
                      <a:pt x="1136" y="4"/>
                      <a:pt x="1136" y="4"/>
                    </a:cubicBezTo>
                    <a:cubicBezTo>
                      <a:pt x="1137" y="3"/>
                      <a:pt x="1138" y="3"/>
                      <a:pt x="1139" y="3"/>
                    </a:cubicBezTo>
                    <a:cubicBezTo>
                      <a:pt x="1150" y="1"/>
                      <a:pt x="1166" y="0"/>
                      <a:pt x="1180" y="13"/>
                    </a:cubicBezTo>
                    <a:cubicBezTo>
                      <a:pt x="1529" y="336"/>
                      <a:pt x="1529" y="336"/>
                      <a:pt x="1529" y="336"/>
                    </a:cubicBezTo>
                    <a:cubicBezTo>
                      <a:pt x="1540" y="347"/>
                      <a:pt x="1545" y="363"/>
                      <a:pt x="1542" y="379"/>
                    </a:cubicBezTo>
                    <a:cubicBezTo>
                      <a:pt x="1542" y="380"/>
                      <a:pt x="1542" y="380"/>
                      <a:pt x="1542" y="380"/>
                    </a:cubicBezTo>
                    <a:cubicBezTo>
                      <a:pt x="1447" y="797"/>
                      <a:pt x="1447" y="797"/>
                      <a:pt x="1447" y="797"/>
                    </a:cubicBezTo>
                    <a:cubicBezTo>
                      <a:pt x="1446" y="801"/>
                      <a:pt x="1444" y="805"/>
                      <a:pt x="1441" y="807"/>
                    </a:cubicBezTo>
                    <a:cubicBezTo>
                      <a:pt x="736" y="1568"/>
                      <a:pt x="736" y="1568"/>
                      <a:pt x="736" y="1568"/>
                    </a:cubicBezTo>
                    <a:cubicBezTo>
                      <a:pt x="728" y="1577"/>
                      <a:pt x="718" y="1582"/>
                      <a:pt x="706" y="1582"/>
                    </a:cubicBezTo>
                    <a:cubicBezTo>
                      <a:pt x="705" y="1582"/>
                      <a:pt x="705" y="1582"/>
                      <a:pt x="704" y="1582"/>
                    </a:cubicBezTo>
                    <a:close/>
                    <a:moveTo>
                      <a:pt x="704" y="1538"/>
                    </a:moveTo>
                    <a:cubicBezTo>
                      <a:pt x="704" y="1538"/>
                      <a:pt x="704" y="1538"/>
                      <a:pt x="704" y="1538"/>
                    </a:cubicBezTo>
                    <a:cubicBezTo>
                      <a:pt x="704" y="1538"/>
                      <a:pt x="704" y="1538"/>
                      <a:pt x="704" y="1538"/>
                    </a:cubicBezTo>
                    <a:close/>
                    <a:moveTo>
                      <a:pt x="746" y="171"/>
                    </a:moveTo>
                    <a:cubicBezTo>
                      <a:pt x="45" y="927"/>
                      <a:pt x="45" y="927"/>
                      <a:pt x="45" y="927"/>
                    </a:cubicBezTo>
                    <a:cubicBezTo>
                      <a:pt x="704" y="1538"/>
                      <a:pt x="704" y="1538"/>
                      <a:pt x="704" y="1538"/>
                    </a:cubicBezTo>
                    <a:cubicBezTo>
                      <a:pt x="1405" y="782"/>
                      <a:pt x="1405" y="782"/>
                      <a:pt x="1405" y="782"/>
                    </a:cubicBezTo>
                    <a:cubicBezTo>
                      <a:pt x="1499" y="371"/>
                      <a:pt x="1499" y="371"/>
                      <a:pt x="1499" y="371"/>
                    </a:cubicBezTo>
                    <a:cubicBezTo>
                      <a:pt x="1499" y="370"/>
                      <a:pt x="1499" y="369"/>
                      <a:pt x="1499" y="369"/>
                    </a:cubicBezTo>
                    <a:cubicBezTo>
                      <a:pt x="1151" y="46"/>
                      <a:pt x="1151" y="46"/>
                      <a:pt x="1151" y="46"/>
                    </a:cubicBezTo>
                    <a:cubicBezTo>
                      <a:pt x="1150" y="46"/>
                      <a:pt x="1149" y="46"/>
                      <a:pt x="1147" y="46"/>
                    </a:cubicBezTo>
                    <a:lnTo>
                      <a:pt x="746" y="1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46" name="Freeform 6">
                <a:extLst>
                  <a:ext uri="{FF2B5EF4-FFF2-40B4-BE49-F238E27FC236}">
                    <a16:creationId xmlns="" xmlns:a16="http://schemas.microsoft.com/office/drawing/2014/main" id="{45C49935-0D7D-4E8A-B347-75ECBE6F51A6}"/>
                  </a:ext>
                </a:extLst>
              </p:cNvPr>
              <p:cNvSpPr>
                <a:spLocks noEditPoints="1"/>
              </p:cNvSpPr>
              <p:nvPr/>
            </p:nvSpPr>
            <p:spPr bwMode="auto">
              <a:xfrm>
                <a:off x="2589" y="849"/>
                <a:ext cx="2527" cy="2601"/>
              </a:xfrm>
              <a:custGeom>
                <a:avLst/>
                <a:gdLst>
                  <a:gd name="T0" fmla="*/ 524 w 1349"/>
                  <a:gd name="T1" fmla="*/ 640 h 1387"/>
                  <a:gd name="T2" fmla="*/ 520 w 1349"/>
                  <a:gd name="T3" fmla="*/ 541 h 1387"/>
                  <a:gd name="T4" fmla="*/ 571 w 1349"/>
                  <a:gd name="T5" fmla="*/ 519 h 1387"/>
                  <a:gd name="T6" fmla="*/ 619 w 1349"/>
                  <a:gd name="T7" fmla="*/ 537 h 1387"/>
                  <a:gd name="T8" fmla="*/ 641 w 1349"/>
                  <a:gd name="T9" fmla="*/ 586 h 1387"/>
                  <a:gd name="T10" fmla="*/ 622 w 1349"/>
                  <a:gd name="T11" fmla="*/ 636 h 1387"/>
                  <a:gd name="T12" fmla="*/ 524 w 1349"/>
                  <a:gd name="T13" fmla="*/ 640 h 1387"/>
                  <a:gd name="T14" fmla="*/ 589 w 1349"/>
                  <a:gd name="T15" fmla="*/ 955 h 1387"/>
                  <a:gd name="T16" fmla="*/ 537 w 1349"/>
                  <a:gd name="T17" fmla="*/ 977 h 1387"/>
                  <a:gd name="T18" fmla="*/ 519 w 1349"/>
                  <a:gd name="T19" fmla="*/ 1028 h 1387"/>
                  <a:gd name="T20" fmla="*/ 541 w 1349"/>
                  <a:gd name="T21" fmla="*/ 1076 h 1387"/>
                  <a:gd name="T22" fmla="*/ 640 w 1349"/>
                  <a:gd name="T23" fmla="*/ 1072 h 1387"/>
                  <a:gd name="T24" fmla="*/ 636 w 1349"/>
                  <a:gd name="T25" fmla="*/ 974 h 1387"/>
                  <a:gd name="T26" fmla="*/ 589 w 1349"/>
                  <a:gd name="T27" fmla="*/ 955 h 1387"/>
                  <a:gd name="T28" fmla="*/ 1349 w 1349"/>
                  <a:gd name="T29" fmla="*/ 292 h 1387"/>
                  <a:gd name="T30" fmla="*/ 1263 w 1349"/>
                  <a:gd name="T31" fmla="*/ 669 h 1387"/>
                  <a:gd name="T32" fmla="*/ 598 w 1349"/>
                  <a:gd name="T33" fmla="*/ 1387 h 1387"/>
                  <a:gd name="T34" fmla="*/ 0 w 1349"/>
                  <a:gd name="T35" fmla="*/ 833 h 1387"/>
                  <a:gd name="T36" fmla="*/ 665 w 1349"/>
                  <a:gd name="T37" fmla="*/ 115 h 1387"/>
                  <a:gd name="T38" fmla="*/ 1035 w 1349"/>
                  <a:gd name="T39" fmla="*/ 0 h 1387"/>
                  <a:gd name="T40" fmla="*/ 1349 w 1349"/>
                  <a:gd name="T41" fmla="*/ 292 h 1387"/>
                  <a:gd name="T42" fmla="*/ 494 w 1349"/>
                  <a:gd name="T43" fmla="*/ 672 h 1387"/>
                  <a:gd name="T44" fmla="*/ 571 w 1349"/>
                  <a:gd name="T45" fmla="*/ 703 h 1387"/>
                  <a:gd name="T46" fmla="*/ 655 w 1349"/>
                  <a:gd name="T47" fmla="*/ 666 h 1387"/>
                  <a:gd name="T48" fmla="*/ 685 w 1349"/>
                  <a:gd name="T49" fmla="*/ 584 h 1387"/>
                  <a:gd name="T50" fmla="*/ 649 w 1349"/>
                  <a:gd name="T51" fmla="*/ 505 h 1387"/>
                  <a:gd name="T52" fmla="*/ 567 w 1349"/>
                  <a:gd name="T53" fmla="*/ 475 h 1387"/>
                  <a:gd name="T54" fmla="*/ 488 w 1349"/>
                  <a:gd name="T55" fmla="*/ 511 h 1387"/>
                  <a:gd name="T56" fmla="*/ 494 w 1349"/>
                  <a:gd name="T57" fmla="*/ 672 h 1387"/>
                  <a:gd name="T58" fmla="*/ 666 w 1349"/>
                  <a:gd name="T59" fmla="*/ 941 h 1387"/>
                  <a:gd name="T60" fmla="*/ 505 w 1349"/>
                  <a:gd name="T61" fmla="*/ 947 h 1387"/>
                  <a:gd name="T62" fmla="*/ 475 w 1349"/>
                  <a:gd name="T63" fmla="*/ 1029 h 1387"/>
                  <a:gd name="T64" fmla="*/ 511 w 1349"/>
                  <a:gd name="T65" fmla="*/ 1108 h 1387"/>
                  <a:gd name="T66" fmla="*/ 589 w 1349"/>
                  <a:gd name="T67" fmla="*/ 1139 h 1387"/>
                  <a:gd name="T68" fmla="*/ 593 w 1349"/>
                  <a:gd name="T69" fmla="*/ 1139 h 1387"/>
                  <a:gd name="T70" fmla="*/ 672 w 1349"/>
                  <a:gd name="T71" fmla="*/ 1102 h 1387"/>
                  <a:gd name="T72" fmla="*/ 666 w 1349"/>
                  <a:gd name="T73" fmla="*/ 941 h 1387"/>
                  <a:gd name="T74" fmla="*/ 945 w 1349"/>
                  <a:gd name="T75" fmla="*/ 766 h 1387"/>
                  <a:gd name="T76" fmla="*/ 921 w 1349"/>
                  <a:gd name="T77" fmla="*/ 746 h 1387"/>
                  <a:gd name="T78" fmla="*/ 248 w 1349"/>
                  <a:gd name="T79" fmla="*/ 809 h 1387"/>
                  <a:gd name="T80" fmla="*/ 228 w 1349"/>
                  <a:gd name="T81" fmla="*/ 833 h 1387"/>
                  <a:gd name="T82" fmla="*/ 250 w 1349"/>
                  <a:gd name="T83" fmla="*/ 853 h 1387"/>
                  <a:gd name="T84" fmla="*/ 252 w 1349"/>
                  <a:gd name="T85" fmla="*/ 853 h 1387"/>
                  <a:gd name="T86" fmla="*/ 925 w 1349"/>
                  <a:gd name="T87" fmla="*/ 790 h 1387"/>
                  <a:gd name="T88" fmla="*/ 945 w 1349"/>
                  <a:gd name="T89" fmla="*/ 766 h 1387"/>
                  <a:gd name="T90" fmla="*/ 1137 w 1349"/>
                  <a:gd name="T91" fmla="*/ 206 h 1387"/>
                  <a:gd name="T92" fmla="*/ 1018 w 1349"/>
                  <a:gd name="T93" fmla="*/ 210 h 1387"/>
                  <a:gd name="T94" fmla="*/ 1023 w 1349"/>
                  <a:gd name="T95" fmla="*/ 329 h 1387"/>
                  <a:gd name="T96" fmla="*/ 1141 w 1349"/>
                  <a:gd name="T97" fmla="*/ 325 h 1387"/>
                  <a:gd name="T98" fmla="*/ 1137 w 1349"/>
                  <a:gd name="T99" fmla="*/ 206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49" h="1387">
                    <a:moveTo>
                      <a:pt x="524" y="640"/>
                    </a:moveTo>
                    <a:cubicBezTo>
                      <a:pt x="495" y="614"/>
                      <a:pt x="494" y="569"/>
                      <a:pt x="520" y="541"/>
                    </a:cubicBezTo>
                    <a:cubicBezTo>
                      <a:pt x="534" y="526"/>
                      <a:pt x="552" y="519"/>
                      <a:pt x="571" y="519"/>
                    </a:cubicBezTo>
                    <a:cubicBezTo>
                      <a:pt x="588" y="519"/>
                      <a:pt x="605" y="525"/>
                      <a:pt x="619" y="537"/>
                    </a:cubicBezTo>
                    <a:cubicBezTo>
                      <a:pt x="632" y="550"/>
                      <a:pt x="640" y="567"/>
                      <a:pt x="641" y="586"/>
                    </a:cubicBezTo>
                    <a:cubicBezTo>
                      <a:pt x="642" y="605"/>
                      <a:pt x="635" y="623"/>
                      <a:pt x="622" y="636"/>
                    </a:cubicBezTo>
                    <a:cubicBezTo>
                      <a:pt x="596" y="665"/>
                      <a:pt x="552" y="666"/>
                      <a:pt x="524" y="640"/>
                    </a:cubicBezTo>
                    <a:close/>
                    <a:moveTo>
                      <a:pt x="589" y="955"/>
                    </a:moveTo>
                    <a:cubicBezTo>
                      <a:pt x="570" y="955"/>
                      <a:pt x="551" y="962"/>
                      <a:pt x="537" y="977"/>
                    </a:cubicBezTo>
                    <a:cubicBezTo>
                      <a:pt x="525" y="991"/>
                      <a:pt x="518" y="1009"/>
                      <a:pt x="519" y="1028"/>
                    </a:cubicBezTo>
                    <a:cubicBezTo>
                      <a:pt x="519" y="1046"/>
                      <a:pt x="527" y="1064"/>
                      <a:pt x="541" y="1076"/>
                    </a:cubicBezTo>
                    <a:cubicBezTo>
                      <a:pt x="569" y="1102"/>
                      <a:pt x="614" y="1101"/>
                      <a:pt x="640" y="1072"/>
                    </a:cubicBezTo>
                    <a:cubicBezTo>
                      <a:pt x="666" y="1044"/>
                      <a:pt x="665" y="1000"/>
                      <a:pt x="636" y="974"/>
                    </a:cubicBezTo>
                    <a:cubicBezTo>
                      <a:pt x="623" y="961"/>
                      <a:pt x="606" y="955"/>
                      <a:pt x="589" y="955"/>
                    </a:cubicBezTo>
                    <a:close/>
                    <a:moveTo>
                      <a:pt x="1349" y="292"/>
                    </a:moveTo>
                    <a:cubicBezTo>
                      <a:pt x="1263" y="669"/>
                      <a:pt x="1263" y="669"/>
                      <a:pt x="1263" y="669"/>
                    </a:cubicBezTo>
                    <a:cubicBezTo>
                      <a:pt x="598" y="1387"/>
                      <a:pt x="598" y="1387"/>
                      <a:pt x="598" y="1387"/>
                    </a:cubicBezTo>
                    <a:cubicBezTo>
                      <a:pt x="0" y="833"/>
                      <a:pt x="0" y="833"/>
                      <a:pt x="0" y="833"/>
                    </a:cubicBezTo>
                    <a:cubicBezTo>
                      <a:pt x="665" y="115"/>
                      <a:pt x="665" y="115"/>
                      <a:pt x="665" y="115"/>
                    </a:cubicBezTo>
                    <a:cubicBezTo>
                      <a:pt x="1035" y="0"/>
                      <a:pt x="1035" y="0"/>
                      <a:pt x="1035" y="0"/>
                    </a:cubicBezTo>
                    <a:lnTo>
                      <a:pt x="1349" y="292"/>
                    </a:lnTo>
                    <a:close/>
                    <a:moveTo>
                      <a:pt x="494" y="672"/>
                    </a:moveTo>
                    <a:cubicBezTo>
                      <a:pt x="516" y="693"/>
                      <a:pt x="543" y="703"/>
                      <a:pt x="571" y="703"/>
                    </a:cubicBezTo>
                    <a:cubicBezTo>
                      <a:pt x="602" y="703"/>
                      <a:pt x="632" y="690"/>
                      <a:pt x="655" y="666"/>
                    </a:cubicBezTo>
                    <a:cubicBezTo>
                      <a:pt x="675" y="644"/>
                      <a:pt x="686" y="615"/>
                      <a:pt x="685" y="584"/>
                    </a:cubicBezTo>
                    <a:cubicBezTo>
                      <a:pt x="684" y="554"/>
                      <a:pt x="671" y="526"/>
                      <a:pt x="649" y="505"/>
                    </a:cubicBezTo>
                    <a:cubicBezTo>
                      <a:pt x="626" y="484"/>
                      <a:pt x="597" y="474"/>
                      <a:pt x="567" y="475"/>
                    </a:cubicBezTo>
                    <a:cubicBezTo>
                      <a:pt x="536" y="476"/>
                      <a:pt x="508" y="489"/>
                      <a:pt x="488" y="511"/>
                    </a:cubicBezTo>
                    <a:cubicBezTo>
                      <a:pt x="445" y="557"/>
                      <a:pt x="448" y="630"/>
                      <a:pt x="494" y="672"/>
                    </a:cubicBezTo>
                    <a:close/>
                    <a:moveTo>
                      <a:pt x="666" y="941"/>
                    </a:moveTo>
                    <a:cubicBezTo>
                      <a:pt x="620" y="899"/>
                      <a:pt x="548" y="901"/>
                      <a:pt x="505" y="947"/>
                    </a:cubicBezTo>
                    <a:cubicBezTo>
                      <a:pt x="484" y="970"/>
                      <a:pt x="474" y="999"/>
                      <a:pt x="475" y="1029"/>
                    </a:cubicBezTo>
                    <a:cubicBezTo>
                      <a:pt x="476" y="1060"/>
                      <a:pt x="489" y="1088"/>
                      <a:pt x="511" y="1108"/>
                    </a:cubicBezTo>
                    <a:cubicBezTo>
                      <a:pt x="532" y="1128"/>
                      <a:pt x="560" y="1139"/>
                      <a:pt x="589" y="1139"/>
                    </a:cubicBezTo>
                    <a:cubicBezTo>
                      <a:pt x="590" y="1139"/>
                      <a:pt x="592" y="1139"/>
                      <a:pt x="593" y="1139"/>
                    </a:cubicBezTo>
                    <a:cubicBezTo>
                      <a:pt x="623" y="1138"/>
                      <a:pt x="652" y="1125"/>
                      <a:pt x="672" y="1102"/>
                    </a:cubicBezTo>
                    <a:cubicBezTo>
                      <a:pt x="715" y="1056"/>
                      <a:pt x="712" y="984"/>
                      <a:pt x="666" y="941"/>
                    </a:cubicBezTo>
                    <a:close/>
                    <a:moveTo>
                      <a:pt x="945" y="766"/>
                    </a:moveTo>
                    <a:cubicBezTo>
                      <a:pt x="944" y="754"/>
                      <a:pt x="933" y="745"/>
                      <a:pt x="921" y="746"/>
                    </a:cubicBezTo>
                    <a:cubicBezTo>
                      <a:pt x="248" y="809"/>
                      <a:pt x="248" y="809"/>
                      <a:pt x="248" y="809"/>
                    </a:cubicBezTo>
                    <a:cubicBezTo>
                      <a:pt x="236" y="810"/>
                      <a:pt x="227" y="821"/>
                      <a:pt x="228" y="833"/>
                    </a:cubicBezTo>
                    <a:cubicBezTo>
                      <a:pt x="229" y="845"/>
                      <a:pt x="239" y="853"/>
                      <a:pt x="250" y="853"/>
                    </a:cubicBezTo>
                    <a:cubicBezTo>
                      <a:pt x="251" y="853"/>
                      <a:pt x="251" y="853"/>
                      <a:pt x="252" y="853"/>
                    </a:cubicBezTo>
                    <a:cubicBezTo>
                      <a:pt x="925" y="790"/>
                      <a:pt x="925" y="790"/>
                      <a:pt x="925" y="790"/>
                    </a:cubicBezTo>
                    <a:cubicBezTo>
                      <a:pt x="937" y="789"/>
                      <a:pt x="946" y="778"/>
                      <a:pt x="945" y="766"/>
                    </a:cubicBezTo>
                    <a:close/>
                    <a:moveTo>
                      <a:pt x="1137" y="206"/>
                    </a:moveTo>
                    <a:cubicBezTo>
                      <a:pt x="1103" y="174"/>
                      <a:pt x="1050" y="176"/>
                      <a:pt x="1018" y="210"/>
                    </a:cubicBezTo>
                    <a:cubicBezTo>
                      <a:pt x="987" y="244"/>
                      <a:pt x="989" y="298"/>
                      <a:pt x="1023" y="329"/>
                    </a:cubicBezTo>
                    <a:cubicBezTo>
                      <a:pt x="1057" y="361"/>
                      <a:pt x="1110" y="359"/>
                      <a:pt x="1141" y="325"/>
                    </a:cubicBezTo>
                    <a:cubicBezTo>
                      <a:pt x="1173" y="290"/>
                      <a:pt x="1171" y="237"/>
                      <a:pt x="1137" y="206"/>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grpSp>
    </p:spTree>
    <p:custDataLst>
      <p:tags r:id="rId2"/>
    </p:custDataLst>
    <p:extLst>
      <p:ext uri="{BB962C8B-B14F-4D97-AF65-F5344CB8AC3E}">
        <p14:creationId xmlns:p14="http://schemas.microsoft.com/office/powerpoint/2010/main" val="352016929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30000" y="622800"/>
            <a:ext cx="4673646" cy="941796"/>
          </a:xfrm>
        </p:spPr>
        <p:txBody>
          <a:bodyPr/>
          <a:lstStyle/>
          <a:p>
            <a:r>
              <a:rPr lang="en-US" dirty="0" smtClean="0"/>
              <a:t>We launched a new Flash w/ new features</a:t>
            </a:r>
            <a:endParaRPr lang="en-US" dirty="0"/>
          </a:p>
        </p:txBody>
      </p:sp>
      <p:sp>
        <p:nvSpPr>
          <p:cNvPr id="4" name="ee4pContent1"/>
          <p:cNvSpPr txBox="1"/>
          <p:nvPr/>
        </p:nvSpPr>
        <p:spPr>
          <a:xfrm>
            <a:off x="629400" y="2772718"/>
            <a:ext cx="499564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solidFill>
                  <a:srgbClr val="FFFFFF"/>
                </a:solidFill>
                <a:latin typeface="+mn-lt"/>
              </a:rPr>
              <a:t>Added opt-in functionality for high frequency customers</a:t>
            </a:r>
          </a:p>
          <a:p>
            <a:endParaRPr lang="en-US" smtClean="0">
              <a:solidFill>
                <a:srgbClr val="FFFFFF"/>
              </a:solidFill>
              <a:latin typeface="+mn-lt"/>
            </a:endParaRPr>
          </a:p>
          <a:p>
            <a:endParaRPr lang="en-US" dirty="0">
              <a:solidFill>
                <a:srgbClr val="FFFFFF"/>
              </a:solidFill>
              <a:latin typeface="+mn-lt"/>
            </a:endParaRPr>
          </a:p>
          <a:p>
            <a:r>
              <a:rPr lang="en-US" dirty="0" smtClean="0">
                <a:solidFill>
                  <a:srgbClr val="FFFFFF"/>
                </a:solidFill>
                <a:latin typeface="+mn-lt"/>
              </a:rPr>
              <a:t>Added SMS and Facebook as additional campaign components for medium and low</a:t>
            </a:r>
          </a:p>
          <a:p>
            <a:endParaRPr lang="en-US" smtClean="0">
              <a:solidFill>
                <a:srgbClr val="FFFFFF"/>
              </a:solidFill>
              <a:latin typeface="+mn-lt"/>
            </a:endParaRPr>
          </a:p>
          <a:p>
            <a:endParaRPr lang="en-US" dirty="0">
              <a:solidFill>
                <a:srgbClr val="FFFFFF"/>
              </a:solidFill>
              <a:latin typeface="+mn-lt"/>
            </a:endParaRPr>
          </a:p>
          <a:p>
            <a:r>
              <a:rPr lang="en-US" dirty="0" smtClean="0">
                <a:solidFill>
                  <a:srgbClr val="FFFFFF"/>
                </a:solidFill>
                <a:latin typeface="+mn-lt"/>
              </a:rPr>
              <a:t>Deployed a new segmentation that reduces yearly variance in behavior to improve targeting</a:t>
            </a:r>
          </a:p>
          <a:p>
            <a:endParaRPr lang="en-US" dirty="0">
              <a:solidFill>
                <a:srgbClr val="FFFFFF"/>
              </a:solidFill>
              <a:latin typeface="+mn-lt"/>
            </a:endParaRPr>
          </a:p>
          <a:p>
            <a:endParaRPr lang="en-US" dirty="0" smtClean="0">
              <a:solidFill>
                <a:srgbClr val="FFFFFF"/>
              </a:solidFill>
              <a:latin typeface="+mn-lt"/>
            </a:endParaRPr>
          </a:p>
          <a:p>
            <a:endParaRPr lang="en-US" dirty="0">
              <a:solidFill>
                <a:srgbClr val="FFFFFF"/>
              </a:solidFill>
              <a:latin typeface="+mn-lt"/>
            </a:endParaRPr>
          </a:p>
          <a:p>
            <a:endParaRPr lang="en-US" dirty="0">
              <a:solidFill>
                <a:srgbClr val="FFFFFF"/>
              </a:solidFill>
              <a:latin typeface="+mn-lt"/>
            </a:endParaRPr>
          </a:p>
        </p:txBody>
      </p:sp>
      <p:sp>
        <p:nvSpPr>
          <p:cNvPr id="5" name="ee4pContent2"/>
          <p:cNvSpPr txBox="1"/>
          <p:nvPr/>
        </p:nvSpPr>
        <p:spPr>
          <a:xfrm>
            <a:off x="6567560" y="2772718"/>
            <a:ext cx="499564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Reduce the expense of running campaigns and fulfilling for any customer who happed to complete the challenge</a:t>
            </a:r>
          </a:p>
          <a:p>
            <a:endParaRPr lang="en-US" dirty="0">
              <a:latin typeface="+mn-lt"/>
            </a:endParaRPr>
          </a:p>
          <a:p>
            <a:r>
              <a:rPr lang="en-US" dirty="0" smtClean="0">
                <a:latin typeface="+mn-lt"/>
              </a:rPr>
              <a:t>Increase engagement with the pilots through reaching customers through other channels</a:t>
            </a:r>
          </a:p>
          <a:p>
            <a:endParaRPr lang="en-US" dirty="0">
              <a:latin typeface="+mn-lt"/>
            </a:endParaRPr>
          </a:p>
          <a:p>
            <a:r>
              <a:rPr lang="en-US" dirty="0" smtClean="0">
                <a:latin typeface="+mn-lt"/>
              </a:rPr>
              <a:t>Reduced variance should be more predictive of actual customer behavior</a:t>
            </a:r>
            <a:endParaRPr lang="en-US" dirty="0">
              <a:latin typeface="+mn-lt"/>
            </a:endParaRPr>
          </a:p>
        </p:txBody>
      </p:sp>
      <p:sp>
        <p:nvSpPr>
          <p:cNvPr id="6" name="ee4pHeader1"/>
          <p:cNvSpPr txBox="1"/>
          <p:nvPr/>
        </p:nvSpPr>
        <p:spPr>
          <a:xfrm>
            <a:off x="629400" y="1894270"/>
            <a:ext cx="4995640" cy="759600"/>
          </a:xfrm>
          <a:prstGeom prst="rect">
            <a:avLst/>
          </a:prstGeom>
          <a:noFill/>
          <a:ln cap="rnd">
            <a:noFill/>
          </a:ln>
        </p:spPr>
        <p:txBody>
          <a:bodyPr wrap="square" lIns="0" tIns="0" rIns="0" bIns="0" rtlCol="0" anchor="b">
            <a:noAutofit/>
          </a:bodyPr>
          <a:lstStyle/>
          <a:p>
            <a:pPr marL="0" lvl="3"/>
            <a:r>
              <a:rPr lang="en-US" sz="2400" dirty="0" smtClean="0">
                <a:solidFill>
                  <a:srgbClr val="D4DF33"/>
                </a:solidFill>
              </a:rPr>
              <a:t>Incremental steps taken as part of Flash five's launch</a:t>
            </a:r>
            <a:endParaRPr lang="en-US" sz="2400" dirty="0">
              <a:solidFill>
                <a:srgbClr val="D4DF33"/>
              </a:solidFill>
            </a:endParaRPr>
          </a:p>
        </p:txBody>
      </p:sp>
      <p:sp>
        <p:nvSpPr>
          <p:cNvPr id="7" name="ee4pHeader2"/>
          <p:cNvSpPr txBox="1"/>
          <p:nvPr/>
        </p:nvSpPr>
        <p:spPr>
          <a:xfrm>
            <a:off x="6567560" y="1894270"/>
            <a:ext cx="4995640" cy="759600"/>
          </a:xfrm>
          <a:prstGeom prst="rect">
            <a:avLst/>
          </a:prstGeom>
          <a:noFill/>
          <a:ln cap="rnd">
            <a:noFill/>
          </a:ln>
        </p:spPr>
        <p:txBody>
          <a:bodyPr wrap="square" lIns="0" tIns="0" rIns="0" bIns="0" rtlCol="0" anchor="b">
            <a:noAutofit/>
          </a:bodyPr>
          <a:lstStyle/>
          <a:p>
            <a:pPr marL="0" lvl="3"/>
            <a:r>
              <a:rPr lang="en-US" sz="2400" dirty="0" smtClean="0">
                <a:solidFill>
                  <a:schemeClr val="tx2"/>
                </a:solidFill>
              </a:rPr>
              <a:t>Reason for including in the next wave of pilots</a:t>
            </a:r>
            <a:endParaRPr lang="en-US" sz="2400" dirty="0">
              <a:solidFill>
                <a:schemeClr val="tx2"/>
              </a:solidFill>
            </a:endParaRPr>
          </a:p>
        </p:txBody>
      </p:sp>
    </p:spTree>
    <p:extLst>
      <p:ext uri="{BB962C8B-B14F-4D97-AF65-F5344CB8AC3E}">
        <p14:creationId xmlns:p14="http://schemas.microsoft.com/office/powerpoint/2010/main" val="361033057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01.xml><?xml version="1.0" encoding="utf-8"?>
<p:tagLst xmlns:a="http://schemas.openxmlformats.org/drawingml/2006/main" xmlns:r="http://schemas.openxmlformats.org/officeDocument/2006/relationships" xmlns:p="http://schemas.openxmlformats.org/presentationml/2006/main">
  <p:tag name="BCG_MODE" val="Presentation"/>
  <p:tag name="BCG_DESIGN" val="Blank green"/>
  <p:tag name="EE4P_LAYOUT_ID" val="K"/>
</p:tagLst>
</file>

<file path=ppt/tags/tag102.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103.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73.xml><?xml version="1.0" encoding="utf-8"?>
<p:tagLst xmlns:a="http://schemas.openxmlformats.org/drawingml/2006/main" xmlns:r="http://schemas.openxmlformats.org/officeDocument/2006/relationships" xmlns:p="http://schemas.openxmlformats.org/presentationml/2006/main">
  <p:tag name="BCG_MODE" val="Presentation"/>
  <p:tag name="BCG_DESIGN" val="Four heading"/>
  <p:tag name="EE4P_STRETCH" val="1"/>
  <p:tag name="EE4P_LAYOUT_ID" val="K"/>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1.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82.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8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8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9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F3C9A9EC-4B4A-4AD3-94B4-98994E8C5084}" vid="{74992BC4-5D8A-4B70-AC39-A66B5A4F8C1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8058</TotalTime>
  <Words>1239</Words>
  <Application>Microsoft Office PowerPoint</Application>
  <PresentationFormat>Widescreen</PresentationFormat>
  <Paragraphs>253</Paragraphs>
  <Slides>20</Slides>
  <Notes>20</Notes>
  <HiddenSlides>3</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ariant>
        <vt:lpstr>Custom Shows</vt:lpstr>
      </vt:variant>
      <vt:variant>
        <vt:i4>1</vt:i4>
      </vt:variant>
    </vt:vector>
  </HeadingPairs>
  <TitlesOfParts>
    <vt:vector size="25" baseType="lpstr">
      <vt:lpstr>Arial</vt:lpstr>
      <vt:lpstr>Trebuchet MS</vt:lpstr>
      <vt:lpstr>BCG Grid 16:9</vt:lpstr>
      <vt:lpstr>think-cell Slide</vt:lpstr>
      <vt:lpstr>Cinepolis: Data Science Learning Session #5</vt:lpstr>
      <vt:lpstr>Agenda</vt:lpstr>
      <vt:lpstr>Curriculum and schedule</vt:lpstr>
      <vt:lpstr>Our objectives for the bi-weekly learning session</vt:lpstr>
      <vt:lpstr>Over the next three months we will cover a variety of topics in addition to status updates and code reviews</vt:lpstr>
      <vt:lpstr>Many steps have to be taken before a value-adding model can be constructed and implemented</vt:lpstr>
      <vt:lpstr>Progress update</vt:lpstr>
      <vt:lpstr>Going forward our focus will be primarily on flash offers</vt:lpstr>
      <vt:lpstr>We launched a new Flash w/ new features</vt:lpstr>
      <vt:lpstr>How do we go from an idea to a measureable output?</vt:lpstr>
      <vt:lpstr>Our pilots have had many goals</vt:lpstr>
      <vt:lpstr>Our typical operations workflow requires four steps:</vt:lpstr>
      <vt:lpstr>The outputs of each step are dependent on the last and vary greatly in terms of final format</vt:lpstr>
      <vt:lpstr>Implementation and execution presents a particular challenge as use cases scale in complexity</vt:lpstr>
      <vt:lpstr>How is the scaling piece different?</vt:lpstr>
      <vt:lpstr>PowerPoint Presentation</vt:lpstr>
      <vt:lpstr>Code deep dive</vt:lpstr>
      <vt:lpstr>PowerPoint Presentation</vt:lpstr>
      <vt:lpstr>PowerPoint Presentation</vt:lpstr>
      <vt:lpstr>Key questions to ask</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Jasper, James</dc:creator>
  <cp:lastModifiedBy>Jasper, James</cp:lastModifiedBy>
  <cp:revision>279</cp:revision>
  <cp:lastPrinted>2018-10-09T20:40:11Z</cp:lastPrinted>
  <dcterms:created xsi:type="dcterms:W3CDTF">2018-08-21T14:06:53Z</dcterms:created>
  <dcterms:modified xsi:type="dcterms:W3CDTF">2018-12-06T14:48:37Z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