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2"/>
  </p:notesMasterIdLst>
  <p:handoutMasterIdLst>
    <p:handoutMasterId r:id="rId13"/>
  </p:handoutMasterIdLst>
  <p:sldIdLst>
    <p:sldId id="506" r:id="rId2"/>
    <p:sldId id="477" r:id="rId3"/>
    <p:sldId id="478" r:id="rId4"/>
    <p:sldId id="505" r:id="rId5"/>
    <p:sldId id="547" r:id="rId6"/>
    <p:sldId id="272" r:id="rId7"/>
    <p:sldId id="273" r:id="rId8"/>
    <p:sldId id="274" r:id="rId9"/>
    <p:sldId id="280" r:id="rId10"/>
    <p:sldId id="281" r:id="rId11"/>
  </p:sldIdLst>
  <p:sldSz cx="12192000" cy="6858000"/>
  <p:notesSz cx="9236075" cy="6950075"/>
  <p:custShowLst>
    <p:custShow name="Format Guide Workshop" id="0">
      <p:sldLst/>
    </p:custShow>
  </p:custShow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6072" autoAdjust="0"/>
  </p:normalViewPr>
  <p:slideViewPr>
    <p:cSldViewPr snapToGrid="0">
      <p:cViewPr varScale="1">
        <p:scale>
          <a:sx n="105" d="100"/>
          <a:sy n="105" d="100"/>
        </p:scale>
        <p:origin x="224" y="6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12/10/18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12/10/18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81326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17973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50703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743991-E7FE-4CD5-B619-E9DF79B84EFE}" type="slidenum">
              <a:rPr lang="en-US" smtClean="0"/>
              <a:t>6</a:t>
            </a:fld>
            <a:endParaRPr lang="en-US"/>
          </a:p>
        </p:txBody>
      </p:sp>
    </p:spTree>
    <p:extLst>
      <p:ext uri="{BB962C8B-B14F-4D97-AF65-F5344CB8AC3E}">
        <p14:creationId xmlns:p14="http://schemas.microsoft.com/office/powerpoint/2010/main" val="87898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a:p>
        </p:txBody>
      </p:sp>
    </p:spTree>
    <p:extLst>
      <p:ext uri="{BB962C8B-B14F-4D97-AF65-F5344CB8AC3E}">
        <p14:creationId xmlns:p14="http://schemas.microsoft.com/office/powerpoint/2010/main" val="76904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b="1" dirty="0">
                <a:latin typeface="Trebuchet MS" panose="020B0703020202090204" pitchFamily="34" charset="0"/>
              </a:rPr>
              <a:t>Next Steps</a:t>
            </a:r>
            <a:r>
              <a:rPr lang="en-US" dirty="0">
                <a:latin typeface="Trebuchet MS" panose="020B0703020202090204" pitchFamily="34" charset="0"/>
              </a:rPr>
              <a:t>: Analysis by different demographic variables may enable more granular targeting (gender, age, loyalty tier)</a:t>
            </a:r>
          </a:p>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3485312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NULL"/><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5" Type="http://schemas.openxmlformats.org/officeDocument/2006/relationships/image" Target="NULL"/><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NUL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5" Type="http://schemas.openxmlformats.org/officeDocument/2006/relationships/image" Target="NUL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NUL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NULL"/><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NULL"/><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NUL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NULL"/><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NULL"/><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NULL"/><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NULL"/><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5" Type="http://schemas.openxmlformats.org/officeDocument/2006/relationships/image" Target="NULL"/><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4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6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7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2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4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9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4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Frequency_3.pptx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Frequency_3.pptx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3"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4.xml"/><Relationship Id="rId7" Type="http://schemas.openxmlformats.org/officeDocument/2006/relationships/image" Target="../media/image1.emf"/><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Layout" Target="../slideLayouts/slideLayout29.xml"/><Relationship Id="rId4" Type="http://schemas.openxmlformats.org/officeDocument/2006/relationships/tags" Target="../tags/tag7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8.xml"/><Relationship Id="rId1" Type="http://schemas.openxmlformats.org/officeDocument/2006/relationships/vmlDrawing" Target="../drawings/vmlDrawing16.vml"/><Relationship Id="rId6" Type="http://schemas.openxmlformats.org/officeDocument/2006/relationships/image" Target="NULL"/><Relationship Id="rId5" Type="http://schemas.openxmlformats.org/officeDocument/2006/relationships/oleObject" Target="../embeddings/oleObject16.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4442-EFAA-2C4A-8B93-4DF7888ACCA2}"/>
              </a:ext>
            </a:extLst>
          </p:cNvPr>
          <p:cNvSpPr>
            <a:spLocks noGrp="1"/>
          </p:cNvSpPr>
          <p:nvPr>
            <p:ph type="title"/>
          </p:nvPr>
        </p:nvSpPr>
        <p:spPr/>
        <p:txBody>
          <a:bodyPr/>
          <a:lstStyle/>
          <a:p>
            <a:r>
              <a:rPr lang="en-US" dirty="0"/>
              <a:t>Context: Why did clustering prove handy? </a:t>
            </a:r>
          </a:p>
        </p:txBody>
      </p:sp>
    </p:spTree>
    <p:extLst>
      <p:ext uri="{BB962C8B-B14F-4D97-AF65-F5344CB8AC3E}">
        <p14:creationId xmlns:p14="http://schemas.microsoft.com/office/powerpoint/2010/main" val="1682829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AA88F-99FD-0D43-A58F-525E19040709}"/>
              </a:ext>
            </a:extLst>
          </p:cNvPr>
          <p:cNvSpPr>
            <a:spLocks noGrp="1"/>
          </p:cNvSpPr>
          <p:nvPr>
            <p:ph type="title"/>
          </p:nvPr>
        </p:nvSpPr>
        <p:spPr>
          <a:xfrm>
            <a:off x="545288" y="692957"/>
            <a:ext cx="3744000" cy="664797"/>
          </a:xfrm>
        </p:spPr>
        <p:txBody>
          <a:bodyPr/>
          <a:lstStyle/>
          <a:p>
            <a:r>
              <a:rPr lang="en-US" dirty="0"/>
              <a:t>Analysis of clusters Statistics provides insights into segment elasticity</a:t>
            </a:r>
          </a:p>
        </p:txBody>
      </p:sp>
      <p:sp>
        <p:nvSpPr>
          <p:cNvPr id="6" name="ee4pContent2">
            <a:extLst>
              <a:ext uri="{FF2B5EF4-FFF2-40B4-BE49-F238E27FC236}">
                <a16:creationId xmlns:a16="http://schemas.microsoft.com/office/drawing/2014/main" id="{B5CAEC6D-4606-0F4A-8E30-0ABEDB4E4739}"/>
              </a:ext>
            </a:extLst>
          </p:cNvPr>
          <p:cNvSpPr txBox="1"/>
          <p:nvPr/>
        </p:nvSpPr>
        <p:spPr>
          <a:xfrm>
            <a:off x="476545" y="1798003"/>
            <a:ext cx="4134366"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None/>
            </a:pPr>
            <a:endParaRPr lang="en-US" sz="1800" dirty="0">
              <a:latin typeface="Trebuchet MS" panose="020B0703020202090204" pitchFamily="34" charset="0"/>
            </a:endParaRPr>
          </a:p>
        </p:txBody>
      </p:sp>
      <p:sp>
        <p:nvSpPr>
          <p:cNvPr id="13" name="Rectangle 12">
            <a:extLst>
              <a:ext uri="{FF2B5EF4-FFF2-40B4-BE49-F238E27FC236}">
                <a16:creationId xmlns:a16="http://schemas.microsoft.com/office/drawing/2014/main" id="{9A5B3D1D-39F5-ED4D-852B-6281562E4111}"/>
              </a:ext>
            </a:extLst>
          </p:cNvPr>
          <p:cNvSpPr/>
          <p:nvPr/>
        </p:nvSpPr>
        <p:spPr>
          <a:xfrm>
            <a:off x="476545" y="1904991"/>
            <a:ext cx="3939811" cy="5909310"/>
          </a:xfrm>
          <a:prstGeom prst="rect">
            <a:avLst/>
          </a:prstGeom>
        </p:spPr>
        <p:txBody>
          <a:bodyPr wrap="square">
            <a:spAutoFit/>
          </a:bodyPr>
          <a:lstStyle/>
          <a:p>
            <a:pPr marL="285750" indent="-285750">
              <a:buClr>
                <a:schemeClr val="tx2"/>
              </a:buClr>
              <a:buSzPct val="100000"/>
              <a:buFont typeface="Arial" panose="020B0604020202020204" pitchFamily="34" charset="0"/>
              <a:buChar char="•"/>
            </a:pPr>
            <a:r>
              <a:rPr lang="en-US" b="1" dirty="0">
                <a:latin typeface="Trebuchet MS" panose="020B0703020202090204" pitchFamily="34" charset="0"/>
              </a:rPr>
              <a:t>Intra-cluster statistics </a:t>
            </a:r>
            <a:r>
              <a:rPr lang="en-US" dirty="0">
                <a:latin typeface="Trebuchet MS" panose="020B0703020202090204" pitchFamily="34" charset="0"/>
              </a:rPr>
              <a:t>can help us determine more optimal promotion hurdles. </a:t>
            </a:r>
          </a:p>
          <a:p>
            <a:pPr marL="742950" lvl="1" indent="-285750">
              <a:buClr>
                <a:schemeClr val="tx2"/>
              </a:buClr>
              <a:buSzPct val="100000"/>
              <a:buFont typeface=".AppleSystemUIFont"/>
              <a:buChar char="-"/>
            </a:pPr>
            <a:r>
              <a:rPr lang="en-US" i="1" dirty="0">
                <a:latin typeface="Trebuchet MS" panose="020B0703020202090204" pitchFamily="34" charset="0"/>
              </a:rPr>
              <a:t>Should our promotion reward require 4 or 5 visits?</a:t>
            </a:r>
          </a:p>
          <a:p>
            <a:pPr>
              <a:buClr>
                <a:schemeClr val="tx2"/>
              </a:buClr>
              <a:buSzPct val="100000"/>
            </a:pPr>
            <a:endParaRPr lang="en-US" i="1" dirty="0">
              <a:latin typeface="Trebuchet MS" panose="020B0703020202090204" pitchFamily="34" charset="0"/>
            </a:endParaRPr>
          </a:p>
          <a:p>
            <a:pPr marL="285750" indent="-285750">
              <a:buClr>
                <a:schemeClr val="tx2"/>
              </a:buClr>
              <a:buSzPct val="100000"/>
              <a:buFont typeface="Arial" panose="020B0604020202020204" pitchFamily="34" charset="0"/>
              <a:buChar char="•"/>
            </a:pPr>
            <a:r>
              <a:rPr lang="en-US" b="1" dirty="0">
                <a:latin typeface="Trebuchet MS" panose="020B0703020202090204" pitchFamily="34" charset="0"/>
              </a:rPr>
              <a:t>Variance of clusters supply initial realistic range of behavioral elasticity</a:t>
            </a:r>
            <a:r>
              <a:rPr lang="en-US" dirty="0">
                <a:latin typeface="Trebuchet MS" panose="020B0703020202090204" pitchFamily="34" charset="0"/>
              </a:rPr>
              <a:t>:</a:t>
            </a:r>
          </a:p>
          <a:p>
            <a:pPr marL="742950" lvl="1" indent="-285750">
              <a:buClr>
                <a:schemeClr val="tx2"/>
              </a:buClr>
              <a:buSzPct val="100000"/>
              <a:buFont typeface=".AppleSystemUIFont"/>
              <a:buChar char="-"/>
            </a:pPr>
            <a:r>
              <a:rPr lang="en-US" dirty="0">
                <a:latin typeface="Trebuchet MS" panose="020B0703020202090204" pitchFamily="34" charset="0"/>
              </a:rPr>
              <a:t>How much spending can be increased per visit</a:t>
            </a:r>
          </a:p>
          <a:p>
            <a:pPr marL="742950" lvl="1" indent="-285750">
              <a:buClr>
                <a:schemeClr val="tx2"/>
              </a:buClr>
              <a:buSzPct val="100000"/>
              <a:buFont typeface=".AppleSystemUIFont"/>
              <a:buChar char="-"/>
            </a:pPr>
            <a:r>
              <a:rPr lang="en-US" dirty="0">
                <a:latin typeface="Trebuchet MS" panose="020B0703020202090204" pitchFamily="34" charset="0"/>
              </a:rPr>
              <a:t>How many visits is realistic for a member of this cluster</a:t>
            </a:r>
          </a:p>
          <a:p>
            <a:pPr marL="285750" indent="-285750">
              <a:buClr>
                <a:schemeClr val="tx2"/>
              </a:buClr>
              <a:buSzPct val="100000"/>
              <a:buFont typeface=".AppleSystemUIFont"/>
              <a:buChar char="-"/>
            </a:pPr>
            <a:endParaRPr lang="en-US" dirty="0">
              <a:latin typeface="Trebuchet MS" panose="020B0703020202090204" pitchFamily="34" charset="0"/>
            </a:endParaRPr>
          </a:p>
          <a:p>
            <a:pPr marL="285750" indent="-285750">
              <a:buClr>
                <a:schemeClr val="tx2"/>
              </a:buClr>
              <a:buSzPct val="100000"/>
              <a:buFont typeface=".AppleSystemUIFont"/>
              <a:buChar char="-"/>
            </a:pPr>
            <a:r>
              <a:rPr lang="en-US" b="1" dirty="0">
                <a:latin typeface="Trebuchet MS" panose="020B0703020202090204" pitchFamily="34" charset="0"/>
              </a:rPr>
              <a:t>Next Phase</a:t>
            </a:r>
            <a:r>
              <a:rPr lang="en-US" dirty="0">
                <a:latin typeface="Trebuchet MS" panose="020B0703020202090204" pitchFamily="34" charset="0"/>
              </a:rPr>
              <a:t>: Integration of demographic variables will provide more granularity</a:t>
            </a:r>
          </a:p>
          <a:p>
            <a:pPr>
              <a:buClr>
                <a:schemeClr val="tx2"/>
              </a:buClr>
              <a:buSzPct val="100000"/>
            </a:pPr>
            <a:endParaRPr lang="en-US" dirty="0">
              <a:latin typeface="Trebuchet MS" panose="020B0703020202090204" pitchFamily="34" charset="0"/>
            </a:endParaRPr>
          </a:p>
          <a:p>
            <a:pPr>
              <a:buClr>
                <a:schemeClr val="tx2"/>
              </a:buClr>
              <a:buSzPct val="100000"/>
            </a:pPr>
            <a:endParaRPr lang="en-US" dirty="0">
              <a:latin typeface="Trebuchet MS" panose="020B0703020202090204" pitchFamily="34" charset="0"/>
            </a:endParaRPr>
          </a:p>
          <a:p>
            <a:pPr>
              <a:buClr>
                <a:schemeClr val="tx2"/>
              </a:buClr>
              <a:buSzPct val="100000"/>
            </a:pPr>
            <a:endParaRPr lang="en-US" i="1" dirty="0">
              <a:latin typeface="Trebuchet MS" panose="020B0703020202090204" pitchFamily="34" charset="0"/>
            </a:endParaRPr>
          </a:p>
          <a:p>
            <a:pPr>
              <a:buClr>
                <a:schemeClr val="tx2"/>
              </a:buClr>
              <a:buSzPct val="100000"/>
            </a:pPr>
            <a:endParaRPr lang="en-US" i="1" dirty="0">
              <a:latin typeface="Trebuchet MS" panose="020B0703020202090204" pitchFamily="34" charset="0"/>
            </a:endParaRPr>
          </a:p>
        </p:txBody>
      </p:sp>
      <p:sp>
        <p:nvSpPr>
          <p:cNvPr id="19" name="Rectangle 18">
            <a:extLst>
              <a:ext uri="{FF2B5EF4-FFF2-40B4-BE49-F238E27FC236}">
                <a16:creationId xmlns:a16="http://schemas.microsoft.com/office/drawing/2014/main" id="{23DE0355-6675-EC4D-8D10-34565AA3E1B6}"/>
              </a:ext>
            </a:extLst>
          </p:cNvPr>
          <p:cNvSpPr/>
          <p:nvPr/>
        </p:nvSpPr>
        <p:spPr>
          <a:xfrm rot="16200000">
            <a:off x="4362101" y="2041313"/>
            <a:ext cx="3338414" cy="369332"/>
          </a:xfrm>
          <a:prstGeom prst="rect">
            <a:avLst/>
          </a:prstGeom>
        </p:spPr>
        <p:txBody>
          <a:bodyPr wrap="none">
            <a:spAutoFit/>
          </a:bodyPr>
          <a:lstStyle/>
          <a:p>
            <a:r>
              <a:rPr lang="en-US" dirty="0">
                <a:solidFill>
                  <a:schemeClr val="tx2"/>
                </a:solidFill>
              </a:rPr>
              <a:t>Spending/Visit (Standardized) </a:t>
            </a:r>
            <a:endParaRPr lang="en-US" dirty="0"/>
          </a:p>
        </p:txBody>
      </p:sp>
      <p:sp>
        <p:nvSpPr>
          <p:cNvPr id="20" name="Rectangle 19">
            <a:extLst>
              <a:ext uri="{FF2B5EF4-FFF2-40B4-BE49-F238E27FC236}">
                <a16:creationId xmlns:a16="http://schemas.microsoft.com/office/drawing/2014/main" id="{045461C4-3834-9C45-8D8D-2BC9ADD101C5}"/>
              </a:ext>
            </a:extLst>
          </p:cNvPr>
          <p:cNvSpPr/>
          <p:nvPr/>
        </p:nvSpPr>
        <p:spPr>
          <a:xfrm>
            <a:off x="7115211" y="379307"/>
            <a:ext cx="2879763" cy="369332"/>
          </a:xfrm>
          <a:prstGeom prst="rect">
            <a:avLst/>
          </a:prstGeom>
        </p:spPr>
        <p:txBody>
          <a:bodyPr wrap="none">
            <a:spAutoFit/>
          </a:bodyPr>
          <a:lstStyle/>
          <a:p>
            <a:r>
              <a:rPr lang="en-US" dirty="0">
                <a:solidFill>
                  <a:schemeClr val="tx2"/>
                </a:solidFill>
              </a:rPr>
              <a:t>Visits/Year (Standardized)</a:t>
            </a:r>
            <a:endParaRPr lang="en-US" dirty="0"/>
          </a:p>
        </p:txBody>
      </p:sp>
      <p:sp>
        <p:nvSpPr>
          <p:cNvPr id="22" name="Rectangle 21">
            <a:extLst>
              <a:ext uri="{FF2B5EF4-FFF2-40B4-BE49-F238E27FC236}">
                <a16:creationId xmlns:a16="http://schemas.microsoft.com/office/drawing/2014/main" id="{C7251AF0-B79B-0E4B-803A-888BB1A32400}"/>
              </a:ext>
            </a:extLst>
          </p:cNvPr>
          <p:cNvSpPr/>
          <p:nvPr/>
        </p:nvSpPr>
        <p:spPr>
          <a:xfrm>
            <a:off x="447382" y="1904992"/>
            <a:ext cx="3939811" cy="1470504"/>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graphicFrame>
        <p:nvGraphicFramePr>
          <p:cNvPr id="11" name="table_type_name"/>
          <p:cNvGraphicFramePr>
            <a:graphicFrameLocks noGrp="1"/>
          </p:cNvGraphicFramePr>
          <p:nvPr>
            <p:extLst>
              <p:ext uri="{D42A27DB-BD31-4B8C-83A1-F6EECF244321}">
                <p14:modId xmlns:p14="http://schemas.microsoft.com/office/powerpoint/2010/main" val="3584488377"/>
              </p:ext>
            </p:extLst>
          </p:nvPr>
        </p:nvGraphicFramePr>
        <p:xfrm>
          <a:off x="5121949" y="4099361"/>
          <a:ext cx="6395975" cy="2373616"/>
        </p:xfrm>
        <a:graphic>
          <a:graphicData uri="http://schemas.openxmlformats.org/drawingml/2006/table">
            <a:tbl>
              <a:tblPr/>
              <a:tblGrid>
                <a:gridCol w="2163282">
                  <a:extLst>
                    <a:ext uri="{9D8B030D-6E8A-4147-A177-3AD203B41FA5}">
                      <a16:colId xmlns:a16="http://schemas.microsoft.com/office/drawing/2014/main" val="20000"/>
                    </a:ext>
                  </a:extLst>
                </a:gridCol>
                <a:gridCol w="1411517">
                  <a:extLst>
                    <a:ext uri="{9D8B030D-6E8A-4147-A177-3AD203B41FA5}">
                      <a16:colId xmlns:a16="http://schemas.microsoft.com/office/drawing/2014/main" val="20001"/>
                    </a:ext>
                  </a:extLst>
                </a:gridCol>
                <a:gridCol w="1410588">
                  <a:extLst>
                    <a:ext uri="{9D8B030D-6E8A-4147-A177-3AD203B41FA5}">
                      <a16:colId xmlns:a16="http://schemas.microsoft.com/office/drawing/2014/main" val="20002"/>
                    </a:ext>
                  </a:extLst>
                </a:gridCol>
                <a:gridCol w="1410588">
                  <a:extLst>
                    <a:ext uri="{9D8B030D-6E8A-4147-A177-3AD203B41FA5}">
                      <a16:colId xmlns:a16="http://schemas.microsoft.com/office/drawing/2014/main" val="6187929"/>
                    </a:ext>
                  </a:extLst>
                </a:gridCol>
              </a:tblGrid>
              <a:tr h="3880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mn-lt"/>
                          <a:cs typeface="Arial" charset="0"/>
                          <a:sym typeface="Trebuchet MS" panose="020B0603020202020204" pitchFamily="34" charset="0"/>
                        </a:rPr>
                        <a:t>Variable</a:t>
                      </a:r>
                    </a:p>
                  </a:txBody>
                  <a:tcPr marL="0" marR="72000" marT="73152" marB="73152" anchor="b" horzOverflow="overflow">
                    <a:lnL cap="flat">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Mean(</a:t>
                      </a:r>
                      <a:r>
                        <a:rPr kumimoji="0" lang="en-US" sz="1800" b="0" i="0" u="none" strike="noStrike" cap="none" normalizeH="0" baseline="0" dirty="0" err="1">
                          <a:ln>
                            <a:noFill/>
                          </a:ln>
                          <a:solidFill>
                            <a:schemeClr val="tx1"/>
                          </a:solidFill>
                          <a:effectLst/>
                          <a:latin typeface="+mn-lt"/>
                          <a:cs typeface="Arial" charset="0"/>
                          <a:sym typeface="Trebuchet MS" panose="020B0603020202020204" pitchFamily="34" charset="0"/>
                        </a:rPr>
                        <a:t>Std</a:t>
                      </a: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a:t>
                      </a:r>
                    </a:p>
                  </a:txBody>
                  <a:tcPr marL="73152"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Mean(</a:t>
                      </a:r>
                      <a:r>
                        <a:rPr kumimoji="0" lang="en-US" sz="1800" b="0" i="0" u="none" strike="noStrike" cap="none" normalizeH="0" baseline="0" dirty="0" err="1">
                          <a:ln>
                            <a:noFill/>
                          </a:ln>
                          <a:solidFill>
                            <a:schemeClr val="tx1"/>
                          </a:solidFill>
                          <a:effectLst/>
                          <a:latin typeface="+mn-lt"/>
                          <a:cs typeface="Arial" charset="0"/>
                          <a:sym typeface="Trebuchet MS" panose="020B0603020202020204" pitchFamily="34" charset="0"/>
                        </a:rPr>
                        <a:t>Std</a:t>
                      </a: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a:t>
                      </a:r>
                    </a:p>
                  </a:txBody>
                  <a:tcPr marL="73152"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800" b="0" i="0" u="none" strike="noStrike" cap="none" normalizeH="0" baseline="0">
                          <a:ln>
                            <a:noFill/>
                          </a:ln>
                          <a:solidFill>
                            <a:schemeClr val="tx1"/>
                          </a:solidFill>
                          <a:effectLst/>
                          <a:latin typeface="+mn-lt"/>
                          <a:cs typeface="Arial" charset="0"/>
                          <a:sym typeface="Trebuchet MS" panose="020B0603020202020204" pitchFamily="34" charset="0"/>
                        </a:rPr>
                        <a:t>Treatment B</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73152" marR="73152" marT="73152" marB="73152" anchor="b" horzOverflow="overflow">
                    <a:lnL>
                      <a:noFill/>
                    </a:lnL>
                    <a:lnR>
                      <a:noFill/>
                    </a:lnR>
                    <a:lnT cap="flat">
                      <a:noFill/>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088">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a:ln>
                            <a:noFill/>
                          </a:ln>
                          <a:solidFill>
                            <a:schemeClr val="tx2"/>
                          </a:solidFill>
                          <a:effectLst/>
                          <a:latin typeface="+mn-lt"/>
                          <a:cs typeface="Arial" charset="0"/>
                          <a:sym typeface="Trebuchet MS" panose="020B0603020202020204" pitchFamily="34" charset="0"/>
                        </a:rPr>
                        <a:t>Cluster Label</a:t>
                      </a:r>
                    </a:p>
                  </a:txBody>
                  <a:tcPr marL="0" marR="72000" marT="73152" marB="73152" anchor="b"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a:ln>
                            <a:noFill/>
                          </a:ln>
                          <a:solidFill>
                            <a:schemeClr val="tx2"/>
                          </a:solidFill>
                          <a:effectLst/>
                          <a:latin typeface="+mn-lt"/>
                          <a:cs typeface="Arial" charset="0"/>
                          <a:sym typeface="Trebuchet MS" panose="020B0603020202020204" pitchFamily="34" charset="0"/>
                        </a:rPr>
                        <a:t>Visits/Year</a:t>
                      </a:r>
                    </a:p>
                  </a:txBody>
                  <a:tcPr marL="73152" marR="73152"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a:ln>
                            <a:noFill/>
                          </a:ln>
                          <a:solidFill>
                            <a:schemeClr val="tx2"/>
                          </a:solidFill>
                          <a:effectLst/>
                          <a:latin typeface="+mn-lt"/>
                          <a:cs typeface="Arial" charset="0"/>
                          <a:sym typeface="Trebuchet MS" panose="020B0603020202020204" pitchFamily="34" charset="0"/>
                        </a:rPr>
                        <a:t>$$$/Visit</a:t>
                      </a:r>
                    </a:p>
                  </a:txBody>
                  <a:tcPr marL="73152" marR="73152"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a:ln>
                            <a:noFill/>
                          </a:ln>
                          <a:solidFill>
                            <a:schemeClr val="tx2"/>
                          </a:solidFill>
                          <a:effectLst/>
                          <a:latin typeface="+mn-lt"/>
                          <a:cs typeface="Arial" charset="0"/>
                          <a:sym typeface="Trebuchet MS" panose="020B0603020202020204" pitchFamily="34" charset="0"/>
                        </a:rPr>
                        <a:t>Counts</a:t>
                      </a:r>
                    </a:p>
                  </a:txBody>
                  <a:tcPr marL="73152" marR="73152"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2758">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0 - Red</a:t>
                      </a: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1 - Purple</a:t>
                      </a: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2 - Green</a:t>
                      </a: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3 - Orange</a:t>
                      </a:r>
                    </a:p>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800" b="0" i="0" u="none" strike="noStrike" kern="1200" cap="none" spc="0" normalizeH="0" baseline="0" noProof="0" dirty="0">
                          <a:ln>
                            <a:noFill/>
                          </a:ln>
                          <a:solidFill>
                            <a:schemeClr val="tx1"/>
                          </a:solidFill>
                          <a:effectLst/>
                          <a:uLnTx/>
                          <a:uFillTx/>
                          <a:latin typeface="+mn-lt"/>
                          <a:ea typeface="+mn-ea"/>
                          <a:cs typeface="Arial" charset="0"/>
                          <a:sym typeface="Trebuchet MS" panose="020B0603020202020204" pitchFamily="34" charset="0"/>
                        </a:rPr>
                        <a:t>4 - Blue</a:t>
                      </a:r>
                    </a:p>
                  </a:txBody>
                  <a:tcPr marL="0" marR="72000" marT="73152" marB="73152"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lang="en-US" sz="1800" dirty="0"/>
                        <a:t>2.4(1.9)</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auto" latinLnBrk="0" hangingPunct="1">
                        <a:lnSpc>
                          <a:spcPct val="100000"/>
                        </a:lnSpc>
                        <a:spcBef>
                          <a:spcPts val="0"/>
                        </a:spcBef>
                        <a:spcAft>
                          <a:spcPts val="0"/>
                        </a:spcAft>
                        <a:buClrTx/>
                        <a:buSzPct val="100000"/>
                        <a:buFontTx/>
                        <a:buNone/>
                        <a:tabLst/>
                      </a:pPr>
                      <a:r>
                        <a:rPr lang="en-US" sz="1800" dirty="0"/>
                        <a:t>30.3(9.3)</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2.6(2.0)</a:t>
                      </a:r>
                    </a:p>
                    <a:p>
                      <a:pPr marL="0" marR="0" lvl="0" indent="0" algn="ctr" defTabSz="914400" rtl="0" eaLnBrk="1" fontAlgn="auto" latinLnBrk="0" hangingPunct="1">
                        <a:lnSpc>
                          <a:spcPct val="100000"/>
                        </a:lnSpc>
                        <a:spcBef>
                          <a:spcPts val="0"/>
                        </a:spcBef>
                        <a:spcAft>
                          <a:spcPts val="0"/>
                        </a:spcAft>
                        <a:buClrTx/>
                        <a:buSzPct val="100000"/>
                        <a:buFontTx/>
                        <a:buNone/>
                        <a:tabLst/>
                        <a:defRPr/>
                      </a:pPr>
                      <a:r>
                        <a:rPr lang="en-US" sz="1800" dirty="0"/>
                        <a:t>12.7(3.7)</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2.85(2.3)</a:t>
                      </a:r>
                    </a:p>
                  </a:txBody>
                  <a:tcPr marL="73152"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795(896)</a:t>
                      </a:r>
                    </a:p>
                    <a:p>
                      <a:pPr marL="0" marR="0" lvl="0" indent="0" algn="ctr" defTabSz="914400" rtl="0" eaLnBrk="1" fontAlgn="auto" latinLnBrk="0" hangingPunct="1">
                        <a:lnSpc>
                          <a:spcPct val="100000"/>
                        </a:lnSpc>
                        <a:spcBef>
                          <a:spcPts val="0"/>
                        </a:spcBef>
                        <a:spcAft>
                          <a:spcPts val="0"/>
                        </a:spcAft>
                        <a:buClrTx/>
                        <a:buSzPct val="100000"/>
                        <a:buFontTx/>
                        <a:buNone/>
                        <a:tabLst/>
                      </a:pPr>
                      <a:r>
                        <a:rPr lang="en-US" sz="1800" dirty="0"/>
                        <a:t>282(129)</a:t>
                      </a:r>
                      <a:endPar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endParaRPr>
                    </a:p>
                    <a:p>
                      <a:pPr marL="0" marR="0" lvl="0" indent="0" algn="ctr" defTabSz="914400" rtl="0" eaLnBrk="1" fontAlgn="auto" latinLnBrk="0" hangingPunct="1">
                        <a:lnSpc>
                          <a:spcPct val="100000"/>
                        </a:lnSpc>
                        <a:spcBef>
                          <a:spcPts val="0"/>
                        </a:spcBef>
                        <a:spcAft>
                          <a:spcPts val="0"/>
                        </a:spcAft>
                        <a:buClrTx/>
                        <a:buSzPct val="100000"/>
                        <a:buFontTx/>
                        <a:buNone/>
                        <a:tabLst/>
                      </a:pPr>
                      <a:r>
                        <a:rPr lang="en-US" sz="1800" dirty="0"/>
                        <a:t>388(63)</a:t>
                      </a:r>
                    </a:p>
                    <a:p>
                      <a:pPr marL="0" marR="0" lvl="0" indent="0" algn="ctr" defTabSz="914400" rtl="0" eaLnBrk="1" fontAlgn="auto" latinLnBrk="0" hangingPunct="1">
                        <a:lnSpc>
                          <a:spcPct val="100000"/>
                        </a:lnSpc>
                        <a:spcBef>
                          <a:spcPts val="0"/>
                        </a:spcBef>
                        <a:spcAft>
                          <a:spcPts val="0"/>
                        </a:spcAft>
                        <a:buClrTx/>
                        <a:buSzPct val="100000"/>
                        <a:buFontTx/>
                        <a:buNone/>
                        <a:tabLst/>
                      </a:pPr>
                      <a:r>
                        <a:rPr lang="en-US" sz="1800" dirty="0"/>
                        <a:t>291(111)</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196(69)</a:t>
                      </a:r>
                    </a:p>
                  </a:txBody>
                  <a:tcPr marL="73152"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24243</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13838</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61820</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61741</a:t>
                      </a:r>
                    </a:p>
                    <a:p>
                      <a:pPr marL="0" marR="0" lvl="0" indent="0" algn="ctr" defTabSz="914400" rtl="0" eaLnBrk="1" fontAlgn="auto" latinLnBrk="0" hangingPunct="1">
                        <a:lnSpc>
                          <a:spcPct val="100000"/>
                        </a:lnSpc>
                        <a:spcBef>
                          <a:spcPts val="0"/>
                        </a:spcBef>
                        <a:spcAft>
                          <a:spcPts val="0"/>
                        </a:spcAft>
                        <a:buClrTx/>
                        <a:buSzPct val="100000"/>
                        <a:buFontTx/>
                        <a:buNone/>
                        <a:tabLst/>
                      </a:pPr>
                      <a:r>
                        <a:rPr kumimoji="0" lang="en-US" sz="1800" b="0" i="0" u="none" strike="noStrike" cap="none" normalizeH="0" baseline="0" dirty="0">
                          <a:ln>
                            <a:noFill/>
                          </a:ln>
                          <a:solidFill>
                            <a:schemeClr val="tx1"/>
                          </a:solidFill>
                          <a:effectLst/>
                          <a:latin typeface="+mn-lt"/>
                          <a:cs typeface="Arial" charset="0"/>
                          <a:sym typeface="Trebuchet MS" panose="020B0603020202020204" pitchFamily="34" charset="0"/>
                        </a:rPr>
                        <a:t>102552</a:t>
                      </a:r>
                    </a:p>
                  </a:txBody>
                  <a:tcPr marL="73152" marR="73152" marT="73152" marB="73152"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0" name="Picture 9">
            <a:extLst>
              <a:ext uri="{FF2B5EF4-FFF2-40B4-BE49-F238E27FC236}">
                <a16:creationId xmlns:a16="http://schemas.microsoft.com/office/drawing/2014/main" id="{A4F25A7B-E259-8941-AED5-964650D1B170}"/>
              </a:ext>
            </a:extLst>
          </p:cNvPr>
          <p:cNvPicPr>
            <a:picLocks noChangeAspect="1"/>
          </p:cNvPicPr>
          <p:nvPr/>
        </p:nvPicPr>
        <p:blipFill rotWithShape="1">
          <a:blip r:embed="rId3"/>
          <a:srcRect l="4764" b="6240"/>
          <a:stretch/>
        </p:blipFill>
        <p:spPr>
          <a:xfrm>
            <a:off x="6168265" y="642279"/>
            <a:ext cx="4692883" cy="3167399"/>
          </a:xfrm>
          <a:prstGeom prst="rect">
            <a:avLst/>
          </a:prstGeom>
        </p:spPr>
      </p:pic>
    </p:spTree>
    <p:extLst>
      <p:ext uri="{BB962C8B-B14F-4D97-AF65-F5344CB8AC3E}">
        <p14:creationId xmlns:p14="http://schemas.microsoft.com/office/powerpoint/2010/main" val="413559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1326026" cy="941796"/>
          </a:xfrm>
        </p:spPr>
        <p:txBody>
          <a:bodyPr/>
          <a:lstStyle/>
          <a:p>
            <a:r>
              <a:rPr lang="en-US" dirty="0"/>
              <a:t>Evolved campaign design &amp; execution to drive key metrics</a:t>
            </a:r>
          </a:p>
        </p:txBody>
      </p:sp>
      <p:sp>
        <p:nvSpPr>
          <p:cNvPr id="11" name="Freeform 30">
            <a:extLst>
              <a:ext uri="{FF2B5EF4-FFF2-40B4-BE49-F238E27FC236}">
                <a16:creationId xmlns:a16="http://schemas.microsoft.com/office/drawing/2014/main" id="{8C6301DA-B7CC-4DDD-879F-D51EC80B1591}"/>
              </a:ext>
            </a:extLst>
          </p:cNvPr>
          <p:cNvSpPr>
            <a:spLocks noEditPoints="1"/>
          </p:cNvSpPr>
          <p:nvPr/>
        </p:nvSpPr>
        <p:spPr bwMode="auto">
          <a:xfrm>
            <a:off x="4393360" y="1836716"/>
            <a:ext cx="799548" cy="950119"/>
          </a:xfrm>
          <a:custGeom>
            <a:avLst/>
            <a:gdLst>
              <a:gd name="T0" fmla="*/ 288 w 1179"/>
              <a:gd name="T1" fmla="*/ 867 h 1400"/>
              <a:gd name="T2" fmla="*/ 93 w 1179"/>
              <a:gd name="T3" fmla="*/ 749 h 1400"/>
              <a:gd name="T4" fmla="*/ 55 w 1179"/>
              <a:gd name="T5" fmla="*/ 426 h 1400"/>
              <a:gd name="T6" fmla="*/ 352 w 1179"/>
              <a:gd name="T7" fmla="*/ 560 h 1400"/>
              <a:gd name="T8" fmla="*/ 405 w 1179"/>
              <a:gd name="T9" fmla="*/ 790 h 1400"/>
              <a:gd name="T10" fmla="*/ 285 w 1179"/>
              <a:gd name="T11" fmla="*/ 639 h 1400"/>
              <a:gd name="T12" fmla="*/ 236 w 1179"/>
              <a:gd name="T13" fmla="*/ 615 h 1400"/>
              <a:gd name="T14" fmla="*/ 202 w 1179"/>
              <a:gd name="T15" fmla="*/ 626 h 1400"/>
              <a:gd name="T16" fmla="*/ 174 w 1179"/>
              <a:gd name="T17" fmla="*/ 666 h 1400"/>
              <a:gd name="T18" fmla="*/ 184 w 1179"/>
              <a:gd name="T19" fmla="*/ 712 h 1400"/>
              <a:gd name="T20" fmla="*/ 288 w 1179"/>
              <a:gd name="T21" fmla="*/ 867 h 1400"/>
              <a:gd name="T22" fmla="*/ 950 w 1179"/>
              <a:gd name="T23" fmla="*/ 663 h 1400"/>
              <a:gd name="T24" fmla="*/ 926 w 1179"/>
              <a:gd name="T25" fmla="*/ 666 h 1400"/>
              <a:gd name="T26" fmla="*/ 633 w 1179"/>
              <a:gd name="T27" fmla="*/ 1036 h 1400"/>
              <a:gd name="T28" fmla="*/ 633 w 1179"/>
              <a:gd name="T29" fmla="*/ 1036 h 1400"/>
              <a:gd name="T30" fmla="*/ 604 w 1179"/>
              <a:gd name="T31" fmla="*/ 346 h 1400"/>
              <a:gd name="T32" fmla="*/ 586 w 1179"/>
              <a:gd name="T33" fmla="*/ 328 h 1400"/>
              <a:gd name="T34" fmla="*/ 567 w 1179"/>
              <a:gd name="T35" fmla="*/ 346 h 1400"/>
              <a:gd name="T36" fmla="*/ 541 w 1179"/>
              <a:gd name="T37" fmla="*/ 1033 h 1400"/>
              <a:gd name="T38" fmla="*/ 250 w 1179"/>
              <a:gd name="T39" fmla="*/ 666 h 1400"/>
              <a:gd name="T40" fmla="*/ 226 w 1179"/>
              <a:gd name="T41" fmla="*/ 663 h 1400"/>
              <a:gd name="T42" fmla="*/ 220 w 1179"/>
              <a:gd name="T43" fmla="*/ 687 h 1400"/>
              <a:gd name="T44" fmla="*/ 441 w 1179"/>
              <a:gd name="T45" fmla="*/ 1016 h 1400"/>
              <a:gd name="T46" fmla="*/ 534 w 1179"/>
              <a:gd name="T47" fmla="*/ 1154 h 1400"/>
              <a:gd name="T48" fmla="*/ 528 w 1179"/>
              <a:gd name="T49" fmla="*/ 1284 h 1400"/>
              <a:gd name="T50" fmla="*/ 525 w 1179"/>
              <a:gd name="T51" fmla="*/ 1336 h 1400"/>
              <a:gd name="T52" fmla="*/ 525 w 1179"/>
              <a:gd name="T53" fmla="*/ 1341 h 1400"/>
              <a:gd name="T54" fmla="*/ 588 w 1179"/>
              <a:gd name="T55" fmla="*/ 1400 h 1400"/>
              <a:gd name="T56" fmla="*/ 647 w 1179"/>
              <a:gd name="T57" fmla="*/ 1336 h 1400"/>
              <a:gd name="T58" fmla="*/ 638 w 1179"/>
              <a:gd name="T59" fmla="*/ 1160 h 1400"/>
              <a:gd name="T60" fmla="*/ 737 w 1179"/>
              <a:gd name="T61" fmla="*/ 1013 h 1400"/>
              <a:gd name="T62" fmla="*/ 764 w 1179"/>
              <a:gd name="T63" fmla="*/ 973 h 1400"/>
              <a:gd name="T64" fmla="*/ 956 w 1179"/>
              <a:gd name="T65" fmla="*/ 687 h 1400"/>
              <a:gd name="T66" fmla="*/ 950 w 1179"/>
              <a:gd name="T67" fmla="*/ 663 h 1400"/>
              <a:gd name="T68" fmla="*/ 523 w 1179"/>
              <a:gd name="T69" fmla="*/ 344 h 1400"/>
              <a:gd name="T70" fmla="*/ 524 w 1179"/>
              <a:gd name="T71" fmla="*/ 343 h 1400"/>
              <a:gd name="T72" fmla="*/ 584 w 1179"/>
              <a:gd name="T73" fmla="*/ 284 h 1400"/>
              <a:gd name="T74" fmla="*/ 589 w 1179"/>
              <a:gd name="T75" fmla="*/ 284 h 1400"/>
              <a:gd name="T76" fmla="*/ 648 w 1179"/>
              <a:gd name="T77" fmla="*/ 340 h 1400"/>
              <a:gd name="T78" fmla="*/ 648 w 1179"/>
              <a:gd name="T79" fmla="*/ 342 h 1400"/>
              <a:gd name="T80" fmla="*/ 648 w 1179"/>
              <a:gd name="T81" fmla="*/ 344 h 1400"/>
              <a:gd name="T82" fmla="*/ 656 w 1179"/>
              <a:gd name="T83" fmla="*/ 536 h 1400"/>
              <a:gd name="T84" fmla="*/ 758 w 1179"/>
              <a:gd name="T85" fmla="*/ 303 h 1400"/>
              <a:gd name="T86" fmla="*/ 586 w 1179"/>
              <a:gd name="T87" fmla="*/ 0 h 1400"/>
              <a:gd name="T88" fmla="*/ 415 w 1179"/>
              <a:gd name="T89" fmla="*/ 303 h 1400"/>
              <a:gd name="T90" fmla="*/ 516 w 1179"/>
              <a:gd name="T91" fmla="*/ 536 h 1400"/>
              <a:gd name="T92" fmla="*/ 523 w 1179"/>
              <a:gd name="T93" fmla="*/ 344 h 1400"/>
              <a:gd name="T94" fmla="*/ 1124 w 1179"/>
              <a:gd name="T95" fmla="*/ 426 h 1400"/>
              <a:gd name="T96" fmla="*/ 826 w 1179"/>
              <a:gd name="T97" fmla="*/ 560 h 1400"/>
              <a:gd name="T98" fmla="*/ 773 w 1179"/>
              <a:gd name="T99" fmla="*/ 788 h 1400"/>
              <a:gd name="T100" fmla="*/ 892 w 1179"/>
              <a:gd name="T101" fmla="*/ 639 h 1400"/>
              <a:gd name="T102" fmla="*/ 940 w 1179"/>
              <a:gd name="T103" fmla="*/ 615 h 1400"/>
              <a:gd name="T104" fmla="*/ 975 w 1179"/>
              <a:gd name="T105" fmla="*/ 626 h 1400"/>
              <a:gd name="T106" fmla="*/ 1002 w 1179"/>
              <a:gd name="T107" fmla="*/ 666 h 1400"/>
              <a:gd name="T108" fmla="*/ 992 w 1179"/>
              <a:gd name="T109" fmla="*/ 712 h 1400"/>
              <a:gd name="T110" fmla="*/ 887 w 1179"/>
              <a:gd name="T111" fmla="*/ 868 h 1400"/>
              <a:gd name="T112" fmla="*/ 1086 w 1179"/>
              <a:gd name="T113" fmla="*/ 749 h 1400"/>
              <a:gd name="T114" fmla="*/ 1124 w 1179"/>
              <a:gd name="T115" fmla="*/ 42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9" h="1400">
                <a:moveTo>
                  <a:pt x="288" y="867"/>
                </a:moveTo>
                <a:cubicBezTo>
                  <a:pt x="223" y="850"/>
                  <a:pt x="142" y="816"/>
                  <a:pt x="93" y="749"/>
                </a:cubicBezTo>
                <a:cubicBezTo>
                  <a:pt x="0" y="623"/>
                  <a:pt x="55" y="426"/>
                  <a:pt x="55" y="426"/>
                </a:cubicBezTo>
                <a:cubicBezTo>
                  <a:pt x="55" y="426"/>
                  <a:pt x="259" y="434"/>
                  <a:pt x="352" y="560"/>
                </a:cubicBezTo>
                <a:cubicBezTo>
                  <a:pt x="403" y="631"/>
                  <a:pt x="409" y="723"/>
                  <a:pt x="405" y="790"/>
                </a:cubicBezTo>
                <a:cubicBezTo>
                  <a:pt x="298" y="656"/>
                  <a:pt x="286" y="640"/>
                  <a:pt x="285" y="639"/>
                </a:cubicBezTo>
                <a:cubicBezTo>
                  <a:pt x="273" y="624"/>
                  <a:pt x="255" y="615"/>
                  <a:pt x="236" y="615"/>
                </a:cubicBezTo>
                <a:cubicBezTo>
                  <a:pt x="224" y="615"/>
                  <a:pt x="212" y="619"/>
                  <a:pt x="202" y="626"/>
                </a:cubicBezTo>
                <a:cubicBezTo>
                  <a:pt x="187" y="635"/>
                  <a:pt x="178" y="650"/>
                  <a:pt x="174" y="666"/>
                </a:cubicBezTo>
                <a:cubicBezTo>
                  <a:pt x="171" y="682"/>
                  <a:pt x="175" y="699"/>
                  <a:pt x="184" y="712"/>
                </a:cubicBezTo>
                <a:cubicBezTo>
                  <a:pt x="226" y="775"/>
                  <a:pt x="260" y="826"/>
                  <a:pt x="288" y="867"/>
                </a:cubicBezTo>
                <a:close/>
                <a:moveTo>
                  <a:pt x="950" y="663"/>
                </a:moveTo>
                <a:cubicBezTo>
                  <a:pt x="943" y="657"/>
                  <a:pt x="932" y="658"/>
                  <a:pt x="926" y="666"/>
                </a:cubicBezTo>
                <a:cubicBezTo>
                  <a:pt x="652" y="1012"/>
                  <a:pt x="634" y="1035"/>
                  <a:pt x="633" y="1036"/>
                </a:cubicBezTo>
                <a:cubicBezTo>
                  <a:pt x="633" y="1036"/>
                  <a:pt x="633" y="1036"/>
                  <a:pt x="633" y="1036"/>
                </a:cubicBezTo>
                <a:cubicBezTo>
                  <a:pt x="622" y="760"/>
                  <a:pt x="604" y="346"/>
                  <a:pt x="604" y="346"/>
                </a:cubicBezTo>
                <a:cubicBezTo>
                  <a:pt x="603" y="336"/>
                  <a:pt x="596" y="328"/>
                  <a:pt x="586" y="328"/>
                </a:cubicBezTo>
                <a:cubicBezTo>
                  <a:pt x="576" y="327"/>
                  <a:pt x="568" y="335"/>
                  <a:pt x="567" y="346"/>
                </a:cubicBezTo>
                <a:cubicBezTo>
                  <a:pt x="559" y="563"/>
                  <a:pt x="548" y="902"/>
                  <a:pt x="541" y="1033"/>
                </a:cubicBezTo>
                <a:cubicBezTo>
                  <a:pt x="258" y="677"/>
                  <a:pt x="250" y="666"/>
                  <a:pt x="250" y="666"/>
                </a:cubicBezTo>
                <a:cubicBezTo>
                  <a:pt x="244" y="658"/>
                  <a:pt x="234" y="657"/>
                  <a:pt x="226" y="663"/>
                </a:cubicBezTo>
                <a:cubicBezTo>
                  <a:pt x="217" y="668"/>
                  <a:pt x="215" y="680"/>
                  <a:pt x="220" y="687"/>
                </a:cubicBezTo>
                <a:cubicBezTo>
                  <a:pt x="415" y="978"/>
                  <a:pt x="441" y="1016"/>
                  <a:pt x="441" y="1016"/>
                </a:cubicBezTo>
                <a:cubicBezTo>
                  <a:pt x="534" y="1154"/>
                  <a:pt x="534" y="1154"/>
                  <a:pt x="534" y="1154"/>
                </a:cubicBezTo>
                <a:cubicBezTo>
                  <a:pt x="528" y="1324"/>
                  <a:pt x="528" y="1284"/>
                  <a:pt x="528" y="1284"/>
                </a:cubicBezTo>
                <a:cubicBezTo>
                  <a:pt x="525" y="1336"/>
                  <a:pt x="525" y="1336"/>
                  <a:pt x="525" y="1336"/>
                </a:cubicBezTo>
                <a:cubicBezTo>
                  <a:pt x="525" y="1338"/>
                  <a:pt x="525" y="1340"/>
                  <a:pt x="525" y="1341"/>
                </a:cubicBezTo>
                <a:cubicBezTo>
                  <a:pt x="527" y="1375"/>
                  <a:pt x="555" y="1400"/>
                  <a:pt x="588" y="1400"/>
                </a:cubicBezTo>
                <a:cubicBezTo>
                  <a:pt x="622" y="1398"/>
                  <a:pt x="648" y="1370"/>
                  <a:pt x="647" y="1336"/>
                </a:cubicBezTo>
                <a:cubicBezTo>
                  <a:pt x="638" y="1120"/>
                  <a:pt x="638" y="1160"/>
                  <a:pt x="638" y="1160"/>
                </a:cubicBezTo>
                <a:cubicBezTo>
                  <a:pt x="737" y="1013"/>
                  <a:pt x="737" y="1013"/>
                  <a:pt x="737" y="1013"/>
                </a:cubicBezTo>
                <a:cubicBezTo>
                  <a:pt x="764" y="973"/>
                  <a:pt x="764" y="973"/>
                  <a:pt x="764" y="973"/>
                </a:cubicBezTo>
                <a:cubicBezTo>
                  <a:pt x="956" y="687"/>
                  <a:pt x="956" y="687"/>
                  <a:pt x="956" y="687"/>
                </a:cubicBezTo>
                <a:cubicBezTo>
                  <a:pt x="962" y="680"/>
                  <a:pt x="960" y="668"/>
                  <a:pt x="950" y="663"/>
                </a:cubicBezTo>
                <a:close/>
                <a:moveTo>
                  <a:pt x="523" y="344"/>
                </a:moveTo>
                <a:cubicBezTo>
                  <a:pt x="524" y="343"/>
                  <a:pt x="524" y="343"/>
                  <a:pt x="524" y="343"/>
                </a:cubicBezTo>
                <a:cubicBezTo>
                  <a:pt x="525" y="310"/>
                  <a:pt x="552" y="284"/>
                  <a:pt x="584" y="284"/>
                </a:cubicBezTo>
                <a:cubicBezTo>
                  <a:pt x="586" y="284"/>
                  <a:pt x="587" y="284"/>
                  <a:pt x="589" y="284"/>
                </a:cubicBezTo>
                <a:cubicBezTo>
                  <a:pt x="619" y="286"/>
                  <a:pt x="644" y="309"/>
                  <a:pt x="648" y="340"/>
                </a:cubicBezTo>
                <a:cubicBezTo>
                  <a:pt x="648" y="342"/>
                  <a:pt x="648" y="342"/>
                  <a:pt x="648" y="342"/>
                </a:cubicBezTo>
                <a:cubicBezTo>
                  <a:pt x="648" y="344"/>
                  <a:pt x="648" y="344"/>
                  <a:pt x="648" y="344"/>
                </a:cubicBezTo>
                <a:cubicBezTo>
                  <a:pt x="648" y="346"/>
                  <a:pt x="652" y="425"/>
                  <a:pt x="656" y="536"/>
                </a:cubicBezTo>
                <a:cubicBezTo>
                  <a:pt x="704" y="480"/>
                  <a:pt x="758" y="396"/>
                  <a:pt x="758" y="303"/>
                </a:cubicBezTo>
                <a:cubicBezTo>
                  <a:pt x="758" y="136"/>
                  <a:pt x="586" y="0"/>
                  <a:pt x="586" y="0"/>
                </a:cubicBezTo>
                <a:cubicBezTo>
                  <a:pt x="586" y="0"/>
                  <a:pt x="415" y="136"/>
                  <a:pt x="415" y="303"/>
                </a:cubicBezTo>
                <a:cubicBezTo>
                  <a:pt x="415" y="397"/>
                  <a:pt x="469" y="480"/>
                  <a:pt x="516" y="536"/>
                </a:cubicBezTo>
                <a:cubicBezTo>
                  <a:pt x="519" y="467"/>
                  <a:pt x="521" y="402"/>
                  <a:pt x="523" y="344"/>
                </a:cubicBezTo>
                <a:close/>
                <a:moveTo>
                  <a:pt x="1124" y="426"/>
                </a:moveTo>
                <a:cubicBezTo>
                  <a:pt x="1124" y="426"/>
                  <a:pt x="919" y="434"/>
                  <a:pt x="826" y="560"/>
                </a:cubicBezTo>
                <a:cubicBezTo>
                  <a:pt x="776" y="630"/>
                  <a:pt x="769" y="720"/>
                  <a:pt x="773" y="788"/>
                </a:cubicBezTo>
                <a:cubicBezTo>
                  <a:pt x="806" y="747"/>
                  <a:pt x="845" y="697"/>
                  <a:pt x="892" y="639"/>
                </a:cubicBezTo>
                <a:cubicBezTo>
                  <a:pt x="904" y="624"/>
                  <a:pt x="921" y="615"/>
                  <a:pt x="940" y="615"/>
                </a:cubicBezTo>
                <a:cubicBezTo>
                  <a:pt x="953" y="615"/>
                  <a:pt x="965" y="619"/>
                  <a:pt x="975" y="626"/>
                </a:cubicBezTo>
                <a:cubicBezTo>
                  <a:pt x="989" y="635"/>
                  <a:pt x="999" y="650"/>
                  <a:pt x="1002" y="666"/>
                </a:cubicBezTo>
                <a:cubicBezTo>
                  <a:pt x="1005" y="682"/>
                  <a:pt x="1001" y="699"/>
                  <a:pt x="992" y="712"/>
                </a:cubicBezTo>
                <a:cubicBezTo>
                  <a:pt x="887" y="868"/>
                  <a:pt x="887" y="868"/>
                  <a:pt x="887" y="868"/>
                </a:cubicBezTo>
                <a:cubicBezTo>
                  <a:pt x="953" y="851"/>
                  <a:pt x="1036" y="817"/>
                  <a:pt x="1086" y="749"/>
                </a:cubicBezTo>
                <a:cubicBezTo>
                  <a:pt x="1179" y="623"/>
                  <a:pt x="1124" y="426"/>
                  <a:pt x="1124" y="4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868" tIns="43434" rIns="86868" bIns="43434" numCol="1" anchor="t" anchorCtr="0" compatLnSpc="1">
            <a:prstTxWarp prst="textNoShape">
              <a:avLst/>
            </a:prstTxWarp>
          </a:bodyPr>
          <a:lstStyle/>
          <a:p>
            <a:endParaRPr lang="en-US" dirty="0"/>
          </a:p>
        </p:txBody>
      </p:sp>
      <p:sp>
        <p:nvSpPr>
          <p:cNvPr id="24" name="Freeform 35">
            <a:extLst>
              <a:ext uri="{FF2B5EF4-FFF2-40B4-BE49-F238E27FC236}">
                <a16:creationId xmlns:a16="http://schemas.microsoft.com/office/drawing/2014/main" id="{E5583659-48C0-42DE-85DE-60136BADA5B4}"/>
              </a:ext>
            </a:extLst>
          </p:cNvPr>
          <p:cNvSpPr>
            <a:spLocks noEditPoints="1"/>
          </p:cNvSpPr>
          <p:nvPr/>
        </p:nvSpPr>
        <p:spPr bwMode="auto">
          <a:xfrm>
            <a:off x="7962306" y="1289239"/>
            <a:ext cx="1086670" cy="986478"/>
          </a:xfrm>
          <a:custGeom>
            <a:avLst/>
            <a:gdLst>
              <a:gd name="T0" fmla="*/ 1593 w 1766"/>
              <a:gd name="T1" fmla="*/ 1139 h 1602"/>
              <a:gd name="T2" fmla="*/ 1358 w 1766"/>
              <a:gd name="T3" fmla="*/ 1054 h 1602"/>
              <a:gd name="T4" fmla="*/ 1528 w 1766"/>
              <a:gd name="T5" fmla="*/ 845 h 1602"/>
              <a:gd name="T6" fmla="*/ 1535 w 1766"/>
              <a:gd name="T7" fmla="*/ 679 h 1602"/>
              <a:gd name="T8" fmla="*/ 1148 w 1766"/>
              <a:gd name="T9" fmla="*/ 129 h 1602"/>
              <a:gd name="T10" fmla="*/ 1202 w 1766"/>
              <a:gd name="T11" fmla="*/ 0 h 1602"/>
              <a:gd name="T12" fmla="*/ 1148 w 1766"/>
              <a:gd name="T13" fmla="*/ 129 h 1602"/>
              <a:gd name="T14" fmla="*/ 245 w 1766"/>
              <a:gd name="T15" fmla="*/ 902 h 1602"/>
              <a:gd name="T16" fmla="*/ 390 w 1766"/>
              <a:gd name="T17" fmla="*/ 1096 h 1602"/>
              <a:gd name="T18" fmla="*/ 153 w 1766"/>
              <a:gd name="T19" fmla="*/ 719 h 1602"/>
              <a:gd name="T20" fmla="*/ 60 w 1766"/>
              <a:gd name="T21" fmla="*/ 615 h 1602"/>
              <a:gd name="T22" fmla="*/ 644 w 1766"/>
              <a:gd name="T23" fmla="*/ 272 h 1602"/>
              <a:gd name="T24" fmla="*/ 695 w 1766"/>
              <a:gd name="T25" fmla="*/ 114 h 1602"/>
              <a:gd name="T26" fmla="*/ 644 w 1766"/>
              <a:gd name="T27" fmla="*/ 272 h 1602"/>
              <a:gd name="T28" fmla="*/ 407 w 1766"/>
              <a:gd name="T29" fmla="*/ 1276 h 1602"/>
              <a:gd name="T30" fmla="*/ 433 w 1766"/>
              <a:gd name="T31" fmla="*/ 1208 h 1602"/>
              <a:gd name="T32" fmla="*/ 402 w 1766"/>
              <a:gd name="T33" fmla="*/ 1148 h 1602"/>
              <a:gd name="T34" fmla="*/ 613 w 1766"/>
              <a:gd name="T35" fmla="*/ 1265 h 1602"/>
              <a:gd name="T36" fmla="*/ 1314 w 1766"/>
              <a:gd name="T37" fmla="*/ 1268 h 1602"/>
              <a:gd name="T38" fmla="*/ 1059 w 1766"/>
              <a:gd name="T39" fmla="*/ 1135 h 1602"/>
              <a:gd name="T40" fmla="*/ 1221 w 1766"/>
              <a:gd name="T41" fmla="*/ 828 h 1602"/>
              <a:gd name="T42" fmla="*/ 1270 w 1766"/>
              <a:gd name="T43" fmla="*/ 400 h 1602"/>
              <a:gd name="T44" fmla="*/ 913 w 1766"/>
              <a:gd name="T45" fmla="*/ 812 h 1602"/>
              <a:gd name="T46" fmla="*/ 862 w 1766"/>
              <a:gd name="T47" fmla="*/ 468 h 1602"/>
              <a:gd name="T48" fmla="*/ 495 w 1766"/>
              <a:gd name="T49" fmla="*/ 385 h 1602"/>
              <a:gd name="T50" fmla="*/ 834 w 1766"/>
              <a:gd name="T51" fmla="*/ 1192 h 1602"/>
              <a:gd name="T52" fmla="*/ 515 w 1766"/>
              <a:gd name="T53" fmla="*/ 849 h 1602"/>
              <a:gd name="T54" fmla="*/ 448 w 1766"/>
              <a:gd name="T55" fmla="*/ 1260 h 1602"/>
              <a:gd name="T56" fmla="*/ 829 w 1766"/>
              <a:gd name="T57" fmla="*/ 1316 h 1602"/>
              <a:gd name="T58" fmla="*/ 820 w 1766"/>
              <a:gd name="T59" fmla="*/ 1538 h 1602"/>
              <a:gd name="T60" fmla="*/ 942 w 1766"/>
              <a:gd name="T61" fmla="*/ 1538 h 1602"/>
              <a:gd name="T62" fmla="*/ 1032 w 1766"/>
              <a:gd name="T63" fmla="*/ 1175 h 1602"/>
              <a:gd name="T64" fmla="*/ 469 w 1766"/>
              <a:gd name="T65" fmla="*/ 828 h 1602"/>
              <a:gd name="T66" fmla="*/ 580 w 1766"/>
              <a:gd name="T67" fmla="*/ 801 h 1602"/>
              <a:gd name="T68" fmla="*/ 350 w 1766"/>
              <a:gd name="T69" fmla="*/ 588 h 1602"/>
              <a:gd name="T70" fmla="*/ 536 w 1766"/>
              <a:gd name="T71" fmla="*/ 542 h 1602"/>
              <a:gd name="T72" fmla="*/ 467 w 1766"/>
              <a:gd name="T73" fmla="*/ 351 h 1602"/>
              <a:gd name="T74" fmla="*/ 634 w 1766"/>
              <a:gd name="T75" fmla="*/ 469 h 1602"/>
              <a:gd name="T76" fmla="*/ 394 w 1766"/>
              <a:gd name="T77" fmla="*/ 454 h 1602"/>
              <a:gd name="T78" fmla="*/ 1261 w 1766"/>
              <a:gd name="T79" fmla="*/ 338 h 1602"/>
              <a:gd name="T80" fmla="*/ 1307 w 1766"/>
              <a:gd name="T81" fmla="*/ 424 h 1602"/>
              <a:gd name="T82" fmla="*/ 1401 w 1766"/>
              <a:gd name="T83" fmla="*/ 206 h 1602"/>
              <a:gd name="T84" fmla="*/ 1218 w 1766"/>
              <a:gd name="T85" fmla="*/ 359 h 1602"/>
              <a:gd name="T86" fmla="*/ 884 w 1766"/>
              <a:gd name="T87" fmla="*/ 406 h 1602"/>
              <a:gd name="T88" fmla="*/ 951 w 1766"/>
              <a:gd name="T89" fmla="*/ 656 h 1602"/>
              <a:gd name="T90" fmla="*/ 710 w 1766"/>
              <a:gd name="T91" fmla="*/ 422 h 1602"/>
              <a:gd name="T92" fmla="*/ 1419 w 1766"/>
              <a:gd name="T93" fmla="*/ 588 h 1602"/>
              <a:gd name="T94" fmla="*/ 1187 w 1766"/>
              <a:gd name="T95" fmla="*/ 801 h 1602"/>
              <a:gd name="T96" fmla="*/ 1297 w 1766"/>
              <a:gd name="T97" fmla="*/ 828 h 1602"/>
              <a:gd name="T98" fmla="*/ 1381 w 1766"/>
              <a:gd name="T99" fmla="*/ 911 h 1602"/>
              <a:gd name="T100" fmla="*/ 1211 w 1766"/>
              <a:gd name="T101" fmla="*/ 1152 h 1602"/>
              <a:gd name="T102" fmla="*/ 1371 w 1766"/>
              <a:gd name="T103" fmla="*/ 1273 h 1602"/>
              <a:gd name="T104" fmla="*/ 1300 w 1766"/>
              <a:gd name="T105" fmla="*/ 1310 h 1602"/>
              <a:gd name="T106" fmla="*/ 1539 w 1766"/>
              <a:gd name="T107" fmla="*/ 134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6" h="1602">
                <a:moveTo>
                  <a:pt x="1521" y="902"/>
                </a:moveTo>
                <a:cubicBezTo>
                  <a:pt x="1637" y="866"/>
                  <a:pt x="1766" y="956"/>
                  <a:pt x="1766" y="956"/>
                </a:cubicBezTo>
                <a:cubicBezTo>
                  <a:pt x="1766" y="956"/>
                  <a:pt x="1708" y="1104"/>
                  <a:pt x="1593" y="1139"/>
                </a:cubicBezTo>
                <a:cubicBezTo>
                  <a:pt x="1518" y="1162"/>
                  <a:pt x="1424" y="1120"/>
                  <a:pt x="1377" y="1096"/>
                </a:cubicBezTo>
                <a:cubicBezTo>
                  <a:pt x="1377" y="1096"/>
                  <a:pt x="1578" y="1032"/>
                  <a:pt x="1567" y="1005"/>
                </a:cubicBezTo>
                <a:cubicBezTo>
                  <a:pt x="1556" y="979"/>
                  <a:pt x="1358" y="1054"/>
                  <a:pt x="1358" y="1054"/>
                </a:cubicBezTo>
                <a:cubicBezTo>
                  <a:pt x="1383" y="1008"/>
                  <a:pt x="1445" y="924"/>
                  <a:pt x="1521" y="902"/>
                </a:cubicBezTo>
                <a:close/>
                <a:moveTo>
                  <a:pt x="1601" y="719"/>
                </a:moveTo>
                <a:cubicBezTo>
                  <a:pt x="1618" y="730"/>
                  <a:pt x="1528" y="845"/>
                  <a:pt x="1528" y="845"/>
                </a:cubicBezTo>
                <a:cubicBezTo>
                  <a:pt x="1564" y="840"/>
                  <a:pt x="1634" y="828"/>
                  <a:pt x="1667" y="785"/>
                </a:cubicBezTo>
                <a:cubicBezTo>
                  <a:pt x="1721" y="721"/>
                  <a:pt x="1696" y="615"/>
                  <a:pt x="1696" y="615"/>
                </a:cubicBezTo>
                <a:cubicBezTo>
                  <a:pt x="1696" y="615"/>
                  <a:pt x="1587" y="614"/>
                  <a:pt x="1535" y="679"/>
                </a:cubicBezTo>
                <a:cubicBezTo>
                  <a:pt x="1500" y="721"/>
                  <a:pt x="1497" y="792"/>
                  <a:pt x="1500" y="829"/>
                </a:cubicBezTo>
                <a:cubicBezTo>
                  <a:pt x="1500" y="829"/>
                  <a:pt x="1584" y="708"/>
                  <a:pt x="1601" y="719"/>
                </a:cubicBezTo>
                <a:close/>
                <a:moveTo>
                  <a:pt x="1148" y="129"/>
                </a:moveTo>
                <a:cubicBezTo>
                  <a:pt x="1168" y="134"/>
                  <a:pt x="1122" y="272"/>
                  <a:pt x="1122" y="272"/>
                </a:cubicBezTo>
                <a:cubicBezTo>
                  <a:pt x="1155" y="255"/>
                  <a:pt x="1215" y="220"/>
                  <a:pt x="1234" y="169"/>
                </a:cubicBezTo>
                <a:cubicBezTo>
                  <a:pt x="1260" y="90"/>
                  <a:pt x="1202" y="0"/>
                  <a:pt x="1202" y="0"/>
                </a:cubicBezTo>
                <a:cubicBezTo>
                  <a:pt x="1202" y="0"/>
                  <a:pt x="1099" y="36"/>
                  <a:pt x="1072" y="114"/>
                </a:cubicBezTo>
                <a:cubicBezTo>
                  <a:pt x="1054" y="165"/>
                  <a:pt x="1076" y="232"/>
                  <a:pt x="1091" y="266"/>
                </a:cubicBezTo>
                <a:cubicBezTo>
                  <a:pt x="1091" y="266"/>
                  <a:pt x="1129" y="125"/>
                  <a:pt x="1148" y="129"/>
                </a:cubicBezTo>
                <a:close/>
                <a:moveTo>
                  <a:pt x="198" y="1005"/>
                </a:moveTo>
                <a:cubicBezTo>
                  <a:pt x="211" y="979"/>
                  <a:pt x="409" y="1054"/>
                  <a:pt x="409" y="1054"/>
                </a:cubicBezTo>
                <a:cubicBezTo>
                  <a:pt x="383" y="1008"/>
                  <a:pt x="320" y="924"/>
                  <a:pt x="245" y="902"/>
                </a:cubicBezTo>
                <a:cubicBezTo>
                  <a:pt x="130" y="866"/>
                  <a:pt x="0" y="956"/>
                  <a:pt x="0" y="956"/>
                </a:cubicBezTo>
                <a:cubicBezTo>
                  <a:pt x="0" y="956"/>
                  <a:pt x="58" y="1104"/>
                  <a:pt x="174" y="1139"/>
                </a:cubicBezTo>
                <a:cubicBezTo>
                  <a:pt x="249" y="1162"/>
                  <a:pt x="342" y="1120"/>
                  <a:pt x="390" y="1096"/>
                </a:cubicBezTo>
                <a:cubicBezTo>
                  <a:pt x="390" y="1096"/>
                  <a:pt x="187" y="1032"/>
                  <a:pt x="198" y="1005"/>
                </a:cubicBezTo>
                <a:close/>
                <a:moveTo>
                  <a:pt x="225" y="845"/>
                </a:moveTo>
                <a:cubicBezTo>
                  <a:pt x="225" y="845"/>
                  <a:pt x="136" y="730"/>
                  <a:pt x="153" y="719"/>
                </a:cubicBezTo>
                <a:cubicBezTo>
                  <a:pt x="170" y="708"/>
                  <a:pt x="253" y="829"/>
                  <a:pt x="253" y="829"/>
                </a:cubicBezTo>
                <a:cubicBezTo>
                  <a:pt x="255" y="792"/>
                  <a:pt x="252" y="721"/>
                  <a:pt x="218" y="679"/>
                </a:cubicBezTo>
                <a:cubicBezTo>
                  <a:pt x="167" y="614"/>
                  <a:pt x="60" y="615"/>
                  <a:pt x="60" y="615"/>
                </a:cubicBezTo>
                <a:cubicBezTo>
                  <a:pt x="60" y="615"/>
                  <a:pt x="35" y="721"/>
                  <a:pt x="87" y="785"/>
                </a:cubicBezTo>
                <a:cubicBezTo>
                  <a:pt x="121" y="828"/>
                  <a:pt x="190" y="840"/>
                  <a:pt x="225" y="845"/>
                </a:cubicBezTo>
                <a:close/>
                <a:moveTo>
                  <a:pt x="644" y="272"/>
                </a:moveTo>
                <a:cubicBezTo>
                  <a:pt x="644" y="272"/>
                  <a:pt x="598" y="134"/>
                  <a:pt x="618" y="129"/>
                </a:cubicBezTo>
                <a:cubicBezTo>
                  <a:pt x="637" y="125"/>
                  <a:pt x="676" y="266"/>
                  <a:pt x="676" y="266"/>
                </a:cubicBezTo>
                <a:cubicBezTo>
                  <a:pt x="691" y="232"/>
                  <a:pt x="712" y="165"/>
                  <a:pt x="695" y="114"/>
                </a:cubicBezTo>
                <a:cubicBezTo>
                  <a:pt x="668" y="36"/>
                  <a:pt x="566" y="0"/>
                  <a:pt x="566" y="0"/>
                </a:cubicBezTo>
                <a:cubicBezTo>
                  <a:pt x="566" y="0"/>
                  <a:pt x="506" y="90"/>
                  <a:pt x="533" y="169"/>
                </a:cubicBezTo>
                <a:cubicBezTo>
                  <a:pt x="550" y="220"/>
                  <a:pt x="612" y="255"/>
                  <a:pt x="644" y="272"/>
                </a:cubicBezTo>
                <a:close/>
                <a:moveTo>
                  <a:pt x="477" y="1310"/>
                </a:moveTo>
                <a:cubicBezTo>
                  <a:pt x="471" y="1312"/>
                  <a:pt x="466" y="1312"/>
                  <a:pt x="460" y="1312"/>
                </a:cubicBezTo>
                <a:cubicBezTo>
                  <a:pt x="437" y="1312"/>
                  <a:pt x="416" y="1298"/>
                  <a:pt x="407" y="1276"/>
                </a:cubicBezTo>
                <a:cubicBezTo>
                  <a:pt x="406" y="1273"/>
                  <a:pt x="406" y="1273"/>
                  <a:pt x="406" y="1273"/>
                </a:cubicBezTo>
                <a:cubicBezTo>
                  <a:pt x="405" y="1269"/>
                  <a:pt x="405" y="1269"/>
                  <a:pt x="405" y="1269"/>
                </a:cubicBezTo>
                <a:cubicBezTo>
                  <a:pt x="400" y="1245"/>
                  <a:pt x="411" y="1220"/>
                  <a:pt x="433" y="1208"/>
                </a:cubicBezTo>
                <a:cubicBezTo>
                  <a:pt x="435" y="1206"/>
                  <a:pt x="435" y="1206"/>
                  <a:pt x="435" y="1206"/>
                </a:cubicBezTo>
                <a:cubicBezTo>
                  <a:pt x="567" y="1152"/>
                  <a:pt x="567" y="1152"/>
                  <a:pt x="567" y="1152"/>
                </a:cubicBezTo>
                <a:cubicBezTo>
                  <a:pt x="519" y="1137"/>
                  <a:pt x="458" y="1127"/>
                  <a:pt x="402" y="1148"/>
                </a:cubicBezTo>
                <a:cubicBezTo>
                  <a:pt x="290" y="1190"/>
                  <a:pt x="241" y="1340"/>
                  <a:pt x="241" y="1340"/>
                </a:cubicBezTo>
                <a:cubicBezTo>
                  <a:pt x="241" y="1340"/>
                  <a:pt x="376" y="1421"/>
                  <a:pt x="489" y="1378"/>
                </a:cubicBezTo>
                <a:cubicBezTo>
                  <a:pt x="546" y="1357"/>
                  <a:pt x="587" y="1308"/>
                  <a:pt x="613" y="1265"/>
                </a:cubicBezTo>
                <a:lnTo>
                  <a:pt x="477" y="1310"/>
                </a:lnTo>
                <a:close/>
                <a:moveTo>
                  <a:pt x="1032" y="1175"/>
                </a:moveTo>
                <a:cubicBezTo>
                  <a:pt x="1314" y="1268"/>
                  <a:pt x="1314" y="1268"/>
                  <a:pt x="1314" y="1268"/>
                </a:cubicBezTo>
                <a:cubicBezTo>
                  <a:pt x="1319" y="1270"/>
                  <a:pt x="1326" y="1266"/>
                  <a:pt x="1329" y="1260"/>
                </a:cubicBezTo>
                <a:cubicBezTo>
                  <a:pt x="1330" y="1254"/>
                  <a:pt x="1327" y="1249"/>
                  <a:pt x="1322" y="1246"/>
                </a:cubicBezTo>
                <a:cubicBezTo>
                  <a:pt x="1059" y="1135"/>
                  <a:pt x="1059" y="1135"/>
                  <a:pt x="1059" y="1135"/>
                </a:cubicBezTo>
                <a:cubicBezTo>
                  <a:pt x="1251" y="849"/>
                  <a:pt x="1251" y="849"/>
                  <a:pt x="1251" y="849"/>
                </a:cubicBezTo>
                <a:cubicBezTo>
                  <a:pt x="1257" y="842"/>
                  <a:pt x="1255" y="830"/>
                  <a:pt x="1245" y="825"/>
                </a:cubicBezTo>
                <a:cubicBezTo>
                  <a:pt x="1238" y="819"/>
                  <a:pt x="1227" y="820"/>
                  <a:pt x="1221" y="828"/>
                </a:cubicBezTo>
                <a:cubicBezTo>
                  <a:pt x="928" y="1198"/>
                  <a:pt x="928" y="1198"/>
                  <a:pt x="928" y="1198"/>
                </a:cubicBezTo>
                <a:cubicBezTo>
                  <a:pt x="917" y="922"/>
                  <a:pt x="917" y="922"/>
                  <a:pt x="917" y="922"/>
                </a:cubicBezTo>
                <a:cubicBezTo>
                  <a:pt x="1270" y="400"/>
                  <a:pt x="1270" y="400"/>
                  <a:pt x="1270" y="400"/>
                </a:cubicBezTo>
                <a:cubicBezTo>
                  <a:pt x="1273" y="395"/>
                  <a:pt x="1273" y="388"/>
                  <a:pt x="1268" y="385"/>
                </a:cubicBezTo>
                <a:cubicBezTo>
                  <a:pt x="1263" y="380"/>
                  <a:pt x="1256" y="381"/>
                  <a:pt x="1252" y="386"/>
                </a:cubicBezTo>
                <a:cubicBezTo>
                  <a:pt x="913" y="812"/>
                  <a:pt x="913" y="812"/>
                  <a:pt x="913" y="812"/>
                </a:cubicBezTo>
                <a:cubicBezTo>
                  <a:pt x="899" y="468"/>
                  <a:pt x="899" y="468"/>
                  <a:pt x="899" y="468"/>
                </a:cubicBezTo>
                <a:cubicBezTo>
                  <a:pt x="898" y="458"/>
                  <a:pt x="891" y="450"/>
                  <a:pt x="881" y="450"/>
                </a:cubicBezTo>
                <a:cubicBezTo>
                  <a:pt x="871" y="449"/>
                  <a:pt x="863" y="457"/>
                  <a:pt x="862" y="468"/>
                </a:cubicBezTo>
                <a:cubicBezTo>
                  <a:pt x="849" y="810"/>
                  <a:pt x="849" y="810"/>
                  <a:pt x="849" y="810"/>
                </a:cubicBezTo>
                <a:cubicBezTo>
                  <a:pt x="511" y="386"/>
                  <a:pt x="511" y="386"/>
                  <a:pt x="511" y="386"/>
                </a:cubicBezTo>
                <a:cubicBezTo>
                  <a:pt x="507" y="381"/>
                  <a:pt x="500" y="380"/>
                  <a:pt x="495" y="385"/>
                </a:cubicBezTo>
                <a:cubicBezTo>
                  <a:pt x="490" y="388"/>
                  <a:pt x="490" y="395"/>
                  <a:pt x="493" y="400"/>
                </a:cubicBezTo>
                <a:cubicBezTo>
                  <a:pt x="844" y="920"/>
                  <a:pt x="844" y="920"/>
                  <a:pt x="844" y="920"/>
                </a:cubicBezTo>
                <a:cubicBezTo>
                  <a:pt x="834" y="1192"/>
                  <a:pt x="834" y="1192"/>
                  <a:pt x="834" y="1192"/>
                </a:cubicBezTo>
                <a:cubicBezTo>
                  <a:pt x="545" y="828"/>
                  <a:pt x="545" y="828"/>
                  <a:pt x="545" y="828"/>
                </a:cubicBezTo>
                <a:cubicBezTo>
                  <a:pt x="539" y="820"/>
                  <a:pt x="529" y="819"/>
                  <a:pt x="521" y="825"/>
                </a:cubicBezTo>
                <a:cubicBezTo>
                  <a:pt x="512" y="830"/>
                  <a:pt x="510" y="842"/>
                  <a:pt x="515" y="849"/>
                </a:cubicBezTo>
                <a:cubicBezTo>
                  <a:pt x="710" y="1140"/>
                  <a:pt x="710" y="1140"/>
                  <a:pt x="710" y="1140"/>
                </a:cubicBezTo>
                <a:cubicBezTo>
                  <a:pt x="455" y="1246"/>
                  <a:pt x="455" y="1246"/>
                  <a:pt x="455" y="1246"/>
                </a:cubicBezTo>
                <a:cubicBezTo>
                  <a:pt x="450" y="1249"/>
                  <a:pt x="447" y="1254"/>
                  <a:pt x="448" y="1260"/>
                </a:cubicBezTo>
                <a:cubicBezTo>
                  <a:pt x="451" y="1266"/>
                  <a:pt x="457" y="1270"/>
                  <a:pt x="463" y="1268"/>
                </a:cubicBezTo>
                <a:cubicBezTo>
                  <a:pt x="736" y="1178"/>
                  <a:pt x="736" y="1178"/>
                  <a:pt x="736" y="1178"/>
                </a:cubicBezTo>
                <a:cubicBezTo>
                  <a:pt x="829" y="1316"/>
                  <a:pt x="829" y="1316"/>
                  <a:pt x="829" y="1316"/>
                </a:cubicBezTo>
                <a:cubicBezTo>
                  <a:pt x="823" y="1486"/>
                  <a:pt x="823" y="1486"/>
                  <a:pt x="823" y="1486"/>
                </a:cubicBezTo>
                <a:cubicBezTo>
                  <a:pt x="820" y="1538"/>
                  <a:pt x="820" y="1538"/>
                  <a:pt x="820" y="1538"/>
                </a:cubicBezTo>
                <a:cubicBezTo>
                  <a:pt x="820" y="1538"/>
                  <a:pt x="820" y="1538"/>
                  <a:pt x="820" y="1538"/>
                </a:cubicBezTo>
                <a:cubicBezTo>
                  <a:pt x="820" y="1540"/>
                  <a:pt x="820" y="1542"/>
                  <a:pt x="820" y="1543"/>
                </a:cubicBezTo>
                <a:cubicBezTo>
                  <a:pt x="822" y="1577"/>
                  <a:pt x="850" y="1602"/>
                  <a:pt x="883" y="1602"/>
                </a:cubicBezTo>
                <a:cubicBezTo>
                  <a:pt x="917" y="1600"/>
                  <a:pt x="943" y="1572"/>
                  <a:pt x="942" y="1538"/>
                </a:cubicBezTo>
                <a:cubicBezTo>
                  <a:pt x="933" y="1322"/>
                  <a:pt x="933" y="1322"/>
                  <a:pt x="933" y="1322"/>
                </a:cubicBezTo>
                <a:cubicBezTo>
                  <a:pt x="1032" y="1175"/>
                  <a:pt x="1032" y="1175"/>
                  <a:pt x="1032" y="1175"/>
                </a:cubicBezTo>
                <a:cubicBezTo>
                  <a:pt x="1032" y="1175"/>
                  <a:pt x="1032" y="1175"/>
                  <a:pt x="1032" y="1175"/>
                </a:cubicBezTo>
                <a:close/>
                <a:moveTo>
                  <a:pt x="583" y="1029"/>
                </a:moveTo>
                <a:cubicBezTo>
                  <a:pt x="479" y="874"/>
                  <a:pt x="479" y="874"/>
                  <a:pt x="479" y="874"/>
                </a:cubicBezTo>
                <a:cubicBezTo>
                  <a:pt x="470" y="861"/>
                  <a:pt x="466" y="844"/>
                  <a:pt x="469" y="828"/>
                </a:cubicBezTo>
                <a:cubicBezTo>
                  <a:pt x="473" y="812"/>
                  <a:pt x="482" y="797"/>
                  <a:pt x="497" y="788"/>
                </a:cubicBezTo>
                <a:cubicBezTo>
                  <a:pt x="507" y="781"/>
                  <a:pt x="519" y="777"/>
                  <a:pt x="531" y="777"/>
                </a:cubicBezTo>
                <a:cubicBezTo>
                  <a:pt x="550" y="777"/>
                  <a:pt x="568" y="786"/>
                  <a:pt x="580" y="801"/>
                </a:cubicBezTo>
                <a:cubicBezTo>
                  <a:pt x="700" y="952"/>
                  <a:pt x="700" y="952"/>
                  <a:pt x="700" y="952"/>
                </a:cubicBezTo>
                <a:cubicBezTo>
                  <a:pt x="704" y="884"/>
                  <a:pt x="698" y="792"/>
                  <a:pt x="647" y="722"/>
                </a:cubicBezTo>
                <a:cubicBezTo>
                  <a:pt x="554" y="596"/>
                  <a:pt x="350" y="588"/>
                  <a:pt x="350" y="588"/>
                </a:cubicBezTo>
                <a:cubicBezTo>
                  <a:pt x="350" y="588"/>
                  <a:pt x="295" y="785"/>
                  <a:pt x="388" y="911"/>
                </a:cubicBezTo>
                <a:cubicBezTo>
                  <a:pt x="437" y="978"/>
                  <a:pt x="518" y="1012"/>
                  <a:pt x="583" y="1029"/>
                </a:cubicBezTo>
                <a:close/>
                <a:moveTo>
                  <a:pt x="536" y="542"/>
                </a:moveTo>
                <a:cubicBezTo>
                  <a:pt x="456" y="424"/>
                  <a:pt x="456" y="424"/>
                  <a:pt x="456" y="424"/>
                </a:cubicBezTo>
                <a:cubicBezTo>
                  <a:pt x="456" y="423"/>
                  <a:pt x="456" y="423"/>
                  <a:pt x="456" y="423"/>
                </a:cubicBezTo>
                <a:cubicBezTo>
                  <a:pt x="441" y="399"/>
                  <a:pt x="445" y="369"/>
                  <a:pt x="467" y="351"/>
                </a:cubicBezTo>
                <a:cubicBezTo>
                  <a:pt x="476" y="342"/>
                  <a:pt x="489" y="338"/>
                  <a:pt x="503" y="338"/>
                </a:cubicBezTo>
                <a:cubicBezTo>
                  <a:pt x="519" y="338"/>
                  <a:pt x="535" y="345"/>
                  <a:pt x="546" y="359"/>
                </a:cubicBezTo>
                <a:cubicBezTo>
                  <a:pt x="634" y="469"/>
                  <a:pt x="634" y="469"/>
                  <a:pt x="634" y="469"/>
                </a:cubicBezTo>
                <a:cubicBezTo>
                  <a:pt x="635" y="419"/>
                  <a:pt x="628" y="357"/>
                  <a:pt x="592" y="308"/>
                </a:cubicBezTo>
                <a:cubicBezTo>
                  <a:pt x="520" y="211"/>
                  <a:pt x="363" y="206"/>
                  <a:pt x="363" y="206"/>
                </a:cubicBezTo>
                <a:cubicBezTo>
                  <a:pt x="363" y="206"/>
                  <a:pt x="321" y="357"/>
                  <a:pt x="394" y="454"/>
                </a:cubicBezTo>
                <a:cubicBezTo>
                  <a:pt x="429" y="504"/>
                  <a:pt x="488" y="529"/>
                  <a:pt x="536" y="542"/>
                </a:cubicBezTo>
                <a:close/>
                <a:moveTo>
                  <a:pt x="1218" y="359"/>
                </a:moveTo>
                <a:cubicBezTo>
                  <a:pt x="1228" y="345"/>
                  <a:pt x="1244" y="338"/>
                  <a:pt x="1261" y="338"/>
                </a:cubicBezTo>
                <a:cubicBezTo>
                  <a:pt x="1274" y="338"/>
                  <a:pt x="1287" y="342"/>
                  <a:pt x="1297" y="351"/>
                </a:cubicBezTo>
                <a:cubicBezTo>
                  <a:pt x="1318" y="369"/>
                  <a:pt x="1323" y="399"/>
                  <a:pt x="1308" y="423"/>
                </a:cubicBezTo>
                <a:cubicBezTo>
                  <a:pt x="1307" y="424"/>
                  <a:pt x="1307" y="424"/>
                  <a:pt x="1307" y="424"/>
                </a:cubicBezTo>
                <a:cubicBezTo>
                  <a:pt x="1227" y="542"/>
                  <a:pt x="1227" y="542"/>
                  <a:pt x="1227" y="542"/>
                </a:cubicBezTo>
                <a:cubicBezTo>
                  <a:pt x="1276" y="529"/>
                  <a:pt x="1334" y="504"/>
                  <a:pt x="1370" y="454"/>
                </a:cubicBezTo>
                <a:cubicBezTo>
                  <a:pt x="1442" y="357"/>
                  <a:pt x="1401" y="206"/>
                  <a:pt x="1401" y="206"/>
                </a:cubicBezTo>
                <a:cubicBezTo>
                  <a:pt x="1401" y="206"/>
                  <a:pt x="1243" y="211"/>
                  <a:pt x="1171" y="308"/>
                </a:cubicBezTo>
                <a:cubicBezTo>
                  <a:pt x="1135" y="357"/>
                  <a:pt x="1128" y="419"/>
                  <a:pt x="1129" y="470"/>
                </a:cubicBezTo>
                <a:lnTo>
                  <a:pt x="1218" y="359"/>
                </a:lnTo>
                <a:close/>
                <a:moveTo>
                  <a:pt x="819" y="465"/>
                </a:moveTo>
                <a:cubicBezTo>
                  <a:pt x="820" y="432"/>
                  <a:pt x="847" y="406"/>
                  <a:pt x="879" y="406"/>
                </a:cubicBezTo>
                <a:cubicBezTo>
                  <a:pt x="881" y="406"/>
                  <a:pt x="882" y="406"/>
                  <a:pt x="884" y="406"/>
                </a:cubicBezTo>
                <a:cubicBezTo>
                  <a:pt x="914" y="408"/>
                  <a:pt x="939" y="431"/>
                  <a:pt x="943" y="462"/>
                </a:cubicBezTo>
                <a:cubicBezTo>
                  <a:pt x="943" y="464"/>
                  <a:pt x="943" y="464"/>
                  <a:pt x="943" y="464"/>
                </a:cubicBezTo>
                <a:cubicBezTo>
                  <a:pt x="951" y="656"/>
                  <a:pt x="951" y="656"/>
                  <a:pt x="951" y="656"/>
                </a:cubicBezTo>
                <a:cubicBezTo>
                  <a:pt x="998" y="600"/>
                  <a:pt x="1053" y="516"/>
                  <a:pt x="1053" y="422"/>
                </a:cubicBezTo>
                <a:cubicBezTo>
                  <a:pt x="1053" y="255"/>
                  <a:pt x="881" y="119"/>
                  <a:pt x="881" y="119"/>
                </a:cubicBezTo>
                <a:cubicBezTo>
                  <a:pt x="881" y="119"/>
                  <a:pt x="710" y="255"/>
                  <a:pt x="710" y="422"/>
                </a:cubicBezTo>
                <a:cubicBezTo>
                  <a:pt x="710" y="516"/>
                  <a:pt x="764" y="599"/>
                  <a:pt x="811" y="655"/>
                </a:cubicBezTo>
                <a:lnTo>
                  <a:pt x="819" y="465"/>
                </a:lnTo>
                <a:close/>
                <a:moveTo>
                  <a:pt x="1419" y="588"/>
                </a:moveTo>
                <a:cubicBezTo>
                  <a:pt x="1419" y="588"/>
                  <a:pt x="1214" y="596"/>
                  <a:pt x="1121" y="722"/>
                </a:cubicBezTo>
                <a:cubicBezTo>
                  <a:pt x="1071" y="792"/>
                  <a:pt x="1064" y="882"/>
                  <a:pt x="1068" y="950"/>
                </a:cubicBezTo>
                <a:cubicBezTo>
                  <a:pt x="1187" y="801"/>
                  <a:pt x="1187" y="801"/>
                  <a:pt x="1187" y="801"/>
                </a:cubicBezTo>
                <a:cubicBezTo>
                  <a:pt x="1198" y="786"/>
                  <a:pt x="1216" y="777"/>
                  <a:pt x="1235" y="777"/>
                </a:cubicBezTo>
                <a:cubicBezTo>
                  <a:pt x="1247" y="777"/>
                  <a:pt x="1260" y="781"/>
                  <a:pt x="1270" y="788"/>
                </a:cubicBezTo>
                <a:cubicBezTo>
                  <a:pt x="1284" y="797"/>
                  <a:pt x="1294" y="812"/>
                  <a:pt x="1297" y="828"/>
                </a:cubicBezTo>
                <a:cubicBezTo>
                  <a:pt x="1300" y="844"/>
                  <a:pt x="1296" y="861"/>
                  <a:pt x="1287" y="874"/>
                </a:cubicBezTo>
                <a:cubicBezTo>
                  <a:pt x="1182" y="1030"/>
                  <a:pt x="1182" y="1030"/>
                  <a:pt x="1182" y="1030"/>
                </a:cubicBezTo>
                <a:cubicBezTo>
                  <a:pt x="1248" y="1013"/>
                  <a:pt x="1331" y="979"/>
                  <a:pt x="1381" y="911"/>
                </a:cubicBezTo>
                <a:cubicBezTo>
                  <a:pt x="1474" y="785"/>
                  <a:pt x="1419" y="588"/>
                  <a:pt x="1419" y="588"/>
                </a:cubicBezTo>
                <a:close/>
                <a:moveTo>
                  <a:pt x="1376" y="1148"/>
                </a:moveTo>
                <a:cubicBezTo>
                  <a:pt x="1320" y="1127"/>
                  <a:pt x="1259" y="1137"/>
                  <a:pt x="1211" y="1152"/>
                </a:cubicBezTo>
                <a:cubicBezTo>
                  <a:pt x="1340" y="1206"/>
                  <a:pt x="1340" y="1206"/>
                  <a:pt x="1340" y="1206"/>
                </a:cubicBezTo>
                <a:cubicBezTo>
                  <a:pt x="1364" y="1217"/>
                  <a:pt x="1377" y="1243"/>
                  <a:pt x="1372" y="1269"/>
                </a:cubicBezTo>
                <a:cubicBezTo>
                  <a:pt x="1371" y="1273"/>
                  <a:pt x="1371" y="1273"/>
                  <a:pt x="1371" y="1273"/>
                </a:cubicBezTo>
                <a:cubicBezTo>
                  <a:pt x="1369" y="1276"/>
                  <a:pt x="1369" y="1276"/>
                  <a:pt x="1369" y="1276"/>
                </a:cubicBezTo>
                <a:cubicBezTo>
                  <a:pt x="1361" y="1298"/>
                  <a:pt x="1340" y="1312"/>
                  <a:pt x="1317" y="1312"/>
                </a:cubicBezTo>
                <a:cubicBezTo>
                  <a:pt x="1311" y="1312"/>
                  <a:pt x="1305" y="1312"/>
                  <a:pt x="1300" y="1310"/>
                </a:cubicBezTo>
                <a:cubicBezTo>
                  <a:pt x="1164" y="1265"/>
                  <a:pt x="1164" y="1265"/>
                  <a:pt x="1164" y="1265"/>
                </a:cubicBezTo>
                <a:cubicBezTo>
                  <a:pt x="1191" y="1308"/>
                  <a:pt x="1232" y="1357"/>
                  <a:pt x="1290" y="1378"/>
                </a:cubicBezTo>
                <a:cubicBezTo>
                  <a:pt x="1404" y="1421"/>
                  <a:pt x="1539" y="1340"/>
                  <a:pt x="1539" y="1340"/>
                </a:cubicBezTo>
                <a:cubicBezTo>
                  <a:pt x="1539" y="1340"/>
                  <a:pt x="1491" y="1190"/>
                  <a:pt x="1376" y="11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868" tIns="43434" rIns="86868" bIns="43434" numCol="1" anchor="t" anchorCtr="0" compatLnSpc="1">
            <a:prstTxWarp prst="textNoShape">
              <a:avLst/>
            </a:prstTxWarp>
          </a:bodyPr>
          <a:lstStyle/>
          <a:p>
            <a:endParaRPr lang="en-US" dirty="0"/>
          </a:p>
        </p:txBody>
      </p:sp>
      <p:sp>
        <p:nvSpPr>
          <p:cNvPr id="22" name="Freeform 21"/>
          <p:cNvSpPr/>
          <p:nvPr/>
        </p:nvSpPr>
        <p:spPr>
          <a:xfrm>
            <a:off x="630000" y="1747334"/>
            <a:ext cx="11188374" cy="1577438"/>
          </a:xfrm>
          <a:custGeom>
            <a:avLst/>
            <a:gdLst>
              <a:gd name="connsiteX0" fmla="*/ 0 w 10942320"/>
              <a:gd name="connsiteY0" fmla="*/ 1371600 h 1371600"/>
              <a:gd name="connsiteX1" fmla="*/ 3185160 w 10942320"/>
              <a:gd name="connsiteY1" fmla="*/ 1371600 h 1371600"/>
              <a:gd name="connsiteX2" fmla="*/ 3657600 w 10942320"/>
              <a:gd name="connsiteY2" fmla="*/ 899160 h 1371600"/>
              <a:gd name="connsiteX3" fmla="*/ 6858000 w 10942320"/>
              <a:gd name="connsiteY3" fmla="*/ 899160 h 1371600"/>
              <a:gd name="connsiteX4" fmla="*/ 7299960 w 10942320"/>
              <a:gd name="connsiteY4" fmla="*/ 457200 h 1371600"/>
              <a:gd name="connsiteX5" fmla="*/ 10485120 w 10942320"/>
              <a:gd name="connsiteY5" fmla="*/ 457200 h 1371600"/>
              <a:gd name="connsiteX6" fmla="*/ 10942320 w 10942320"/>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2320" h="1371600">
                <a:moveTo>
                  <a:pt x="0" y="1371600"/>
                </a:moveTo>
                <a:lnTo>
                  <a:pt x="3185160" y="1371600"/>
                </a:lnTo>
                <a:lnTo>
                  <a:pt x="3657600" y="899160"/>
                </a:lnTo>
                <a:lnTo>
                  <a:pt x="6858000" y="899160"/>
                </a:lnTo>
                <a:lnTo>
                  <a:pt x="7299960" y="457200"/>
                </a:lnTo>
                <a:lnTo>
                  <a:pt x="10485120" y="457200"/>
                </a:lnTo>
                <a:lnTo>
                  <a:pt x="10942320" y="0"/>
                </a:lnTo>
              </a:path>
            </a:pathLst>
          </a:custGeom>
          <a:noFill/>
          <a:ln w="96520" cap="rnd" cmpd="sng" algn="ctr">
            <a:solidFill>
              <a:srgbClr val="29BA74"/>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86868" tIns="43434" rIns="86868" bIns="43434" rtlCol="0" anchor="ctr"/>
          <a:lstStyle/>
          <a:p>
            <a:pPr algn="ctr"/>
            <a:endParaRPr lang="en-US" dirty="0"/>
          </a:p>
        </p:txBody>
      </p:sp>
      <p:sp>
        <p:nvSpPr>
          <p:cNvPr id="31" name="ee4pContent2"/>
          <p:cNvSpPr txBox="1"/>
          <p:nvPr/>
        </p:nvSpPr>
        <p:spPr>
          <a:xfrm>
            <a:off x="630000" y="3579992"/>
            <a:ext cx="3294300" cy="2769989"/>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altLang="ko-KR" sz="1800" dirty="0">
                <a:solidFill>
                  <a:srgbClr val="29BA74"/>
                </a:solidFill>
                <a:ea typeface="Gulim" pitchFamily="34" charset="-127"/>
              </a:rPr>
              <a:t>Optimized campaign design</a:t>
            </a:r>
          </a:p>
          <a:p>
            <a:pPr lvl="1">
              <a:buClr>
                <a:schemeClr val="tx2">
                  <a:lumMod val="100000"/>
                </a:schemeClr>
              </a:buClr>
              <a:buSzPct val="100000"/>
            </a:pPr>
            <a:r>
              <a:rPr lang="en-US" altLang="ko-KR" sz="1800" dirty="0">
                <a:solidFill>
                  <a:schemeClr val="tx1">
                    <a:lumMod val="100000"/>
                  </a:schemeClr>
                </a:solidFill>
                <a:ea typeface="Gulim" pitchFamily="34" charset="-127"/>
              </a:rPr>
              <a:t>Refined hurdles, incentives and duration</a:t>
            </a:r>
          </a:p>
          <a:p>
            <a:pPr lvl="1">
              <a:buClr>
                <a:schemeClr val="tx2">
                  <a:lumMod val="100000"/>
                </a:schemeClr>
              </a:buClr>
              <a:buSzPct val="100000"/>
            </a:pPr>
            <a:r>
              <a:rPr lang="en-US" altLang="ko-KR" sz="1800" dirty="0">
                <a:solidFill>
                  <a:schemeClr val="tx1">
                    <a:lumMod val="100000"/>
                  </a:schemeClr>
                </a:solidFill>
                <a:ea typeface="Gulim" pitchFamily="34" charset="-127"/>
              </a:rPr>
              <a:t>Improved messaging and look &amp; feel</a:t>
            </a:r>
          </a:p>
          <a:p>
            <a:pPr lvl="1">
              <a:buClr>
                <a:schemeClr val="tx2">
                  <a:lumMod val="100000"/>
                </a:schemeClr>
              </a:buClr>
              <a:buSzPct val="100000"/>
            </a:pPr>
            <a:endParaRPr lang="en-US" altLang="ko-KR" sz="1800" dirty="0">
              <a:solidFill>
                <a:schemeClr val="tx1">
                  <a:lumMod val="100000"/>
                </a:schemeClr>
              </a:solidFill>
              <a:ea typeface="Gulim" pitchFamily="34" charset="-127"/>
            </a:endParaRPr>
          </a:p>
          <a:p>
            <a:pPr>
              <a:buSzPct val="100000"/>
            </a:pPr>
            <a:r>
              <a:rPr lang="en-US" altLang="ko-KR" sz="1800" dirty="0">
                <a:solidFill>
                  <a:srgbClr val="29BA74"/>
                </a:solidFill>
                <a:ea typeface="Gulim" pitchFamily="34" charset="-127"/>
              </a:rPr>
              <a:t>Refined segmentation</a:t>
            </a:r>
          </a:p>
          <a:p>
            <a:pPr lvl="1">
              <a:buClr>
                <a:schemeClr val="tx2">
                  <a:lumMod val="100000"/>
                </a:schemeClr>
              </a:buClr>
              <a:buSzPct val="100000"/>
            </a:pPr>
            <a:r>
              <a:rPr lang="en-US" altLang="ko-KR" sz="1800" dirty="0">
                <a:solidFill>
                  <a:schemeClr val="tx1">
                    <a:lumMod val="100000"/>
                  </a:schemeClr>
                </a:solidFill>
                <a:ea typeface="Gulim" pitchFamily="34" charset="-127"/>
              </a:rPr>
              <a:t>Visit frequency is key driver</a:t>
            </a:r>
          </a:p>
          <a:p>
            <a:pPr lvl="1">
              <a:buClr>
                <a:schemeClr val="tx2">
                  <a:lumMod val="100000"/>
                </a:schemeClr>
              </a:buClr>
              <a:buSzPct val="100000"/>
            </a:pPr>
            <a:r>
              <a:rPr lang="en-US" altLang="ko-KR" sz="1800" dirty="0">
                <a:solidFill>
                  <a:schemeClr val="tx1">
                    <a:lumMod val="100000"/>
                  </a:schemeClr>
                </a:solidFill>
                <a:ea typeface="Gulim" pitchFamily="34" charset="-127"/>
              </a:rPr>
              <a:t>New segmentation reduces variance in results</a:t>
            </a:r>
          </a:p>
        </p:txBody>
      </p:sp>
      <p:sp>
        <p:nvSpPr>
          <p:cNvPr id="32" name="ee4pContent2"/>
          <p:cNvSpPr txBox="1"/>
          <p:nvPr/>
        </p:nvSpPr>
        <p:spPr>
          <a:xfrm>
            <a:off x="4618158" y="2995217"/>
            <a:ext cx="3207590" cy="3323987"/>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pPr>
            <a:r>
              <a:rPr lang="en-US" altLang="ko-KR" sz="1800" dirty="0">
                <a:solidFill>
                  <a:srgbClr val="29BA74"/>
                </a:solidFill>
                <a:ea typeface="Gulim" pitchFamily="34" charset="-127"/>
              </a:rPr>
              <a:t>Developed predictive models to increase relevance </a:t>
            </a:r>
          </a:p>
          <a:p>
            <a:pPr lvl="1">
              <a:buClr>
                <a:schemeClr val="tx2">
                  <a:lumMod val="100000"/>
                </a:schemeClr>
              </a:buClr>
              <a:buSzPct val="100000"/>
            </a:pPr>
            <a:r>
              <a:rPr lang="en-US" altLang="ko-KR" sz="1800" dirty="0">
                <a:solidFill>
                  <a:schemeClr val="tx1">
                    <a:lumMod val="100000"/>
                  </a:schemeClr>
                </a:solidFill>
                <a:ea typeface="Gulim" pitchFamily="34" charset="-127"/>
              </a:rPr>
              <a:t>Movie affinity</a:t>
            </a:r>
          </a:p>
          <a:p>
            <a:pPr lvl="1">
              <a:buClr>
                <a:schemeClr val="tx2">
                  <a:lumMod val="100000"/>
                </a:schemeClr>
              </a:buClr>
              <a:buSzPct val="100000"/>
            </a:pPr>
            <a:r>
              <a:rPr lang="en-US" altLang="ko-KR" sz="1800" dirty="0">
                <a:solidFill>
                  <a:schemeClr val="tx1">
                    <a:lumMod val="100000"/>
                  </a:schemeClr>
                </a:solidFill>
                <a:ea typeface="Gulim" pitchFamily="34" charset="-127"/>
              </a:rPr>
              <a:t>Product propensity</a:t>
            </a:r>
          </a:p>
          <a:p>
            <a:pPr lvl="1">
              <a:buClr>
                <a:schemeClr val="tx2">
                  <a:lumMod val="100000"/>
                </a:schemeClr>
              </a:buClr>
              <a:buSzPct val="100000"/>
            </a:pPr>
            <a:endParaRPr lang="en-US" altLang="ko-KR" sz="1800" dirty="0">
              <a:solidFill>
                <a:schemeClr val="tx1">
                  <a:lumMod val="100000"/>
                </a:schemeClr>
              </a:solidFill>
              <a:ea typeface="Gulim" pitchFamily="34" charset="-127"/>
            </a:endParaRPr>
          </a:p>
          <a:p>
            <a:pPr>
              <a:buSzPct val="100000"/>
            </a:pPr>
            <a:r>
              <a:rPr lang="en-US" altLang="ko-KR" sz="1800" dirty="0">
                <a:solidFill>
                  <a:srgbClr val="29BA74"/>
                </a:solidFill>
                <a:ea typeface="Gulim" pitchFamily="34" charset="-127"/>
              </a:rPr>
              <a:t>Introduced alternative channels</a:t>
            </a:r>
          </a:p>
          <a:p>
            <a:pPr lvl="1">
              <a:buClr>
                <a:schemeClr val="tx2">
                  <a:lumMod val="100000"/>
                </a:schemeClr>
              </a:buClr>
              <a:buSzPct val="100000"/>
            </a:pPr>
            <a:r>
              <a:rPr lang="en-US" altLang="ko-KR" sz="1800" dirty="0">
                <a:solidFill>
                  <a:schemeClr val="tx1">
                    <a:lumMod val="100000"/>
                  </a:schemeClr>
                </a:solidFill>
                <a:ea typeface="Gulim" pitchFamily="34" charset="-127"/>
              </a:rPr>
              <a:t>e-Mail</a:t>
            </a:r>
          </a:p>
          <a:p>
            <a:pPr lvl="1">
              <a:buClr>
                <a:schemeClr val="tx2">
                  <a:lumMod val="100000"/>
                </a:schemeClr>
              </a:buClr>
              <a:buSzPct val="100000"/>
            </a:pPr>
            <a:r>
              <a:rPr lang="en-US" altLang="ko-KR" sz="1800" dirty="0">
                <a:solidFill>
                  <a:schemeClr val="tx1">
                    <a:lumMod val="100000"/>
                  </a:schemeClr>
                </a:solidFill>
                <a:ea typeface="Gulim" pitchFamily="34" charset="-127"/>
              </a:rPr>
              <a:t>+ SMS </a:t>
            </a:r>
          </a:p>
          <a:p>
            <a:pPr lvl="1">
              <a:buClr>
                <a:schemeClr val="tx2">
                  <a:lumMod val="100000"/>
                </a:schemeClr>
              </a:buClr>
              <a:buSzPct val="100000"/>
            </a:pPr>
            <a:r>
              <a:rPr lang="en-US" altLang="ko-KR" sz="1800" dirty="0">
                <a:solidFill>
                  <a:schemeClr val="tx1">
                    <a:lumMod val="100000"/>
                  </a:schemeClr>
                </a:solidFill>
                <a:ea typeface="Gulim" pitchFamily="34" charset="-127"/>
              </a:rPr>
              <a:t>+ Social Media</a:t>
            </a:r>
          </a:p>
          <a:p>
            <a:pPr lvl="1">
              <a:buClr>
                <a:schemeClr val="tx2">
                  <a:lumMod val="100000"/>
                </a:schemeClr>
              </a:buClr>
              <a:buSzPct val="100000"/>
            </a:pPr>
            <a:endParaRPr lang="en-US" altLang="ko-KR" sz="1800" dirty="0">
              <a:solidFill>
                <a:schemeClr val="tx1">
                  <a:lumMod val="100000"/>
                </a:schemeClr>
              </a:solidFill>
              <a:ea typeface="Gulim" pitchFamily="34" charset="-127"/>
            </a:endParaRPr>
          </a:p>
          <a:p>
            <a:pPr>
              <a:buSzPct val="100000"/>
              <a:buFont typeface="Trebuchet MS" panose="020B0603020202020204" pitchFamily="34" charset="0"/>
              <a:buChar char="​"/>
            </a:pPr>
            <a:endParaRPr lang="en-US" altLang="ko-KR" sz="1800" dirty="0">
              <a:solidFill>
                <a:srgbClr val="29BA74"/>
              </a:solidFill>
              <a:ea typeface="Gulim" pitchFamily="34" charset="-127"/>
            </a:endParaRPr>
          </a:p>
        </p:txBody>
      </p:sp>
      <p:sp>
        <p:nvSpPr>
          <p:cNvPr id="33" name="ee4pContent2"/>
          <p:cNvSpPr txBox="1"/>
          <p:nvPr/>
        </p:nvSpPr>
        <p:spPr>
          <a:xfrm>
            <a:off x="8437221" y="2514227"/>
            <a:ext cx="2999206" cy="1384995"/>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Font typeface="Trebuchet MS" panose="020B0603020202020204" pitchFamily="34" charset="0"/>
              <a:buChar char="​"/>
            </a:pPr>
            <a:r>
              <a:rPr lang="en-US" altLang="ko-KR" sz="1800" dirty="0">
                <a:solidFill>
                  <a:srgbClr val="29BA74"/>
                </a:solidFill>
                <a:ea typeface="Gulim" pitchFamily="34" charset="-127"/>
              </a:rPr>
              <a:t>Reduced campaign cost</a:t>
            </a:r>
          </a:p>
          <a:p>
            <a:pPr lvl="1">
              <a:buClr>
                <a:schemeClr val="tx2">
                  <a:lumMod val="100000"/>
                </a:schemeClr>
              </a:buClr>
              <a:buSzPct val="100000"/>
            </a:pPr>
            <a:r>
              <a:rPr lang="en-US" altLang="ko-KR" sz="1800" dirty="0">
                <a:solidFill>
                  <a:schemeClr val="tx1">
                    <a:lumMod val="100000"/>
                  </a:schemeClr>
                </a:solidFill>
                <a:ea typeface="Gulim" pitchFamily="34" charset="-127"/>
              </a:rPr>
              <a:t>"Opt-in" to reduce cannibalization</a:t>
            </a:r>
          </a:p>
          <a:p>
            <a:pPr lvl="1">
              <a:buClr>
                <a:schemeClr val="tx2">
                  <a:lumMod val="100000"/>
                </a:schemeClr>
              </a:buClr>
              <a:buSzPct val="100000"/>
            </a:pPr>
            <a:r>
              <a:rPr lang="en-US" altLang="ko-KR" sz="1800" dirty="0">
                <a:solidFill>
                  <a:schemeClr val="tx1">
                    <a:lumMod val="100000"/>
                  </a:schemeClr>
                </a:solidFill>
                <a:ea typeface="Gulim" pitchFamily="34" charset="-127"/>
              </a:rPr>
              <a:t>Optimized reward depth to increase ROI</a:t>
            </a:r>
          </a:p>
        </p:txBody>
      </p:sp>
      <p:sp>
        <p:nvSpPr>
          <p:cNvPr id="35" name="Freeform 25"/>
          <p:cNvSpPr>
            <a:spLocks/>
          </p:cNvSpPr>
          <p:nvPr/>
        </p:nvSpPr>
        <p:spPr bwMode="auto">
          <a:xfrm>
            <a:off x="630000" y="2753758"/>
            <a:ext cx="672503" cy="555231"/>
          </a:xfrm>
          <a:custGeom>
            <a:avLst/>
            <a:gdLst>
              <a:gd name="T0" fmla="*/ 384 w 992"/>
              <a:gd name="T1" fmla="*/ 650 h 818"/>
              <a:gd name="T2" fmla="*/ 392 w 992"/>
              <a:gd name="T3" fmla="*/ 642 h 818"/>
              <a:gd name="T4" fmla="*/ 283 w 992"/>
              <a:gd name="T5" fmla="*/ 427 h 818"/>
              <a:gd name="T6" fmla="*/ 293 w 992"/>
              <a:gd name="T7" fmla="*/ 413 h 818"/>
              <a:gd name="T8" fmla="*/ 460 w 992"/>
              <a:gd name="T9" fmla="*/ 767 h 818"/>
              <a:gd name="T10" fmla="*/ 460 w 992"/>
              <a:gd name="T11" fmla="*/ 805 h 818"/>
              <a:gd name="T12" fmla="*/ 511 w 992"/>
              <a:gd name="T13" fmla="*/ 807 h 818"/>
              <a:gd name="T14" fmla="*/ 560 w 992"/>
              <a:gd name="T15" fmla="*/ 818 h 818"/>
              <a:gd name="T16" fmla="*/ 553 w 992"/>
              <a:gd name="T17" fmla="*/ 681 h 818"/>
              <a:gd name="T18" fmla="*/ 554 w 992"/>
              <a:gd name="T19" fmla="*/ 525 h 818"/>
              <a:gd name="T20" fmla="*/ 577 w 992"/>
              <a:gd name="T21" fmla="*/ 392 h 818"/>
              <a:gd name="T22" fmla="*/ 679 w 992"/>
              <a:gd name="T23" fmla="*/ 228 h 818"/>
              <a:gd name="T24" fmla="*/ 744 w 992"/>
              <a:gd name="T25" fmla="*/ 181 h 818"/>
              <a:gd name="T26" fmla="*/ 754 w 992"/>
              <a:gd name="T27" fmla="*/ 194 h 818"/>
              <a:gd name="T28" fmla="*/ 622 w 992"/>
              <a:gd name="T29" fmla="*/ 478 h 818"/>
              <a:gd name="T30" fmla="*/ 632 w 992"/>
              <a:gd name="T31" fmla="*/ 487 h 818"/>
              <a:gd name="T32" fmla="*/ 992 w 992"/>
              <a:gd name="T33" fmla="*/ 9 h 818"/>
              <a:gd name="T34" fmla="*/ 982 w 992"/>
              <a:gd name="T35" fmla="*/ 0 h 818"/>
              <a:gd name="T36" fmla="*/ 485 w 992"/>
              <a:gd name="T37" fmla="*/ 430 h 818"/>
              <a:gd name="T38" fmla="*/ 469 w 992"/>
              <a:gd name="T39" fmla="*/ 434 h 818"/>
              <a:gd name="T40" fmla="*/ 8 w 992"/>
              <a:gd name="T41" fmla="*/ 255 h 818"/>
              <a:gd name="T42" fmla="*/ 0 w 992"/>
              <a:gd name="T43" fmla="*/ 265 h 818"/>
              <a:gd name="T44" fmla="*/ 384 w 992"/>
              <a:gd name="T45" fmla="*/ 65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2" h="818">
                <a:moveTo>
                  <a:pt x="384" y="650"/>
                </a:moveTo>
                <a:cubicBezTo>
                  <a:pt x="388" y="650"/>
                  <a:pt x="392" y="646"/>
                  <a:pt x="392" y="642"/>
                </a:cubicBezTo>
                <a:cubicBezTo>
                  <a:pt x="395" y="615"/>
                  <a:pt x="391" y="524"/>
                  <a:pt x="283" y="427"/>
                </a:cubicBezTo>
                <a:cubicBezTo>
                  <a:pt x="276" y="421"/>
                  <a:pt x="284" y="408"/>
                  <a:pt x="293" y="413"/>
                </a:cubicBezTo>
                <a:cubicBezTo>
                  <a:pt x="426" y="476"/>
                  <a:pt x="466" y="630"/>
                  <a:pt x="460" y="767"/>
                </a:cubicBezTo>
                <a:cubicBezTo>
                  <a:pt x="459" y="774"/>
                  <a:pt x="460" y="789"/>
                  <a:pt x="460" y="805"/>
                </a:cubicBezTo>
                <a:cubicBezTo>
                  <a:pt x="511" y="807"/>
                  <a:pt x="511" y="807"/>
                  <a:pt x="511" y="807"/>
                </a:cubicBezTo>
                <a:cubicBezTo>
                  <a:pt x="528" y="808"/>
                  <a:pt x="545" y="812"/>
                  <a:pt x="560" y="818"/>
                </a:cubicBezTo>
                <a:cubicBezTo>
                  <a:pt x="566" y="775"/>
                  <a:pt x="556" y="713"/>
                  <a:pt x="553" y="681"/>
                </a:cubicBezTo>
                <a:cubicBezTo>
                  <a:pt x="550" y="629"/>
                  <a:pt x="551" y="577"/>
                  <a:pt x="554" y="525"/>
                </a:cubicBezTo>
                <a:cubicBezTo>
                  <a:pt x="556" y="480"/>
                  <a:pt x="563" y="435"/>
                  <a:pt x="577" y="392"/>
                </a:cubicBezTo>
                <a:cubicBezTo>
                  <a:pt x="597" y="330"/>
                  <a:pt x="631" y="272"/>
                  <a:pt x="679" y="228"/>
                </a:cubicBezTo>
                <a:cubicBezTo>
                  <a:pt x="698" y="210"/>
                  <a:pt x="721" y="194"/>
                  <a:pt x="744" y="181"/>
                </a:cubicBezTo>
                <a:cubicBezTo>
                  <a:pt x="752" y="176"/>
                  <a:pt x="760" y="187"/>
                  <a:pt x="754" y="194"/>
                </a:cubicBezTo>
                <a:cubicBezTo>
                  <a:pt x="642" y="323"/>
                  <a:pt x="625" y="444"/>
                  <a:pt x="622" y="478"/>
                </a:cubicBezTo>
                <a:cubicBezTo>
                  <a:pt x="622" y="483"/>
                  <a:pt x="627" y="487"/>
                  <a:pt x="632" y="487"/>
                </a:cubicBezTo>
                <a:cubicBezTo>
                  <a:pt x="983" y="481"/>
                  <a:pt x="992" y="73"/>
                  <a:pt x="992" y="9"/>
                </a:cubicBezTo>
                <a:cubicBezTo>
                  <a:pt x="991" y="4"/>
                  <a:pt x="987" y="0"/>
                  <a:pt x="982" y="0"/>
                </a:cubicBezTo>
                <a:cubicBezTo>
                  <a:pt x="558" y="4"/>
                  <a:pt x="494" y="260"/>
                  <a:pt x="485" y="430"/>
                </a:cubicBezTo>
                <a:cubicBezTo>
                  <a:pt x="485" y="439"/>
                  <a:pt x="473" y="441"/>
                  <a:pt x="469" y="434"/>
                </a:cubicBezTo>
                <a:cubicBezTo>
                  <a:pt x="416" y="328"/>
                  <a:pt x="292" y="242"/>
                  <a:pt x="8" y="255"/>
                </a:cubicBezTo>
                <a:cubicBezTo>
                  <a:pt x="3" y="255"/>
                  <a:pt x="0" y="260"/>
                  <a:pt x="0" y="265"/>
                </a:cubicBezTo>
                <a:cubicBezTo>
                  <a:pt x="2" y="322"/>
                  <a:pt x="34" y="646"/>
                  <a:pt x="384" y="65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868" tIns="43434" rIns="86868" bIns="43434" numCol="1" anchor="t" anchorCtr="0" compatLnSpc="1">
            <a:prstTxWarp prst="textNoShape">
              <a:avLst/>
            </a:prstTxWarp>
          </a:bodyPr>
          <a:lstStyle/>
          <a:p>
            <a:endParaRPr lang="en-US" dirty="0"/>
          </a:p>
        </p:txBody>
      </p:sp>
      <p:sp>
        <p:nvSpPr>
          <p:cNvPr id="15" name="ee4pContent2"/>
          <p:cNvSpPr txBox="1"/>
          <p:nvPr/>
        </p:nvSpPr>
        <p:spPr>
          <a:xfrm>
            <a:off x="1450295" y="2917304"/>
            <a:ext cx="2357330" cy="307777"/>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pPr>
            <a:r>
              <a:rPr lang="en-US" altLang="ko-KR" b="1" dirty="0">
                <a:solidFill>
                  <a:srgbClr val="29BA74"/>
                </a:solidFill>
                <a:ea typeface="Gulim" pitchFamily="34" charset="-127"/>
              </a:rPr>
              <a:t>Drive response</a:t>
            </a:r>
          </a:p>
        </p:txBody>
      </p:sp>
      <p:sp>
        <p:nvSpPr>
          <p:cNvPr id="16" name="ee4pContent2"/>
          <p:cNvSpPr txBox="1"/>
          <p:nvPr/>
        </p:nvSpPr>
        <p:spPr>
          <a:xfrm>
            <a:off x="5211341" y="2376973"/>
            <a:ext cx="2357330" cy="307777"/>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None/>
            </a:pPr>
            <a:r>
              <a:rPr lang="en-US" altLang="ko-KR" b="1" dirty="0">
                <a:solidFill>
                  <a:srgbClr val="29BA74"/>
                </a:solidFill>
                <a:ea typeface="Gulim" pitchFamily="34" charset="-127"/>
              </a:rPr>
              <a:t>Drive activity</a:t>
            </a:r>
          </a:p>
        </p:txBody>
      </p:sp>
      <p:sp>
        <p:nvSpPr>
          <p:cNvPr id="17" name="ee4pContent2"/>
          <p:cNvSpPr txBox="1"/>
          <p:nvPr/>
        </p:nvSpPr>
        <p:spPr>
          <a:xfrm>
            <a:off x="9145166" y="1848381"/>
            <a:ext cx="2357330" cy="307777"/>
          </a:xfrm>
          <a:prstGeom prst="rect">
            <a:avLst/>
          </a:prstGeom>
          <a:ln cap="rnd">
            <a:noFill/>
          </a:ln>
        </p:spPr>
        <p:txBody>
          <a:bodyPr vert="horz" wrap="square" lIns="0" tIns="0" rIns="0" bIns="0" rtlCol="0" anchorCtr="0">
            <a:sp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SzPct val="100000"/>
              <a:buNone/>
            </a:pPr>
            <a:r>
              <a:rPr lang="en-US" altLang="ko-KR" b="1" dirty="0">
                <a:solidFill>
                  <a:srgbClr val="29BA74"/>
                </a:solidFill>
                <a:ea typeface="Gulim" pitchFamily="34" charset="-127"/>
              </a:rPr>
              <a:t>Drive margin</a:t>
            </a:r>
          </a:p>
        </p:txBody>
      </p:sp>
      <p:grpSp>
        <p:nvGrpSpPr>
          <p:cNvPr id="18" name="Group 17"/>
          <p:cNvGrpSpPr/>
          <p:nvPr/>
        </p:nvGrpSpPr>
        <p:grpSpPr>
          <a:xfrm>
            <a:off x="8658631" y="4666115"/>
            <a:ext cx="2777795" cy="1442394"/>
            <a:chOff x="5048586" y="2586184"/>
            <a:chExt cx="2777795" cy="1442394"/>
          </a:xfrm>
        </p:grpSpPr>
        <p:cxnSp>
          <p:nvCxnSpPr>
            <p:cNvPr id="19" name="Straight Connector 18"/>
            <p:cNvCxnSpPr/>
            <p:nvPr/>
          </p:nvCxnSpPr>
          <p:spPr>
            <a:xfrm>
              <a:off x="5048586" y="3307381"/>
              <a:ext cx="323773" cy="0"/>
            </a:xfrm>
            <a:prstGeom prst="line">
              <a:avLst/>
            </a:prstGeom>
            <a:noFill/>
            <a:ln w="19050" cap="rnd" cmpd="sng" algn="ctr">
              <a:solidFill>
                <a:schemeClr val="accent5"/>
              </a:solidFill>
              <a:prstDash val="solid"/>
              <a:headEnd type="oval"/>
              <a:tailEnd type="none" w="sm" len="sm"/>
            </a:ln>
            <a:effectLst/>
          </p:spPr>
        </p:cxnSp>
        <p:sp>
          <p:nvSpPr>
            <p:cNvPr id="20" name="Rectangle 19"/>
            <p:cNvSpPr/>
            <p:nvPr/>
          </p:nvSpPr>
          <p:spPr>
            <a:xfrm>
              <a:off x="5378622" y="2586184"/>
              <a:ext cx="2447759" cy="1442394"/>
            </a:xfrm>
            <a:prstGeom prst="rect">
              <a:avLst/>
            </a:prstGeom>
            <a:solidFill>
              <a:sysClr val="window" lastClr="FFFFFF"/>
            </a:solidFill>
            <a:ln w="19050" cap="rnd" cmpd="sng" algn="ctr">
              <a:solidFill>
                <a:schemeClr val="accent4"/>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t>Continuous </a:t>
              </a:r>
              <a:r>
                <a:rPr kumimoji="0" lang="en-US" sz="1600" b="0" i="0" u="none" strike="noStrike" kern="0" cap="none" spc="0" normalizeH="0" noProof="0" dirty="0">
                  <a:ln>
                    <a:noFill/>
                  </a:ln>
                  <a:effectLst/>
                  <a:uLnTx/>
                  <a:uFillTx/>
                </a:rPr>
                <a:t>process improvement reinforced our ability to execute and learn from results</a:t>
              </a:r>
              <a:endParaRPr kumimoji="0" lang="en-US" sz="1200" b="0" i="0" u="none" strike="noStrike" kern="0" cap="none" spc="0" normalizeH="0" baseline="0" noProof="0" dirty="0">
                <a:ln>
                  <a:noFill/>
                </a:ln>
                <a:effectLst/>
                <a:uLnTx/>
                <a:uFillTx/>
              </a:endParaRPr>
            </a:p>
          </p:txBody>
        </p:sp>
      </p:grpSp>
      <p:grpSp>
        <p:nvGrpSpPr>
          <p:cNvPr id="21" name="Group 20"/>
          <p:cNvGrpSpPr>
            <a:grpSpLocks noChangeAspect="1"/>
          </p:cNvGrpSpPr>
          <p:nvPr/>
        </p:nvGrpSpPr>
        <p:grpSpPr>
          <a:xfrm>
            <a:off x="7583388" y="4839720"/>
            <a:ext cx="1143984" cy="1143984"/>
            <a:chOff x="5273040" y="2606040"/>
            <a:chExt cx="1645920" cy="1645920"/>
          </a:xfrm>
        </p:grpSpPr>
        <p:sp>
          <p:nvSpPr>
            <p:cNvPr id="26"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MX" dirty="0"/>
            </a:p>
          </p:txBody>
        </p:sp>
        <p:grpSp>
          <p:nvGrpSpPr>
            <p:cNvPr id="29" name="Group 28"/>
            <p:cNvGrpSpPr/>
            <p:nvPr/>
          </p:nvGrpSpPr>
          <p:grpSpPr>
            <a:xfrm>
              <a:off x="5546027" y="2892361"/>
              <a:ext cx="1099947" cy="1073277"/>
              <a:chOff x="5546027" y="2892361"/>
              <a:chExt cx="1099947" cy="1073277"/>
            </a:xfrm>
          </p:grpSpPr>
          <p:sp>
            <p:nvSpPr>
              <p:cNvPr id="30" name="Freeform 29"/>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s-MX" dirty="0"/>
              </a:p>
            </p:txBody>
          </p:sp>
          <p:sp>
            <p:nvSpPr>
              <p:cNvPr id="34"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MX" dirty="0"/>
              </a:p>
            </p:txBody>
          </p:sp>
        </p:grpSp>
      </p:grpSp>
      <p:sp>
        <p:nvSpPr>
          <p:cNvPr id="23" name="Oval 20"/>
          <p:cNvSpPr>
            <a:spLocks noChangeAspect="1" noChangeArrowheads="1"/>
          </p:cNvSpPr>
          <p:nvPr/>
        </p:nvSpPr>
        <p:spPr bwMode="auto">
          <a:xfrm>
            <a:off x="290655" y="356312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25" name="Oval 20"/>
          <p:cNvSpPr>
            <a:spLocks noChangeAspect="1" noChangeArrowheads="1"/>
          </p:cNvSpPr>
          <p:nvPr/>
        </p:nvSpPr>
        <p:spPr bwMode="auto">
          <a:xfrm>
            <a:off x="4221657" y="307119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27" name="Oval 20"/>
          <p:cNvSpPr>
            <a:spLocks noChangeAspect="1" noChangeArrowheads="1"/>
          </p:cNvSpPr>
          <p:nvPr/>
        </p:nvSpPr>
        <p:spPr bwMode="auto">
          <a:xfrm>
            <a:off x="4221657" y="4446959"/>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
        <p:nvSpPr>
          <p:cNvPr id="28" name="Oval 20"/>
          <p:cNvSpPr>
            <a:spLocks noChangeAspect="1" noChangeArrowheads="1"/>
          </p:cNvSpPr>
          <p:nvPr/>
        </p:nvSpPr>
        <p:spPr bwMode="auto">
          <a:xfrm>
            <a:off x="8101127" y="2477568"/>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5</a:t>
            </a:r>
          </a:p>
        </p:txBody>
      </p:sp>
      <p:sp>
        <p:nvSpPr>
          <p:cNvPr id="36" name="Oval 20"/>
          <p:cNvSpPr>
            <a:spLocks noChangeAspect="1" noChangeArrowheads="1"/>
          </p:cNvSpPr>
          <p:nvPr/>
        </p:nvSpPr>
        <p:spPr bwMode="auto">
          <a:xfrm>
            <a:off x="290655" y="523385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Tree>
    <p:custDataLst>
      <p:tags r:id="rId1"/>
    </p:custDataLst>
    <p:extLst>
      <p:ext uri="{BB962C8B-B14F-4D97-AF65-F5344CB8AC3E}">
        <p14:creationId xmlns:p14="http://schemas.microsoft.com/office/powerpoint/2010/main" val="2519735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3" name="Object 3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402" name="think-cell Slide" r:id="rId6" imgW="498" imgH="499" progId="TCLayout.ActiveDocument.1">
                  <p:embed/>
                </p:oleObj>
              </mc:Choice>
              <mc:Fallback>
                <p:oleObj name="think-cell Slide" r:id="rId6" imgW="498" imgH="499" progId="TCLayout.ActiveDocument.1">
                  <p:embed/>
                  <p:pic>
                    <p:nvPicPr>
                      <p:cNvPr id="33" name="Object 3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prstGeom prst="rect">
            <a:avLst/>
          </a:prstGeom>
        </p:spPr>
        <p:txBody>
          <a:bodyPr>
            <a:spAutoFit/>
          </a:bodyPr>
          <a:lstStyle/>
          <a:p>
            <a:r>
              <a:rPr lang="en-US" dirty="0"/>
              <a:t>Leveraged test and learn approach to evolve pilots</a:t>
            </a:r>
          </a:p>
        </p:txBody>
      </p:sp>
      <p:sp>
        <p:nvSpPr>
          <p:cNvPr id="62" name="ee4pHeader1"/>
          <p:cNvSpPr>
            <a:spLocks noChangeArrowheads="1"/>
          </p:cNvSpPr>
          <p:nvPr>
            <p:custDataLst>
              <p:tags r:id="rId3"/>
            </p:custDataLst>
          </p:nvPr>
        </p:nvSpPr>
        <p:spPr bwMode="gray">
          <a:xfrm>
            <a:off x="1949824" y="1514168"/>
            <a:ext cx="6787776" cy="434474"/>
          </a:xfrm>
          <a:prstGeom prst="homePlate">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dirty="0">
                <a:solidFill>
                  <a:schemeClr val="bg1"/>
                </a:solidFill>
                <a:sym typeface="Trebuchet MS" panose="020B0603020202020204" pitchFamily="34" charset="0"/>
              </a:rPr>
              <a:t>Pilot execution evolution</a:t>
            </a:r>
          </a:p>
        </p:txBody>
      </p:sp>
      <p:sp>
        <p:nvSpPr>
          <p:cNvPr id="72" name="ee4pHeader1"/>
          <p:cNvSpPr>
            <a:spLocks noChangeArrowheads="1"/>
          </p:cNvSpPr>
          <p:nvPr>
            <p:custDataLst>
              <p:tags r:id="rId4"/>
            </p:custDataLst>
          </p:nvPr>
        </p:nvSpPr>
        <p:spPr bwMode="gray">
          <a:xfrm>
            <a:off x="8929511" y="1514168"/>
            <a:ext cx="2633689" cy="434474"/>
          </a:xfrm>
          <a:prstGeom prst="homePlate">
            <a:avLst>
              <a:gd name="adj" fmla="val 0"/>
            </a:avLst>
          </a:prstGeom>
          <a:noFill/>
          <a:ln w="38100" cap="rnd" algn="ctr">
            <a:noFill/>
            <a:round/>
            <a:headEnd/>
            <a:tailEnd/>
          </a:ln>
          <a:extLst>
            <a:ext uri="{909E8E84-426E-40DD-AFC4-6F175D3DCCD1}">
              <a14:hiddenFill xmlns:a14="http://schemas.microsoft.com/office/drawing/2010/main">
                <a:solidFill>
                  <a:schemeClr val="tx2"/>
                </a:solidFill>
              </a14:hiddenFill>
            </a:ext>
          </a:extLst>
        </p:spPr>
        <p:txBody>
          <a:bodyPr lIns="0" tIns="0" rIns="0" bIns="0" anchor="ctr" anchorCtr="0"/>
          <a:lstStyle/>
          <a:p>
            <a:pPr eaLnBrk="0" hangingPunct="0"/>
            <a:r>
              <a:rPr lang="en-US" dirty="0">
                <a:solidFill>
                  <a:srgbClr val="29BA74"/>
                </a:solidFill>
                <a:sym typeface="Trebuchet MS" panose="020B0603020202020204" pitchFamily="34" charset="0"/>
              </a:rPr>
              <a:t>Key Learnings</a:t>
            </a:r>
          </a:p>
        </p:txBody>
      </p:sp>
      <p:sp>
        <p:nvSpPr>
          <p:cNvPr id="46" name="TextBox 45"/>
          <p:cNvSpPr txBox="1"/>
          <p:nvPr/>
        </p:nvSpPr>
        <p:spPr>
          <a:xfrm>
            <a:off x="578512" y="2063822"/>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Treatments</a:t>
            </a:r>
          </a:p>
        </p:txBody>
      </p:sp>
      <p:grpSp>
        <p:nvGrpSpPr>
          <p:cNvPr id="80" name="Group 79"/>
          <p:cNvGrpSpPr>
            <a:grpSpLocks noChangeAspect="1"/>
          </p:cNvGrpSpPr>
          <p:nvPr/>
        </p:nvGrpSpPr>
        <p:grpSpPr>
          <a:xfrm>
            <a:off x="568185" y="2015334"/>
            <a:ext cx="404754" cy="404754"/>
            <a:chOff x="5264150" y="2616200"/>
            <a:chExt cx="1646238" cy="1646238"/>
          </a:xfrm>
        </p:grpSpPr>
        <p:sp>
          <p:nvSpPr>
            <p:cNvPr id="81" name="AutoShape 3"/>
            <p:cNvSpPr>
              <a:spLocks noChangeAspect="1" noChangeArrowheads="1" noTextEdit="1"/>
            </p:cNvSpPr>
            <p:nvPr/>
          </p:nvSpPr>
          <p:spPr bwMode="auto">
            <a:xfrm>
              <a:off x="5264150" y="2616200"/>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82" name="Group 81"/>
            <p:cNvGrpSpPr/>
            <p:nvPr/>
          </p:nvGrpSpPr>
          <p:grpSpPr>
            <a:xfrm>
              <a:off x="5443377" y="2797175"/>
              <a:ext cx="1286017" cy="1282700"/>
              <a:chOff x="5443377" y="2797175"/>
              <a:chExt cx="1286017" cy="1282700"/>
            </a:xfrm>
          </p:grpSpPr>
          <p:sp>
            <p:nvSpPr>
              <p:cNvPr id="83" name="Freeform 82"/>
              <p:cNvSpPr>
                <a:spLocks/>
              </p:cNvSpPr>
              <p:nvPr/>
            </p:nvSpPr>
            <p:spPr bwMode="auto">
              <a:xfrm>
                <a:off x="5789791" y="3155950"/>
                <a:ext cx="577672" cy="577850"/>
              </a:xfrm>
              <a:custGeom>
                <a:avLst/>
                <a:gdLst>
                  <a:gd name="connsiteX0" fmla="*/ 404817 w 577672"/>
                  <a:gd name="connsiteY0" fmla="*/ 0 h 577850"/>
                  <a:gd name="connsiteX1" fmla="*/ 577672 w 577672"/>
                  <a:gd name="connsiteY1" fmla="*/ 172855 h 577850"/>
                  <a:gd name="connsiteX2" fmla="*/ 173392 w 577672"/>
                  <a:gd name="connsiteY2" fmla="*/ 577136 h 577850"/>
                  <a:gd name="connsiteX3" fmla="*/ 171963 w 577672"/>
                  <a:gd name="connsiteY3" fmla="*/ 577850 h 577850"/>
                  <a:gd name="connsiteX4" fmla="*/ 170534 w 577672"/>
                  <a:gd name="connsiteY4" fmla="*/ 577136 h 577850"/>
                  <a:gd name="connsiteX5" fmla="*/ 537 w 577672"/>
                  <a:gd name="connsiteY5" fmla="*/ 407138 h 577850"/>
                  <a:gd name="connsiteX6" fmla="*/ 537 w 577672"/>
                  <a:gd name="connsiteY6" fmla="*/ 404281 h 577850"/>
                  <a:gd name="connsiteX7" fmla="*/ 77082 w 577672"/>
                  <a:gd name="connsiteY7" fmla="*/ 327736 h 577850"/>
                  <a:gd name="connsiteX8" fmla="*/ 90604 w 577672"/>
                  <a:gd name="connsiteY8" fmla="*/ 314213 h 577850"/>
                  <a:gd name="connsiteX9" fmla="*/ 127739 w 577672"/>
                  <a:gd name="connsiteY9" fmla="*/ 350629 h 577850"/>
                  <a:gd name="connsiteX10" fmla="*/ 156791 w 577672"/>
                  <a:gd name="connsiteY10" fmla="*/ 379117 h 577850"/>
                  <a:gd name="connsiteX11" fmla="*/ 167551 w 577672"/>
                  <a:gd name="connsiteY11" fmla="*/ 383382 h 577850"/>
                  <a:gd name="connsiteX12" fmla="*/ 179028 w 577672"/>
                  <a:gd name="connsiteY12" fmla="*/ 379117 h 577850"/>
                  <a:gd name="connsiteX13" fmla="*/ 179028 w 577672"/>
                  <a:gd name="connsiteY13" fmla="*/ 357082 h 577850"/>
                  <a:gd name="connsiteX14" fmla="*/ 118773 w 577672"/>
                  <a:gd name="connsiteY14" fmla="*/ 296751 h 577850"/>
                  <a:gd name="connsiteX15" fmla="*/ 113423 w 577672"/>
                  <a:gd name="connsiteY15" fmla="*/ 291394 h 577850"/>
                  <a:gd name="connsiteX16" fmla="*/ 122087 w 577672"/>
                  <a:gd name="connsiteY16" fmla="*/ 282731 h 577850"/>
                  <a:gd name="connsiteX17" fmla="*/ 181976 w 577672"/>
                  <a:gd name="connsiteY17" fmla="*/ 222842 h 577850"/>
                  <a:gd name="connsiteX18" fmla="*/ 190351 w 577672"/>
                  <a:gd name="connsiteY18" fmla="*/ 214467 h 577850"/>
                  <a:gd name="connsiteX19" fmla="*/ 227460 w 577672"/>
                  <a:gd name="connsiteY19" fmla="*/ 251290 h 577850"/>
                  <a:gd name="connsiteX20" fmla="*/ 256297 w 577672"/>
                  <a:gd name="connsiteY20" fmla="*/ 279906 h 577850"/>
                  <a:gd name="connsiteX21" fmla="*/ 267690 w 577672"/>
                  <a:gd name="connsiteY21" fmla="*/ 284957 h 577850"/>
                  <a:gd name="connsiteX22" fmla="*/ 279083 w 577672"/>
                  <a:gd name="connsiteY22" fmla="*/ 279906 h 577850"/>
                  <a:gd name="connsiteX23" fmla="*/ 279083 w 577672"/>
                  <a:gd name="connsiteY23" fmla="*/ 257537 h 577850"/>
                  <a:gd name="connsiteX24" fmla="*/ 218648 w 577672"/>
                  <a:gd name="connsiteY24" fmla="*/ 198186 h 577850"/>
                  <a:gd name="connsiteX25" fmla="*/ 212586 w 577672"/>
                  <a:gd name="connsiteY25" fmla="*/ 192232 h 577850"/>
                  <a:gd name="connsiteX26" fmla="*/ 271373 w 577672"/>
                  <a:gd name="connsiteY26" fmla="*/ 133444 h 577850"/>
                  <a:gd name="connsiteX27" fmla="*/ 289759 w 577672"/>
                  <a:gd name="connsiteY27" fmla="*/ 115059 h 577850"/>
                  <a:gd name="connsiteX28" fmla="*/ 327472 w 577672"/>
                  <a:gd name="connsiteY28" fmla="*/ 152249 h 577850"/>
                  <a:gd name="connsiteX29" fmla="*/ 356309 w 577672"/>
                  <a:gd name="connsiteY29" fmla="*/ 180688 h 577850"/>
                  <a:gd name="connsiteX30" fmla="*/ 367702 w 577672"/>
                  <a:gd name="connsiteY30" fmla="*/ 184945 h 577850"/>
                  <a:gd name="connsiteX31" fmla="*/ 378383 w 577672"/>
                  <a:gd name="connsiteY31" fmla="*/ 180688 h 577850"/>
                  <a:gd name="connsiteX32" fmla="*/ 378383 w 577672"/>
                  <a:gd name="connsiteY32" fmla="*/ 157982 h 577850"/>
                  <a:gd name="connsiteX33" fmla="*/ 318571 w 577672"/>
                  <a:gd name="connsiteY33" fmla="*/ 99620 h 577850"/>
                  <a:gd name="connsiteX34" fmla="*/ 311803 w 577672"/>
                  <a:gd name="connsiteY34" fmla="*/ 93015 h 577850"/>
                  <a:gd name="connsiteX35" fmla="*/ 333654 w 577672"/>
                  <a:gd name="connsiteY35" fmla="*/ 71164 h 577850"/>
                  <a:gd name="connsiteX36" fmla="*/ 404817 w 577672"/>
                  <a:gd name="connsiteY36" fmla="*/ 0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77672" h="577850">
                    <a:moveTo>
                      <a:pt x="404817" y="0"/>
                    </a:moveTo>
                    <a:cubicBezTo>
                      <a:pt x="404817" y="0"/>
                      <a:pt x="404817" y="0"/>
                      <a:pt x="577672" y="172855"/>
                    </a:cubicBezTo>
                    <a:cubicBezTo>
                      <a:pt x="577672" y="172855"/>
                      <a:pt x="577672" y="172855"/>
                      <a:pt x="173392" y="577136"/>
                    </a:cubicBezTo>
                    <a:cubicBezTo>
                      <a:pt x="173392" y="577136"/>
                      <a:pt x="172677" y="577850"/>
                      <a:pt x="171963" y="577850"/>
                    </a:cubicBezTo>
                    <a:cubicBezTo>
                      <a:pt x="171249" y="577850"/>
                      <a:pt x="170534" y="577136"/>
                      <a:pt x="170534" y="577136"/>
                    </a:cubicBezTo>
                    <a:cubicBezTo>
                      <a:pt x="170534" y="577136"/>
                      <a:pt x="170534" y="577136"/>
                      <a:pt x="537" y="407138"/>
                    </a:cubicBezTo>
                    <a:cubicBezTo>
                      <a:pt x="-178" y="406424"/>
                      <a:pt x="-178" y="404995"/>
                      <a:pt x="537" y="404281"/>
                    </a:cubicBezTo>
                    <a:cubicBezTo>
                      <a:pt x="537" y="404281"/>
                      <a:pt x="537" y="404281"/>
                      <a:pt x="77082" y="327736"/>
                    </a:cubicBezTo>
                    <a:lnTo>
                      <a:pt x="90604" y="314213"/>
                    </a:lnTo>
                    <a:lnTo>
                      <a:pt x="127739" y="350629"/>
                    </a:lnTo>
                    <a:cubicBezTo>
                      <a:pt x="156791" y="379117"/>
                      <a:pt x="156791" y="379117"/>
                      <a:pt x="156791" y="379117"/>
                    </a:cubicBezTo>
                    <a:cubicBezTo>
                      <a:pt x="159660" y="381960"/>
                      <a:pt x="163964" y="383382"/>
                      <a:pt x="167551" y="383382"/>
                    </a:cubicBezTo>
                    <a:cubicBezTo>
                      <a:pt x="171855" y="383382"/>
                      <a:pt x="176158" y="381960"/>
                      <a:pt x="179028" y="379117"/>
                    </a:cubicBezTo>
                    <a:cubicBezTo>
                      <a:pt x="184766" y="372720"/>
                      <a:pt x="184766" y="362768"/>
                      <a:pt x="179028" y="357082"/>
                    </a:cubicBezTo>
                    <a:cubicBezTo>
                      <a:pt x="144597" y="322607"/>
                      <a:pt x="127381" y="305370"/>
                      <a:pt x="118773" y="296751"/>
                    </a:cubicBezTo>
                    <a:lnTo>
                      <a:pt x="113423" y="291394"/>
                    </a:lnTo>
                    <a:lnTo>
                      <a:pt x="122087" y="282731"/>
                    </a:lnTo>
                    <a:cubicBezTo>
                      <a:pt x="139451" y="265366"/>
                      <a:pt x="159296" y="245522"/>
                      <a:pt x="181976" y="222842"/>
                    </a:cubicBezTo>
                    <a:lnTo>
                      <a:pt x="190351" y="214467"/>
                    </a:lnTo>
                    <a:lnTo>
                      <a:pt x="227460" y="251290"/>
                    </a:lnTo>
                    <a:cubicBezTo>
                      <a:pt x="256297" y="279906"/>
                      <a:pt x="256297" y="279906"/>
                      <a:pt x="256297" y="279906"/>
                    </a:cubicBezTo>
                    <a:cubicBezTo>
                      <a:pt x="259858" y="283514"/>
                      <a:pt x="263418" y="284957"/>
                      <a:pt x="267690" y="284957"/>
                    </a:cubicBezTo>
                    <a:cubicBezTo>
                      <a:pt x="271962" y="284957"/>
                      <a:pt x="275523" y="283514"/>
                      <a:pt x="279083" y="279906"/>
                    </a:cubicBezTo>
                    <a:cubicBezTo>
                      <a:pt x="284779" y="274133"/>
                      <a:pt x="284779" y="264031"/>
                      <a:pt x="279083" y="257537"/>
                    </a:cubicBezTo>
                    <a:cubicBezTo>
                      <a:pt x="244549" y="223622"/>
                      <a:pt x="227282" y="206665"/>
                      <a:pt x="218648" y="198186"/>
                    </a:cubicBezTo>
                    <a:lnTo>
                      <a:pt x="212586" y="192232"/>
                    </a:lnTo>
                    <a:lnTo>
                      <a:pt x="271373" y="133444"/>
                    </a:lnTo>
                    <a:lnTo>
                      <a:pt x="289759" y="115059"/>
                    </a:lnTo>
                    <a:lnTo>
                      <a:pt x="327472" y="152249"/>
                    </a:lnTo>
                    <a:cubicBezTo>
                      <a:pt x="356309" y="180688"/>
                      <a:pt x="356309" y="180688"/>
                      <a:pt x="356309" y="180688"/>
                    </a:cubicBezTo>
                    <a:cubicBezTo>
                      <a:pt x="359158" y="183526"/>
                      <a:pt x="363430" y="184945"/>
                      <a:pt x="367702" y="184945"/>
                    </a:cubicBezTo>
                    <a:cubicBezTo>
                      <a:pt x="371262" y="184945"/>
                      <a:pt x="375535" y="183526"/>
                      <a:pt x="378383" y="180688"/>
                    </a:cubicBezTo>
                    <a:cubicBezTo>
                      <a:pt x="384791" y="174302"/>
                      <a:pt x="384791" y="164368"/>
                      <a:pt x="378383" y="157982"/>
                    </a:cubicBezTo>
                    <a:cubicBezTo>
                      <a:pt x="344205" y="124632"/>
                      <a:pt x="327116" y="107957"/>
                      <a:pt x="318571" y="99620"/>
                    </a:cubicBezTo>
                    <a:lnTo>
                      <a:pt x="311803" y="93015"/>
                    </a:lnTo>
                    <a:lnTo>
                      <a:pt x="333654" y="71164"/>
                    </a:lnTo>
                    <a:cubicBezTo>
                      <a:pt x="355861" y="48956"/>
                      <a:pt x="379550" y="25268"/>
                      <a:pt x="40481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4" name="Freeform 83"/>
              <p:cNvSpPr>
                <a:spLocks/>
              </p:cNvSpPr>
              <p:nvPr/>
            </p:nvSpPr>
            <p:spPr bwMode="auto">
              <a:xfrm>
                <a:off x="5443377" y="2797175"/>
                <a:ext cx="1286017" cy="1282700"/>
              </a:xfrm>
              <a:custGeom>
                <a:avLst/>
                <a:gdLst>
                  <a:gd name="connsiteX0" fmla="*/ 251097 w 1286017"/>
                  <a:gd name="connsiteY0" fmla="*/ 1009650 h 1282700"/>
                  <a:gd name="connsiteX1" fmla="*/ 273211 w 1286017"/>
                  <a:gd name="connsiteY1" fmla="*/ 1031751 h 1282700"/>
                  <a:gd name="connsiteX2" fmla="*/ 26393 w 1286017"/>
                  <a:gd name="connsiteY2" fmla="*/ 1278423 h 1282700"/>
                  <a:gd name="connsiteX3" fmla="*/ 15693 w 1286017"/>
                  <a:gd name="connsiteY3" fmla="*/ 1282700 h 1282700"/>
                  <a:gd name="connsiteX4" fmla="*/ 4280 w 1286017"/>
                  <a:gd name="connsiteY4" fmla="*/ 1278423 h 1282700"/>
                  <a:gd name="connsiteX5" fmla="*/ 4280 w 1286017"/>
                  <a:gd name="connsiteY5" fmla="*/ 1256322 h 1282700"/>
                  <a:gd name="connsiteX6" fmla="*/ 314157 w 1286017"/>
                  <a:gd name="connsiteY6" fmla="*/ 868363 h 1282700"/>
                  <a:gd name="connsiteX7" fmla="*/ 336218 w 1286017"/>
                  <a:gd name="connsiteY7" fmla="*/ 890476 h 1282700"/>
                  <a:gd name="connsiteX8" fmla="*/ 284980 w 1286017"/>
                  <a:gd name="connsiteY8" fmla="*/ 941836 h 1282700"/>
                  <a:gd name="connsiteX9" fmla="*/ 284268 w 1286017"/>
                  <a:gd name="connsiteY9" fmla="*/ 943976 h 1282700"/>
                  <a:gd name="connsiteX10" fmla="*/ 284980 w 1286017"/>
                  <a:gd name="connsiteY10" fmla="*/ 945402 h 1282700"/>
                  <a:gd name="connsiteX11" fmla="*/ 337641 w 1286017"/>
                  <a:gd name="connsiteY11" fmla="*/ 998188 h 1282700"/>
                  <a:gd name="connsiteX12" fmla="*/ 339064 w 1286017"/>
                  <a:gd name="connsiteY12" fmla="*/ 998902 h 1282700"/>
                  <a:gd name="connsiteX13" fmla="*/ 341199 w 1286017"/>
                  <a:gd name="connsiteY13" fmla="*/ 998188 h 1282700"/>
                  <a:gd name="connsiteX14" fmla="*/ 392437 w 1286017"/>
                  <a:gd name="connsiteY14" fmla="*/ 946829 h 1282700"/>
                  <a:gd name="connsiteX15" fmla="*/ 414498 w 1286017"/>
                  <a:gd name="connsiteY15" fmla="*/ 968942 h 1282700"/>
                  <a:gd name="connsiteX16" fmla="*/ 363260 w 1286017"/>
                  <a:gd name="connsiteY16" fmla="*/ 1020302 h 1282700"/>
                  <a:gd name="connsiteX17" fmla="*/ 339064 w 1286017"/>
                  <a:gd name="connsiteY17" fmla="*/ 1030288 h 1282700"/>
                  <a:gd name="connsiteX18" fmla="*/ 315580 w 1286017"/>
                  <a:gd name="connsiteY18" fmla="*/ 1020302 h 1282700"/>
                  <a:gd name="connsiteX19" fmla="*/ 262919 w 1286017"/>
                  <a:gd name="connsiteY19" fmla="*/ 967515 h 1282700"/>
                  <a:gd name="connsiteX20" fmla="*/ 262919 w 1286017"/>
                  <a:gd name="connsiteY20" fmla="*/ 919723 h 1282700"/>
                  <a:gd name="connsiteX21" fmla="*/ 314157 w 1286017"/>
                  <a:gd name="connsiteY21" fmla="*/ 868363 h 1282700"/>
                  <a:gd name="connsiteX22" fmla="*/ 704713 w 1286017"/>
                  <a:gd name="connsiteY22" fmla="*/ 315913 h 1282700"/>
                  <a:gd name="connsiteX23" fmla="*/ 726864 w 1286017"/>
                  <a:gd name="connsiteY23" fmla="*/ 338067 h 1282700"/>
                  <a:gd name="connsiteX24" fmla="*/ 328864 w 1286017"/>
                  <a:gd name="connsiteY24" fmla="*/ 736113 h 1282700"/>
                  <a:gd name="connsiteX25" fmla="*/ 328864 w 1286017"/>
                  <a:gd name="connsiteY25" fmla="*/ 789710 h 1282700"/>
                  <a:gd name="connsiteX26" fmla="*/ 493923 w 1286017"/>
                  <a:gd name="connsiteY26" fmla="*/ 954788 h 1282700"/>
                  <a:gd name="connsiteX27" fmla="*/ 520361 w 1286017"/>
                  <a:gd name="connsiteY27" fmla="*/ 965508 h 1282700"/>
                  <a:gd name="connsiteX28" fmla="*/ 546799 w 1286017"/>
                  <a:gd name="connsiteY28" fmla="*/ 954788 h 1282700"/>
                  <a:gd name="connsiteX29" fmla="*/ 944798 w 1286017"/>
                  <a:gd name="connsiteY29" fmla="*/ 556027 h 1282700"/>
                  <a:gd name="connsiteX30" fmla="*/ 966949 w 1286017"/>
                  <a:gd name="connsiteY30" fmla="*/ 578181 h 1282700"/>
                  <a:gd name="connsiteX31" fmla="*/ 568950 w 1286017"/>
                  <a:gd name="connsiteY31" fmla="*/ 976942 h 1282700"/>
                  <a:gd name="connsiteX32" fmla="*/ 520361 w 1286017"/>
                  <a:gd name="connsiteY32" fmla="*/ 996951 h 1282700"/>
                  <a:gd name="connsiteX33" fmla="*/ 471772 w 1286017"/>
                  <a:gd name="connsiteY33" fmla="*/ 976942 h 1282700"/>
                  <a:gd name="connsiteX34" fmla="*/ 306713 w 1286017"/>
                  <a:gd name="connsiteY34" fmla="*/ 811863 h 1282700"/>
                  <a:gd name="connsiteX35" fmla="*/ 306713 w 1286017"/>
                  <a:gd name="connsiteY35" fmla="*/ 713959 h 1282700"/>
                  <a:gd name="connsiteX36" fmla="*/ 704713 w 1286017"/>
                  <a:gd name="connsiteY36" fmla="*/ 315913 h 1282700"/>
                  <a:gd name="connsiteX37" fmla="*/ 704678 w 1286017"/>
                  <a:gd name="connsiteY37" fmla="*/ 233363 h 1282700"/>
                  <a:gd name="connsiteX38" fmla="*/ 716099 w 1286017"/>
                  <a:gd name="connsiteY38" fmla="*/ 237648 h 1282700"/>
                  <a:gd name="connsiteX39" fmla="*/ 1050138 w 1286017"/>
                  <a:gd name="connsiteY39" fmla="*/ 570475 h 1282700"/>
                  <a:gd name="connsiteX40" fmla="*/ 1050138 w 1286017"/>
                  <a:gd name="connsiteY40" fmla="*/ 592616 h 1282700"/>
                  <a:gd name="connsiteX41" fmla="*/ 1038718 w 1286017"/>
                  <a:gd name="connsiteY41" fmla="*/ 596901 h 1282700"/>
                  <a:gd name="connsiteX42" fmla="*/ 1027298 w 1286017"/>
                  <a:gd name="connsiteY42" fmla="*/ 592616 h 1282700"/>
                  <a:gd name="connsiteX43" fmla="*/ 693972 w 1286017"/>
                  <a:gd name="connsiteY43" fmla="*/ 259789 h 1282700"/>
                  <a:gd name="connsiteX44" fmla="*/ 693972 w 1286017"/>
                  <a:gd name="connsiteY44" fmla="*/ 237648 h 1282700"/>
                  <a:gd name="connsiteX45" fmla="*/ 704678 w 1286017"/>
                  <a:gd name="connsiteY45" fmla="*/ 233363 h 1282700"/>
                  <a:gd name="connsiteX46" fmla="*/ 1130461 w 1286017"/>
                  <a:gd name="connsiteY46" fmla="*/ 211138 h 1282700"/>
                  <a:gd name="connsiteX47" fmla="*/ 1152686 w 1286017"/>
                  <a:gd name="connsiteY47" fmla="*/ 233363 h 1282700"/>
                  <a:gd name="connsiteX48" fmla="*/ 954248 w 1286017"/>
                  <a:gd name="connsiteY48" fmla="*/ 431801 h 1282700"/>
                  <a:gd name="connsiteX49" fmla="*/ 932023 w 1286017"/>
                  <a:gd name="connsiteY49" fmla="*/ 407989 h 1282700"/>
                  <a:gd name="connsiteX50" fmla="*/ 1051086 w 1286017"/>
                  <a:gd name="connsiteY50" fmla="*/ 131763 h 1282700"/>
                  <a:gd name="connsiteX51" fmla="*/ 1073311 w 1286017"/>
                  <a:gd name="connsiteY51" fmla="*/ 155575 h 1282700"/>
                  <a:gd name="connsiteX52" fmla="*/ 874873 w 1286017"/>
                  <a:gd name="connsiteY52" fmla="*/ 352426 h 1282700"/>
                  <a:gd name="connsiteX53" fmla="*/ 852648 w 1286017"/>
                  <a:gd name="connsiteY53" fmla="*/ 330201 h 1282700"/>
                  <a:gd name="connsiteX54" fmla="*/ 999955 w 1286017"/>
                  <a:gd name="connsiteY54" fmla="*/ 0 h 1282700"/>
                  <a:gd name="connsiteX55" fmla="*/ 1010662 w 1286017"/>
                  <a:gd name="connsiteY55" fmla="*/ 4276 h 1282700"/>
                  <a:gd name="connsiteX56" fmla="*/ 1281199 w 1286017"/>
                  <a:gd name="connsiteY56" fmla="*/ 273669 h 1282700"/>
                  <a:gd name="connsiteX57" fmla="*/ 1281199 w 1286017"/>
                  <a:gd name="connsiteY57" fmla="*/ 295762 h 1282700"/>
                  <a:gd name="connsiteX58" fmla="*/ 1269064 w 1286017"/>
                  <a:gd name="connsiteY58" fmla="*/ 300038 h 1282700"/>
                  <a:gd name="connsiteX59" fmla="*/ 1258357 w 1286017"/>
                  <a:gd name="connsiteY59" fmla="*/ 295762 h 1282700"/>
                  <a:gd name="connsiteX60" fmla="*/ 988534 w 1286017"/>
                  <a:gd name="connsiteY60" fmla="*/ 26369 h 1282700"/>
                  <a:gd name="connsiteX61" fmla="*/ 988534 w 1286017"/>
                  <a:gd name="connsiteY61" fmla="*/ 4276 h 1282700"/>
                  <a:gd name="connsiteX62" fmla="*/ 999955 w 1286017"/>
                  <a:gd name="connsiteY6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86017" h="1282700">
                    <a:moveTo>
                      <a:pt x="251097" y="1009650"/>
                    </a:moveTo>
                    <a:cubicBezTo>
                      <a:pt x="251097" y="1009650"/>
                      <a:pt x="251097" y="1009650"/>
                      <a:pt x="273211" y="1031751"/>
                    </a:cubicBezTo>
                    <a:cubicBezTo>
                      <a:pt x="273211" y="1031751"/>
                      <a:pt x="273211" y="1031751"/>
                      <a:pt x="26393" y="1278423"/>
                    </a:cubicBezTo>
                    <a:cubicBezTo>
                      <a:pt x="23540" y="1281274"/>
                      <a:pt x="19260" y="1282700"/>
                      <a:pt x="15693" y="1282700"/>
                    </a:cubicBezTo>
                    <a:cubicBezTo>
                      <a:pt x="11413" y="1282700"/>
                      <a:pt x="7846" y="1281274"/>
                      <a:pt x="4280" y="1278423"/>
                    </a:cubicBezTo>
                    <a:cubicBezTo>
                      <a:pt x="-1427" y="1272006"/>
                      <a:pt x="-1427" y="1262025"/>
                      <a:pt x="4280" y="1256322"/>
                    </a:cubicBezTo>
                    <a:close/>
                    <a:moveTo>
                      <a:pt x="314157" y="868363"/>
                    </a:moveTo>
                    <a:cubicBezTo>
                      <a:pt x="314157" y="868363"/>
                      <a:pt x="314157" y="868363"/>
                      <a:pt x="336218" y="890476"/>
                    </a:cubicBezTo>
                    <a:cubicBezTo>
                      <a:pt x="336218" y="890476"/>
                      <a:pt x="336218" y="890476"/>
                      <a:pt x="284980" y="941836"/>
                    </a:cubicBezTo>
                    <a:cubicBezTo>
                      <a:pt x="284268" y="942549"/>
                      <a:pt x="284268" y="943262"/>
                      <a:pt x="284268" y="943976"/>
                    </a:cubicBezTo>
                    <a:cubicBezTo>
                      <a:pt x="284268" y="943976"/>
                      <a:pt x="284268" y="944689"/>
                      <a:pt x="284980" y="945402"/>
                    </a:cubicBezTo>
                    <a:cubicBezTo>
                      <a:pt x="284980" y="945402"/>
                      <a:pt x="284980" y="945402"/>
                      <a:pt x="337641" y="998188"/>
                    </a:cubicBezTo>
                    <a:cubicBezTo>
                      <a:pt x="338352" y="998902"/>
                      <a:pt x="339064" y="998902"/>
                      <a:pt x="339064" y="998902"/>
                    </a:cubicBezTo>
                    <a:cubicBezTo>
                      <a:pt x="339776" y="998902"/>
                      <a:pt x="340487" y="998902"/>
                      <a:pt x="341199" y="998188"/>
                    </a:cubicBezTo>
                    <a:cubicBezTo>
                      <a:pt x="392437" y="946829"/>
                      <a:pt x="392437" y="946829"/>
                      <a:pt x="392437" y="946829"/>
                    </a:cubicBezTo>
                    <a:cubicBezTo>
                      <a:pt x="392437" y="946829"/>
                      <a:pt x="392437" y="946829"/>
                      <a:pt x="414498" y="968942"/>
                    </a:cubicBezTo>
                    <a:cubicBezTo>
                      <a:pt x="414498" y="968942"/>
                      <a:pt x="414498" y="968942"/>
                      <a:pt x="363260" y="1020302"/>
                    </a:cubicBezTo>
                    <a:cubicBezTo>
                      <a:pt x="356855" y="1026722"/>
                      <a:pt x="347604" y="1030288"/>
                      <a:pt x="339064" y="1030288"/>
                    </a:cubicBezTo>
                    <a:cubicBezTo>
                      <a:pt x="330524" y="1030288"/>
                      <a:pt x="321985" y="1026722"/>
                      <a:pt x="315580" y="1020302"/>
                    </a:cubicBezTo>
                    <a:cubicBezTo>
                      <a:pt x="315580" y="1020302"/>
                      <a:pt x="315580" y="1020302"/>
                      <a:pt x="262919" y="967515"/>
                    </a:cubicBezTo>
                    <a:cubicBezTo>
                      <a:pt x="249398" y="954676"/>
                      <a:pt x="249398" y="933276"/>
                      <a:pt x="262919" y="919723"/>
                    </a:cubicBezTo>
                    <a:cubicBezTo>
                      <a:pt x="262919" y="919723"/>
                      <a:pt x="262919" y="919723"/>
                      <a:pt x="314157" y="868363"/>
                    </a:cubicBezTo>
                    <a:close/>
                    <a:moveTo>
                      <a:pt x="704713" y="315913"/>
                    </a:moveTo>
                    <a:cubicBezTo>
                      <a:pt x="704713" y="315913"/>
                      <a:pt x="704713" y="315913"/>
                      <a:pt x="726864" y="338067"/>
                    </a:cubicBezTo>
                    <a:cubicBezTo>
                      <a:pt x="726864" y="338067"/>
                      <a:pt x="726864" y="338067"/>
                      <a:pt x="328864" y="736113"/>
                    </a:cubicBezTo>
                    <a:cubicBezTo>
                      <a:pt x="314573" y="751835"/>
                      <a:pt x="314573" y="775417"/>
                      <a:pt x="328864" y="789710"/>
                    </a:cubicBezTo>
                    <a:cubicBezTo>
                      <a:pt x="328864" y="789710"/>
                      <a:pt x="328864" y="789710"/>
                      <a:pt x="493923" y="954788"/>
                    </a:cubicBezTo>
                    <a:cubicBezTo>
                      <a:pt x="501068" y="961935"/>
                      <a:pt x="510357" y="965508"/>
                      <a:pt x="520361" y="965508"/>
                    </a:cubicBezTo>
                    <a:cubicBezTo>
                      <a:pt x="530364" y="965508"/>
                      <a:pt x="539654" y="961935"/>
                      <a:pt x="546799" y="954788"/>
                    </a:cubicBezTo>
                    <a:cubicBezTo>
                      <a:pt x="944798" y="556027"/>
                      <a:pt x="944798" y="556027"/>
                      <a:pt x="944798" y="556027"/>
                    </a:cubicBezTo>
                    <a:cubicBezTo>
                      <a:pt x="944798" y="556027"/>
                      <a:pt x="944798" y="556027"/>
                      <a:pt x="966949" y="578181"/>
                    </a:cubicBezTo>
                    <a:cubicBezTo>
                      <a:pt x="966949" y="578181"/>
                      <a:pt x="966949" y="578181"/>
                      <a:pt x="568950" y="976942"/>
                    </a:cubicBezTo>
                    <a:cubicBezTo>
                      <a:pt x="556088" y="989805"/>
                      <a:pt x="538224" y="996951"/>
                      <a:pt x="520361" y="996951"/>
                    </a:cubicBezTo>
                    <a:cubicBezTo>
                      <a:pt x="501783" y="996951"/>
                      <a:pt x="484634" y="989805"/>
                      <a:pt x="471772" y="976942"/>
                    </a:cubicBezTo>
                    <a:cubicBezTo>
                      <a:pt x="471772" y="976942"/>
                      <a:pt x="471772" y="976942"/>
                      <a:pt x="306713" y="811863"/>
                    </a:cubicBezTo>
                    <a:cubicBezTo>
                      <a:pt x="279561" y="785422"/>
                      <a:pt x="279561" y="741115"/>
                      <a:pt x="306713" y="713959"/>
                    </a:cubicBezTo>
                    <a:cubicBezTo>
                      <a:pt x="306713" y="713959"/>
                      <a:pt x="306713" y="713959"/>
                      <a:pt x="704713" y="315913"/>
                    </a:cubicBezTo>
                    <a:close/>
                    <a:moveTo>
                      <a:pt x="704678" y="233363"/>
                    </a:moveTo>
                    <a:cubicBezTo>
                      <a:pt x="708961" y="233363"/>
                      <a:pt x="712530" y="234792"/>
                      <a:pt x="716099" y="237648"/>
                    </a:cubicBezTo>
                    <a:cubicBezTo>
                      <a:pt x="1050138" y="570475"/>
                      <a:pt x="1050138" y="570475"/>
                      <a:pt x="1050138" y="570475"/>
                    </a:cubicBezTo>
                    <a:cubicBezTo>
                      <a:pt x="1055848" y="576189"/>
                      <a:pt x="1055848" y="586188"/>
                      <a:pt x="1050138" y="592616"/>
                    </a:cubicBezTo>
                    <a:cubicBezTo>
                      <a:pt x="1046569" y="595473"/>
                      <a:pt x="1043001" y="596901"/>
                      <a:pt x="1038718" y="596901"/>
                    </a:cubicBezTo>
                    <a:cubicBezTo>
                      <a:pt x="1034435" y="596901"/>
                      <a:pt x="1030867" y="595473"/>
                      <a:pt x="1027298" y="592616"/>
                    </a:cubicBezTo>
                    <a:cubicBezTo>
                      <a:pt x="1027298" y="592616"/>
                      <a:pt x="1027298" y="592616"/>
                      <a:pt x="693972" y="259789"/>
                    </a:cubicBezTo>
                    <a:cubicBezTo>
                      <a:pt x="687548" y="253361"/>
                      <a:pt x="687548" y="243362"/>
                      <a:pt x="693972" y="237648"/>
                    </a:cubicBezTo>
                    <a:cubicBezTo>
                      <a:pt x="696827" y="234792"/>
                      <a:pt x="700396" y="233363"/>
                      <a:pt x="704678" y="233363"/>
                    </a:cubicBezTo>
                    <a:close/>
                    <a:moveTo>
                      <a:pt x="1130461" y="211138"/>
                    </a:moveTo>
                    <a:lnTo>
                      <a:pt x="1152686" y="233363"/>
                    </a:lnTo>
                    <a:lnTo>
                      <a:pt x="954248" y="431801"/>
                    </a:lnTo>
                    <a:lnTo>
                      <a:pt x="932023" y="407989"/>
                    </a:lnTo>
                    <a:close/>
                    <a:moveTo>
                      <a:pt x="1051086" y="131763"/>
                    </a:moveTo>
                    <a:lnTo>
                      <a:pt x="1073311" y="155575"/>
                    </a:lnTo>
                    <a:lnTo>
                      <a:pt x="874873" y="352426"/>
                    </a:lnTo>
                    <a:lnTo>
                      <a:pt x="852648" y="330201"/>
                    </a:lnTo>
                    <a:close/>
                    <a:moveTo>
                      <a:pt x="999955" y="0"/>
                    </a:moveTo>
                    <a:cubicBezTo>
                      <a:pt x="1003524" y="0"/>
                      <a:pt x="1007807" y="1425"/>
                      <a:pt x="1010662" y="4276"/>
                    </a:cubicBezTo>
                    <a:cubicBezTo>
                      <a:pt x="1010662" y="4276"/>
                      <a:pt x="1010662" y="4276"/>
                      <a:pt x="1281199" y="273669"/>
                    </a:cubicBezTo>
                    <a:cubicBezTo>
                      <a:pt x="1287623" y="279370"/>
                      <a:pt x="1287623" y="289348"/>
                      <a:pt x="1281199" y="295762"/>
                    </a:cubicBezTo>
                    <a:cubicBezTo>
                      <a:pt x="1278344" y="298613"/>
                      <a:pt x="1273347" y="300038"/>
                      <a:pt x="1269064" y="300038"/>
                    </a:cubicBezTo>
                    <a:cubicBezTo>
                      <a:pt x="1265495" y="300038"/>
                      <a:pt x="1261212" y="298613"/>
                      <a:pt x="1258357" y="295762"/>
                    </a:cubicBezTo>
                    <a:cubicBezTo>
                      <a:pt x="1258357" y="295762"/>
                      <a:pt x="1258357" y="295762"/>
                      <a:pt x="988534" y="26369"/>
                    </a:cubicBezTo>
                    <a:cubicBezTo>
                      <a:pt x="982823" y="20668"/>
                      <a:pt x="982823" y="10690"/>
                      <a:pt x="988534" y="4276"/>
                    </a:cubicBezTo>
                    <a:cubicBezTo>
                      <a:pt x="991389" y="1425"/>
                      <a:pt x="995672" y="0"/>
                      <a:pt x="99995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66" name="Rectangle 65"/>
          <p:cNvSpPr/>
          <p:nvPr/>
        </p:nvSpPr>
        <p:spPr>
          <a:xfrm>
            <a:off x="8929511" y="2002718"/>
            <a:ext cx="2977354"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Hurdles of +2 visits hard to complete</a:t>
            </a:r>
          </a:p>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Rewards &gt;50pts likely to destroy value</a:t>
            </a:r>
          </a:p>
        </p:txBody>
      </p:sp>
      <p:sp>
        <p:nvSpPr>
          <p:cNvPr id="53" name="Rectangle 52"/>
          <p:cNvSpPr/>
          <p:nvPr/>
        </p:nvSpPr>
        <p:spPr>
          <a:xfrm>
            <a:off x="1949823" y="2002718"/>
            <a:ext cx="1823532"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Tested different levels of hurdles and rewards</a:t>
            </a:r>
          </a:p>
        </p:txBody>
      </p:sp>
      <p:grpSp>
        <p:nvGrpSpPr>
          <p:cNvPr id="13" name="Group 12"/>
          <p:cNvGrpSpPr>
            <a:grpSpLocks noChangeAspect="1"/>
          </p:cNvGrpSpPr>
          <p:nvPr/>
        </p:nvGrpSpPr>
        <p:grpSpPr>
          <a:xfrm>
            <a:off x="568134" y="3775974"/>
            <a:ext cx="404376" cy="403988"/>
            <a:chOff x="5273675" y="2606675"/>
            <a:chExt cx="1646238" cy="1644650"/>
          </a:xfrm>
        </p:grpSpPr>
        <p:sp>
          <p:nvSpPr>
            <p:cNvPr id="14"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 name="Group 14"/>
            <p:cNvGrpSpPr/>
            <p:nvPr/>
          </p:nvGrpSpPr>
          <p:grpSpPr>
            <a:xfrm>
              <a:off x="5540376" y="2982913"/>
              <a:ext cx="1111397" cy="879475"/>
              <a:chOff x="5540376" y="2982913"/>
              <a:chExt cx="1111397" cy="879475"/>
            </a:xfrm>
          </p:grpSpPr>
          <p:sp>
            <p:nvSpPr>
              <p:cNvPr id="16" name="Freeform 15"/>
              <p:cNvSpPr>
                <a:spLocks/>
              </p:cNvSpPr>
              <p:nvPr/>
            </p:nvSpPr>
            <p:spPr bwMode="auto">
              <a:xfrm>
                <a:off x="5927431" y="2982913"/>
                <a:ext cx="701250" cy="483687"/>
              </a:xfrm>
              <a:custGeom>
                <a:avLst/>
                <a:gdLst>
                  <a:gd name="connsiteX0" fmla="*/ 16385 w 701250"/>
                  <a:gd name="connsiteY0" fmla="*/ 213435 h 483687"/>
                  <a:gd name="connsiteX1" fmla="*/ 167177 w 701250"/>
                  <a:gd name="connsiteY1" fmla="*/ 213435 h 483687"/>
                  <a:gd name="connsiteX2" fmla="*/ 182114 w 701250"/>
                  <a:gd name="connsiteY2" fmla="*/ 221248 h 483687"/>
                  <a:gd name="connsiteX3" fmla="*/ 230481 w 701250"/>
                  <a:gd name="connsiteY3" fmla="*/ 347663 h 483687"/>
                  <a:gd name="connsiteX4" fmla="*/ 136592 w 701250"/>
                  <a:gd name="connsiteY4" fmla="*/ 342692 h 483687"/>
                  <a:gd name="connsiteX5" fmla="*/ 13540 w 701250"/>
                  <a:gd name="connsiteY5" fmla="*/ 219827 h 483687"/>
                  <a:gd name="connsiteX6" fmla="*/ 16385 w 701250"/>
                  <a:gd name="connsiteY6" fmla="*/ 213435 h 483687"/>
                  <a:gd name="connsiteX7" fmla="*/ 543604 w 701250"/>
                  <a:gd name="connsiteY7" fmla="*/ 212725 h 483687"/>
                  <a:gd name="connsiteX8" fmla="*/ 688328 w 701250"/>
                  <a:gd name="connsiteY8" fmla="*/ 213438 h 483687"/>
                  <a:gd name="connsiteX9" fmla="*/ 691180 w 701250"/>
                  <a:gd name="connsiteY9" fmla="*/ 219854 h 483687"/>
                  <a:gd name="connsiteX10" fmla="*/ 428823 w 701250"/>
                  <a:gd name="connsiteY10" fmla="*/ 482211 h 483687"/>
                  <a:gd name="connsiteX11" fmla="*/ 422407 w 701250"/>
                  <a:gd name="connsiteY11" fmla="*/ 478646 h 483687"/>
                  <a:gd name="connsiteX12" fmla="*/ 422407 w 701250"/>
                  <a:gd name="connsiteY12" fmla="*/ 477933 h 483687"/>
                  <a:gd name="connsiteX13" fmla="*/ 515087 w 701250"/>
                  <a:gd name="connsiteY13" fmla="*/ 231974 h 483687"/>
                  <a:gd name="connsiteX14" fmla="*/ 543604 w 701250"/>
                  <a:gd name="connsiteY14" fmla="*/ 212725 h 483687"/>
                  <a:gd name="connsiteX15" fmla="*/ 223653 w 701250"/>
                  <a:gd name="connsiteY15" fmla="*/ 212725 h 483687"/>
                  <a:gd name="connsiteX16" fmla="*/ 478608 w 701250"/>
                  <a:gd name="connsiteY16" fmla="*/ 212725 h 483687"/>
                  <a:gd name="connsiteX17" fmla="*/ 482179 w 701250"/>
                  <a:gd name="connsiteY17" fmla="*/ 218436 h 483687"/>
                  <a:gd name="connsiteX18" fmla="*/ 409335 w 701250"/>
                  <a:gd name="connsiteY18" fmla="*/ 411163 h 483687"/>
                  <a:gd name="connsiteX19" fmla="*/ 325064 w 701250"/>
                  <a:gd name="connsiteY19" fmla="*/ 351917 h 483687"/>
                  <a:gd name="connsiteX20" fmla="*/ 269359 w 701250"/>
                  <a:gd name="connsiteY20" fmla="*/ 349062 h 483687"/>
                  <a:gd name="connsiteX21" fmla="*/ 220082 w 701250"/>
                  <a:gd name="connsiteY21" fmla="*/ 218436 h 483687"/>
                  <a:gd name="connsiteX22" fmla="*/ 223653 w 701250"/>
                  <a:gd name="connsiteY22" fmla="*/ 212725 h 483687"/>
                  <a:gd name="connsiteX23" fmla="*/ 313477 w 701250"/>
                  <a:gd name="connsiteY23" fmla="*/ 713 h 483687"/>
                  <a:gd name="connsiteX24" fmla="*/ 388785 w 701250"/>
                  <a:gd name="connsiteY24" fmla="*/ 713 h 483687"/>
                  <a:gd name="connsiteX25" fmla="*/ 405998 w 701250"/>
                  <a:gd name="connsiteY25" fmla="*/ 9988 h 483687"/>
                  <a:gd name="connsiteX26" fmla="*/ 480589 w 701250"/>
                  <a:gd name="connsiteY26" fmla="*/ 170506 h 483687"/>
                  <a:gd name="connsiteX27" fmla="*/ 477003 w 701250"/>
                  <a:gd name="connsiteY27" fmla="*/ 176213 h 483687"/>
                  <a:gd name="connsiteX28" fmla="*/ 225977 w 701250"/>
                  <a:gd name="connsiteY28" fmla="*/ 176213 h 483687"/>
                  <a:gd name="connsiteX29" fmla="*/ 222391 w 701250"/>
                  <a:gd name="connsiteY29" fmla="*/ 170506 h 483687"/>
                  <a:gd name="connsiteX30" fmla="*/ 297699 w 701250"/>
                  <a:gd name="connsiteY30" fmla="*/ 7847 h 483687"/>
                  <a:gd name="connsiteX31" fmla="*/ 313477 w 701250"/>
                  <a:gd name="connsiteY31" fmla="*/ 713 h 483687"/>
                  <a:gd name="connsiteX32" fmla="*/ 446639 w 701250"/>
                  <a:gd name="connsiteY32" fmla="*/ 0 h 483687"/>
                  <a:gd name="connsiteX33" fmla="*/ 535574 w 701250"/>
                  <a:gd name="connsiteY33" fmla="*/ 711 h 483687"/>
                  <a:gd name="connsiteX34" fmla="*/ 553504 w 701250"/>
                  <a:gd name="connsiteY34" fmla="*/ 9957 h 483687"/>
                  <a:gd name="connsiteX35" fmla="*/ 700534 w 701250"/>
                  <a:gd name="connsiteY35" fmla="*/ 169265 h 483687"/>
                  <a:gd name="connsiteX36" fmla="*/ 698382 w 701250"/>
                  <a:gd name="connsiteY36" fmla="*/ 175666 h 483687"/>
                  <a:gd name="connsiteX37" fmla="*/ 689776 w 701250"/>
                  <a:gd name="connsiteY37" fmla="*/ 177089 h 483687"/>
                  <a:gd name="connsiteX38" fmla="*/ 539160 w 701250"/>
                  <a:gd name="connsiteY38" fmla="*/ 177089 h 483687"/>
                  <a:gd name="connsiteX39" fmla="*/ 514057 w 701250"/>
                  <a:gd name="connsiteY39" fmla="*/ 161442 h 483687"/>
                  <a:gd name="connsiteX40" fmla="*/ 443053 w 701250"/>
                  <a:gd name="connsiteY40" fmla="*/ 5689 h 483687"/>
                  <a:gd name="connsiteX41" fmla="*/ 446639 w 701250"/>
                  <a:gd name="connsiteY41" fmla="*/ 0 h 483687"/>
                  <a:gd name="connsiteX42" fmla="*/ 256338 w 701250"/>
                  <a:gd name="connsiteY42" fmla="*/ 0 h 483687"/>
                  <a:gd name="connsiteX43" fmla="*/ 259927 w 701250"/>
                  <a:gd name="connsiteY43" fmla="*/ 5661 h 483687"/>
                  <a:gd name="connsiteX44" fmla="*/ 183857 w 701250"/>
                  <a:gd name="connsiteY44" fmla="*/ 168428 h 483687"/>
                  <a:gd name="connsiteX45" fmla="*/ 172375 w 701250"/>
                  <a:gd name="connsiteY45" fmla="*/ 176213 h 483687"/>
                  <a:gd name="connsiteX46" fmla="*/ 4447 w 701250"/>
                  <a:gd name="connsiteY46" fmla="*/ 176213 h 483687"/>
                  <a:gd name="connsiteX47" fmla="*/ 859 w 701250"/>
                  <a:gd name="connsiteY47" fmla="*/ 169844 h 483687"/>
                  <a:gd name="connsiteX48" fmla="*/ 58988 w 701250"/>
                  <a:gd name="connsiteY48" fmla="*/ 106860 h 483687"/>
                  <a:gd name="connsiteX49" fmla="*/ 147257 w 701250"/>
                  <a:gd name="connsiteY49" fmla="*/ 11323 h 483687"/>
                  <a:gd name="connsiteX50" fmla="*/ 167351 w 701250"/>
                  <a:gd name="connsiteY50" fmla="*/ 708 h 483687"/>
                  <a:gd name="connsiteX51" fmla="*/ 256338 w 701250"/>
                  <a:gd name="connsiteY51" fmla="*/ 0 h 48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1250" h="483687">
                    <a:moveTo>
                      <a:pt x="16385" y="213435"/>
                    </a:moveTo>
                    <a:cubicBezTo>
                      <a:pt x="64752" y="213435"/>
                      <a:pt x="115965" y="212725"/>
                      <a:pt x="167177" y="213435"/>
                    </a:cubicBezTo>
                    <a:cubicBezTo>
                      <a:pt x="172156" y="213435"/>
                      <a:pt x="180691" y="216986"/>
                      <a:pt x="182114" y="221248"/>
                    </a:cubicBezTo>
                    <a:cubicBezTo>
                      <a:pt x="198474" y="263149"/>
                      <a:pt x="214122" y="305761"/>
                      <a:pt x="230481" y="347663"/>
                    </a:cubicBezTo>
                    <a:cubicBezTo>
                      <a:pt x="230481" y="347663"/>
                      <a:pt x="230481" y="347663"/>
                      <a:pt x="136592" y="342692"/>
                    </a:cubicBezTo>
                    <a:cubicBezTo>
                      <a:pt x="96049" y="301500"/>
                      <a:pt x="54794" y="261019"/>
                      <a:pt x="13540" y="219827"/>
                    </a:cubicBezTo>
                    <a:cubicBezTo>
                      <a:pt x="11406" y="217697"/>
                      <a:pt x="12829" y="213435"/>
                      <a:pt x="16385" y="213435"/>
                    </a:cubicBezTo>
                    <a:close/>
                    <a:moveTo>
                      <a:pt x="543604" y="212725"/>
                    </a:moveTo>
                    <a:cubicBezTo>
                      <a:pt x="592083" y="213438"/>
                      <a:pt x="641275" y="213438"/>
                      <a:pt x="688328" y="213438"/>
                    </a:cubicBezTo>
                    <a:cubicBezTo>
                      <a:pt x="691892" y="213438"/>
                      <a:pt x="694031" y="217716"/>
                      <a:pt x="691180" y="219854"/>
                    </a:cubicBezTo>
                    <a:cubicBezTo>
                      <a:pt x="603490" y="307544"/>
                      <a:pt x="515800" y="395947"/>
                      <a:pt x="428823" y="482211"/>
                    </a:cubicBezTo>
                    <a:cubicBezTo>
                      <a:pt x="425972" y="485775"/>
                      <a:pt x="420981" y="482211"/>
                      <a:pt x="422407" y="478646"/>
                    </a:cubicBezTo>
                    <a:cubicBezTo>
                      <a:pt x="422407" y="477933"/>
                      <a:pt x="422407" y="477933"/>
                      <a:pt x="422407" y="477933"/>
                    </a:cubicBezTo>
                    <a:cubicBezTo>
                      <a:pt x="453776" y="396660"/>
                      <a:pt x="485144" y="313960"/>
                      <a:pt x="515087" y="231974"/>
                    </a:cubicBezTo>
                    <a:cubicBezTo>
                      <a:pt x="520791" y="217003"/>
                      <a:pt x="527920" y="212725"/>
                      <a:pt x="543604" y="212725"/>
                    </a:cubicBezTo>
                    <a:close/>
                    <a:moveTo>
                      <a:pt x="223653" y="212725"/>
                    </a:moveTo>
                    <a:cubicBezTo>
                      <a:pt x="223653" y="212725"/>
                      <a:pt x="223653" y="212725"/>
                      <a:pt x="478608" y="212725"/>
                    </a:cubicBezTo>
                    <a:cubicBezTo>
                      <a:pt x="481465" y="212725"/>
                      <a:pt x="482893" y="215580"/>
                      <a:pt x="482179" y="218436"/>
                    </a:cubicBezTo>
                    <a:cubicBezTo>
                      <a:pt x="457898" y="282678"/>
                      <a:pt x="432902" y="346921"/>
                      <a:pt x="409335" y="411163"/>
                    </a:cubicBezTo>
                    <a:cubicBezTo>
                      <a:pt x="395766" y="377614"/>
                      <a:pt x="363629" y="354059"/>
                      <a:pt x="325064" y="351917"/>
                    </a:cubicBezTo>
                    <a:cubicBezTo>
                      <a:pt x="325064" y="351917"/>
                      <a:pt x="325064" y="351917"/>
                      <a:pt x="269359" y="349062"/>
                    </a:cubicBezTo>
                    <a:cubicBezTo>
                      <a:pt x="265789" y="339783"/>
                      <a:pt x="255076" y="311230"/>
                      <a:pt x="220082" y="218436"/>
                    </a:cubicBezTo>
                    <a:cubicBezTo>
                      <a:pt x="219368" y="215580"/>
                      <a:pt x="220797" y="212725"/>
                      <a:pt x="223653" y="212725"/>
                    </a:cubicBezTo>
                    <a:close/>
                    <a:moveTo>
                      <a:pt x="313477" y="713"/>
                    </a:moveTo>
                    <a:cubicBezTo>
                      <a:pt x="338580" y="0"/>
                      <a:pt x="363683" y="0"/>
                      <a:pt x="388785" y="713"/>
                    </a:cubicBezTo>
                    <a:cubicBezTo>
                      <a:pt x="394523" y="713"/>
                      <a:pt x="403130" y="4994"/>
                      <a:pt x="405998" y="9988"/>
                    </a:cubicBezTo>
                    <a:cubicBezTo>
                      <a:pt x="431101" y="62067"/>
                      <a:pt x="454769" y="115573"/>
                      <a:pt x="480589" y="170506"/>
                    </a:cubicBezTo>
                    <a:cubicBezTo>
                      <a:pt x="481306" y="173359"/>
                      <a:pt x="479872" y="176213"/>
                      <a:pt x="477003" y="176213"/>
                    </a:cubicBezTo>
                    <a:cubicBezTo>
                      <a:pt x="477003" y="176213"/>
                      <a:pt x="477003" y="176213"/>
                      <a:pt x="225977" y="176213"/>
                    </a:cubicBezTo>
                    <a:cubicBezTo>
                      <a:pt x="223108" y="176213"/>
                      <a:pt x="220956" y="173359"/>
                      <a:pt x="222391" y="170506"/>
                    </a:cubicBezTo>
                    <a:cubicBezTo>
                      <a:pt x="247493" y="114859"/>
                      <a:pt x="272596" y="60640"/>
                      <a:pt x="297699" y="7847"/>
                    </a:cubicBezTo>
                    <a:cubicBezTo>
                      <a:pt x="299850" y="3567"/>
                      <a:pt x="307740" y="713"/>
                      <a:pt x="313477" y="713"/>
                    </a:cubicBezTo>
                    <a:close/>
                    <a:moveTo>
                      <a:pt x="446639" y="0"/>
                    </a:moveTo>
                    <a:cubicBezTo>
                      <a:pt x="478196" y="0"/>
                      <a:pt x="506885" y="0"/>
                      <a:pt x="535574" y="711"/>
                    </a:cubicBezTo>
                    <a:cubicBezTo>
                      <a:pt x="541311" y="711"/>
                      <a:pt x="549201" y="4978"/>
                      <a:pt x="553504" y="9957"/>
                    </a:cubicBezTo>
                    <a:cubicBezTo>
                      <a:pt x="602275" y="61874"/>
                      <a:pt x="650329" y="115214"/>
                      <a:pt x="700534" y="169265"/>
                    </a:cubicBezTo>
                    <a:cubicBezTo>
                      <a:pt x="701968" y="171399"/>
                      <a:pt x="701251" y="175666"/>
                      <a:pt x="698382" y="175666"/>
                    </a:cubicBezTo>
                    <a:cubicBezTo>
                      <a:pt x="694796" y="176377"/>
                      <a:pt x="691927" y="177089"/>
                      <a:pt x="689776" y="177089"/>
                    </a:cubicBezTo>
                    <a:cubicBezTo>
                      <a:pt x="639570" y="177089"/>
                      <a:pt x="589365" y="176377"/>
                      <a:pt x="539160" y="177089"/>
                    </a:cubicBezTo>
                    <a:cubicBezTo>
                      <a:pt x="526250" y="177800"/>
                      <a:pt x="519078" y="173533"/>
                      <a:pt x="514057" y="161442"/>
                    </a:cubicBezTo>
                    <a:cubicBezTo>
                      <a:pt x="491106" y="110947"/>
                      <a:pt x="467438" y="59741"/>
                      <a:pt x="443053" y="5689"/>
                    </a:cubicBezTo>
                    <a:cubicBezTo>
                      <a:pt x="441618" y="3556"/>
                      <a:pt x="443770" y="0"/>
                      <a:pt x="446639" y="0"/>
                    </a:cubicBezTo>
                    <a:close/>
                    <a:moveTo>
                      <a:pt x="256338" y="0"/>
                    </a:moveTo>
                    <a:cubicBezTo>
                      <a:pt x="259209" y="0"/>
                      <a:pt x="260644" y="3538"/>
                      <a:pt x="259927" y="5661"/>
                    </a:cubicBezTo>
                    <a:cubicBezTo>
                      <a:pt x="233374" y="62276"/>
                      <a:pt x="208974" y="115352"/>
                      <a:pt x="183857" y="168428"/>
                    </a:cubicBezTo>
                    <a:cubicBezTo>
                      <a:pt x="182422" y="171967"/>
                      <a:pt x="176681" y="175505"/>
                      <a:pt x="172375" y="176213"/>
                    </a:cubicBezTo>
                    <a:cubicBezTo>
                      <a:pt x="117834" y="176213"/>
                      <a:pt x="63294" y="176213"/>
                      <a:pt x="4447" y="176213"/>
                    </a:cubicBezTo>
                    <a:cubicBezTo>
                      <a:pt x="859" y="176213"/>
                      <a:pt x="-1294" y="171967"/>
                      <a:pt x="859" y="169844"/>
                    </a:cubicBezTo>
                    <a:cubicBezTo>
                      <a:pt x="22388" y="147198"/>
                      <a:pt x="40329" y="127383"/>
                      <a:pt x="58988" y="106860"/>
                    </a:cubicBezTo>
                    <a:cubicBezTo>
                      <a:pt x="88411" y="74307"/>
                      <a:pt x="117117" y="42461"/>
                      <a:pt x="147257" y="11323"/>
                    </a:cubicBezTo>
                    <a:cubicBezTo>
                      <a:pt x="152281" y="6369"/>
                      <a:pt x="160175" y="708"/>
                      <a:pt x="167351" y="708"/>
                    </a:cubicBezTo>
                    <a:cubicBezTo>
                      <a:pt x="195339" y="0"/>
                      <a:pt x="224045" y="0"/>
                      <a:pt x="25633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7" name="Freeform 16"/>
              <p:cNvSpPr>
                <a:spLocks/>
              </p:cNvSpPr>
              <p:nvPr/>
            </p:nvSpPr>
            <p:spPr bwMode="auto">
              <a:xfrm>
                <a:off x="5540376" y="3351213"/>
                <a:ext cx="1111397" cy="511175"/>
              </a:xfrm>
              <a:custGeom>
                <a:avLst/>
                <a:gdLst>
                  <a:gd name="connsiteX0" fmla="*/ 393061 w 1111397"/>
                  <a:gd name="connsiteY0" fmla="*/ 31750 h 511175"/>
                  <a:gd name="connsiteX1" fmla="*/ 323084 w 1111397"/>
                  <a:gd name="connsiteY1" fmla="*/ 50287 h 511175"/>
                  <a:gd name="connsiteX2" fmla="*/ 31750 w 1111397"/>
                  <a:gd name="connsiteY2" fmla="*/ 215695 h 511175"/>
                  <a:gd name="connsiteX3" fmla="*/ 31750 w 1111397"/>
                  <a:gd name="connsiteY3" fmla="*/ 473075 h 511175"/>
                  <a:gd name="connsiteX4" fmla="*/ 332366 w 1111397"/>
                  <a:gd name="connsiteY4" fmla="*/ 356862 h 511175"/>
                  <a:gd name="connsiteX5" fmla="*/ 417338 w 1111397"/>
                  <a:gd name="connsiteY5" fmla="*/ 341177 h 511175"/>
                  <a:gd name="connsiteX6" fmla="*/ 434476 w 1111397"/>
                  <a:gd name="connsiteY6" fmla="*/ 341177 h 511175"/>
                  <a:gd name="connsiteX7" fmla="*/ 554436 w 1111397"/>
                  <a:gd name="connsiteY7" fmla="*/ 350445 h 511175"/>
                  <a:gd name="connsiteX8" fmla="*/ 601564 w 1111397"/>
                  <a:gd name="connsiteY8" fmla="*/ 351871 h 511175"/>
                  <a:gd name="connsiteX9" fmla="*/ 798642 w 1111397"/>
                  <a:gd name="connsiteY9" fmla="*/ 321927 h 511175"/>
                  <a:gd name="connsiteX10" fmla="*/ 811495 w 1111397"/>
                  <a:gd name="connsiteY10" fmla="*/ 317649 h 511175"/>
                  <a:gd name="connsiteX11" fmla="*/ 1024283 w 1111397"/>
                  <a:gd name="connsiteY11" fmla="*/ 177195 h 511175"/>
                  <a:gd name="connsiteX12" fmla="*/ 1070696 w 1111397"/>
                  <a:gd name="connsiteY12" fmla="*/ 122297 h 511175"/>
                  <a:gd name="connsiteX13" fmla="*/ 1067126 w 1111397"/>
                  <a:gd name="connsiteY13" fmla="*/ 68824 h 511175"/>
                  <a:gd name="connsiteX14" fmla="*/ 1041420 w 1111397"/>
                  <a:gd name="connsiteY14" fmla="*/ 58843 h 511175"/>
                  <a:gd name="connsiteX15" fmla="*/ 1012144 w 1111397"/>
                  <a:gd name="connsiteY15" fmla="*/ 71676 h 511175"/>
                  <a:gd name="connsiteX16" fmla="*/ 963588 w 1111397"/>
                  <a:gd name="connsiteY16" fmla="*/ 125861 h 511175"/>
                  <a:gd name="connsiteX17" fmla="*/ 807211 w 1111397"/>
                  <a:gd name="connsiteY17" fmla="*/ 223538 h 511175"/>
                  <a:gd name="connsiteX18" fmla="*/ 800784 w 1111397"/>
                  <a:gd name="connsiteY18" fmla="*/ 225676 h 511175"/>
                  <a:gd name="connsiteX19" fmla="*/ 717954 w 1111397"/>
                  <a:gd name="connsiteY19" fmla="*/ 237084 h 511175"/>
                  <a:gd name="connsiteX20" fmla="*/ 603706 w 1111397"/>
                  <a:gd name="connsiteY20" fmla="*/ 214982 h 511175"/>
                  <a:gd name="connsiteX21" fmla="*/ 578714 w 1111397"/>
                  <a:gd name="connsiteY21" fmla="*/ 204288 h 511175"/>
                  <a:gd name="connsiteX22" fmla="*/ 553008 w 1111397"/>
                  <a:gd name="connsiteY22" fmla="*/ 160084 h 511175"/>
                  <a:gd name="connsiteX23" fmla="*/ 590139 w 1111397"/>
                  <a:gd name="connsiteY23" fmla="*/ 125148 h 511175"/>
                  <a:gd name="connsiteX24" fmla="*/ 710814 w 1111397"/>
                  <a:gd name="connsiteY24" fmla="*/ 113741 h 511175"/>
                  <a:gd name="connsiteX25" fmla="*/ 740804 w 1111397"/>
                  <a:gd name="connsiteY25" fmla="*/ 80945 h 511175"/>
                  <a:gd name="connsiteX26" fmla="*/ 709386 w 1111397"/>
                  <a:gd name="connsiteY26" fmla="*/ 47435 h 511175"/>
                  <a:gd name="connsiteX27" fmla="*/ 400201 w 1111397"/>
                  <a:gd name="connsiteY27" fmla="*/ 31750 h 511175"/>
                  <a:gd name="connsiteX28" fmla="*/ 393061 w 1111397"/>
                  <a:gd name="connsiteY28" fmla="*/ 31750 h 511175"/>
                  <a:gd name="connsiteX29" fmla="*/ 392823 w 1111397"/>
                  <a:gd name="connsiteY29" fmla="*/ 0 h 511175"/>
                  <a:gd name="connsiteX30" fmla="*/ 401394 w 1111397"/>
                  <a:gd name="connsiteY30" fmla="*/ 0 h 511175"/>
                  <a:gd name="connsiteX31" fmla="*/ 710652 w 1111397"/>
                  <a:gd name="connsiteY31" fmla="*/ 15685 h 511175"/>
                  <a:gd name="connsiteX32" fmla="*/ 772076 w 1111397"/>
                  <a:gd name="connsiteY32" fmla="*/ 80562 h 511175"/>
                  <a:gd name="connsiteX33" fmla="*/ 713509 w 1111397"/>
                  <a:gd name="connsiteY33" fmla="*/ 144726 h 511175"/>
                  <a:gd name="connsiteX34" fmla="*/ 592806 w 1111397"/>
                  <a:gd name="connsiteY34" fmla="*/ 156133 h 511175"/>
                  <a:gd name="connsiteX35" fmla="*/ 589949 w 1111397"/>
                  <a:gd name="connsiteY35" fmla="*/ 174669 h 511175"/>
                  <a:gd name="connsiteX36" fmla="*/ 615661 w 1111397"/>
                  <a:gd name="connsiteY36" fmla="*/ 185363 h 511175"/>
                  <a:gd name="connsiteX37" fmla="*/ 717795 w 1111397"/>
                  <a:gd name="connsiteY37" fmla="*/ 205326 h 511175"/>
                  <a:gd name="connsiteX38" fmla="*/ 792074 w 1111397"/>
                  <a:gd name="connsiteY38" fmla="*/ 194632 h 511175"/>
                  <a:gd name="connsiteX39" fmla="*/ 798502 w 1111397"/>
                  <a:gd name="connsiteY39" fmla="*/ 193206 h 511175"/>
                  <a:gd name="connsiteX40" fmla="*/ 939918 w 1111397"/>
                  <a:gd name="connsiteY40" fmla="*/ 104802 h 511175"/>
                  <a:gd name="connsiteX41" fmla="*/ 988485 w 1111397"/>
                  <a:gd name="connsiteY41" fmla="*/ 50619 h 511175"/>
                  <a:gd name="connsiteX42" fmla="*/ 1041338 w 1111397"/>
                  <a:gd name="connsiteY42" fmla="*/ 27092 h 511175"/>
                  <a:gd name="connsiteX43" fmla="*/ 1088477 w 1111397"/>
                  <a:gd name="connsiteY43" fmla="*/ 44915 h 511175"/>
                  <a:gd name="connsiteX44" fmla="*/ 1094905 w 1111397"/>
                  <a:gd name="connsiteY44" fmla="*/ 141874 h 511175"/>
                  <a:gd name="connsiteX45" fmla="*/ 1047766 w 1111397"/>
                  <a:gd name="connsiteY45" fmla="*/ 196770 h 511175"/>
                  <a:gd name="connsiteX46" fmla="*/ 820643 w 1111397"/>
                  <a:gd name="connsiteY46" fmla="*/ 347200 h 511175"/>
                  <a:gd name="connsiteX47" fmla="*/ 807787 w 1111397"/>
                  <a:gd name="connsiteY47" fmla="*/ 351478 h 511175"/>
                  <a:gd name="connsiteX48" fmla="*/ 601376 w 1111397"/>
                  <a:gd name="connsiteY48" fmla="*/ 382847 h 511175"/>
                  <a:gd name="connsiteX49" fmla="*/ 552095 w 1111397"/>
                  <a:gd name="connsiteY49" fmla="*/ 380708 h 511175"/>
                  <a:gd name="connsiteX50" fmla="*/ 431391 w 1111397"/>
                  <a:gd name="connsiteY50" fmla="*/ 372153 h 511175"/>
                  <a:gd name="connsiteX51" fmla="*/ 417107 w 1111397"/>
                  <a:gd name="connsiteY51" fmla="*/ 372153 h 511175"/>
                  <a:gd name="connsiteX52" fmla="*/ 343542 w 1111397"/>
                  <a:gd name="connsiteY52" fmla="*/ 385698 h 511175"/>
                  <a:gd name="connsiteX53" fmla="*/ 21427 w 1111397"/>
                  <a:gd name="connsiteY53" fmla="*/ 509749 h 511175"/>
                  <a:gd name="connsiteX54" fmla="*/ 15713 w 1111397"/>
                  <a:gd name="connsiteY54" fmla="*/ 511175 h 511175"/>
                  <a:gd name="connsiteX55" fmla="*/ 0 w 1111397"/>
                  <a:gd name="connsiteY55" fmla="*/ 494778 h 511175"/>
                  <a:gd name="connsiteX56" fmla="*/ 0 w 1111397"/>
                  <a:gd name="connsiteY56" fmla="*/ 206039 h 511175"/>
                  <a:gd name="connsiteX57" fmla="*/ 7857 w 1111397"/>
                  <a:gd name="connsiteY57" fmla="*/ 192493 h 511175"/>
                  <a:gd name="connsiteX58" fmla="*/ 307116 w 1111397"/>
                  <a:gd name="connsiteY58" fmla="*/ 22101 h 511175"/>
                  <a:gd name="connsiteX59" fmla="*/ 392823 w 1111397"/>
                  <a:gd name="connsiteY59" fmla="*/ 0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11397" h="511175">
                    <a:moveTo>
                      <a:pt x="393061" y="31750"/>
                    </a:moveTo>
                    <a:cubicBezTo>
                      <a:pt x="368069" y="31750"/>
                      <a:pt x="344505" y="38167"/>
                      <a:pt x="323084" y="50287"/>
                    </a:cubicBezTo>
                    <a:cubicBezTo>
                      <a:pt x="323084" y="50287"/>
                      <a:pt x="323084" y="50287"/>
                      <a:pt x="31750" y="215695"/>
                    </a:cubicBezTo>
                    <a:cubicBezTo>
                      <a:pt x="31750" y="215695"/>
                      <a:pt x="31750" y="215695"/>
                      <a:pt x="31750" y="473075"/>
                    </a:cubicBezTo>
                    <a:cubicBezTo>
                      <a:pt x="31750" y="473075"/>
                      <a:pt x="31750" y="473075"/>
                      <a:pt x="332366" y="356862"/>
                    </a:cubicBezTo>
                    <a:cubicBezTo>
                      <a:pt x="359500" y="346167"/>
                      <a:pt x="388062" y="341177"/>
                      <a:pt x="417338" y="341177"/>
                    </a:cubicBezTo>
                    <a:cubicBezTo>
                      <a:pt x="423051" y="341177"/>
                      <a:pt x="428763" y="341177"/>
                      <a:pt x="434476" y="341177"/>
                    </a:cubicBezTo>
                    <a:cubicBezTo>
                      <a:pt x="434476" y="341177"/>
                      <a:pt x="434476" y="341177"/>
                      <a:pt x="554436" y="350445"/>
                    </a:cubicBezTo>
                    <a:cubicBezTo>
                      <a:pt x="570146" y="351158"/>
                      <a:pt x="585855" y="351871"/>
                      <a:pt x="601564" y="351871"/>
                    </a:cubicBezTo>
                    <a:cubicBezTo>
                      <a:pt x="668685" y="351871"/>
                      <a:pt x="735092" y="341890"/>
                      <a:pt x="798642" y="321927"/>
                    </a:cubicBezTo>
                    <a:cubicBezTo>
                      <a:pt x="798642" y="321927"/>
                      <a:pt x="798642" y="321927"/>
                      <a:pt x="811495" y="317649"/>
                    </a:cubicBezTo>
                    <a:cubicBezTo>
                      <a:pt x="894325" y="291982"/>
                      <a:pt x="967873" y="243501"/>
                      <a:pt x="1024283" y="177195"/>
                    </a:cubicBezTo>
                    <a:cubicBezTo>
                      <a:pt x="1024283" y="177195"/>
                      <a:pt x="1024283" y="177195"/>
                      <a:pt x="1070696" y="122297"/>
                    </a:cubicBezTo>
                    <a:cubicBezTo>
                      <a:pt x="1084263" y="105898"/>
                      <a:pt x="1082835" y="82371"/>
                      <a:pt x="1067126" y="68824"/>
                    </a:cubicBezTo>
                    <a:cubicBezTo>
                      <a:pt x="1059985" y="61695"/>
                      <a:pt x="1050703" y="58843"/>
                      <a:pt x="1041420" y="58843"/>
                    </a:cubicBezTo>
                    <a:cubicBezTo>
                      <a:pt x="1029995" y="58843"/>
                      <a:pt x="1019999" y="63121"/>
                      <a:pt x="1012144" y="71676"/>
                    </a:cubicBezTo>
                    <a:cubicBezTo>
                      <a:pt x="1012144" y="71676"/>
                      <a:pt x="1012144" y="71676"/>
                      <a:pt x="963588" y="125861"/>
                    </a:cubicBezTo>
                    <a:cubicBezTo>
                      <a:pt x="922173" y="172917"/>
                      <a:pt x="867905" y="206426"/>
                      <a:pt x="807211" y="223538"/>
                    </a:cubicBezTo>
                    <a:cubicBezTo>
                      <a:pt x="807211" y="223538"/>
                      <a:pt x="807211" y="223538"/>
                      <a:pt x="800784" y="225676"/>
                    </a:cubicBezTo>
                    <a:cubicBezTo>
                      <a:pt x="773650" y="232806"/>
                      <a:pt x="746517" y="237084"/>
                      <a:pt x="717954" y="237084"/>
                    </a:cubicBezTo>
                    <a:cubicBezTo>
                      <a:pt x="678682" y="237084"/>
                      <a:pt x="640123" y="229241"/>
                      <a:pt x="603706" y="214982"/>
                    </a:cubicBezTo>
                    <a:cubicBezTo>
                      <a:pt x="603706" y="214982"/>
                      <a:pt x="603706" y="214982"/>
                      <a:pt x="578714" y="204288"/>
                    </a:cubicBezTo>
                    <a:cubicBezTo>
                      <a:pt x="560863" y="197158"/>
                      <a:pt x="550152" y="179334"/>
                      <a:pt x="553008" y="160084"/>
                    </a:cubicBezTo>
                    <a:cubicBezTo>
                      <a:pt x="555865" y="141547"/>
                      <a:pt x="570860" y="127287"/>
                      <a:pt x="590139" y="125148"/>
                    </a:cubicBezTo>
                    <a:cubicBezTo>
                      <a:pt x="590139" y="125148"/>
                      <a:pt x="590139" y="125148"/>
                      <a:pt x="710814" y="113741"/>
                    </a:cubicBezTo>
                    <a:cubicBezTo>
                      <a:pt x="727951" y="111602"/>
                      <a:pt x="740804" y="98056"/>
                      <a:pt x="740804" y="80945"/>
                    </a:cubicBezTo>
                    <a:cubicBezTo>
                      <a:pt x="740804" y="63121"/>
                      <a:pt x="727237" y="48861"/>
                      <a:pt x="709386" y="47435"/>
                    </a:cubicBezTo>
                    <a:cubicBezTo>
                      <a:pt x="709386" y="47435"/>
                      <a:pt x="709386" y="47435"/>
                      <a:pt x="400201" y="31750"/>
                    </a:cubicBezTo>
                    <a:cubicBezTo>
                      <a:pt x="397345" y="31750"/>
                      <a:pt x="395203" y="31750"/>
                      <a:pt x="393061" y="31750"/>
                    </a:cubicBezTo>
                    <a:close/>
                    <a:moveTo>
                      <a:pt x="392823" y="0"/>
                    </a:moveTo>
                    <a:cubicBezTo>
                      <a:pt x="395680" y="0"/>
                      <a:pt x="398537" y="0"/>
                      <a:pt x="401394" y="0"/>
                    </a:cubicBezTo>
                    <a:cubicBezTo>
                      <a:pt x="401394" y="0"/>
                      <a:pt x="401394" y="0"/>
                      <a:pt x="710652" y="15685"/>
                    </a:cubicBezTo>
                    <a:cubicBezTo>
                      <a:pt x="744935" y="17824"/>
                      <a:pt x="772076" y="45628"/>
                      <a:pt x="772076" y="80562"/>
                    </a:cubicBezTo>
                    <a:cubicBezTo>
                      <a:pt x="772076" y="113357"/>
                      <a:pt x="747078" y="141161"/>
                      <a:pt x="713509" y="144726"/>
                    </a:cubicBezTo>
                    <a:cubicBezTo>
                      <a:pt x="713509" y="144726"/>
                      <a:pt x="713509" y="144726"/>
                      <a:pt x="592806" y="156133"/>
                    </a:cubicBezTo>
                    <a:cubicBezTo>
                      <a:pt x="582806" y="156846"/>
                      <a:pt x="580664" y="171105"/>
                      <a:pt x="589949" y="174669"/>
                    </a:cubicBezTo>
                    <a:cubicBezTo>
                      <a:pt x="589949" y="174669"/>
                      <a:pt x="589949" y="174669"/>
                      <a:pt x="615661" y="185363"/>
                    </a:cubicBezTo>
                    <a:cubicBezTo>
                      <a:pt x="648515" y="198196"/>
                      <a:pt x="683512" y="205326"/>
                      <a:pt x="717795" y="205326"/>
                    </a:cubicBezTo>
                    <a:cubicBezTo>
                      <a:pt x="742793" y="205326"/>
                      <a:pt x="767790" y="201761"/>
                      <a:pt x="792074" y="194632"/>
                    </a:cubicBezTo>
                    <a:cubicBezTo>
                      <a:pt x="792074" y="194632"/>
                      <a:pt x="792074" y="194632"/>
                      <a:pt x="798502" y="193206"/>
                    </a:cubicBezTo>
                    <a:cubicBezTo>
                      <a:pt x="853497" y="177521"/>
                      <a:pt x="902779" y="146865"/>
                      <a:pt x="939918" y="104802"/>
                    </a:cubicBezTo>
                    <a:cubicBezTo>
                      <a:pt x="939918" y="104802"/>
                      <a:pt x="939918" y="104802"/>
                      <a:pt x="988485" y="50619"/>
                    </a:cubicBezTo>
                    <a:cubicBezTo>
                      <a:pt x="1002770" y="34934"/>
                      <a:pt x="1022054" y="27092"/>
                      <a:pt x="1041338" y="27092"/>
                    </a:cubicBezTo>
                    <a:cubicBezTo>
                      <a:pt x="1057765" y="27092"/>
                      <a:pt x="1074906" y="32795"/>
                      <a:pt x="1088477" y="44915"/>
                    </a:cubicBezTo>
                    <a:cubicBezTo>
                      <a:pt x="1116331" y="69868"/>
                      <a:pt x="1119188" y="113357"/>
                      <a:pt x="1094905" y="141874"/>
                    </a:cubicBezTo>
                    <a:cubicBezTo>
                      <a:pt x="1094905" y="141874"/>
                      <a:pt x="1094905" y="141874"/>
                      <a:pt x="1047766" y="196770"/>
                    </a:cubicBezTo>
                    <a:cubicBezTo>
                      <a:pt x="987771" y="267351"/>
                      <a:pt x="909207" y="320108"/>
                      <a:pt x="820643" y="347200"/>
                    </a:cubicBezTo>
                    <a:cubicBezTo>
                      <a:pt x="820643" y="347200"/>
                      <a:pt x="820643" y="347200"/>
                      <a:pt x="807787" y="351478"/>
                    </a:cubicBezTo>
                    <a:cubicBezTo>
                      <a:pt x="740650" y="372153"/>
                      <a:pt x="671370" y="382847"/>
                      <a:pt x="601376" y="382847"/>
                    </a:cubicBezTo>
                    <a:cubicBezTo>
                      <a:pt x="584949" y="382847"/>
                      <a:pt x="568522" y="382134"/>
                      <a:pt x="552095" y="380708"/>
                    </a:cubicBezTo>
                    <a:cubicBezTo>
                      <a:pt x="552095" y="380708"/>
                      <a:pt x="552095" y="380708"/>
                      <a:pt x="431391" y="372153"/>
                    </a:cubicBezTo>
                    <a:cubicBezTo>
                      <a:pt x="427106" y="372153"/>
                      <a:pt x="422106" y="372153"/>
                      <a:pt x="417107" y="372153"/>
                    </a:cubicBezTo>
                    <a:cubicBezTo>
                      <a:pt x="392109" y="372153"/>
                      <a:pt x="367111" y="376430"/>
                      <a:pt x="343542" y="385698"/>
                    </a:cubicBezTo>
                    <a:cubicBezTo>
                      <a:pt x="343542" y="385698"/>
                      <a:pt x="343542" y="385698"/>
                      <a:pt x="21427" y="509749"/>
                    </a:cubicBezTo>
                    <a:cubicBezTo>
                      <a:pt x="19999" y="510462"/>
                      <a:pt x="17856" y="511175"/>
                      <a:pt x="15713" y="511175"/>
                    </a:cubicBezTo>
                    <a:cubicBezTo>
                      <a:pt x="7142" y="511175"/>
                      <a:pt x="0" y="504046"/>
                      <a:pt x="0" y="494778"/>
                    </a:cubicBezTo>
                    <a:cubicBezTo>
                      <a:pt x="0" y="494778"/>
                      <a:pt x="0" y="494778"/>
                      <a:pt x="0" y="206039"/>
                    </a:cubicBezTo>
                    <a:cubicBezTo>
                      <a:pt x="0" y="200335"/>
                      <a:pt x="2857" y="195345"/>
                      <a:pt x="7857" y="192493"/>
                    </a:cubicBezTo>
                    <a:cubicBezTo>
                      <a:pt x="7857" y="192493"/>
                      <a:pt x="7857" y="192493"/>
                      <a:pt x="307116" y="22101"/>
                    </a:cubicBezTo>
                    <a:cubicBezTo>
                      <a:pt x="333543" y="7842"/>
                      <a:pt x="362826" y="0"/>
                      <a:pt x="3928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3" name="TextBox 2"/>
          <p:cNvSpPr txBox="1"/>
          <p:nvPr/>
        </p:nvSpPr>
        <p:spPr>
          <a:xfrm>
            <a:off x="578512" y="3716359"/>
            <a:ext cx="1319823" cy="5232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36000" bIns="45720" numCol="1" spcCol="0" rtlCol="0" fromWordArt="0" anchor="ctr" anchorCtr="0" forceAA="0" compatLnSpc="1">
            <a:prstTxWarp prst="textNoShape">
              <a:avLst/>
            </a:prstTxWarp>
            <a:spAutoFit/>
          </a:bodyPr>
          <a:lstStyle/>
          <a:p>
            <a:pPr algn="r"/>
            <a:r>
              <a:rPr lang="en-US" sz="1400" dirty="0">
                <a:solidFill>
                  <a:srgbClr val="575757"/>
                </a:solidFill>
              </a:rPr>
              <a:t>Reward</a:t>
            </a:r>
          </a:p>
          <a:p>
            <a:pPr algn="r"/>
            <a:r>
              <a:rPr lang="en-US" sz="1400" dirty="0">
                <a:solidFill>
                  <a:srgbClr val="575757"/>
                </a:solidFill>
              </a:rPr>
              <a:t>type</a:t>
            </a:r>
          </a:p>
        </p:txBody>
      </p:sp>
      <p:sp>
        <p:nvSpPr>
          <p:cNvPr id="67" name="Rectangle 66"/>
          <p:cNvSpPr/>
          <p:nvPr/>
        </p:nvSpPr>
        <p:spPr>
          <a:xfrm>
            <a:off x="8911664" y="3762974"/>
            <a:ext cx="2651536"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Tangible rewards (e.g. popcorn), attractive for low segment</a:t>
            </a:r>
          </a:p>
        </p:txBody>
      </p:sp>
      <p:sp>
        <p:nvSpPr>
          <p:cNvPr id="54" name="Rectangle 53"/>
          <p:cNvSpPr/>
          <p:nvPr/>
        </p:nvSpPr>
        <p:spPr>
          <a:xfrm>
            <a:off x="3810424" y="3762974"/>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Tested different rewards (2x1, free popcorn, none)</a:t>
            </a:r>
          </a:p>
        </p:txBody>
      </p:sp>
      <p:sp>
        <p:nvSpPr>
          <p:cNvPr id="4" name="TextBox 3"/>
          <p:cNvSpPr txBox="1"/>
          <p:nvPr/>
        </p:nvSpPr>
        <p:spPr>
          <a:xfrm>
            <a:off x="578512" y="4410019"/>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Duration</a:t>
            </a:r>
          </a:p>
        </p:txBody>
      </p:sp>
      <p:grpSp>
        <p:nvGrpSpPr>
          <p:cNvPr id="8" name="Group 7"/>
          <p:cNvGrpSpPr>
            <a:grpSpLocks noChangeAspect="1"/>
          </p:cNvGrpSpPr>
          <p:nvPr/>
        </p:nvGrpSpPr>
        <p:grpSpPr>
          <a:xfrm>
            <a:off x="568134" y="4361913"/>
            <a:ext cx="404376" cy="403988"/>
            <a:chOff x="5273675" y="2606675"/>
            <a:chExt cx="1646238" cy="1644650"/>
          </a:xfrm>
        </p:grpSpPr>
        <p:sp>
          <p:nvSpPr>
            <p:cNvPr id="9"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 name="Group 9"/>
            <p:cNvGrpSpPr/>
            <p:nvPr/>
          </p:nvGrpSpPr>
          <p:grpSpPr>
            <a:xfrm>
              <a:off x="5519738" y="2911475"/>
              <a:ext cx="1154113" cy="963613"/>
              <a:chOff x="5519738" y="2911475"/>
              <a:chExt cx="1154113" cy="963613"/>
            </a:xfrm>
          </p:grpSpPr>
          <p:sp>
            <p:nvSpPr>
              <p:cNvPr id="11" name="Freeform 10"/>
              <p:cNvSpPr>
                <a:spLocks/>
              </p:cNvSpPr>
              <p:nvPr/>
            </p:nvSpPr>
            <p:spPr bwMode="auto">
              <a:xfrm>
                <a:off x="5605462" y="3319463"/>
                <a:ext cx="982662" cy="474662"/>
              </a:xfrm>
              <a:custGeom>
                <a:avLst/>
                <a:gdLst>
                  <a:gd name="connsiteX0" fmla="*/ 770723 w 982662"/>
                  <a:gd name="connsiteY0" fmla="*/ 255587 h 474662"/>
                  <a:gd name="connsiteX1" fmla="*/ 975526 w 982662"/>
                  <a:gd name="connsiteY1" fmla="*/ 255587 h 474662"/>
                  <a:gd name="connsiteX2" fmla="*/ 982662 w 982662"/>
                  <a:gd name="connsiteY2" fmla="*/ 262723 h 474662"/>
                  <a:gd name="connsiteX3" fmla="*/ 982662 w 982662"/>
                  <a:gd name="connsiteY3" fmla="*/ 467526 h 474662"/>
                  <a:gd name="connsiteX4" fmla="*/ 975526 w 982662"/>
                  <a:gd name="connsiteY4" fmla="*/ 474662 h 474662"/>
                  <a:gd name="connsiteX5" fmla="*/ 770723 w 982662"/>
                  <a:gd name="connsiteY5" fmla="*/ 474662 h 474662"/>
                  <a:gd name="connsiteX6" fmla="*/ 763587 w 982662"/>
                  <a:gd name="connsiteY6" fmla="*/ 467526 h 474662"/>
                  <a:gd name="connsiteX7" fmla="*/ 763587 w 982662"/>
                  <a:gd name="connsiteY7" fmla="*/ 262723 h 474662"/>
                  <a:gd name="connsiteX8" fmla="*/ 770723 w 982662"/>
                  <a:gd name="connsiteY8" fmla="*/ 255587 h 474662"/>
                  <a:gd name="connsiteX9" fmla="*/ 516723 w 982662"/>
                  <a:gd name="connsiteY9" fmla="*/ 255587 h 474662"/>
                  <a:gd name="connsiteX10" fmla="*/ 721526 w 982662"/>
                  <a:gd name="connsiteY10" fmla="*/ 255587 h 474662"/>
                  <a:gd name="connsiteX11" fmla="*/ 728662 w 982662"/>
                  <a:gd name="connsiteY11" fmla="*/ 262723 h 474662"/>
                  <a:gd name="connsiteX12" fmla="*/ 728662 w 982662"/>
                  <a:gd name="connsiteY12" fmla="*/ 467526 h 474662"/>
                  <a:gd name="connsiteX13" fmla="*/ 721526 w 982662"/>
                  <a:gd name="connsiteY13" fmla="*/ 474662 h 474662"/>
                  <a:gd name="connsiteX14" fmla="*/ 516723 w 982662"/>
                  <a:gd name="connsiteY14" fmla="*/ 474662 h 474662"/>
                  <a:gd name="connsiteX15" fmla="*/ 509587 w 982662"/>
                  <a:gd name="connsiteY15" fmla="*/ 467526 h 474662"/>
                  <a:gd name="connsiteX16" fmla="*/ 509587 w 982662"/>
                  <a:gd name="connsiteY16" fmla="*/ 262723 h 474662"/>
                  <a:gd name="connsiteX17" fmla="*/ 516723 w 982662"/>
                  <a:gd name="connsiteY17" fmla="*/ 255587 h 474662"/>
                  <a:gd name="connsiteX18" fmla="*/ 261136 w 982662"/>
                  <a:gd name="connsiteY18" fmla="*/ 255587 h 474662"/>
                  <a:gd name="connsiteX19" fmla="*/ 465939 w 982662"/>
                  <a:gd name="connsiteY19" fmla="*/ 255587 h 474662"/>
                  <a:gd name="connsiteX20" fmla="*/ 473075 w 982662"/>
                  <a:gd name="connsiteY20" fmla="*/ 262723 h 474662"/>
                  <a:gd name="connsiteX21" fmla="*/ 473075 w 982662"/>
                  <a:gd name="connsiteY21" fmla="*/ 467526 h 474662"/>
                  <a:gd name="connsiteX22" fmla="*/ 465939 w 982662"/>
                  <a:gd name="connsiteY22" fmla="*/ 474662 h 474662"/>
                  <a:gd name="connsiteX23" fmla="*/ 261136 w 982662"/>
                  <a:gd name="connsiteY23" fmla="*/ 474662 h 474662"/>
                  <a:gd name="connsiteX24" fmla="*/ 254000 w 982662"/>
                  <a:gd name="connsiteY24" fmla="*/ 467526 h 474662"/>
                  <a:gd name="connsiteX25" fmla="*/ 254000 w 982662"/>
                  <a:gd name="connsiteY25" fmla="*/ 262723 h 474662"/>
                  <a:gd name="connsiteX26" fmla="*/ 261136 w 982662"/>
                  <a:gd name="connsiteY26" fmla="*/ 255587 h 474662"/>
                  <a:gd name="connsiteX27" fmla="*/ 7136 w 982662"/>
                  <a:gd name="connsiteY27" fmla="*/ 255587 h 474662"/>
                  <a:gd name="connsiteX28" fmla="*/ 211939 w 982662"/>
                  <a:gd name="connsiteY28" fmla="*/ 255587 h 474662"/>
                  <a:gd name="connsiteX29" fmla="*/ 219075 w 982662"/>
                  <a:gd name="connsiteY29" fmla="*/ 262723 h 474662"/>
                  <a:gd name="connsiteX30" fmla="*/ 219075 w 982662"/>
                  <a:gd name="connsiteY30" fmla="*/ 467526 h 474662"/>
                  <a:gd name="connsiteX31" fmla="*/ 211939 w 982662"/>
                  <a:gd name="connsiteY31" fmla="*/ 474662 h 474662"/>
                  <a:gd name="connsiteX32" fmla="*/ 7136 w 982662"/>
                  <a:gd name="connsiteY32" fmla="*/ 474662 h 474662"/>
                  <a:gd name="connsiteX33" fmla="*/ 0 w 982662"/>
                  <a:gd name="connsiteY33" fmla="*/ 467526 h 474662"/>
                  <a:gd name="connsiteX34" fmla="*/ 0 w 982662"/>
                  <a:gd name="connsiteY34" fmla="*/ 262723 h 474662"/>
                  <a:gd name="connsiteX35" fmla="*/ 7136 w 982662"/>
                  <a:gd name="connsiteY35" fmla="*/ 255587 h 474662"/>
                  <a:gd name="connsiteX36" fmla="*/ 770723 w 982662"/>
                  <a:gd name="connsiteY36" fmla="*/ 0 h 474662"/>
                  <a:gd name="connsiteX37" fmla="*/ 975526 w 982662"/>
                  <a:gd name="connsiteY37" fmla="*/ 0 h 474662"/>
                  <a:gd name="connsiteX38" fmla="*/ 982662 w 982662"/>
                  <a:gd name="connsiteY38" fmla="*/ 7108 h 474662"/>
                  <a:gd name="connsiteX39" fmla="*/ 982662 w 982662"/>
                  <a:gd name="connsiteY39" fmla="*/ 210381 h 474662"/>
                  <a:gd name="connsiteX40" fmla="*/ 975526 w 982662"/>
                  <a:gd name="connsiteY40" fmla="*/ 217488 h 474662"/>
                  <a:gd name="connsiteX41" fmla="*/ 770723 w 982662"/>
                  <a:gd name="connsiteY41" fmla="*/ 217488 h 474662"/>
                  <a:gd name="connsiteX42" fmla="*/ 763587 w 982662"/>
                  <a:gd name="connsiteY42" fmla="*/ 210381 h 474662"/>
                  <a:gd name="connsiteX43" fmla="*/ 763587 w 982662"/>
                  <a:gd name="connsiteY43" fmla="*/ 7108 h 474662"/>
                  <a:gd name="connsiteX44" fmla="*/ 770723 w 982662"/>
                  <a:gd name="connsiteY44" fmla="*/ 0 h 474662"/>
                  <a:gd name="connsiteX45" fmla="*/ 516723 w 982662"/>
                  <a:gd name="connsiteY45" fmla="*/ 0 h 474662"/>
                  <a:gd name="connsiteX46" fmla="*/ 721526 w 982662"/>
                  <a:gd name="connsiteY46" fmla="*/ 0 h 474662"/>
                  <a:gd name="connsiteX47" fmla="*/ 728662 w 982662"/>
                  <a:gd name="connsiteY47" fmla="*/ 7108 h 474662"/>
                  <a:gd name="connsiteX48" fmla="*/ 728662 w 982662"/>
                  <a:gd name="connsiteY48" fmla="*/ 210381 h 474662"/>
                  <a:gd name="connsiteX49" fmla="*/ 721526 w 982662"/>
                  <a:gd name="connsiteY49" fmla="*/ 217488 h 474662"/>
                  <a:gd name="connsiteX50" fmla="*/ 516723 w 982662"/>
                  <a:gd name="connsiteY50" fmla="*/ 217488 h 474662"/>
                  <a:gd name="connsiteX51" fmla="*/ 509587 w 982662"/>
                  <a:gd name="connsiteY51" fmla="*/ 210381 h 474662"/>
                  <a:gd name="connsiteX52" fmla="*/ 509587 w 982662"/>
                  <a:gd name="connsiteY52" fmla="*/ 7108 h 474662"/>
                  <a:gd name="connsiteX53" fmla="*/ 516723 w 982662"/>
                  <a:gd name="connsiteY53" fmla="*/ 0 h 474662"/>
                  <a:gd name="connsiteX54" fmla="*/ 261136 w 982662"/>
                  <a:gd name="connsiteY54" fmla="*/ 0 h 474662"/>
                  <a:gd name="connsiteX55" fmla="*/ 465939 w 982662"/>
                  <a:gd name="connsiteY55" fmla="*/ 0 h 474662"/>
                  <a:gd name="connsiteX56" fmla="*/ 473075 w 982662"/>
                  <a:gd name="connsiteY56" fmla="*/ 7108 h 474662"/>
                  <a:gd name="connsiteX57" fmla="*/ 473075 w 982662"/>
                  <a:gd name="connsiteY57" fmla="*/ 210381 h 474662"/>
                  <a:gd name="connsiteX58" fmla="*/ 465939 w 982662"/>
                  <a:gd name="connsiteY58" fmla="*/ 217488 h 474662"/>
                  <a:gd name="connsiteX59" fmla="*/ 261136 w 982662"/>
                  <a:gd name="connsiteY59" fmla="*/ 217488 h 474662"/>
                  <a:gd name="connsiteX60" fmla="*/ 254000 w 982662"/>
                  <a:gd name="connsiteY60" fmla="*/ 210381 h 474662"/>
                  <a:gd name="connsiteX61" fmla="*/ 254000 w 982662"/>
                  <a:gd name="connsiteY61" fmla="*/ 7108 h 474662"/>
                  <a:gd name="connsiteX62" fmla="*/ 261136 w 982662"/>
                  <a:gd name="connsiteY62" fmla="*/ 0 h 474662"/>
                  <a:gd name="connsiteX63" fmla="*/ 7136 w 982662"/>
                  <a:gd name="connsiteY63" fmla="*/ 0 h 474662"/>
                  <a:gd name="connsiteX64" fmla="*/ 211939 w 982662"/>
                  <a:gd name="connsiteY64" fmla="*/ 0 h 474662"/>
                  <a:gd name="connsiteX65" fmla="*/ 219075 w 982662"/>
                  <a:gd name="connsiteY65" fmla="*/ 7108 h 474662"/>
                  <a:gd name="connsiteX66" fmla="*/ 219075 w 982662"/>
                  <a:gd name="connsiteY66" fmla="*/ 210381 h 474662"/>
                  <a:gd name="connsiteX67" fmla="*/ 211939 w 982662"/>
                  <a:gd name="connsiteY67" fmla="*/ 217488 h 474662"/>
                  <a:gd name="connsiteX68" fmla="*/ 7136 w 982662"/>
                  <a:gd name="connsiteY68" fmla="*/ 217488 h 474662"/>
                  <a:gd name="connsiteX69" fmla="*/ 0 w 982662"/>
                  <a:gd name="connsiteY69" fmla="*/ 210381 h 474662"/>
                  <a:gd name="connsiteX70" fmla="*/ 0 w 982662"/>
                  <a:gd name="connsiteY70" fmla="*/ 7108 h 474662"/>
                  <a:gd name="connsiteX71" fmla="*/ 7136 w 982662"/>
                  <a:gd name="connsiteY71" fmla="*/ 0 h 47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82662" h="474662">
                    <a:moveTo>
                      <a:pt x="770723" y="255587"/>
                    </a:moveTo>
                    <a:cubicBezTo>
                      <a:pt x="770723" y="255587"/>
                      <a:pt x="770723" y="255587"/>
                      <a:pt x="975526" y="255587"/>
                    </a:cubicBezTo>
                    <a:cubicBezTo>
                      <a:pt x="979808" y="255587"/>
                      <a:pt x="982662" y="258442"/>
                      <a:pt x="982662" y="262723"/>
                    </a:cubicBezTo>
                    <a:cubicBezTo>
                      <a:pt x="982662" y="262723"/>
                      <a:pt x="982662" y="262723"/>
                      <a:pt x="982662" y="467526"/>
                    </a:cubicBezTo>
                    <a:cubicBezTo>
                      <a:pt x="982662" y="471094"/>
                      <a:pt x="979808" y="474662"/>
                      <a:pt x="975526" y="474662"/>
                    </a:cubicBezTo>
                    <a:cubicBezTo>
                      <a:pt x="975526" y="474662"/>
                      <a:pt x="975526" y="474662"/>
                      <a:pt x="770723" y="474662"/>
                    </a:cubicBezTo>
                    <a:cubicBezTo>
                      <a:pt x="767155" y="474662"/>
                      <a:pt x="763587" y="471094"/>
                      <a:pt x="763587" y="467526"/>
                    </a:cubicBezTo>
                    <a:cubicBezTo>
                      <a:pt x="763587" y="467526"/>
                      <a:pt x="763587" y="467526"/>
                      <a:pt x="763587" y="262723"/>
                    </a:cubicBezTo>
                    <a:cubicBezTo>
                      <a:pt x="763587" y="258442"/>
                      <a:pt x="767155" y="255587"/>
                      <a:pt x="770723" y="255587"/>
                    </a:cubicBezTo>
                    <a:close/>
                    <a:moveTo>
                      <a:pt x="516723" y="255587"/>
                    </a:moveTo>
                    <a:cubicBezTo>
                      <a:pt x="516723" y="255587"/>
                      <a:pt x="516723" y="255587"/>
                      <a:pt x="721526" y="255587"/>
                    </a:cubicBezTo>
                    <a:cubicBezTo>
                      <a:pt x="725094" y="255587"/>
                      <a:pt x="728662" y="258442"/>
                      <a:pt x="728662" y="262723"/>
                    </a:cubicBezTo>
                    <a:cubicBezTo>
                      <a:pt x="728662" y="262723"/>
                      <a:pt x="728662" y="262723"/>
                      <a:pt x="728662" y="467526"/>
                    </a:cubicBezTo>
                    <a:cubicBezTo>
                      <a:pt x="728662" y="471094"/>
                      <a:pt x="725094" y="474662"/>
                      <a:pt x="721526" y="474662"/>
                    </a:cubicBezTo>
                    <a:cubicBezTo>
                      <a:pt x="721526" y="474662"/>
                      <a:pt x="721526" y="474662"/>
                      <a:pt x="516723" y="474662"/>
                    </a:cubicBezTo>
                    <a:cubicBezTo>
                      <a:pt x="512442" y="474662"/>
                      <a:pt x="509587" y="471094"/>
                      <a:pt x="509587" y="467526"/>
                    </a:cubicBezTo>
                    <a:cubicBezTo>
                      <a:pt x="509587" y="467526"/>
                      <a:pt x="509587" y="467526"/>
                      <a:pt x="509587" y="262723"/>
                    </a:cubicBezTo>
                    <a:cubicBezTo>
                      <a:pt x="509587" y="258442"/>
                      <a:pt x="512442" y="255587"/>
                      <a:pt x="516723" y="255587"/>
                    </a:cubicBezTo>
                    <a:close/>
                    <a:moveTo>
                      <a:pt x="261136" y="255587"/>
                    </a:moveTo>
                    <a:cubicBezTo>
                      <a:pt x="261136" y="255587"/>
                      <a:pt x="261136" y="255587"/>
                      <a:pt x="465939" y="255587"/>
                    </a:cubicBezTo>
                    <a:cubicBezTo>
                      <a:pt x="470220" y="255587"/>
                      <a:pt x="473075" y="258442"/>
                      <a:pt x="473075" y="262723"/>
                    </a:cubicBezTo>
                    <a:cubicBezTo>
                      <a:pt x="473075" y="262723"/>
                      <a:pt x="473075" y="262723"/>
                      <a:pt x="473075" y="467526"/>
                    </a:cubicBezTo>
                    <a:cubicBezTo>
                      <a:pt x="473075" y="471094"/>
                      <a:pt x="470220" y="474662"/>
                      <a:pt x="465939" y="474662"/>
                    </a:cubicBezTo>
                    <a:cubicBezTo>
                      <a:pt x="465939" y="474662"/>
                      <a:pt x="465939" y="474662"/>
                      <a:pt x="261136" y="474662"/>
                    </a:cubicBezTo>
                    <a:cubicBezTo>
                      <a:pt x="257568" y="474662"/>
                      <a:pt x="254000" y="471094"/>
                      <a:pt x="254000" y="467526"/>
                    </a:cubicBezTo>
                    <a:cubicBezTo>
                      <a:pt x="254000" y="467526"/>
                      <a:pt x="254000" y="467526"/>
                      <a:pt x="254000" y="262723"/>
                    </a:cubicBezTo>
                    <a:cubicBezTo>
                      <a:pt x="254000" y="258442"/>
                      <a:pt x="257568" y="255587"/>
                      <a:pt x="261136" y="255587"/>
                    </a:cubicBezTo>
                    <a:close/>
                    <a:moveTo>
                      <a:pt x="7136" y="255587"/>
                    </a:moveTo>
                    <a:cubicBezTo>
                      <a:pt x="7136" y="255587"/>
                      <a:pt x="7136" y="255587"/>
                      <a:pt x="211939" y="255587"/>
                    </a:cubicBezTo>
                    <a:cubicBezTo>
                      <a:pt x="215507" y="255587"/>
                      <a:pt x="219075" y="258442"/>
                      <a:pt x="219075" y="262723"/>
                    </a:cubicBezTo>
                    <a:cubicBezTo>
                      <a:pt x="219075" y="262723"/>
                      <a:pt x="219075" y="262723"/>
                      <a:pt x="219075" y="467526"/>
                    </a:cubicBezTo>
                    <a:cubicBezTo>
                      <a:pt x="219075" y="471094"/>
                      <a:pt x="215507" y="474662"/>
                      <a:pt x="211939" y="474662"/>
                    </a:cubicBezTo>
                    <a:cubicBezTo>
                      <a:pt x="211939" y="474662"/>
                      <a:pt x="211939" y="474662"/>
                      <a:pt x="7136" y="474662"/>
                    </a:cubicBezTo>
                    <a:cubicBezTo>
                      <a:pt x="2854" y="474662"/>
                      <a:pt x="0" y="471094"/>
                      <a:pt x="0" y="467526"/>
                    </a:cubicBezTo>
                    <a:cubicBezTo>
                      <a:pt x="0" y="467526"/>
                      <a:pt x="0" y="467526"/>
                      <a:pt x="0" y="262723"/>
                    </a:cubicBezTo>
                    <a:cubicBezTo>
                      <a:pt x="0" y="258442"/>
                      <a:pt x="2854" y="255587"/>
                      <a:pt x="7136" y="255587"/>
                    </a:cubicBezTo>
                    <a:close/>
                    <a:moveTo>
                      <a:pt x="770723" y="0"/>
                    </a:moveTo>
                    <a:cubicBezTo>
                      <a:pt x="770723" y="0"/>
                      <a:pt x="770723" y="0"/>
                      <a:pt x="975526" y="0"/>
                    </a:cubicBezTo>
                    <a:cubicBezTo>
                      <a:pt x="979808" y="0"/>
                      <a:pt x="982662" y="2843"/>
                      <a:pt x="982662" y="7108"/>
                    </a:cubicBezTo>
                    <a:cubicBezTo>
                      <a:pt x="982662" y="7108"/>
                      <a:pt x="982662" y="7108"/>
                      <a:pt x="982662" y="210381"/>
                    </a:cubicBezTo>
                    <a:cubicBezTo>
                      <a:pt x="982662" y="214645"/>
                      <a:pt x="979808" y="217488"/>
                      <a:pt x="975526" y="217488"/>
                    </a:cubicBezTo>
                    <a:cubicBezTo>
                      <a:pt x="975526" y="217488"/>
                      <a:pt x="975526" y="217488"/>
                      <a:pt x="770723" y="217488"/>
                    </a:cubicBezTo>
                    <a:cubicBezTo>
                      <a:pt x="767155" y="217488"/>
                      <a:pt x="763587" y="214645"/>
                      <a:pt x="763587" y="210381"/>
                    </a:cubicBezTo>
                    <a:cubicBezTo>
                      <a:pt x="763587" y="210381"/>
                      <a:pt x="763587" y="210381"/>
                      <a:pt x="763587" y="7108"/>
                    </a:cubicBezTo>
                    <a:cubicBezTo>
                      <a:pt x="763587" y="2843"/>
                      <a:pt x="767155" y="0"/>
                      <a:pt x="770723" y="0"/>
                    </a:cubicBezTo>
                    <a:close/>
                    <a:moveTo>
                      <a:pt x="516723" y="0"/>
                    </a:moveTo>
                    <a:cubicBezTo>
                      <a:pt x="516723" y="0"/>
                      <a:pt x="516723" y="0"/>
                      <a:pt x="721526" y="0"/>
                    </a:cubicBezTo>
                    <a:cubicBezTo>
                      <a:pt x="725094" y="0"/>
                      <a:pt x="728662" y="2843"/>
                      <a:pt x="728662" y="7108"/>
                    </a:cubicBezTo>
                    <a:cubicBezTo>
                      <a:pt x="728662" y="7108"/>
                      <a:pt x="728662" y="7108"/>
                      <a:pt x="728662" y="210381"/>
                    </a:cubicBezTo>
                    <a:cubicBezTo>
                      <a:pt x="728662" y="214645"/>
                      <a:pt x="725094" y="217488"/>
                      <a:pt x="721526" y="217488"/>
                    </a:cubicBezTo>
                    <a:cubicBezTo>
                      <a:pt x="721526" y="217488"/>
                      <a:pt x="721526" y="217488"/>
                      <a:pt x="516723" y="217488"/>
                    </a:cubicBezTo>
                    <a:cubicBezTo>
                      <a:pt x="512442" y="217488"/>
                      <a:pt x="509587" y="214645"/>
                      <a:pt x="509587" y="210381"/>
                    </a:cubicBezTo>
                    <a:cubicBezTo>
                      <a:pt x="509587" y="210381"/>
                      <a:pt x="509587" y="210381"/>
                      <a:pt x="509587" y="7108"/>
                    </a:cubicBezTo>
                    <a:cubicBezTo>
                      <a:pt x="509587" y="2843"/>
                      <a:pt x="512442" y="0"/>
                      <a:pt x="516723" y="0"/>
                    </a:cubicBezTo>
                    <a:close/>
                    <a:moveTo>
                      <a:pt x="261136" y="0"/>
                    </a:moveTo>
                    <a:cubicBezTo>
                      <a:pt x="261136" y="0"/>
                      <a:pt x="261136" y="0"/>
                      <a:pt x="465939" y="0"/>
                    </a:cubicBezTo>
                    <a:cubicBezTo>
                      <a:pt x="470220" y="0"/>
                      <a:pt x="473075" y="2843"/>
                      <a:pt x="473075" y="7108"/>
                    </a:cubicBezTo>
                    <a:cubicBezTo>
                      <a:pt x="473075" y="7108"/>
                      <a:pt x="473075" y="7108"/>
                      <a:pt x="473075" y="210381"/>
                    </a:cubicBezTo>
                    <a:cubicBezTo>
                      <a:pt x="473075" y="214645"/>
                      <a:pt x="470220" y="217488"/>
                      <a:pt x="465939" y="217488"/>
                    </a:cubicBezTo>
                    <a:cubicBezTo>
                      <a:pt x="465939" y="217488"/>
                      <a:pt x="465939" y="217488"/>
                      <a:pt x="261136" y="217488"/>
                    </a:cubicBezTo>
                    <a:cubicBezTo>
                      <a:pt x="257568" y="217488"/>
                      <a:pt x="254000" y="214645"/>
                      <a:pt x="254000" y="210381"/>
                    </a:cubicBezTo>
                    <a:cubicBezTo>
                      <a:pt x="254000" y="210381"/>
                      <a:pt x="254000" y="210381"/>
                      <a:pt x="254000" y="7108"/>
                    </a:cubicBezTo>
                    <a:cubicBezTo>
                      <a:pt x="254000" y="2843"/>
                      <a:pt x="257568" y="0"/>
                      <a:pt x="261136" y="0"/>
                    </a:cubicBezTo>
                    <a:close/>
                    <a:moveTo>
                      <a:pt x="7136" y="0"/>
                    </a:moveTo>
                    <a:cubicBezTo>
                      <a:pt x="7136" y="0"/>
                      <a:pt x="7136" y="0"/>
                      <a:pt x="211939" y="0"/>
                    </a:cubicBezTo>
                    <a:cubicBezTo>
                      <a:pt x="215507" y="0"/>
                      <a:pt x="219075" y="2843"/>
                      <a:pt x="219075" y="7108"/>
                    </a:cubicBezTo>
                    <a:cubicBezTo>
                      <a:pt x="219075" y="7108"/>
                      <a:pt x="219075" y="7108"/>
                      <a:pt x="219075" y="210381"/>
                    </a:cubicBezTo>
                    <a:cubicBezTo>
                      <a:pt x="219075" y="214645"/>
                      <a:pt x="215507" y="217488"/>
                      <a:pt x="211939" y="217488"/>
                    </a:cubicBezTo>
                    <a:cubicBezTo>
                      <a:pt x="211939" y="217488"/>
                      <a:pt x="211939" y="217488"/>
                      <a:pt x="7136" y="217488"/>
                    </a:cubicBezTo>
                    <a:cubicBezTo>
                      <a:pt x="2854" y="217488"/>
                      <a:pt x="0" y="214645"/>
                      <a:pt x="0" y="210381"/>
                    </a:cubicBezTo>
                    <a:cubicBezTo>
                      <a:pt x="0" y="210381"/>
                      <a:pt x="0" y="210381"/>
                      <a:pt x="0" y="7108"/>
                    </a:cubicBezTo>
                    <a:cubicBezTo>
                      <a:pt x="0" y="2843"/>
                      <a:pt x="2854" y="0"/>
                      <a:pt x="7136"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2" name="Freeform 11"/>
              <p:cNvSpPr>
                <a:spLocks/>
              </p:cNvSpPr>
              <p:nvPr/>
            </p:nvSpPr>
            <p:spPr bwMode="auto">
              <a:xfrm>
                <a:off x="5519738" y="2911475"/>
                <a:ext cx="1154113" cy="963613"/>
              </a:xfrm>
              <a:custGeom>
                <a:avLst/>
                <a:gdLst>
                  <a:gd name="connsiteX0" fmla="*/ 92866 w 1154113"/>
                  <a:gd name="connsiteY0" fmla="*/ 150813 h 963613"/>
                  <a:gd name="connsiteX1" fmla="*/ 163567 w 1154113"/>
                  <a:gd name="connsiteY1" fmla="*/ 150813 h 963613"/>
                  <a:gd name="connsiteX2" fmla="*/ 163567 w 1154113"/>
                  <a:gd name="connsiteY2" fmla="*/ 211469 h 963613"/>
                  <a:gd name="connsiteX3" fmla="*/ 179278 w 1154113"/>
                  <a:gd name="connsiteY3" fmla="*/ 227168 h 963613"/>
                  <a:gd name="connsiteX4" fmla="*/ 320678 w 1154113"/>
                  <a:gd name="connsiteY4" fmla="*/ 227168 h 963613"/>
                  <a:gd name="connsiteX5" fmla="*/ 336390 w 1154113"/>
                  <a:gd name="connsiteY5" fmla="*/ 211469 h 963613"/>
                  <a:gd name="connsiteX6" fmla="*/ 336390 w 1154113"/>
                  <a:gd name="connsiteY6" fmla="*/ 150813 h 963613"/>
                  <a:gd name="connsiteX7" fmla="*/ 817723 w 1154113"/>
                  <a:gd name="connsiteY7" fmla="*/ 150813 h 963613"/>
                  <a:gd name="connsiteX8" fmla="*/ 817723 w 1154113"/>
                  <a:gd name="connsiteY8" fmla="*/ 211469 h 963613"/>
                  <a:gd name="connsiteX9" fmla="*/ 833434 w 1154113"/>
                  <a:gd name="connsiteY9" fmla="*/ 227168 h 963613"/>
                  <a:gd name="connsiteX10" fmla="*/ 974835 w 1154113"/>
                  <a:gd name="connsiteY10" fmla="*/ 227168 h 963613"/>
                  <a:gd name="connsiteX11" fmla="*/ 990546 w 1154113"/>
                  <a:gd name="connsiteY11" fmla="*/ 211469 h 963613"/>
                  <a:gd name="connsiteX12" fmla="*/ 990546 w 1154113"/>
                  <a:gd name="connsiteY12" fmla="*/ 150813 h 963613"/>
                  <a:gd name="connsiteX13" fmla="*/ 1061247 w 1154113"/>
                  <a:gd name="connsiteY13" fmla="*/ 150813 h 963613"/>
                  <a:gd name="connsiteX14" fmla="*/ 1068388 w 1154113"/>
                  <a:gd name="connsiteY14" fmla="*/ 157949 h 963613"/>
                  <a:gd name="connsiteX15" fmla="*/ 1068388 w 1154113"/>
                  <a:gd name="connsiteY15" fmla="*/ 362752 h 963613"/>
                  <a:gd name="connsiteX16" fmla="*/ 1061247 w 1154113"/>
                  <a:gd name="connsiteY16" fmla="*/ 369888 h 963613"/>
                  <a:gd name="connsiteX17" fmla="*/ 92866 w 1154113"/>
                  <a:gd name="connsiteY17" fmla="*/ 369888 h 963613"/>
                  <a:gd name="connsiteX18" fmla="*/ 85725 w 1154113"/>
                  <a:gd name="connsiteY18" fmla="*/ 362752 h 963613"/>
                  <a:gd name="connsiteX19" fmla="*/ 85725 w 1154113"/>
                  <a:gd name="connsiteY19" fmla="*/ 157949 h 963613"/>
                  <a:gd name="connsiteX20" fmla="*/ 92866 w 1154113"/>
                  <a:gd name="connsiteY20" fmla="*/ 150813 h 963613"/>
                  <a:gd name="connsiteX21" fmla="*/ 336550 w 1154113"/>
                  <a:gd name="connsiteY21" fmla="*/ 71438 h 963613"/>
                  <a:gd name="connsiteX22" fmla="*/ 817563 w 1154113"/>
                  <a:gd name="connsiteY22" fmla="*/ 71438 h 963613"/>
                  <a:gd name="connsiteX23" fmla="*/ 817563 w 1154113"/>
                  <a:gd name="connsiteY23" fmla="*/ 101601 h 963613"/>
                  <a:gd name="connsiteX24" fmla="*/ 336550 w 1154113"/>
                  <a:gd name="connsiteY24" fmla="*/ 101601 h 963613"/>
                  <a:gd name="connsiteX25" fmla="*/ 15712 w 1154113"/>
                  <a:gd name="connsiteY25" fmla="*/ 71438 h 963613"/>
                  <a:gd name="connsiteX26" fmla="*/ 163547 w 1154113"/>
                  <a:gd name="connsiteY26" fmla="*/ 71438 h 963613"/>
                  <a:gd name="connsiteX27" fmla="*/ 163547 w 1154113"/>
                  <a:gd name="connsiteY27" fmla="*/ 102843 h 963613"/>
                  <a:gd name="connsiteX28" fmla="*/ 31424 w 1154113"/>
                  <a:gd name="connsiteY28" fmla="*/ 102843 h 963613"/>
                  <a:gd name="connsiteX29" fmla="*/ 31424 w 1154113"/>
                  <a:gd name="connsiteY29" fmla="*/ 932209 h 963613"/>
                  <a:gd name="connsiteX30" fmla="*/ 1122689 w 1154113"/>
                  <a:gd name="connsiteY30" fmla="*/ 932209 h 963613"/>
                  <a:gd name="connsiteX31" fmla="*/ 1122689 w 1154113"/>
                  <a:gd name="connsiteY31" fmla="*/ 102843 h 963613"/>
                  <a:gd name="connsiteX32" fmla="*/ 990566 w 1154113"/>
                  <a:gd name="connsiteY32" fmla="*/ 102843 h 963613"/>
                  <a:gd name="connsiteX33" fmla="*/ 990566 w 1154113"/>
                  <a:gd name="connsiteY33" fmla="*/ 71438 h 963613"/>
                  <a:gd name="connsiteX34" fmla="*/ 1138401 w 1154113"/>
                  <a:gd name="connsiteY34" fmla="*/ 71438 h 963613"/>
                  <a:gd name="connsiteX35" fmla="*/ 1154113 w 1154113"/>
                  <a:gd name="connsiteY35" fmla="*/ 87140 h 963613"/>
                  <a:gd name="connsiteX36" fmla="*/ 1154113 w 1154113"/>
                  <a:gd name="connsiteY36" fmla="*/ 947911 h 963613"/>
                  <a:gd name="connsiteX37" fmla="*/ 1138401 w 1154113"/>
                  <a:gd name="connsiteY37" fmla="*/ 963613 h 963613"/>
                  <a:gd name="connsiteX38" fmla="*/ 15712 w 1154113"/>
                  <a:gd name="connsiteY38" fmla="*/ 963613 h 963613"/>
                  <a:gd name="connsiteX39" fmla="*/ 0 w 1154113"/>
                  <a:gd name="connsiteY39" fmla="*/ 947911 h 963613"/>
                  <a:gd name="connsiteX40" fmla="*/ 0 w 1154113"/>
                  <a:gd name="connsiteY40" fmla="*/ 87140 h 963613"/>
                  <a:gd name="connsiteX41" fmla="*/ 15712 w 1154113"/>
                  <a:gd name="connsiteY41" fmla="*/ 71438 h 963613"/>
                  <a:gd name="connsiteX42" fmla="*/ 856425 w 1154113"/>
                  <a:gd name="connsiteY42" fmla="*/ 0 h 963613"/>
                  <a:gd name="connsiteX43" fmla="*/ 951737 w 1154113"/>
                  <a:gd name="connsiteY43" fmla="*/ 0 h 963613"/>
                  <a:gd name="connsiteX44" fmla="*/ 958850 w 1154113"/>
                  <a:gd name="connsiteY44" fmla="*/ 7153 h 963613"/>
                  <a:gd name="connsiteX45" fmla="*/ 958850 w 1154113"/>
                  <a:gd name="connsiteY45" fmla="*/ 70095 h 963613"/>
                  <a:gd name="connsiteX46" fmla="*/ 958850 w 1154113"/>
                  <a:gd name="connsiteY46" fmla="*/ 101565 h 963613"/>
                  <a:gd name="connsiteX47" fmla="*/ 958850 w 1154113"/>
                  <a:gd name="connsiteY47" fmla="*/ 150202 h 963613"/>
                  <a:gd name="connsiteX48" fmla="*/ 958850 w 1154113"/>
                  <a:gd name="connsiteY48" fmla="*/ 188111 h 963613"/>
                  <a:gd name="connsiteX49" fmla="*/ 951737 w 1154113"/>
                  <a:gd name="connsiteY49" fmla="*/ 195263 h 963613"/>
                  <a:gd name="connsiteX50" fmla="*/ 856425 w 1154113"/>
                  <a:gd name="connsiteY50" fmla="*/ 195263 h 963613"/>
                  <a:gd name="connsiteX51" fmla="*/ 849312 w 1154113"/>
                  <a:gd name="connsiteY51" fmla="*/ 188111 h 963613"/>
                  <a:gd name="connsiteX52" fmla="*/ 849312 w 1154113"/>
                  <a:gd name="connsiteY52" fmla="*/ 150202 h 963613"/>
                  <a:gd name="connsiteX53" fmla="*/ 849312 w 1154113"/>
                  <a:gd name="connsiteY53" fmla="*/ 101565 h 963613"/>
                  <a:gd name="connsiteX54" fmla="*/ 849312 w 1154113"/>
                  <a:gd name="connsiteY54" fmla="*/ 70095 h 963613"/>
                  <a:gd name="connsiteX55" fmla="*/ 849312 w 1154113"/>
                  <a:gd name="connsiteY55" fmla="*/ 7153 h 963613"/>
                  <a:gd name="connsiteX56" fmla="*/ 856425 w 1154113"/>
                  <a:gd name="connsiteY56" fmla="*/ 0 h 963613"/>
                  <a:gd name="connsiteX57" fmla="*/ 202375 w 1154113"/>
                  <a:gd name="connsiteY57" fmla="*/ 0 h 963613"/>
                  <a:gd name="connsiteX58" fmla="*/ 297687 w 1154113"/>
                  <a:gd name="connsiteY58" fmla="*/ 0 h 963613"/>
                  <a:gd name="connsiteX59" fmla="*/ 304800 w 1154113"/>
                  <a:gd name="connsiteY59" fmla="*/ 7153 h 963613"/>
                  <a:gd name="connsiteX60" fmla="*/ 304800 w 1154113"/>
                  <a:gd name="connsiteY60" fmla="*/ 70095 h 963613"/>
                  <a:gd name="connsiteX61" fmla="*/ 304800 w 1154113"/>
                  <a:gd name="connsiteY61" fmla="*/ 101565 h 963613"/>
                  <a:gd name="connsiteX62" fmla="*/ 304800 w 1154113"/>
                  <a:gd name="connsiteY62" fmla="*/ 150202 h 963613"/>
                  <a:gd name="connsiteX63" fmla="*/ 304800 w 1154113"/>
                  <a:gd name="connsiteY63" fmla="*/ 188111 h 963613"/>
                  <a:gd name="connsiteX64" fmla="*/ 297687 w 1154113"/>
                  <a:gd name="connsiteY64" fmla="*/ 195263 h 963613"/>
                  <a:gd name="connsiteX65" fmla="*/ 202375 w 1154113"/>
                  <a:gd name="connsiteY65" fmla="*/ 195263 h 963613"/>
                  <a:gd name="connsiteX66" fmla="*/ 195262 w 1154113"/>
                  <a:gd name="connsiteY66" fmla="*/ 188111 h 963613"/>
                  <a:gd name="connsiteX67" fmla="*/ 195262 w 1154113"/>
                  <a:gd name="connsiteY67" fmla="*/ 150202 h 963613"/>
                  <a:gd name="connsiteX68" fmla="*/ 195262 w 1154113"/>
                  <a:gd name="connsiteY68" fmla="*/ 101565 h 963613"/>
                  <a:gd name="connsiteX69" fmla="*/ 195262 w 1154113"/>
                  <a:gd name="connsiteY69" fmla="*/ 70095 h 963613"/>
                  <a:gd name="connsiteX70" fmla="*/ 195262 w 1154113"/>
                  <a:gd name="connsiteY70" fmla="*/ 7153 h 963613"/>
                  <a:gd name="connsiteX71" fmla="*/ 202375 w 1154113"/>
                  <a:gd name="connsiteY71" fmla="*/ 0 h 96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4113" h="963613">
                    <a:moveTo>
                      <a:pt x="92866" y="150813"/>
                    </a:moveTo>
                    <a:cubicBezTo>
                      <a:pt x="92866" y="150813"/>
                      <a:pt x="92866" y="150813"/>
                      <a:pt x="163567" y="150813"/>
                    </a:cubicBezTo>
                    <a:lnTo>
                      <a:pt x="163567" y="211469"/>
                    </a:lnTo>
                    <a:cubicBezTo>
                      <a:pt x="163567" y="220032"/>
                      <a:pt x="170708" y="227168"/>
                      <a:pt x="179278" y="227168"/>
                    </a:cubicBezTo>
                    <a:cubicBezTo>
                      <a:pt x="179278" y="227168"/>
                      <a:pt x="179278" y="227168"/>
                      <a:pt x="320678" y="227168"/>
                    </a:cubicBezTo>
                    <a:cubicBezTo>
                      <a:pt x="329248" y="227168"/>
                      <a:pt x="336390" y="220032"/>
                      <a:pt x="336390" y="211469"/>
                    </a:cubicBezTo>
                    <a:cubicBezTo>
                      <a:pt x="336390" y="211469"/>
                      <a:pt x="336390" y="211469"/>
                      <a:pt x="336390" y="150813"/>
                    </a:cubicBezTo>
                    <a:cubicBezTo>
                      <a:pt x="336390" y="150813"/>
                      <a:pt x="336390" y="150813"/>
                      <a:pt x="817723" y="150813"/>
                    </a:cubicBezTo>
                    <a:cubicBezTo>
                      <a:pt x="817723" y="150813"/>
                      <a:pt x="817723" y="150813"/>
                      <a:pt x="817723" y="211469"/>
                    </a:cubicBezTo>
                    <a:cubicBezTo>
                      <a:pt x="817723" y="220032"/>
                      <a:pt x="824864" y="227168"/>
                      <a:pt x="833434" y="227168"/>
                    </a:cubicBezTo>
                    <a:cubicBezTo>
                      <a:pt x="833434" y="227168"/>
                      <a:pt x="833434" y="227168"/>
                      <a:pt x="974835" y="227168"/>
                    </a:cubicBezTo>
                    <a:cubicBezTo>
                      <a:pt x="983405" y="227168"/>
                      <a:pt x="990546" y="220032"/>
                      <a:pt x="990546" y="211469"/>
                    </a:cubicBezTo>
                    <a:cubicBezTo>
                      <a:pt x="990546" y="211469"/>
                      <a:pt x="990546" y="211469"/>
                      <a:pt x="990546" y="150813"/>
                    </a:cubicBezTo>
                    <a:cubicBezTo>
                      <a:pt x="990546" y="150813"/>
                      <a:pt x="990546" y="150813"/>
                      <a:pt x="1061247" y="150813"/>
                    </a:cubicBezTo>
                    <a:cubicBezTo>
                      <a:pt x="1065532" y="150813"/>
                      <a:pt x="1068388" y="154381"/>
                      <a:pt x="1068388" y="157949"/>
                    </a:cubicBezTo>
                    <a:cubicBezTo>
                      <a:pt x="1068388" y="157949"/>
                      <a:pt x="1068388" y="157949"/>
                      <a:pt x="1068388" y="362752"/>
                    </a:cubicBezTo>
                    <a:cubicBezTo>
                      <a:pt x="1068388" y="367034"/>
                      <a:pt x="1065532" y="369888"/>
                      <a:pt x="1061247" y="369888"/>
                    </a:cubicBezTo>
                    <a:cubicBezTo>
                      <a:pt x="1061247" y="369888"/>
                      <a:pt x="1061247" y="369888"/>
                      <a:pt x="92866" y="369888"/>
                    </a:cubicBezTo>
                    <a:cubicBezTo>
                      <a:pt x="88581" y="369888"/>
                      <a:pt x="85725" y="367034"/>
                      <a:pt x="85725" y="362752"/>
                    </a:cubicBezTo>
                    <a:cubicBezTo>
                      <a:pt x="85725" y="362752"/>
                      <a:pt x="85725" y="362752"/>
                      <a:pt x="85725" y="157949"/>
                    </a:cubicBezTo>
                    <a:cubicBezTo>
                      <a:pt x="85725" y="154381"/>
                      <a:pt x="88581" y="150813"/>
                      <a:pt x="92866" y="150813"/>
                    </a:cubicBezTo>
                    <a:close/>
                    <a:moveTo>
                      <a:pt x="336550" y="71438"/>
                    </a:moveTo>
                    <a:lnTo>
                      <a:pt x="817563" y="71438"/>
                    </a:lnTo>
                    <a:lnTo>
                      <a:pt x="817563" y="101601"/>
                    </a:lnTo>
                    <a:lnTo>
                      <a:pt x="336550" y="101601"/>
                    </a:lnTo>
                    <a:close/>
                    <a:moveTo>
                      <a:pt x="15712" y="71438"/>
                    </a:moveTo>
                    <a:cubicBezTo>
                      <a:pt x="15712" y="71438"/>
                      <a:pt x="15712" y="71438"/>
                      <a:pt x="163547" y="71438"/>
                    </a:cubicBezTo>
                    <a:cubicBezTo>
                      <a:pt x="163547" y="71438"/>
                      <a:pt x="163547" y="71438"/>
                      <a:pt x="163547" y="102843"/>
                    </a:cubicBezTo>
                    <a:cubicBezTo>
                      <a:pt x="163547" y="102843"/>
                      <a:pt x="163547" y="102843"/>
                      <a:pt x="31424" y="102843"/>
                    </a:cubicBezTo>
                    <a:cubicBezTo>
                      <a:pt x="31424" y="102843"/>
                      <a:pt x="31424" y="102843"/>
                      <a:pt x="31424" y="932209"/>
                    </a:cubicBezTo>
                    <a:cubicBezTo>
                      <a:pt x="31424" y="932209"/>
                      <a:pt x="31424" y="932209"/>
                      <a:pt x="1122689" y="932209"/>
                    </a:cubicBezTo>
                    <a:cubicBezTo>
                      <a:pt x="1122689" y="932209"/>
                      <a:pt x="1122689" y="932209"/>
                      <a:pt x="1122689" y="102843"/>
                    </a:cubicBezTo>
                    <a:cubicBezTo>
                      <a:pt x="1122689" y="102843"/>
                      <a:pt x="1122689" y="102843"/>
                      <a:pt x="990566" y="102843"/>
                    </a:cubicBezTo>
                    <a:cubicBezTo>
                      <a:pt x="990566" y="102843"/>
                      <a:pt x="990566" y="102843"/>
                      <a:pt x="990566" y="71438"/>
                    </a:cubicBezTo>
                    <a:cubicBezTo>
                      <a:pt x="990566" y="71438"/>
                      <a:pt x="990566" y="71438"/>
                      <a:pt x="1138401" y="71438"/>
                    </a:cubicBezTo>
                    <a:cubicBezTo>
                      <a:pt x="1146971" y="71438"/>
                      <a:pt x="1154113" y="78576"/>
                      <a:pt x="1154113" y="87140"/>
                    </a:cubicBezTo>
                    <a:cubicBezTo>
                      <a:pt x="1154113" y="87140"/>
                      <a:pt x="1154113" y="87140"/>
                      <a:pt x="1154113" y="947911"/>
                    </a:cubicBezTo>
                    <a:cubicBezTo>
                      <a:pt x="1154113" y="956476"/>
                      <a:pt x="1146971" y="963613"/>
                      <a:pt x="1138401" y="963613"/>
                    </a:cubicBezTo>
                    <a:cubicBezTo>
                      <a:pt x="1138401" y="963613"/>
                      <a:pt x="1138401" y="963613"/>
                      <a:pt x="15712" y="963613"/>
                    </a:cubicBezTo>
                    <a:cubicBezTo>
                      <a:pt x="7142" y="963613"/>
                      <a:pt x="0" y="956476"/>
                      <a:pt x="0" y="947911"/>
                    </a:cubicBezTo>
                    <a:cubicBezTo>
                      <a:pt x="0" y="947911"/>
                      <a:pt x="0" y="947911"/>
                      <a:pt x="0" y="87140"/>
                    </a:cubicBezTo>
                    <a:cubicBezTo>
                      <a:pt x="0" y="78576"/>
                      <a:pt x="7142" y="71438"/>
                      <a:pt x="15712" y="71438"/>
                    </a:cubicBezTo>
                    <a:close/>
                    <a:moveTo>
                      <a:pt x="856425" y="0"/>
                    </a:moveTo>
                    <a:cubicBezTo>
                      <a:pt x="856425" y="0"/>
                      <a:pt x="856425" y="0"/>
                      <a:pt x="951737" y="0"/>
                    </a:cubicBezTo>
                    <a:cubicBezTo>
                      <a:pt x="955294" y="0"/>
                      <a:pt x="958850" y="3576"/>
                      <a:pt x="958850" y="7153"/>
                    </a:cubicBezTo>
                    <a:cubicBezTo>
                      <a:pt x="958850" y="7153"/>
                      <a:pt x="958850" y="7153"/>
                      <a:pt x="958850" y="70095"/>
                    </a:cubicBezTo>
                    <a:cubicBezTo>
                      <a:pt x="958850" y="70095"/>
                      <a:pt x="958850" y="70095"/>
                      <a:pt x="958850" y="101565"/>
                    </a:cubicBezTo>
                    <a:cubicBezTo>
                      <a:pt x="958850" y="101565"/>
                      <a:pt x="958850" y="101565"/>
                      <a:pt x="958850" y="150202"/>
                    </a:cubicBezTo>
                    <a:cubicBezTo>
                      <a:pt x="958850" y="150202"/>
                      <a:pt x="958850" y="150202"/>
                      <a:pt x="958850" y="188111"/>
                    </a:cubicBezTo>
                    <a:cubicBezTo>
                      <a:pt x="958850" y="192402"/>
                      <a:pt x="955294" y="195263"/>
                      <a:pt x="951737" y="195263"/>
                    </a:cubicBezTo>
                    <a:cubicBezTo>
                      <a:pt x="951737" y="195263"/>
                      <a:pt x="951737" y="195263"/>
                      <a:pt x="856425" y="195263"/>
                    </a:cubicBezTo>
                    <a:cubicBezTo>
                      <a:pt x="852869" y="195263"/>
                      <a:pt x="849312" y="192402"/>
                      <a:pt x="849312" y="188111"/>
                    </a:cubicBezTo>
                    <a:cubicBezTo>
                      <a:pt x="849312" y="188111"/>
                      <a:pt x="849312" y="188111"/>
                      <a:pt x="849312" y="150202"/>
                    </a:cubicBezTo>
                    <a:cubicBezTo>
                      <a:pt x="849312" y="150202"/>
                      <a:pt x="849312" y="150202"/>
                      <a:pt x="849312" y="101565"/>
                    </a:cubicBezTo>
                    <a:cubicBezTo>
                      <a:pt x="849312" y="101565"/>
                      <a:pt x="849312" y="101565"/>
                      <a:pt x="849312" y="70095"/>
                    </a:cubicBezTo>
                    <a:cubicBezTo>
                      <a:pt x="849312" y="70095"/>
                      <a:pt x="849312" y="70095"/>
                      <a:pt x="849312" y="7153"/>
                    </a:cubicBezTo>
                    <a:cubicBezTo>
                      <a:pt x="849312" y="3576"/>
                      <a:pt x="852869" y="0"/>
                      <a:pt x="856425" y="0"/>
                    </a:cubicBezTo>
                    <a:close/>
                    <a:moveTo>
                      <a:pt x="202375" y="0"/>
                    </a:moveTo>
                    <a:cubicBezTo>
                      <a:pt x="202375" y="0"/>
                      <a:pt x="202375" y="0"/>
                      <a:pt x="297687" y="0"/>
                    </a:cubicBezTo>
                    <a:cubicBezTo>
                      <a:pt x="301243" y="0"/>
                      <a:pt x="304800" y="3576"/>
                      <a:pt x="304800" y="7153"/>
                    </a:cubicBezTo>
                    <a:cubicBezTo>
                      <a:pt x="304800" y="7153"/>
                      <a:pt x="304800" y="7153"/>
                      <a:pt x="304800" y="70095"/>
                    </a:cubicBezTo>
                    <a:cubicBezTo>
                      <a:pt x="304800" y="70095"/>
                      <a:pt x="304800" y="70095"/>
                      <a:pt x="304800" y="101565"/>
                    </a:cubicBezTo>
                    <a:cubicBezTo>
                      <a:pt x="304800" y="101565"/>
                      <a:pt x="304800" y="101565"/>
                      <a:pt x="304800" y="150202"/>
                    </a:cubicBezTo>
                    <a:cubicBezTo>
                      <a:pt x="304800" y="150202"/>
                      <a:pt x="304800" y="150202"/>
                      <a:pt x="304800" y="188111"/>
                    </a:cubicBezTo>
                    <a:cubicBezTo>
                      <a:pt x="304800" y="192402"/>
                      <a:pt x="301243" y="195263"/>
                      <a:pt x="297687" y="195263"/>
                    </a:cubicBezTo>
                    <a:cubicBezTo>
                      <a:pt x="297687" y="195263"/>
                      <a:pt x="297687" y="195263"/>
                      <a:pt x="202375" y="195263"/>
                    </a:cubicBezTo>
                    <a:cubicBezTo>
                      <a:pt x="198818" y="195263"/>
                      <a:pt x="195262" y="192402"/>
                      <a:pt x="195262" y="188111"/>
                    </a:cubicBezTo>
                    <a:cubicBezTo>
                      <a:pt x="195262" y="188111"/>
                      <a:pt x="195262" y="188111"/>
                      <a:pt x="195262" y="150202"/>
                    </a:cubicBezTo>
                    <a:cubicBezTo>
                      <a:pt x="195262" y="150202"/>
                      <a:pt x="195262" y="150202"/>
                      <a:pt x="195262" y="101565"/>
                    </a:cubicBezTo>
                    <a:cubicBezTo>
                      <a:pt x="195262" y="101565"/>
                      <a:pt x="195262" y="101565"/>
                      <a:pt x="195262" y="70095"/>
                    </a:cubicBezTo>
                    <a:cubicBezTo>
                      <a:pt x="195262" y="70095"/>
                      <a:pt x="195262" y="70095"/>
                      <a:pt x="195262" y="7153"/>
                    </a:cubicBezTo>
                    <a:cubicBezTo>
                      <a:pt x="195262" y="3576"/>
                      <a:pt x="198818" y="0"/>
                      <a:pt x="2023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68" name="Rectangle 67"/>
          <p:cNvSpPr/>
          <p:nvPr/>
        </p:nvSpPr>
        <p:spPr>
          <a:xfrm>
            <a:off x="8911663" y="4348913"/>
            <a:ext cx="2995201"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Short durations (&lt;2 weeks) severely impact results of challenges</a:t>
            </a:r>
          </a:p>
        </p:txBody>
      </p:sp>
      <p:sp>
        <p:nvSpPr>
          <p:cNvPr id="57" name="Rectangle 56"/>
          <p:cNvSpPr/>
          <p:nvPr/>
        </p:nvSpPr>
        <p:spPr>
          <a:xfrm>
            <a:off x="4740723" y="4348913"/>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Adj. duration based on each segments behavior</a:t>
            </a:r>
          </a:p>
        </p:txBody>
      </p:sp>
      <p:sp>
        <p:nvSpPr>
          <p:cNvPr id="7" name="TextBox 6"/>
          <p:cNvSpPr txBox="1"/>
          <p:nvPr/>
        </p:nvSpPr>
        <p:spPr>
          <a:xfrm>
            <a:off x="578512" y="5582394"/>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Opt-in</a:t>
            </a:r>
          </a:p>
        </p:txBody>
      </p:sp>
      <p:grpSp>
        <p:nvGrpSpPr>
          <p:cNvPr id="27" name="Group 26"/>
          <p:cNvGrpSpPr>
            <a:grpSpLocks noChangeAspect="1"/>
          </p:cNvGrpSpPr>
          <p:nvPr/>
        </p:nvGrpSpPr>
        <p:grpSpPr>
          <a:xfrm>
            <a:off x="568134" y="5534289"/>
            <a:ext cx="404376" cy="403988"/>
            <a:chOff x="5273675" y="2606675"/>
            <a:chExt cx="1646238" cy="1644650"/>
          </a:xfrm>
        </p:grpSpPr>
        <p:sp>
          <p:nvSpPr>
            <p:cNvPr id="28"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9" name="Group 28"/>
            <p:cNvGrpSpPr/>
            <p:nvPr/>
          </p:nvGrpSpPr>
          <p:grpSpPr>
            <a:xfrm>
              <a:off x="5368925" y="2898774"/>
              <a:ext cx="1429869" cy="1244127"/>
              <a:chOff x="5368925" y="2898774"/>
              <a:chExt cx="1429869" cy="1244127"/>
            </a:xfrm>
          </p:grpSpPr>
          <p:sp>
            <p:nvSpPr>
              <p:cNvPr id="30" name="Freeform 29"/>
              <p:cNvSpPr>
                <a:spLocks/>
              </p:cNvSpPr>
              <p:nvPr/>
            </p:nvSpPr>
            <p:spPr bwMode="auto">
              <a:xfrm>
                <a:off x="5368925" y="2898774"/>
                <a:ext cx="1328265" cy="1055688"/>
              </a:xfrm>
              <a:custGeom>
                <a:avLst/>
                <a:gdLst>
                  <a:gd name="connsiteX0" fmla="*/ 598052 w 1328265"/>
                  <a:gd name="connsiteY0" fmla="*/ 296863 h 1055688"/>
                  <a:gd name="connsiteX1" fmla="*/ 665884 w 1328265"/>
                  <a:gd name="connsiteY1" fmla="*/ 334733 h 1055688"/>
                  <a:gd name="connsiteX2" fmla="*/ 729433 w 1328265"/>
                  <a:gd name="connsiteY2" fmla="*/ 437624 h 1055688"/>
                  <a:gd name="connsiteX3" fmla="*/ 735145 w 1328265"/>
                  <a:gd name="connsiteY3" fmla="*/ 446199 h 1055688"/>
                  <a:gd name="connsiteX4" fmla="*/ 748712 w 1328265"/>
                  <a:gd name="connsiteY4" fmla="*/ 468349 h 1055688"/>
                  <a:gd name="connsiteX5" fmla="*/ 762278 w 1328265"/>
                  <a:gd name="connsiteY5" fmla="*/ 490499 h 1055688"/>
                  <a:gd name="connsiteX6" fmla="*/ 845106 w 1328265"/>
                  <a:gd name="connsiteY6" fmla="*/ 439054 h 1055688"/>
                  <a:gd name="connsiteX7" fmla="*/ 860814 w 1328265"/>
                  <a:gd name="connsiteY7" fmla="*/ 434052 h 1055688"/>
                  <a:gd name="connsiteX8" fmla="*/ 886519 w 1328265"/>
                  <a:gd name="connsiteY8" fmla="*/ 448342 h 1055688"/>
                  <a:gd name="connsiteX9" fmla="*/ 890803 w 1328265"/>
                  <a:gd name="connsiteY9" fmla="*/ 454773 h 1055688"/>
                  <a:gd name="connsiteX10" fmla="*/ 973631 w 1328265"/>
                  <a:gd name="connsiteY10" fmla="*/ 403327 h 1055688"/>
                  <a:gd name="connsiteX11" fmla="*/ 989339 w 1328265"/>
                  <a:gd name="connsiteY11" fmla="*/ 399040 h 1055688"/>
                  <a:gd name="connsiteX12" fmla="*/ 1015044 w 1328265"/>
                  <a:gd name="connsiteY12" fmla="*/ 413331 h 1055688"/>
                  <a:gd name="connsiteX13" fmla="*/ 1017900 w 1328265"/>
                  <a:gd name="connsiteY13" fmla="*/ 417618 h 1055688"/>
                  <a:gd name="connsiteX14" fmla="*/ 1100728 w 1328265"/>
                  <a:gd name="connsiteY14" fmla="*/ 366172 h 1055688"/>
                  <a:gd name="connsiteX15" fmla="*/ 1116436 w 1328265"/>
                  <a:gd name="connsiteY15" fmla="*/ 361885 h 1055688"/>
                  <a:gd name="connsiteX16" fmla="*/ 1142141 w 1328265"/>
                  <a:gd name="connsiteY16" fmla="*/ 376175 h 1055688"/>
                  <a:gd name="connsiteX17" fmla="*/ 1148568 w 1328265"/>
                  <a:gd name="connsiteY17" fmla="*/ 386179 h 1055688"/>
                  <a:gd name="connsiteX18" fmla="*/ 1164276 w 1328265"/>
                  <a:gd name="connsiteY18" fmla="*/ 411187 h 1055688"/>
                  <a:gd name="connsiteX19" fmla="*/ 1178557 w 1328265"/>
                  <a:gd name="connsiteY19" fmla="*/ 434766 h 1055688"/>
                  <a:gd name="connsiteX20" fmla="*/ 1179985 w 1328265"/>
                  <a:gd name="connsiteY20" fmla="*/ 436910 h 1055688"/>
                  <a:gd name="connsiteX21" fmla="*/ 1212830 w 1328265"/>
                  <a:gd name="connsiteY21" fmla="*/ 489785 h 1055688"/>
                  <a:gd name="connsiteX22" fmla="*/ 1286375 w 1328265"/>
                  <a:gd name="connsiteY22" fmla="*/ 608396 h 1055688"/>
                  <a:gd name="connsiteX23" fmla="*/ 1326361 w 1328265"/>
                  <a:gd name="connsiteY23" fmla="*/ 793458 h 1055688"/>
                  <a:gd name="connsiteX24" fmla="*/ 1297800 w 1328265"/>
                  <a:gd name="connsiteY24" fmla="*/ 788456 h 1055688"/>
                  <a:gd name="connsiteX25" fmla="*/ 1296372 w 1328265"/>
                  <a:gd name="connsiteY25" fmla="*/ 788456 h 1055688"/>
                  <a:gd name="connsiteX26" fmla="*/ 1294944 w 1328265"/>
                  <a:gd name="connsiteY26" fmla="*/ 789171 h 1055688"/>
                  <a:gd name="connsiteX27" fmla="*/ 1259956 w 1328265"/>
                  <a:gd name="connsiteY27" fmla="*/ 624830 h 1055688"/>
                  <a:gd name="connsiteX28" fmla="*/ 1212830 w 1328265"/>
                  <a:gd name="connsiteY28" fmla="*/ 549090 h 1055688"/>
                  <a:gd name="connsiteX29" fmla="*/ 1179985 w 1328265"/>
                  <a:gd name="connsiteY29" fmla="*/ 496215 h 1055688"/>
                  <a:gd name="connsiteX30" fmla="*/ 1178557 w 1328265"/>
                  <a:gd name="connsiteY30" fmla="*/ 494072 h 1055688"/>
                  <a:gd name="connsiteX31" fmla="*/ 1164276 w 1328265"/>
                  <a:gd name="connsiteY31" fmla="*/ 471207 h 1055688"/>
                  <a:gd name="connsiteX32" fmla="*/ 1148568 w 1328265"/>
                  <a:gd name="connsiteY32" fmla="*/ 445484 h 1055688"/>
                  <a:gd name="connsiteX33" fmla="*/ 1115722 w 1328265"/>
                  <a:gd name="connsiteY33" fmla="*/ 393324 h 1055688"/>
                  <a:gd name="connsiteX34" fmla="*/ 1034323 w 1328265"/>
                  <a:gd name="connsiteY34" fmla="*/ 444770 h 1055688"/>
                  <a:gd name="connsiteX35" fmla="*/ 1042177 w 1328265"/>
                  <a:gd name="connsiteY35" fmla="*/ 456917 h 1055688"/>
                  <a:gd name="connsiteX36" fmla="*/ 1078593 w 1328265"/>
                  <a:gd name="connsiteY36" fmla="*/ 515508 h 1055688"/>
                  <a:gd name="connsiteX37" fmla="*/ 1073595 w 1328265"/>
                  <a:gd name="connsiteY37" fmla="*/ 537658 h 1055688"/>
                  <a:gd name="connsiteX38" fmla="*/ 1072167 w 1328265"/>
                  <a:gd name="connsiteY38" fmla="*/ 538372 h 1055688"/>
                  <a:gd name="connsiteX39" fmla="*/ 1071453 w 1328265"/>
                  <a:gd name="connsiteY39" fmla="*/ 538372 h 1055688"/>
                  <a:gd name="connsiteX40" fmla="*/ 1070025 w 1328265"/>
                  <a:gd name="connsiteY40" fmla="*/ 539087 h 1055688"/>
                  <a:gd name="connsiteX41" fmla="*/ 1069311 w 1328265"/>
                  <a:gd name="connsiteY41" fmla="*/ 539087 h 1055688"/>
                  <a:gd name="connsiteX42" fmla="*/ 1066454 w 1328265"/>
                  <a:gd name="connsiteY42" fmla="*/ 539801 h 1055688"/>
                  <a:gd name="connsiteX43" fmla="*/ 1065740 w 1328265"/>
                  <a:gd name="connsiteY43" fmla="*/ 539801 h 1055688"/>
                  <a:gd name="connsiteX44" fmla="*/ 1065026 w 1328265"/>
                  <a:gd name="connsiteY44" fmla="*/ 539801 h 1055688"/>
                  <a:gd name="connsiteX45" fmla="*/ 1064312 w 1328265"/>
                  <a:gd name="connsiteY45" fmla="*/ 539801 h 1055688"/>
                  <a:gd name="connsiteX46" fmla="*/ 1062884 w 1328265"/>
                  <a:gd name="connsiteY46" fmla="*/ 539801 h 1055688"/>
                  <a:gd name="connsiteX47" fmla="*/ 1061456 w 1328265"/>
                  <a:gd name="connsiteY47" fmla="*/ 539087 h 1055688"/>
                  <a:gd name="connsiteX48" fmla="*/ 1059314 w 1328265"/>
                  <a:gd name="connsiteY48" fmla="*/ 538372 h 1055688"/>
                  <a:gd name="connsiteX49" fmla="*/ 1058600 w 1328265"/>
                  <a:gd name="connsiteY49" fmla="*/ 538372 h 1055688"/>
                  <a:gd name="connsiteX50" fmla="*/ 1057172 w 1328265"/>
                  <a:gd name="connsiteY50" fmla="*/ 537658 h 1055688"/>
                  <a:gd name="connsiteX51" fmla="*/ 1055744 w 1328265"/>
                  <a:gd name="connsiteY51" fmla="*/ 536229 h 1055688"/>
                  <a:gd name="connsiteX52" fmla="*/ 1054316 w 1328265"/>
                  <a:gd name="connsiteY52" fmla="*/ 535514 h 1055688"/>
                  <a:gd name="connsiteX53" fmla="*/ 1053602 w 1328265"/>
                  <a:gd name="connsiteY53" fmla="*/ 534085 h 1055688"/>
                  <a:gd name="connsiteX54" fmla="*/ 1052888 w 1328265"/>
                  <a:gd name="connsiteY54" fmla="*/ 533371 h 1055688"/>
                  <a:gd name="connsiteX55" fmla="*/ 1052174 w 1328265"/>
                  <a:gd name="connsiteY55" fmla="*/ 532656 h 1055688"/>
                  <a:gd name="connsiteX56" fmla="*/ 999336 w 1328265"/>
                  <a:gd name="connsiteY56" fmla="*/ 447628 h 1055688"/>
                  <a:gd name="connsiteX57" fmla="*/ 988625 w 1328265"/>
                  <a:gd name="connsiteY57" fmla="*/ 430479 h 1055688"/>
                  <a:gd name="connsiteX58" fmla="*/ 907226 w 1328265"/>
                  <a:gd name="connsiteY58" fmla="*/ 481925 h 1055688"/>
                  <a:gd name="connsiteX59" fmla="*/ 961492 w 1328265"/>
                  <a:gd name="connsiteY59" fmla="*/ 568382 h 1055688"/>
                  <a:gd name="connsiteX60" fmla="*/ 956494 w 1328265"/>
                  <a:gd name="connsiteY60" fmla="*/ 589818 h 1055688"/>
                  <a:gd name="connsiteX61" fmla="*/ 947926 w 1328265"/>
                  <a:gd name="connsiteY61" fmla="*/ 592676 h 1055688"/>
                  <a:gd name="connsiteX62" fmla="*/ 934359 w 1328265"/>
                  <a:gd name="connsiteY62" fmla="*/ 584817 h 1055688"/>
                  <a:gd name="connsiteX63" fmla="*/ 900800 w 1328265"/>
                  <a:gd name="connsiteY63" fmla="*/ 531227 h 1055688"/>
                  <a:gd name="connsiteX64" fmla="*/ 860814 w 1328265"/>
                  <a:gd name="connsiteY64" fmla="*/ 466205 h 1055688"/>
                  <a:gd name="connsiteX65" fmla="*/ 779415 w 1328265"/>
                  <a:gd name="connsiteY65" fmla="*/ 516937 h 1055688"/>
                  <a:gd name="connsiteX66" fmla="*/ 842963 w 1328265"/>
                  <a:gd name="connsiteY66" fmla="*/ 619828 h 1055688"/>
                  <a:gd name="connsiteX67" fmla="*/ 846534 w 1328265"/>
                  <a:gd name="connsiteY67" fmla="*/ 626259 h 1055688"/>
                  <a:gd name="connsiteX68" fmla="*/ 841535 w 1328265"/>
                  <a:gd name="connsiteY68" fmla="*/ 647695 h 1055688"/>
                  <a:gd name="connsiteX69" fmla="*/ 833681 w 1328265"/>
                  <a:gd name="connsiteY69" fmla="*/ 649838 h 1055688"/>
                  <a:gd name="connsiteX70" fmla="*/ 820115 w 1328265"/>
                  <a:gd name="connsiteY70" fmla="*/ 642693 h 1055688"/>
                  <a:gd name="connsiteX71" fmla="*/ 744427 w 1328265"/>
                  <a:gd name="connsiteY71" fmla="*/ 520509 h 1055688"/>
                  <a:gd name="connsiteX72" fmla="*/ 731575 w 1328265"/>
                  <a:gd name="connsiteY72" fmla="*/ 499788 h 1055688"/>
                  <a:gd name="connsiteX73" fmla="*/ 714438 w 1328265"/>
                  <a:gd name="connsiteY73" fmla="*/ 472636 h 1055688"/>
                  <a:gd name="connsiteX74" fmla="*/ 712296 w 1328265"/>
                  <a:gd name="connsiteY74" fmla="*/ 469778 h 1055688"/>
                  <a:gd name="connsiteX75" fmla="*/ 638751 w 1328265"/>
                  <a:gd name="connsiteY75" fmla="*/ 351167 h 1055688"/>
                  <a:gd name="connsiteX76" fmla="*/ 608762 w 1328265"/>
                  <a:gd name="connsiteY76" fmla="*/ 329731 h 1055688"/>
                  <a:gd name="connsiteX77" fmla="*/ 600908 w 1328265"/>
                  <a:gd name="connsiteY77" fmla="*/ 328302 h 1055688"/>
                  <a:gd name="connsiteX78" fmla="*/ 599480 w 1328265"/>
                  <a:gd name="connsiteY78" fmla="*/ 328302 h 1055688"/>
                  <a:gd name="connsiteX79" fmla="*/ 598052 w 1328265"/>
                  <a:gd name="connsiteY79" fmla="*/ 328302 h 1055688"/>
                  <a:gd name="connsiteX80" fmla="*/ 573061 w 1328265"/>
                  <a:gd name="connsiteY80" fmla="*/ 335447 h 1055688"/>
                  <a:gd name="connsiteX81" fmla="*/ 551640 w 1328265"/>
                  <a:gd name="connsiteY81" fmla="*/ 365457 h 1055688"/>
                  <a:gd name="connsiteX82" fmla="*/ 557352 w 1328265"/>
                  <a:gd name="connsiteY82" fmla="*/ 401898 h 1055688"/>
                  <a:gd name="connsiteX83" fmla="*/ 631611 w 1328265"/>
                  <a:gd name="connsiteY83" fmla="*/ 521224 h 1055688"/>
                  <a:gd name="connsiteX84" fmla="*/ 633039 w 1328265"/>
                  <a:gd name="connsiteY84" fmla="*/ 524082 h 1055688"/>
                  <a:gd name="connsiteX85" fmla="*/ 650176 w 1328265"/>
                  <a:gd name="connsiteY85" fmla="*/ 551234 h 1055688"/>
                  <a:gd name="connsiteX86" fmla="*/ 789411 w 1328265"/>
                  <a:gd name="connsiteY86" fmla="*/ 775595 h 1055688"/>
                  <a:gd name="connsiteX87" fmla="*/ 799408 w 1328265"/>
                  <a:gd name="connsiteY87" fmla="*/ 791314 h 1055688"/>
                  <a:gd name="connsiteX88" fmla="*/ 805834 w 1328265"/>
                  <a:gd name="connsiteY88" fmla="*/ 802032 h 1055688"/>
                  <a:gd name="connsiteX89" fmla="*/ 807262 w 1328265"/>
                  <a:gd name="connsiteY89" fmla="*/ 805605 h 1055688"/>
                  <a:gd name="connsiteX90" fmla="*/ 807976 w 1328265"/>
                  <a:gd name="connsiteY90" fmla="*/ 807034 h 1055688"/>
                  <a:gd name="connsiteX91" fmla="*/ 804406 w 1328265"/>
                  <a:gd name="connsiteY91" fmla="*/ 820610 h 1055688"/>
                  <a:gd name="connsiteX92" fmla="*/ 803692 w 1328265"/>
                  <a:gd name="connsiteY92" fmla="*/ 822039 h 1055688"/>
                  <a:gd name="connsiteX93" fmla="*/ 802264 w 1328265"/>
                  <a:gd name="connsiteY93" fmla="*/ 823468 h 1055688"/>
                  <a:gd name="connsiteX94" fmla="*/ 792981 w 1328265"/>
                  <a:gd name="connsiteY94" fmla="*/ 826326 h 1055688"/>
                  <a:gd name="connsiteX95" fmla="*/ 787983 w 1328265"/>
                  <a:gd name="connsiteY95" fmla="*/ 825611 h 1055688"/>
                  <a:gd name="connsiteX96" fmla="*/ 786555 w 1328265"/>
                  <a:gd name="connsiteY96" fmla="*/ 824897 h 1055688"/>
                  <a:gd name="connsiteX97" fmla="*/ 744427 w 1328265"/>
                  <a:gd name="connsiteY97" fmla="*/ 807034 h 1055688"/>
                  <a:gd name="connsiteX98" fmla="*/ 740857 w 1328265"/>
                  <a:gd name="connsiteY98" fmla="*/ 805605 h 1055688"/>
                  <a:gd name="connsiteX99" fmla="*/ 707298 w 1328265"/>
                  <a:gd name="connsiteY99" fmla="*/ 791314 h 1055688"/>
                  <a:gd name="connsiteX100" fmla="*/ 670168 w 1328265"/>
                  <a:gd name="connsiteY100" fmla="*/ 775595 h 1055688"/>
                  <a:gd name="connsiteX101" fmla="*/ 668740 w 1328265"/>
                  <a:gd name="connsiteY101" fmla="*/ 774880 h 1055688"/>
                  <a:gd name="connsiteX102" fmla="*/ 650176 w 1328265"/>
                  <a:gd name="connsiteY102" fmla="*/ 771307 h 1055688"/>
                  <a:gd name="connsiteX103" fmla="*/ 630897 w 1328265"/>
                  <a:gd name="connsiteY103" fmla="*/ 775595 h 1055688"/>
                  <a:gd name="connsiteX104" fmla="*/ 611618 w 1328265"/>
                  <a:gd name="connsiteY104" fmla="*/ 791314 h 1055688"/>
                  <a:gd name="connsiteX105" fmla="*/ 608762 w 1328265"/>
                  <a:gd name="connsiteY105" fmla="*/ 797030 h 1055688"/>
                  <a:gd name="connsiteX106" fmla="*/ 605192 w 1328265"/>
                  <a:gd name="connsiteY106" fmla="*/ 805605 h 1055688"/>
                  <a:gd name="connsiteX107" fmla="*/ 604478 w 1328265"/>
                  <a:gd name="connsiteY107" fmla="*/ 807034 h 1055688"/>
                  <a:gd name="connsiteX108" fmla="*/ 608762 w 1328265"/>
                  <a:gd name="connsiteY108" fmla="*/ 839902 h 1055688"/>
                  <a:gd name="connsiteX109" fmla="*/ 627327 w 1328265"/>
                  <a:gd name="connsiteY109" fmla="*/ 859194 h 1055688"/>
                  <a:gd name="connsiteX110" fmla="*/ 917222 w 1328265"/>
                  <a:gd name="connsiteY110" fmla="*/ 1024964 h 1055688"/>
                  <a:gd name="connsiteX111" fmla="*/ 915794 w 1328265"/>
                  <a:gd name="connsiteY111" fmla="*/ 1025678 h 1055688"/>
                  <a:gd name="connsiteX112" fmla="*/ 915080 w 1328265"/>
                  <a:gd name="connsiteY112" fmla="*/ 1027107 h 1055688"/>
                  <a:gd name="connsiteX113" fmla="*/ 907226 w 1328265"/>
                  <a:gd name="connsiteY113" fmla="*/ 1055688 h 1055688"/>
                  <a:gd name="connsiteX114" fmla="*/ 611618 w 1328265"/>
                  <a:gd name="connsiteY114" fmla="*/ 886346 h 1055688"/>
                  <a:gd name="connsiteX115" fmla="*/ 575203 w 1328265"/>
                  <a:gd name="connsiteY115" fmla="*/ 839902 h 1055688"/>
                  <a:gd name="connsiteX116" fmla="*/ 573061 w 1328265"/>
                  <a:gd name="connsiteY116" fmla="*/ 807034 h 1055688"/>
                  <a:gd name="connsiteX117" fmla="*/ 573061 w 1328265"/>
                  <a:gd name="connsiteY117" fmla="*/ 805605 h 1055688"/>
                  <a:gd name="connsiteX118" fmla="*/ 576631 w 1328265"/>
                  <a:gd name="connsiteY118" fmla="*/ 791314 h 1055688"/>
                  <a:gd name="connsiteX119" fmla="*/ 580201 w 1328265"/>
                  <a:gd name="connsiteY119" fmla="*/ 782740 h 1055688"/>
                  <a:gd name="connsiteX120" fmla="*/ 584485 w 1328265"/>
                  <a:gd name="connsiteY120" fmla="*/ 775595 h 1055688"/>
                  <a:gd name="connsiteX121" fmla="*/ 650890 w 1328265"/>
                  <a:gd name="connsiteY121" fmla="*/ 739868 h 1055688"/>
                  <a:gd name="connsiteX122" fmla="*/ 680879 w 1328265"/>
                  <a:gd name="connsiteY122" fmla="*/ 746299 h 1055688"/>
                  <a:gd name="connsiteX123" fmla="*/ 750854 w 1328265"/>
                  <a:gd name="connsiteY123" fmla="*/ 775595 h 1055688"/>
                  <a:gd name="connsiteX124" fmla="*/ 752996 w 1328265"/>
                  <a:gd name="connsiteY124" fmla="*/ 777024 h 1055688"/>
                  <a:gd name="connsiteX125" fmla="*/ 752282 w 1328265"/>
                  <a:gd name="connsiteY125" fmla="*/ 775595 h 1055688"/>
                  <a:gd name="connsiteX126" fmla="*/ 614474 w 1328265"/>
                  <a:gd name="connsiteY126" fmla="*/ 553377 h 1055688"/>
                  <a:gd name="connsiteX127" fmla="*/ 600194 w 1328265"/>
                  <a:gd name="connsiteY127" fmla="*/ 531227 h 1055688"/>
                  <a:gd name="connsiteX128" fmla="*/ 595195 w 1328265"/>
                  <a:gd name="connsiteY128" fmla="*/ 522653 h 1055688"/>
                  <a:gd name="connsiteX129" fmla="*/ 530933 w 1328265"/>
                  <a:gd name="connsiteY129" fmla="*/ 418332 h 1055688"/>
                  <a:gd name="connsiteX130" fmla="*/ 520936 w 1328265"/>
                  <a:gd name="connsiteY130" fmla="*/ 358312 h 1055688"/>
                  <a:gd name="connsiteX131" fmla="*/ 555924 w 1328265"/>
                  <a:gd name="connsiteY131" fmla="*/ 309010 h 1055688"/>
                  <a:gd name="connsiteX132" fmla="*/ 598052 w 1328265"/>
                  <a:gd name="connsiteY132" fmla="*/ 296863 h 1055688"/>
                  <a:gd name="connsiteX133" fmla="*/ 31428 w 1328265"/>
                  <a:gd name="connsiteY133" fmla="*/ 0 h 1055688"/>
                  <a:gd name="connsiteX134" fmla="*/ 1181422 w 1328265"/>
                  <a:gd name="connsiteY134" fmla="*/ 0 h 1055688"/>
                  <a:gd name="connsiteX135" fmla="*/ 1212850 w 1328265"/>
                  <a:gd name="connsiteY135" fmla="*/ 31367 h 1055688"/>
                  <a:gd name="connsiteX136" fmla="*/ 1212850 w 1328265"/>
                  <a:gd name="connsiteY136" fmla="*/ 436291 h 1055688"/>
                  <a:gd name="connsiteX137" fmla="*/ 1179993 w 1328265"/>
                  <a:gd name="connsiteY137" fmla="*/ 383537 h 1055688"/>
                  <a:gd name="connsiteX138" fmla="*/ 1179993 w 1328265"/>
                  <a:gd name="connsiteY138" fmla="*/ 32793 h 1055688"/>
                  <a:gd name="connsiteX139" fmla="*/ 32857 w 1328265"/>
                  <a:gd name="connsiteY139" fmla="*/ 32793 h 1055688"/>
                  <a:gd name="connsiteX140" fmla="*/ 32857 w 1328265"/>
                  <a:gd name="connsiteY140" fmla="*/ 806995 h 1055688"/>
                  <a:gd name="connsiteX141" fmla="*/ 543568 w 1328265"/>
                  <a:gd name="connsiteY141" fmla="*/ 806995 h 1055688"/>
                  <a:gd name="connsiteX142" fmla="*/ 545711 w 1328265"/>
                  <a:gd name="connsiteY142" fmla="*/ 839788 h 1055688"/>
                  <a:gd name="connsiteX143" fmla="*/ 31428 w 1328265"/>
                  <a:gd name="connsiteY143" fmla="*/ 839788 h 1055688"/>
                  <a:gd name="connsiteX144" fmla="*/ 0 w 1328265"/>
                  <a:gd name="connsiteY144" fmla="*/ 808421 h 1055688"/>
                  <a:gd name="connsiteX145" fmla="*/ 0 w 1328265"/>
                  <a:gd name="connsiteY145" fmla="*/ 31367 h 1055688"/>
                  <a:gd name="connsiteX146" fmla="*/ 31428 w 1328265"/>
                  <a:gd name="connsiteY146" fmla="*/ 0 h 105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328265" h="1055688">
                    <a:moveTo>
                      <a:pt x="598052" y="296863"/>
                    </a:moveTo>
                    <a:cubicBezTo>
                      <a:pt x="624471" y="296863"/>
                      <a:pt x="650890" y="310439"/>
                      <a:pt x="665884" y="334733"/>
                    </a:cubicBezTo>
                    <a:cubicBezTo>
                      <a:pt x="665884" y="334733"/>
                      <a:pt x="665884" y="334733"/>
                      <a:pt x="729433" y="437624"/>
                    </a:cubicBezTo>
                    <a:cubicBezTo>
                      <a:pt x="729433" y="437624"/>
                      <a:pt x="729433" y="437624"/>
                      <a:pt x="735145" y="446199"/>
                    </a:cubicBezTo>
                    <a:cubicBezTo>
                      <a:pt x="735145" y="446199"/>
                      <a:pt x="735145" y="446199"/>
                      <a:pt x="748712" y="468349"/>
                    </a:cubicBezTo>
                    <a:cubicBezTo>
                      <a:pt x="748712" y="468349"/>
                      <a:pt x="748712" y="468349"/>
                      <a:pt x="762278" y="490499"/>
                    </a:cubicBezTo>
                    <a:cubicBezTo>
                      <a:pt x="762278" y="490499"/>
                      <a:pt x="762278" y="490499"/>
                      <a:pt x="845106" y="439054"/>
                    </a:cubicBezTo>
                    <a:cubicBezTo>
                      <a:pt x="850104" y="435481"/>
                      <a:pt x="855816" y="434052"/>
                      <a:pt x="860814" y="434052"/>
                    </a:cubicBezTo>
                    <a:cubicBezTo>
                      <a:pt x="871525" y="434052"/>
                      <a:pt x="880807" y="439054"/>
                      <a:pt x="886519" y="448342"/>
                    </a:cubicBezTo>
                    <a:cubicBezTo>
                      <a:pt x="886519" y="448342"/>
                      <a:pt x="886519" y="448342"/>
                      <a:pt x="890803" y="454773"/>
                    </a:cubicBezTo>
                    <a:cubicBezTo>
                      <a:pt x="890803" y="454773"/>
                      <a:pt x="890803" y="454773"/>
                      <a:pt x="973631" y="403327"/>
                    </a:cubicBezTo>
                    <a:cubicBezTo>
                      <a:pt x="978629" y="400469"/>
                      <a:pt x="983627" y="399040"/>
                      <a:pt x="989339" y="399040"/>
                    </a:cubicBezTo>
                    <a:cubicBezTo>
                      <a:pt x="999336" y="399040"/>
                      <a:pt x="1009332" y="404042"/>
                      <a:pt x="1015044" y="413331"/>
                    </a:cubicBezTo>
                    <a:cubicBezTo>
                      <a:pt x="1015044" y="413331"/>
                      <a:pt x="1015044" y="413331"/>
                      <a:pt x="1017900" y="417618"/>
                    </a:cubicBezTo>
                    <a:cubicBezTo>
                      <a:pt x="1017900" y="417618"/>
                      <a:pt x="1017900" y="417618"/>
                      <a:pt x="1100728" y="366172"/>
                    </a:cubicBezTo>
                    <a:cubicBezTo>
                      <a:pt x="1105726" y="363314"/>
                      <a:pt x="1110724" y="361885"/>
                      <a:pt x="1116436" y="361885"/>
                    </a:cubicBezTo>
                    <a:cubicBezTo>
                      <a:pt x="1126433" y="361885"/>
                      <a:pt x="1136429" y="366887"/>
                      <a:pt x="1142141" y="376175"/>
                    </a:cubicBezTo>
                    <a:cubicBezTo>
                      <a:pt x="1142141" y="376175"/>
                      <a:pt x="1142141" y="376175"/>
                      <a:pt x="1148568" y="386179"/>
                    </a:cubicBezTo>
                    <a:cubicBezTo>
                      <a:pt x="1148568" y="386179"/>
                      <a:pt x="1148568" y="386179"/>
                      <a:pt x="1164276" y="411187"/>
                    </a:cubicBezTo>
                    <a:cubicBezTo>
                      <a:pt x="1164276" y="411187"/>
                      <a:pt x="1164276" y="411187"/>
                      <a:pt x="1178557" y="434766"/>
                    </a:cubicBezTo>
                    <a:cubicBezTo>
                      <a:pt x="1178557" y="434766"/>
                      <a:pt x="1178557" y="434766"/>
                      <a:pt x="1179985" y="436910"/>
                    </a:cubicBezTo>
                    <a:cubicBezTo>
                      <a:pt x="1179985" y="436910"/>
                      <a:pt x="1179985" y="436910"/>
                      <a:pt x="1212830" y="489785"/>
                    </a:cubicBezTo>
                    <a:cubicBezTo>
                      <a:pt x="1212830" y="489785"/>
                      <a:pt x="1212830" y="489785"/>
                      <a:pt x="1286375" y="608396"/>
                    </a:cubicBezTo>
                    <a:cubicBezTo>
                      <a:pt x="1320649" y="662700"/>
                      <a:pt x="1333501" y="723434"/>
                      <a:pt x="1326361" y="793458"/>
                    </a:cubicBezTo>
                    <a:cubicBezTo>
                      <a:pt x="1317793" y="788456"/>
                      <a:pt x="1307796" y="787027"/>
                      <a:pt x="1297800" y="788456"/>
                    </a:cubicBezTo>
                    <a:cubicBezTo>
                      <a:pt x="1297800" y="788456"/>
                      <a:pt x="1297086" y="788456"/>
                      <a:pt x="1296372" y="788456"/>
                    </a:cubicBezTo>
                    <a:cubicBezTo>
                      <a:pt x="1296372" y="789171"/>
                      <a:pt x="1295658" y="789171"/>
                      <a:pt x="1294944" y="789171"/>
                    </a:cubicBezTo>
                    <a:cubicBezTo>
                      <a:pt x="1304226" y="696282"/>
                      <a:pt x="1271381" y="643408"/>
                      <a:pt x="1259956" y="624830"/>
                    </a:cubicBezTo>
                    <a:cubicBezTo>
                      <a:pt x="1259956" y="624830"/>
                      <a:pt x="1259956" y="624830"/>
                      <a:pt x="1212830" y="549090"/>
                    </a:cubicBezTo>
                    <a:cubicBezTo>
                      <a:pt x="1212830" y="549090"/>
                      <a:pt x="1212830" y="549090"/>
                      <a:pt x="1179985" y="496215"/>
                    </a:cubicBezTo>
                    <a:cubicBezTo>
                      <a:pt x="1179985" y="496215"/>
                      <a:pt x="1179985" y="496215"/>
                      <a:pt x="1178557" y="494072"/>
                    </a:cubicBezTo>
                    <a:cubicBezTo>
                      <a:pt x="1178557" y="494072"/>
                      <a:pt x="1178557" y="494072"/>
                      <a:pt x="1164276" y="471207"/>
                    </a:cubicBezTo>
                    <a:cubicBezTo>
                      <a:pt x="1164276" y="471207"/>
                      <a:pt x="1164276" y="471207"/>
                      <a:pt x="1148568" y="445484"/>
                    </a:cubicBezTo>
                    <a:cubicBezTo>
                      <a:pt x="1148568" y="445484"/>
                      <a:pt x="1148568" y="445484"/>
                      <a:pt x="1115722" y="393324"/>
                    </a:cubicBezTo>
                    <a:cubicBezTo>
                      <a:pt x="1115722" y="393324"/>
                      <a:pt x="1115722" y="393324"/>
                      <a:pt x="1034323" y="444770"/>
                    </a:cubicBezTo>
                    <a:cubicBezTo>
                      <a:pt x="1034323" y="444770"/>
                      <a:pt x="1034323" y="444770"/>
                      <a:pt x="1042177" y="456917"/>
                    </a:cubicBezTo>
                    <a:cubicBezTo>
                      <a:pt x="1042177" y="456917"/>
                      <a:pt x="1042177" y="456917"/>
                      <a:pt x="1078593" y="515508"/>
                    </a:cubicBezTo>
                    <a:cubicBezTo>
                      <a:pt x="1083591" y="523367"/>
                      <a:pt x="1080735" y="532656"/>
                      <a:pt x="1073595" y="537658"/>
                    </a:cubicBezTo>
                    <a:cubicBezTo>
                      <a:pt x="1073595" y="537658"/>
                      <a:pt x="1072881" y="537658"/>
                      <a:pt x="1072167" y="538372"/>
                    </a:cubicBezTo>
                    <a:cubicBezTo>
                      <a:pt x="1072167" y="538372"/>
                      <a:pt x="1072167" y="538372"/>
                      <a:pt x="1071453" y="538372"/>
                    </a:cubicBezTo>
                    <a:cubicBezTo>
                      <a:pt x="1070739" y="539087"/>
                      <a:pt x="1070739" y="539087"/>
                      <a:pt x="1070025" y="539087"/>
                    </a:cubicBezTo>
                    <a:cubicBezTo>
                      <a:pt x="1069311" y="539087"/>
                      <a:pt x="1069311" y="539087"/>
                      <a:pt x="1069311" y="539087"/>
                    </a:cubicBezTo>
                    <a:cubicBezTo>
                      <a:pt x="1067882" y="539801"/>
                      <a:pt x="1067168" y="539801"/>
                      <a:pt x="1066454" y="539801"/>
                    </a:cubicBezTo>
                    <a:cubicBezTo>
                      <a:pt x="1066454" y="539801"/>
                      <a:pt x="1065740" y="539801"/>
                      <a:pt x="1065740" y="539801"/>
                    </a:cubicBezTo>
                    <a:cubicBezTo>
                      <a:pt x="1065026" y="539801"/>
                      <a:pt x="1065026" y="539801"/>
                      <a:pt x="1065026" y="539801"/>
                    </a:cubicBezTo>
                    <a:cubicBezTo>
                      <a:pt x="1065026" y="539801"/>
                      <a:pt x="1064312" y="539801"/>
                      <a:pt x="1064312" y="539801"/>
                    </a:cubicBezTo>
                    <a:cubicBezTo>
                      <a:pt x="1063598" y="539801"/>
                      <a:pt x="1062884" y="539801"/>
                      <a:pt x="1062884" y="539801"/>
                    </a:cubicBezTo>
                    <a:cubicBezTo>
                      <a:pt x="1062170" y="539087"/>
                      <a:pt x="1061456" y="539087"/>
                      <a:pt x="1061456" y="539087"/>
                    </a:cubicBezTo>
                    <a:cubicBezTo>
                      <a:pt x="1060742" y="539087"/>
                      <a:pt x="1060028" y="539087"/>
                      <a:pt x="1059314" y="538372"/>
                    </a:cubicBezTo>
                    <a:cubicBezTo>
                      <a:pt x="1059314" y="538372"/>
                      <a:pt x="1058600" y="538372"/>
                      <a:pt x="1058600" y="538372"/>
                    </a:cubicBezTo>
                    <a:cubicBezTo>
                      <a:pt x="1057886" y="537658"/>
                      <a:pt x="1057886" y="537658"/>
                      <a:pt x="1057172" y="537658"/>
                    </a:cubicBezTo>
                    <a:cubicBezTo>
                      <a:pt x="1056458" y="536943"/>
                      <a:pt x="1055744" y="536943"/>
                      <a:pt x="1055744" y="536229"/>
                    </a:cubicBezTo>
                    <a:cubicBezTo>
                      <a:pt x="1055030" y="536229"/>
                      <a:pt x="1055030" y="535514"/>
                      <a:pt x="1054316" y="535514"/>
                    </a:cubicBezTo>
                    <a:cubicBezTo>
                      <a:pt x="1054316" y="534800"/>
                      <a:pt x="1053602" y="534800"/>
                      <a:pt x="1053602" y="534085"/>
                    </a:cubicBezTo>
                    <a:cubicBezTo>
                      <a:pt x="1052888" y="534085"/>
                      <a:pt x="1052888" y="533371"/>
                      <a:pt x="1052888" y="533371"/>
                    </a:cubicBezTo>
                    <a:cubicBezTo>
                      <a:pt x="1052174" y="532656"/>
                      <a:pt x="1052174" y="532656"/>
                      <a:pt x="1052174" y="532656"/>
                    </a:cubicBezTo>
                    <a:cubicBezTo>
                      <a:pt x="1052174" y="532656"/>
                      <a:pt x="1052174" y="532656"/>
                      <a:pt x="999336" y="447628"/>
                    </a:cubicBezTo>
                    <a:cubicBezTo>
                      <a:pt x="999336" y="447628"/>
                      <a:pt x="999336" y="447628"/>
                      <a:pt x="988625" y="430479"/>
                    </a:cubicBezTo>
                    <a:cubicBezTo>
                      <a:pt x="988625" y="430479"/>
                      <a:pt x="988625" y="430479"/>
                      <a:pt x="907226" y="481925"/>
                    </a:cubicBezTo>
                    <a:cubicBezTo>
                      <a:pt x="907226" y="481925"/>
                      <a:pt x="907226" y="481925"/>
                      <a:pt x="961492" y="568382"/>
                    </a:cubicBezTo>
                    <a:cubicBezTo>
                      <a:pt x="965776" y="575528"/>
                      <a:pt x="963634" y="585531"/>
                      <a:pt x="956494" y="589818"/>
                    </a:cubicBezTo>
                    <a:cubicBezTo>
                      <a:pt x="953638" y="591962"/>
                      <a:pt x="950782" y="592676"/>
                      <a:pt x="947926" y="592676"/>
                    </a:cubicBezTo>
                    <a:cubicBezTo>
                      <a:pt x="942927" y="592676"/>
                      <a:pt x="937215" y="589818"/>
                      <a:pt x="934359" y="584817"/>
                    </a:cubicBezTo>
                    <a:cubicBezTo>
                      <a:pt x="934359" y="584817"/>
                      <a:pt x="934359" y="584817"/>
                      <a:pt x="900800" y="531227"/>
                    </a:cubicBezTo>
                    <a:cubicBezTo>
                      <a:pt x="900800" y="531227"/>
                      <a:pt x="900800" y="531227"/>
                      <a:pt x="860814" y="466205"/>
                    </a:cubicBezTo>
                    <a:cubicBezTo>
                      <a:pt x="860814" y="466205"/>
                      <a:pt x="860814" y="466205"/>
                      <a:pt x="779415" y="516937"/>
                    </a:cubicBezTo>
                    <a:cubicBezTo>
                      <a:pt x="779415" y="516937"/>
                      <a:pt x="779415" y="516937"/>
                      <a:pt x="842963" y="619828"/>
                    </a:cubicBezTo>
                    <a:cubicBezTo>
                      <a:pt x="842963" y="619828"/>
                      <a:pt x="842963" y="619828"/>
                      <a:pt x="846534" y="626259"/>
                    </a:cubicBezTo>
                    <a:cubicBezTo>
                      <a:pt x="851532" y="633404"/>
                      <a:pt x="849390" y="643408"/>
                      <a:pt x="841535" y="647695"/>
                    </a:cubicBezTo>
                    <a:cubicBezTo>
                      <a:pt x="839393" y="649124"/>
                      <a:pt x="836537" y="649838"/>
                      <a:pt x="833681" y="649838"/>
                    </a:cubicBezTo>
                    <a:cubicBezTo>
                      <a:pt x="827969" y="649838"/>
                      <a:pt x="822971" y="647695"/>
                      <a:pt x="820115" y="642693"/>
                    </a:cubicBezTo>
                    <a:cubicBezTo>
                      <a:pt x="820115" y="642693"/>
                      <a:pt x="820115" y="642693"/>
                      <a:pt x="744427" y="520509"/>
                    </a:cubicBezTo>
                    <a:cubicBezTo>
                      <a:pt x="744427" y="520509"/>
                      <a:pt x="744427" y="520509"/>
                      <a:pt x="731575" y="499788"/>
                    </a:cubicBezTo>
                    <a:cubicBezTo>
                      <a:pt x="731575" y="499788"/>
                      <a:pt x="731575" y="499788"/>
                      <a:pt x="714438" y="472636"/>
                    </a:cubicBezTo>
                    <a:cubicBezTo>
                      <a:pt x="714438" y="472636"/>
                      <a:pt x="714438" y="472636"/>
                      <a:pt x="712296" y="469778"/>
                    </a:cubicBezTo>
                    <a:cubicBezTo>
                      <a:pt x="712296" y="469778"/>
                      <a:pt x="712296" y="469778"/>
                      <a:pt x="638751" y="351167"/>
                    </a:cubicBezTo>
                    <a:cubicBezTo>
                      <a:pt x="632325" y="340449"/>
                      <a:pt x="621615" y="332589"/>
                      <a:pt x="608762" y="329731"/>
                    </a:cubicBezTo>
                    <a:cubicBezTo>
                      <a:pt x="605906" y="329017"/>
                      <a:pt x="603764" y="329017"/>
                      <a:pt x="600908" y="328302"/>
                    </a:cubicBezTo>
                    <a:cubicBezTo>
                      <a:pt x="600194" y="328302"/>
                      <a:pt x="599480" y="328302"/>
                      <a:pt x="599480" y="328302"/>
                    </a:cubicBezTo>
                    <a:cubicBezTo>
                      <a:pt x="598766" y="328302"/>
                      <a:pt x="598766" y="328302"/>
                      <a:pt x="598052" y="328302"/>
                    </a:cubicBezTo>
                    <a:cubicBezTo>
                      <a:pt x="589483" y="328302"/>
                      <a:pt x="580201" y="331160"/>
                      <a:pt x="573061" y="335447"/>
                    </a:cubicBezTo>
                    <a:cubicBezTo>
                      <a:pt x="561636" y="342593"/>
                      <a:pt x="554496" y="353311"/>
                      <a:pt x="551640" y="365457"/>
                    </a:cubicBezTo>
                    <a:cubicBezTo>
                      <a:pt x="548070" y="378319"/>
                      <a:pt x="550212" y="391180"/>
                      <a:pt x="557352" y="401898"/>
                    </a:cubicBezTo>
                    <a:cubicBezTo>
                      <a:pt x="557352" y="401898"/>
                      <a:pt x="557352" y="401898"/>
                      <a:pt x="631611" y="521224"/>
                    </a:cubicBezTo>
                    <a:cubicBezTo>
                      <a:pt x="631611" y="521224"/>
                      <a:pt x="631611" y="521224"/>
                      <a:pt x="633039" y="524082"/>
                    </a:cubicBezTo>
                    <a:cubicBezTo>
                      <a:pt x="633039" y="524082"/>
                      <a:pt x="633039" y="524082"/>
                      <a:pt x="650176" y="551234"/>
                    </a:cubicBezTo>
                    <a:cubicBezTo>
                      <a:pt x="650176" y="551234"/>
                      <a:pt x="650176" y="551234"/>
                      <a:pt x="789411" y="775595"/>
                    </a:cubicBezTo>
                    <a:cubicBezTo>
                      <a:pt x="789411" y="775595"/>
                      <a:pt x="789411" y="775595"/>
                      <a:pt x="799408" y="791314"/>
                    </a:cubicBezTo>
                    <a:cubicBezTo>
                      <a:pt x="799408" y="791314"/>
                      <a:pt x="799408" y="791314"/>
                      <a:pt x="805834" y="802032"/>
                    </a:cubicBezTo>
                    <a:cubicBezTo>
                      <a:pt x="806548" y="803461"/>
                      <a:pt x="807262" y="804176"/>
                      <a:pt x="807262" y="805605"/>
                    </a:cubicBezTo>
                    <a:cubicBezTo>
                      <a:pt x="807976" y="806319"/>
                      <a:pt x="807976" y="806319"/>
                      <a:pt x="807976" y="807034"/>
                    </a:cubicBezTo>
                    <a:cubicBezTo>
                      <a:pt x="809404" y="812035"/>
                      <a:pt x="807976" y="817037"/>
                      <a:pt x="804406" y="820610"/>
                    </a:cubicBezTo>
                    <a:cubicBezTo>
                      <a:pt x="804406" y="821324"/>
                      <a:pt x="803692" y="821324"/>
                      <a:pt x="803692" y="822039"/>
                    </a:cubicBezTo>
                    <a:cubicBezTo>
                      <a:pt x="802978" y="822753"/>
                      <a:pt x="802264" y="822753"/>
                      <a:pt x="802264" y="823468"/>
                    </a:cubicBezTo>
                    <a:cubicBezTo>
                      <a:pt x="799408" y="824897"/>
                      <a:pt x="795838" y="826326"/>
                      <a:pt x="792981" y="826326"/>
                    </a:cubicBezTo>
                    <a:cubicBezTo>
                      <a:pt x="790839" y="826326"/>
                      <a:pt x="789411" y="826326"/>
                      <a:pt x="787983" y="825611"/>
                    </a:cubicBezTo>
                    <a:cubicBezTo>
                      <a:pt x="787269" y="825611"/>
                      <a:pt x="787269" y="824897"/>
                      <a:pt x="786555" y="824897"/>
                    </a:cubicBezTo>
                    <a:cubicBezTo>
                      <a:pt x="786555" y="824897"/>
                      <a:pt x="786555" y="824897"/>
                      <a:pt x="744427" y="807034"/>
                    </a:cubicBezTo>
                    <a:cubicBezTo>
                      <a:pt x="744427" y="807034"/>
                      <a:pt x="744427" y="807034"/>
                      <a:pt x="740857" y="805605"/>
                    </a:cubicBezTo>
                    <a:cubicBezTo>
                      <a:pt x="740857" y="805605"/>
                      <a:pt x="740857" y="805605"/>
                      <a:pt x="707298" y="791314"/>
                    </a:cubicBezTo>
                    <a:cubicBezTo>
                      <a:pt x="707298" y="791314"/>
                      <a:pt x="707298" y="791314"/>
                      <a:pt x="670168" y="775595"/>
                    </a:cubicBezTo>
                    <a:cubicBezTo>
                      <a:pt x="670168" y="775595"/>
                      <a:pt x="670168" y="775595"/>
                      <a:pt x="668740" y="774880"/>
                    </a:cubicBezTo>
                    <a:cubicBezTo>
                      <a:pt x="663028" y="772736"/>
                      <a:pt x="656602" y="771307"/>
                      <a:pt x="650176" y="771307"/>
                    </a:cubicBezTo>
                    <a:cubicBezTo>
                      <a:pt x="643749" y="771307"/>
                      <a:pt x="636609" y="772736"/>
                      <a:pt x="630897" y="775595"/>
                    </a:cubicBezTo>
                    <a:cubicBezTo>
                      <a:pt x="623043" y="779167"/>
                      <a:pt x="616616" y="784169"/>
                      <a:pt x="611618" y="791314"/>
                    </a:cubicBezTo>
                    <a:cubicBezTo>
                      <a:pt x="610904" y="793458"/>
                      <a:pt x="609476" y="794887"/>
                      <a:pt x="608762" y="797030"/>
                    </a:cubicBezTo>
                    <a:cubicBezTo>
                      <a:pt x="607334" y="799888"/>
                      <a:pt x="605906" y="802746"/>
                      <a:pt x="605192" y="805605"/>
                    </a:cubicBezTo>
                    <a:cubicBezTo>
                      <a:pt x="605192" y="806319"/>
                      <a:pt x="605192" y="806319"/>
                      <a:pt x="604478" y="807034"/>
                    </a:cubicBezTo>
                    <a:cubicBezTo>
                      <a:pt x="602336" y="818466"/>
                      <a:pt x="603764" y="829898"/>
                      <a:pt x="608762" y="839902"/>
                    </a:cubicBezTo>
                    <a:cubicBezTo>
                      <a:pt x="613046" y="847762"/>
                      <a:pt x="618758" y="854192"/>
                      <a:pt x="627327" y="859194"/>
                    </a:cubicBezTo>
                    <a:cubicBezTo>
                      <a:pt x="627327" y="859194"/>
                      <a:pt x="627327" y="859194"/>
                      <a:pt x="917222" y="1024964"/>
                    </a:cubicBezTo>
                    <a:cubicBezTo>
                      <a:pt x="916508" y="1024964"/>
                      <a:pt x="916508" y="1025678"/>
                      <a:pt x="915794" y="1025678"/>
                    </a:cubicBezTo>
                    <a:cubicBezTo>
                      <a:pt x="915794" y="1026393"/>
                      <a:pt x="915794" y="1026393"/>
                      <a:pt x="915080" y="1027107"/>
                    </a:cubicBezTo>
                    <a:cubicBezTo>
                      <a:pt x="909368" y="1035681"/>
                      <a:pt x="906512" y="1045685"/>
                      <a:pt x="907226" y="1055688"/>
                    </a:cubicBezTo>
                    <a:cubicBezTo>
                      <a:pt x="907226" y="1055688"/>
                      <a:pt x="907226" y="1055688"/>
                      <a:pt x="611618" y="886346"/>
                    </a:cubicBezTo>
                    <a:cubicBezTo>
                      <a:pt x="593053" y="875628"/>
                      <a:pt x="580201" y="859194"/>
                      <a:pt x="575203" y="839902"/>
                    </a:cubicBezTo>
                    <a:cubicBezTo>
                      <a:pt x="572347" y="829184"/>
                      <a:pt x="570918" y="818466"/>
                      <a:pt x="573061" y="807034"/>
                    </a:cubicBezTo>
                    <a:cubicBezTo>
                      <a:pt x="573061" y="806319"/>
                      <a:pt x="573061" y="806319"/>
                      <a:pt x="573061" y="805605"/>
                    </a:cubicBezTo>
                    <a:cubicBezTo>
                      <a:pt x="573775" y="800603"/>
                      <a:pt x="575203" y="796316"/>
                      <a:pt x="576631" y="791314"/>
                    </a:cubicBezTo>
                    <a:cubicBezTo>
                      <a:pt x="578059" y="788456"/>
                      <a:pt x="578773" y="785598"/>
                      <a:pt x="580201" y="782740"/>
                    </a:cubicBezTo>
                    <a:cubicBezTo>
                      <a:pt x="581629" y="780596"/>
                      <a:pt x="583057" y="777738"/>
                      <a:pt x="584485" y="775595"/>
                    </a:cubicBezTo>
                    <a:cubicBezTo>
                      <a:pt x="599480" y="752730"/>
                      <a:pt x="624471" y="739868"/>
                      <a:pt x="650890" y="739868"/>
                    </a:cubicBezTo>
                    <a:cubicBezTo>
                      <a:pt x="660886" y="739868"/>
                      <a:pt x="670882" y="742012"/>
                      <a:pt x="680879" y="746299"/>
                    </a:cubicBezTo>
                    <a:cubicBezTo>
                      <a:pt x="680879" y="746299"/>
                      <a:pt x="680879" y="746299"/>
                      <a:pt x="750854" y="775595"/>
                    </a:cubicBezTo>
                    <a:cubicBezTo>
                      <a:pt x="750854" y="775595"/>
                      <a:pt x="750854" y="775595"/>
                      <a:pt x="752996" y="777024"/>
                    </a:cubicBezTo>
                    <a:cubicBezTo>
                      <a:pt x="752996" y="777024"/>
                      <a:pt x="752996" y="777024"/>
                      <a:pt x="752282" y="775595"/>
                    </a:cubicBezTo>
                    <a:cubicBezTo>
                      <a:pt x="752282" y="775595"/>
                      <a:pt x="752282" y="775595"/>
                      <a:pt x="614474" y="553377"/>
                    </a:cubicBezTo>
                    <a:cubicBezTo>
                      <a:pt x="614474" y="553377"/>
                      <a:pt x="614474" y="553377"/>
                      <a:pt x="600194" y="531227"/>
                    </a:cubicBezTo>
                    <a:cubicBezTo>
                      <a:pt x="600194" y="531227"/>
                      <a:pt x="600194" y="531227"/>
                      <a:pt x="595195" y="522653"/>
                    </a:cubicBezTo>
                    <a:cubicBezTo>
                      <a:pt x="595195" y="522653"/>
                      <a:pt x="595195" y="522653"/>
                      <a:pt x="530933" y="418332"/>
                    </a:cubicBezTo>
                    <a:cubicBezTo>
                      <a:pt x="519508" y="400469"/>
                      <a:pt x="515938" y="379033"/>
                      <a:pt x="520936" y="358312"/>
                    </a:cubicBezTo>
                    <a:cubicBezTo>
                      <a:pt x="525221" y="337591"/>
                      <a:pt x="538073" y="320442"/>
                      <a:pt x="555924" y="309010"/>
                    </a:cubicBezTo>
                    <a:cubicBezTo>
                      <a:pt x="569490" y="301150"/>
                      <a:pt x="583771" y="296863"/>
                      <a:pt x="598052" y="296863"/>
                    </a:cubicBezTo>
                    <a:close/>
                    <a:moveTo>
                      <a:pt x="31428" y="0"/>
                    </a:moveTo>
                    <a:cubicBezTo>
                      <a:pt x="31428" y="0"/>
                      <a:pt x="31428" y="0"/>
                      <a:pt x="1181422" y="0"/>
                    </a:cubicBezTo>
                    <a:cubicBezTo>
                      <a:pt x="1198565" y="0"/>
                      <a:pt x="1212850" y="14258"/>
                      <a:pt x="1212850" y="31367"/>
                    </a:cubicBezTo>
                    <a:cubicBezTo>
                      <a:pt x="1212850" y="31367"/>
                      <a:pt x="1212850" y="31367"/>
                      <a:pt x="1212850" y="436291"/>
                    </a:cubicBezTo>
                    <a:cubicBezTo>
                      <a:pt x="1212850" y="436291"/>
                      <a:pt x="1212850" y="436291"/>
                      <a:pt x="1179993" y="383537"/>
                    </a:cubicBezTo>
                    <a:cubicBezTo>
                      <a:pt x="1179993" y="383537"/>
                      <a:pt x="1179993" y="383537"/>
                      <a:pt x="1179993" y="32793"/>
                    </a:cubicBezTo>
                    <a:cubicBezTo>
                      <a:pt x="1179993" y="32793"/>
                      <a:pt x="1179993" y="32793"/>
                      <a:pt x="32857" y="32793"/>
                    </a:cubicBezTo>
                    <a:cubicBezTo>
                      <a:pt x="32857" y="32793"/>
                      <a:pt x="32857" y="32793"/>
                      <a:pt x="32857" y="806995"/>
                    </a:cubicBezTo>
                    <a:cubicBezTo>
                      <a:pt x="32857" y="806995"/>
                      <a:pt x="32857" y="806995"/>
                      <a:pt x="543568" y="806995"/>
                    </a:cubicBezTo>
                    <a:cubicBezTo>
                      <a:pt x="542854" y="817688"/>
                      <a:pt x="543568" y="829095"/>
                      <a:pt x="545711" y="839788"/>
                    </a:cubicBezTo>
                    <a:cubicBezTo>
                      <a:pt x="545711" y="839788"/>
                      <a:pt x="545711" y="839788"/>
                      <a:pt x="31428" y="839788"/>
                    </a:cubicBezTo>
                    <a:cubicBezTo>
                      <a:pt x="14285" y="839788"/>
                      <a:pt x="0" y="825530"/>
                      <a:pt x="0" y="808421"/>
                    </a:cubicBezTo>
                    <a:cubicBezTo>
                      <a:pt x="0" y="808421"/>
                      <a:pt x="0" y="808421"/>
                      <a:pt x="0" y="31367"/>
                    </a:cubicBezTo>
                    <a:cubicBezTo>
                      <a:pt x="0" y="14258"/>
                      <a:pt x="14285" y="0"/>
                      <a:pt x="31428"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30"/>
              <p:cNvSpPr>
                <a:spLocks/>
              </p:cNvSpPr>
              <p:nvPr/>
            </p:nvSpPr>
            <p:spPr bwMode="auto">
              <a:xfrm>
                <a:off x="5432425" y="2962275"/>
                <a:ext cx="1366369" cy="1180626"/>
              </a:xfrm>
              <a:custGeom>
                <a:avLst/>
                <a:gdLst>
                  <a:gd name="connsiteX0" fmla="*/ 1244342 w 1366369"/>
                  <a:gd name="connsiteY0" fmla="*/ 752768 h 1180626"/>
                  <a:gd name="connsiteX1" fmla="*/ 1253447 w 1366369"/>
                  <a:gd name="connsiteY1" fmla="*/ 758049 h 1180626"/>
                  <a:gd name="connsiteX2" fmla="*/ 1254162 w 1366369"/>
                  <a:gd name="connsiteY2" fmla="*/ 759481 h 1180626"/>
                  <a:gd name="connsiteX3" fmla="*/ 1260589 w 1366369"/>
                  <a:gd name="connsiteY3" fmla="*/ 770222 h 1180626"/>
                  <a:gd name="connsiteX4" fmla="*/ 1268445 w 1366369"/>
                  <a:gd name="connsiteY4" fmla="*/ 782396 h 1180626"/>
                  <a:gd name="connsiteX5" fmla="*/ 1364140 w 1366369"/>
                  <a:gd name="connsiteY5" fmla="*/ 937071 h 1180626"/>
                  <a:gd name="connsiteX6" fmla="*/ 1359855 w 1366369"/>
                  <a:gd name="connsiteY6" fmla="*/ 957121 h 1180626"/>
                  <a:gd name="connsiteX7" fmla="*/ 1004924 w 1366369"/>
                  <a:gd name="connsiteY7" fmla="*/ 1178392 h 1180626"/>
                  <a:gd name="connsiteX8" fmla="*/ 984928 w 1366369"/>
                  <a:gd name="connsiteY8" fmla="*/ 1174095 h 1180626"/>
                  <a:gd name="connsiteX9" fmla="*/ 894945 w 1366369"/>
                  <a:gd name="connsiteY9" fmla="*/ 1028730 h 1180626"/>
                  <a:gd name="connsiteX10" fmla="*/ 887090 w 1366369"/>
                  <a:gd name="connsiteY10" fmla="*/ 1016556 h 1180626"/>
                  <a:gd name="connsiteX11" fmla="*/ 879948 w 1366369"/>
                  <a:gd name="connsiteY11" fmla="*/ 1004383 h 1180626"/>
                  <a:gd name="connsiteX12" fmla="*/ 874235 w 1366369"/>
                  <a:gd name="connsiteY12" fmla="*/ 995790 h 1180626"/>
                  <a:gd name="connsiteX13" fmla="*/ 879234 w 1366369"/>
                  <a:gd name="connsiteY13" fmla="*/ 976455 h 1180626"/>
                  <a:gd name="connsiteX14" fmla="*/ 892089 w 1366369"/>
                  <a:gd name="connsiteY14" fmla="*/ 967862 h 1180626"/>
                  <a:gd name="connsiteX15" fmla="*/ 904943 w 1366369"/>
                  <a:gd name="connsiteY15" fmla="*/ 959985 h 1180626"/>
                  <a:gd name="connsiteX16" fmla="*/ 1209170 w 1366369"/>
                  <a:gd name="connsiteY16" fmla="*/ 770222 h 1180626"/>
                  <a:gd name="connsiteX17" fmla="*/ 1221311 w 1366369"/>
                  <a:gd name="connsiteY17" fmla="*/ 763062 h 1180626"/>
                  <a:gd name="connsiteX18" fmla="*/ 1233451 w 1366369"/>
                  <a:gd name="connsiteY18" fmla="*/ 755185 h 1180626"/>
                  <a:gd name="connsiteX19" fmla="*/ 1234165 w 1366369"/>
                  <a:gd name="connsiteY19" fmla="*/ 754469 h 1180626"/>
                  <a:gd name="connsiteX20" fmla="*/ 1244342 w 1366369"/>
                  <a:gd name="connsiteY20" fmla="*/ 752768 h 1180626"/>
                  <a:gd name="connsiteX21" fmla="*/ 545739 w 1366369"/>
                  <a:gd name="connsiteY21" fmla="*/ 102294 h 1180626"/>
                  <a:gd name="connsiteX22" fmla="*/ 408200 w 1366369"/>
                  <a:gd name="connsiteY22" fmla="*/ 133712 h 1180626"/>
                  <a:gd name="connsiteX23" fmla="*/ 363988 w 1366369"/>
                  <a:gd name="connsiteY23" fmla="*/ 391471 h 1180626"/>
                  <a:gd name="connsiteX24" fmla="*/ 464535 w 1366369"/>
                  <a:gd name="connsiteY24" fmla="*/ 461963 h 1180626"/>
                  <a:gd name="connsiteX25" fmla="*/ 417470 w 1366369"/>
                  <a:gd name="connsiteY25" fmla="*/ 386487 h 1180626"/>
                  <a:gd name="connsiteX26" fmla="*/ 400356 w 1366369"/>
                  <a:gd name="connsiteY26" fmla="*/ 282529 h 1180626"/>
                  <a:gd name="connsiteX27" fmla="*/ 461683 w 1366369"/>
                  <a:gd name="connsiteY27" fmla="*/ 196372 h 1180626"/>
                  <a:gd name="connsiteX28" fmla="*/ 534419 w 1366369"/>
                  <a:gd name="connsiteY28" fmla="*/ 175723 h 1180626"/>
                  <a:gd name="connsiteX29" fmla="*/ 651368 w 1366369"/>
                  <a:gd name="connsiteY29" fmla="*/ 240519 h 1180626"/>
                  <a:gd name="connsiteX30" fmla="*/ 697006 w 1366369"/>
                  <a:gd name="connsiteY30" fmla="*/ 313859 h 1180626"/>
                  <a:gd name="connsiteX31" fmla="*/ 665630 w 1366369"/>
                  <a:gd name="connsiteY31" fmla="*/ 177147 h 1180626"/>
                  <a:gd name="connsiteX32" fmla="*/ 545739 w 1366369"/>
                  <a:gd name="connsiteY32" fmla="*/ 102294 h 1180626"/>
                  <a:gd name="connsiteX33" fmla="*/ 0 w 1366369"/>
                  <a:gd name="connsiteY33" fmla="*/ 0 h 1180626"/>
                  <a:gd name="connsiteX34" fmla="*/ 1085850 w 1366369"/>
                  <a:gd name="connsiteY34" fmla="*/ 0 h 1180626"/>
                  <a:gd name="connsiteX35" fmla="*/ 1085850 w 1366369"/>
                  <a:gd name="connsiteY35" fmla="*/ 279973 h 1180626"/>
                  <a:gd name="connsiteX36" fmla="*/ 1053661 w 1366369"/>
                  <a:gd name="connsiteY36" fmla="*/ 270688 h 1180626"/>
                  <a:gd name="connsiteX37" fmla="*/ 1022902 w 1366369"/>
                  <a:gd name="connsiteY37" fmla="*/ 279259 h 1180626"/>
                  <a:gd name="connsiteX38" fmla="*/ 959955 w 1366369"/>
                  <a:gd name="connsiteY38" fmla="*/ 318541 h 1180626"/>
                  <a:gd name="connsiteX39" fmla="*/ 926335 w 1366369"/>
                  <a:gd name="connsiteY39" fmla="*/ 307827 h 1180626"/>
                  <a:gd name="connsiteX40" fmla="*/ 895576 w 1366369"/>
                  <a:gd name="connsiteY40" fmla="*/ 316398 h 1180626"/>
                  <a:gd name="connsiteX41" fmla="*/ 833344 w 1366369"/>
                  <a:gd name="connsiteY41" fmla="*/ 354966 h 1180626"/>
                  <a:gd name="connsiteX42" fmla="*/ 797578 w 1366369"/>
                  <a:gd name="connsiteY42" fmla="*/ 342824 h 1180626"/>
                  <a:gd name="connsiteX43" fmla="*/ 766819 w 1366369"/>
                  <a:gd name="connsiteY43" fmla="*/ 352109 h 1180626"/>
                  <a:gd name="connsiteX44" fmla="*/ 708163 w 1366369"/>
                  <a:gd name="connsiteY44" fmla="*/ 388534 h 1180626"/>
                  <a:gd name="connsiteX45" fmla="*/ 701010 w 1366369"/>
                  <a:gd name="connsiteY45" fmla="*/ 376392 h 1180626"/>
                  <a:gd name="connsiteX46" fmla="*/ 686704 w 1366369"/>
                  <a:gd name="connsiteY46" fmla="*/ 353537 h 1180626"/>
                  <a:gd name="connsiteX47" fmla="*/ 626617 w 1366369"/>
                  <a:gd name="connsiteY47" fmla="*/ 257118 h 1180626"/>
                  <a:gd name="connsiteX48" fmla="*/ 534341 w 1366369"/>
                  <a:gd name="connsiteY48" fmla="*/ 205694 h 1180626"/>
                  <a:gd name="connsiteX49" fmla="*/ 477116 w 1366369"/>
                  <a:gd name="connsiteY49" fmla="*/ 222121 h 1180626"/>
                  <a:gd name="connsiteX50" fmla="*/ 429190 w 1366369"/>
                  <a:gd name="connsiteY50" fmla="*/ 289258 h 1180626"/>
                  <a:gd name="connsiteX51" fmla="*/ 442781 w 1366369"/>
                  <a:gd name="connsiteY51" fmla="*/ 370678 h 1180626"/>
                  <a:gd name="connsiteX52" fmla="*/ 503583 w 1366369"/>
                  <a:gd name="connsiteY52" fmla="*/ 469240 h 1180626"/>
                  <a:gd name="connsiteX53" fmla="*/ 517174 w 1366369"/>
                  <a:gd name="connsiteY53" fmla="*/ 490667 h 1180626"/>
                  <a:gd name="connsiteX54" fmla="*/ 618033 w 1366369"/>
                  <a:gd name="connsiteY54" fmla="*/ 653508 h 1180626"/>
                  <a:gd name="connsiteX55" fmla="*/ 587275 w 1366369"/>
                  <a:gd name="connsiteY55" fmla="*/ 648509 h 1180626"/>
                  <a:gd name="connsiteX56" fmla="*/ 490707 w 1366369"/>
                  <a:gd name="connsiteY56" fmla="*/ 707074 h 1180626"/>
                  <a:gd name="connsiteX57" fmla="*/ 488561 w 1366369"/>
                  <a:gd name="connsiteY57" fmla="*/ 712788 h 1180626"/>
                  <a:gd name="connsiteX58" fmla="*/ 0 w 1366369"/>
                  <a:gd name="connsiteY58" fmla="*/ 712788 h 1180626"/>
                  <a:gd name="connsiteX59" fmla="*/ 0 w 1366369"/>
                  <a:gd name="connsiteY59" fmla="*/ 0 h 118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6369" h="1180626">
                    <a:moveTo>
                      <a:pt x="1244342" y="752768"/>
                    </a:moveTo>
                    <a:cubicBezTo>
                      <a:pt x="1247734" y="753394"/>
                      <a:pt x="1250948" y="755185"/>
                      <a:pt x="1253447" y="758049"/>
                    </a:cubicBezTo>
                    <a:cubicBezTo>
                      <a:pt x="1253447" y="758765"/>
                      <a:pt x="1253447" y="758765"/>
                      <a:pt x="1254162" y="759481"/>
                    </a:cubicBezTo>
                    <a:cubicBezTo>
                      <a:pt x="1254162" y="759481"/>
                      <a:pt x="1254162" y="759481"/>
                      <a:pt x="1260589" y="770222"/>
                    </a:cubicBezTo>
                    <a:cubicBezTo>
                      <a:pt x="1260589" y="770222"/>
                      <a:pt x="1260589" y="770222"/>
                      <a:pt x="1268445" y="782396"/>
                    </a:cubicBezTo>
                    <a:cubicBezTo>
                      <a:pt x="1268445" y="782396"/>
                      <a:pt x="1268445" y="782396"/>
                      <a:pt x="1364140" y="937071"/>
                    </a:cubicBezTo>
                    <a:cubicBezTo>
                      <a:pt x="1368425" y="944231"/>
                      <a:pt x="1366283" y="952824"/>
                      <a:pt x="1359855" y="957121"/>
                    </a:cubicBezTo>
                    <a:cubicBezTo>
                      <a:pt x="1359855" y="957121"/>
                      <a:pt x="1359855" y="957121"/>
                      <a:pt x="1004924" y="1178392"/>
                    </a:cubicBezTo>
                    <a:cubicBezTo>
                      <a:pt x="997783" y="1182688"/>
                      <a:pt x="989213" y="1180540"/>
                      <a:pt x="984928" y="1174095"/>
                    </a:cubicBezTo>
                    <a:cubicBezTo>
                      <a:pt x="984928" y="1174095"/>
                      <a:pt x="984928" y="1174095"/>
                      <a:pt x="894945" y="1028730"/>
                    </a:cubicBezTo>
                    <a:cubicBezTo>
                      <a:pt x="894945" y="1028730"/>
                      <a:pt x="894945" y="1028730"/>
                      <a:pt x="887090" y="1016556"/>
                    </a:cubicBezTo>
                    <a:cubicBezTo>
                      <a:pt x="887090" y="1016556"/>
                      <a:pt x="887090" y="1016556"/>
                      <a:pt x="879948" y="1004383"/>
                    </a:cubicBezTo>
                    <a:cubicBezTo>
                      <a:pt x="879948" y="1004383"/>
                      <a:pt x="879948" y="1004383"/>
                      <a:pt x="874235" y="995790"/>
                    </a:cubicBezTo>
                    <a:cubicBezTo>
                      <a:pt x="869950" y="989345"/>
                      <a:pt x="872093" y="980036"/>
                      <a:pt x="879234" y="976455"/>
                    </a:cubicBezTo>
                    <a:cubicBezTo>
                      <a:pt x="879234" y="976455"/>
                      <a:pt x="879234" y="976455"/>
                      <a:pt x="892089" y="967862"/>
                    </a:cubicBezTo>
                    <a:cubicBezTo>
                      <a:pt x="892089" y="967862"/>
                      <a:pt x="892089" y="967862"/>
                      <a:pt x="904943" y="959985"/>
                    </a:cubicBezTo>
                    <a:cubicBezTo>
                      <a:pt x="904943" y="959985"/>
                      <a:pt x="904943" y="959985"/>
                      <a:pt x="1209170" y="770222"/>
                    </a:cubicBezTo>
                    <a:cubicBezTo>
                      <a:pt x="1209170" y="770222"/>
                      <a:pt x="1209170" y="770222"/>
                      <a:pt x="1221311" y="763062"/>
                    </a:cubicBezTo>
                    <a:cubicBezTo>
                      <a:pt x="1221311" y="763062"/>
                      <a:pt x="1221311" y="763062"/>
                      <a:pt x="1233451" y="755185"/>
                    </a:cubicBezTo>
                    <a:cubicBezTo>
                      <a:pt x="1233451" y="755185"/>
                      <a:pt x="1233451" y="755185"/>
                      <a:pt x="1234165" y="754469"/>
                    </a:cubicBezTo>
                    <a:cubicBezTo>
                      <a:pt x="1237379" y="752678"/>
                      <a:pt x="1240950" y="752141"/>
                      <a:pt x="1244342" y="752768"/>
                    </a:cubicBezTo>
                    <a:close/>
                    <a:moveTo>
                      <a:pt x="545739" y="102294"/>
                    </a:moveTo>
                    <a:cubicBezTo>
                      <a:pt x="499120" y="94372"/>
                      <a:pt x="449560" y="104163"/>
                      <a:pt x="408200" y="133712"/>
                    </a:cubicBezTo>
                    <a:cubicBezTo>
                      <a:pt x="324767" y="192812"/>
                      <a:pt x="304800" y="308162"/>
                      <a:pt x="363988" y="391471"/>
                    </a:cubicBezTo>
                    <a:cubicBezTo>
                      <a:pt x="389659" y="427073"/>
                      <a:pt x="425314" y="450570"/>
                      <a:pt x="464535" y="461963"/>
                    </a:cubicBezTo>
                    <a:cubicBezTo>
                      <a:pt x="464535" y="461963"/>
                      <a:pt x="464535" y="461963"/>
                      <a:pt x="417470" y="386487"/>
                    </a:cubicBezTo>
                    <a:cubicBezTo>
                      <a:pt x="398217" y="355157"/>
                      <a:pt x="391799" y="318131"/>
                      <a:pt x="400356" y="282529"/>
                    </a:cubicBezTo>
                    <a:cubicBezTo>
                      <a:pt x="408200" y="246215"/>
                      <a:pt x="430306" y="216309"/>
                      <a:pt x="461683" y="196372"/>
                    </a:cubicBezTo>
                    <a:cubicBezTo>
                      <a:pt x="483789" y="182843"/>
                      <a:pt x="508747" y="175723"/>
                      <a:pt x="534419" y="175723"/>
                    </a:cubicBezTo>
                    <a:cubicBezTo>
                      <a:pt x="582197" y="175723"/>
                      <a:pt x="626409" y="199932"/>
                      <a:pt x="651368" y="240519"/>
                    </a:cubicBezTo>
                    <a:lnTo>
                      <a:pt x="697006" y="313859"/>
                    </a:lnTo>
                    <a:cubicBezTo>
                      <a:pt x="704850" y="267576"/>
                      <a:pt x="694867" y="218445"/>
                      <a:pt x="665630" y="177147"/>
                    </a:cubicBezTo>
                    <a:cubicBezTo>
                      <a:pt x="636036" y="135849"/>
                      <a:pt x="592359" y="110215"/>
                      <a:pt x="545739" y="102294"/>
                    </a:cubicBezTo>
                    <a:close/>
                    <a:moveTo>
                      <a:pt x="0" y="0"/>
                    </a:moveTo>
                    <a:cubicBezTo>
                      <a:pt x="0" y="0"/>
                      <a:pt x="0" y="0"/>
                      <a:pt x="1085850" y="0"/>
                    </a:cubicBezTo>
                    <a:cubicBezTo>
                      <a:pt x="1085850" y="0"/>
                      <a:pt x="1085850" y="0"/>
                      <a:pt x="1085850" y="279973"/>
                    </a:cubicBezTo>
                    <a:cubicBezTo>
                      <a:pt x="1076551" y="273545"/>
                      <a:pt x="1065106" y="270688"/>
                      <a:pt x="1053661" y="270688"/>
                    </a:cubicBezTo>
                    <a:cubicBezTo>
                      <a:pt x="1042931" y="270688"/>
                      <a:pt x="1032202" y="273545"/>
                      <a:pt x="1022902" y="279259"/>
                    </a:cubicBezTo>
                    <a:cubicBezTo>
                      <a:pt x="1022902" y="279259"/>
                      <a:pt x="1022902" y="279259"/>
                      <a:pt x="959955" y="318541"/>
                    </a:cubicBezTo>
                    <a:cubicBezTo>
                      <a:pt x="950655" y="311399"/>
                      <a:pt x="938495" y="307827"/>
                      <a:pt x="926335" y="307827"/>
                    </a:cubicBezTo>
                    <a:cubicBezTo>
                      <a:pt x="915605" y="307827"/>
                      <a:pt x="904875" y="310684"/>
                      <a:pt x="895576" y="316398"/>
                    </a:cubicBezTo>
                    <a:cubicBezTo>
                      <a:pt x="895576" y="316398"/>
                      <a:pt x="895576" y="316398"/>
                      <a:pt x="833344" y="354966"/>
                    </a:cubicBezTo>
                    <a:cubicBezTo>
                      <a:pt x="823329" y="347109"/>
                      <a:pt x="811169" y="342824"/>
                      <a:pt x="797578" y="342824"/>
                    </a:cubicBezTo>
                    <a:cubicBezTo>
                      <a:pt x="786848" y="342824"/>
                      <a:pt x="776118" y="346395"/>
                      <a:pt x="766819" y="352109"/>
                    </a:cubicBezTo>
                    <a:cubicBezTo>
                      <a:pt x="766819" y="352109"/>
                      <a:pt x="766819" y="352109"/>
                      <a:pt x="708163" y="388534"/>
                    </a:cubicBezTo>
                    <a:cubicBezTo>
                      <a:pt x="708163" y="388534"/>
                      <a:pt x="708163" y="388534"/>
                      <a:pt x="701010" y="376392"/>
                    </a:cubicBezTo>
                    <a:cubicBezTo>
                      <a:pt x="701010" y="376392"/>
                      <a:pt x="701010" y="376392"/>
                      <a:pt x="686704" y="353537"/>
                    </a:cubicBezTo>
                    <a:cubicBezTo>
                      <a:pt x="686704" y="353537"/>
                      <a:pt x="686704" y="353537"/>
                      <a:pt x="626617" y="257118"/>
                    </a:cubicBezTo>
                    <a:cubicBezTo>
                      <a:pt x="606588" y="224978"/>
                      <a:pt x="572253" y="205694"/>
                      <a:pt x="534341" y="205694"/>
                    </a:cubicBezTo>
                    <a:cubicBezTo>
                      <a:pt x="514313" y="205694"/>
                      <a:pt x="494284" y="211408"/>
                      <a:pt x="477116" y="222121"/>
                    </a:cubicBezTo>
                    <a:cubicBezTo>
                      <a:pt x="452795" y="237120"/>
                      <a:pt x="435628" y="261403"/>
                      <a:pt x="429190" y="289258"/>
                    </a:cubicBezTo>
                    <a:cubicBezTo>
                      <a:pt x="422752" y="317826"/>
                      <a:pt x="427044" y="346395"/>
                      <a:pt x="442781" y="370678"/>
                    </a:cubicBezTo>
                    <a:cubicBezTo>
                      <a:pt x="442781" y="370678"/>
                      <a:pt x="442781" y="370678"/>
                      <a:pt x="503583" y="469240"/>
                    </a:cubicBezTo>
                    <a:cubicBezTo>
                      <a:pt x="503583" y="469240"/>
                      <a:pt x="503583" y="469240"/>
                      <a:pt x="517174" y="490667"/>
                    </a:cubicBezTo>
                    <a:cubicBezTo>
                      <a:pt x="517174" y="490667"/>
                      <a:pt x="517174" y="490667"/>
                      <a:pt x="618033" y="653508"/>
                    </a:cubicBezTo>
                    <a:cubicBezTo>
                      <a:pt x="608019" y="649937"/>
                      <a:pt x="597289" y="648509"/>
                      <a:pt x="587275" y="648509"/>
                    </a:cubicBezTo>
                    <a:cubicBezTo>
                      <a:pt x="545786" y="648509"/>
                      <a:pt x="509305" y="671364"/>
                      <a:pt x="490707" y="707074"/>
                    </a:cubicBezTo>
                    <a:cubicBezTo>
                      <a:pt x="489992" y="709217"/>
                      <a:pt x="489277" y="710646"/>
                      <a:pt x="488561" y="712788"/>
                    </a:cubicBezTo>
                    <a:cubicBezTo>
                      <a:pt x="488561" y="712788"/>
                      <a:pt x="488561" y="712788"/>
                      <a:pt x="0" y="712788"/>
                    </a:cubicBezTo>
                    <a:cubicBezTo>
                      <a:pt x="0" y="712788"/>
                      <a:pt x="0" y="712788"/>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69" name="Rectangle 68"/>
          <p:cNvSpPr/>
          <p:nvPr/>
        </p:nvSpPr>
        <p:spPr>
          <a:xfrm>
            <a:off x="8911664" y="5521290"/>
            <a:ext cx="2995200"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Essential to reduce cannibalization, particularly in flash offers</a:t>
            </a:r>
          </a:p>
        </p:txBody>
      </p:sp>
      <p:sp>
        <p:nvSpPr>
          <p:cNvPr id="56" name="Rectangle 55"/>
          <p:cNvSpPr/>
          <p:nvPr/>
        </p:nvSpPr>
        <p:spPr>
          <a:xfrm>
            <a:off x="6619853" y="5521290"/>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Introduced opt-in to reduce campaign cost</a:t>
            </a:r>
          </a:p>
        </p:txBody>
      </p:sp>
      <p:sp>
        <p:nvSpPr>
          <p:cNvPr id="5" name="TextBox 4"/>
          <p:cNvSpPr txBox="1"/>
          <p:nvPr/>
        </p:nvSpPr>
        <p:spPr>
          <a:xfrm>
            <a:off x="578512" y="3237652"/>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Creatives</a:t>
            </a:r>
          </a:p>
        </p:txBody>
      </p:sp>
      <p:grpSp>
        <p:nvGrpSpPr>
          <p:cNvPr id="18" name="bcgIcons_Email">
            <a:extLst>
              <a:ext uri="{FF2B5EF4-FFF2-40B4-BE49-F238E27FC236}">
                <a16:creationId xmlns:a16="http://schemas.microsoft.com/office/drawing/2014/main" id="{14E48010-362D-4F7B-81F1-B234BC46F8C6}"/>
              </a:ext>
            </a:extLst>
          </p:cNvPr>
          <p:cNvGrpSpPr>
            <a:grpSpLocks noChangeAspect="1"/>
          </p:cNvGrpSpPr>
          <p:nvPr/>
        </p:nvGrpSpPr>
        <p:grpSpPr bwMode="auto">
          <a:xfrm>
            <a:off x="568133" y="3189164"/>
            <a:ext cx="404378" cy="404754"/>
            <a:chOff x="1682" y="0"/>
            <a:chExt cx="4316" cy="4320"/>
          </a:xfrm>
        </p:grpSpPr>
        <p:sp>
          <p:nvSpPr>
            <p:cNvPr id="19" name="AutoShape 13">
              <a:extLst>
                <a:ext uri="{FF2B5EF4-FFF2-40B4-BE49-F238E27FC236}">
                  <a16:creationId xmlns:a16="http://schemas.microsoft.com/office/drawing/2014/main" id="{4E99E364-E4F7-4087-BAC7-4C5CC78052C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a:extLst>
                <a:ext uri="{FF2B5EF4-FFF2-40B4-BE49-F238E27FC236}">
                  <a16:creationId xmlns:a16="http://schemas.microsoft.com/office/drawing/2014/main" id="{77D4DAC2-2D63-437A-9EE1-56FD5AE0604C}"/>
                </a:ext>
              </a:extLst>
            </p:cNvPr>
            <p:cNvSpPr>
              <a:spLocks noEditPoints="1"/>
            </p:cNvSpPr>
            <p:nvPr/>
          </p:nvSpPr>
          <p:spPr bwMode="auto">
            <a:xfrm>
              <a:off x="2446" y="1155"/>
              <a:ext cx="2788" cy="2010"/>
            </a:xfrm>
            <a:custGeom>
              <a:avLst/>
              <a:gdLst>
                <a:gd name="T0" fmla="*/ 1488 w 1488"/>
                <a:gd name="T1" fmla="*/ 65 h 1072"/>
                <a:gd name="T2" fmla="*/ 1488 w 1488"/>
                <a:gd name="T3" fmla="*/ 1050 h 1072"/>
                <a:gd name="T4" fmla="*/ 1477 w 1488"/>
                <a:gd name="T5" fmla="*/ 1055 h 1072"/>
                <a:gd name="T6" fmla="*/ 978 w 1488"/>
                <a:gd name="T7" fmla="*/ 494 h 1072"/>
                <a:gd name="T8" fmla="*/ 978 w 1488"/>
                <a:gd name="T9" fmla="*/ 484 h 1072"/>
                <a:gd name="T10" fmla="*/ 1488 w 1488"/>
                <a:gd name="T11" fmla="*/ 65 h 1072"/>
                <a:gd name="T12" fmla="*/ 1488 w 1488"/>
                <a:gd name="T13" fmla="*/ 65 h 1072"/>
                <a:gd name="T14" fmla="*/ 0 w 1488"/>
                <a:gd name="T15" fmla="*/ 65 h 1072"/>
                <a:gd name="T16" fmla="*/ 0 w 1488"/>
                <a:gd name="T17" fmla="*/ 1050 h 1072"/>
                <a:gd name="T18" fmla="*/ 11 w 1488"/>
                <a:gd name="T19" fmla="*/ 1055 h 1072"/>
                <a:gd name="T20" fmla="*/ 510 w 1488"/>
                <a:gd name="T21" fmla="*/ 494 h 1072"/>
                <a:gd name="T22" fmla="*/ 510 w 1488"/>
                <a:gd name="T23" fmla="*/ 484 h 1072"/>
                <a:gd name="T24" fmla="*/ 0 w 1488"/>
                <a:gd name="T25" fmla="*/ 65 h 1072"/>
                <a:gd name="T26" fmla="*/ 0 w 1488"/>
                <a:gd name="T27" fmla="*/ 65 h 1072"/>
                <a:gd name="T28" fmla="*/ 1399 w 1488"/>
                <a:gd name="T29" fmla="*/ 1072 h 1072"/>
                <a:gd name="T30" fmla="*/ 1399 w 1488"/>
                <a:gd name="T31" fmla="*/ 1072 h 1072"/>
                <a:gd name="T32" fmla="*/ 934 w 1488"/>
                <a:gd name="T33" fmla="*/ 546 h 1072"/>
                <a:gd name="T34" fmla="*/ 925 w 1488"/>
                <a:gd name="T35" fmla="*/ 545 h 1072"/>
                <a:gd name="T36" fmla="*/ 750 w 1488"/>
                <a:gd name="T37" fmla="*/ 701 h 1072"/>
                <a:gd name="T38" fmla="*/ 742 w 1488"/>
                <a:gd name="T39" fmla="*/ 701 h 1072"/>
                <a:gd name="T40" fmla="*/ 566 w 1488"/>
                <a:gd name="T41" fmla="*/ 545 h 1072"/>
                <a:gd name="T42" fmla="*/ 558 w 1488"/>
                <a:gd name="T43" fmla="*/ 546 h 1072"/>
                <a:gd name="T44" fmla="*/ 90 w 1488"/>
                <a:gd name="T45" fmla="*/ 1061 h 1072"/>
                <a:gd name="T46" fmla="*/ 95 w 1488"/>
                <a:gd name="T47" fmla="*/ 1072 h 1072"/>
                <a:gd name="T48" fmla="*/ 1399 w 1488"/>
                <a:gd name="T49" fmla="*/ 1072 h 1072"/>
                <a:gd name="T50" fmla="*/ 1399 w 1488"/>
                <a:gd name="T51" fmla="*/ 1072 h 1072"/>
                <a:gd name="T52" fmla="*/ 1461 w 1488"/>
                <a:gd name="T53" fmla="*/ 0 h 1072"/>
                <a:gd name="T54" fmla="*/ 27 w 1488"/>
                <a:gd name="T55" fmla="*/ 0 h 1072"/>
                <a:gd name="T56" fmla="*/ 23 w 1488"/>
                <a:gd name="T57" fmla="*/ 11 h 1072"/>
                <a:gd name="T58" fmla="*/ 738 w 1488"/>
                <a:gd name="T59" fmla="*/ 605 h 1072"/>
                <a:gd name="T60" fmla="*/ 746 w 1488"/>
                <a:gd name="T61" fmla="*/ 605 h 1072"/>
                <a:gd name="T62" fmla="*/ 1465 w 1488"/>
                <a:gd name="T63" fmla="*/ 11 h 1072"/>
                <a:gd name="T64" fmla="*/ 1461 w 1488"/>
                <a:gd name="T65"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8" h="1072">
                  <a:moveTo>
                    <a:pt x="1488" y="65"/>
                  </a:moveTo>
                  <a:cubicBezTo>
                    <a:pt x="1488" y="1050"/>
                    <a:pt x="1488" y="1050"/>
                    <a:pt x="1488" y="1050"/>
                  </a:cubicBezTo>
                  <a:cubicBezTo>
                    <a:pt x="1488" y="1056"/>
                    <a:pt x="1481" y="1059"/>
                    <a:pt x="1477" y="1055"/>
                  </a:cubicBezTo>
                  <a:cubicBezTo>
                    <a:pt x="978" y="494"/>
                    <a:pt x="978" y="494"/>
                    <a:pt x="978" y="494"/>
                  </a:cubicBezTo>
                  <a:cubicBezTo>
                    <a:pt x="975" y="491"/>
                    <a:pt x="976" y="487"/>
                    <a:pt x="978" y="484"/>
                  </a:cubicBezTo>
                  <a:cubicBezTo>
                    <a:pt x="1488" y="65"/>
                    <a:pt x="1488" y="65"/>
                    <a:pt x="1488" y="65"/>
                  </a:cubicBezTo>
                  <a:cubicBezTo>
                    <a:pt x="1488" y="65"/>
                    <a:pt x="1488" y="65"/>
                    <a:pt x="1488" y="65"/>
                  </a:cubicBezTo>
                  <a:close/>
                  <a:moveTo>
                    <a:pt x="0" y="65"/>
                  </a:moveTo>
                  <a:cubicBezTo>
                    <a:pt x="0" y="1050"/>
                    <a:pt x="0" y="1050"/>
                    <a:pt x="0" y="1050"/>
                  </a:cubicBezTo>
                  <a:cubicBezTo>
                    <a:pt x="0" y="1056"/>
                    <a:pt x="7" y="1059"/>
                    <a:pt x="11" y="1055"/>
                  </a:cubicBezTo>
                  <a:cubicBezTo>
                    <a:pt x="510" y="494"/>
                    <a:pt x="510" y="494"/>
                    <a:pt x="510" y="494"/>
                  </a:cubicBezTo>
                  <a:cubicBezTo>
                    <a:pt x="513" y="491"/>
                    <a:pt x="512" y="487"/>
                    <a:pt x="510" y="484"/>
                  </a:cubicBezTo>
                  <a:cubicBezTo>
                    <a:pt x="0" y="65"/>
                    <a:pt x="0" y="65"/>
                    <a:pt x="0" y="65"/>
                  </a:cubicBezTo>
                  <a:cubicBezTo>
                    <a:pt x="0" y="65"/>
                    <a:pt x="0" y="65"/>
                    <a:pt x="0" y="65"/>
                  </a:cubicBezTo>
                  <a:close/>
                  <a:moveTo>
                    <a:pt x="1399" y="1072"/>
                  </a:moveTo>
                  <a:cubicBezTo>
                    <a:pt x="1399" y="1072"/>
                    <a:pt x="1399" y="1072"/>
                    <a:pt x="1399" y="1072"/>
                  </a:cubicBezTo>
                  <a:cubicBezTo>
                    <a:pt x="934" y="546"/>
                    <a:pt x="934" y="546"/>
                    <a:pt x="934" y="546"/>
                  </a:cubicBezTo>
                  <a:cubicBezTo>
                    <a:pt x="931" y="543"/>
                    <a:pt x="928" y="542"/>
                    <a:pt x="925" y="545"/>
                  </a:cubicBezTo>
                  <a:cubicBezTo>
                    <a:pt x="750" y="701"/>
                    <a:pt x="750" y="701"/>
                    <a:pt x="750" y="701"/>
                  </a:cubicBezTo>
                  <a:cubicBezTo>
                    <a:pt x="748" y="703"/>
                    <a:pt x="744" y="703"/>
                    <a:pt x="742" y="701"/>
                  </a:cubicBezTo>
                  <a:cubicBezTo>
                    <a:pt x="566" y="545"/>
                    <a:pt x="566" y="545"/>
                    <a:pt x="566" y="545"/>
                  </a:cubicBezTo>
                  <a:cubicBezTo>
                    <a:pt x="564" y="542"/>
                    <a:pt x="560" y="542"/>
                    <a:pt x="558" y="546"/>
                  </a:cubicBezTo>
                  <a:cubicBezTo>
                    <a:pt x="90" y="1061"/>
                    <a:pt x="90" y="1061"/>
                    <a:pt x="90" y="1061"/>
                  </a:cubicBezTo>
                  <a:cubicBezTo>
                    <a:pt x="86" y="1065"/>
                    <a:pt x="89" y="1072"/>
                    <a:pt x="95" y="1072"/>
                  </a:cubicBezTo>
                  <a:cubicBezTo>
                    <a:pt x="1399" y="1072"/>
                    <a:pt x="1399" y="1072"/>
                    <a:pt x="1399" y="1072"/>
                  </a:cubicBezTo>
                  <a:cubicBezTo>
                    <a:pt x="1399" y="1072"/>
                    <a:pt x="1399" y="1072"/>
                    <a:pt x="1399" y="1072"/>
                  </a:cubicBezTo>
                  <a:close/>
                  <a:moveTo>
                    <a:pt x="1461" y="0"/>
                  </a:moveTo>
                  <a:cubicBezTo>
                    <a:pt x="27" y="0"/>
                    <a:pt x="27" y="0"/>
                    <a:pt x="27" y="0"/>
                  </a:cubicBezTo>
                  <a:cubicBezTo>
                    <a:pt x="21" y="0"/>
                    <a:pt x="19" y="8"/>
                    <a:pt x="23" y="11"/>
                  </a:cubicBezTo>
                  <a:cubicBezTo>
                    <a:pt x="738" y="605"/>
                    <a:pt x="738" y="605"/>
                    <a:pt x="738" y="605"/>
                  </a:cubicBezTo>
                  <a:cubicBezTo>
                    <a:pt x="740" y="607"/>
                    <a:pt x="743" y="607"/>
                    <a:pt x="746" y="605"/>
                  </a:cubicBezTo>
                  <a:cubicBezTo>
                    <a:pt x="1465" y="11"/>
                    <a:pt x="1465" y="11"/>
                    <a:pt x="1465" y="11"/>
                  </a:cubicBezTo>
                  <a:cubicBezTo>
                    <a:pt x="1469" y="8"/>
                    <a:pt x="1466" y="0"/>
                    <a:pt x="1461"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a:extLst>
                <a:ext uri="{FF2B5EF4-FFF2-40B4-BE49-F238E27FC236}">
                  <a16:creationId xmlns:a16="http://schemas.microsoft.com/office/drawing/2014/main" id="{8A7CBF1E-CF5A-4A55-B118-1F8C4DA0FECA}"/>
                </a:ext>
              </a:extLst>
            </p:cNvPr>
            <p:cNvSpPr>
              <a:spLocks noEditPoints="1"/>
            </p:cNvSpPr>
            <p:nvPr/>
          </p:nvSpPr>
          <p:spPr bwMode="auto">
            <a:xfrm>
              <a:off x="2257" y="988"/>
              <a:ext cx="3166" cy="2344"/>
            </a:xfrm>
            <a:custGeom>
              <a:avLst/>
              <a:gdLst>
                <a:gd name="T0" fmla="*/ 1668 w 1690"/>
                <a:gd name="T1" fmla="*/ 1250 h 1250"/>
                <a:gd name="T2" fmla="*/ 22 w 1690"/>
                <a:gd name="T3" fmla="*/ 1250 h 1250"/>
                <a:gd name="T4" fmla="*/ 0 w 1690"/>
                <a:gd name="T5" fmla="*/ 1228 h 1250"/>
                <a:gd name="T6" fmla="*/ 0 w 1690"/>
                <a:gd name="T7" fmla="*/ 22 h 1250"/>
                <a:gd name="T8" fmla="*/ 22 w 1690"/>
                <a:gd name="T9" fmla="*/ 0 h 1250"/>
                <a:gd name="T10" fmla="*/ 1668 w 1690"/>
                <a:gd name="T11" fmla="*/ 0 h 1250"/>
                <a:gd name="T12" fmla="*/ 1690 w 1690"/>
                <a:gd name="T13" fmla="*/ 22 h 1250"/>
                <a:gd name="T14" fmla="*/ 1690 w 1690"/>
                <a:gd name="T15" fmla="*/ 1228 h 1250"/>
                <a:gd name="T16" fmla="*/ 1668 w 1690"/>
                <a:gd name="T17" fmla="*/ 1250 h 1250"/>
                <a:gd name="T18" fmla="*/ 44 w 1690"/>
                <a:gd name="T19" fmla="*/ 1206 h 1250"/>
                <a:gd name="T20" fmla="*/ 1646 w 1690"/>
                <a:gd name="T21" fmla="*/ 1206 h 1250"/>
                <a:gd name="T22" fmla="*/ 1646 w 1690"/>
                <a:gd name="T23" fmla="*/ 44 h 1250"/>
                <a:gd name="T24" fmla="*/ 44 w 1690"/>
                <a:gd name="T25" fmla="*/ 44 h 1250"/>
                <a:gd name="T26" fmla="*/ 44 w 1690"/>
                <a:gd name="T27" fmla="*/ 120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0" h="1250">
                  <a:moveTo>
                    <a:pt x="1668" y="1250"/>
                  </a:moveTo>
                  <a:cubicBezTo>
                    <a:pt x="22" y="1250"/>
                    <a:pt x="22" y="1250"/>
                    <a:pt x="22" y="1250"/>
                  </a:cubicBezTo>
                  <a:cubicBezTo>
                    <a:pt x="10" y="1250"/>
                    <a:pt x="0" y="1240"/>
                    <a:pt x="0" y="1228"/>
                  </a:cubicBezTo>
                  <a:cubicBezTo>
                    <a:pt x="0" y="22"/>
                    <a:pt x="0" y="22"/>
                    <a:pt x="0" y="22"/>
                  </a:cubicBezTo>
                  <a:cubicBezTo>
                    <a:pt x="0" y="10"/>
                    <a:pt x="10" y="0"/>
                    <a:pt x="22" y="0"/>
                  </a:cubicBezTo>
                  <a:cubicBezTo>
                    <a:pt x="1668" y="0"/>
                    <a:pt x="1668" y="0"/>
                    <a:pt x="1668" y="0"/>
                  </a:cubicBezTo>
                  <a:cubicBezTo>
                    <a:pt x="1680" y="0"/>
                    <a:pt x="1690" y="10"/>
                    <a:pt x="1690" y="22"/>
                  </a:cubicBezTo>
                  <a:cubicBezTo>
                    <a:pt x="1690" y="1228"/>
                    <a:pt x="1690" y="1228"/>
                    <a:pt x="1690" y="1228"/>
                  </a:cubicBezTo>
                  <a:cubicBezTo>
                    <a:pt x="1690" y="1240"/>
                    <a:pt x="1680" y="1250"/>
                    <a:pt x="1668" y="1250"/>
                  </a:cubicBezTo>
                  <a:close/>
                  <a:moveTo>
                    <a:pt x="44" y="1206"/>
                  </a:moveTo>
                  <a:cubicBezTo>
                    <a:pt x="1646" y="1206"/>
                    <a:pt x="1646" y="1206"/>
                    <a:pt x="1646" y="1206"/>
                  </a:cubicBezTo>
                  <a:cubicBezTo>
                    <a:pt x="1646" y="44"/>
                    <a:pt x="1646" y="44"/>
                    <a:pt x="1646" y="44"/>
                  </a:cubicBezTo>
                  <a:cubicBezTo>
                    <a:pt x="44" y="44"/>
                    <a:pt x="44" y="44"/>
                    <a:pt x="44" y="44"/>
                  </a:cubicBezTo>
                  <a:lnTo>
                    <a:pt x="44" y="12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Rectangle 69"/>
          <p:cNvSpPr/>
          <p:nvPr/>
        </p:nvSpPr>
        <p:spPr>
          <a:xfrm>
            <a:off x="8911663" y="3176545"/>
            <a:ext cx="2710065"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Straightforward / simple messages</a:t>
            </a:r>
          </a:p>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Reward and image near top of msg.</a:t>
            </a:r>
          </a:p>
        </p:txBody>
      </p:sp>
      <p:sp>
        <p:nvSpPr>
          <p:cNvPr id="55" name="Rectangle 54"/>
          <p:cNvSpPr/>
          <p:nvPr/>
        </p:nvSpPr>
        <p:spPr>
          <a:xfrm>
            <a:off x="3810424" y="3176547"/>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Simplified design based on consumer research</a:t>
            </a:r>
          </a:p>
        </p:txBody>
      </p:sp>
      <p:grpSp>
        <p:nvGrpSpPr>
          <p:cNvPr id="22" name="Group 21"/>
          <p:cNvGrpSpPr>
            <a:grpSpLocks noChangeAspect="1"/>
          </p:cNvGrpSpPr>
          <p:nvPr/>
        </p:nvGrpSpPr>
        <p:grpSpPr>
          <a:xfrm>
            <a:off x="568133" y="4947905"/>
            <a:ext cx="404378" cy="404380"/>
            <a:chOff x="2667000" y="0"/>
            <a:chExt cx="6858000" cy="6858000"/>
          </a:xfrm>
        </p:grpSpPr>
        <p:sp>
          <p:nvSpPr>
            <p:cNvPr id="23" name="AutoShape 3"/>
            <p:cNvSpPr>
              <a:spLocks noChangeAspect="1" noChangeArrowheads="1" noTextEdit="1"/>
            </p:cNvSpPr>
            <p:nvPr/>
          </p:nvSpPr>
          <p:spPr bwMode="auto">
            <a:xfrm>
              <a:off x="2667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p:cNvGrpSpPr/>
            <p:nvPr/>
          </p:nvGrpSpPr>
          <p:grpSpPr>
            <a:xfrm>
              <a:off x="3813350" y="1143175"/>
              <a:ext cx="4565300" cy="4565300"/>
              <a:chOff x="3813351" y="1143176"/>
              <a:chExt cx="4565299" cy="4565299"/>
            </a:xfrm>
          </p:grpSpPr>
          <p:sp>
            <p:nvSpPr>
              <p:cNvPr id="25" name="Freeform 24"/>
              <p:cNvSpPr>
                <a:spLocks/>
              </p:cNvSpPr>
              <p:nvPr/>
            </p:nvSpPr>
            <p:spPr bwMode="auto">
              <a:xfrm>
                <a:off x="3813351" y="1155863"/>
                <a:ext cx="4552666" cy="4546262"/>
              </a:xfrm>
              <a:custGeom>
                <a:avLst/>
                <a:gdLst>
                  <a:gd name="connsiteX0" fmla="*/ 809844 w 4552665"/>
                  <a:gd name="connsiteY0" fmla="*/ 3276435 h 4546260"/>
                  <a:gd name="connsiteX1" fmla="*/ 455794 w 4552665"/>
                  <a:gd name="connsiteY1" fmla="*/ 3505490 h 4546260"/>
                  <a:gd name="connsiteX2" fmla="*/ 580753 w 4552665"/>
                  <a:gd name="connsiteY2" fmla="*/ 3951699 h 4546260"/>
                  <a:gd name="connsiteX3" fmla="*/ 580753 w 4552665"/>
                  <a:gd name="connsiteY3" fmla="*/ 4162905 h 4546260"/>
                  <a:gd name="connsiteX4" fmla="*/ 592654 w 4552665"/>
                  <a:gd name="connsiteY4" fmla="*/ 4183729 h 4546260"/>
                  <a:gd name="connsiteX5" fmla="*/ 928853 w 4552665"/>
                  <a:gd name="connsiteY5" fmla="*/ 4243223 h 4546260"/>
                  <a:gd name="connsiteX6" fmla="*/ 949679 w 4552665"/>
                  <a:gd name="connsiteY6" fmla="*/ 4219425 h 4546260"/>
                  <a:gd name="connsiteX7" fmla="*/ 949679 w 4552665"/>
                  <a:gd name="connsiteY7" fmla="*/ 4073663 h 4546260"/>
                  <a:gd name="connsiteX8" fmla="*/ 1122242 w 4552665"/>
                  <a:gd name="connsiteY8" fmla="*/ 4064739 h 4546260"/>
                  <a:gd name="connsiteX9" fmla="*/ 1149019 w 4552665"/>
                  <a:gd name="connsiteY9" fmla="*/ 3969548 h 4546260"/>
                  <a:gd name="connsiteX10" fmla="*/ 1149019 w 4552665"/>
                  <a:gd name="connsiteY10" fmla="*/ 3963598 h 4546260"/>
                  <a:gd name="connsiteX11" fmla="*/ 1146043 w 4552665"/>
                  <a:gd name="connsiteY11" fmla="*/ 3847584 h 4546260"/>
                  <a:gd name="connsiteX12" fmla="*/ 1232325 w 4552665"/>
                  <a:gd name="connsiteY12" fmla="*/ 3802963 h 4546260"/>
                  <a:gd name="connsiteX13" fmla="*/ 1190672 w 4552665"/>
                  <a:gd name="connsiteY13" fmla="*/ 3722645 h 4546260"/>
                  <a:gd name="connsiteX14" fmla="*/ 1184721 w 4552665"/>
                  <a:gd name="connsiteY14" fmla="*/ 3713721 h 4546260"/>
                  <a:gd name="connsiteX15" fmla="*/ 1149019 w 4552665"/>
                  <a:gd name="connsiteY15" fmla="*/ 3645302 h 4546260"/>
                  <a:gd name="connsiteX16" fmla="*/ 1140093 w 4552665"/>
                  <a:gd name="connsiteY16" fmla="*/ 3609605 h 4546260"/>
                  <a:gd name="connsiteX17" fmla="*/ 1125217 w 4552665"/>
                  <a:gd name="connsiteY17" fmla="*/ 3556060 h 4546260"/>
                  <a:gd name="connsiteX18" fmla="*/ 1113316 w 4552665"/>
                  <a:gd name="connsiteY18" fmla="*/ 3457894 h 4546260"/>
                  <a:gd name="connsiteX19" fmla="*/ 1125217 w 4552665"/>
                  <a:gd name="connsiteY19" fmla="*/ 3460869 h 4546260"/>
                  <a:gd name="connsiteX20" fmla="*/ 1128192 w 4552665"/>
                  <a:gd name="connsiteY20" fmla="*/ 3457894 h 4546260"/>
                  <a:gd name="connsiteX21" fmla="*/ 1184721 w 4552665"/>
                  <a:gd name="connsiteY21" fmla="*/ 3332955 h 4546260"/>
                  <a:gd name="connsiteX22" fmla="*/ 809844 w 4552665"/>
                  <a:gd name="connsiteY22" fmla="*/ 3276435 h 4546260"/>
                  <a:gd name="connsiteX23" fmla="*/ 2000716 w 4552665"/>
                  <a:gd name="connsiteY23" fmla="*/ 2490967 h 4546260"/>
                  <a:gd name="connsiteX24" fmla="*/ 2044233 w 4552665"/>
                  <a:gd name="connsiteY24" fmla="*/ 2511050 h 4546260"/>
                  <a:gd name="connsiteX25" fmla="*/ 2285251 w 4552665"/>
                  <a:gd name="connsiteY25" fmla="*/ 2612206 h 4546260"/>
                  <a:gd name="connsiteX26" fmla="*/ 2347737 w 4552665"/>
                  <a:gd name="connsiteY26" fmla="*/ 2671709 h 4546260"/>
                  <a:gd name="connsiteX27" fmla="*/ 2285251 w 4552665"/>
                  <a:gd name="connsiteY27" fmla="*/ 2734188 h 4546260"/>
                  <a:gd name="connsiteX28" fmla="*/ 2002576 w 4552665"/>
                  <a:gd name="connsiteY28" fmla="*/ 2638982 h 4546260"/>
                  <a:gd name="connsiteX29" fmla="*/ 1489786 w 4552665"/>
                  <a:gd name="connsiteY29" fmla="*/ 3149463 h 4546260"/>
                  <a:gd name="connsiteX30" fmla="*/ 1459090 w 4552665"/>
                  <a:gd name="connsiteY30" fmla="*/ 3180022 h 4546260"/>
                  <a:gd name="connsiteX31" fmla="*/ 1470636 w 4552665"/>
                  <a:gd name="connsiteY31" fmla="*/ 3192791 h 4546260"/>
                  <a:gd name="connsiteX32" fmla="*/ 1413586 w 4552665"/>
                  <a:gd name="connsiteY32" fmla="*/ 4302847 h 4546260"/>
                  <a:gd name="connsiteX33" fmla="*/ 243414 w 4552665"/>
                  <a:gd name="connsiteY33" fmla="*/ 4302847 h 4546260"/>
                  <a:gd name="connsiteX34" fmla="*/ 243414 w 4552665"/>
                  <a:gd name="connsiteY34" fmla="*/ 3129697 h 4546260"/>
                  <a:gd name="connsiteX35" fmla="*/ 829616 w 4552665"/>
                  <a:gd name="connsiteY35" fmla="*/ 2888517 h 4546260"/>
                  <a:gd name="connsiteX36" fmla="*/ 1351016 w 4552665"/>
                  <a:gd name="connsiteY36" fmla="*/ 3073171 h 4546260"/>
                  <a:gd name="connsiteX37" fmla="*/ 1372957 w 4552665"/>
                  <a:gd name="connsiteY37" fmla="*/ 3092992 h 4546260"/>
                  <a:gd name="connsiteX38" fmla="*/ 1474566 w 4552665"/>
                  <a:gd name="connsiteY38" fmla="*/ 2991395 h 4546260"/>
                  <a:gd name="connsiteX39" fmla="*/ 1954968 w 4552665"/>
                  <a:gd name="connsiteY39" fmla="*/ 2511050 h 4546260"/>
                  <a:gd name="connsiteX40" fmla="*/ 2000716 w 4552665"/>
                  <a:gd name="connsiteY40" fmla="*/ 2490967 h 4546260"/>
                  <a:gd name="connsiteX41" fmla="*/ 2285824 w 4552665"/>
                  <a:gd name="connsiteY41" fmla="*/ 2085810 h 4546260"/>
                  <a:gd name="connsiteX42" fmla="*/ 2473149 w 4552665"/>
                  <a:gd name="connsiteY42" fmla="*/ 2267579 h 4546260"/>
                  <a:gd name="connsiteX43" fmla="*/ 2285824 w 4552665"/>
                  <a:gd name="connsiteY43" fmla="*/ 2449348 h 4546260"/>
                  <a:gd name="connsiteX44" fmla="*/ 2098499 w 4552665"/>
                  <a:gd name="connsiteY44" fmla="*/ 2267579 h 4546260"/>
                  <a:gd name="connsiteX45" fmla="*/ 2285824 w 4552665"/>
                  <a:gd name="connsiteY45" fmla="*/ 2085810 h 4546260"/>
                  <a:gd name="connsiteX46" fmla="*/ 3271463 w 4552665"/>
                  <a:gd name="connsiteY46" fmla="*/ 853910 h 4546260"/>
                  <a:gd name="connsiteX47" fmla="*/ 3244674 w 4552665"/>
                  <a:gd name="connsiteY47" fmla="*/ 883628 h 4546260"/>
                  <a:gd name="connsiteX48" fmla="*/ 3244674 w 4552665"/>
                  <a:gd name="connsiteY48" fmla="*/ 1201611 h 4546260"/>
                  <a:gd name="connsiteX49" fmla="*/ 3271463 w 4552665"/>
                  <a:gd name="connsiteY49" fmla="*/ 1225385 h 4546260"/>
                  <a:gd name="connsiteX50" fmla="*/ 3408385 w 4552665"/>
                  <a:gd name="connsiteY50" fmla="*/ 1225385 h 4546260"/>
                  <a:gd name="connsiteX51" fmla="*/ 3435174 w 4552665"/>
                  <a:gd name="connsiteY51" fmla="*/ 1201611 h 4546260"/>
                  <a:gd name="connsiteX52" fmla="*/ 3435174 w 4552665"/>
                  <a:gd name="connsiteY52" fmla="*/ 883628 h 4546260"/>
                  <a:gd name="connsiteX53" fmla="*/ 3408385 w 4552665"/>
                  <a:gd name="connsiteY53" fmla="*/ 853910 h 4546260"/>
                  <a:gd name="connsiteX54" fmla="*/ 3271463 w 4552665"/>
                  <a:gd name="connsiteY54" fmla="*/ 853910 h 4546260"/>
                  <a:gd name="connsiteX55" fmla="*/ 3503238 w 4552665"/>
                  <a:gd name="connsiteY55" fmla="*/ 707860 h 4546260"/>
                  <a:gd name="connsiteX56" fmla="*/ 3476449 w 4552665"/>
                  <a:gd name="connsiteY56" fmla="*/ 734629 h 4546260"/>
                  <a:gd name="connsiteX57" fmla="*/ 3476449 w 4552665"/>
                  <a:gd name="connsiteY57" fmla="*/ 1201591 h 4546260"/>
                  <a:gd name="connsiteX58" fmla="*/ 3503238 w 4552665"/>
                  <a:gd name="connsiteY58" fmla="*/ 1225385 h 4546260"/>
                  <a:gd name="connsiteX59" fmla="*/ 3643137 w 4552665"/>
                  <a:gd name="connsiteY59" fmla="*/ 1225385 h 4546260"/>
                  <a:gd name="connsiteX60" fmla="*/ 3666949 w 4552665"/>
                  <a:gd name="connsiteY60" fmla="*/ 1201591 h 4546260"/>
                  <a:gd name="connsiteX61" fmla="*/ 3666949 w 4552665"/>
                  <a:gd name="connsiteY61" fmla="*/ 734629 h 4546260"/>
                  <a:gd name="connsiteX62" fmla="*/ 3643137 w 4552665"/>
                  <a:gd name="connsiteY62" fmla="*/ 707860 h 4546260"/>
                  <a:gd name="connsiteX63" fmla="*/ 3503238 w 4552665"/>
                  <a:gd name="connsiteY63" fmla="*/ 707860 h 4546260"/>
                  <a:gd name="connsiteX64" fmla="*/ 3735212 w 4552665"/>
                  <a:gd name="connsiteY64" fmla="*/ 545935 h 4546260"/>
                  <a:gd name="connsiteX65" fmla="*/ 3711399 w 4552665"/>
                  <a:gd name="connsiteY65" fmla="*/ 572755 h 4546260"/>
                  <a:gd name="connsiteX66" fmla="*/ 3711399 w 4552665"/>
                  <a:gd name="connsiteY66" fmla="*/ 1201545 h 4546260"/>
                  <a:gd name="connsiteX67" fmla="*/ 3735212 w 4552665"/>
                  <a:gd name="connsiteY67" fmla="*/ 1225385 h 4546260"/>
                  <a:gd name="connsiteX68" fmla="*/ 3875110 w 4552665"/>
                  <a:gd name="connsiteY68" fmla="*/ 1225385 h 4546260"/>
                  <a:gd name="connsiteX69" fmla="*/ 3901899 w 4552665"/>
                  <a:gd name="connsiteY69" fmla="*/ 1201545 h 4546260"/>
                  <a:gd name="connsiteX70" fmla="*/ 3901899 w 4552665"/>
                  <a:gd name="connsiteY70" fmla="*/ 572755 h 4546260"/>
                  <a:gd name="connsiteX71" fmla="*/ 3875110 w 4552665"/>
                  <a:gd name="connsiteY71" fmla="*/ 545935 h 4546260"/>
                  <a:gd name="connsiteX72" fmla="*/ 3735212 w 4552665"/>
                  <a:gd name="connsiteY72" fmla="*/ 545935 h 4546260"/>
                  <a:gd name="connsiteX73" fmla="*/ 3970162 w 4552665"/>
                  <a:gd name="connsiteY73" fmla="*/ 334798 h 4546260"/>
                  <a:gd name="connsiteX74" fmla="*/ 3946349 w 4552665"/>
                  <a:gd name="connsiteY74" fmla="*/ 364584 h 4546260"/>
                  <a:gd name="connsiteX75" fmla="*/ 3946349 w 4552665"/>
                  <a:gd name="connsiteY75" fmla="*/ 1201558 h 4546260"/>
                  <a:gd name="connsiteX76" fmla="*/ 3970162 w 4552665"/>
                  <a:gd name="connsiteY76" fmla="*/ 1225386 h 4546260"/>
                  <a:gd name="connsiteX77" fmla="*/ 4107084 w 4552665"/>
                  <a:gd name="connsiteY77" fmla="*/ 1225386 h 4546260"/>
                  <a:gd name="connsiteX78" fmla="*/ 4136849 w 4552665"/>
                  <a:gd name="connsiteY78" fmla="*/ 1201558 h 4546260"/>
                  <a:gd name="connsiteX79" fmla="*/ 4136849 w 4552665"/>
                  <a:gd name="connsiteY79" fmla="*/ 364584 h 4546260"/>
                  <a:gd name="connsiteX80" fmla="*/ 4107084 w 4552665"/>
                  <a:gd name="connsiteY80" fmla="*/ 334798 h 4546260"/>
                  <a:gd name="connsiteX81" fmla="*/ 3970162 w 4552665"/>
                  <a:gd name="connsiteY81" fmla="*/ 334798 h 4546260"/>
                  <a:gd name="connsiteX82" fmla="*/ 3723359 w 4552665"/>
                  <a:gd name="connsiteY82" fmla="*/ 0 h 4546260"/>
                  <a:gd name="connsiteX83" fmla="*/ 4309452 w 4552665"/>
                  <a:gd name="connsiteY83" fmla="*/ 243379 h 4546260"/>
                  <a:gd name="connsiteX84" fmla="*/ 4309452 w 4552665"/>
                  <a:gd name="connsiteY84" fmla="*/ 1410410 h 4546260"/>
                  <a:gd name="connsiteX85" fmla="*/ 3184867 w 4552665"/>
                  <a:gd name="connsiteY85" fmla="*/ 1455067 h 4546260"/>
                  <a:gd name="connsiteX86" fmla="*/ 2613649 w 4552665"/>
                  <a:gd name="connsiteY86" fmla="*/ 2023696 h 4546260"/>
                  <a:gd name="connsiteX87" fmla="*/ 2569023 w 4552665"/>
                  <a:gd name="connsiteY87" fmla="*/ 2044536 h 4546260"/>
                  <a:gd name="connsiteX88" fmla="*/ 2527372 w 4552665"/>
                  <a:gd name="connsiteY88" fmla="*/ 2023696 h 4546260"/>
                  <a:gd name="connsiteX89" fmla="*/ 2286389 w 4552665"/>
                  <a:gd name="connsiteY89" fmla="*/ 1925451 h 4546260"/>
                  <a:gd name="connsiteX90" fmla="*/ 2223912 w 4552665"/>
                  <a:gd name="connsiteY90" fmla="*/ 1862932 h 4546260"/>
                  <a:gd name="connsiteX91" fmla="*/ 2286389 w 4552665"/>
                  <a:gd name="connsiteY91" fmla="*/ 1803390 h 4546260"/>
                  <a:gd name="connsiteX92" fmla="*/ 2566048 w 4552665"/>
                  <a:gd name="connsiteY92" fmla="*/ 1898657 h 4546260"/>
                  <a:gd name="connsiteX93" fmla="*/ 3098589 w 4552665"/>
                  <a:gd name="connsiteY93" fmla="*/ 1368730 h 4546260"/>
                  <a:gd name="connsiteX94" fmla="*/ 3137266 w 4552665"/>
                  <a:gd name="connsiteY94" fmla="*/ 243379 h 4546260"/>
                  <a:gd name="connsiteX95" fmla="*/ 3723359 w 4552665"/>
                  <a:gd name="connsiteY95" fmla="*/ 0 h 45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552665" h="4546260">
                    <a:moveTo>
                      <a:pt x="809844" y="3276435"/>
                    </a:moveTo>
                    <a:cubicBezTo>
                      <a:pt x="604554" y="3276435"/>
                      <a:pt x="503397" y="3401374"/>
                      <a:pt x="455794" y="3505490"/>
                    </a:cubicBezTo>
                    <a:cubicBezTo>
                      <a:pt x="366537" y="3689923"/>
                      <a:pt x="512323" y="3877331"/>
                      <a:pt x="580753" y="3951699"/>
                    </a:cubicBezTo>
                    <a:cubicBezTo>
                      <a:pt x="580753" y="3951699"/>
                      <a:pt x="580753" y="3951699"/>
                      <a:pt x="580753" y="4162905"/>
                    </a:cubicBezTo>
                    <a:cubicBezTo>
                      <a:pt x="580753" y="4171830"/>
                      <a:pt x="583728" y="4180754"/>
                      <a:pt x="592654" y="4183729"/>
                    </a:cubicBezTo>
                    <a:cubicBezTo>
                      <a:pt x="732489" y="4240248"/>
                      <a:pt x="913977" y="4243223"/>
                      <a:pt x="928853" y="4243223"/>
                    </a:cubicBezTo>
                    <a:cubicBezTo>
                      <a:pt x="940754" y="4243223"/>
                      <a:pt x="949679" y="4231324"/>
                      <a:pt x="949679" y="4219425"/>
                    </a:cubicBezTo>
                    <a:cubicBezTo>
                      <a:pt x="949679" y="4219425"/>
                      <a:pt x="949679" y="4219425"/>
                      <a:pt x="949679" y="4073663"/>
                    </a:cubicBezTo>
                    <a:cubicBezTo>
                      <a:pt x="1035960" y="4082588"/>
                      <a:pt x="1101415" y="4073663"/>
                      <a:pt x="1122242" y="4064739"/>
                    </a:cubicBezTo>
                    <a:cubicBezTo>
                      <a:pt x="1146043" y="4049866"/>
                      <a:pt x="1146043" y="4023093"/>
                      <a:pt x="1149019" y="3969548"/>
                    </a:cubicBezTo>
                    <a:cubicBezTo>
                      <a:pt x="1149019" y="3969548"/>
                      <a:pt x="1149019" y="3969548"/>
                      <a:pt x="1149019" y="3963598"/>
                    </a:cubicBezTo>
                    <a:cubicBezTo>
                      <a:pt x="1151994" y="3930876"/>
                      <a:pt x="1149019" y="3877331"/>
                      <a:pt x="1146043" y="3847584"/>
                    </a:cubicBezTo>
                    <a:cubicBezTo>
                      <a:pt x="1208523" y="3847584"/>
                      <a:pt x="1226374" y="3811887"/>
                      <a:pt x="1232325" y="3802963"/>
                    </a:cubicBezTo>
                    <a:cubicBezTo>
                      <a:pt x="1241250" y="3776190"/>
                      <a:pt x="1214473" y="3752392"/>
                      <a:pt x="1190672" y="3722645"/>
                    </a:cubicBezTo>
                    <a:cubicBezTo>
                      <a:pt x="1190672" y="3719670"/>
                      <a:pt x="1187696" y="3716696"/>
                      <a:pt x="1184721" y="3713721"/>
                    </a:cubicBezTo>
                    <a:cubicBezTo>
                      <a:pt x="1172820" y="3704797"/>
                      <a:pt x="1157944" y="3678024"/>
                      <a:pt x="1149019" y="3645302"/>
                    </a:cubicBezTo>
                    <a:cubicBezTo>
                      <a:pt x="1146043" y="3639353"/>
                      <a:pt x="1143068" y="3624479"/>
                      <a:pt x="1140093" y="3609605"/>
                    </a:cubicBezTo>
                    <a:cubicBezTo>
                      <a:pt x="1137118" y="3591757"/>
                      <a:pt x="1131167" y="3570934"/>
                      <a:pt x="1125217" y="3556060"/>
                    </a:cubicBezTo>
                    <a:cubicBezTo>
                      <a:pt x="1119266" y="3538212"/>
                      <a:pt x="1116291" y="3484667"/>
                      <a:pt x="1113316" y="3457894"/>
                    </a:cubicBezTo>
                    <a:cubicBezTo>
                      <a:pt x="1116291" y="3457894"/>
                      <a:pt x="1122242" y="3460869"/>
                      <a:pt x="1125217" y="3460869"/>
                    </a:cubicBezTo>
                    <a:cubicBezTo>
                      <a:pt x="1125217" y="3460869"/>
                      <a:pt x="1125217" y="3460869"/>
                      <a:pt x="1128192" y="3457894"/>
                    </a:cubicBezTo>
                    <a:cubicBezTo>
                      <a:pt x="1140093" y="3410298"/>
                      <a:pt x="1205548" y="3332955"/>
                      <a:pt x="1184721" y="3332955"/>
                    </a:cubicBezTo>
                    <a:cubicBezTo>
                      <a:pt x="970506" y="3335930"/>
                      <a:pt x="1038936" y="3276435"/>
                      <a:pt x="809844" y="3276435"/>
                    </a:cubicBezTo>
                    <a:close/>
                    <a:moveTo>
                      <a:pt x="2000716" y="2490967"/>
                    </a:moveTo>
                    <a:cubicBezTo>
                      <a:pt x="2016710" y="2490967"/>
                      <a:pt x="2032331" y="2497661"/>
                      <a:pt x="2044233" y="2511050"/>
                    </a:cubicBezTo>
                    <a:cubicBezTo>
                      <a:pt x="2106719" y="2573528"/>
                      <a:pt x="2193010" y="2612206"/>
                      <a:pt x="2285251" y="2612206"/>
                    </a:cubicBezTo>
                    <a:cubicBezTo>
                      <a:pt x="2320957" y="2612206"/>
                      <a:pt x="2347737" y="2638982"/>
                      <a:pt x="2347737" y="2671709"/>
                    </a:cubicBezTo>
                    <a:cubicBezTo>
                      <a:pt x="2347737" y="2704436"/>
                      <a:pt x="2320957" y="2734188"/>
                      <a:pt x="2285251" y="2734188"/>
                    </a:cubicBezTo>
                    <a:cubicBezTo>
                      <a:pt x="2184083" y="2734188"/>
                      <a:pt x="2085891" y="2701461"/>
                      <a:pt x="2002576" y="2638982"/>
                    </a:cubicBezTo>
                    <a:cubicBezTo>
                      <a:pt x="1748169" y="2892244"/>
                      <a:pt x="1589164" y="3050533"/>
                      <a:pt x="1489786" y="3149463"/>
                    </a:cubicBezTo>
                    <a:lnTo>
                      <a:pt x="1459090" y="3180022"/>
                    </a:lnTo>
                    <a:lnTo>
                      <a:pt x="1470636" y="3192791"/>
                    </a:lnTo>
                    <a:cubicBezTo>
                      <a:pt x="1736869" y="3518976"/>
                      <a:pt x="1717852" y="3998580"/>
                      <a:pt x="1413586" y="4302847"/>
                    </a:cubicBezTo>
                    <a:cubicBezTo>
                      <a:pt x="1092012" y="4627398"/>
                      <a:pt x="567965" y="4627398"/>
                      <a:pt x="243414" y="4302847"/>
                    </a:cubicBezTo>
                    <a:cubicBezTo>
                      <a:pt x="-81138" y="3978295"/>
                      <a:pt x="-81138" y="3454249"/>
                      <a:pt x="243414" y="3129697"/>
                    </a:cubicBezTo>
                    <a:cubicBezTo>
                      <a:pt x="405690" y="2968910"/>
                      <a:pt x="617839" y="2888517"/>
                      <a:pt x="829616" y="2888517"/>
                    </a:cubicBezTo>
                    <a:cubicBezTo>
                      <a:pt x="1014922" y="2888517"/>
                      <a:pt x="1199942" y="2950068"/>
                      <a:pt x="1351016" y="3073171"/>
                    </a:cubicBezTo>
                    <a:lnTo>
                      <a:pt x="1372957" y="3092992"/>
                    </a:lnTo>
                    <a:lnTo>
                      <a:pt x="1474566" y="2991395"/>
                    </a:lnTo>
                    <a:cubicBezTo>
                      <a:pt x="1954968" y="2511050"/>
                      <a:pt x="1954968" y="2511050"/>
                      <a:pt x="1954968" y="2511050"/>
                    </a:cubicBezTo>
                    <a:cubicBezTo>
                      <a:pt x="1968358" y="2497661"/>
                      <a:pt x="1984723" y="2490967"/>
                      <a:pt x="2000716" y="2490967"/>
                    </a:cubicBezTo>
                    <a:close/>
                    <a:moveTo>
                      <a:pt x="2285824" y="2085810"/>
                    </a:moveTo>
                    <a:cubicBezTo>
                      <a:pt x="2389281" y="2085810"/>
                      <a:pt x="2473149" y="2167191"/>
                      <a:pt x="2473149" y="2267579"/>
                    </a:cubicBezTo>
                    <a:cubicBezTo>
                      <a:pt x="2473149" y="2367967"/>
                      <a:pt x="2389281" y="2449348"/>
                      <a:pt x="2285824" y="2449348"/>
                    </a:cubicBezTo>
                    <a:cubicBezTo>
                      <a:pt x="2182367" y="2449348"/>
                      <a:pt x="2098499" y="2367967"/>
                      <a:pt x="2098499" y="2267579"/>
                    </a:cubicBezTo>
                    <a:cubicBezTo>
                      <a:pt x="2098499" y="2167191"/>
                      <a:pt x="2182367" y="2085810"/>
                      <a:pt x="2285824" y="2085810"/>
                    </a:cubicBezTo>
                    <a:close/>
                    <a:moveTo>
                      <a:pt x="3271463" y="853910"/>
                    </a:moveTo>
                    <a:cubicBezTo>
                      <a:pt x="3256580" y="853910"/>
                      <a:pt x="3244674" y="868769"/>
                      <a:pt x="3244674" y="883628"/>
                    </a:cubicBezTo>
                    <a:cubicBezTo>
                      <a:pt x="3244674" y="883628"/>
                      <a:pt x="3244674" y="883628"/>
                      <a:pt x="3244674" y="1201611"/>
                    </a:cubicBezTo>
                    <a:cubicBezTo>
                      <a:pt x="3244674" y="1213498"/>
                      <a:pt x="3256580" y="1225385"/>
                      <a:pt x="3271463" y="1225385"/>
                    </a:cubicBezTo>
                    <a:cubicBezTo>
                      <a:pt x="3271463" y="1225385"/>
                      <a:pt x="3271463" y="1225385"/>
                      <a:pt x="3408385" y="1225385"/>
                    </a:cubicBezTo>
                    <a:cubicBezTo>
                      <a:pt x="3420291" y="1225385"/>
                      <a:pt x="3435174" y="1213498"/>
                      <a:pt x="3435174" y="1201611"/>
                    </a:cubicBezTo>
                    <a:cubicBezTo>
                      <a:pt x="3435174" y="1201611"/>
                      <a:pt x="3435174" y="1201611"/>
                      <a:pt x="3435174" y="883628"/>
                    </a:cubicBezTo>
                    <a:cubicBezTo>
                      <a:pt x="3435174" y="868769"/>
                      <a:pt x="3420291" y="853910"/>
                      <a:pt x="3408385" y="853910"/>
                    </a:cubicBezTo>
                    <a:cubicBezTo>
                      <a:pt x="3408385" y="853910"/>
                      <a:pt x="3408385" y="853910"/>
                      <a:pt x="3271463" y="853910"/>
                    </a:cubicBezTo>
                    <a:close/>
                    <a:moveTo>
                      <a:pt x="3503238" y="707860"/>
                    </a:moveTo>
                    <a:cubicBezTo>
                      <a:pt x="3488355" y="707860"/>
                      <a:pt x="3476449" y="719757"/>
                      <a:pt x="3476449" y="734629"/>
                    </a:cubicBezTo>
                    <a:cubicBezTo>
                      <a:pt x="3476449" y="734629"/>
                      <a:pt x="3476449" y="734629"/>
                      <a:pt x="3476449" y="1201591"/>
                    </a:cubicBezTo>
                    <a:cubicBezTo>
                      <a:pt x="3476449" y="1213488"/>
                      <a:pt x="3488355" y="1225385"/>
                      <a:pt x="3503238" y="1225385"/>
                    </a:cubicBezTo>
                    <a:cubicBezTo>
                      <a:pt x="3503238" y="1225385"/>
                      <a:pt x="3503238" y="1225385"/>
                      <a:pt x="3643137" y="1225385"/>
                    </a:cubicBezTo>
                    <a:cubicBezTo>
                      <a:pt x="3658020" y="1225385"/>
                      <a:pt x="3666949" y="1213488"/>
                      <a:pt x="3666949" y="1201591"/>
                    </a:cubicBezTo>
                    <a:cubicBezTo>
                      <a:pt x="3666949" y="1201591"/>
                      <a:pt x="3666949" y="1201591"/>
                      <a:pt x="3666949" y="734629"/>
                    </a:cubicBezTo>
                    <a:cubicBezTo>
                      <a:pt x="3666949" y="719757"/>
                      <a:pt x="3658020" y="707860"/>
                      <a:pt x="3643137" y="707860"/>
                    </a:cubicBezTo>
                    <a:cubicBezTo>
                      <a:pt x="3643137" y="707860"/>
                      <a:pt x="3643137" y="707860"/>
                      <a:pt x="3503238" y="707860"/>
                    </a:cubicBezTo>
                    <a:close/>
                    <a:moveTo>
                      <a:pt x="3735212" y="545935"/>
                    </a:moveTo>
                    <a:cubicBezTo>
                      <a:pt x="3720329" y="545935"/>
                      <a:pt x="3711399" y="557855"/>
                      <a:pt x="3711399" y="572755"/>
                    </a:cubicBezTo>
                    <a:cubicBezTo>
                      <a:pt x="3711399" y="572755"/>
                      <a:pt x="3711399" y="572755"/>
                      <a:pt x="3711399" y="1201545"/>
                    </a:cubicBezTo>
                    <a:cubicBezTo>
                      <a:pt x="3711399" y="1213465"/>
                      <a:pt x="3720329" y="1225385"/>
                      <a:pt x="3735212" y="1225385"/>
                    </a:cubicBezTo>
                    <a:cubicBezTo>
                      <a:pt x="3735212" y="1225385"/>
                      <a:pt x="3735212" y="1225385"/>
                      <a:pt x="3875110" y="1225385"/>
                    </a:cubicBezTo>
                    <a:cubicBezTo>
                      <a:pt x="3889993" y="1225385"/>
                      <a:pt x="3901899" y="1213465"/>
                      <a:pt x="3901899" y="1201545"/>
                    </a:cubicBezTo>
                    <a:cubicBezTo>
                      <a:pt x="3901899" y="1201545"/>
                      <a:pt x="3901899" y="1201545"/>
                      <a:pt x="3901899" y="572755"/>
                    </a:cubicBezTo>
                    <a:cubicBezTo>
                      <a:pt x="3901899" y="557855"/>
                      <a:pt x="3889993" y="545935"/>
                      <a:pt x="3875110" y="545935"/>
                    </a:cubicBezTo>
                    <a:cubicBezTo>
                      <a:pt x="3875110" y="545935"/>
                      <a:pt x="3875110" y="545935"/>
                      <a:pt x="3735212" y="545935"/>
                    </a:cubicBezTo>
                    <a:close/>
                    <a:moveTo>
                      <a:pt x="3970162" y="334798"/>
                    </a:moveTo>
                    <a:cubicBezTo>
                      <a:pt x="3958255" y="334798"/>
                      <a:pt x="3946349" y="346712"/>
                      <a:pt x="3946349" y="364584"/>
                    </a:cubicBezTo>
                    <a:cubicBezTo>
                      <a:pt x="3946349" y="364584"/>
                      <a:pt x="3946349" y="364584"/>
                      <a:pt x="3946349" y="1201558"/>
                    </a:cubicBezTo>
                    <a:cubicBezTo>
                      <a:pt x="3946349" y="1213472"/>
                      <a:pt x="3958255" y="1225386"/>
                      <a:pt x="3970162" y="1225386"/>
                    </a:cubicBezTo>
                    <a:cubicBezTo>
                      <a:pt x="3970162" y="1225386"/>
                      <a:pt x="3970162" y="1225386"/>
                      <a:pt x="4107084" y="1225386"/>
                    </a:cubicBezTo>
                    <a:cubicBezTo>
                      <a:pt x="4121966" y="1225386"/>
                      <a:pt x="4136849" y="1213472"/>
                      <a:pt x="4136849" y="1201558"/>
                    </a:cubicBezTo>
                    <a:cubicBezTo>
                      <a:pt x="4136849" y="1201558"/>
                      <a:pt x="4136849" y="1201558"/>
                      <a:pt x="4136849" y="364584"/>
                    </a:cubicBezTo>
                    <a:cubicBezTo>
                      <a:pt x="4136849" y="346712"/>
                      <a:pt x="4121966" y="334798"/>
                      <a:pt x="4107084" y="334798"/>
                    </a:cubicBezTo>
                    <a:cubicBezTo>
                      <a:pt x="4107084" y="334798"/>
                      <a:pt x="4107084" y="334798"/>
                      <a:pt x="3970162" y="334798"/>
                    </a:cubicBezTo>
                    <a:close/>
                    <a:moveTo>
                      <a:pt x="3723359" y="0"/>
                    </a:moveTo>
                    <a:cubicBezTo>
                      <a:pt x="3935334" y="0"/>
                      <a:pt x="4147310" y="81126"/>
                      <a:pt x="4309452" y="243379"/>
                    </a:cubicBezTo>
                    <a:cubicBezTo>
                      <a:pt x="4633737" y="564908"/>
                      <a:pt x="4633737" y="1088881"/>
                      <a:pt x="4309452" y="1410410"/>
                    </a:cubicBezTo>
                    <a:cubicBezTo>
                      <a:pt x="4003018" y="1720030"/>
                      <a:pt x="3512127" y="1731939"/>
                      <a:pt x="3184867" y="1455067"/>
                    </a:cubicBezTo>
                    <a:cubicBezTo>
                      <a:pt x="3184867" y="1455067"/>
                      <a:pt x="3184867" y="1455067"/>
                      <a:pt x="2613649" y="2023696"/>
                    </a:cubicBezTo>
                    <a:cubicBezTo>
                      <a:pt x="2601749" y="2038582"/>
                      <a:pt x="2586874" y="2044536"/>
                      <a:pt x="2569023" y="2044536"/>
                    </a:cubicBezTo>
                    <a:cubicBezTo>
                      <a:pt x="2554148" y="2044536"/>
                      <a:pt x="2536297" y="2038582"/>
                      <a:pt x="2527372" y="2023696"/>
                    </a:cubicBezTo>
                    <a:cubicBezTo>
                      <a:pt x="2461920" y="1958200"/>
                      <a:pt x="2375642" y="1925451"/>
                      <a:pt x="2286389" y="1925451"/>
                    </a:cubicBezTo>
                    <a:cubicBezTo>
                      <a:pt x="2247713" y="1925451"/>
                      <a:pt x="2223912" y="1898657"/>
                      <a:pt x="2223912" y="1862932"/>
                    </a:cubicBezTo>
                    <a:cubicBezTo>
                      <a:pt x="2223912" y="1830184"/>
                      <a:pt x="2247713" y="1803390"/>
                      <a:pt x="2286389" y="1803390"/>
                    </a:cubicBezTo>
                    <a:cubicBezTo>
                      <a:pt x="2387542" y="1803390"/>
                      <a:pt x="2488695" y="1836138"/>
                      <a:pt x="2566048" y="1898657"/>
                    </a:cubicBezTo>
                    <a:cubicBezTo>
                      <a:pt x="2566048" y="1898657"/>
                      <a:pt x="2566048" y="1898657"/>
                      <a:pt x="3098589" y="1368730"/>
                    </a:cubicBezTo>
                    <a:cubicBezTo>
                      <a:pt x="2815956" y="1044224"/>
                      <a:pt x="2830831" y="552999"/>
                      <a:pt x="3137266" y="243379"/>
                    </a:cubicBezTo>
                    <a:cubicBezTo>
                      <a:pt x="3299408" y="81126"/>
                      <a:pt x="3511384" y="0"/>
                      <a:pt x="372335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6" name="Freeform 25"/>
              <p:cNvSpPr>
                <a:spLocks/>
              </p:cNvSpPr>
              <p:nvPr/>
            </p:nvSpPr>
            <p:spPr bwMode="auto">
              <a:xfrm>
                <a:off x="3813351" y="1143176"/>
                <a:ext cx="4565299" cy="4565299"/>
              </a:xfrm>
              <a:custGeom>
                <a:avLst/>
                <a:gdLst>
                  <a:gd name="connsiteX0" fmla="*/ 3737879 w 4565299"/>
                  <a:gd name="connsiteY0" fmla="*/ 3535892 h 4565299"/>
                  <a:gd name="connsiteX1" fmla="*/ 3914340 w 4565299"/>
                  <a:gd name="connsiteY1" fmla="*/ 3658161 h 4565299"/>
                  <a:gd name="connsiteX2" fmla="*/ 3815980 w 4565299"/>
                  <a:gd name="connsiteY2" fmla="*/ 3916332 h 4565299"/>
                  <a:gd name="connsiteX3" fmla="*/ 3562628 w 4565299"/>
                  <a:gd name="connsiteY3" fmla="*/ 3815438 h 4565299"/>
                  <a:gd name="connsiteX4" fmla="*/ 3663969 w 4565299"/>
                  <a:gd name="connsiteY4" fmla="*/ 3551332 h 4565299"/>
                  <a:gd name="connsiteX5" fmla="*/ 3737879 w 4565299"/>
                  <a:gd name="connsiteY5" fmla="*/ 3535892 h 4565299"/>
                  <a:gd name="connsiteX6" fmla="*/ 3592406 w 4565299"/>
                  <a:gd name="connsiteY6" fmla="*/ 3279599 h 4565299"/>
                  <a:gd name="connsiteX7" fmla="*/ 3497137 w 4565299"/>
                  <a:gd name="connsiteY7" fmla="*/ 3321289 h 4565299"/>
                  <a:gd name="connsiteX8" fmla="*/ 3416753 w 4565299"/>
                  <a:gd name="connsiteY8" fmla="*/ 3383824 h 4565299"/>
                  <a:gd name="connsiteX9" fmla="*/ 3425684 w 4565299"/>
                  <a:gd name="connsiteY9" fmla="*/ 3464227 h 4565299"/>
                  <a:gd name="connsiteX10" fmla="*/ 3345300 w 4565299"/>
                  <a:gd name="connsiteY10" fmla="*/ 3598230 h 4565299"/>
                  <a:gd name="connsiteX11" fmla="*/ 3273848 w 4565299"/>
                  <a:gd name="connsiteY11" fmla="*/ 3628009 h 4565299"/>
                  <a:gd name="connsiteX12" fmla="*/ 3273848 w 4565299"/>
                  <a:gd name="connsiteY12" fmla="*/ 3833481 h 4565299"/>
                  <a:gd name="connsiteX13" fmla="*/ 3342323 w 4565299"/>
                  <a:gd name="connsiteY13" fmla="*/ 3869215 h 4565299"/>
                  <a:gd name="connsiteX14" fmla="*/ 3381027 w 4565299"/>
                  <a:gd name="connsiteY14" fmla="*/ 3943662 h 4565299"/>
                  <a:gd name="connsiteX15" fmla="*/ 3425684 w 4565299"/>
                  <a:gd name="connsiteY15" fmla="*/ 4012153 h 4565299"/>
                  <a:gd name="connsiteX16" fmla="*/ 3416753 w 4565299"/>
                  <a:gd name="connsiteY16" fmla="*/ 4089577 h 4565299"/>
                  <a:gd name="connsiteX17" fmla="*/ 3589429 w 4565299"/>
                  <a:gd name="connsiteY17" fmla="*/ 4190824 h 4565299"/>
                  <a:gd name="connsiteX18" fmla="*/ 3651950 w 4565299"/>
                  <a:gd name="connsiteY18" fmla="*/ 4143178 h 4565299"/>
                  <a:gd name="connsiteX19" fmla="*/ 3821649 w 4565299"/>
                  <a:gd name="connsiteY19" fmla="*/ 4146156 h 4565299"/>
                  <a:gd name="connsiteX20" fmla="*/ 3887147 w 4565299"/>
                  <a:gd name="connsiteY20" fmla="*/ 4190824 h 4565299"/>
                  <a:gd name="connsiteX21" fmla="*/ 3976463 w 4565299"/>
                  <a:gd name="connsiteY21" fmla="*/ 4152112 h 4565299"/>
                  <a:gd name="connsiteX22" fmla="*/ 4053869 w 4565299"/>
                  <a:gd name="connsiteY22" fmla="*/ 4092555 h 4565299"/>
                  <a:gd name="connsiteX23" fmla="*/ 4044938 w 4565299"/>
                  <a:gd name="connsiteY23" fmla="*/ 4015131 h 4565299"/>
                  <a:gd name="connsiteX24" fmla="*/ 4131276 w 4565299"/>
                  <a:gd name="connsiteY24" fmla="*/ 3863260 h 4565299"/>
                  <a:gd name="connsiteX25" fmla="*/ 4199751 w 4565299"/>
                  <a:gd name="connsiteY25" fmla="*/ 3830503 h 4565299"/>
                  <a:gd name="connsiteX26" fmla="*/ 4196774 w 4565299"/>
                  <a:gd name="connsiteY26" fmla="*/ 3630987 h 4565299"/>
                  <a:gd name="connsiteX27" fmla="*/ 4128299 w 4565299"/>
                  <a:gd name="connsiteY27" fmla="*/ 3598230 h 4565299"/>
                  <a:gd name="connsiteX28" fmla="*/ 4092573 w 4565299"/>
                  <a:gd name="connsiteY28" fmla="*/ 3526762 h 4565299"/>
                  <a:gd name="connsiteX29" fmla="*/ 4041961 w 4565299"/>
                  <a:gd name="connsiteY29" fmla="*/ 3455293 h 4565299"/>
                  <a:gd name="connsiteX30" fmla="*/ 4047915 w 4565299"/>
                  <a:gd name="connsiteY30" fmla="*/ 3377869 h 4565299"/>
                  <a:gd name="connsiteX31" fmla="*/ 3875239 w 4565299"/>
                  <a:gd name="connsiteY31" fmla="*/ 3279599 h 4565299"/>
                  <a:gd name="connsiteX32" fmla="*/ 3809741 w 4565299"/>
                  <a:gd name="connsiteY32" fmla="*/ 3327245 h 4565299"/>
                  <a:gd name="connsiteX33" fmla="*/ 3654927 w 4565299"/>
                  <a:gd name="connsiteY33" fmla="*/ 3327245 h 4565299"/>
                  <a:gd name="connsiteX34" fmla="*/ 3592406 w 4565299"/>
                  <a:gd name="connsiteY34" fmla="*/ 3279599 h 4565299"/>
                  <a:gd name="connsiteX35" fmla="*/ 2693900 w 4565299"/>
                  <a:gd name="connsiteY35" fmla="*/ 2223912 h 4565299"/>
                  <a:gd name="connsiteX36" fmla="*/ 2756436 w 4565299"/>
                  <a:gd name="connsiteY36" fmla="*/ 2286354 h 4565299"/>
                  <a:gd name="connsiteX37" fmla="*/ 2655187 w 4565299"/>
                  <a:gd name="connsiteY37" fmla="*/ 2565855 h 4565299"/>
                  <a:gd name="connsiteX38" fmla="*/ 3172893 w 4565299"/>
                  <a:gd name="connsiteY38" fmla="*/ 3076033 h 4565299"/>
                  <a:gd name="connsiteX39" fmla="*/ 3201254 w 4565299"/>
                  <a:gd name="connsiteY39" fmla="*/ 3103981 h 4565299"/>
                  <a:gd name="connsiteX40" fmla="*/ 3214284 w 4565299"/>
                  <a:gd name="connsiteY40" fmla="*/ 3092210 h 4565299"/>
                  <a:gd name="connsiteX41" fmla="*/ 3735683 w 4565299"/>
                  <a:gd name="connsiteY41" fmla="*/ 2907556 h 4565299"/>
                  <a:gd name="connsiteX42" fmla="*/ 4321886 w 4565299"/>
                  <a:gd name="connsiteY42" fmla="*/ 3148736 h 4565299"/>
                  <a:gd name="connsiteX43" fmla="*/ 4321886 w 4565299"/>
                  <a:gd name="connsiteY43" fmla="*/ 4321886 h 4565299"/>
                  <a:gd name="connsiteX44" fmla="*/ 3151714 w 4565299"/>
                  <a:gd name="connsiteY44" fmla="*/ 4321886 h 4565299"/>
                  <a:gd name="connsiteX45" fmla="*/ 3094664 w 4565299"/>
                  <a:gd name="connsiteY45" fmla="*/ 3211830 h 4565299"/>
                  <a:gd name="connsiteX46" fmla="*/ 3114853 w 4565299"/>
                  <a:gd name="connsiteY46" fmla="*/ 3189503 h 4565299"/>
                  <a:gd name="connsiteX47" fmla="*/ 3014894 w 4565299"/>
                  <a:gd name="connsiteY47" fmla="*/ 3090517 h 4565299"/>
                  <a:gd name="connsiteX48" fmla="*/ 2530114 w 4565299"/>
                  <a:gd name="connsiteY48" fmla="*/ 2610456 h 4565299"/>
                  <a:gd name="connsiteX49" fmla="*/ 2530114 w 4565299"/>
                  <a:gd name="connsiteY49" fmla="*/ 2524227 h 4565299"/>
                  <a:gd name="connsiteX50" fmla="*/ 2631363 w 4565299"/>
                  <a:gd name="connsiteY50" fmla="*/ 2286354 h 4565299"/>
                  <a:gd name="connsiteX51" fmla="*/ 2693900 w 4565299"/>
                  <a:gd name="connsiteY51" fmla="*/ 2223912 h 4565299"/>
                  <a:gd name="connsiteX52" fmla="*/ 553903 w 4565299"/>
                  <a:gd name="connsiteY52" fmla="*/ 374474 h 4565299"/>
                  <a:gd name="connsiteX53" fmla="*/ 524131 w 4565299"/>
                  <a:gd name="connsiteY53" fmla="*/ 389357 h 4565299"/>
                  <a:gd name="connsiteX54" fmla="*/ 390157 w 4565299"/>
                  <a:gd name="connsiteY54" fmla="*/ 517349 h 4565299"/>
                  <a:gd name="connsiteX55" fmla="*/ 375271 w 4565299"/>
                  <a:gd name="connsiteY55" fmla="*/ 544138 h 4565299"/>
                  <a:gd name="connsiteX56" fmla="*/ 366339 w 4565299"/>
                  <a:gd name="connsiteY56" fmla="*/ 570927 h 4565299"/>
                  <a:gd name="connsiteX57" fmla="*/ 366339 w 4565299"/>
                  <a:gd name="connsiteY57" fmla="*/ 591763 h 4565299"/>
                  <a:gd name="connsiteX58" fmla="*/ 369317 w 4565299"/>
                  <a:gd name="connsiteY58" fmla="*/ 639388 h 4565299"/>
                  <a:gd name="connsiteX59" fmla="*/ 387180 w 4565299"/>
                  <a:gd name="connsiteY59" fmla="*/ 710826 h 4565299"/>
                  <a:gd name="connsiteX60" fmla="*/ 428861 w 4565299"/>
                  <a:gd name="connsiteY60" fmla="*/ 806076 h 4565299"/>
                  <a:gd name="connsiteX61" fmla="*/ 503291 w 4565299"/>
                  <a:gd name="connsiteY61" fmla="*/ 922162 h 4565299"/>
                  <a:gd name="connsiteX62" fmla="*/ 616424 w 4565299"/>
                  <a:gd name="connsiteY62" fmla="*/ 1053131 h 4565299"/>
                  <a:gd name="connsiteX63" fmla="*/ 780170 w 4565299"/>
                  <a:gd name="connsiteY63" fmla="*/ 1190053 h 4565299"/>
                  <a:gd name="connsiteX64" fmla="*/ 917121 w 4565299"/>
                  <a:gd name="connsiteY64" fmla="*/ 1267443 h 4565299"/>
                  <a:gd name="connsiteX65" fmla="*/ 1018346 w 4565299"/>
                  <a:gd name="connsiteY65" fmla="*/ 1297209 h 4565299"/>
                  <a:gd name="connsiteX66" fmla="*/ 1080867 w 4565299"/>
                  <a:gd name="connsiteY66" fmla="*/ 1303162 h 4565299"/>
                  <a:gd name="connsiteX67" fmla="*/ 1092776 w 4565299"/>
                  <a:gd name="connsiteY67" fmla="*/ 1303162 h 4565299"/>
                  <a:gd name="connsiteX68" fmla="*/ 1098730 w 4565299"/>
                  <a:gd name="connsiteY68" fmla="*/ 1303162 h 4565299"/>
                  <a:gd name="connsiteX69" fmla="*/ 1125525 w 4565299"/>
                  <a:gd name="connsiteY69" fmla="*/ 1294232 h 4565299"/>
                  <a:gd name="connsiteX70" fmla="*/ 1149343 w 4565299"/>
                  <a:gd name="connsiteY70" fmla="*/ 1279350 h 4565299"/>
                  <a:gd name="connsiteX71" fmla="*/ 1280339 w 4565299"/>
                  <a:gd name="connsiteY71" fmla="*/ 1145404 h 4565299"/>
                  <a:gd name="connsiteX72" fmla="*/ 1292248 w 4565299"/>
                  <a:gd name="connsiteY72" fmla="*/ 1106709 h 4565299"/>
                  <a:gd name="connsiteX73" fmla="*/ 1271408 w 4565299"/>
                  <a:gd name="connsiteY73" fmla="*/ 1076943 h 4565299"/>
                  <a:gd name="connsiteX74" fmla="*/ 1080867 w 4565299"/>
                  <a:gd name="connsiteY74" fmla="*/ 963834 h 4565299"/>
                  <a:gd name="connsiteX75" fmla="*/ 1077890 w 4565299"/>
                  <a:gd name="connsiteY75" fmla="*/ 963834 h 4565299"/>
                  <a:gd name="connsiteX76" fmla="*/ 1054072 w 4565299"/>
                  <a:gd name="connsiteY76" fmla="*/ 957881 h 4565299"/>
                  <a:gd name="connsiteX77" fmla="*/ 1009414 w 4565299"/>
                  <a:gd name="connsiteY77" fmla="*/ 972764 h 4565299"/>
                  <a:gd name="connsiteX78" fmla="*/ 955825 w 4565299"/>
                  <a:gd name="connsiteY78" fmla="*/ 1032295 h 4565299"/>
                  <a:gd name="connsiteX79" fmla="*/ 949870 w 4565299"/>
                  <a:gd name="connsiteY79" fmla="*/ 1035271 h 4565299"/>
                  <a:gd name="connsiteX80" fmla="*/ 943916 w 4565299"/>
                  <a:gd name="connsiteY80" fmla="*/ 1035271 h 4565299"/>
                  <a:gd name="connsiteX81" fmla="*/ 929030 w 4565299"/>
                  <a:gd name="connsiteY81" fmla="*/ 1035271 h 4565299"/>
                  <a:gd name="connsiteX82" fmla="*/ 896281 w 4565299"/>
                  <a:gd name="connsiteY82" fmla="*/ 1017412 h 4565299"/>
                  <a:gd name="connsiteX83" fmla="*/ 836737 w 4565299"/>
                  <a:gd name="connsiteY83" fmla="*/ 981693 h 4565299"/>
                  <a:gd name="connsiteX84" fmla="*/ 759330 w 4565299"/>
                  <a:gd name="connsiteY84" fmla="*/ 910256 h 4565299"/>
                  <a:gd name="connsiteX85" fmla="*/ 687877 w 4565299"/>
                  <a:gd name="connsiteY85" fmla="*/ 832865 h 4565299"/>
                  <a:gd name="connsiteX86" fmla="*/ 652150 w 4565299"/>
                  <a:gd name="connsiteY86" fmla="*/ 776310 h 4565299"/>
                  <a:gd name="connsiteX87" fmla="*/ 634287 w 4565299"/>
                  <a:gd name="connsiteY87" fmla="*/ 728685 h 4565299"/>
                  <a:gd name="connsiteX88" fmla="*/ 634287 w 4565299"/>
                  <a:gd name="connsiteY88" fmla="*/ 719756 h 4565299"/>
                  <a:gd name="connsiteX89" fmla="*/ 637264 w 4565299"/>
                  <a:gd name="connsiteY89" fmla="*/ 713802 h 4565299"/>
                  <a:gd name="connsiteX90" fmla="*/ 687877 w 4565299"/>
                  <a:gd name="connsiteY90" fmla="*/ 666177 h 4565299"/>
                  <a:gd name="connsiteX91" fmla="*/ 705740 w 4565299"/>
                  <a:gd name="connsiteY91" fmla="*/ 633435 h 4565299"/>
                  <a:gd name="connsiteX92" fmla="*/ 699786 w 4565299"/>
                  <a:gd name="connsiteY92" fmla="*/ 597716 h 4565299"/>
                  <a:gd name="connsiteX93" fmla="*/ 592606 w 4565299"/>
                  <a:gd name="connsiteY93" fmla="*/ 398287 h 4565299"/>
                  <a:gd name="connsiteX94" fmla="*/ 574743 w 4565299"/>
                  <a:gd name="connsiteY94" fmla="*/ 380427 h 4565299"/>
                  <a:gd name="connsiteX95" fmla="*/ 553903 w 4565299"/>
                  <a:gd name="connsiteY95" fmla="*/ 374474 h 4565299"/>
                  <a:gd name="connsiteX96" fmla="*/ 829616 w 4565299"/>
                  <a:gd name="connsiteY96" fmla="*/ 0 h 4565299"/>
                  <a:gd name="connsiteX97" fmla="*/ 1413586 w 4565299"/>
                  <a:gd name="connsiteY97" fmla="*/ 243414 h 4565299"/>
                  <a:gd name="connsiteX98" fmla="*/ 1470636 w 4565299"/>
                  <a:gd name="connsiteY98" fmla="*/ 1352946 h 4565299"/>
                  <a:gd name="connsiteX99" fmla="*/ 1457160 w 4565299"/>
                  <a:gd name="connsiteY99" fmla="*/ 1367973 h 4565299"/>
                  <a:gd name="connsiteX100" fmla="*/ 1560979 w 4565299"/>
                  <a:gd name="connsiteY100" fmla="*/ 1471865 h 4565299"/>
                  <a:gd name="connsiteX101" fmla="*/ 2041548 w 4565299"/>
                  <a:gd name="connsiteY101" fmla="*/ 1952772 h 4565299"/>
                  <a:gd name="connsiteX102" fmla="*/ 2041548 w 4565299"/>
                  <a:gd name="connsiteY102" fmla="*/ 2039153 h 4565299"/>
                  <a:gd name="connsiteX103" fmla="*/ 1943322 w 4565299"/>
                  <a:gd name="connsiteY103" fmla="*/ 2280423 h 4565299"/>
                  <a:gd name="connsiteX104" fmla="*/ 1883790 w 4565299"/>
                  <a:gd name="connsiteY104" fmla="*/ 2342975 h 4565299"/>
                  <a:gd name="connsiteX105" fmla="*/ 1821283 w 4565299"/>
                  <a:gd name="connsiteY105" fmla="*/ 2280423 h 4565299"/>
                  <a:gd name="connsiteX106" fmla="*/ 1916533 w 4565299"/>
                  <a:gd name="connsiteY106" fmla="*/ 2000430 h 4565299"/>
                  <a:gd name="connsiteX107" fmla="*/ 1403564 w 4565299"/>
                  <a:gd name="connsiteY107" fmla="*/ 1487101 h 4565299"/>
                  <a:gd name="connsiteX108" fmla="*/ 1369240 w 4565299"/>
                  <a:gd name="connsiteY108" fmla="*/ 1452753 h 4565299"/>
                  <a:gd name="connsiteX109" fmla="*/ 1284290 w 4565299"/>
                  <a:gd name="connsiteY109" fmla="*/ 1522080 h 4565299"/>
                  <a:gd name="connsiteX110" fmla="*/ 243414 w 4565299"/>
                  <a:gd name="connsiteY110" fmla="*/ 1416563 h 4565299"/>
                  <a:gd name="connsiteX111" fmla="*/ 243414 w 4565299"/>
                  <a:gd name="connsiteY111" fmla="*/ 243414 h 4565299"/>
                  <a:gd name="connsiteX112" fmla="*/ 829616 w 4565299"/>
                  <a:gd name="connsiteY112" fmla="*/ 0 h 456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4565299" h="4565299">
                    <a:moveTo>
                      <a:pt x="3737879" y="3535892"/>
                    </a:moveTo>
                    <a:cubicBezTo>
                      <a:pt x="3812627" y="3535753"/>
                      <a:pt x="3885279" y="3580265"/>
                      <a:pt x="3914340" y="3658161"/>
                    </a:cubicBezTo>
                    <a:cubicBezTo>
                      <a:pt x="3959049" y="3759056"/>
                      <a:pt x="3914340" y="3874788"/>
                      <a:pt x="3815980" y="3916332"/>
                    </a:cubicBezTo>
                    <a:cubicBezTo>
                      <a:pt x="3717620" y="3963812"/>
                      <a:pt x="3604356" y="3913365"/>
                      <a:pt x="3562628" y="3815438"/>
                    </a:cubicBezTo>
                    <a:cubicBezTo>
                      <a:pt x="3520899" y="3711576"/>
                      <a:pt x="3565608" y="3595844"/>
                      <a:pt x="3663969" y="3551332"/>
                    </a:cubicBezTo>
                    <a:cubicBezTo>
                      <a:pt x="3687814" y="3540946"/>
                      <a:pt x="3712963" y="3535938"/>
                      <a:pt x="3737879" y="3535892"/>
                    </a:cubicBezTo>
                    <a:close/>
                    <a:moveTo>
                      <a:pt x="3592406" y="3279599"/>
                    </a:moveTo>
                    <a:cubicBezTo>
                      <a:pt x="3559657" y="3288533"/>
                      <a:pt x="3526908" y="3303422"/>
                      <a:pt x="3497137" y="3321289"/>
                    </a:cubicBezTo>
                    <a:cubicBezTo>
                      <a:pt x="3467365" y="3339156"/>
                      <a:pt x="3440570" y="3360001"/>
                      <a:pt x="3416753" y="3383824"/>
                    </a:cubicBezTo>
                    <a:cubicBezTo>
                      <a:pt x="3425684" y="3464227"/>
                      <a:pt x="3425684" y="3464227"/>
                      <a:pt x="3425684" y="3464227"/>
                    </a:cubicBezTo>
                    <a:cubicBezTo>
                      <a:pt x="3389958" y="3502939"/>
                      <a:pt x="3363164" y="3547607"/>
                      <a:pt x="3345300" y="3598230"/>
                    </a:cubicBezTo>
                    <a:cubicBezTo>
                      <a:pt x="3273848" y="3628009"/>
                      <a:pt x="3273848" y="3628009"/>
                      <a:pt x="3273848" y="3628009"/>
                    </a:cubicBezTo>
                    <a:cubicBezTo>
                      <a:pt x="3258962" y="3696500"/>
                      <a:pt x="3258962" y="3767968"/>
                      <a:pt x="3273848" y="3833481"/>
                    </a:cubicBezTo>
                    <a:cubicBezTo>
                      <a:pt x="3342323" y="3869215"/>
                      <a:pt x="3342323" y="3869215"/>
                      <a:pt x="3342323" y="3869215"/>
                    </a:cubicBezTo>
                    <a:cubicBezTo>
                      <a:pt x="3354232" y="3893038"/>
                      <a:pt x="3366141" y="3922817"/>
                      <a:pt x="3381027" y="3943662"/>
                    </a:cubicBezTo>
                    <a:cubicBezTo>
                      <a:pt x="3392935" y="3970463"/>
                      <a:pt x="3410798" y="3991308"/>
                      <a:pt x="3425684" y="4012153"/>
                    </a:cubicBezTo>
                    <a:cubicBezTo>
                      <a:pt x="3416753" y="4089577"/>
                      <a:pt x="3416753" y="4089577"/>
                      <a:pt x="3416753" y="4089577"/>
                    </a:cubicBezTo>
                    <a:cubicBezTo>
                      <a:pt x="3467365" y="4137223"/>
                      <a:pt x="3523931" y="4169979"/>
                      <a:pt x="3589429" y="4190824"/>
                    </a:cubicBezTo>
                    <a:cubicBezTo>
                      <a:pt x="3651950" y="4143178"/>
                      <a:pt x="3651950" y="4143178"/>
                      <a:pt x="3651950" y="4143178"/>
                    </a:cubicBezTo>
                    <a:cubicBezTo>
                      <a:pt x="3705539" y="4158068"/>
                      <a:pt x="3762106" y="4158068"/>
                      <a:pt x="3821649" y="4146156"/>
                    </a:cubicBezTo>
                    <a:cubicBezTo>
                      <a:pt x="3887147" y="4190824"/>
                      <a:pt x="3887147" y="4190824"/>
                      <a:pt x="3887147" y="4190824"/>
                    </a:cubicBezTo>
                    <a:cubicBezTo>
                      <a:pt x="3913942" y="4181891"/>
                      <a:pt x="3943714" y="4169979"/>
                      <a:pt x="3976463" y="4152112"/>
                    </a:cubicBezTo>
                    <a:cubicBezTo>
                      <a:pt x="4003257" y="4134245"/>
                      <a:pt x="4030052" y="4116378"/>
                      <a:pt x="4053869" y="4092555"/>
                    </a:cubicBezTo>
                    <a:cubicBezTo>
                      <a:pt x="4044938" y="4015131"/>
                      <a:pt x="4044938" y="4015131"/>
                      <a:pt x="4044938" y="4015131"/>
                    </a:cubicBezTo>
                    <a:cubicBezTo>
                      <a:pt x="4083641" y="3970463"/>
                      <a:pt x="4113413" y="3919839"/>
                      <a:pt x="4131276" y="3863260"/>
                    </a:cubicBezTo>
                    <a:cubicBezTo>
                      <a:pt x="4199751" y="3830503"/>
                      <a:pt x="4199751" y="3830503"/>
                      <a:pt x="4199751" y="3830503"/>
                    </a:cubicBezTo>
                    <a:cubicBezTo>
                      <a:pt x="4214637" y="3767968"/>
                      <a:pt x="4214637" y="3696500"/>
                      <a:pt x="4196774" y="3630987"/>
                    </a:cubicBezTo>
                    <a:cubicBezTo>
                      <a:pt x="4128299" y="3598230"/>
                      <a:pt x="4128299" y="3598230"/>
                      <a:pt x="4128299" y="3598230"/>
                    </a:cubicBezTo>
                    <a:cubicBezTo>
                      <a:pt x="4116390" y="3574407"/>
                      <a:pt x="4104482" y="3550584"/>
                      <a:pt x="4092573" y="3526762"/>
                    </a:cubicBezTo>
                    <a:cubicBezTo>
                      <a:pt x="4080664" y="3499961"/>
                      <a:pt x="4059824" y="3479116"/>
                      <a:pt x="4041961" y="3455293"/>
                    </a:cubicBezTo>
                    <a:cubicBezTo>
                      <a:pt x="4047915" y="3377869"/>
                      <a:pt x="4047915" y="3377869"/>
                      <a:pt x="4047915" y="3377869"/>
                    </a:cubicBezTo>
                    <a:cubicBezTo>
                      <a:pt x="3997303" y="3333201"/>
                      <a:pt x="3937759" y="3297466"/>
                      <a:pt x="3875239" y="3279599"/>
                    </a:cubicBezTo>
                    <a:cubicBezTo>
                      <a:pt x="3809741" y="3327245"/>
                      <a:pt x="3809741" y="3327245"/>
                      <a:pt x="3809741" y="3327245"/>
                    </a:cubicBezTo>
                    <a:cubicBezTo>
                      <a:pt x="3756151" y="3315334"/>
                      <a:pt x="3705539" y="3318311"/>
                      <a:pt x="3654927" y="3327245"/>
                    </a:cubicBezTo>
                    <a:cubicBezTo>
                      <a:pt x="3592406" y="3279599"/>
                      <a:pt x="3592406" y="3279599"/>
                      <a:pt x="3592406" y="3279599"/>
                    </a:cubicBezTo>
                    <a:close/>
                    <a:moveTo>
                      <a:pt x="2693900" y="2223912"/>
                    </a:moveTo>
                    <a:cubicBezTo>
                      <a:pt x="2726657" y="2223912"/>
                      <a:pt x="2756436" y="2250673"/>
                      <a:pt x="2756436" y="2286354"/>
                    </a:cubicBezTo>
                    <a:cubicBezTo>
                      <a:pt x="2756436" y="2387450"/>
                      <a:pt x="2720701" y="2485572"/>
                      <a:pt x="2655187" y="2565855"/>
                    </a:cubicBezTo>
                    <a:cubicBezTo>
                      <a:pt x="2912033" y="2818966"/>
                      <a:pt x="3072562" y="2977161"/>
                      <a:pt x="3172893" y="3076033"/>
                    </a:cubicBezTo>
                    <a:lnTo>
                      <a:pt x="3201254" y="3103981"/>
                    </a:lnTo>
                    <a:lnTo>
                      <a:pt x="3214284" y="3092210"/>
                    </a:lnTo>
                    <a:cubicBezTo>
                      <a:pt x="3365358" y="2969107"/>
                      <a:pt x="3550378" y="2907556"/>
                      <a:pt x="3735683" y="2907556"/>
                    </a:cubicBezTo>
                    <a:cubicBezTo>
                      <a:pt x="3947461" y="2907556"/>
                      <a:pt x="4159610" y="2987949"/>
                      <a:pt x="4321886" y="3148736"/>
                    </a:cubicBezTo>
                    <a:cubicBezTo>
                      <a:pt x="4646437" y="3473288"/>
                      <a:pt x="4646437" y="3997334"/>
                      <a:pt x="4321886" y="4321886"/>
                    </a:cubicBezTo>
                    <a:cubicBezTo>
                      <a:pt x="3997334" y="4646437"/>
                      <a:pt x="3473288" y="4646437"/>
                      <a:pt x="3151714" y="4321886"/>
                    </a:cubicBezTo>
                    <a:cubicBezTo>
                      <a:pt x="2847447" y="4017619"/>
                      <a:pt x="2828430" y="3538015"/>
                      <a:pt x="3094664" y="3211830"/>
                    </a:cubicBezTo>
                    <a:lnTo>
                      <a:pt x="3114853" y="3189503"/>
                    </a:lnTo>
                    <a:lnTo>
                      <a:pt x="3014894" y="3090517"/>
                    </a:lnTo>
                    <a:cubicBezTo>
                      <a:pt x="2530114" y="2610456"/>
                      <a:pt x="2530114" y="2610456"/>
                      <a:pt x="2530114" y="2610456"/>
                    </a:cubicBezTo>
                    <a:cubicBezTo>
                      <a:pt x="2503312" y="2589642"/>
                      <a:pt x="2503312" y="2550988"/>
                      <a:pt x="2530114" y="2524227"/>
                    </a:cubicBezTo>
                    <a:cubicBezTo>
                      <a:pt x="2595628" y="2461785"/>
                      <a:pt x="2631363" y="2375556"/>
                      <a:pt x="2631363" y="2286354"/>
                    </a:cubicBezTo>
                    <a:cubicBezTo>
                      <a:pt x="2631363" y="2250673"/>
                      <a:pt x="2655187" y="2223912"/>
                      <a:pt x="2693900" y="2223912"/>
                    </a:cubicBezTo>
                    <a:close/>
                    <a:moveTo>
                      <a:pt x="553903" y="374474"/>
                    </a:moveTo>
                    <a:cubicBezTo>
                      <a:pt x="541994" y="374474"/>
                      <a:pt x="530085" y="377451"/>
                      <a:pt x="524131" y="389357"/>
                    </a:cubicBezTo>
                    <a:cubicBezTo>
                      <a:pt x="524131" y="389357"/>
                      <a:pt x="524131" y="389357"/>
                      <a:pt x="390157" y="517349"/>
                    </a:cubicBezTo>
                    <a:cubicBezTo>
                      <a:pt x="384203" y="523302"/>
                      <a:pt x="381225" y="532232"/>
                      <a:pt x="375271" y="544138"/>
                    </a:cubicBezTo>
                    <a:cubicBezTo>
                      <a:pt x="372294" y="550091"/>
                      <a:pt x="366339" y="559021"/>
                      <a:pt x="366339" y="570927"/>
                    </a:cubicBezTo>
                    <a:cubicBezTo>
                      <a:pt x="366339" y="570927"/>
                      <a:pt x="366339" y="576880"/>
                      <a:pt x="366339" y="591763"/>
                    </a:cubicBezTo>
                    <a:cubicBezTo>
                      <a:pt x="363362" y="600693"/>
                      <a:pt x="366339" y="618552"/>
                      <a:pt x="369317" y="639388"/>
                    </a:cubicBezTo>
                    <a:cubicBezTo>
                      <a:pt x="372294" y="657248"/>
                      <a:pt x="378248" y="684037"/>
                      <a:pt x="387180" y="710826"/>
                    </a:cubicBezTo>
                    <a:cubicBezTo>
                      <a:pt x="396111" y="740591"/>
                      <a:pt x="410997" y="773334"/>
                      <a:pt x="428861" y="806076"/>
                    </a:cubicBezTo>
                    <a:cubicBezTo>
                      <a:pt x="446724" y="841795"/>
                      <a:pt x="473519" y="883467"/>
                      <a:pt x="503291" y="922162"/>
                    </a:cubicBezTo>
                    <a:cubicBezTo>
                      <a:pt x="530085" y="963834"/>
                      <a:pt x="571766" y="1008482"/>
                      <a:pt x="616424" y="1053131"/>
                    </a:cubicBezTo>
                    <a:cubicBezTo>
                      <a:pt x="672991" y="1112662"/>
                      <a:pt x="726580" y="1157311"/>
                      <a:pt x="780170" y="1190053"/>
                    </a:cubicBezTo>
                    <a:cubicBezTo>
                      <a:pt x="830782" y="1225771"/>
                      <a:pt x="875440" y="1249584"/>
                      <a:pt x="917121" y="1267443"/>
                    </a:cubicBezTo>
                    <a:cubicBezTo>
                      <a:pt x="958802" y="1282326"/>
                      <a:pt x="991551" y="1294232"/>
                      <a:pt x="1018346" y="1297209"/>
                    </a:cubicBezTo>
                    <a:cubicBezTo>
                      <a:pt x="1048118" y="1303162"/>
                      <a:pt x="1065981" y="1303162"/>
                      <a:pt x="1080867" y="1303162"/>
                    </a:cubicBezTo>
                    <a:cubicBezTo>
                      <a:pt x="1086821" y="1303162"/>
                      <a:pt x="1089799" y="1303162"/>
                      <a:pt x="1092776" y="1303162"/>
                    </a:cubicBezTo>
                    <a:cubicBezTo>
                      <a:pt x="1098730" y="1303162"/>
                      <a:pt x="1098730" y="1303162"/>
                      <a:pt x="1098730" y="1303162"/>
                    </a:cubicBezTo>
                    <a:cubicBezTo>
                      <a:pt x="1107662" y="1303162"/>
                      <a:pt x="1116593" y="1297209"/>
                      <a:pt x="1125525" y="1294232"/>
                    </a:cubicBezTo>
                    <a:cubicBezTo>
                      <a:pt x="1137434" y="1288279"/>
                      <a:pt x="1146365" y="1282326"/>
                      <a:pt x="1149343" y="1279350"/>
                    </a:cubicBezTo>
                    <a:cubicBezTo>
                      <a:pt x="1149343" y="1279350"/>
                      <a:pt x="1149343" y="1279350"/>
                      <a:pt x="1280339" y="1145404"/>
                    </a:cubicBezTo>
                    <a:cubicBezTo>
                      <a:pt x="1292248" y="1133498"/>
                      <a:pt x="1295225" y="1124568"/>
                      <a:pt x="1292248" y="1106709"/>
                    </a:cubicBezTo>
                    <a:cubicBezTo>
                      <a:pt x="1292248" y="1094803"/>
                      <a:pt x="1286294" y="1082896"/>
                      <a:pt x="1271408" y="1076943"/>
                    </a:cubicBezTo>
                    <a:cubicBezTo>
                      <a:pt x="1271408" y="1076943"/>
                      <a:pt x="1271408" y="1076943"/>
                      <a:pt x="1080867" y="963834"/>
                    </a:cubicBezTo>
                    <a:cubicBezTo>
                      <a:pt x="1080867" y="963834"/>
                      <a:pt x="1080867" y="963834"/>
                      <a:pt x="1077890" y="963834"/>
                    </a:cubicBezTo>
                    <a:cubicBezTo>
                      <a:pt x="1071935" y="957881"/>
                      <a:pt x="1063004" y="957881"/>
                      <a:pt x="1054072" y="957881"/>
                    </a:cubicBezTo>
                    <a:cubicBezTo>
                      <a:pt x="1036209" y="957881"/>
                      <a:pt x="1021323" y="963834"/>
                      <a:pt x="1009414" y="972764"/>
                    </a:cubicBezTo>
                    <a:cubicBezTo>
                      <a:pt x="1009414" y="972764"/>
                      <a:pt x="1009414" y="972764"/>
                      <a:pt x="955825" y="1032295"/>
                    </a:cubicBezTo>
                    <a:cubicBezTo>
                      <a:pt x="955825" y="1032295"/>
                      <a:pt x="952847" y="1035271"/>
                      <a:pt x="949870" y="1035271"/>
                    </a:cubicBezTo>
                    <a:cubicBezTo>
                      <a:pt x="946893" y="1035271"/>
                      <a:pt x="943916" y="1035271"/>
                      <a:pt x="943916" y="1035271"/>
                    </a:cubicBezTo>
                    <a:cubicBezTo>
                      <a:pt x="943916" y="1035271"/>
                      <a:pt x="943916" y="1035271"/>
                      <a:pt x="929030" y="1035271"/>
                    </a:cubicBezTo>
                    <a:cubicBezTo>
                      <a:pt x="920098" y="1032295"/>
                      <a:pt x="911167" y="1026342"/>
                      <a:pt x="896281" y="1017412"/>
                    </a:cubicBezTo>
                    <a:cubicBezTo>
                      <a:pt x="878418" y="1011459"/>
                      <a:pt x="860554" y="996576"/>
                      <a:pt x="836737" y="981693"/>
                    </a:cubicBezTo>
                    <a:cubicBezTo>
                      <a:pt x="815896" y="963834"/>
                      <a:pt x="786124" y="940021"/>
                      <a:pt x="759330" y="910256"/>
                    </a:cubicBezTo>
                    <a:cubicBezTo>
                      <a:pt x="726580" y="883467"/>
                      <a:pt x="705740" y="853701"/>
                      <a:pt x="687877" y="832865"/>
                    </a:cubicBezTo>
                    <a:cubicBezTo>
                      <a:pt x="670014" y="809052"/>
                      <a:pt x="661082" y="788216"/>
                      <a:pt x="652150" y="776310"/>
                    </a:cubicBezTo>
                    <a:cubicBezTo>
                      <a:pt x="643219" y="755474"/>
                      <a:pt x="637264" y="740591"/>
                      <a:pt x="634287" y="728685"/>
                    </a:cubicBezTo>
                    <a:cubicBezTo>
                      <a:pt x="634287" y="725709"/>
                      <a:pt x="634287" y="722732"/>
                      <a:pt x="634287" y="719756"/>
                    </a:cubicBezTo>
                    <a:cubicBezTo>
                      <a:pt x="634287" y="716779"/>
                      <a:pt x="637264" y="713802"/>
                      <a:pt x="637264" y="713802"/>
                    </a:cubicBezTo>
                    <a:cubicBezTo>
                      <a:pt x="637264" y="713802"/>
                      <a:pt x="637264" y="713802"/>
                      <a:pt x="687877" y="666177"/>
                    </a:cubicBezTo>
                    <a:cubicBezTo>
                      <a:pt x="696808" y="657248"/>
                      <a:pt x="702763" y="645341"/>
                      <a:pt x="705740" y="633435"/>
                    </a:cubicBezTo>
                    <a:cubicBezTo>
                      <a:pt x="705740" y="621529"/>
                      <a:pt x="705740" y="609623"/>
                      <a:pt x="699786" y="597716"/>
                    </a:cubicBezTo>
                    <a:cubicBezTo>
                      <a:pt x="699786" y="597716"/>
                      <a:pt x="699786" y="597716"/>
                      <a:pt x="592606" y="398287"/>
                    </a:cubicBezTo>
                    <a:cubicBezTo>
                      <a:pt x="589629" y="392333"/>
                      <a:pt x="583675" y="386380"/>
                      <a:pt x="574743" y="380427"/>
                    </a:cubicBezTo>
                    <a:cubicBezTo>
                      <a:pt x="571766" y="374474"/>
                      <a:pt x="562835" y="374474"/>
                      <a:pt x="553903" y="374474"/>
                    </a:cubicBezTo>
                    <a:close/>
                    <a:moveTo>
                      <a:pt x="829616" y="0"/>
                    </a:moveTo>
                    <a:cubicBezTo>
                      <a:pt x="1041394" y="0"/>
                      <a:pt x="1252799" y="81138"/>
                      <a:pt x="1413586" y="243414"/>
                    </a:cubicBezTo>
                    <a:cubicBezTo>
                      <a:pt x="1717853" y="544890"/>
                      <a:pt x="1736869" y="1024319"/>
                      <a:pt x="1470636" y="1352946"/>
                    </a:cubicBezTo>
                    <a:lnTo>
                      <a:pt x="1457160" y="1367973"/>
                    </a:lnTo>
                    <a:lnTo>
                      <a:pt x="1560979" y="1471865"/>
                    </a:lnTo>
                    <a:cubicBezTo>
                      <a:pt x="2041548" y="1952772"/>
                      <a:pt x="2041548" y="1952772"/>
                      <a:pt x="2041548" y="1952772"/>
                    </a:cubicBezTo>
                    <a:cubicBezTo>
                      <a:pt x="2068337" y="1976601"/>
                      <a:pt x="2068337" y="2015323"/>
                      <a:pt x="2041548" y="2039153"/>
                    </a:cubicBezTo>
                    <a:cubicBezTo>
                      <a:pt x="1979040" y="2104683"/>
                      <a:pt x="1943322" y="2191064"/>
                      <a:pt x="1943322" y="2280423"/>
                    </a:cubicBezTo>
                    <a:cubicBezTo>
                      <a:pt x="1943322" y="2316167"/>
                      <a:pt x="1916533" y="2342975"/>
                      <a:pt x="1883790" y="2342975"/>
                    </a:cubicBezTo>
                    <a:cubicBezTo>
                      <a:pt x="1845095" y="2342975"/>
                      <a:pt x="1821283" y="2316167"/>
                      <a:pt x="1821283" y="2280423"/>
                    </a:cubicBezTo>
                    <a:cubicBezTo>
                      <a:pt x="1821283" y="2179149"/>
                      <a:pt x="1854025" y="2080854"/>
                      <a:pt x="1916533" y="2000430"/>
                    </a:cubicBezTo>
                    <a:cubicBezTo>
                      <a:pt x="1662037" y="1745755"/>
                      <a:pt x="1502976" y="1586584"/>
                      <a:pt x="1403564" y="1487101"/>
                    </a:cubicBezTo>
                    <a:lnTo>
                      <a:pt x="1369240" y="1452753"/>
                    </a:lnTo>
                    <a:lnTo>
                      <a:pt x="1284290" y="1522080"/>
                    </a:lnTo>
                    <a:cubicBezTo>
                      <a:pt x="964118" y="1733113"/>
                      <a:pt x="527396" y="1697940"/>
                      <a:pt x="243414" y="1416563"/>
                    </a:cubicBezTo>
                    <a:cubicBezTo>
                      <a:pt x="-81138" y="1089034"/>
                      <a:pt x="-81138" y="564988"/>
                      <a:pt x="243414" y="243414"/>
                    </a:cubicBezTo>
                    <a:cubicBezTo>
                      <a:pt x="405690" y="81138"/>
                      <a:pt x="617839" y="0"/>
                      <a:pt x="82961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5" name="Group 34"/>
          <p:cNvGrpSpPr/>
          <p:nvPr/>
        </p:nvGrpSpPr>
        <p:grpSpPr>
          <a:xfrm>
            <a:off x="561518" y="4935102"/>
            <a:ext cx="7894224" cy="523220"/>
            <a:chOff x="561518" y="6064632"/>
            <a:chExt cx="7894224" cy="523220"/>
          </a:xfrm>
        </p:grpSpPr>
        <p:sp>
          <p:nvSpPr>
            <p:cNvPr id="73" name="TextBox 72"/>
            <p:cNvSpPr txBox="1"/>
            <p:nvPr/>
          </p:nvSpPr>
          <p:spPr>
            <a:xfrm>
              <a:off x="561518" y="6064632"/>
              <a:ext cx="1319823" cy="5232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Analytical models</a:t>
              </a:r>
            </a:p>
          </p:txBody>
        </p:sp>
        <p:sp>
          <p:nvSpPr>
            <p:cNvPr id="85" name="Rectangle 84"/>
            <p:cNvSpPr/>
            <p:nvPr/>
          </p:nvSpPr>
          <p:spPr>
            <a:xfrm>
              <a:off x="3822781" y="6111248"/>
              <a:ext cx="1652578" cy="429987"/>
            </a:xfrm>
            <a:prstGeom prst="rect">
              <a:avLst/>
            </a:prstGeom>
            <a:solidFill>
              <a:srgbClr val="3EAD9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Product propensity model introduced</a:t>
              </a:r>
            </a:p>
          </p:txBody>
        </p:sp>
        <p:sp>
          <p:nvSpPr>
            <p:cNvPr id="86" name="Rectangle 85"/>
            <p:cNvSpPr/>
            <p:nvPr/>
          </p:nvSpPr>
          <p:spPr>
            <a:xfrm>
              <a:off x="6619853" y="6111248"/>
              <a:ext cx="1835889" cy="429987"/>
            </a:xfrm>
            <a:prstGeom prst="rect">
              <a:avLst/>
            </a:prstGeom>
            <a:solidFill>
              <a:srgbClr val="3EAD9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Developed movie affinity model</a:t>
              </a:r>
            </a:p>
          </p:txBody>
        </p:sp>
        <p:sp>
          <p:nvSpPr>
            <p:cNvPr id="88" name="Rectangle 87"/>
            <p:cNvSpPr/>
            <p:nvPr/>
          </p:nvSpPr>
          <p:spPr>
            <a:xfrm>
              <a:off x="5518601" y="6111248"/>
              <a:ext cx="1058010" cy="429987"/>
            </a:xfrm>
            <a:prstGeom prst="rect">
              <a:avLst/>
            </a:prstGeom>
            <a:solidFill>
              <a:srgbClr val="3EAD9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 added business rules</a:t>
              </a:r>
            </a:p>
          </p:txBody>
        </p:sp>
      </p:grpSp>
      <p:sp>
        <p:nvSpPr>
          <p:cNvPr id="74" name="TextBox 73"/>
          <p:cNvSpPr txBox="1"/>
          <p:nvPr/>
        </p:nvSpPr>
        <p:spPr>
          <a:xfrm>
            <a:off x="578513" y="2650737"/>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Segments</a:t>
            </a:r>
          </a:p>
        </p:txBody>
      </p:sp>
      <p:sp>
        <p:nvSpPr>
          <p:cNvPr id="79" name="Rectangle 78"/>
          <p:cNvSpPr/>
          <p:nvPr/>
        </p:nvSpPr>
        <p:spPr>
          <a:xfrm>
            <a:off x="8911663" y="2589630"/>
            <a:ext cx="2710065"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altLang="ko-KR" sz="1200" dirty="0">
                <a:solidFill>
                  <a:schemeClr val="tx1">
                    <a:lumMod val="100000"/>
                  </a:schemeClr>
                </a:solidFill>
                <a:ea typeface="Gulim" pitchFamily="34" charset="-127"/>
              </a:rPr>
              <a:t>Last 12-month visit frequency is key driver</a:t>
            </a:r>
            <a:endParaRPr lang="en-US" sz="1200" dirty="0">
              <a:solidFill>
                <a:schemeClr val="tx1">
                  <a:lumMod val="100000"/>
                </a:schemeClr>
              </a:solidFill>
              <a:latin typeface="Trebuchet MS" panose="020B0603020202020204" pitchFamily="34" charset="0"/>
            </a:endParaRPr>
          </a:p>
        </p:txBody>
      </p:sp>
      <p:sp>
        <p:nvSpPr>
          <p:cNvPr id="87" name="Rectangle 86"/>
          <p:cNvSpPr/>
          <p:nvPr/>
        </p:nvSpPr>
        <p:spPr>
          <a:xfrm>
            <a:off x="3810424" y="2589632"/>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Evaluated alternative segmentation approaches</a:t>
            </a:r>
          </a:p>
        </p:txBody>
      </p:sp>
      <p:grpSp>
        <p:nvGrpSpPr>
          <p:cNvPr id="97" name="Group 96"/>
          <p:cNvGrpSpPr>
            <a:grpSpLocks noChangeAspect="1"/>
          </p:cNvGrpSpPr>
          <p:nvPr/>
        </p:nvGrpSpPr>
        <p:grpSpPr>
          <a:xfrm>
            <a:off x="568372" y="2602249"/>
            <a:ext cx="404380" cy="404754"/>
            <a:chOff x="5273803" y="2606040"/>
            <a:chExt cx="1644396" cy="1645920"/>
          </a:xfrm>
        </p:grpSpPr>
        <p:sp>
          <p:nvSpPr>
            <p:cNvPr id="98" name="AutoShape 18">
              <a:extLst>
                <a:ext uri="{FF2B5EF4-FFF2-40B4-BE49-F238E27FC236}">
                  <a16:creationId xmlns:a16="http://schemas.microsoft.com/office/drawing/2014/main" id="{575286B9-FCC8-4EFB-9834-BD5493C559C3}"/>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9" name="Group 98"/>
            <p:cNvGrpSpPr/>
            <p:nvPr/>
          </p:nvGrpSpPr>
          <p:grpSpPr>
            <a:xfrm>
              <a:off x="5336668" y="2770251"/>
              <a:ext cx="1515999" cy="1311783"/>
              <a:chOff x="5336668" y="2770251"/>
              <a:chExt cx="1515999" cy="1311783"/>
            </a:xfrm>
          </p:grpSpPr>
          <p:sp>
            <p:nvSpPr>
              <p:cNvPr id="106" name="Freeform 20">
                <a:extLst>
                  <a:ext uri="{FF2B5EF4-FFF2-40B4-BE49-F238E27FC236}">
                    <a16:creationId xmlns:a16="http://schemas.microsoft.com/office/drawing/2014/main" id="{CEF9E0BC-00B7-4B29-B377-3473BD5B2EB2}"/>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21">
                <a:extLst>
                  <a:ext uri="{FF2B5EF4-FFF2-40B4-BE49-F238E27FC236}">
                    <a16:creationId xmlns:a16="http://schemas.microsoft.com/office/drawing/2014/main" id="{9A32768F-1F7B-41E4-AD1E-05F5E20985B3}"/>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TextBox 5"/>
          <p:cNvSpPr txBox="1"/>
          <p:nvPr/>
        </p:nvSpPr>
        <p:spPr>
          <a:xfrm>
            <a:off x="578512" y="6125737"/>
            <a:ext cx="1319823"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spAutoFit/>
          </a:bodyPr>
          <a:lstStyle/>
          <a:p>
            <a:pPr algn="r"/>
            <a:r>
              <a:rPr lang="en-US" sz="1400" dirty="0">
                <a:solidFill>
                  <a:srgbClr val="575757"/>
                </a:solidFill>
              </a:rPr>
              <a:t>Channels</a:t>
            </a:r>
          </a:p>
        </p:txBody>
      </p:sp>
      <p:sp>
        <p:nvSpPr>
          <p:cNvPr id="71" name="Rectangle 70"/>
          <p:cNvSpPr/>
          <p:nvPr/>
        </p:nvSpPr>
        <p:spPr>
          <a:xfrm>
            <a:off x="8911664" y="6064876"/>
            <a:ext cx="2995200"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SMS increases "eyeball" reach</a:t>
            </a:r>
          </a:p>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FB can be costly and hard to measure individual impact</a:t>
            </a:r>
          </a:p>
        </p:txBody>
      </p:sp>
      <p:sp>
        <p:nvSpPr>
          <p:cNvPr id="58" name="Rectangle 57"/>
          <p:cNvSpPr/>
          <p:nvPr/>
        </p:nvSpPr>
        <p:spPr>
          <a:xfrm>
            <a:off x="6619853" y="6064632"/>
            <a:ext cx="1835889" cy="429987"/>
          </a:xfrm>
          <a:prstGeom prst="rect">
            <a:avLst/>
          </a:prstGeom>
          <a:solidFill>
            <a:srgbClr val="3EAD92"/>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36000" bIns="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Introduced activation through SMS &amp; Facebook</a:t>
            </a:r>
          </a:p>
        </p:txBody>
      </p:sp>
      <p:grpSp>
        <p:nvGrpSpPr>
          <p:cNvPr id="115" name="bcgIcons_HumanIntelligence">
            <a:extLst>
              <a:ext uri="{FF2B5EF4-FFF2-40B4-BE49-F238E27FC236}">
                <a16:creationId xmlns:a16="http://schemas.microsoft.com/office/drawing/2014/main" id="{31BE6BCA-C59C-4BF2-A22A-22C37BA95EF5}"/>
              </a:ext>
            </a:extLst>
          </p:cNvPr>
          <p:cNvGrpSpPr>
            <a:grpSpLocks noChangeAspect="1"/>
          </p:cNvGrpSpPr>
          <p:nvPr/>
        </p:nvGrpSpPr>
        <p:grpSpPr bwMode="auto">
          <a:xfrm>
            <a:off x="563104" y="6123865"/>
            <a:ext cx="404380" cy="404754"/>
            <a:chOff x="1682" y="0"/>
            <a:chExt cx="4316" cy="4320"/>
          </a:xfrm>
        </p:grpSpPr>
        <p:sp>
          <p:nvSpPr>
            <p:cNvPr id="116" name="AutoShape 35">
              <a:extLst>
                <a:ext uri="{FF2B5EF4-FFF2-40B4-BE49-F238E27FC236}">
                  <a16:creationId xmlns:a16="http://schemas.microsoft.com/office/drawing/2014/main" id="{E46DB7E1-B357-409A-8969-2BE84D64C6C0}"/>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7">
              <a:extLst>
                <a:ext uri="{FF2B5EF4-FFF2-40B4-BE49-F238E27FC236}">
                  <a16:creationId xmlns:a16="http://schemas.microsoft.com/office/drawing/2014/main" id="{C3B4688D-6DA6-41E7-BB98-59486DE5EB83}"/>
                </a:ext>
              </a:extLst>
            </p:cNvPr>
            <p:cNvSpPr>
              <a:spLocks noEditPoints="1"/>
            </p:cNvSpPr>
            <p:nvPr/>
          </p:nvSpPr>
          <p:spPr bwMode="auto">
            <a:xfrm>
              <a:off x="2819" y="613"/>
              <a:ext cx="2463" cy="2498"/>
            </a:xfrm>
            <a:custGeom>
              <a:avLst/>
              <a:gdLst>
                <a:gd name="T0" fmla="*/ 1188 w 1315"/>
                <a:gd name="T1" fmla="*/ 484 h 1332"/>
                <a:gd name="T2" fmla="*/ 658 w 1315"/>
                <a:gd name="T3" fmla="*/ 874 h 1332"/>
                <a:gd name="T4" fmla="*/ 557 w 1315"/>
                <a:gd name="T5" fmla="*/ 878 h 1332"/>
                <a:gd name="T6" fmla="*/ 373 w 1315"/>
                <a:gd name="T7" fmla="*/ 1066 h 1332"/>
                <a:gd name="T8" fmla="*/ 374 w 1315"/>
                <a:gd name="T9" fmla="*/ 1324 h 1332"/>
                <a:gd name="T10" fmla="*/ 74 w 1315"/>
                <a:gd name="T11" fmla="*/ 707 h 1332"/>
                <a:gd name="T12" fmla="*/ 131 w 1315"/>
                <a:gd name="T13" fmla="*/ 741 h 1332"/>
                <a:gd name="T14" fmla="*/ 216 w 1315"/>
                <a:gd name="T15" fmla="*/ 718 h 1332"/>
                <a:gd name="T16" fmla="*/ 297 w 1315"/>
                <a:gd name="T17" fmla="*/ 680 h 1332"/>
                <a:gd name="T18" fmla="*/ 363 w 1315"/>
                <a:gd name="T19" fmla="*/ 625 h 1332"/>
                <a:gd name="T20" fmla="*/ 414 w 1315"/>
                <a:gd name="T21" fmla="*/ 552 h 1332"/>
                <a:gd name="T22" fmla="*/ 452 w 1315"/>
                <a:gd name="T23" fmla="*/ 472 h 1332"/>
                <a:gd name="T24" fmla="*/ 414 w 1315"/>
                <a:gd name="T25" fmla="*/ 419 h 1332"/>
                <a:gd name="T26" fmla="*/ 494 w 1315"/>
                <a:gd name="T27" fmla="*/ 407 h 1332"/>
                <a:gd name="T28" fmla="*/ 547 w 1315"/>
                <a:gd name="T29" fmla="*/ 398 h 1332"/>
                <a:gd name="T30" fmla="*/ 622 w 1315"/>
                <a:gd name="T31" fmla="*/ 430 h 1332"/>
                <a:gd name="T32" fmla="*/ 687 w 1315"/>
                <a:gd name="T33" fmla="*/ 411 h 1332"/>
                <a:gd name="T34" fmla="*/ 691 w 1315"/>
                <a:gd name="T35" fmla="*/ 409 h 1332"/>
                <a:gd name="T36" fmla="*/ 750 w 1315"/>
                <a:gd name="T37" fmla="*/ 374 h 1332"/>
                <a:gd name="T38" fmla="*/ 778 w 1315"/>
                <a:gd name="T39" fmla="*/ 297 h 1332"/>
                <a:gd name="T40" fmla="*/ 819 w 1315"/>
                <a:gd name="T41" fmla="*/ 266 h 1332"/>
                <a:gd name="T42" fmla="*/ 1278 w 1315"/>
                <a:gd name="T43" fmla="*/ 288 h 1332"/>
                <a:gd name="T44" fmla="*/ 786 w 1315"/>
                <a:gd name="T45" fmla="*/ 171 h 1332"/>
                <a:gd name="T46" fmla="*/ 748 w 1315"/>
                <a:gd name="T47" fmla="*/ 261 h 1332"/>
                <a:gd name="T48" fmla="*/ 706 w 1315"/>
                <a:gd name="T49" fmla="*/ 350 h 1332"/>
                <a:gd name="T50" fmla="*/ 634 w 1315"/>
                <a:gd name="T51" fmla="*/ 382 h 1332"/>
                <a:gd name="T52" fmla="*/ 541 w 1315"/>
                <a:gd name="T53" fmla="*/ 351 h 1332"/>
                <a:gd name="T54" fmla="*/ 449 w 1315"/>
                <a:gd name="T55" fmla="*/ 318 h 1332"/>
                <a:gd name="T56" fmla="*/ 442 w 1315"/>
                <a:gd name="T57" fmla="*/ 258 h 1332"/>
                <a:gd name="T58" fmla="*/ 403 w 1315"/>
                <a:gd name="T59" fmla="*/ 209 h 1332"/>
                <a:gd name="T60" fmla="*/ 445 w 1315"/>
                <a:gd name="T61" fmla="*/ 116 h 1332"/>
                <a:gd name="T62" fmla="*/ 483 w 1315"/>
                <a:gd name="T63" fmla="*/ 33 h 1332"/>
                <a:gd name="T64" fmla="*/ 558 w 1315"/>
                <a:gd name="T65" fmla="*/ 0 h 1332"/>
                <a:gd name="T66" fmla="*/ 644 w 1315"/>
                <a:gd name="T67" fmla="*/ 30 h 1332"/>
                <a:gd name="T68" fmla="*/ 738 w 1315"/>
                <a:gd name="T69" fmla="*/ 62 h 1332"/>
                <a:gd name="T70" fmla="*/ 749 w 1315"/>
                <a:gd name="T71" fmla="*/ 124 h 1332"/>
                <a:gd name="T72" fmla="*/ 786 w 1315"/>
                <a:gd name="T73" fmla="*/ 171 h 1332"/>
                <a:gd name="T74" fmla="*/ 672 w 1315"/>
                <a:gd name="T75" fmla="*/ 157 h 1332"/>
                <a:gd name="T76" fmla="*/ 518 w 1315"/>
                <a:gd name="T77" fmla="*/ 225 h 1332"/>
                <a:gd name="T78" fmla="*/ 176 w 1315"/>
                <a:gd name="T79" fmla="*/ 365 h 1332"/>
                <a:gd name="T80" fmla="*/ 0 w 1315"/>
                <a:gd name="T81" fmla="*/ 365 h 1332"/>
                <a:gd name="T82" fmla="*/ 176 w 1315"/>
                <a:gd name="T83" fmla="*/ 365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5" h="1332">
                  <a:moveTo>
                    <a:pt x="1192" y="480"/>
                  </a:moveTo>
                  <a:cubicBezTo>
                    <a:pt x="1191" y="482"/>
                    <a:pt x="1190" y="483"/>
                    <a:pt x="1188" y="484"/>
                  </a:cubicBezTo>
                  <a:cubicBezTo>
                    <a:pt x="1149" y="497"/>
                    <a:pt x="936" y="471"/>
                    <a:pt x="793" y="575"/>
                  </a:cubicBezTo>
                  <a:cubicBezTo>
                    <a:pt x="716" y="630"/>
                    <a:pt x="658" y="720"/>
                    <a:pt x="658" y="874"/>
                  </a:cubicBezTo>
                  <a:cubicBezTo>
                    <a:pt x="658" y="895"/>
                    <a:pt x="581" y="885"/>
                    <a:pt x="562" y="883"/>
                  </a:cubicBezTo>
                  <a:cubicBezTo>
                    <a:pt x="560" y="882"/>
                    <a:pt x="558" y="881"/>
                    <a:pt x="557" y="878"/>
                  </a:cubicBezTo>
                  <a:cubicBezTo>
                    <a:pt x="553" y="846"/>
                    <a:pt x="517" y="642"/>
                    <a:pt x="374" y="718"/>
                  </a:cubicBezTo>
                  <a:cubicBezTo>
                    <a:pt x="238" y="787"/>
                    <a:pt x="364" y="1046"/>
                    <a:pt x="373" y="1066"/>
                  </a:cubicBezTo>
                  <a:cubicBezTo>
                    <a:pt x="374" y="1066"/>
                    <a:pt x="374" y="1067"/>
                    <a:pt x="374" y="1068"/>
                  </a:cubicBezTo>
                  <a:cubicBezTo>
                    <a:pt x="374" y="1324"/>
                    <a:pt x="374" y="1324"/>
                    <a:pt x="374" y="1324"/>
                  </a:cubicBezTo>
                  <a:cubicBezTo>
                    <a:pt x="374" y="1329"/>
                    <a:pt x="368" y="1332"/>
                    <a:pt x="365" y="1328"/>
                  </a:cubicBezTo>
                  <a:cubicBezTo>
                    <a:pt x="310" y="1278"/>
                    <a:pt x="39" y="1009"/>
                    <a:pt x="74" y="707"/>
                  </a:cubicBezTo>
                  <a:cubicBezTo>
                    <a:pt x="88" y="691"/>
                    <a:pt x="88" y="691"/>
                    <a:pt x="88" y="691"/>
                  </a:cubicBezTo>
                  <a:cubicBezTo>
                    <a:pt x="131" y="741"/>
                    <a:pt x="131" y="741"/>
                    <a:pt x="131" y="741"/>
                  </a:cubicBezTo>
                  <a:cubicBezTo>
                    <a:pt x="170" y="732"/>
                    <a:pt x="170" y="732"/>
                    <a:pt x="170" y="732"/>
                  </a:cubicBezTo>
                  <a:cubicBezTo>
                    <a:pt x="192" y="727"/>
                    <a:pt x="215" y="718"/>
                    <a:pt x="216" y="718"/>
                  </a:cubicBezTo>
                  <a:cubicBezTo>
                    <a:pt x="218" y="717"/>
                    <a:pt x="241" y="709"/>
                    <a:pt x="261" y="698"/>
                  </a:cubicBezTo>
                  <a:cubicBezTo>
                    <a:pt x="297" y="680"/>
                    <a:pt x="297" y="680"/>
                    <a:pt x="297" y="680"/>
                  </a:cubicBezTo>
                  <a:cubicBezTo>
                    <a:pt x="298" y="614"/>
                    <a:pt x="298" y="614"/>
                    <a:pt x="298" y="614"/>
                  </a:cubicBezTo>
                  <a:cubicBezTo>
                    <a:pt x="363" y="625"/>
                    <a:pt x="363" y="625"/>
                    <a:pt x="363" y="625"/>
                  </a:cubicBezTo>
                  <a:cubicBezTo>
                    <a:pt x="387" y="593"/>
                    <a:pt x="387" y="593"/>
                    <a:pt x="387" y="593"/>
                  </a:cubicBezTo>
                  <a:cubicBezTo>
                    <a:pt x="400" y="576"/>
                    <a:pt x="412" y="555"/>
                    <a:pt x="414" y="552"/>
                  </a:cubicBezTo>
                  <a:cubicBezTo>
                    <a:pt x="415" y="550"/>
                    <a:pt x="427" y="529"/>
                    <a:pt x="436" y="509"/>
                  </a:cubicBezTo>
                  <a:cubicBezTo>
                    <a:pt x="452" y="472"/>
                    <a:pt x="452" y="472"/>
                    <a:pt x="452" y="472"/>
                  </a:cubicBezTo>
                  <a:cubicBezTo>
                    <a:pt x="413" y="424"/>
                    <a:pt x="413" y="424"/>
                    <a:pt x="413" y="424"/>
                  </a:cubicBezTo>
                  <a:cubicBezTo>
                    <a:pt x="413" y="422"/>
                    <a:pt x="413" y="420"/>
                    <a:pt x="414" y="419"/>
                  </a:cubicBezTo>
                  <a:cubicBezTo>
                    <a:pt x="464" y="389"/>
                    <a:pt x="464" y="389"/>
                    <a:pt x="464" y="389"/>
                  </a:cubicBezTo>
                  <a:cubicBezTo>
                    <a:pt x="473" y="395"/>
                    <a:pt x="483" y="401"/>
                    <a:pt x="494" y="407"/>
                  </a:cubicBezTo>
                  <a:cubicBezTo>
                    <a:pt x="515" y="417"/>
                    <a:pt x="515" y="417"/>
                    <a:pt x="515" y="417"/>
                  </a:cubicBezTo>
                  <a:cubicBezTo>
                    <a:pt x="547" y="398"/>
                    <a:pt x="547" y="398"/>
                    <a:pt x="547" y="398"/>
                  </a:cubicBezTo>
                  <a:cubicBezTo>
                    <a:pt x="562" y="402"/>
                    <a:pt x="578" y="404"/>
                    <a:pt x="593" y="404"/>
                  </a:cubicBezTo>
                  <a:cubicBezTo>
                    <a:pt x="622" y="430"/>
                    <a:pt x="622" y="430"/>
                    <a:pt x="622" y="430"/>
                  </a:cubicBezTo>
                  <a:cubicBezTo>
                    <a:pt x="644" y="424"/>
                    <a:pt x="644" y="424"/>
                    <a:pt x="644" y="424"/>
                  </a:cubicBezTo>
                  <a:cubicBezTo>
                    <a:pt x="659" y="421"/>
                    <a:pt x="674" y="416"/>
                    <a:pt x="687" y="411"/>
                  </a:cubicBezTo>
                  <a:cubicBezTo>
                    <a:pt x="689" y="410"/>
                    <a:pt x="689" y="410"/>
                    <a:pt x="689" y="410"/>
                  </a:cubicBezTo>
                  <a:cubicBezTo>
                    <a:pt x="691" y="409"/>
                    <a:pt x="691" y="409"/>
                    <a:pt x="691" y="409"/>
                  </a:cubicBezTo>
                  <a:cubicBezTo>
                    <a:pt x="704" y="403"/>
                    <a:pt x="717" y="396"/>
                    <a:pt x="730" y="387"/>
                  </a:cubicBezTo>
                  <a:cubicBezTo>
                    <a:pt x="750" y="374"/>
                    <a:pt x="750" y="374"/>
                    <a:pt x="750" y="374"/>
                  </a:cubicBezTo>
                  <a:cubicBezTo>
                    <a:pt x="750" y="336"/>
                    <a:pt x="750" y="336"/>
                    <a:pt x="750" y="336"/>
                  </a:cubicBezTo>
                  <a:cubicBezTo>
                    <a:pt x="761" y="324"/>
                    <a:pt x="770" y="311"/>
                    <a:pt x="778" y="297"/>
                  </a:cubicBezTo>
                  <a:cubicBezTo>
                    <a:pt x="812" y="287"/>
                    <a:pt x="812" y="287"/>
                    <a:pt x="812" y="287"/>
                  </a:cubicBezTo>
                  <a:cubicBezTo>
                    <a:pt x="819" y="266"/>
                    <a:pt x="819" y="266"/>
                    <a:pt x="819" y="266"/>
                  </a:cubicBezTo>
                  <a:cubicBezTo>
                    <a:pt x="826" y="247"/>
                    <a:pt x="830" y="227"/>
                    <a:pt x="831" y="206"/>
                  </a:cubicBezTo>
                  <a:cubicBezTo>
                    <a:pt x="1027" y="228"/>
                    <a:pt x="990" y="293"/>
                    <a:pt x="1278" y="288"/>
                  </a:cubicBezTo>
                  <a:cubicBezTo>
                    <a:pt x="1315" y="288"/>
                    <a:pt x="1210" y="404"/>
                    <a:pt x="1192" y="480"/>
                  </a:cubicBezTo>
                  <a:close/>
                  <a:moveTo>
                    <a:pt x="786" y="171"/>
                  </a:moveTo>
                  <a:cubicBezTo>
                    <a:pt x="789" y="198"/>
                    <a:pt x="786" y="226"/>
                    <a:pt x="778" y="251"/>
                  </a:cubicBezTo>
                  <a:cubicBezTo>
                    <a:pt x="778" y="251"/>
                    <a:pt x="778" y="251"/>
                    <a:pt x="748" y="261"/>
                  </a:cubicBezTo>
                  <a:cubicBezTo>
                    <a:pt x="738" y="282"/>
                    <a:pt x="724" y="302"/>
                    <a:pt x="706" y="318"/>
                  </a:cubicBezTo>
                  <a:cubicBezTo>
                    <a:pt x="706" y="318"/>
                    <a:pt x="706" y="318"/>
                    <a:pt x="706" y="350"/>
                  </a:cubicBezTo>
                  <a:cubicBezTo>
                    <a:pt x="695" y="357"/>
                    <a:pt x="683" y="364"/>
                    <a:pt x="671" y="370"/>
                  </a:cubicBezTo>
                  <a:cubicBezTo>
                    <a:pt x="659" y="375"/>
                    <a:pt x="646" y="379"/>
                    <a:pt x="634" y="382"/>
                  </a:cubicBezTo>
                  <a:cubicBezTo>
                    <a:pt x="634" y="382"/>
                    <a:pt x="634" y="382"/>
                    <a:pt x="610" y="360"/>
                  </a:cubicBezTo>
                  <a:cubicBezTo>
                    <a:pt x="586" y="362"/>
                    <a:pt x="563" y="359"/>
                    <a:pt x="541" y="351"/>
                  </a:cubicBezTo>
                  <a:cubicBezTo>
                    <a:pt x="541" y="351"/>
                    <a:pt x="541" y="351"/>
                    <a:pt x="513" y="367"/>
                  </a:cubicBezTo>
                  <a:cubicBezTo>
                    <a:pt x="489" y="355"/>
                    <a:pt x="468" y="339"/>
                    <a:pt x="449" y="318"/>
                  </a:cubicBezTo>
                  <a:cubicBezTo>
                    <a:pt x="449" y="318"/>
                    <a:pt x="449" y="318"/>
                    <a:pt x="457" y="287"/>
                  </a:cubicBezTo>
                  <a:cubicBezTo>
                    <a:pt x="451" y="278"/>
                    <a:pt x="446" y="268"/>
                    <a:pt x="442" y="258"/>
                  </a:cubicBezTo>
                  <a:cubicBezTo>
                    <a:pt x="436" y="247"/>
                    <a:pt x="433" y="235"/>
                    <a:pt x="431" y="225"/>
                  </a:cubicBezTo>
                  <a:cubicBezTo>
                    <a:pt x="431" y="225"/>
                    <a:pt x="431" y="225"/>
                    <a:pt x="403" y="209"/>
                  </a:cubicBezTo>
                  <a:cubicBezTo>
                    <a:pt x="401" y="180"/>
                    <a:pt x="405" y="152"/>
                    <a:pt x="414" y="126"/>
                  </a:cubicBezTo>
                  <a:cubicBezTo>
                    <a:pt x="414" y="126"/>
                    <a:pt x="414" y="126"/>
                    <a:pt x="445" y="116"/>
                  </a:cubicBezTo>
                  <a:cubicBezTo>
                    <a:pt x="454" y="97"/>
                    <a:pt x="467" y="81"/>
                    <a:pt x="483" y="66"/>
                  </a:cubicBezTo>
                  <a:cubicBezTo>
                    <a:pt x="483" y="66"/>
                    <a:pt x="483" y="66"/>
                    <a:pt x="483" y="33"/>
                  </a:cubicBezTo>
                  <a:cubicBezTo>
                    <a:pt x="494" y="25"/>
                    <a:pt x="506" y="18"/>
                    <a:pt x="519" y="13"/>
                  </a:cubicBezTo>
                  <a:cubicBezTo>
                    <a:pt x="532" y="7"/>
                    <a:pt x="546" y="3"/>
                    <a:pt x="558" y="0"/>
                  </a:cubicBezTo>
                  <a:cubicBezTo>
                    <a:pt x="558" y="0"/>
                    <a:pt x="558" y="0"/>
                    <a:pt x="583" y="22"/>
                  </a:cubicBezTo>
                  <a:cubicBezTo>
                    <a:pt x="604" y="21"/>
                    <a:pt x="624" y="23"/>
                    <a:pt x="644" y="30"/>
                  </a:cubicBezTo>
                  <a:cubicBezTo>
                    <a:pt x="644" y="30"/>
                    <a:pt x="644" y="30"/>
                    <a:pt x="673" y="14"/>
                  </a:cubicBezTo>
                  <a:cubicBezTo>
                    <a:pt x="697" y="24"/>
                    <a:pt x="720" y="41"/>
                    <a:pt x="738" y="62"/>
                  </a:cubicBezTo>
                  <a:cubicBezTo>
                    <a:pt x="738" y="62"/>
                    <a:pt x="738" y="62"/>
                    <a:pt x="732" y="93"/>
                  </a:cubicBezTo>
                  <a:cubicBezTo>
                    <a:pt x="738" y="103"/>
                    <a:pt x="744" y="113"/>
                    <a:pt x="749" y="124"/>
                  </a:cubicBezTo>
                  <a:cubicBezTo>
                    <a:pt x="753" y="134"/>
                    <a:pt x="756" y="144"/>
                    <a:pt x="759" y="154"/>
                  </a:cubicBezTo>
                  <a:cubicBezTo>
                    <a:pt x="759" y="154"/>
                    <a:pt x="759" y="154"/>
                    <a:pt x="786" y="171"/>
                  </a:cubicBezTo>
                  <a:close/>
                  <a:moveTo>
                    <a:pt x="629" y="269"/>
                  </a:moveTo>
                  <a:cubicBezTo>
                    <a:pt x="671" y="251"/>
                    <a:pt x="691" y="200"/>
                    <a:pt x="672" y="157"/>
                  </a:cubicBezTo>
                  <a:cubicBezTo>
                    <a:pt x="654" y="114"/>
                    <a:pt x="604" y="95"/>
                    <a:pt x="561" y="113"/>
                  </a:cubicBezTo>
                  <a:cubicBezTo>
                    <a:pt x="519" y="132"/>
                    <a:pt x="499" y="181"/>
                    <a:pt x="518" y="225"/>
                  </a:cubicBezTo>
                  <a:cubicBezTo>
                    <a:pt x="536" y="268"/>
                    <a:pt x="586" y="288"/>
                    <a:pt x="629" y="269"/>
                  </a:cubicBezTo>
                  <a:close/>
                  <a:moveTo>
                    <a:pt x="176" y="365"/>
                  </a:moveTo>
                  <a:cubicBezTo>
                    <a:pt x="176" y="316"/>
                    <a:pt x="137" y="277"/>
                    <a:pt x="88" y="277"/>
                  </a:cubicBezTo>
                  <a:cubicBezTo>
                    <a:pt x="39" y="277"/>
                    <a:pt x="0" y="316"/>
                    <a:pt x="0" y="365"/>
                  </a:cubicBezTo>
                  <a:cubicBezTo>
                    <a:pt x="0" y="414"/>
                    <a:pt x="39" y="454"/>
                    <a:pt x="88" y="454"/>
                  </a:cubicBezTo>
                  <a:cubicBezTo>
                    <a:pt x="137" y="454"/>
                    <a:pt x="176" y="414"/>
                    <a:pt x="176" y="3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8">
              <a:extLst>
                <a:ext uri="{FF2B5EF4-FFF2-40B4-BE49-F238E27FC236}">
                  <a16:creationId xmlns:a16="http://schemas.microsoft.com/office/drawing/2014/main" id="{E1BF43E1-C11B-44FE-AA15-F60D43F154CD}"/>
                </a:ext>
              </a:extLst>
            </p:cNvPr>
            <p:cNvSpPr>
              <a:spLocks noEditPoints="1"/>
            </p:cNvSpPr>
            <p:nvPr/>
          </p:nvSpPr>
          <p:spPr bwMode="auto">
            <a:xfrm>
              <a:off x="2360" y="671"/>
              <a:ext cx="3014" cy="3199"/>
            </a:xfrm>
            <a:custGeom>
              <a:avLst/>
              <a:gdLst>
                <a:gd name="T0" fmla="*/ 1458 w 1609"/>
                <a:gd name="T1" fmla="*/ 1072 h 1706"/>
                <a:gd name="T2" fmla="*/ 1428 w 1609"/>
                <a:gd name="T3" fmla="*/ 1421 h 1706"/>
                <a:gd name="T4" fmla="*/ 1124 w 1609"/>
                <a:gd name="T5" fmla="*/ 1706 h 1706"/>
                <a:gd name="T6" fmla="*/ 574 w 1609"/>
                <a:gd name="T7" fmla="*/ 1592 h 1706"/>
                <a:gd name="T8" fmla="*/ 579 w 1609"/>
                <a:gd name="T9" fmla="*/ 1329 h 1706"/>
                <a:gd name="T10" fmla="*/ 1102 w 1609"/>
                <a:gd name="T11" fmla="*/ 1662 h 1706"/>
                <a:gd name="T12" fmla="*/ 1127 w 1609"/>
                <a:gd name="T13" fmla="*/ 1388 h 1706"/>
                <a:gd name="T14" fmla="*/ 1424 w 1609"/>
                <a:gd name="T15" fmla="*/ 1267 h 1706"/>
                <a:gd name="T16" fmla="*/ 1436 w 1609"/>
                <a:gd name="T17" fmla="*/ 1027 h 1706"/>
                <a:gd name="T18" fmla="*/ 1492 w 1609"/>
                <a:gd name="T19" fmla="*/ 910 h 1706"/>
                <a:gd name="T20" fmla="*/ 1402 w 1609"/>
                <a:gd name="T21" fmla="*/ 630 h 1706"/>
                <a:gd name="T22" fmla="*/ 1444 w 1609"/>
                <a:gd name="T23" fmla="*/ 616 h 1706"/>
                <a:gd name="T24" fmla="*/ 1525 w 1609"/>
                <a:gd name="T25" fmla="*/ 880 h 1706"/>
                <a:gd name="T26" fmla="*/ 405 w 1609"/>
                <a:gd name="T27" fmla="*/ 658 h 1706"/>
                <a:gd name="T28" fmla="*/ 498 w 1609"/>
                <a:gd name="T29" fmla="*/ 622 h 1706"/>
                <a:gd name="T30" fmla="*/ 589 w 1609"/>
                <a:gd name="T31" fmla="*/ 546 h 1706"/>
                <a:gd name="T32" fmla="*/ 640 w 1609"/>
                <a:gd name="T33" fmla="*/ 460 h 1706"/>
                <a:gd name="T34" fmla="*/ 618 w 1609"/>
                <a:gd name="T35" fmla="*/ 360 h 1706"/>
                <a:gd name="T36" fmla="*/ 660 w 1609"/>
                <a:gd name="T37" fmla="*/ 275 h 1706"/>
                <a:gd name="T38" fmla="*/ 588 w 1609"/>
                <a:gd name="T39" fmla="*/ 209 h 1706"/>
                <a:gd name="T40" fmla="*/ 579 w 1609"/>
                <a:gd name="T41" fmla="*/ 108 h 1706"/>
                <a:gd name="T42" fmla="*/ 501 w 1609"/>
                <a:gd name="T43" fmla="*/ 45 h 1706"/>
                <a:gd name="T44" fmla="*/ 390 w 1609"/>
                <a:gd name="T45" fmla="*/ 4 h 1706"/>
                <a:gd name="T46" fmla="*/ 290 w 1609"/>
                <a:gd name="T47" fmla="*/ 3 h 1706"/>
                <a:gd name="T48" fmla="*/ 225 w 1609"/>
                <a:gd name="T49" fmla="*/ 78 h 1706"/>
                <a:gd name="T50" fmla="*/ 119 w 1609"/>
                <a:gd name="T51" fmla="*/ 78 h 1706"/>
                <a:gd name="T52" fmla="*/ 99 w 1609"/>
                <a:gd name="T53" fmla="*/ 176 h 1706"/>
                <a:gd name="T54" fmla="*/ 16 w 1609"/>
                <a:gd name="T55" fmla="*/ 232 h 1706"/>
                <a:gd name="T56" fmla="*/ 0 w 1609"/>
                <a:gd name="T57" fmla="*/ 332 h 1706"/>
                <a:gd name="T58" fmla="*/ 20 w 1609"/>
                <a:gd name="T59" fmla="*/ 448 h 1706"/>
                <a:gd name="T60" fmla="*/ 69 w 1609"/>
                <a:gd name="T61" fmla="*/ 535 h 1706"/>
                <a:gd name="T62" fmla="*/ 166 w 1609"/>
                <a:gd name="T63" fmla="*/ 559 h 1706"/>
                <a:gd name="T64" fmla="*/ 219 w 1609"/>
                <a:gd name="T65" fmla="*/ 645 h 1706"/>
                <a:gd name="T66" fmla="*/ 317 w 1609"/>
                <a:gd name="T67" fmla="*/ 610 h 1706"/>
                <a:gd name="T68" fmla="*/ 405 w 1609"/>
                <a:gd name="T69" fmla="*/ 658 h 1706"/>
                <a:gd name="T70" fmla="*/ 299 w 1609"/>
                <a:gd name="T71" fmla="*/ 564 h 1706"/>
                <a:gd name="T72" fmla="*/ 211 w 1609"/>
                <a:gd name="T73" fmla="*/ 594 h 1706"/>
                <a:gd name="T74" fmla="*/ 160 w 1609"/>
                <a:gd name="T75" fmla="*/ 497 h 1706"/>
                <a:gd name="T76" fmla="*/ 83 w 1609"/>
                <a:gd name="T77" fmla="*/ 477 h 1706"/>
                <a:gd name="T78" fmla="*/ 101 w 1609"/>
                <a:gd name="T79" fmla="*/ 402 h 1706"/>
                <a:gd name="T80" fmla="*/ 45 w 1609"/>
                <a:gd name="T81" fmla="*/ 308 h 1706"/>
                <a:gd name="T82" fmla="*/ 108 w 1609"/>
                <a:gd name="T83" fmla="*/ 248 h 1706"/>
                <a:gd name="T84" fmla="*/ 148 w 1609"/>
                <a:gd name="T85" fmla="*/ 184 h 1706"/>
                <a:gd name="T86" fmla="*/ 168 w 1609"/>
                <a:gd name="T87" fmla="*/ 96 h 1706"/>
                <a:gd name="T88" fmla="*/ 274 w 1609"/>
                <a:gd name="T89" fmla="*/ 109 h 1706"/>
                <a:gd name="T90" fmla="*/ 333 w 1609"/>
                <a:gd name="T91" fmla="*/ 44 h 1706"/>
                <a:gd name="T92" fmla="*/ 393 w 1609"/>
                <a:gd name="T93" fmla="*/ 109 h 1706"/>
                <a:gd name="T94" fmla="*/ 499 w 1609"/>
                <a:gd name="T95" fmla="*/ 96 h 1706"/>
                <a:gd name="T96" fmla="*/ 518 w 1609"/>
                <a:gd name="T97" fmla="*/ 184 h 1706"/>
                <a:gd name="T98" fmla="*/ 558 w 1609"/>
                <a:gd name="T99" fmla="*/ 248 h 1706"/>
                <a:gd name="T100" fmla="*/ 620 w 1609"/>
                <a:gd name="T101" fmla="*/ 308 h 1706"/>
                <a:gd name="T102" fmla="*/ 565 w 1609"/>
                <a:gd name="T103" fmla="*/ 403 h 1706"/>
                <a:gd name="T104" fmla="*/ 583 w 1609"/>
                <a:gd name="T105" fmla="*/ 477 h 1706"/>
                <a:gd name="T106" fmla="*/ 506 w 1609"/>
                <a:gd name="T107" fmla="*/ 497 h 1706"/>
                <a:gd name="T108" fmla="*/ 455 w 1609"/>
                <a:gd name="T109" fmla="*/ 594 h 1706"/>
                <a:gd name="T110" fmla="*/ 367 w 1609"/>
                <a:gd name="T111" fmla="*/ 564 h 1706"/>
                <a:gd name="T112" fmla="*/ 333 w 1609"/>
                <a:gd name="T113" fmla="*/ 156 h 1706"/>
                <a:gd name="T114" fmla="*/ 511 w 1609"/>
                <a:gd name="T115" fmla="*/ 334 h 1706"/>
                <a:gd name="T116" fmla="*/ 199 w 1609"/>
                <a:gd name="T117" fmla="*/ 334 h 1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09" h="1706">
                  <a:moveTo>
                    <a:pt x="1599" y="1004"/>
                  </a:moveTo>
                  <a:cubicBezTo>
                    <a:pt x="1593" y="1021"/>
                    <a:pt x="1566" y="1072"/>
                    <a:pt x="1463" y="1072"/>
                  </a:cubicBezTo>
                  <a:cubicBezTo>
                    <a:pt x="1462" y="1072"/>
                    <a:pt x="1460" y="1072"/>
                    <a:pt x="1458" y="1072"/>
                  </a:cubicBezTo>
                  <a:cubicBezTo>
                    <a:pt x="1463" y="1117"/>
                    <a:pt x="1472" y="1211"/>
                    <a:pt x="1468" y="1269"/>
                  </a:cubicBezTo>
                  <a:cubicBezTo>
                    <a:pt x="1467" y="1280"/>
                    <a:pt x="1467" y="1280"/>
                    <a:pt x="1467" y="1280"/>
                  </a:cubicBezTo>
                  <a:cubicBezTo>
                    <a:pt x="1462" y="1361"/>
                    <a:pt x="1459" y="1405"/>
                    <a:pt x="1428" y="1421"/>
                  </a:cubicBezTo>
                  <a:cubicBezTo>
                    <a:pt x="1405" y="1434"/>
                    <a:pt x="1303" y="1453"/>
                    <a:pt x="1146" y="1435"/>
                  </a:cubicBezTo>
                  <a:cubicBezTo>
                    <a:pt x="1146" y="1684"/>
                    <a:pt x="1146" y="1684"/>
                    <a:pt x="1146" y="1684"/>
                  </a:cubicBezTo>
                  <a:cubicBezTo>
                    <a:pt x="1146" y="1696"/>
                    <a:pt x="1136" y="1706"/>
                    <a:pt x="1124" y="1706"/>
                  </a:cubicBezTo>
                  <a:cubicBezTo>
                    <a:pt x="1124" y="1706"/>
                    <a:pt x="1123" y="1706"/>
                    <a:pt x="1123" y="1706"/>
                  </a:cubicBezTo>
                  <a:cubicBezTo>
                    <a:pt x="1100" y="1706"/>
                    <a:pt x="812" y="1704"/>
                    <a:pt x="588" y="1612"/>
                  </a:cubicBezTo>
                  <a:cubicBezTo>
                    <a:pt x="580" y="1609"/>
                    <a:pt x="574" y="1601"/>
                    <a:pt x="574" y="1592"/>
                  </a:cubicBezTo>
                  <a:cubicBezTo>
                    <a:pt x="574" y="1326"/>
                    <a:pt x="574" y="1326"/>
                    <a:pt x="574" y="1326"/>
                  </a:cubicBezTo>
                  <a:cubicBezTo>
                    <a:pt x="574" y="1325"/>
                    <a:pt x="574" y="1325"/>
                    <a:pt x="574" y="1324"/>
                  </a:cubicBezTo>
                  <a:cubicBezTo>
                    <a:pt x="576" y="1326"/>
                    <a:pt x="578" y="1328"/>
                    <a:pt x="579" y="1329"/>
                  </a:cubicBezTo>
                  <a:cubicBezTo>
                    <a:pt x="585" y="1335"/>
                    <a:pt x="603" y="1349"/>
                    <a:pt x="618" y="1359"/>
                  </a:cubicBezTo>
                  <a:cubicBezTo>
                    <a:pt x="618" y="1577"/>
                    <a:pt x="618" y="1577"/>
                    <a:pt x="618" y="1577"/>
                  </a:cubicBezTo>
                  <a:cubicBezTo>
                    <a:pt x="801" y="1648"/>
                    <a:pt x="1031" y="1660"/>
                    <a:pt x="1102" y="1662"/>
                  </a:cubicBezTo>
                  <a:cubicBezTo>
                    <a:pt x="1102" y="1410"/>
                    <a:pt x="1102" y="1410"/>
                    <a:pt x="1102" y="1410"/>
                  </a:cubicBezTo>
                  <a:cubicBezTo>
                    <a:pt x="1102" y="1404"/>
                    <a:pt x="1105" y="1398"/>
                    <a:pt x="1109" y="1393"/>
                  </a:cubicBezTo>
                  <a:cubicBezTo>
                    <a:pt x="1114" y="1389"/>
                    <a:pt x="1120" y="1387"/>
                    <a:pt x="1127" y="1388"/>
                  </a:cubicBezTo>
                  <a:cubicBezTo>
                    <a:pt x="1290" y="1410"/>
                    <a:pt x="1393" y="1390"/>
                    <a:pt x="1408" y="1382"/>
                  </a:cubicBezTo>
                  <a:cubicBezTo>
                    <a:pt x="1417" y="1376"/>
                    <a:pt x="1420" y="1323"/>
                    <a:pt x="1423" y="1277"/>
                  </a:cubicBezTo>
                  <a:cubicBezTo>
                    <a:pt x="1424" y="1267"/>
                    <a:pt x="1424" y="1267"/>
                    <a:pt x="1424" y="1267"/>
                  </a:cubicBezTo>
                  <a:cubicBezTo>
                    <a:pt x="1429" y="1192"/>
                    <a:pt x="1412" y="1053"/>
                    <a:pt x="1412" y="1052"/>
                  </a:cubicBezTo>
                  <a:cubicBezTo>
                    <a:pt x="1411" y="1045"/>
                    <a:pt x="1413" y="1038"/>
                    <a:pt x="1418" y="1034"/>
                  </a:cubicBezTo>
                  <a:cubicBezTo>
                    <a:pt x="1423" y="1029"/>
                    <a:pt x="1429" y="1026"/>
                    <a:pt x="1436" y="1027"/>
                  </a:cubicBezTo>
                  <a:cubicBezTo>
                    <a:pt x="1512" y="1034"/>
                    <a:pt x="1548" y="1012"/>
                    <a:pt x="1557" y="991"/>
                  </a:cubicBezTo>
                  <a:cubicBezTo>
                    <a:pt x="1555" y="977"/>
                    <a:pt x="1521" y="941"/>
                    <a:pt x="1505" y="923"/>
                  </a:cubicBezTo>
                  <a:cubicBezTo>
                    <a:pt x="1501" y="919"/>
                    <a:pt x="1496" y="914"/>
                    <a:pt x="1492" y="910"/>
                  </a:cubicBezTo>
                  <a:cubicBezTo>
                    <a:pt x="1463" y="878"/>
                    <a:pt x="1439" y="820"/>
                    <a:pt x="1424" y="777"/>
                  </a:cubicBezTo>
                  <a:cubicBezTo>
                    <a:pt x="1418" y="760"/>
                    <a:pt x="1416" y="737"/>
                    <a:pt x="1414" y="709"/>
                  </a:cubicBezTo>
                  <a:cubicBezTo>
                    <a:pt x="1412" y="682"/>
                    <a:pt x="1409" y="652"/>
                    <a:pt x="1402" y="630"/>
                  </a:cubicBezTo>
                  <a:cubicBezTo>
                    <a:pt x="1389" y="591"/>
                    <a:pt x="1386" y="527"/>
                    <a:pt x="1386" y="502"/>
                  </a:cubicBezTo>
                  <a:cubicBezTo>
                    <a:pt x="1404" y="501"/>
                    <a:pt x="1418" y="500"/>
                    <a:pt x="1430" y="499"/>
                  </a:cubicBezTo>
                  <a:cubicBezTo>
                    <a:pt x="1430" y="520"/>
                    <a:pt x="1432" y="582"/>
                    <a:pt x="1444" y="616"/>
                  </a:cubicBezTo>
                  <a:cubicBezTo>
                    <a:pt x="1453" y="643"/>
                    <a:pt x="1455" y="676"/>
                    <a:pt x="1458" y="706"/>
                  </a:cubicBezTo>
                  <a:cubicBezTo>
                    <a:pt x="1460" y="728"/>
                    <a:pt x="1461" y="751"/>
                    <a:pt x="1466" y="763"/>
                  </a:cubicBezTo>
                  <a:cubicBezTo>
                    <a:pt x="1485" y="818"/>
                    <a:pt x="1506" y="859"/>
                    <a:pt x="1525" y="880"/>
                  </a:cubicBezTo>
                  <a:cubicBezTo>
                    <a:pt x="1529" y="884"/>
                    <a:pt x="1533" y="889"/>
                    <a:pt x="1537" y="893"/>
                  </a:cubicBezTo>
                  <a:cubicBezTo>
                    <a:pt x="1581" y="941"/>
                    <a:pt x="1609" y="974"/>
                    <a:pt x="1599" y="1004"/>
                  </a:cubicBezTo>
                  <a:close/>
                  <a:moveTo>
                    <a:pt x="405" y="658"/>
                  </a:moveTo>
                  <a:cubicBezTo>
                    <a:pt x="424" y="653"/>
                    <a:pt x="446" y="646"/>
                    <a:pt x="446" y="645"/>
                  </a:cubicBezTo>
                  <a:cubicBezTo>
                    <a:pt x="447" y="645"/>
                    <a:pt x="469" y="637"/>
                    <a:pt x="487" y="628"/>
                  </a:cubicBezTo>
                  <a:cubicBezTo>
                    <a:pt x="498" y="622"/>
                    <a:pt x="498" y="622"/>
                    <a:pt x="498" y="622"/>
                  </a:cubicBezTo>
                  <a:cubicBezTo>
                    <a:pt x="499" y="559"/>
                    <a:pt x="499" y="559"/>
                    <a:pt x="499" y="559"/>
                  </a:cubicBezTo>
                  <a:cubicBezTo>
                    <a:pt x="509" y="552"/>
                    <a:pt x="519" y="545"/>
                    <a:pt x="528" y="536"/>
                  </a:cubicBezTo>
                  <a:cubicBezTo>
                    <a:pt x="589" y="546"/>
                    <a:pt x="589" y="546"/>
                    <a:pt x="589" y="546"/>
                  </a:cubicBezTo>
                  <a:cubicBezTo>
                    <a:pt x="597" y="536"/>
                    <a:pt x="597" y="536"/>
                    <a:pt x="597" y="536"/>
                  </a:cubicBezTo>
                  <a:cubicBezTo>
                    <a:pt x="609" y="520"/>
                    <a:pt x="620" y="500"/>
                    <a:pt x="621" y="499"/>
                  </a:cubicBezTo>
                  <a:cubicBezTo>
                    <a:pt x="621" y="498"/>
                    <a:pt x="633" y="478"/>
                    <a:pt x="640" y="460"/>
                  </a:cubicBezTo>
                  <a:cubicBezTo>
                    <a:pt x="646" y="448"/>
                    <a:pt x="646" y="448"/>
                    <a:pt x="646" y="448"/>
                  </a:cubicBezTo>
                  <a:cubicBezTo>
                    <a:pt x="610" y="404"/>
                    <a:pt x="610" y="404"/>
                    <a:pt x="610" y="404"/>
                  </a:cubicBezTo>
                  <a:cubicBezTo>
                    <a:pt x="614" y="390"/>
                    <a:pt x="617" y="375"/>
                    <a:pt x="618" y="360"/>
                  </a:cubicBezTo>
                  <a:cubicBezTo>
                    <a:pt x="666" y="332"/>
                    <a:pt x="666" y="332"/>
                    <a:pt x="666" y="332"/>
                  </a:cubicBezTo>
                  <a:cubicBezTo>
                    <a:pt x="666" y="319"/>
                    <a:pt x="666" y="319"/>
                    <a:pt x="666" y="319"/>
                  </a:cubicBezTo>
                  <a:cubicBezTo>
                    <a:pt x="664" y="299"/>
                    <a:pt x="660" y="276"/>
                    <a:pt x="660" y="275"/>
                  </a:cubicBezTo>
                  <a:cubicBezTo>
                    <a:pt x="660" y="274"/>
                    <a:pt x="656" y="252"/>
                    <a:pt x="650" y="233"/>
                  </a:cubicBezTo>
                  <a:cubicBezTo>
                    <a:pt x="647" y="220"/>
                    <a:pt x="647" y="220"/>
                    <a:pt x="647" y="220"/>
                  </a:cubicBezTo>
                  <a:cubicBezTo>
                    <a:pt x="588" y="209"/>
                    <a:pt x="588" y="209"/>
                    <a:pt x="588" y="209"/>
                  </a:cubicBezTo>
                  <a:cubicBezTo>
                    <a:pt x="582" y="197"/>
                    <a:pt x="575" y="186"/>
                    <a:pt x="567" y="176"/>
                  </a:cubicBezTo>
                  <a:cubicBezTo>
                    <a:pt x="588" y="118"/>
                    <a:pt x="588" y="118"/>
                    <a:pt x="588" y="118"/>
                  </a:cubicBezTo>
                  <a:cubicBezTo>
                    <a:pt x="579" y="108"/>
                    <a:pt x="579" y="108"/>
                    <a:pt x="579" y="108"/>
                  </a:cubicBezTo>
                  <a:cubicBezTo>
                    <a:pt x="565" y="94"/>
                    <a:pt x="547" y="79"/>
                    <a:pt x="547" y="78"/>
                  </a:cubicBezTo>
                  <a:cubicBezTo>
                    <a:pt x="546" y="78"/>
                    <a:pt x="528" y="63"/>
                    <a:pt x="512" y="52"/>
                  </a:cubicBezTo>
                  <a:cubicBezTo>
                    <a:pt x="501" y="45"/>
                    <a:pt x="501" y="45"/>
                    <a:pt x="501" y="45"/>
                  </a:cubicBezTo>
                  <a:cubicBezTo>
                    <a:pt x="441" y="78"/>
                    <a:pt x="441" y="78"/>
                    <a:pt x="441" y="78"/>
                  </a:cubicBezTo>
                  <a:cubicBezTo>
                    <a:pt x="432" y="75"/>
                    <a:pt x="423" y="72"/>
                    <a:pt x="414" y="69"/>
                  </a:cubicBezTo>
                  <a:cubicBezTo>
                    <a:pt x="390" y="4"/>
                    <a:pt x="390" y="4"/>
                    <a:pt x="390" y="4"/>
                  </a:cubicBezTo>
                  <a:cubicBezTo>
                    <a:pt x="377" y="3"/>
                    <a:pt x="377" y="3"/>
                    <a:pt x="377" y="3"/>
                  </a:cubicBezTo>
                  <a:cubicBezTo>
                    <a:pt x="357" y="0"/>
                    <a:pt x="334" y="0"/>
                    <a:pt x="333" y="0"/>
                  </a:cubicBezTo>
                  <a:cubicBezTo>
                    <a:pt x="332" y="0"/>
                    <a:pt x="309" y="0"/>
                    <a:pt x="290" y="3"/>
                  </a:cubicBezTo>
                  <a:cubicBezTo>
                    <a:pt x="276" y="4"/>
                    <a:pt x="276" y="4"/>
                    <a:pt x="276" y="4"/>
                  </a:cubicBezTo>
                  <a:cubicBezTo>
                    <a:pt x="252" y="69"/>
                    <a:pt x="252" y="69"/>
                    <a:pt x="252" y="69"/>
                  </a:cubicBezTo>
                  <a:cubicBezTo>
                    <a:pt x="243" y="72"/>
                    <a:pt x="234" y="75"/>
                    <a:pt x="225" y="78"/>
                  </a:cubicBezTo>
                  <a:cubicBezTo>
                    <a:pt x="165" y="45"/>
                    <a:pt x="165" y="45"/>
                    <a:pt x="165" y="45"/>
                  </a:cubicBezTo>
                  <a:cubicBezTo>
                    <a:pt x="154" y="52"/>
                    <a:pt x="154" y="52"/>
                    <a:pt x="154" y="52"/>
                  </a:cubicBezTo>
                  <a:cubicBezTo>
                    <a:pt x="138" y="63"/>
                    <a:pt x="120" y="77"/>
                    <a:pt x="119" y="78"/>
                  </a:cubicBezTo>
                  <a:cubicBezTo>
                    <a:pt x="119" y="79"/>
                    <a:pt x="101" y="93"/>
                    <a:pt x="88" y="108"/>
                  </a:cubicBezTo>
                  <a:cubicBezTo>
                    <a:pt x="78" y="118"/>
                    <a:pt x="78" y="118"/>
                    <a:pt x="78" y="118"/>
                  </a:cubicBezTo>
                  <a:cubicBezTo>
                    <a:pt x="99" y="176"/>
                    <a:pt x="99" y="176"/>
                    <a:pt x="99" y="176"/>
                  </a:cubicBezTo>
                  <a:cubicBezTo>
                    <a:pt x="91" y="186"/>
                    <a:pt x="84" y="197"/>
                    <a:pt x="78" y="209"/>
                  </a:cubicBezTo>
                  <a:cubicBezTo>
                    <a:pt x="19" y="220"/>
                    <a:pt x="19" y="220"/>
                    <a:pt x="19" y="220"/>
                  </a:cubicBezTo>
                  <a:cubicBezTo>
                    <a:pt x="16" y="232"/>
                    <a:pt x="16" y="232"/>
                    <a:pt x="16" y="232"/>
                  </a:cubicBezTo>
                  <a:cubicBezTo>
                    <a:pt x="10" y="251"/>
                    <a:pt x="6" y="274"/>
                    <a:pt x="6" y="275"/>
                  </a:cubicBezTo>
                  <a:cubicBezTo>
                    <a:pt x="5" y="276"/>
                    <a:pt x="1" y="298"/>
                    <a:pt x="0" y="318"/>
                  </a:cubicBezTo>
                  <a:cubicBezTo>
                    <a:pt x="0" y="332"/>
                    <a:pt x="0" y="332"/>
                    <a:pt x="0" y="332"/>
                  </a:cubicBezTo>
                  <a:cubicBezTo>
                    <a:pt x="48" y="360"/>
                    <a:pt x="48" y="360"/>
                    <a:pt x="48" y="360"/>
                  </a:cubicBezTo>
                  <a:cubicBezTo>
                    <a:pt x="50" y="375"/>
                    <a:pt x="52" y="390"/>
                    <a:pt x="56" y="404"/>
                  </a:cubicBezTo>
                  <a:cubicBezTo>
                    <a:pt x="20" y="448"/>
                    <a:pt x="20" y="448"/>
                    <a:pt x="20" y="448"/>
                  </a:cubicBezTo>
                  <a:cubicBezTo>
                    <a:pt x="25" y="460"/>
                    <a:pt x="25" y="460"/>
                    <a:pt x="25" y="460"/>
                  </a:cubicBezTo>
                  <a:cubicBezTo>
                    <a:pt x="33" y="478"/>
                    <a:pt x="44" y="498"/>
                    <a:pt x="45" y="499"/>
                  </a:cubicBezTo>
                  <a:cubicBezTo>
                    <a:pt x="45" y="500"/>
                    <a:pt x="57" y="520"/>
                    <a:pt x="69" y="535"/>
                  </a:cubicBezTo>
                  <a:cubicBezTo>
                    <a:pt x="77" y="546"/>
                    <a:pt x="77" y="546"/>
                    <a:pt x="77" y="546"/>
                  </a:cubicBezTo>
                  <a:cubicBezTo>
                    <a:pt x="138" y="536"/>
                    <a:pt x="138" y="536"/>
                    <a:pt x="138" y="536"/>
                  </a:cubicBezTo>
                  <a:cubicBezTo>
                    <a:pt x="147" y="544"/>
                    <a:pt x="156" y="552"/>
                    <a:pt x="166" y="559"/>
                  </a:cubicBezTo>
                  <a:cubicBezTo>
                    <a:pt x="167" y="622"/>
                    <a:pt x="167" y="622"/>
                    <a:pt x="167" y="622"/>
                  </a:cubicBezTo>
                  <a:cubicBezTo>
                    <a:pt x="179" y="628"/>
                    <a:pt x="179" y="628"/>
                    <a:pt x="179" y="628"/>
                  </a:cubicBezTo>
                  <a:cubicBezTo>
                    <a:pt x="197" y="637"/>
                    <a:pt x="218" y="645"/>
                    <a:pt x="219" y="645"/>
                  </a:cubicBezTo>
                  <a:cubicBezTo>
                    <a:pt x="220" y="645"/>
                    <a:pt x="242" y="653"/>
                    <a:pt x="261" y="658"/>
                  </a:cubicBezTo>
                  <a:cubicBezTo>
                    <a:pt x="274" y="661"/>
                    <a:pt x="274" y="661"/>
                    <a:pt x="274" y="661"/>
                  </a:cubicBezTo>
                  <a:cubicBezTo>
                    <a:pt x="317" y="610"/>
                    <a:pt x="317" y="610"/>
                    <a:pt x="317" y="610"/>
                  </a:cubicBezTo>
                  <a:cubicBezTo>
                    <a:pt x="328" y="611"/>
                    <a:pt x="338" y="611"/>
                    <a:pt x="348" y="610"/>
                  </a:cubicBezTo>
                  <a:cubicBezTo>
                    <a:pt x="392" y="661"/>
                    <a:pt x="392" y="661"/>
                    <a:pt x="392" y="661"/>
                  </a:cubicBezTo>
                  <a:lnTo>
                    <a:pt x="405" y="658"/>
                  </a:lnTo>
                  <a:close/>
                  <a:moveTo>
                    <a:pt x="356" y="565"/>
                  </a:moveTo>
                  <a:cubicBezTo>
                    <a:pt x="340" y="567"/>
                    <a:pt x="325" y="567"/>
                    <a:pt x="310" y="565"/>
                  </a:cubicBezTo>
                  <a:cubicBezTo>
                    <a:pt x="299" y="564"/>
                    <a:pt x="299" y="564"/>
                    <a:pt x="299" y="564"/>
                  </a:cubicBezTo>
                  <a:cubicBezTo>
                    <a:pt x="258" y="612"/>
                    <a:pt x="258" y="612"/>
                    <a:pt x="258" y="612"/>
                  </a:cubicBezTo>
                  <a:cubicBezTo>
                    <a:pt x="245" y="608"/>
                    <a:pt x="234" y="604"/>
                    <a:pt x="234" y="604"/>
                  </a:cubicBezTo>
                  <a:cubicBezTo>
                    <a:pt x="234" y="604"/>
                    <a:pt x="223" y="600"/>
                    <a:pt x="211" y="594"/>
                  </a:cubicBezTo>
                  <a:cubicBezTo>
                    <a:pt x="210" y="535"/>
                    <a:pt x="210" y="535"/>
                    <a:pt x="210" y="535"/>
                  </a:cubicBezTo>
                  <a:cubicBezTo>
                    <a:pt x="200" y="528"/>
                    <a:pt x="200" y="528"/>
                    <a:pt x="200" y="528"/>
                  </a:cubicBezTo>
                  <a:cubicBezTo>
                    <a:pt x="186" y="519"/>
                    <a:pt x="172" y="509"/>
                    <a:pt x="160" y="497"/>
                  </a:cubicBezTo>
                  <a:cubicBezTo>
                    <a:pt x="152" y="489"/>
                    <a:pt x="152" y="489"/>
                    <a:pt x="152" y="489"/>
                  </a:cubicBezTo>
                  <a:cubicBezTo>
                    <a:pt x="96" y="498"/>
                    <a:pt x="96" y="498"/>
                    <a:pt x="96" y="498"/>
                  </a:cubicBezTo>
                  <a:cubicBezTo>
                    <a:pt x="89" y="487"/>
                    <a:pt x="83" y="477"/>
                    <a:pt x="83" y="477"/>
                  </a:cubicBezTo>
                  <a:cubicBezTo>
                    <a:pt x="83" y="477"/>
                    <a:pt x="77" y="466"/>
                    <a:pt x="71" y="455"/>
                  </a:cubicBezTo>
                  <a:cubicBezTo>
                    <a:pt x="105" y="413"/>
                    <a:pt x="105" y="413"/>
                    <a:pt x="105" y="413"/>
                  </a:cubicBezTo>
                  <a:cubicBezTo>
                    <a:pt x="101" y="402"/>
                    <a:pt x="101" y="402"/>
                    <a:pt x="101" y="402"/>
                  </a:cubicBezTo>
                  <a:cubicBezTo>
                    <a:pt x="96" y="384"/>
                    <a:pt x="92" y="365"/>
                    <a:pt x="91" y="346"/>
                  </a:cubicBezTo>
                  <a:cubicBezTo>
                    <a:pt x="91" y="334"/>
                    <a:pt x="91" y="334"/>
                    <a:pt x="91" y="334"/>
                  </a:cubicBezTo>
                  <a:cubicBezTo>
                    <a:pt x="45" y="308"/>
                    <a:pt x="45" y="308"/>
                    <a:pt x="45" y="308"/>
                  </a:cubicBezTo>
                  <a:cubicBezTo>
                    <a:pt x="47" y="294"/>
                    <a:pt x="49" y="283"/>
                    <a:pt x="49" y="283"/>
                  </a:cubicBezTo>
                  <a:cubicBezTo>
                    <a:pt x="49" y="282"/>
                    <a:pt x="51" y="271"/>
                    <a:pt x="54" y="258"/>
                  </a:cubicBezTo>
                  <a:cubicBezTo>
                    <a:pt x="108" y="248"/>
                    <a:pt x="108" y="248"/>
                    <a:pt x="108" y="248"/>
                  </a:cubicBezTo>
                  <a:cubicBezTo>
                    <a:pt x="113" y="238"/>
                    <a:pt x="113" y="238"/>
                    <a:pt x="113" y="238"/>
                  </a:cubicBezTo>
                  <a:cubicBezTo>
                    <a:pt x="120" y="222"/>
                    <a:pt x="130" y="207"/>
                    <a:pt x="141" y="193"/>
                  </a:cubicBezTo>
                  <a:cubicBezTo>
                    <a:pt x="148" y="184"/>
                    <a:pt x="148" y="184"/>
                    <a:pt x="148" y="184"/>
                  </a:cubicBezTo>
                  <a:cubicBezTo>
                    <a:pt x="129" y="129"/>
                    <a:pt x="129" y="129"/>
                    <a:pt x="129" y="129"/>
                  </a:cubicBezTo>
                  <a:cubicBezTo>
                    <a:pt x="138" y="120"/>
                    <a:pt x="148" y="112"/>
                    <a:pt x="148" y="112"/>
                  </a:cubicBezTo>
                  <a:cubicBezTo>
                    <a:pt x="148" y="112"/>
                    <a:pt x="157" y="104"/>
                    <a:pt x="168" y="96"/>
                  </a:cubicBezTo>
                  <a:cubicBezTo>
                    <a:pt x="223" y="127"/>
                    <a:pt x="223" y="127"/>
                    <a:pt x="223" y="127"/>
                  </a:cubicBezTo>
                  <a:cubicBezTo>
                    <a:pt x="233" y="123"/>
                    <a:pt x="233" y="123"/>
                    <a:pt x="233" y="123"/>
                  </a:cubicBezTo>
                  <a:cubicBezTo>
                    <a:pt x="246" y="117"/>
                    <a:pt x="260" y="112"/>
                    <a:pt x="274" y="109"/>
                  </a:cubicBezTo>
                  <a:cubicBezTo>
                    <a:pt x="285" y="106"/>
                    <a:pt x="285" y="106"/>
                    <a:pt x="285" y="106"/>
                  </a:cubicBezTo>
                  <a:cubicBezTo>
                    <a:pt x="308" y="45"/>
                    <a:pt x="308" y="45"/>
                    <a:pt x="308" y="45"/>
                  </a:cubicBezTo>
                  <a:cubicBezTo>
                    <a:pt x="321" y="44"/>
                    <a:pt x="333" y="44"/>
                    <a:pt x="333" y="44"/>
                  </a:cubicBezTo>
                  <a:cubicBezTo>
                    <a:pt x="333" y="44"/>
                    <a:pt x="345" y="44"/>
                    <a:pt x="358" y="45"/>
                  </a:cubicBezTo>
                  <a:cubicBezTo>
                    <a:pt x="381" y="106"/>
                    <a:pt x="381" y="106"/>
                    <a:pt x="381" y="106"/>
                  </a:cubicBezTo>
                  <a:cubicBezTo>
                    <a:pt x="393" y="109"/>
                    <a:pt x="393" y="109"/>
                    <a:pt x="393" y="109"/>
                  </a:cubicBezTo>
                  <a:cubicBezTo>
                    <a:pt x="407" y="112"/>
                    <a:pt x="420" y="117"/>
                    <a:pt x="434" y="123"/>
                  </a:cubicBezTo>
                  <a:cubicBezTo>
                    <a:pt x="444" y="127"/>
                    <a:pt x="444" y="127"/>
                    <a:pt x="444" y="127"/>
                  </a:cubicBezTo>
                  <a:cubicBezTo>
                    <a:pt x="499" y="96"/>
                    <a:pt x="499" y="96"/>
                    <a:pt x="499" y="96"/>
                  </a:cubicBezTo>
                  <a:cubicBezTo>
                    <a:pt x="509" y="104"/>
                    <a:pt x="518" y="112"/>
                    <a:pt x="518" y="112"/>
                  </a:cubicBezTo>
                  <a:cubicBezTo>
                    <a:pt x="519" y="112"/>
                    <a:pt x="528" y="120"/>
                    <a:pt x="537" y="129"/>
                  </a:cubicBezTo>
                  <a:cubicBezTo>
                    <a:pt x="518" y="184"/>
                    <a:pt x="518" y="184"/>
                    <a:pt x="518" y="184"/>
                  </a:cubicBezTo>
                  <a:cubicBezTo>
                    <a:pt x="526" y="193"/>
                    <a:pt x="526" y="193"/>
                    <a:pt x="526" y="193"/>
                  </a:cubicBezTo>
                  <a:cubicBezTo>
                    <a:pt x="537" y="207"/>
                    <a:pt x="546" y="222"/>
                    <a:pt x="554" y="238"/>
                  </a:cubicBezTo>
                  <a:cubicBezTo>
                    <a:pt x="558" y="248"/>
                    <a:pt x="558" y="248"/>
                    <a:pt x="558" y="248"/>
                  </a:cubicBezTo>
                  <a:cubicBezTo>
                    <a:pt x="612" y="258"/>
                    <a:pt x="612" y="258"/>
                    <a:pt x="612" y="258"/>
                  </a:cubicBezTo>
                  <a:cubicBezTo>
                    <a:pt x="615" y="271"/>
                    <a:pt x="617" y="283"/>
                    <a:pt x="617" y="283"/>
                  </a:cubicBezTo>
                  <a:cubicBezTo>
                    <a:pt x="617" y="283"/>
                    <a:pt x="619" y="295"/>
                    <a:pt x="620" y="308"/>
                  </a:cubicBezTo>
                  <a:cubicBezTo>
                    <a:pt x="576" y="334"/>
                    <a:pt x="576" y="334"/>
                    <a:pt x="576" y="334"/>
                  </a:cubicBezTo>
                  <a:cubicBezTo>
                    <a:pt x="575" y="346"/>
                    <a:pt x="575" y="346"/>
                    <a:pt x="575" y="346"/>
                  </a:cubicBezTo>
                  <a:cubicBezTo>
                    <a:pt x="574" y="365"/>
                    <a:pt x="570" y="384"/>
                    <a:pt x="565" y="403"/>
                  </a:cubicBezTo>
                  <a:cubicBezTo>
                    <a:pt x="561" y="414"/>
                    <a:pt x="561" y="414"/>
                    <a:pt x="561" y="414"/>
                  </a:cubicBezTo>
                  <a:cubicBezTo>
                    <a:pt x="594" y="455"/>
                    <a:pt x="594" y="455"/>
                    <a:pt x="594" y="455"/>
                  </a:cubicBezTo>
                  <a:cubicBezTo>
                    <a:pt x="589" y="467"/>
                    <a:pt x="583" y="477"/>
                    <a:pt x="583" y="477"/>
                  </a:cubicBezTo>
                  <a:cubicBezTo>
                    <a:pt x="583" y="477"/>
                    <a:pt x="577" y="488"/>
                    <a:pt x="569" y="499"/>
                  </a:cubicBezTo>
                  <a:cubicBezTo>
                    <a:pt x="514" y="489"/>
                    <a:pt x="514" y="489"/>
                    <a:pt x="514" y="489"/>
                  </a:cubicBezTo>
                  <a:cubicBezTo>
                    <a:pt x="506" y="497"/>
                    <a:pt x="506" y="497"/>
                    <a:pt x="506" y="497"/>
                  </a:cubicBezTo>
                  <a:cubicBezTo>
                    <a:pt x="494" y="509"/>
                    <a:pt x="480" y="519"/>
                    <a:pt x="466" y="529"/>
                  </a:cubicBezTo>
                  <a:cubicBezTo>
                    <a:pt x="455" y="535"/>
                    <a:pt x="455" y="535"/>
                    <a:pt x="455" y="535"/>
                  </a:cubicBezTo>
                  <a:cubicBezTo>
                    <a:pt x="455" y="594"/>
                    <a:pt x="455" y="594"/>
                    <a:pt x="455" y="594"/>
                  </a:cubicBezTo>
                  <a:cubicBezTo>
                    <a:pt x="443" y="600"/>
                    <a:pt x="432" y="604"/>
                    <a:pt x="431" y="604"/>
                  </a:cubicBezTo>
                  <a:cubicBezTo>
                    <a:pt x="431" y="604"/>
                    <a:pt x="420" y="608"/>
                    <a:pt x="407" y="612"/>
                  </a:cubicBezTo>
                  <a:cubicBezTo>
                    <a:pt x="367" y="564"/>
                    <a:pt x="367" y="564"/>
                    <a:pt x="367" y="564"/>
                  </a:cubicBezTo>
                  <a:lnTo>
                    <a:pt x="356" y="565"/>
                  </a:lnTo>
                  <a:close/>
                  <a:moveTo>
                    <a:pt x="511" y="334"/>
                  </a:moveTo>
                  <a:cubicBezTo>
                    <a:pt x="511" y="236"/>
                    <a:pt x="431" y="156"/>
                    <a:pt x="333" y="156"/>
                  </a:cubicBezTo>
                  <a:cubicBezTo>
                    <a:pt x="235" y="156"/>
                    <a:pt x="155" y="236"/>
                    <a:pt x="155" y="334"/>
                  </a:cubicBezTo>
                  <a:cubicBezTo>
                    <a:pt x="155" y="432"/>
                    <a:pt x="235" y="512"/>
                    <a:pt x="333" y="512"/>
                  </a:cubicBezTo>
                  <a:cubicBezTo>
                    <a:pt x="431" y="512"/>
                    <a:pt x="511" y="432"/>
                    <a:pt x="511" y="334"/>
                  </a:cubicBezTo>
                  <a:close/>
                  <a:moveTo>
                    <a:pt x="467" y="334"/>
                  </a:moveTo>
                  <a:cubicBezTo>
                    <a:pt x="467" y="408"/>
                    <a:pt x="407" y="468"/>
                    <a:pt x="333" y="468"/>
                  </a:cubicBezTo>
                  <a:cubicBezTo>
                    <a:pt x="259" y="468"/>
                    <a:pt x="199" y="408"/>
                    <a:pt x="199" y="334"/>
                  </a:cubicBezTo>
                  <a:cubicBezTo>
                    <a:pt x="199" y="260"/>
                    <a:pt x="259" y="200"/>
                    <a:pt x="333" y="200"/>
                  </a:cubicBezTo>
                  <a:cubicBezTo>
                    <a:pt x="407" y="200"/>
                    <a:pt x="467" y="260"/>
                    <a:pt x="467" y="33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8" name="Rectangle 77"/>
          <p:cNvSpPr/>
          <p:nvPr/>
        </p:nvSpPr>
        <p:spPr>
          <a:xfrm>
            <a:off x="8911663" y="4981718"/>
            <a:ext cx="3101253" cy="42998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18000" bIns="18000" numCol="1" spcCol="0" rtlCol="0" fromWordArt="0" anchor="ctr" anchorCtr="0" forceAA="0" compatLnSpc="1">
            <a:prstTxWarp prst="textNoShape">
              <a:avLst/>
            </a:prstTxWarp>
            <a:noAutofit/>
          </a:bodyPr>
          <a:lstStyle/>
          <a:p>
            <a:pPr marL="215900" lvl="1" indent="-2159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Personalization of Movie &amp; product reccos drives large increases in frequency</a:t>
            </a:r>
          </a:p>
        </p:txBody>
      </p:sp>
      <p:pic>
        <p:nvPicPr>
          <p:cNvPr id="89" name="BackupStamp"/>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647669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a:lstStyle/>
          <a:p>
            <a:r>
              <a:rPr lang="en-US" dirty="0"/>
              <a:t>Pilot populations were stratified by ‘frequency’ for measurement, as defined by preset business rules, to be compared against BAU or Control </a:t>
            </a:r>
          </a:p>
        </p:txBody>
      </p:sp>
      <p:sp>
        <p:nvSpPr>
          <p:cNvPr id="11" name="TextBox 10"/>
          <p:cNvSpPr txBox="1"/>
          <p:nvPr/>
        </p:nvSpPr>
        <p:spPr>
          <a:xfrm>
            <a:off x="2371378" y="1605378"/>
            <a:ext cx="2205534"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High 1-9 visits per month</a:t>
            </a:r>
          </a:p>
        </p:txBody>
      </p:sp>
      <p:sp>
        <p:nvSpPr>
          <p:cNvPr id="12" name="TextBox 11"/>
          <p:cNvSpPr txBox="1"/>
          <p:nvPr/>
        </p:nvSpPr>
        <p:spPr>
          <a:xfrm>
            <a:off x="2371378" y="2615458"/>
            <a:ext cx="2205534"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Medium 0.5 – 1 visits per month</a:t>
            </a:r>
          </a:p>
        </p:txBody>
      </p:sp>
      <p:sp>
        <p:nvSpPr>
          <p:cNvPr id="13" name="TextBox 12"/>
          <p:cNvSpPr txBox="1"/>
          <p:nvPr/>
        </p:nvSpPr>
        <p:spPr>
          <a:xfrm>
            <a:off x="2371378" y="3625538"/>
            <a:ext cx="2205534"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Low &lt;0.5 visits per month</a:t>
            </a:r>
          </a:p>
        </p:txBody>
      </p:sp>
      <p:sp>
        <p:nvSpPr>
          <p:cNvPr id="14" name="TextBox 13"/>
          <p:cNvSpPr txBox="1"/>
          <p:nvPr/>
        </p:nvSpPr>
        <p:spPr>
          <a:xfrm>
            <a:off x="2371378" y="4635618"/>
            <a:ext cx="2205534"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New Members (less than 6 months)</a:t>
            </a:r>
          </a:p>
        </p:txBody>
      </p:sp>
      <p:sp>
        <p:nvSpPr>
          <p:cNvPr id="15" name="TextBox 14"/>
          <p:cNvSpPr txBox="1"/>
          <p:nvPr/>
        </p:nvSpPr>
        <p:spPr>
          <a:xfrm>
            <a:off x="2371378" y="5507200"/>
            <a:ext cx="2205534"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Lapsed Members</a:t>
            </a:r>
          </a:p>
          <a:p>
            <a:r>
              <a:rPr lang="en-US" dirty="0">
                <a:solidFill>
                  <a:srgbClr val="575757"/>
                </a:solidFill>
              </a:rPr>
              <a:t>(no visits in 12 months)</a:t>
            </a:r>
          </a:p>
        </p:txBody>
      </p:sp>
      <p:sp>
        <p:nvSpPr>
          <p:cNvPr id="16" name="TextBox 15"/>
          <p:cNvSpPr txBox="1"/>
          <p:nvPr/>
        </p:nvSpPr>
        <p:spPr>
          <a:xfrm>
            <a:off x="630000" y="3071542"/>
            <a:ext cx="1367612" cy="1754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rgbClr val="575757"/>
                </a:solidFill>
              </a:rPr>
              <a:t>Frequency Challenge v3.0</a:t>
            </a:r>
          </a:p>
          <a:p>
            <a:pPr algn="ctr"/>
            <a:endParaRPr lang="en-US" dirty="0">
              <a:solidFill>
                <a:srgbClr val="575757"/>
              </a:solidFill>
            </a:endParaRPr>
          </a:p>
          <a:p>
            <a:pPr algn="ctr"/>
            <a:r>
              <a:rPr lang="en-US" dirty="0">
                <a:solidFill>
                  <a:srgbClr val="575757"/>
                </a:solidFill>
              </a:rPr>
              <a:t>Treatment Group C</a:t>
            </a:r>
          </a:p>
        </p:txBody>
      </p:sp>
      <p:cxnSp>
        <p:nvCxnSpPr>
          <p:cNvPr id="9" name="Elbow Connector 8"/>
          <p:cNvCxnSpPr>
            <a:stCxn id="11" idx="1"/>
            <a:endCxn id="16" idx="3"/>
          </p:cNvCxnSpPr>
          <p:nvPr/>
        </p:nvCxnSpPr>
        <p:spPr>
          <a:xfrm rot="10800000" flipV="1">
            <a:off x="1997612" y="1928543"/>
            <a:ext cx="373766" cy="2020161"/>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2" idx="1"/>
            <a:endCxn id="16" idx="3"/>
          </p:cNvCxnSpPr>
          <p:nvPr/>
        </p:nvCxnSpPr>
        <p:spPr>
          <a:xfrm rot="10800000" flipV="1">
            <a:off x="1997612" y="2938623"/>
            <a:ext cx="373766" cy="101008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1"/>
            <a:endCxn id="16" idx="3"/>
          </p:cNvCxnSpPr>
          <p:nvPr/>
        </p:nvCxnSpPr>
        <p:spPr>
          <a:xfrm rot="10800000" flipV="1">
            <a:off x="1997612" y="3948703"/>
            <a:ext cx="373766" cy="1"/>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4" idx="1"/>
            <a:endCxn id="16" idx="3"/>
          </p:cNvCxnSpPr>
          <p:nvPr/>
        </p:nvCxnSpPr>
        <p:spPr>
          <a:xfrm rot="10800000">
            <a:off x="1997612" y="3948706"/>
            <a:ext cx="373766" cy="1010079"/>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1"/>
            <a:endCxn id="16" idx="3"/>
          </p:cNvCxnSpPr>
          <p:nvPr/>
        </p:nvCxnSpPr>
        <p:spPr>
          <a:xfrm rot="10800000">
            <a:off x="1997612" y="3948705"/>
            <a:ext cx="373766" cy="2020160"/>
          </a:xfrm>
          <a:prstGeom prst="bentConnector3">
            <a:avLst>
              <a:gd name="adj1" fmla="val 50000"/>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aphicFrame>
        <p:nvGraphicFramePr>
          <p:cNvPr id="47" name="table_type_name"/>
          <p:cNvGraphicFramePr>
            <a:graphicFrameLocks noGrp="1"/>
          </p:cNvGraphicFramePr>
          <p:nvPr>
            <p:extLst>
              <p:ext uri="{D42A27DB-BD31-4B8C-83A1-F6EECF244321}">
                <p14:modId xmlns:p14="http://schemas.microsoft.com/office/powerpoint/2010/main" val="1520097070"/>
              </p:ext>
            </p:extLst>
          </p:nvPr>
        </p:nvGraphicFramePr>
        <p:xfrm>
          <a:off x="4599174" y="1517063"/>
          <a:ext cx="4534668" cy="822960"/>
        </p:xfrm>
        <a:graphic>
          <a:graphicData uri="http://schemas.openxmlformats.org/drawingml/2006/table">
            <a:tbl>
              <a:tblPr/>
              <a:tblGrid>
                <a:gridCol w="1679229">
                  <a:extLst>
                    <a:ext uri="{9D8B030D-6E8A-4147-A177-3AD203B41FA5}">
                      <a16:colId xmlns:a16="http://schemas.microsoft.com/office/drawing/2014/main" val="20000"/>
                    </a:ext>
                  </a:extLst>
                </a:gridCol>
                <a:gridCol w="951813">
                  <a:extLst>
                    <a:ext uri="{9D8B030D-6E8A-4147-A177-3AD203B41FA5}">
                      <a16:colId xmlns:a16="http://schemas.microsoft.com/office/drawing/2014/main" val="20001"/>
                    </a:ext>
                  </a:extLst>
                </a:gridCol>
                <a:gridCol w="951813">
                  <a:extLst>
                    <a:ext uri="{9D8B030D-6E8A-4147-A177-3AD203B41FA5}">
                      <a16:colId xmlns:a16="http://schemas.microsoft.com/office/drawing/2014/main" val="479268590"/>
                    </a:ext>
                  </a:extLst>
                </a:gridCol>
                <a:gridCol w="951813">
                  <a:extLst>
                    <a:ext uri="{9D8B030D-6E8A-4147-A177-3AD203B41FA5}">
                      <a16:colId xmlns:a16="http://schemas.microsoft.com/office/drawing/2014/main" val="3472622469"/>
                    </a:ext>
                  </a:extLst>
                </a:gridCol>
              </a:tblGrid>
              <a:tr h="2404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Difficulty / Reward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95E7E"/>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50 points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BAU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extLst>
                  <a:ext uri="{0D108BD9-81ED-4DB2-BD59-A6C34878D82A}">
                    <a16:rowId xmlns:a16="http://schemas.microsoft.com/office/drawing/2014/main" val="10000"/>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2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4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 name="table_type_name"/>
          <p:cNvGraphicFramePr>
            <a:graphicFrameLocks noGrp="1"/>
          </p:cNvGraphicFramePr>
          <p:nvPr>
            <p:extLst>
              <p:ext uri="{D42A27DB-BD31-4B8C-83A1-F6EECF244321}">
                <p14:modId xmlns:p14="http://schemas.microsoft.com/office/powerpoint/2010/main" val="443319590"/>
              </p:ext>
            </p:extLst>
          </p:nvPr>
        </p:nvGraphicFramePr>
        <p:xfrm>
          <a:off x="4599174" y="2527144"/>
          <a:ext cx="4534668" cy="822960"/>
        </p:xfrm>
        <a:graphic>
          <a:graphicData uri="http://schemas.openxmlformats.org/drawingml/2006/table">
            <a:tbl>
              <a:tblPr/>
              <a:tblGrid>
                <a:gridCol w="1679229">
                  <a:extLst>
                    <a:ext uri="{9D8B030D-6E8A-4147-A177-3AD203B41FA5}">
                      <a16:colId xmlns:a16="http://schemas.microsoft.com/office/drawing/2014/main" val="20000"/>
                    </a:ext>
                  </a:extLst>
                </a:gridCol>
                <a:gridCol w="951813">
                  <a:extLst>
                    <a:ext uri="{9D8B030D-6E8A-4147-A177-3AD203B41FA5}">
                      <a16:colId xmlns:a16="http://schemas.microsoft.com/office/drawing/2014/main" val="20001"/>
                    </a:ext>
                  </a:extLst>
                </a:gridCol>
                <a:gridCol w="951813">
                  <a:extLst>
                    <a:ext uri="{9D8B030D-6E8A-4147-A177-3AD203B41FA5}">
                      <a16:colId xmlns:a16="http://schemas.microsoft.com/office/drawing/2014/main" val="942486434"/>
                    </a:ext>
                  </a:extLst>
                </a:gridCol>
                <a:gridCol w="951813">
                  <a:extLst>
                    <a:ext uri="{9D8B030D-6E8A-4147-A177-3AD203B41FA5}">
                      <a16:colId xmlns:a16="http://schemas.microsoft.com/office/drawing/2014/main" val="3829539692"/>
                    </a:ext>
                  </a:extLst>
                </a:gridCol>
              </a:tblGrid>
              <a:tr h="2404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Difficulty / Reward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95E7E"/>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50 points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BAU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extLst>
                  <a:ext uri="{0D108BD9-81ED-4DB2-BD59-A6C34878D82A}">
                    <a16:rowId xmlns:a16="http://schemas.microsoft.com/office/drawing/2014/main" val="10000"/>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2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4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0" name="table_type_name"/>
          <p:cNvGraphicFramePr>
            <a:graphicFrameLocks noGrp="1"/>
          </p:cNvGraphicFramePr>
          <p:nvPr>
            <p:extLst>
              <p:ext uri="{D42A27DB-BD31-4B8C-83A1-F6EECF244321}">
                <p14:modId xmlns:p14="http://schemas.microsoft.com/office/powerpoint/2010/main" val="2057700054"/>
              </p:ext>
            </p:extLst>
          </p:nvPr>
        </p:nvGraphicFramePr>
        <p:xfrm>
          <a:off x="4599174" y="3537225"/>
          <a:ext cx="4534668" cy="822960"/>
        </p:xfrm>
        <a:graphic>
          <a:graphicData uri="http://schemas.openxmlformats.org/drawingml/2006/table">
            <a:tbl>
              <a:tblPr/>
              <a:tblGrid>
                <a:gridCol w="1679229">
                  <a:extLst>
                    <a:ext uri="{9D8B030D-6E8A-4147-A177-3AD203B41FA5}">
                      <a16:colId xmlns:a16="http://schemas.microsoft.com/office/drawing/2014/main" val="20000"/>
                    </a:ext>
                  </a:extLst>
                </a:gridCol>
                <a:gridCol w="951813">
                  <a:extLst>
                    <a:ext uri="{9D8B030D-6E8A-4147-A177-3AD203B41FA5}">
                      <a16:colId xmlns:a16="http://schemas.microsoft.com/office/drawing/2014/main" val="20001"/>
                    </a:ext>
                  </a:extLst>
                </a:gridCol>
                <a:gridCol w="951813">
                  <a:extLst>
                    <a:ext uri="{9D8B030D-6E8A-4147-A177-3AD203B41FA5}">
                      <a16:colId xmlns:a16="http://schemas.microsoft.com/office/drawing/2014/main" val="1996067153"/>
                    </a:ext>
                  </a:extLst>
                </a:gridCol>
                <a:gridCol w="951813">
                  <a:extLst>
                    <a:ext uri="{9D8B030D-6E8A-4147-A177-3AD203B41FA5}">
                      <a16:colId xmlns:a16="http://schemas.microsoft.com/office/drawing/2014/main" val="1891894748"/>
                    </a:ext>
                  </a:extLst>
                </a:gridCol>
              </a:tblGrid>
              <a:tr h="2404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Difficulty / Reward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95E7E"/>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50 points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BAU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extLst>
                  <a:ext uri="{0D108BD9-81ED-4DB2-BD59-A6C34878D82A}">
                    <a16:rowId xmlns:a16="http://schemas.microsoft.com/office/drawing/2014/main" val="10000"/>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2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4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5" name="table_type_name"/>
          <p:cNvGraphicFramePr>
            <a:graphicFrameLocks noGrp="1"/>
          </p:cNvGraphicFramePr>
          <p:nvPr>
            <p:extLst>
              <p:ext uri="{D42A27DB-BD31-4B8C-83A1-F6EECF244321}">
                <p14:modId xmlns:p14="http://schemas.microsoft.com/office/powerpoint/2010/main" val="3998674302"/>
              </p:ext>
            </p:extLst>
          </p:nvPr>
        </p:nvGraphicFramePr>
        <p:xfrm>
          <a:off x="4599174" y="4547305"/>
          <a:ext cx="4534668" cy="822960"/>
        </p:xfrm>
        <a:graphic>
          <a:graphicData uri="http://schemas.openxmlformats.org/drawingml/2006/table">
            <a:tbl>
              <a:tblPr/>
              <a:tblGrid>
                <a:gridCol w="1679229">
                  <a:extLst>
                    <a:ext uri="{9D8B030D-6E8A-4147-A177-3AD203B41FA5}">
                      <a16:colId xmlns:a16="http://schemas.microsoft.com/office/drawing/2014/main" val="20000"/>
                    </a:ext>
                  </a:extLst>
                </a:gridCol>
                <a:gridCol w="951813">
                  <a:extLst>
                    <a:ext uri="{9D8B030D-6E8A-4147-A177-3AD203B41FA5}">
                      <a16:colId xmlns:a16="http://schemas.microsoft.com/office/drawing/2014/main" val="20001"/>
                    </a:ext>
                  </a:extLst>
                </a:gridCol>
                <a:gridCol w="951813">
                  <a:extLst>
                    <a:ext uri="{9D8B030D-6E8A-4147-A177-3AD203B41FA5}">
                      <a16:colId xmlns:a16="http://schemas.microsoft.com/office/drawing/2014/main" val="3425007201"/>
                    </a:ext>
                  </a:extLst>
                </a:gridCol>
                <a:gridCol w="951813">
                  <a:extLst>
                    <a:ext uri="{9D8B030D-6E8A-4147-A177-3AD203B41FA5}">
                      <a16:colId xmlns:a16="http://schemas.microsoft.com/office/drawing/2014/main" val="1253057361"/>
                    </a:ext>
                  </a:extLst>
                </a:gridCol>
              </a:tblGrid>
              <a:tr h="2404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Difficulty / Reward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95E7E"/>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50 points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BAU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extLst>
                  <a:ext uri="{0D108BD9-81ED-4DB2-BD59-A6C34878D82A}">
                    <a16:rowId xmlns:a16="http://schemas.microsoft.com/office/drawing/2014/main" val="10000"/>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2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4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6" name="table_type_name"/>
          <p:cNvGraphicFramePr>
            <a:graphicFrameLocks noGrp="1"/>
          </p:cNvGraphicFramePr>
          <p:nvPr>
            <p:extLst>
              <p:ext uri="{D42A27DB-BD31-4B8C-83A1-F6EECF244321}">
                <p14:modId xmlns:p14="http://schemas.microsoft.com/office/powerpoint/2010/main" val="4100492252"/>
              </p:ext>
            </p:extLst>
          </p:nvPr>
        </p:nvGraphicFramePr>
        <p:xfrm>
          <a:off x="4599174" y="5557385"/>
          <a:ext cx="4534668" cy="822960"/>
        </p:xfrm>
        <a:graphic>
          <a:graphicData uri="http://schemas.openxmlformats.org/drawingml/2006/table">
            <a:tbl>
              <a:tblPr/>
              <a:tblGrid>
                <a:gridCol w="1679229">
                  <a:extLst>
                    <a:ext uri="{9D8B030D-6E8A-4147-A177-3AD203B41FA5}">
                      <a16:colId xmlns:a16="http://schemas.microsoft.com/office/drawing/2014/main" val="20000"/>
                    </a:ext>
                  </a:extLst>
                </a:gridCol>
                <a:gridCol w="951813">
                  <a:extLst>
                    <a:ext uri="{9D8B030D-6E8A-4147-A177-3AD203B41FA5}">
                      <a16:colId xmlns:a16="http://schemas.microsoft.com/office/drawing/2014/main" val="20001"/>
                    </a:ext>
                  </a:extLst>
                </a:gridCol>
                <a:gridCol w="951813">
                  <a:extLst>
                    <a:ext uri="{9D8B030D-6E8A-4147-A177-3AD203B41FA5}">
                      <a16:colId xmlns:a16="http://schemas.microsoft.com/office/drawing/2014/main" val="913278814"/>
                    </a:ext>
                  </a:extLst>
                </a:gridCol>
                <a:gridCol w="951813">
                  <a:extLst>
                    <a:ext uri="{9D8B030D-6E8A-4147-A177-3AD203B41FA5}">
                      <a16:colId xmlns:a16="http://schemas.microsoft.com/office/drawing/2014/main" val="4087645013"/>
                    </a:ext>
                  </a:extLst>
                </a:gridCol>
              </a:tblGrid>
              <a:tr h="2404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Difficulty / Reward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95E7E"/>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50 points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BAU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0" i="0" u="none" strike="noStrike" cap="none" normalizeH="0" baseline="0" dirty="0">
                          <a:ln>
                            <a:noFill/>
                          </a:ln>
                          <a:solidFill>
                            <a:srgbClr val="FFFFFF"/>
                          </a:solidFill>
                          <a:effectLst/>
                          <a:latin typeface="+mn-lt"/>
                          <a:cs typeface="Arial" charset="0"/>
                          <a:sym typeface="Trebuchet MS" panose="020B0603020202020204" pitchFamily="34" charset="0"/>
                        </a:rPr>
                        <a:t>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AD92"/>
                    </a:solidFill>
                  </a:tcPr>
                </a:tc>
                <a:extLst>
                  <a:ext uri="{0D108BD9-81ED-4DB2-BD59-A6C34878D82A}">
                    <a16:rowId xmlns:a16="http://schemas.microsoft.com/office/drawing/2014/main" val="10000"/>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2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6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1200" b="0" i="0" u="none" strike="noStrike" kern="1200" cap="none" spc="0" normalizeH="0" baseline="0" noProof="0" dirty="0">
                          <a:ln>
                            <a:noFill/>
                          </a:ln>
                          <a:solidFill>
                            <a:srgbClr val="FFFFFF"/>
                          </a:solidFill>
                          <a:effectLst/>
                          <a:uLnTx/>
                          <a:uFillTx/>
                          <a:latin typeface="+mn-lt"/>
                          <a:ea typeface="+mn-ea"/>
                          <a:cs typeface="Arial" charset="0"/>
                          <a:sym typeface="Trebuchet MS" panose="020B0603020202020204" pitchFamily="34" charset="0"/>
                        </a:rPr>
                        <a:t>+1 visit in 4 weeks</a:t>
                      </a:r>
                      <a:endParaRPr kumimoji="0" lang="en-US" sz="1200" b="0" i="0" u="none" strike="noStrike" kern="1200" cap="none" spc="0" normalizeH="0" baseline="0" noProof="0" dirty="0">
                        <a:ln>
                          <a:noFill/>
                        </a:ln>
                        <a:solidFill>
                          <a:srgbClr val="FFFFFF"/>
                        </a:solidFill>
                        <a:effectLst/>
                        <a:uLnTx/>
                        <a:uFillTx/>
                        <a:latin typeface="+mn-lt"/>
                        <a:ea typeface="+mn-ea"/>
                        <a:cs typeface="Arial" pitchFamily="34"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9A9A"/>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12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
        <p:nvSpPr>
          <p:cNvPr id="23" name="NavigationText"/>
          <p:cNvSpPr/>
          <p:nvPr/>
        </p:nvSpPr>
        <p:spPr>
          <a:xfrm>
            <a:off x="10049263" y="256093"/>
            <a:ext cx="1321797" cy="2580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a:solidFill>
                  <a:schemeClr val="bg1">
                    <a:lumMod val="50000"/>
                  </a:schemeClr>
                </a:solidFill>
                <a:latin typeface="Trebuchet MS" panose="020B0603020202020204" pitchFamily="34" charset="0"/>
              </a:rPr>
              <a:t>Frequency Challenge</a:t>
            </a:r>
          </a:p>
          <a:p>
            <a:pPr algn="r"/>
            <a:r>
              <a:rPr lang="en-US" sz="1000" dirty="0">
                <a:solidFill>
                  <a:schemeClr val="bg1">
                    <a:lumMod val="50000"/>
                  </a:schemeClr>
                </a:solidFill>
                <a:latin typeface="Trebuchet MS" panose="020B0603020202020204" pitchFamily="34" charset="0"/>
              </a:rPr>
              <a:t>Design</a:t>
            </a:r>
          </a:p>
        </p:txBody>
      </p:sp>
      <p:grpSp>
        <p:nvGrpSpPr>
          <p:cNvPr id="24" name="NavigationIcon"/>
          <p:cNvGrpSpPr>
            <a:grpSpLocks noChangeAspect="1"/>
          </p:cNvGrpSpPr>
          <p:nvPr/>
        </p:nvGrpSpPr>
        <p:grpSpPr>
          <a:xfrm>
            <a:off x="11644824" y="152452"/>
            <a:ext cx="457200" cy="326610"/>
            <a:chOff x="5441061" y="2961132"/>
            <a:chExt cx="1309878" cy="935736"/>
          </a:xfrm>
        </p:grpSpPr>
        <p:sp>
          <p:nvSpPr>
            <p:cNvPr id="26" name="Freeform 25"/>
            <p:cNvSpPr>
              <a:spLocks/>
            </p:cNvSpPr>
            <p:nvPr/>
          </p:nvSpPr>
          <p:spPr bwMode="auto">
            <a:xfrm>
              <a:off x="5441061" y="2961132"/>
              <a:ext cx="1309878" cy="935736"/>
            </a:xfrm>
            <a:custGeom>
              <a:avLst/>
              <a:gdLst>
                <a:gd name="connsiteX0" fmla="*/ 4318003 w 5457825"/>
                <a:gd name="connsiteY0" fmla="*/ 604464 h 3898900"/>
                <a:gd name="connsiteX1" fmla="*/ 4318003 w 5457825"/>
                <a:gd name="connsiteY1" fmla="*/ 607439 h 3898900"/>
                <a:gd name="connsiteX2" fmla="*/ 4314756 w 5457825"/>
                <a:gd name="connsiteY2" fmla="*/ 609873 h 3898900"/>
                <a:gd name="connsiteX3" fmla="*/ 3404310 w 5457825"/>
                <a:gd name="connsiteY3" fmla="*/ 301025 h 3898900"/>
                <a:gd name="connsiteX4" fmla="*/ 4264431 w 5457825"/>
                <a:gd name="connsiteY4" fmla="*/ 455719 h 3898900"/>
                <a:gd name="connsiteX5" fmla="*/ 4267407 w 5457825"/>
                <a:gd name="connsiteY5" fmla="*/ 458694 h 3898900"/>
                <a:gd name="connsiteX6" fmla="*/ 4273360 w 5457825"/>
                <a:gd name="connsiteY6" fmla="*/ 458694 h 3898900"/>
                <a:gd name="connsiteX7" fmla="*/ 4276336 w 5457825"/>
                <a:gd name="connsiteY7" fmla="*/ 458694 h 3898900"/>
                <a:gd name="connsiteX8" fmla="*/ 4282288 w 5457825"/>
                <a:gd name="connsiteY8" fmla="*/ 461669 h 3898900"/>
                <a:gd name="connsiteX9" fmla="*/ 4306098 w 5457825"/>
                <a:gd name="connsiteY9" fmla="*/ 473569 h 3898900"/>
                <a:gd name="connsiteX10" fmla="*/ 4309074 w 5457825"/>
                <a:gd name="connsiteY10" fmla="*/ 476544 h 3898900"/>
                <a:gd name="connsiteX11" fmla="*/ 4309074 w 5457825"/>
                <a:gd name="connsiteY11" fmla="*/ 479519 h 3898900"/>
                <a:gd name="connsiteX12" fmla="*/ 4315026 w 5457825"/>
                <a:gd name="connsiteY12" fmla="*/ 482493 h 3898900"/>
                <a:gd name="connsiteX13" fmla="*/ 4318003 w 5457825"/>
                <a:gd name="connsiteY13" fmla="*/ 485468 h 3898900"/>
                <a:gd name="connsiteX14" fmla="*/ 4320979 w 5457825"/>
                <a:gd name="connsiteY14" fmla="*/ 491418 h 3898900"/>
                <a:gd name="connsiteX15" fmla="*/ 4326931 w 5457825"/>
                <a:gd name="connsiteY15" fmla="*/ 497368 h 3898900"/>
                <a:gd name="connsiteX16" fmla="*/ 4329907 w 5457825"/>
                <a:gd name="connsiteY16" fmla="*/ 503318 h 3898900"/>
                <a:gd name="connsiteX17" fmla="*/ 4332884 w 5457825"/>
                <a:gd name="connsiteY17" fmla="*/ 509267 h 3898900"/>
                <a:gd name="connsiteX18" fmla="*/ 4335860 w 5457825"/>
                <a:gd name="connsiteY18" fmla="*/ 515217 h 3898900"/>
                <a:gd name="connsiteX19" fmla="*/ 4338836 w 5457825"/>
                <a:gd name="connsiteY19" fmla="*/ 521167 h 3898900"/>
                <a:gd name="connsiteX20" fmla="*/ 4338836 w 5457825"/>
                <a:gd name="connsiteY20" fmla="*/ 524142 h 3898900"/>
                <a:gd name="connsiteX21" fmla="*/ 4338836 w 5457825"/>
                <a:gd name="connsiteY21" fmla="*/ 527117 h 3898900"/>
                <a:gd name="connsiteX22" fmla="*/ 4338836 w 5457825"/>
                <a:gd name="connsiteY22" fmla="*/ 530092 h 3898900"/>
                <a:gd name="connsiteX23" fmla="*/ 4338836 w 5457825"/>
                <a:gd name="connsiteY23" fmla="*/ 536041 h 3898900"/>
                <a:gd name="connsiteX24" fmla="*/ 4341812 w 5457825"/>
                <a:gd name="connsiteY24" fmla="*/ 539016 h 3898900"/>
                <a:gd name="connsiteX25" fmla="*/ 4341812 w 5457825"/>
                <a:gd name="connsiteY25" fmla="*/ 544966 h 3898900"/>
                <a:gd name="connsiteX26" fmla="*/ 4341812 w 5457825"/>
                <a:gd name="connsiteY26" fmla="*/ 550916 h 3898900"/>
                <a:gd name="connsiteX27" fmla="*/ 4338836 w 5457825"/>
                <a:gd name="connsiteY27" fmla="*/ 559841 h 3898900"/>
                <a:gd name="connsiteX28" fmla="*/ 4338836 w 5457825"/>
                <a:gd name="connsiteY28" fmla="*/ 562816 h 3898900"/>
                <a:gd name="connsiteX29" fmla="*/ 4338836 w 5457825"/>
                <a:gd name="connsiteY29" fmla="*/ 565791 h 3898900"/>
                <a:gd name="connsiteX30" fmla="*/ 4335860 w 5457825"/>
                <a:gd name="connsiteY30" fmla="*/ 571740 h 3898900"/>
                <a:gd name="connsiteX31" fmla="*/ 4332884 w 5457825"/>
                <a:gd name="connsiteY31" fmla="*/ 577690 h 3898900"/>
                <a:gd name="connsiteX32" fmla="*/ 4332884 w 5457825"/>
                <a:gd name="connsiteY32" fmla="*/ 583640 h 3898900"/>
                <a:gd name="connsiteX33" fmla="*/ 4326931 w 5457825"/>
                <a:gd name="connsiteY33" fmla="*/ 589590 h 3898900"/>
                <a:gd name="connsiteX34" fmla="*/ 4323955 w 5457825"/>
                <a:gd name="connsiteY34" fmla="*/ 595539 h 3898900"/>
                <a:gd name="connsiteX35" fmla="*/ 4323955 w 5457825"/>
                <a:gd name="connsiteY35" fmla="*/ 598514 h 3898900"/>
                <a:gd name="connsiteX36" fmla="*/ 4318003 w 5457825"/>
                <a:gd name="connsiteY36" fmla="*/ 604464 h 3898900"/>
                <a:gd name="connsiteX37" fmla="*/ 4306098 w 5457825"/>
                <a:gd name="connsiteY37" fmla="*/ 616364 h 3898900"/>
                <a:gd name="connsiteX38" fmla="*/ 4314756 w 5457825"/>
                <a:gd name="connsiteY38" fmla="*/ 609873 h 3898900"/>
                <a:gd name="connsiteX39" fmla="*/ 4309074 w 5457825"/>
                <a:gd name="connsiteY39" fmla="*/ 619339 h 3898900"/>
                <a:gd name="connsiteX40" fmla="*/ 3737644 w 5457825"/>
                <a:gd name="connsiteY40" fmla="*/ 1285715 h 3898900"/>
                <a:gd name="connsiteX41" fmla="*/ 3669192 w 5457825"/>
                <a:gd name="connsiteY41" fmla="*/ 1318439 h 3898900"/>
                <a:gd name="connsiteX42" fmla="*/ 3612644 w 5457825"/>
                <a:gd name="connsiteY42" fmla="*/ 1294640 h 3898900"/>
                <a:gd name="connsiteX43" fmla="*/ 3600739 w 5457825"/>
                <a:gd name="connsiteY43" fmla="*/ 1169694 h 3898900"/>
                <a:gd name="connsiteX44" fmla="*/ 3969787 w 5457825"/>
                <a:gd name="connsiteY44" fmla="*/ 738334 h 3898900"/>
                <a:gd name="connsiteX45" fmla="*/ 1240615 w 5457825"/>
                <a:gd name="connsiteY45" fmla="*/ 1702200 h 3898900"/>
                <a:gd name="connsiteX46" fmla="*/ 1210853 w 5457825"/>
                <a:gd name="connsiteY46" fmla="*/ 1708150 h 3898900"/>
                <a:gd name="connsiteX47" fmla="*/ 1124543 w 5457825"/>
                <a:gd name="connsiteY47" fmla="*/ 1648652 h 3898900"/>
                <a:gd name="connsiteX48" fmla="*/ 1181091 w 5457825"/>
                <a:gd name="connsiteY48" fmla="*/ 1532631 h 3898900"/>
                <a:gd name="connsiteX49" fmla="*/ 3904311 w 5457825"/>
                <a:gd name="connsiteY49" fmla="*/ 571740 h 3898900"/>
                <a:gd name="connsiteX50" fmla="*/ 3374548 w 5457825"/>
                <a:gd name="connsiteY50" fmla="*/ 476544 h 3898900"/>
                <a:gd name="connsiteX51" fmla="*/ 3300143 w 5457825"/>
                <a:gd name="connsiteY51" fmla="*/ 372422 h 3898900"/>
                <a:gd name="connsiteX52" fmla="*/ 3404310 w 5457825"/>
                <a:gd name="connsiteY52" fmla="*/ 301025 h 3898900"/>
                <a:gd name="connsiteX53" fmla="*/ 130175 w 5457825"/>
                <a:gd name="connsiteY53" fmla="*/ 130175 h 3898900"/>
                <a:gd name="connsiteX54" fmla="*/ 130175 w 5457825"/>
                <a:gd name="connsiteY54" fmla="*/ 3768725 h 3898900"/>
                <a:gd name="connsiteX55" fmla="*/ 5327650 w 5457825"/>
                <a:gd name="connsiteY55" fmla="*/ 3768725 h 3898900"/>
                <a:gd name="connsiteX56" fmla="*/ 5327650 w 5457825"/>
                <a:gd name="connsiteY56" fmla="*/ 130175 h 3898900"/>
                <a:gd name="connsiteX57" fmla="*/ 130175 w 5457825"/>
                <a:gd name="connsiteY57" fmla="*/ 130175 h 3898900"/>
                <a:gd name="connsiteX58" fmla="*/ 130940 w 5457825"/>
                <a:gd name="connsiteY58" fmla="*/ 0 h 3898900"/>
                <a:gd name="connsiteX59" fmla="*/ 5326885 w 5457825"/>
                <a:gd name="connsiteY59" fmla="*/ 0 h 3898900"/>
                <a:gd name="connsiteX60" fmla="*/ 5386403 w 5457825"/>
                <a:gd name="connsiteY60" fmla="*/ 11905 h 3898900"/>
                <a:gd name="connsiteX61" fmla="*/ 5457825 w 5457825"/>
                <a:gd name="connsiteY61" fmla="*/ 130955 h 3898900"/>
                <a:gd name="connsiteX62" fmla="*/ 5457825 w 5457825"/>
                <a:gd name="connsiteY62" fmla="*/ 3767945 h 3898900"/>
                <a:gd name="connsiteX63" fmla="*/ 5457825 w 5457825"/>
                <a:gd name="connsiteY63" fmla="*/ 3773897 h 3898900"/>
                <a:gd name="connsiteX64" fmla="*/ 5326885 w 5457825"/>
                <a:gd name="connsiteY64" fmla="*/ 3898900 h 3898900"/>
                <a:gd name="connsiteX65" fmla="*/ 130940 w 5457825"/>
                <a:gd name="connsiteY65" fmla="*/ 3898900 h 3898900"/>
                <a:gd name="connsiteX66" fmla="*/ 0 w 5457825"/>
                <a:gd name="connsiteY66" fmla="*/ 3773897 h 3898900"/>
                <a:gd name="connsiteX67" fmla="*/ 0 w 5457825"/>
                <a:gd name="connsiteY67" fmla="*/ 3767945 h 3898900"/>
                <a:gd name="connsiteX68" fmla="*/ 0 w 5457825"/>
                <a:gd name="connsiteY68" fmla="*/ 130955 h 3898900"/>
                <a:gd name="connsiteX69" fmla="*/ 71422 w 5457825"/>
                <a:gd name="connsiteY69" fmla="*/ 11905 h 3898900"/>
                <a:gd name="connsiteX70" fmla="*/ 130940 w 5457825"/>
                <a:gd name="connsiteY70" fmla="*/ 0 h 389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457825" h="3898900">
                  <a:moveTo>
                    <a:pt x="4318003" y="604464"/>
                  </a:moveTo>
                  <a:cubicBezTo>
                    <a:pt x="4318003" y="604464"/>
                    <a:pt x="4318003" y="604464"/>
                    <a:pt x="4318003" y="607439"/>
                  </a:cubicBezTo>
                  <a:lnTo>
                    <a:pt x="4314756" y="609873"/>
                  </a:lnTo>
                  <a:close/>
                  <a:moveTo>
                    <a:pt x="3404310" y="301025"/>
                  </a:moveTo>
                  <a:cubicBezTo>
                    <a:pt x="4264431" y="455719"/>
                    <a:pt x="4264431" y="455719"/>
                    <a:pt x="4264431" y="455719"/>
                  </a:cubicBezTo>
                  <a:cubicBezTo>
                    <a:pt x="4267407" y="458694"/>
                    <a:pt x="4267407" y="458694"/>
                    <a:pt x="4267407" y="458694"/>
                  </a:cubicBezTo>
                  <a:cubicBezTo>
                    <a:pt x="4270383" y="458694"/>
                    <a:pt x="4273360" y="458694"/>
                    <a:pt x="4273360" y="458694"/>
                  </a:cubicBezTo>
                  <a:cubicBezTo>
                    <a:pt x="4276336" y="458694"/>
                    <a:pt x="4276336" y="458694"/>
                    <a:pt x="4276336" y="458694"/>
                  </a:cubicBezTo>
                  <a:cubicBezTo>
                    <a:pt x="4279312" y="461669"/>
                    <a:pt x="4279312" y="461669"/>
                    <a:pt x="4282288" y="461669"/>
                  </a:cubicBezTo>
                  <a:cubicBezTo>
                    <a:pt x="4291217" y="464644"/>
                    <a:pt x="4297169" y="467619"/>
                    <a:pt x="4306098" y="473569"/>
                  </a:cubicBezTo>
                  <a:cubicBezTo>
                    <a:pt x="4306098" y="476544"/>
                    <a:pt x="4309074" y="476544"/>
                    <a:pt x="4309074" y="476544"/>
                  </a:cubicBezTo>
                  <a:cubicBezTo>
                    <a:pt x="4309074" y="476544"/>
                    <a:pt x="4309074" y="476544"/>
                    <a:pt x="4309074" y="479519"/>
                  </a:cubicBezTo>
                  <a:cubicBezTo>
                    <a:pt x="4312050" y="479519"/>
                    <a:pt x="4312050" y="479519"/>
                    <a:pt x="4315026" y="482493"/>
                  </a:cubicBezTo>
                  <a:cubicBezTo>
                    <a:pt x="4318003" y="485468"/>
                    <a:pt x="4318003" y="485468"/>
                    <a:pt x="4318003" y="485468"/>
                  </a:cubicBezTo>
                  <a:cubicBezTo>
                    <a:pt x="4320979" y="488443"/>
                    <a:pt x="4320979" y="488443"/>
                    <a:pt x="4320979" y="491418"/>
                  </a:cubicBezTo>
                  <a:cubicBezTo>
                    <a:pt x="4323955" y="494393"/>
                    <a:pt x="4326931" y="494393"/>
                    <a:pt x="4326931" y="497368"/>
                  </a:cubicBezTo>
                  <a:cubicBezTo>
                    <a:pt x="4326931" y="500343"/>
                    <a:pt x="4329907" y="500343"/>
                    <a:pt x="4329907" y="503318"/>
                  </a:cubicBezTo>
                  <a:cubicBezTo>
                    <a:pt x="4329907" y="503318"/>
                    <a:pt x="4332884" y="506293"/>
                    <a:pt x="4332884" y="509267"/>
                  </a:cubicBezTo>
                  <a:cubicBezTo>
                    <a:pt x="4332884" y="512242"/>
                    <a:pt x="4335860" y="512242"/>
                    <a:pt x="4335860" y="515217"/>
                  </a:cubicBezTo>
                  <a:cubicBezTo>
                    <a:pt x="4335860" y="518192"/>
                    <a:pt x="4335860" y="521167"/>
                    <a:pt x="4338836" y="521167"/>
                  </a:cubicBezTo>
                  <a:cubicBezTo>
                    <a:pt x="4338836" y="524142"/>
                    <a:pt x="4338836" y="524142"/>
                    <a:pt x="4338836" y="524142"/>
                  </a:cubicBezTo>
                  <a:cubicBezTo>
                    <a:pt x="4338836" y="527117"/>
                    <a:pt x="4338836" y="527117"/>
                    <a:pt x="4338836" y="527117"/>
                  </a:cubicBezTo>
                  <a:cubicBezTo>
                    <a:pt x="4338836" y="530092"/>
                    <a:pt x="4338836" y="530092"/>
                    <a:pt x="4338836" y="530092"/>
                  </a:cubicBezTo>
                  <a:cubicBezTo>
                    <a:pt x="4338836" y="533067"/>
                    <a:pt x="4338836" y="533067"/>
                    <a:pt x="4338836" y="536041"/>
                  </a:cubicBezTo>
                  <a:cubicBezTo>
                    <a:pt x="4338836" y="536041"/>
                    <a:pt x="4338836" y="536041"/>
                    <a:pt x="4341812" y="539016"/>
                  </a:cubicBezTo>
                  <a:cubicBezTo>
                    <a:pt x="4341812" y="539016"/>
                    <a:pt x="4341812" y="541991"/>
                    <a:pt x="4341812" y="544966"/>
                  </a:cubicBezTo>
                  <a:cubicBezTo>
                    <a:pt x="4341812" y="547941"/>
                    <a:pt x="4341812" y="547941"/>
                    <a:pt x="4341812" y="550916"/>
                  </a:cubicBezTo>
                  <a:cubicBezTo>
                    <a:pt x="4341812" y="553891"/>
                    <a:pt x="4338836" y="556866"/>
                    <a:pt x="4338836" y="559841"/>
                  </a:cubicBezTo>
                  <a:cubicBezTo>
                    <a:pt x="4338836" y="562816"/>
                    <a:pt x="4338836" y="562816"/>
                    <a:pt x="4338836" y="562816"/>
                  </a:cubicBezTo>
                  <a:cubicBezTo>
                    <a:pt x="4338836" y="565791"/>
                    <a:pt x="4338836" y="565791"/>
                    <a:pt x="4338836" y="565791"/>
                  </a:cubicBezTo>
                  <a:cubicBezTo>
                    <a:pt x="4338836" y="568765"/>
                    <a:pt x="4335860" y="568765"/>
                    <a:pt x="4335860" y="571740"/>
                  </a:cubicBezTo>
                  <a:cubicBezTo>
                    <a:pt x="4335860" y="574715"/>
                    <a:pt x="4335860" y="577690"/>
                    <a:pt x="4332884" y="577690"/>
                  </a:cubicBezTo>
                  <a:cubicBezTo>
                    <a:pt x="4332884" y="580665"/>
                    <a:pt x="4332884" y="583640"/>
                    <a:pt x="4332884" y="583640"/>
                  </a:cubicBezTo>
                  <a:cubicBezTo>
                    <a:pt x="4329907" y="586615"/>
                    <a:pt x="4329907" y="589590"/>
                    <a:pt x="4326931" y="589590"/>
                  </a:cubicBezTo>
                  <a:cubicBezTo>
                    <a:pt x="4326931" y="592565"/>
                    <a:pt x="4326931" y="595539"/>
                    <a:pt x="4323955" y="595539"/>
                  </a:cubicBezTo>
                  <a:cubicBezTo>
                    <a:pt x="4323955" y="598514"/>
                    <a:pt x="4323955" y="598514"/>
                    <a:pt x="4323955" y="598514"/>
                  </a:cubicBezTo>
                  <a:cubicBezTo>
                    <a:pt x="4320979" y="601489"/>
                    <a:pt x="4320979" y="601489"/>
                    <a:pt x="4318003" y="604464"/>
                  </a:cubicBezTo>
                  <a:cubicBezTo>
                    <a:pt x="4315026" y="610414"/>
                    <a:pt x="4309074" y="613389"/>
                    <a:pt x="4306098" y="616364"/>
                  </a:cubicBezTo>
                  <a:lnTo>
                    <a:pt x="4314756" y="609873"/>
                  </a:lnTo>
                  <a:lnTo>
                    <a:pt x="4309074" y="619339"/>
                  </a:lnTo>
                  <a:cubicBezTo>
                    <a:pt x="3737644" y="1285715"/>
                    <a:pt x="3737644" y="1285715"/>
                    <a:pt x="3737644" y="1285715"/>
                  </a:cubicBezTo>
                  <a:cubicBezTo>
                    <a:pt x="3719787" y="1306539"/>
                    <a:pt x="3695977" y="1318439"/>
                    <a:pt x="3669192" y="1318439"/>
                  </a:cubicBezTo>
                  <a:cubicBezTo>
                    <a:pt x="3648358" y="1318439"/>
                    <a:pt x="3627525" y="1309514"/>
                    <a:pt x="3612644" y="1294640"/>
                  </a:cubicBezTo>
                  <a:cubicBezTo>
                    <a:pt x="3573953" y="1264891"/>
                    <a:pt x="3570977" y="1208368"/>
                    <a:pt x="3600739" y="1169694"/>
                  </a:cubicBezTo>
                  <a:cubicBezTo>
                    <a:pt x="3969787" y="738334"/>
                    <a:pt x="3969787" y="738334"/>
                    <a:pt x="3969787" y="738334"/>
                  </a:cubicBezTo>
                  <a:cubicBezTo>
                    <a:pt x="1240615" y="1702200"/>
                    <a:pt x="1240615" y="1702200"/>
                    <a:pt x="1240615" y="1702200"/>
                  </a:cubicBezTo>
                  <a:cubicBezTo>
                    <a:pt x="1228710" y="1705175"/>
                    <a:pt x="1219782" y="1708150"/>
                    <a:pt x="1210853" y="1708150"/>
                  </a:cubicBezTo>
                  <a:cubicBezTo>
                    <a:pt x="1172162" y="1708150"/>
                    <a:pt x="1139424" y="1684351"/>
                    <a:pt x="1124543" y="1648652"/>
                  </a:cubicBezTo>
                  <a:cubicBezTo>
                    <a:pt x="1109662" y="1601054"/>
                    <a:pt x="1133472" y="1550481"/>
                    <a:pt x="1181091" y="1532631"/>
                  </a:cubicBezTo>
                  <a:cubicBezTo>
                    <a:pt x="3904311" y="571740"/>
                    <a:pt x="3904311" y="571740"/>
                    <a:pt x="3904311" y="571740"/>
                  </a:cubicBezTo>
                  <a:cubicBezTo>
                    <a:pt x="3374548" y="476544"/>
                    <a:pt x="3374548" y="476544"/>
                    <a:pt x="3374548" y="476544"/>
                  </a:cubicBezTo>
                  <a:cubicBezTo>
                    <a:pt x="3323953" y="467619"/>
                    <a:pt x="3291215" y="420021"/>
                    <a:pt x="3300143" y="372422"/>
                  </a:cubicBezTo>
                  <a:cubicBezTo>
                    <a:pt x="3309072" y="321849"/>
                    <a:pt x="3356691" y="292100"/>
                    <a:pt x="3404310" y="301025"/>
                  </a:cubicBezTo>
                  <a:close/>
                  <a:moveTo>
                    <a:pt x="130175" y="130175"/>
                  </a:moveTo>
                  <a:cubicBezTo>
                    <a:pt x="130175" y="130175"/>
                    <a:pt x="130175" y="130175"/>
                    <a:pt x="130175" y="3768725"/>
                  </a:cubicBezTo>
                  <a:cubicBezTo>
                    <a:pt x="130175" y="3768725"/>
                    <a:pt x="130175" y="3768725"/>
                    <a:pt x="5327650" y="3768725"/>
                  </a:cubicBezTo>
                  <a:cubicBezTo>
                    <a:pt x="5327650" y="3768725"/>
                    <a:pt x="5327650" y="3768725"/>
                    <a:pt x="5327650" y="130175"/>
                  </a:cubicBezTo>
                  <a:cubicBezTo>
                    <a:pt x="5327650" y="130175"/>
                    <a:pt x="5327650" y="130175"/>
                    <a:pt x="130175" y="130175"/>
                  </a:cubicBezTo>
                  <a:close/>
                  <a:moveTo>
                    <a:pt x="130940" y="0"/>
                  </a:moveTo>
                  <a:cubicBezTo>
                    <a:pt x="130940" y="0"/>
                    <a:pt x="130940" y="0"/>
                    <a:pt x="5326885" y="0"/>
                  </a:cubicBezTo>
                  <a:cubicBezTo>
                    <a:pt x="5347716" y="0"/>
                    <a:pt x="5368547" y="2976"/>
                    <a:pt x="5386403" y="11905"/>
                  </a:cubicBezTo>
                  <a:cubicBezTo>
                    <a:pt x="5428066" y="35715"/>
                    <a:pt x="5457825" y="77383"/>
                    <a:pt x="5457825" y="130955"/>
                  </a:cubicBezTo>
                  <a:cubicBezTo>
                    <a:pt x="5457825" y="130955"/>
                    <a:pt x="5457825" y="130955"/>
                    <a:pt x="5457825" y="3767945"/>
                  </a:cubicBezTo>
                  <a:cubicBezTo>
                    <a:pt x="5457825" y="3767945"/>
                    <a:pt x="5457825" y="3770921"/>
                    <a:pt x="5457825" y="3773897"/>
                  </a:cubicBezTo>
                  <a:cubicBezTo>
                    <a:pt x="5454849" y="3842351"/>
                    <a:pt x="5395331" y="3898900"/>
                    <a:pt x="5326885" y="3898900"/>
                  </a:cubicBezTo>
                  <a:cubicBezTo>
                    <a:pt x="5326885" y="3898900"/>
                    <a:pt x="5326885" y="3898900"/>
                    <a:pt x="130940" y="3898900"/>
                  </a:cubicBezTo>
                  <a:cubicBezTo>
                    <a:pt x="59518" y="3898900"/>
                    <a:pt x="2976" y="3842351"/>
                    <a:pt x="0" y="3773897"/>
                  </a:cubicBezTo>
                  <a:cubicBezTo>
                    <a:pt x="0" y="3770921"/>
                    <a:pt x="0" y="3767945"/>
                    <a:pt x="0" y="3767945"/>
                  </a:cubicBezTo>
                  <a:cubicBezTo>
                    <a:pt x="0" y="3767945"/>
                    <a:pt x="0" y="3767945"/>
                    <a:pt x="0" y="130955"/>
                  </a:cubicBezTo>
                  <a:cubicBezTo>
                    <a:pt x="0" y="77383"/>
                    <a:pt x="26783" y="35715"/>
                    <a:pt x="71422" y="11905"/>
                  </a:cubicBezTo>
                  <a:cubicBezTo>
                    <a:pt x="89278" y="2976"/>
                    <a:pt x="110109" y="0"/>
                    <a:pt x="130940"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tx2">
                    <a:lumMod val="100000"/>
                  </a:schemeClr>
                </a:solidFill>
              </a:endParaRPr>
            </a:p>
          </p:txBody>
        </p:sp>
        <p:sp>
          <p:nvSpPr>
            <p:cNvPr id="27" name="Freeform 7"/>
            <p:cNvSpPr>
              <a:spLocks noEditPoints="1"/>
            </p:cNvSpPr>
            <p:nvPr/>
          </p:nvSpPr>
          <p:spPr bwMode="auto">
            <a:xfrm>
              <a:off x="5516499" y="3221736"/>
              <a:ext cx="1159002" cy="598551"/>
            </a:xfrm>
            <a:custGeom>
              <a:avLst/>
              <a:gdLst>
                <a:gd name="T0" fmla="*/ 9 w 1622"/>
                <a:gd name="T1" fmla="*/ 487 h 838"/>
                <a:gd name="T2" fmla="*/ 338 w 1622"/>
                <a:gd name="T3" fmla="*/ 487 h 838"/>
                <a:gd name="T4" fmla="*/ 347 w 1622"/>
                <a:gd name="T5" fmla="*/ 496 h 838"/>
                <a:gd name="T6" fmla="*/ 347 w 1622"/>
                <a:gd name="T7" fmla="*/ 830 h 838"/>
                <a:gd name="T8" fmla="*/ 338 w 1622"/>
                <a:gd name="T9" fmla="*/ 838 h 838"/>
                <a:gd name="T10" fmla="*/ 9 w 1622"/>
                <a:gd name="T11" fmla="*/ 838 h 838"/>
                <a:gd name="T12" fmla="*/ 0 w 1622"/>
                <a:gd name="T13" fmla="*/ 830 h 838"/>
                <a:gd name="T14" fmla="*/ 0 w 1622"/>
                <a:gd name="T15" fmla="*/ 496 h 838"/>
                <a:gd name="T16" fmla="*/ 9 w 1622"/>
                <a:gd name="T17" fmla="*/ 487 h 838"/>
                <a:gd name="T18" fmla="*/ 434 w 1622"/>
                <a:gd name="T19" fmla="*/ 351 h 838"/>
                <a:gd name="T20" fmla="*/ 763 w 1622"/>
                <a:gd name="T21" fmla="*/ 351 h 838"/>
                <a:gd name="T22" fmla="*/ 772 w 1622"/>
                <a:gd name="T23" fmla="*/ 360 h 838"/>
                <a:gd name="T24" fmla="*/ 772 w 1622"/>
                <a:gd name="T25" fmla="*/ 830 h 838"/>
                <a:gd name="T26" fmla="*/ 763 w 1622"/>
                <a:gd name="T27" fmla="*/ 838 h 838"/>
                <a:gd name="T28" fmla="*/ 434 w 1622"/>
                <a:gd name="T29" fmla="*/ 838 h 838"/>
                <a:gd name="T30" fmla="*/ 425 w 1622"/>
                <a:gd name="T31" fmla="*/ 830 h 838"/>
                <a:gd name="T32" fmla="*/ 425 w 1622"/>
                <a:gd name="T33" fmla="*/ 360 h 838"/>
                <a:gd name="T34" fmla="*/ 434 w 1622"/>
                <a:gd name="T35" fmla="*/ 351 h 838"/>
                <a:gd name="T36" fmla="*/ 859 w 1622"/>
                <a:gd name="T37" fmla="*/ 198 h 838"/>
                <a:gd name="T38" fmla="*/ 1188 w 1622"/>
                <a:gd name="T39" fmla="*/ 198 h 838"/>
                <a:gd name="T40" fmla="*/ 1197 w 1622"/>
                <a:gd name="T41" fmla="*/ 207 h 838"/>
                <a:gd name="T42" fmla="*/ 1197 w 1622"/>
                <a:gd name="T43" fmla="*/ 830 h 838"/>
                <a:gd name="T44" fmla="*/ 1188 w 1622"/>
                <a:gd name="T45" fmla="*/ 838 h 838"/>
                <a:gd name="T46" fmla="*/ 859 w 1622"/>
                <a:gd name="T47" fmla="*/ 838 h 838"/>
                <a:gd name="T48" fmla="*/ 850 w 1622"/>
                <a:gd name="T49" fmla="*/ 830 h 838"/>
                <a:gd name="T50" fmla="*/ 850 w 1622"/>
                <a:gd name="T51" fmla="*/ 207 h 838"/>
                <a:gd name="T52" fmla="*/ 859 w 1622"/>
                <a:gd name="T53" fmla="*/ 198 h 838"/>
                <a:gd name="T54" fmla="*/ 1283 w 1622"/>
                <a:gd name="T55" fmla="*/ 0 h 838"/>
                <a:gd name="T56" fmla="*/ 1613 w 1622"/>
                <a:gd name="T57" fmla="*/ 0 h 838"/>
                <a:gd name="T58" fmla="*/ 1622 w 1622"/>
                <a:gd name="T59" fmla="*/ 9 h 838"/>
                <a:gd name="T60" fmla="*/ 1622 w 1622"/>
                <a:gd name="T61" fmla="*/ 830 h 838"/>
                <a:gd name="T62" fmla="*/ 1613 w 1622"/>
                <a:gd name="T63" fmla="*/ 838 h 838"/>
                <a:gd name="T64" fmla="*/ 1283 w 1622"/>
                <a:gd name="T65" fmla="*/ 838 h 838"/>
                <a:gd name="T66" fmla="*/ 1275 w 1622"/>
                <a:gd name="T67" fmla="*/ 830 h 838"/>
                <a:gd name="T68" fmla="*/ 1275 w 1622"/>
                <a:gd name="T69" fmla="*/ 9 h 838"/>
                <a:gd name="T70" fmla="*/ 1283 w 1622"/>
                <a:gd name="T7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22" h="838">
                  <a:moveTo>
                    <a:pt x="9" y="487"/>
                  </a:moveTo>
                  <a:cubicBezTo>
                    <a:pt x="9" y="487"/>
                    <a:pt x="9" y="487"/>
                    <a:pt x="338" y="487"/>
                  </a:cubicBezTo>
                  <a:cubicBezTo>
                    <a:pt x="343" y="487"/>
                    <a:pt x="347" y="491"/>
                    <a:pt x="347" y="496"/>
                  </a:cubicBezTo>
                  <a:cubicBezTo>
                    <a:pt x="347" y="496"/>
                    <a:pt x="347" y="496"/>
                    <a:pt x="347" y="830"/>
                  </a:cubicBezTo>
                  <a:cubicBezTo>
                    <a:pt x="347" y="834"/>
                    <a:pt x="343" y="838"/>
                    <a:pt x="338" y="838"/>
                  </a:cubicBezTo>
                  <a:cubicBezTo>
                    <a:pt x="338" y="838"/>
                    <a:pt x="338" y="838"/>
                    <a:pt x="9" y="838"/>
                  </a:cubicBezTo>
                  <a:cubicBezTo>
                    <a:pt x="4" y="838"/>
                    <a:pt x="0" y="834"/>
                    <a:pt x="0" y="830"/>
                  </a:cubicBezTo>
                  <a:cubicBezTo>
                    <a:pt x="0" y="830"/>
                    <a:pt x="0" y="830"/>
                    <a:pt x="0" y="496"/>
                  </a:cubicBezTo>
                  <a:cubicBezTo>
                    <a:pt x="0" y="491"/>
                    <a:pt x="4" y="487"/>
                    <a:pt x="9" y="487"/>
                  </a:cubicBezTo>
                  <a:close/>
                  <a:moveTo>
                    <a:pt x="434" y="351"/>
                  </a:moveTo>
                  <a:cubicBezTo>
                    <a:pt x="434" y="351"/>
                    <a:pt x="434" y="351"/>
                    <a:pt x="763" y="351"/>
                  </a:cubicBezTo>
                  <a:cubicBezTo>
                    <a:pt x="768" y="351"/>
                    <a:pt x="772" y="355"/>
                    <a:pt x="772" y="360"/>
                  </a:cubicBezTo>
                  <a:cubicBezTo>
                    <a:pt x="772" y="360"/>
                    <a:pt x="772" y="360"/>
                    <a:pt x="772" y="830"/>
                  </a:cubicBezTo>
                  <a:cubicBezTo>
                    <a:pt x="772" y="834"/>
                    <a:pt x="768" y="838"/>
                    <a:pt x="763" y="838"/>
                  </a:cubicBezTo>
                  <a:cubicBezTo>
                    <a:pt x="763" y="838"/>
                    <a:pt x="763" y="838"/>
                    <a:pt x="434" y="838"/>
                  </a:cubicBezTo>
                  <a:cubicBezTo>
                    <a:pt x="429" y="838"/>
                    <a:pt x="425" y="834"/>
                    <a:pt x="425" y="830"/>
                  </a:cubicBezTo>
                  <a:cubicBezTo>
                    <a:pt x="425" y="830"/>
                    <a:pt x="425" y="830"/>
                    <a:pt x="425" y="360"/>
                  </a:cubicBezTo>
                  <a:cubicBezTo>
                    <a:pt x="425" y="355"/>
                    <a:pt x="429" y="351"/>
                    <a:pt x="434" y="351"/>
                  </a:cubicBezTo>
                  <a:close/>
                  <a:moveTo>
                    <a:pt x="859" y="198"/>
                  </a:moveTo>
                  <a:cubicBezTo>
                    <a:pt x="859" y="198"/>
                    <a:pt x="859" y="198"/>
                    <a:pt x="1188" y="198"/>
                  </a:cubicBezTo>
                  <a:cubicBezTo>
                    <a:pt x="1193" y="198"/>
                    <a:pt x="1197" y="202"/>
                    <a:pt x="1197" y="207"/>
                  </a:cubicBezTo>
                  <a:cubicBezTo>
                    <a:pt x="1197" y="207"/>
                    <a:pt x="1197" y="207"/>
                    <a:pt x="1197" y="830"/>
                  </a:cubicBezTo>
                  <a:cubicBezTo>
                    <a:pt x="1197" y="834"/>
                    <a:pt x="1193" y="838"/>
                    <a:pt x="1188" y="838"/>
                  </a:cubicBezTo>
                  <a:cubicBezTo>
                    <a:pt x="1188" y="838"/>
                    <a:pt x="1188" y="838"/>
                    <a:pt x="859" y="838"/>
                  </a:cubicBezTo>
                  <a:cubicBezTo>
                    <a:pt x="854" y="838"/>
                    <a:pt x="850" y="834"/>
                    <a:pt x="850" y="830"/>
                  </a:cubicBezTo>
                  <a:cubicBezTo>
                    <a:pt x="850" y="830"/>
                    <a:pt x="850" y="830"/>
                    <a:pt x="850" y="207"/>
                  </a:cubicBezTo>
                  <a:cubicBezTo>
                    <a:pt x="850" y="202"/>
                    <a:pt x="854" y="198"/>
                    <a:pt x="859" y="198"/>
                  </a:cubicBezTo>
                  <a:close/>
                  <a:moveTo>
                    <a:pt x="1283" y="0"/>
                  </a:moveTo>
                  <a:cubicBezTo>
                    <a:pt x="1283" y="0"/>
                    <a:pt x="1283" y="0"/>
                    <a:pt x="1613" y="0"/>
                  </a:cubicBezTo>
                  <a:cubicBezTo>
                    <a:pt x="1618" y="0"/>
                    <a:pt x="1622" y="4"/>
                    <a:pt x="1622" y="9"/>
                  </a:cubicBezTo>
                  <a:cubicBezTo>
                    <a:pt x="1622" y="9"/>
                    <a:pt x="1622" y="9"/>
                    <a:pt x="1622" y="830"/>
                  </a:cubicBezTo>
                  <a:cubicBezTo>
                    <a:pt x="1622" y="834"/>
                    <a:pt x="1618" y="838"/>
                    <a:pt x="1613" y="838"/>
                  </a:cubicBezTo>
                  <a:cubicBezTo>
                    <a:pt x="1613" y="838"/>
                    <a:pt x="1613" y="838"/>
                    <a:pt x="1283" y="838"/>
                  </a:cubicBezTo>
                  <a:cubicBezTo>
                    <a:pt x="1279" y="838"/>
                    <a:pt x="1275" y="834"/>
                    <a:pt x="1275" y="830"/>
                  </a:cubicBezTo>
                  <a:cubicBezTo>
                    <a:pt x="1275" y="830"/>
                    <a:pt x="1275" y="830"/>
                    <a:pt x="1275" y="9"/>
                  </a:cubicBezTo>
                  <a:cubicBezTo>
                    <a:pt x="1275" y="4"/>
                    <a:pt x="1279" y="0"/>
                    <a:pt x="1283"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2">
                    <a:lumMod val="100000"/>
                  </a:schemeClr>
                </a:solidFill>
              </a:endParaRPr>
            </a:p>
          </p:txBody>
        </p:sp>
      </p:grpSp>
    </p:spTree>
    <p:custDataLst>
      <p:tags r:id="rId1"/>
    </p:custDataLst>
    <p:extLst>
      <p:ext uri="{BB962C8B-B14F-4D97-AF65-F5344CB8AC3E}">
        <p14:creationId xmlns:p14="http://schemas.microsoft.com/office/powerpoint/2010/main" val="1920177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a:lstStyle/>
          <a:p>
            <a:r>
              <a:rPr lang="en-US" dirty="0"/>
              <a:t>Segmentation via clustering instead of business rules produced more statistically significant results in tests for margin, visitation</a:t>
            </a:r>
          </a:p>
        </p:txBody>
      </p:sp>
      <p:graphicFrame>
        <p:nvGraphicFramePr>
          <p:cNvPr id="3" name="table_type_name"/>
          <p:cNvGraphicFramePr>
            <a:graphicFrameLocks noGrp="1"/>
          </p:cNvGraphicFramePr>
          <p:nvPr>
            <p:extLst>
              <p:ext uri="{D42A27DB-BD31-4B8C-83A1-F6EECF244321}">
                <p14:modId xmlns:p14="http://schemas.microsoft.com/office/powerpoint/2010/main" val="1203048323"/>
              </p:ext>
            </p:extLst>
          </p:nvPr>
        </p:nvGraphicFramePr>
        <p:xfrm>
          <a:off x="629400" y="3126241"/>
          <a:ext cx="4995639" cy="2699904"/>
        </p:xfrm>
        <a:graphic>
          <a:graphicData uri="http://schemas.openxmlformats.org/drawingml/2006/table">
            <a:tbl>
              <a:tblPr/>
              <a:tblGrid>
                <a:gridCol w="1173204">
                  <a:extLst>
                    <a:ext uri="{9D8B030D-6E8A-4147-A177-3AD203B41FA5}">
                      <a16:colId xmlns:a16="http://schemas.microsoft.com/office/drawing/2014/main" val="20000"/>
                    </a:ext>
                  </a:extLst>
                </a:gridCol>
                <a:gridCol w="1274145">
                  <a:extLst>
                    <a:ext uri="{9D8B030D-6E8A-4147-A177-3AD203B41FA5}">
                      <a16:colId xmlns:a16="http://schemas.microsoft.com/office/drawing/2014/main" val="20001"/>
                    </a:ext>
                  </a:extLst>
                </a:gridCol>
                <a:gridCol w="1274145">
                  <a:extLst>
                    <a:ext uri="{9D8B030D-6E8A-4147-A177-3AD203B41FA5}">
                      <a16:colId xmlns:a16="http://schemas.microsoft.com/office/drawing/2014/main" val="20002"/>
                    </a:ext>
                  </a:extLst>
                </a:gridCol>
                <a:gridCol w="1274145">
                  <a:extLst>
                    <a:ext uri="{9D8B030D-6E8A-4147-A177-3AD203B41FA5}">
                      <a16:colId xmlns:a16="http://schemas.microsoft.com/office/drawing/2014/main" val="20003"/>
                    </a:ext>
                  </a:extLst>
                </a:gridCol>
              </a:tblGrid>
              <a:tr h="509245">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rPr>
                        <a:t>Segment</a:t>
                      </a:r>
                    </a:p>
                  </a:txBody>
                  <a:tcPr marL="0" marR="72000" marT="73152" marB="73152" anchor="b"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s-MX" sz="2000" b="0" i="0" u="none" strike="noStrike" cap="none" normalizeH="0" baseline="0" dirty="0">
                          <a:ln>
                            <a:noFill/>
                          </a:ln>
                          <a:solidFill>
                            <a:schemeClr val="tx2"/>
                          </a:solidFill>
                          <a:effectLst/>
                          <a:latin typeface="+mn-lt"/>
                          <a:cs typeface="Arial" charset="0"/>
                          <a:sym typeface="Trebuchet MS" panose="020B0603020202020204" pitchFamily="34" charset="0"/>
                        </a:rPr>
                        <a:t>BAU vs Control</a:t>
                      </a:r>
                      <a:endPar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endParaRPr>
                    </a:p>
                  </a:txBody>
                  <a:tcPr marL="0" marR="73152"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rPr>
                        <a:t>Test vs Control</a:t>
                      </a:r>
                    </a:p>
                  </a:txBody>
                  <a:tcPr marL="0" marR="73152" marT="73152" marB="73152" anchor="b"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s-MX" sz="2000" b="0" i="0" u="none" strike="noStrike" cap="none" normalizeH="0" baseline="0" dirty="0">
                          <a:ln>
                            <a:noFill/>
                          </a:ln>
                          <a:solidFill>
                            <a:schemeClr val="tx2"/>
                          </a:solidFill>
                          <a:effectLst/>
                          <a:latin typeface="+mn-lt"/>
                          <a:cs typeface="Arial" charset="0"/>
                          <a:sym typeface="Trebuchet MS" panose="020B0603020202020204" pitchFamily="34" charset="0"/>
                        </a:rPr>
                        <a:t>Test vs BAU</a:t>
                      </a:r>
                      <a:endPar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endParaRPr>
                    </a:p>
                  </a:txBody>
                  <a:tcPr marL="0" marR="73152" marT="73152" marB="73152" anchor="b"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rPr>
                        <a:t>High</a:t>
                      </a:r>
                      <a:endPar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EBC5D0"/>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1"/>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s-MX"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rPr>
                        <a:t>Medium</a:t>
                      </a:r>
                      <a:endPar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EBC5D0"/>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2"/>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rPr>
                        <a:t>Low</a:t>
                      </a: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EBC5D0"/>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C9E7CA"/>
                    </a:solidFill>
                  </a:tcPr>
                </a:tc>
                <a:tc>
                  <a:txBody>
                    <a:bodyPr/>
                    <a:lstStyle/>
                    <a:p>
                      <a:pPr algn="ctr" rtl="0" fontAlgn="ctr"/>
                      <a:endParaRPr kumimoji="0" lang="en-US" sz="1400" b="0" i="0" u="none" strike="noStrike" kern="1200" cap="none" spc="0" normalizeH="0" baseline="0" noProof="0" dirty="0">
                        <a:ln>
                          <a:noFill/>
                        </a:ln>
                        <a:solidFill>
                          <a:srgbClr val="7F7F7F"/>
                        </a:solidFill>
                        <a:effectLst/>
                        <a:uLnTx/>
                        <a:uFillTx/>
                        <a:latin typeface="+mn-lt"/>
                        <a:ea typeface="+mn-ea"/>
                        <a:cs typeface="+mn-cs"/>
                      </a:endParaRP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3"/>
                  </a:ext>
                </a:extLst>
              </a:tr>
            </a:tbl>
          </a:graphicData>
        </a:graphic>
      </p:graphicFrame>
      <p:sp>
        <p:nvSpPr>
          <p:cNvPr id="6" name="ee4pHeader1"/>
          <p:cNvSpPr txBox="1"/>
          <p:nvPr/>
        </p:nvSpPr>
        <p:spPr>
          <a:xfrm>
            <a:off x="629400" y="2077151"/>
            <a:ext cx="4995640" cy="759600"/>
          </a:xfrm>
          <a:prstGeom prst="rect">
            <a:avLst/>
          </a:prstGeom>
          <a:noFill/>
          <a:ln cap="rnd">
            <a:noFill/>
          </a:ln>
        </p:spPr>
        <p:txBody>
          <a:bodyPr wrap="square" lIns="0" tIns="0" rIns="0" bIns="0" rtlCol="0" anchor="b">
            <a:noAutofit/>
          </a:bodyPr>
          <a:lstStyle/>
          <a:p>
            <a:pPr marL="0" lvl="3"/>
            <a:r>
              <a:rPr lang="en-US" sz="2000" dirty="0">
                <a:solidFill>
                  <a:schemeClr val="tx2"/>
                </a:solidFill>
              </a:rPr>
              <a:t>Fewer cells significant (blue) when sub-populations grouped by business rules</a:t>
            </a:r>
          </a:p>
        </p:txBody>
      </p:sp>
      <p:sp>
        <p:nvSpPr>
          <p:cNvPr id="7" name="ee4pHeader2"/>
          <p:cNvSpPr txBox="1"/>
          <p:nvPr/>
        </p:nvSpPr>
        <p:spPr>
          <a:xfrm>
            <a:off x="6567560" y="2077151"/>
            <a:ext cx="4995640" cy="759600"/>
          </a:xfrm>
          <a:prstGeom prst="rect">
            <a:avLst/>
          </a:prstGeom>
          <a:noFill/>
          <a:ln cap="rnd">
            <a:noFill/>
          </a:ln>
        </p:spPr>
        <p:txBody>
          <a:bodyPr wrap="square" lIns="0" tIns="0" rIns="0" bIns="0" rtlCol="0" anchor="b">
            <a:noAutofit/>
          </a:bodyPr>
          <a:lstStyle/>
          <a:p>
            <a:pPr marL="0" lvl="3"/>
            <a:r>
              <a:rPr lang="en-US" sz="2000" dirty="0">
                <a:solidFill>
                  <a:schemeClr val="tx2"/>
                </a:solidFill>
              </a:rPr>
              <a:t>Re-segmentation produces higher statistical significance in per person gross margin lift.</a:t>
            </a:r>
          </a:p>
        </p:txBody>
      </p:sp>
      <p:graphicFrame>
        <p:nvGraphicFramePr>
          <p:cNvPr id="8" name="table_type_name"/>
          <p:cNvGraphicFramePr>
            <a:graphicFrameLocks noGrp="1"/>
          </p:cNvGraphicFramePr>
          <p:nvPr>
            <p:extLst/>
          </p:nvPr>
        </p:nvGraphicFramePr>
        <p:xfrm>
          <a:off x="6567560" y="3126241"/>
          <a:ext cx="4995639" cy="2699904"/>
        </p:xfrm>
        <a:graphic>
          <a:graphicData uri="http://schemas.openxmlformats.org/drawingml/2006/table">
            <a:tbl>
              <a:tblPr/>
              <a:tblGrid>
                <a:gridCol w="1173204">
                  <a:extLst>
                    <a:ext uri="{9D8B030D-6E8A-4147-A177-3AD203B41FA5}">
                      <a16:colId xmlns:a16="http://schemas.microsoft.com/office/drawing/2014/main" val="20000"/>
                    </a:ext>
                  </a:extLst>
                </a:gridCol>
                <a:gridCol w="1274145">
                  <a:extLst>
                    <a:ext uri="{9D8B030D-6E8A-4147-A177-3AD203B41FA5}">
                      <a16:colId xmlns:a16="http://schemas.microsoft.com/office/drawing/2014/main" val="20001"/>
                    </a:ext>
                  </a:extLst>
                </a:gridCol>
                <a:gridCol w="1274145">
                  <a:extLst>
                    <a:ext uri="{9D8B030D-6E8A-4147-A177-3AD203B41FA5}">
                      <a16:colId xmlns:a16="http://schemas.microsoft.com/office/drawing/2014/main" val="20002"/>
                    </a:ext>
                  </a:extLst>
                </a:gridCol>
                <a:gridCol w="1274145">
                  <a:extLst>
                    <a:ext uri="{9D8B030D-6E8A-4147-A177-3AD203B41FA5}">
                      <a16:colId xmlns:a16="http://schemas.microsoft.com/office/drawing/2014/main" val="20003"/>
                    </a:ext>
                  </a:extLst>
                </a:gridCol>
              </a:tblGrid>
              <a:tr h="509245">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rPr>
                        <a:t>Segment</a:t>
                      </a:r>
                    </a:p>
                  </a:txBody>
                  <a:tcPr marL="0" marR="72000" marT="73152" marB="73152" anchor="b"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s-MX" sz="2000" b="0" i="0" u="none" strike="noStrike" cap="none" normalizeH="0" baseline="0" dirty="0">
                          <a:ln>
                            <a:noFill/>
                          </a:ln>
                          <a:solidFill>
                            <a:schemeClr val="tx2"/>
                          </a:solidFill>
                          <a:effectLst/>
                          <a:latin typeface="+mn-lt"/>
                          <a:cs typeface="Arial" charset="0"/>
                          <a:sym typeface="Trebuchet MS" panose="020B0603020202020204" pitchFamily="34" charset="0"/>
                        </a:rPr>
                        <a:t>BAU vs Control</a:t>
                      </a:r>
                      <a:endPar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endParaRPr>
                    </a:p>
                  </a:txBody>
                  <a:tcPr marL="0" marR="73152" marT="73152" marB="73152" anchor="b" horzOverflow="overflow">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rPr>
                        <a:t>Test vs Control</a:t>
                      </a:r>
                    </a:p>
                  </a:txBody>
                  <a:tcPr marL="0" marR="73152" marT="73152" marB="73152" anchor="b"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s-MX" sz="2000" b="0" i="0" u="none" strike="noStrike" cap="none" normalizeH="0" baseline="0" dirty="0">
                          <a:ln>
                            <a:noFill/>
                          </a:ln>
                          <a:solidFill>
                            <a:schemeClr val="tx2"/>
                          </a:solidFill>
                          <a:effectLst/>
                          <a:latin typeface="+mn-lt"/>
                          <a:cs typeface="Arial" charset="0"/>
                          <a:sym typeface="Trebuchet MS" panose="020B0603020202020204" pitchFamily="34" charset="0"/>
                        </a:rPr>
                        <a:t>Test vs BAU</a:t>
                      </a:r>
                      <a:endParaRPr kumimoji="0" lang="en-US" sz="2000" b="0" i="0" u="none" strike="noStrike" cap="none" normalizeH="0" baseline="0" dirty="0">
                        <a:ln>
                          <a:noFill/>
                        </a:ln>
                        <a:solidFill>
                          <a:schemeClr val="tx2"/>
                        </a:solidFill>
                        <a:effectLst/>
                        <a:latin typeface="+mn-lt"/>
                        <a:cs typeface="Arial" charset="0"/>
                        <a:sym typeface="Trebuchet MS" panose="020B0603020202020204" pitchFamily="34" charset="0"/>
                      </a:endParaRPr>
                    </a:p>
                  </a:txBody>
                  <a:tcPr marL="0" marR="73152" marT="73152" marB="73152" anchor="b" horzOverflow="overflow">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2000" b="0" i="0" u="none" strike="noStrike" cap="none" normalizeH="0" baseline="0" dirty="0">
                          <a:ln>
                            <a:noFill/>
                          </a:ln>
                          <a:solidFill>
                            <a:schemeClr val="tx1"/>
                          </a:solidFill>
                          <a:effectLst/>
                          <a:latin typeface="+mn-lt"/>
                          <a:cs typeface="Arial" charset="0"/>
                          <a:sym typeface="Trebuchet MS" panose="020B0603020202020204" pitchFamily="34" charset="0"/>
                        </a:rPr>
                        <a:t>High</a:t>
                      </a:r>
                      <a:endPar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rtl="0" fontAlgn="ctr"/>
                      <a:r>
                        <a:rPr lang="es-MX" sz="2000" b="0" i="0" u="none" strike="noStrike" dirty="0">
                          <a:solidFill>
                            <a:srgbClr val="575757"/>
                          </a:solidFill>
                          <a:effectLst/>
                          <a:latin typeface="Trebuchet MS" panose="020B0603020202020204" pitchFamily="34" charset="0"/>
                        </a:rPr>
                        <a:t>-6.2%</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EBC5D0"/>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3.6%</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10.5%</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1"/>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s-MX"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rPr>
                        <a:t>Medium</a:t>
                      </a:r>
                      <a:endPar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endParaRP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noFill/>
                  </a:tcPr>
                </a:tc>
                <a:tc>
                  <a:txBody>
                    <a:bodyPr/>
                    <a:lstStyle/>
                    <a:p>
                      <a:pPr algn="ctr" rtl="0" fontAlgn="ctr"/>
                      <a:r>
                        <a:rPr lang="es-MX" sz="2000" b="0" i="0" u="none" strike="noStrike" dirty="0">
                          <a:solidFill>
                            <a:srgbClr val="575757"/>
                          </a:solidFill>
                          <a:effectLst/>
                          <a:latin typeface="Trebuchet MS" panose="020B0603020202020204" pitchFamily="34" charset="0"/>
                        </a:rPr>
                        <a:t>-5.8%</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EBC5D0"/>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4.0%</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85%</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10.3%</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solidFill>
                        <a:srgbClr val="9A9A9A">
                          <a:lumMod val="100000"/>
                        </a:srgbClr>
                      </a:solid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2"/>
                  </a:ext>
                </a:extLst>
              </a:tr>
              <a:tr h="648000">
                <a:tc>
                  <a:txBody>
                    <a:bodyPr/>
                    <a:lstStyle/>
                    <a:p>
                      <a:pPr marL="0" marR="0" lvl="0" indent="0" algn="l" defTabSz="914400" rtl="0" eaLnBrk="1" fontAlgn="auto" latinLnBrk="0" hangingPunct="1">
                        <a:lnSpc>
                          <a:spcPct val="100000"/>
                        </a:lnSpc>
                        <a:spcBef>
                          <a:spcPts val="0"/>
                        </a:spcBef>
                        <a:spcAft>
                          <a:spcPts val="0"/>
                        </a:spcAft>
                        <a:buClr>
                          <a:schemeClr val="tx2"/>
                        </a:buClr>
                        <a:buSzPct val="100000"/>
                        <a:buFontTx/>
                        <a:buNone/>
                        <a:tabLst/>
                      </a:pPr>
                      <a:r>
                        <a:rPr kumimoji="0" lang="en-US" sz="2000" b="0" i="0" u="none" strike="noStrike" kern="1200" cap="none" spc="0" normalizeH="0" baseline="0" noProof="0" dirty="0">
                          <a:ln>
                            <a:noFill/>
                          </a:ln>
                          <a:solidFill>
                            <a:schemeClr val="tx1">
                              <a:lumMod val="100000"/>
                            </a:schemeClr>
                          </a:solidFill>
                          <a:effectLst/>
                          <a:uLnTx/>
                          <a:uFillTx/>
                          <a:latin typeface="+mn-lt"/>
                          <a:ea typeface="+mn-ea"/>
                          <a:cs typeface="Arial" pitchFamily="34" charset="0"/>
                          <a:sym typeface="Trebuchet MS" panose="020B0603020202020204" pitchFamily="34" charset="0"/>
                        </a:rPr>
                        <a:t>Low</a:t>
                      </a:r>
                    </a:p>
                  </a:txBody>
                  <a:tcPr marL="0" marR="72000" marT="73152" marB="73152" anchor="ctr" horzOverflow="overflow">
                    <a:lnL cap="flat">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noFill/>
                  </a:tcPr>
                </a:tc>
                <a:tc>
                  <a:txBody>
                    <a:bodyPr/>
                    <a:lstStyle/>
                    <a:p>
                      <a:pPr algn="ctr" rtl="0" fontAlgn="ctr"/>
                      <a:r>
                        <a:rPr lang="es-MX" sz="2000" b="0" i="0" u="none" strike="noStrike" dirty="0">
                          <a:solidFill>
                            <a:srgbClr val="575757"/>
                          </a:solidFill>
                          <a:effectLst/>
                          <a:latin typeface="Trebuchet MS" panose="020B0603020202020204" pitchFamily="34" charset="0"/>
                        </a:rPr>
                        <a:t>-5.3%</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EBC5D0"/>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2.9%</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80%</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C9E7CA"/>
                    </a:solidFill>
                  </a:tcPr>
                </a:tc>
                <a:tc>
                  <a:txBody>
                    <a:bodyPr/>
                    <a:lstStyle/>
                    <a:p>
                      <a:pPr algn="ctr" rtl="0" fontAlgn="ctr"/>
                      <a:r>
                        <a:rPr lang="es-MX" sz="2000" b="0" i="0" u="none" strike="noStrike" dirty="0">
                          <a:solidFill>
                            <a:srgbClr val="575757"/>
                          </a:solidFill>
                          <a:effectLst/>
                          <a:latin typeface="Trebuchet MS" panose="020B0603020202020204" pitchFamily="34" charset="0"/>
                        </a:rPr>
                        <a:t>8.7%</a:t>
                      </a:r>
                    </a:p>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 95%</a:t>
                      </a:r>
                    </a:p>
                  </a:txBody>
                  <a:tcPr marL="0" marR="0" marT="0" marB="0" anchor="ctr">
                    <a:lnL>
                      <a:noFill/>
                    </a:lnL>
                    <a:lnR cap="flat">
                      <a:noFill/>
                    </a:lnR>
                    <a:lnT w="9525" cap="flat" cmpd="sng" algn="ctr">
                      <a:solidFill>
                        <a:srgbClr val="9A9A9A">
                          <a:lumMod val="100000"/>
                        </a:srgbClr>
                      </a:solidFill>
                      <a:prstDash val="solid"/>
                      <a:round/>
                      <a:headEnd type="none" w="med" len="med"/>
                      <a:tailEnd type="none" w="med" len="med"/>
                    </a:lnT>
                    <a:lnB w="9525" cap="flat" cmpd="sng" algn="ctr">
                      <a:noFill/>
                      <a:prstDash val="solid"/>
                      <a:round/>
                      <a:headEnd type="none" w="med" len="med"/>
                      <a:tailEnd type="none" w="med" len="med"/>
                    </a:lnB>
                    <a:lnTlToBr>
                      <a:noFill/>
                    </a:lnTlToBr>
                    <a:lnBlToTr>
                      <a:noFill/>
                    </a:lnBlToTr>
                    <a:solidFill>
                      <a:srgbClr val="C9E7CA"/>
                    </a:solidFill>
                  </a:tcPr>
                </a:tc>
                <a:extLst>
                  <a:ext uri="{0D108BD9-81ED-4DB2-BD59-A6C34878D82A}">
                    <a16:rowId xmlns:a16="http://schemas.microsoft.com/office/drawing/2014/main" val="10003"/>
                  </a:ext>
                </a:extLst>
              </a:tr>
            </a:tbl>
          </a:graphicData>
        </a:graphic>
      </p:graphicFrame>
      <p:pic>
        <p:nvPicPr>
          <p:cNvPr id="9" name="BackupStamp"/>
          <p:cNvPicPr>
            <a:picLocks noChangeAspect="1"/>
          </p:cNvPicPr>
          <p:nvPr/>
        </p:nvPicPr>
        <p:blipFill>
          <a:blip r:embed="rId2"/>
          <a:stretch>
            <a:fillRect/>
          </a:stretch>
        </p:blipFill>
        <p:spPr>
          <a:xfrm>
            <a:off x="5229967" y="1582"/>
            <a:ext cx="1732066" cy="334800"/>
          </a:xfrm>
          <a:prstGeom prst="rect">
            <a:avLst/>
          </a:prstGeom>
        </p:spPr>
      </p:pic>
      <p:sp>
        <p:nvSpPr>
          <p:cNvPr id="10" name="Rounded Rectangle 9">
            <a:extLst>
              <a:ext uri="{FF2B5EF4-FFF2-40B4-BE49-F238E27FC236}">
                <a16:creationId xmlns:a16="http://schemas.microsoft.com/office/drawing/2014/main" id="{F7E3AEC7-B960-B54D-8948-C9C86AD1E1B7}"/>
              </a:ext>
            </a:extLst>
          </p:cNvPr>
          <p:cNvSpPr/>
          <p:nvPr/>
        </p:nvSpPr>
        <p:spPr>
          <a:xfrm>
            <a:off x="4304239" y="3870960"/>
            <a:ext cx="1320800" cy="660401"/>
          </a:xfrm>
          <a:prstGeom prst="roundRect">
            <a:avLst/>
          </a:prstGeom>
          <a:noFill/>
          <a:ln w="38100" cap="rnd" cmpd="sng" algn="ctr">
            <a:solidFill>
              <a:schemeClr val="accent6">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 name="Rounded Rectangle 10">
            <a:extLst>
              <a:ext uri="{FF2B5EF4-FFF2-40B4-BE49-F238E27FC236}">
                <a16:creationId xmlns:a16="http://schemas.microsoft.com/office/drawing/2014/main" id="{3599A9FB-7B20-AA4B-95AF-2D72166F470A}"/>
              </a:ext>
            </a:extLst>
          </p:cNvPr>
          <p:cNvSpPr/>
          <p:nvPr/>
        </p:nvSpPr>
        <p:spPr>
          <a:xfrm>
            <a:off x="7744579" y="3870959"/>
            <a:ext cx="1267341" cy="1955185"/>
          </a:xfrm>
          <a:prstGeom prst="roundRect">
            <a:avLst/>
          </a:prstGeom>
          <a:noFill/>
          <a:ln w="38100" cap="rnd" cmpd="sng" algn="ctr">
            <a:solidFill>
              <a:schemeClr val="accent6">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 name="Rounded Rectangle 11">
            <a:extLst>
              <a:ext uri="{FF2B5EF4-FFF2-40B4-BE49-F238E27FC236}">
                <a16:creationId xmlns:a16="http://schemas.microsoft.com/office/drawing/2014/main" id="{784EE94F-0DB8-BA4E-BCCD-31A932221494}"/>
              </a:ext>
            </a:extLst>
          </p:cNvPr>
          <p:cNvSpPr/>
          <p:nvPr/>
        </p:nvSpPr>
        <p:spPr>
          <a:xfrm>
            <a:off x="10295858" y="3870958"/>
            <a:ext cx="1267341" cy="1955185"/>
          </a:xfrm>
          <a:prstGeom prst="roundRect">
            <a:avLst/>
          </a:prstGeom>
          <a:noFill/>
          <a:ln w="38100" cap="rnd" cmpd="sng" algn="ctr">
            <a:solidFill>
              <a:schemeClr val="accent6">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Rounded Rectangle 12">
            <a:extLst>
              <a:ext uri="{FF2B5EF4-FFF2-40B4-BE49-F238E27FC236}">
                <a16:creationId xmlns:a16="http://schemas.microsoft.com/office/drawing/2014/main" id="{76270DF4-EFC9-AB45-B247-85D0CC257A66}"/>
              </a:ext>
            </a:extLst>
          </p:cNvPr>
          <p:cNvSpPr/>
          <p:nvPr/>
        </p:nvSpPr>
        <p:spPr>
          <a:xfrm>
            <a:off x="9028517" y="3870959"/>
            <a:ext cx="1267341" cy="660402"/>
          </a:xfrm>
          <a:prstGeom prst="roundRect">
            <a:avLst/>
          </a:prstGeom>
          <a:noFill/>
          <a:ln w="38100" cap="rnd" cmpd="sng" algn="ctr">
            <a:solidFill>
              <a:schemeClr val="accent6">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14" name="Group 13">
            <a:extLst>
              <a:ext uri="{FF2B5EF4-FFF2-40B4-BE49-F238E27FC236}">
                <a16:creationId xmlns:a16="http://schemas.microsoft.com/office/drawing/2014/main" id="{835B1750-F239-8947-A64A-C908313696DD}"/>
              </a:ext>
            </a:extLst>
          </p:cNvPr>
          <p:cNvGrpSpPr/>
          <p:nvPr/>
        </p:nvGrpSpPr>
        <p:grpSpPr>
          <a:xfrm>
            <a:off x="5960836" y="2077151"/>
            <a:ext cx="306171" cy="4079081"/>
            <a:chOff x="5942914" y="2081213"/>
            <a:chExt cx="306171" cy="4079081"/>
          </a:xfrm>
        </p:grpSpPr>
        <p:cxnSp>
          <p:nvCxnSpPr>
            <p:cNvPr id="15" name="Straight Connector 14">
              <a:extLst>
                <a:ext uri="{FF2B5EF4-FFF2-40B4-BE49-F238E27FC236}">
                  <a16:creationId xmlns:a16="http://schemas.microsoft.com/office/drawing/2014/main" id="{FA3A011C-6484-764B-B0ED-58C7AD428A63}"/>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326F22B-C383-8148-AE3B-893B01D6DE9D}"/>
                </a:ext>
              </a:extLst>
            </p:cNvPr>
            <p:cNvGrpSpPr/>
            <p:nvPr/>
          </p:nvGrpSpPr>
          <p:grpSpPr>
            <a:xfrm>
              <a:off x="5942914" y="3967299"/>
              <a:ext cx="306171" cy="306910"/>
              <a:chOff x="5937564" y="3833745"/>
              <a:chExt cx="306171" cy="306910"/>
            </a:xfrm>
          </p:grpSpPr>
          <p:sp>
            <p:nvSpPr>
              <p:cNvPr id="17" name="Freeform 94">
                <a:extLst>
                  <a:ext uri="{FF2B5EF4-FFF2-40B4-BE49-F238E27FC236}">
                    <a16:creationId xmlns:a16="http://schemas.microsoft.com/office/drawing/2014/main" id="{10907969-6EB9-F74B-A638-1DAB019E5ECC}"/>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8" name="Freeform 95">
                <a:extLst>
                  <a:ext uri="{FF2B5EF4-FFF2-40B4-BE49-F238E27FC236}">
                    <a16:creationId xmlns:a16="http://schemas.microsoft.com/office/drawing/2014/main" id="{B956B3D2-DEF6-824C-8331-930EED01422E}"/>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69" name="Rounded Rectangle 168">
            <a:extLst>
              <a:ext uri="{FF2B5EF4-FFF2-40B4-BE49-F238E27FC236}">
                <a16:creationId xmlns:a16="http://schemas.microsoft.com/office/drawing/2014/main" id="{2DAAAD27-79B6-E643-B202-FF27D89B82FD}"/>
              </a:ext>
            </a:extLst>
          </p:cNvPr>
          <p:cNvSpPr/>
          <p:nvPr/>
        </p:nvSpPr>
        <p:spPr>
          <a:xfrm>
            <a:off x="1806420" y="4518349"/>
            <a:ext cx="1230478" cy="660401"/>
          </a:xfrm>
          <a:prstGeom prst="roundRect">
            <a:avLst/>
          </a:prstGeom>
          <a:noFill/>
          <a:ln w="38100" cap="rnd" cmpd="sng" algn="ctr">
            <a:solidFill>
              <a:schemeClr val="accent6">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811769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challenge update</a:t>
            </a:r>
          </a:p>
        </p:txBody>
      </p:sp>
    </p:spTree>
    <p:custDataLst>
      <p:tags r:id="rId1"/>
    </p:custDataLst>
    <p:extLst>
      <p:ext uri="{BB962C8B-B14F-4D97-AF65-F5344CB8AC3E}">
        <p14:creationId xmlns:p14="http://schemas.microsoft.com/office/powerpoint/2010/main" val="133871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Object 4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422"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629999" y="2764203"/>
            <a:ext cx="2959867" cy="1314311"/>
          </a:xfrm>
        </p:spPr>
        <p:txBody>
          <a:bodyPr/>
          <a:lstStyle/>
          <a:p>
            <a:r>
              <a:rPr lang="en-US" sz="2800" dirty="0">
                <a:solidFill>
                  <a:srgbClr val="D4DF33"/>
                </a:solidFill>
              </a:rPr>
              <a:t>Goal of customer segmentation</a:t>
            </a:r>
            <a:br>
              <a:rPr lang="en-US" sz="2800" b="1" dirty="0">
                <a:solidFill>
                  <a:srgbClr val="D4DF33"/>
                </a:solidFill>
              </a:rPr>
            </a:br>
            <a:br>
              <a:rPr lang="en-US" sz="2800" dirty="0"/>
            </a:br>
            <a:r>
              <a:rPr lang="en-US" sz="2800" dirty="0"/>
              <a:t>Identify key behavioral levers that can drive customer revenue</a:t>
            </a:r>
          </a:p>
        </p:txBody>
      </p:sp>
      <p:sp>
        <p:nvSpPr>
          <p:cNvPr id="26" name="TextBox 25"/>
          <p:cNvSpPr txBox="1"/>
          <p:nvPr/>
        </p:nvSpPr>
        <p:spPr>
          <a:xfrm>
            <a:off x="4341197" y="1401349"/>
            <a:ext cx="7953852" cy="1571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US" sz="2400" dirty="0">
              <a:solidFill>
                <a:srgbClr val="575757"/>
              </a:solidFill>
            </a:endParaRPr>
          </a:p>
        </p:txBody>
      </p:sp>
      <p:grpSp>
        <p:nvGrpSpPr>
          <p:cNvPr id="14" name="Group 13"/>
          <p:cNvGrpSpPr/>
          <p:nvPr/>
        </p:nvGrpSpPr>
        <p:grpSpPr>
          <a:xfrm>
            <a:off x="4666268" y="1401349"/>
            <a:ext cx="6680656" cy="2404830"/>
            <a:chOff x="4458878" y="4085611"/>
            <a:chExt cx="6680656" cy="2404830"/>
          </a:xfrm>
        </p:grpSpPr>
        <p:sp>
          <p:nvSpPr>
            <p:cNvPr id="2" name="Rounded Rectangle 1"/>
            <p:cNvSpPr/>
            <p:nvPr/>
          </p:nvSpPr>
          <p:spPr>
            <a:xfrm>
              <a:off x="4458878" y="4694835"/>
              <a:ext cx="1892528" cy="665891"/>
            </a:xfrm>
            <a:prstGeom prst="round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Customer Revenue</a:t>
              </a:r>
            </a:p>
          </p:txBody>
        </p:sp>
        <p:sp>
          <p:nvSpPr>
            <p:cNvPr id="15" name="Rounded Rectangle 14"/>
            <p:cNvSpPr/>
            <p:nvPr/>
          </p:nvSpPr>
          <p:spPr>
            <a:xfrm>
              <a:off x="6785039" y="4085611"/>
              <a:ext cx="1892528" cy="665891"/>
            </a:xfrm>
            <a:prstGeom prst="round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Frequency of visits</a:t>
              </a:r>
            </a:p>
          </p:txBody>
        </p:sp>
        <p:sp>
          <p:nvSpPr>
            <p:cNvPr id="16" name="Rounded Rectangle 15"/>
            <p:cNvSpPr/>
            <p:nvPr/>
          </p:nvSpPr>
          <p:spPr>
            <a:xfrm>
              <a:off x="6785039" y="5304058"/>
              <a:ext cx="1892528" cy="665891"/>
            </a:xfrm>
            <a:prstGeom prst="round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Spending per visit</a:t>
              </a:r>
            </a:p>
          </p:txBody>
        </p:sp>
        <p:sp>
          <p:nvSpPr>
            <p:cNvPr id="24" name="Rounded Rectangle 23"/>
            <p:cNvSpPr/>
            <p:nvPr/>
          </p:nvSpPr>
          <p:spPr>
            <a:xfrm>
              <a:off x="9247006" y="4783566"/>
              <a:ext cx="1892528" cy="665891"/>
            </a:xfrm>
            <a:prstGeom prst="round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Ticket spending per visit</a:t>
              </a:r>
            </a:p>
          </p:txBody>
        </p:sp>
        <p:sp>
          <p:nvSpPr>
            <p:cNvPr id="25" name="Rounded Rectangle 24"/>
            <p:cNvSpPr/>
            <p:nvPr/>
          </p:nvSpPr>
          <p:spPr>
            <a:xfrm>
              <a:off x="9247006" y="5824550"/>
              <a:ext cx="1892528" cy="665891"/>
            </a:xfrm>
            <a:prstGeom prst="round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Concession spending per visit</a:t>
              </a:r>
            </a:p>
          </p:txBody>
        </p:sp>
        <p:cxnSp>
          <p:nvCxnSpPr>
            <p:cNvPr id="6" name="Elbow Connector 5"/>
            <p:cNvCxnSpPr>
              <a:stCxn id="2" idx="3"/>
              <a:endCxn id="15" idx="1"/>
            </p:cNvCxnSpPr>
            <p:nvPr/>
          </p:nvCxnSpPr>
          <p:spPr>
            <a:xfrm flipV="1">
              <a:off x="6351406" y="4418557"/>
              <a:ext cx="433633" cy="609224"/>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 idx="3"/>
              <a:endCxn id="16" idx="1"/>
            </p:cNvCxnSpPr>
            <p:nvPr/>
          </p:nvCxnSpPr>
          <p:spPr>
            <a:xfrm>
              <a:off x="6351406" y="5027781"/>
              <a:ext cx="433633" cy="609223"/>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6" idx="3"/>
              <a:endCxn id="24" idx="1"/>
            </p:cNvCxnSpPr>
            <p:nvPr/>
          </p:nvCxnSpPr>
          <p:spPr>
            <a:xfrm flipV="1">
              <a:off x="8677567" y="5116512"/>
              <a:ext cx="569439" cy="520492"/>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6" idx="3"/>
              <a:endCxn id="25" idx="1"/>
            </p:cNvCxnSpPr>
            <p:nvPr/>
          </p:nvCxnSpPr>
          <p:spPr>
            <a:xfrm>
              <a:off x="8677567" y="5637004"/>
              <a:ext cx="569439" cy="520492"/>
            </a:xfrm>
            <a:prstGeom prst="bentConnector3">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27" name="Group 26"/>
            <p:cNvGrpSpPr>
              <a:grpSpLocks noChangeAspect="1"/>
            </p:cNvGrpSpPr>
            <p:nvPr/>
          </p:nvGrpSpPr>
          <p:grpSpPr>
            <a:xfrm>
              <a:off x="7577848" y="4874325"/>
              <a:ext cx="306910" cy="306910"/>
              <a:chOff x="628650" y="2655888"/>
              <a:chExt cx="269875" cy="269875"/>
            </a:xfrm>
          </p:grpSpPr>
          <p:sp>
            <p:nvSpPr>
              <p:cNvPr id="28" name="Oval 18"/>
              <p:cNvSpPr>
                <a:spLocks noChangeArrowheads="1"/>
              </p:cNvSpPr>
              <p:nvPr/>
            </p:nvSpPr>
            <p:spPr bwMode="auto">
              <a:xfrm>
                <a:off x="628650" y="265588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9" name="Freeform 19"/>
              <p:cNvSpPr>
                <a:spLocks/>
              </p:cNvSpPr>
              <p:nvPr/>
            </p:nvSpPr>
            <p:spPr bwMode="auto">
              <a:xfrm>
                <a:off x="708025" y="2735263"/>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0" name="Group 29"/>
            <p:cNvGrpSpPr>
              <a:grpSpLocks noChangeAspect="1"/>
            </p:cNvGrpSpPr>
            <p:nvPr/>
          </p:nvGrpSpPr>
          <p:grpSpPr>
            <a:xfrm>
              <a:off x="10039815" y="5503790"/>
              <a:ext cx="306910" cy="306910"/>
              <a:chOff x="628650" y="1443038"/>
              <a:chExt cx="269875" cy="269875"/>
            </a:xfrm>
          </p:grpSpPr>
          <p:sp>
            <p:nvSpPr>
              <p:cNvPr id="31" name="Oval 30"/>
              <p:cNvSpPr>
                <a:spLocks noChangeArrowheads="1"/>
              </p:cNvSpPr>
              <p:nvPr/>
            </p:nvSpPr>
            <p:spPr bwMode="auto">
              <a:xfrm>
                <a:off x="628650" y="14430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2" name="Freeform 31"/>
              <p:cNvSpPr>
                <a:spLocks/>
              </p:cNvSpPr>
              <p:nvPr/>
            </p:nvSpPr>
            <p:spPr bwMode="auto">
              <a:xfrm>
                <a:off x="690562" y="1504950"/>
                <a:ext cx="146050" cy="146050"/>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grpSp>
        <p:nvGrpSpPr>
          <p:cNvPr id="34" name="Group 33"/>
          <p:cNvGrpSpPr/>
          <p:nvPr/>
        </p:nvGrpSpPr>
        <p:grpSpPr>
          <a:xfrm rot="5400000">
            <a:off x="7895029" y="2075323"/>
            <a:ext cx="306171" cy="4079081"/>
            <a:chOff x="5942914" y="2081213"/>
            <a:chExt cx="306171" cy="4079081"/>
          </a:xfrm>
        </p:grpSpPr>
        <p:cxnSp>
          <p:nvCxnSpPr>
            <p:cNvPr id="35" name="Straight Connector 34"/>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942914" y="3967299"/>
              <a:ext cx="306171" cy="306910"/>
              <a:chOff x="5937564" y="3833745"/>
              <a:chExt cx="306171" cy="306910"/>
            </a:xfrm>
          </p:grpSpPr>
          <p:sp>
            <p:nvSpPr>
              <p:cNvPr id="37"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8"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33" name="TextBox 32"/>
          <p:cNvSpPr txBox="1"/>
          <p:nvPr/>
        </p:nvSpPr>
        <p:spPr>
          <a:xfrm>
            <a:off x="4019689" y="608522"/>
            <a:ext cx="7681971" cy="54486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29BA74"/>
                </a:solidFill>
              </a:rPr>
              <a:t>Key drivers of customer revenue used to cluster</a:t>
            </a:r>
          </a:p>
        </p:txBody>
      </p:sp>
      <p:graphicFrame>
        <p:nvGraphicFramePr>
          <p:cNvPr id="4" name="Table 3">
            <a:extLst>
              <a:ext uri="{FF2B5EF4-FFF2-40B4-BE49-F238E27FC236}">
                <a16:creationId xmlns:a16="http://schemas.microsoft.com/office/drawing/2014/main" id="{621E81C1-3139-2B43-98C8-FD9701736233}"/>
              </a:ext>
            </a:extLst>
          </p:cNvPr>
          <p:cNvGraphicFramePr>
            <a:graphicFrameLocks noGrp="1"/>
          </p:cNvGraphicFramePr>
          <p:nvPr>
            <p:extLst>
              <p:ext uri="{D42A27DB-BD31-4B8C-83A1-F6EECF244321}">
                <p14:modId xmlns:p14="http://schemas.microsoft.com/office/powerpoint/2010/main" val="348513307"/>
              </p:ext>
            </p:extLst>
          </p:nvPr>
        </p:nvGraphicFramePr>
        <p:xfrm>
          <a:off x="4050617" y="4537772"/>
          <a:ext cx="7902527" cy="2123440"/>
        </p:xfrm>
        <a:graphic>
          <a:graphicData uri="http://schemas.openxmlformats.org/drawingml/2006/table">
            <a:tbl>
              <a:tblPr firstRow="1" bandRow="1">
                <a:tableStyleId>{2D5ABB26-0587-4C30-8999-92F81FD0307C}</a:tableStyleId>
              </a:tblPr>
              <a:tblGrid>
                <a:gridCol w="5335895">
                  <a:extLst>
                    <a:ext uri="{9D8B030D-6E8A-4147-A177-3AD203B41FA5}">
                      <a16:colId xmlns:a16="http://schemas.microsoft.com/office/drawing/2014/main" val="3050228601"/>
                    </a:ext>
                  </a:extLst>
                </a:gridCol>
                <a:gridCol w="2566632">
                  <a:extLst>
                    <a:ext uri="{9D8B030D-6E8A-4147-A177-3AD203B41FA5}">
                      <a16:colId xmlns:a16="http://schemas.microsoft.com/office/drawing/2014/main" val="2028066145"/>
                    </a:ext>
                  </a:extLst>
                </a:gridCol>
              </a:tblGrid>
              <a:tr h="370840">
                <a:tc>
                  <a:txBody>
                    <a:bodyPr/>
                    <a:lstStyle/>
                    <a:p>
                      <a:pPr algn="ctr"/>
                      <a:r>
                        <a:rPr lang="en-US" b="0" dirty="0">
                          <a:solidFill>
                            <a:srgbClr val="29BA74"/>
                          </a:solidFill>
                        </a:rPr>
                        <a:t>Factors for Clustering/Segmentation</a:t>
                      </a:r>
                    </a:p>
                  </a:txBody>
                  <a:tcPr anchor="b">
                    <a:lnT>
                      <a:noFill/>
                    </a:lnT>
                    <a:lnB w="9525">
                      <a:solidFill>
                        <a:srgbClr val="9A9A9A">
                          <a:lumMod val="100000"/>
                        </a:srgbClr>
                      </a:solidFill>
                      <a:prstDash val="solid"/>
                    </a:lnB>
                  </a:tcPr>
                </a:tc>
                <a:tc>
                  <a:txBody>
                    <a:bodyPr/>
                    <a:lstStyle/>
                    <a:p>
                      <a:pPr algn="ctr"/>
                      <a:r>
                        <a:rPr lang="en-US" b="0" dirty="0">
                          <a:solidFill>
                            <a:srgbClr val="29BA74"/>
                          </a:solidFill>
                        </a:rPr>
                        <a:t>Status</a:t>
                      </a:r>
                    </a:p>
                  </a:txBody>
                  <a:tcPr anchor="b">
                    <a:lnT>
                      <a:noFill/>
                    </a:lnT>
                    <a:lnB w="9525">
                      <a:solidFill>
                        <a:srgbClr val="9A9A9A">
                          <a:lumMod val="100000"/>
                        </a:srgbClr>
                      </a:solidFill>
                      <a:prstDash val="solid"/>
                    </a:lnB>
                  </a:tcPr>
                </a:tc>
                <a:extLst>
                  <a:ext uri="{0D108BD9-81ED-4DB2-BD59-A6C34878D82A}">
                    <a16:rowId xmlns:a16="http://schemas.microsoft.com/office/drawing/2014/main" val="1322039492"/>
                  </a:ext>
                </a:extLst>
              </a:tr>
              <a:tr h="370840">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i="0" u="none" kern="1200" spc="0" dirty="0">
                          <a:solidFill>
                            <a:schemeClr val="tx1">
                              <a:lumMod val="100000"/>
                            </a:schemeClr>
                          </a:solidFill>
                          <a:latin typeface="Trebuchet MS" panose="020B0603020202020204" pitchFamily="34" charset="0"/>
                        </a:rPr>
                        <a:t>Frequency of Visits and Spending per Visit</a:t>
                      </a:r>
                    </a:p>
                  </a:txBody>
                  <a:tcPr>
                    <a:lnT w="9525">
                      <a:solidFill>
                        <a:srgbClr val="9A9A9A">
                          <a:lumMod val="100000"/>
                        </a:srgbClr>
                      </a:solidFill>
                      <a:prstDash val="solid"/>
                    </a:lnT>
                    <a:lnB>
                      <a:noFill/>
                    </a:lnB>
                  </a:tcPr>
                </a:tc>
                <a:tc>
                  <a:txBody>
                    <a:bodyPr/>
                    <a:lstStyle/>
                    <a:p>
                      <a:pPr algn="l"/>
                      <a:r>
                        <a:rPr lang="en-US" dirty="0"/>
                        <a:t>V1.0 Complete</a:t>
                      </a:r>
                    </a:p>
                  </a:txBody>
                  <a:tcPr>
                    <a:lnT w="9525">
                      <a:solidFill>
                        <a:srgbClr val="9A9A9A">
                          <a:lumMod val="100000"/>
                        </a:srgbClr>
                      </a:solidFill>
                      <a:prstDash val="solid"/>
                    </a:lnT>
                    <a:lnB>
                      <a:noFill/>
                    </a:lnB>
                  </a:tcPr>
                </a:tc>
                <a:extLst>
                  <a:ext uri="{0D108BD9-81ED-4DB2-BD59-A6C34878D82A}">
                    <a16:rowId xmlns:a16="http://schemas.microsoft.com/office/drawing/2014/main" val="430368438"/>
                  </a:ext>
                </a:extLst>
              </a:tr>
              <a:tr h="370840">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i="0" u="none" kern="1200" spc="0" dirty="0">
                          <a:solidFill>
                            <a:schemeClr val="tx1">
                              <a:lumMod val="100000"/>
                            </a:schemeClr>
                          </a:solidFill>
                          <a:latin typeface="Trebuchet MS" panose="020B0603020202020204" pitchFamily="34" charset="0"/>
                        </a:rPr>
                        <a:t>Total Spending, Tickets Spending and Concession Spend + breakdowns</a:t>
                      </a:r>
                    </a:p>
                  </a:txBody>
                  <a:tcPr>
                    <a:lnT>
                      <a:noFill/>
                    </a:lnT>
                    <a:lnB>
                      <a:noFill/>
                    </a:lnB>
                  </a:tcPr>
                </a:tc>
                <a:tc>
                  <a:txBody>
                    <a:bodyPr/>
                    <a:lstStyle/>
                    <a:p>
                      <a:pPr algn="l"/>
                      <a:r>
                        <a:rPr lang="en-US" dirty="0"/>
                        <a:t>Potential. Later Stage</a:t>
                      </a:r>
                    </a:p>
                  </a:txBody>
                  <a:tcPr>
                    <a:lnT>
                      <a:noFill/>
                    </a:lnT>
                    <a:lnB>
                      <a:noFill/>
                    </a:lnB>
                  </a:tcPr>
                </a:tc>
                <a:extLst>
                  <a:ext uri="{0D108BD9-81ED-4DB2-BD59-A6C34878D82A}">
                    <a16:rowId xmlns:a16="http://schemas.microsoft.com/office/drawing/2014/main" val="2787265426"/>
                  </a:ext>
                </a:extLst>
              </a:tr>
              <a:tr h="370840">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i="0" u="none" kern="1200" spc="0" dirty="0">
                          <a:solidFill>
                            <a:schemeClr val="tx1">
                              <a:lumMod val="100000"/>
                            </a:schemeClr>
                          </a:solidFill>
                          <a:latin typeface="Trebuchet MS" panose="020B0603020202020204" pitchFamily="34" charset="0"/>
                        </a:rPr>
                        <a:t>Age, Gender, Geographic Location</a:t>
                      </a:r>
                    </a:p>
                  </a:txBody>
                  <a:tcPr>
                    <a:lnT>
                      <a:noFill/>
                    </a:lnT>
                    <a:lnB>
                      <a:noFill/>
                    </a:lnB>
                  </a:tcPr>
                </a:tc>
                <a:tc>
                  <a:txBody>
                    <a:bodyPr/>
                    <a:lstStyle/>
                    <a:p>
                      <a:pPr algn="l"/>
                      <a:r>
                        <a:rPr lang="en-US" dirty="0"/>
                        <a:t>Potential. Later Stage</a:t>
                      </a:r>
                    </a:p>
                  </a:txBody>
                  <a:tcPr>
                    <a:lnT>
                      <a:noFill/>
                    </a:lnT>
                    <a:lnB>
                      <a:noFill/>
                    </a:lnB>
                  </a:tcPr>
                </a:tc>
                <a:extLst>
                  <a:ext uri="{0D108BD9-81ED-4DB2-BD59-A6C34878D82A}">
                    <a16:rowId xmlns:a16="http://schemas.microsoft.com/office/drawing/2014/main" val="1882047313"/>
                  </a:ext>
                </a:extLst>
              </a:tr>
              <a:tr h="370840">
                <a:tc>
                  <a:txBody>
                    <a:bodyPr/>
                    <a:lstStyle/>
                    <a:p>
                      <a:pPr marL="324000" lvl="1" indent="-216000" algn="l" defTabSz="914400" rtl="0" eaLnBrk="1" latinLnBrk="0" hangingPunct="1">
                        <a:lnSpc>
                          <a:spcPct val="100000"/>
                        </a:lnSpc>
                        <a:spcBef>
                          <a:spcPts val="0"/>
                        </a:spcBef>
                        <a:spcAft>
                          <a:spcPts val="0"/>
                        </a:spcAft>
                        <a:buClr>
                          <a:schemeClr val="tx2">
                            <a:lumMod val="100000"/>
                          </a:schemeClr>
                        </a:buClr>
                        <a:buSzPct val="100000"/>
                        <a:buFont typeface="Trebuchet MS" panose="020B0603020202020204" pitchFamily="34" charset="0"/>
                        <a:buChar char="•"/>
                      </a:pPr>
                      <a:r>
                        <a:rPr lang="en-US" i="0" u="none" kern="1200" spc="0" dirty="0">
                          <a:solidFill>
                            <a:schemeClr val="tx1">
                              <a:lumMod val="100000"/>
                            </a:schemeClr>
                          </a:solidFill>
                          <a:latin typeface="Trebuchet MS" panose="020B0603020202020204" pitchFamily="34" charset="0"/>
                        </a:rPr>
                        <a:t>Redemption Rate, Intervention Group</a:t>
                      </a:r>
                    </a:p>
                  </a:txBody>
                  <a:tcPr>
                    <a:lnT>
                      <a:noFill/>
                    </a:lnT>
                  </a:tcPr>
                </a:tc>
                <a:tc>
                  <a:txBody>
                    <a:bodyPr/>
                    <a:lstStyle/>
                    <a:p>
                      <a:pPr algn="l"/>
                      <a:r>
                        <a:rPr lang="en-US" dirty="0"/>
                        <a:t>Priority. Later Stage</a:t>
                      </a:r>
                    </a:p>
                  </a:txBody>
                  <a:tcPr>
                    <a:lnT>
                      <a:noFill/>
                    </a:lnT>
                  </a:tcPr>
                </a:tc>
                <a:extLst>
                  <a:ext uri="{0D108BD9-81ED-4DB2-BD59-A6C34878D82A}">
                    <a16:rowId xmlns:a16="http://schemas.microsoft.com/office/drawing/2014/main" val="4272250531"/>
                  </a:ext>
                </a:extLst>
              </a:tr>
            </a:tbl>
          </a:graphicData>
        </a:graphic>
      </p:graphicFrame>
      <p:sp>
        <p:nvSpPr>
          <p:cNvPr id="5" name="Rectangle 4"/>
          <p:cNvSpPr/>
          <p:nvPr/>
        </p:nvSpPr>
        <p:spPr>
          <a:xfrm>
            <a:off x="4050617" y="4944041"/>
            <a:ext cx="7902527" cy="340228"/>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Tree>
    <p:extLst>
      <p:ext uri="{BB962C8B-B14F-4D97-AF65-F5344CB8AC3E}">
        <p14:creationId xmlns:p14="http://schemas.microsoft.com/office/powerpoint/2010/main" val="33349328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e4pContent1"/>
          <p:cNvSpPr txBox="1"/>
          <p:nvPr/>
        </p:nvSpPr>
        <p:spPr>
          <a:xfrm>
            <a:off x="629400" y="2955599"/>
            <a:ext cx="4995640"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dirty="0">
              <a:latin typeface="+mn-lt"/>
            </a:endParaRPr>
          </a:p>
        </p:txBody>
      </p:sp>
      <p:sp>
        <p:nvSpPr>
          <p:cNvPr id="9" name="ee4pHeader1"/>
          <p:cNvSpPr txBox="1"/>
          <p:nvPr/>
        </p:nvSpPr>
        <p:spPr>
          <a:xfrm>
            <a:off x="629400" y="1561584"/>
            <a:ext cx="4995640" cy="759600"/>
          </a:xfrm>
          <a:prstGeom prst="rect">
            <a:avLst/>
          </a:prstGeom>
          <a:noFill/>
          <a:ln cap="rnd">
            <a:noFill/>
          </a:ln>
        </p:spPr>
        <p:txBody>
          <a:bodyPr wrap="square" lIns="0" tIns="0" rIns="0" bIns="0" rtlCol="0" anchor="b">
            <a:noAutofit/>
          </a:bodyPr>
          <a:lstStyle/>
          <a:p>
            <a:pPr marL="0" lvl="3"/>
            <a:r>
              <a:rPr lang="en-US" sz="2400" dirty="0">
                <a:solidFill>
                  <a:schemeClr val="tx2"/>
                </a:solidFill>
              </a:rPr>
              <a:t>Current Progress in Segmentation</a:t>
            </a:r>
          </a:p>
        </p:txBody>
      </p:sp>
      <p:sp>
        <p:nvSpPr>
          <p:cNvPr id="10" name="ee4pHeader2"/>
          <p:cNvSpPr txBox="1"/>
          <p:nvPr/>
        </p:nvSpPr>
        <p:spPr>
          <a:xfrm>
            <a:off x="6567560" y="1561584"/>
            <a:ext cx="4356602" cy="759600"/>
          </a:xfrm>
          <a:prstGeom prst="rect">
            <a:avLst/>
          </a:prstGeom>
          <a:noFill/>
          <a:ln cap="rnd">
            <a:noFill/>
          </a:ln>
        </p:spPr>
        <p:txBody>
          <a:bodyPr wrap="square" lIns="0" tIns="0" rIns="0" bIns="0" rtlCol="0" anchor="b">
            <a:noAutofit/>
          </a:bodyPr>
          <a:lstStyle/>
          <a:p>
            <a:pPr marL="0" lvl="3" algn="ctr"/>
            <a:r>
              <a:rPr lang="en-US" sz="2400" dirty="0">
                <a:solidFill>
                  <a:schemeClr val="tx2"/>
                </a:solidFill>
              </a:rPr>
              <a:t>Clusters by spending and visit frequency.</a:t>
            </a:r>
          </a:p>
        </p:txBody>
      </p:sp>
      <p:sp>
        <p:nvSpPr>
          <p:cNvPr id="2" name="Title 1"/>
          <p:cNvSpPr>
            <a:spLocks noGrp="1"/>
          </p:cNvSpPr>
          <p:nvPr>
            <p:ph type="title"/>
          </p:nvPr>
        </p:nvSpPr>
        <p:spPr>
          <a:xfrm>
            <a:off x="630000" y="622800"/>
            <a:ext cx="10933200" cy="775597"/>
          </a:xfrm>
        </p:spPr>
        <p:txBody>
          <a:bodyPr/>
          <a:lstStyle/>
          <a:p>
            <a:r>
              <a:rPr lang="en-US" sz="2800" dirty="0"/>
              <a:t>Segmentation approach is iterative, aiming to increase customer revenues by improving offer targeting</a:t>
            </a:r>
          </a:p>
        </p:txBody>
      </p:sp>
      <p:sp>
        <p:nvSpPr>
          <p:cNvPr id="13" name="ee4pContent2">
            <a:extLst>
              <a:ext uri="{FF2B5EF4-FFF2-40B4-BE49-F238E27FC236}">
                <a16:creationId xmlns:a16="http://schemas.microsoft.com/office/drawing/2014/main" id="{DD89D7DB-6937-CC45-8BF2-28588FD29822}"/>
              </a:ext>
            </a:extLst>
          </p:cNvPr>
          <p:cNvSpPr txBox="1"/>
          <p:nvPr/>
        </p:nvSpPr>
        <p:spPr>
          <a:xfrm>
            <a:off x="629400" y="2352479"/>
            <a:ext cx="4995640" cy="4349877"/>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SzPct val="100000"/>
              <a:buFont typeface="Trebuchet MS" panose="020B0603020202020204" pitchFamily="34" charset="0"/>
              <a:buChar char="​"/>
            </a:pPr>
            <a:r>
              <a:rPr lang="en-US" b="1" dirty="0">
                <a:latin typeface="Trebuchet MS" panose="020B0703020202090204" pitchFamily="34" charset="0"/>
              </a:rPr>
              <a:t>Use </a:t>
            </a:r>
            <a:r>
              <a:rPr lang="en-US" b="1" dirty="0" err="1">
                <a:latin typeface="Trebuchet MS" panose="020B0703020202090204" pitchFamily="34" charset="0"/>
              </a:rPr>
              <a:t>KMeans</a:t>
            </a:r>
            <a:r>
              <a:rPr lang="en-US" b="1" dirty="0">
                <a:latin typeface="Trebuchet MS" panose="020B0703020202090204" pitchFamily="34" charset="0"/>
              </a:rPr>
              <a:t> to cluster initial groups</a:t>
            </a:r>
          </a:p>
          <a:p>
            <a:pPr lvl="2">
              <a:buClr>
                <a:schemeClr val="tx2">
                  <a:lumMod val="100000"/>
                </a:schemeClr>
              </a:buClr>
              <a:buSzPct val="100000"/>
            </a:pPr>
            <a:r>
              <a:rPr lang="en-US" dirty="0">
                <a:latin typeface="Trebuchet MS" panose="020B0703020202090204" pitchFamily="34" charset="0"/>
              </a:rPr>
              <a:t>Visit Frequency</a:t>
            </a:r>
          </a:p>
          <a:p>
            <a:pPr lvl="2">
              <a:buClr>
                <a:schemeClr val="tx2">
                  <a:lumMod val="100000"/>
                </a:schemeClr>
              </a:buClr>
              <a:buSzPct val="100000"/>
            </a:pPr>
            <a:r>
              <a:rPr lang="en-US" dirty="0">
                <a:latin typeface="Trebuchet MS" panose="020B0703020202090204" pitchFamily="34" charset="0"/>
              </a:rPr>
              <a:t>Spend per Visit</a:t>
            </a:r>
          </a:p>
          <a:p>
            <a:pPr lvl="1">
              <a:buSzPct val="100000"/>
              <a:buFont typeface="Trebuchet MS" panose="020B0603020202020204" pitchFamily="34" charset="0"/>
              <a:buChar char="​"/>
            </a:pPr>
            <a:endParaRPr lang="en-US" dirty="0">
              <a:latin typeface="Trebuchet MS" panose="020B0703020202090204" pitchFamily="34" charset="0"/>
            </a:endParaRPr>
          </a:p>
          <a:p>
            <a:pPr lvl="1">
              <a:buSzPct val="100000"/>
              <a:buFont typeface="Trebuchet MS" panose="020B0603020202020204" pitchFamily="34" charset="0"/>
              <a:buChar char="​"/>
            </a:pPr>
            <a:r>
              <a:rPr lang="en-US" b="1" dirty="0">
                <a:latin typeface="Trebuchet MS" panose="020B0703020202090204" pitchFamily="34" charset="0"/>
              </a:rPr>
              <a:t>Identify ’proper’ number of clusters</a:t>
            </a:r>
          </a:p>
          <a:p>
            <a:pPr lvl="2">
              <a:buClr>
                <a:schemeClr val="tx2">
                  <a:lumMod val="100000"/>
                </a:schemeClr>
              </a:buClr>
              <a:buSzPct val="100000"/>
            </a:pPr>
            <a:r>
              <a:rPr lang="en-US" dirty="0">
                <a:latin typeface="Trebuchet MS" panose="020B0703020202090204" pitchFamily="34" charset="0"/>
              </a:rPr>
              <a:t>Silhouette Score highest for 3 &amp; 5</a:t>
            </a:r>
          </a:p>
          <a:p>
            <a:pPr lvl="1">
              <a:buSzPct val="100000"/>
              <a:buFont typeface="Trebuchet MS" panose="020B0603020202020204" pitchFamily="34" charset="0"/>
              <a:buChar char="​"/>
            </a:pPr>
            <a:br>
              <a:rPr lang="en-US" b="1" dirty="0">
                <a:latin typeface="Trebuchet MS" panose="020B0703020202090204" pitchFamily="34" charset="0"/>
              </a:rPr>
            </a:br>
            <a:r>
              <a:rPr lang="en-US" b="1" dirty="0">
                <a:latin typeface="Trebuchet MS" panose="020B0703020202090204" pitchFamily="34" charset="0"/>
              </a:rPr>
              <a:t>Execute Cluster Specific Statistics</a:t>
            </a:r>
          </a:p>
          <a:p>
            <a:pPr lvl="2">
              <a:buSzPct val="100000"/>
            </a:pPr>
            <a:r>
              <a:rPr lang="en-US" dirty="0">
                <a:latin typeface="Trebuchet MS" panose="020B0703020202090204" pitchFamily="34" charset="0"/>
              </a:rPr>
              <a:t>Upper ranges of revenue in cluster</a:t>
            </a:r>
          </a:p>
          <a:p>
            <a:pPr lvl="2">
              <a:buSzPct val="100000"/>
            </a:pPr>
            <a:r>
              <a:rPr lang="en-US" dirty="0">
                <a:latin typeface="Trebuchet MS" panose="020B0703020202090204" pitchFamily="34" charset="0"/>
              </a:rPr>
              <a:t>Gradient of individual observations</a:t>
            </a:r>
            <a:br>
              <a:rPr lang="en-US" dirty="0">
                <a:latin typeface="Trebuchet MS" panose="020B0703020202090204" pitchFamily="34" charset="0"/>
              </a:rPr>
            </a:br>
            <a:endParaRPr lang="en-US" dirty="0">
              <a:latin typeface="Trebuchet MS" panose="020B0703020202090204" pitchFamily="34" charset="0"/>
            </a:endParaRPr>
          </a:p>
          <a:p>
            <a:pPr lvl="1">
              <a:buSzPct val="100000"/>
            </a:pPr>
            <a:r>
              <a:rPr lang="en-US" b="1" dirty="0">
                <a:latin typeface="Trebuchet MS" panose="020B0703020202090204" pitchFamily="34" charset="0"/>
              </a:rPr>
              <a:t>Re-cluster on subsets of population, </a:t>
            </a:r>
          </a:p>
          <a:p>
            <a:pPr lvl="2">
              <a:buSzPct val="100000"/>
            </a:pPr>
            <a:r>
              <a:rPr lang="en-US" dirty="0">
                <a:latin typeface="Trebuchet MS" panose="020B0703020202090204" pitchFamily="34" charset="0"/>
              </a:rPr>
              <a:t>Include additional factors into clustering</a:t>
            </a:r>
          </a:p>
          <a:p>
            <a:pPr marL="254000" indent="-254000">
              <a:buClr>
                <a:schemeClr val="accent1">
                  <a:lumMod val="100000"/>
                </a:schemeClr>
              </a:buClr>
              <a:buSzPct val="100000"/>
              <a:buFont typeface="+mj-lt"/>
              <a:buAutoNum type="arabicPeriod" startAt="2"/>
            </a:pPr>
            <a:endParaRPr lang="en-US" dirty="0">
              <a:latin typeface="Trebuchet MS" panose="020B0703020202090204" pitchFamily="34" charset="0"/>
            </a:endParaRPr>
          </a:p>
          <a:p>
            <a:pPr marL="254000" indent="-254000">
              <a:buClr>
                <a:schemeClr val="accent1">
                  <a:lumMod val="100000"/>
                </a:schemeClr>
              </a:buClr>
              <a:buSzPct val="100000"/>
              <a:buFont typeface="+mj-lt"/>
              <a:buAutoNum type="arabicPeriod" startAt="2"/>
            </a:pPr>
            <a:endParaRPr lang="en-US" dirty="0">
              <a:latin typeface="Trebuchet MS" panose="020B0703020202090204" pitchFamily="34" charset="0"/>
            </a:endParaRPr>
          </a:p>
          <a:p>
            <a:pPr>
              <a:buNone/>
            </a:pPr>
            <a:endParaRPr lang="en-US" dirty="0">
              <a:latin typeface="Trebuchet MS" panose="020B0703020202090204" pitchFamily="34" charset="0"/>
            </a:endParaRPr>
          </a:p>
        </p:txBody>
      </p:sp>
      <p:sp>
        <p:nvSpPr>
          <p:cNvPr id="8" name="Oval 20"/>
          <p:cNvSpPr>
            <a:spLocks noChangeAspect="1" noChangeArrowheads="1"/>
          </p:cNvSpPr>
          <p:nvPr/>
        </p:nvSpPr>
        <p:spPr bwMode="auto">
          <a:xfrm>
            <a:off x="603655" y="572291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
        <p:nvSpPr>
          <p:cNvPr id="12" name="Oval 20"/>
          <p:cNvSpPr>
            <a:spLocks noChangeAspect="1" noChangeArrowheads="1"/>
          </p:cNvSpPr>
          <p:nvPr/>
        </p:nvSpPr>
        <p:spPr bwMode="auto">
          <a:xfrm>
            <a:off x="603655" y="449361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3</a:t>
            </a:r>
          </a:p>
        </p:txBody>
      </p:sp>
      <p:sp>
        <p:nvSpPr>
          <p:cNvPr id="14" name="Oval 20"/>
          <p:cNvSpPr>
            <a:spLocks noChangeAspect="1" noChangeArrowheads="1"/>
          </p:cNvSpPr>
          <p:nvPr/>
        </p:nvSpPr>
        <p:spPr bwMode="auto">
          <a:xfrm>
            <a:off x="606452" y="357104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2</a:t>
            </a:r>
          </a:p>
        </p:txBody>
      </p:sp>
      <p:sp>
        <p:nvSpPr>
          <p:cNvPr id="15" name="Oval 20"/>
          <p:cNvSpPr>
            <a:spLocks noChangeAspect="1" noChangeArrowheads="1"/>
          </p:cNvSpPr>
          <p:nvPr/>
        </p:nvSpPr>
        <p:spPr bwMode="auto">
          <a:xfrm>
            <a:off x="603655" y="2352480"/>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1</a:t>
            </a:r>
          </a:p>
        </p:txBody>
      </p:sp>
      <p:sp>
        <p:nvSpPr>
          <p:cNvPr id="16" name="Rectangle 15">
            <a:extLst>
              <a:ext uri="{FF2B5EF4-FFF2-40B4-BE49-F238E27FC236}">
                <a16:creationId xmlns:a16="http://schemas.microsoft.com/office/drawing/2014/main" id="{D3271861-A5B3-2B4B-9A87-EDF939EF9D25}"/>
              </a:ext>
            </a:extLst>
          </p:cNvPr>
          <p:cNvSpPr/>
          <p:nvPr/>
        </p:nvSpPr>
        <p:spPr>
          <a:xfrm>
            <a:off x="535021" y="2316816"/>
            <a:ext cx="4831277" cy="2014970"/>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
        <p:nvSpPr>
          <p:cNvPr id="4" name="TextBox 3">
            <a:extLst>
              <a:ext uri="{FF2B5EF4-FFF2-40B4-BE49-F238E27FC236}">
                <a16:creationId xmlns:a16="http://schemas.microsoft.com/office/drawing/2014/main" id="{4F494E85-C1FF-6B40-B047-4D26391AB6CB}"/>
              </a:ext>
            </a:extLst>
          </p:cNvPr>
          <p:cNvSpPr txBox="1"/>
          <p:nvPr/>
        </p:nvSpPr>
        <p:spPr>
          <a:xfrm>
            <a:off x="6567560" y="5722916"/>
            <a:ext cx="1671768"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200" dirty="0">
                <a:solidFill>
                  <a:srgbClr val="575757"/>
                </a:solidFill>
              </a:rPr>
              <a:t>Note: Both axes centered &amp; standardized. </a:t>
            </a:r>
            <a:br>
              <a:rPr lang="en-US" sz="1200" dirty="0">
                <a:solidFill>
                  <a:srgbClr val="575757"/>
                </a:solidFill>
              </a:rPr>
            </a:br>
            <a:r>
              <a:rPr lang="en-US" sz="1200" dirty="0">
                <a:solidFill>
                  <a:srgbClr val="575757"/>
                </a:solidFill>
              </a:rPr>
              <a:t># Visits (x-axis), scaled to annual frequency</a:t>
            </a:r>
          </a:p>
          <a:p>
            <a:r>
              <a:rPr lang="en-US" sz="1200" dirty="0">
                <a:solidFill>
                  <a:srgbClr val="575757"/>
                </a:solidFill>
              </a:rPr>
              <a:t>5 Clusters Selected.</a:t>
            </a:r>
          </a:p>
        </p:txBody>
      </p:sp>
      <p:sp>
        <p:nvSpPr>
          <p:cNvPr id="3" name="Rectangle 2">
            <a:extLst>
              <a:ext uri="{FF2B5EF4-FFF2-40B4-BE49-F238E27FC236}">
                <a16:creationId xmlns:a16="http://schemas.microsoft.com/office/drawing/2014/main" id="{C50F50E3-2F19-0644-A13D-E4D40423FCF9}"/>
              </a:ext>
            </a:extLst>
          </p:cNvPr>
          <p:cNvSpPr/>
          <p:nvPr/>
        </p:nvSpPr>
        <p:spPr>
          <a:xfrm rot="16200000">
            <a:off x="4525065" y="3660309"/>
            <a:ext cx="3338414" cy="369332"/>
          </a:xfrm>
          <a:prstGeom prst="rect">
            <a:avLst/>
          </a:prstGeom>
        </p:spPr>
        <p:txBody>
          <a:bodyPr wrap="none">
            <a:spAutoFit/>
          </a:bodyPr>
          <a:lstStyle/>
          <a:p>
            <a:r>
              <a:rPr lang="en-US" dirty="0">
                <a:solidFill>
                  <a:schemeClr val="tx2"/>
                </a:solidFill>
              </a:rPr>
              <a:t>Spending/Visit (Standardized) </a:t>
            </a:r>
            <a:endParaRPr lang="en-US" dirty="0"/>
          </a:p>
        </p:txBody>
      </p:sp>
      <p:sp>
        <p:nvSpPr>
          <p:cNvPr id="5" name="Rectangle 4">
            <a:extLst>
              <a:ext uri="{FF2B5EF4-FFF2-40B4-BE49-F238E27FC236}">
                <a16:creationId xmlns:a16="http://schemas.microsoft.com/office/drawing/2014/main" id="{5E707B9D-5602-EC41-86F2-DF471D58DCB4}"/>
              </a:ext>
            </a:extLst>
          </p:cNvPr>
          <p:cNvSpPr/>
          <p:nvPr/>
        </p:nvSpPr>
        <p:spPr>
          <a:xfrm>
            <a:off x="7278175" y="5513555"/>
            <a:ext cx="2879763" cy="369332"/>
          </a:xfrm>
          <a:prstGeom prst="rect">
            <a:avLst/>
          </a:prstGeom>
        </p:spPr>
        <p:txBody>
          <a:bodyPr wrap="none">
            <a:spAutoFit/>
          </a:bodyPr>
          <a:lstStyle/>
          <a:p>
            <a:r>
              <a:rPr lang="en-US" dirty="0">
                <a:solidFill>
                  <a:schemeClr val="tx2"/>
                </a:solidFill>
              </a:rPr>
              <a:t>Visits/Year (Standardized)</a:t>
            </a:r>
            <a:endParaRPr lang="en-US" dirty="0"/>
          </a:p>
        </p:txBody>
      </p:sp>
      <p:pic>
        <p:nvPicPr>
          <p:cNvPr id="18" name="Picture 17">
            <a:extLst>
              <a:ext uri="{FF2B5EF4-FFF2-40B4-BE49-F238E27FC236}">
                <a16:creationId xmlns:a16="http://schemas.microsoft.com/office/drawing/2014/main" id="{BB9DA2E0-59CE-E045-A77F-1604892F7C47}"/>
              </a:ext>
            </a:extLst>
          </p:cNvPr>
          <p:cNvPicPr>
            <a:picLocks noChangeAspect="1"/>
          </p:cNvPicPr>
          <p:nvPr/>
        </p:nvPicPr>
        <p:blipFill rotWithShape="1">
          <a:blip r:embed="rId4"/>
          <a:srcRect l="4764" b="6240"/>
          <a:stretch/>
        </p:blipFill>
        <p:spPr>
          <a:xfrm>
            <a:off x="6399419" y="2333670"/>
            <a:ext cx="4692883" cy="3167399"/>
          </a:xfrm>
          <a:prstGeom prst="rect">
            <a:avLst/>
          </a:prstGeom>
        </p:spPr>
      </p:pic>
    </p:spTree>
    <p:custDataLst>
      <p:tags r:id="rId1"/>
    </p:custDataLst>
    <p:extLst>
      <p:ext uri="{BB962C8B-B14F-4D97-AF65-F5344CB8AC3E}">
        <p14:creationId xmlns:p14="http://schemas.microsoft.com/office/powerpoint/2010/main" val="236983627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B54CF-DCEA-B948-B6A2-C02C626C79CF}"/>
              </a:ext>
            </a:extLst>
          </p:cNvPr>
          <p:cNvPicPr>
            <a:picLocks noChangeAspect="1"/>
          </p:cNvPicPr>
          <p:nvPr/>
        </p:nvPicPr>
        <p:blipFill rotWithShape="1">
          <a:blip r:embed="rId2"/>
          <a:srcRect l="5013" b="4132"/>
          <a:stretch/>
        </p:blipFill>
        <p:spPr>
          <a:xfrm>
            <a:off x="6352163" y="996695"/>
            <a:ext cx="4159317" cy="4197874"/>
          </a:xfrm>
          <a:prstGeom prst="rect">
            <a:avLst/>
          </a:prstGeom>
        </p:spPr>
      </p:pic>
      <p:sp>
        <p:nvSpPr>
          <p:cNvPr id="3" name="Title 2">
            <a:extLst>
              <a:ext uri="{FF2B5EF4-FFF2-40B4-BE49-F238E27FC236}">
                <a16:creationId xmlns:a16="http://schemas.microsoft.com/office/drawing/2014/main" id="{C57AA88F-99FD-0D43-A58F-525E19040709}"/>
              </a:ext>
            </a:extLst>
          </p:cNvPr>
          <p:cNvSpPr>
            <a:spLocks noGrp="1"/>
          </p:cNvSpPr>
          <p:nvPr>
            <p:ph type="title"/>
          </p:nvPr>
        </p:nvSpPr>
        <p:spPr>
          <a:xfrm>
            <a:off x="545288" y="692957"/>
            <a:ext cx="3744000" cy="664797"/>
          </a:xfrm>
        </p:spPr>
        <p:txBody>
          <a:bodyPr/>
          <a:lstStyle/>
          <a:p>
            <a:r>
              <a:rPr lang="en-US" dirty="0"/>
              <a:t>Further analysis into clusters and individuals shape offer personalization to increase revenue</a:t>
            </a:r>
          </a:p>
        </p:txBody>
      </p:sp>
      <p:sp>
        <p:nvSpPr>
          <p:cNvPr id="6" name="ee4pContent2">
            <a:extLst>
              <a:ext uri="{FF2B5EF4-FFF2-40B4-BE49-F238E27FC236}">
                <a16:creationId xmlns:a16="http://schemas.microsoft.com/office/drawing/2014/main" id="{B5CAEC6D-4606-0F4A-8E30-0ABEDB4E4739}"/>
              </a:ext>
            </a:extLst>
          </p:cNvPr>
          <p:cNvSpPr txBox="1"/>
          <p:nvPr/>
        </p:nvSpPr>
        <p:spPr>
          <a:xfrm>
            <a:off x="476545" y="1798003"/>
            <a:ext cx="4134366"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buNone/>
            </a:pPr>
            <a:endParaRPr lang="en-US" sz="1800" dirty="0">
              <a:latin typeface="Trebuchet MS" panose="020B0703020202090204" pitchFamily="34" charset="0"/>
            </a:endParaRPr>
          </a:p>
        </p:txBody>
      </p:sp>
      <p:sp>
        <p:nvSpPr>
          <p:cNvPr id="12" name="ee4pHeader2">
            <a:extLst>
              <a:ext uri="{FF2B5EF4-FFF2-40B4-BE49-F238E27FC236}">
                <a16:creationId xmlns:a16="http://schemas.microsoft.com/office/drawing/2014/main" id="{4E697627-B6DB-DE44-BC0F-A26A3EE44FCF}"/>
              </a:ext>
            </a:extLst>
          </p:cNvPr>
          <p:cNvSpPr txBox="1"/>
          <p:nvPr/>
        </p:nvSpPr>
        <p:spPr>
          <a:xfrm>
            <a:off x="5842297" y="692957"/>
            <a:ext cx="4995640" cy="386419"/>
          </a:xfrm>
          <a:prstGeom prst="rect">
            <a:avLst/>
          </a:prstGeom>
          <a:noFill/>
          <a:ln cap="rnd">
            <a:noFill/>
          </a:ln>
        </p:spPr>
        <p:txBody>
          <a:bodyPr wrap="square" lIns="0" tIns="0" rIns="0" bIns="0" rtlCol="0" anchor="b">
            <a:noAutofit/>
          </a:bodyPr>
          <a:lstStyle/>
          <a:p>
            <a:pPr marL="0" lvl="3" algn="ctr"/>
            <a:r>
              <a:rPr lang="en-US" sz="2400" dirty="0">
                <a:solidFill>
                  <a:schemeClr val="tx2"/>
                </a:solidFill>
              </a:rPr>
              <a:t>Spending/Visit over Visits/Year</a:t>
            </a:r>
          </a:p>
        </p:txBody>
      </p:sp>
      <p:sp>
        <p:nvSpPr>
          <p:cNvPr id="13" name="Rectangle 12">
            <a:extLst>
              <a:ext uri="{FF2B5EF4-FFF2-40B4-BE49-F238E27FC236}">
                <a16:creationId xmlns:a16="http://schemas.microsoft.com/office/drawing/2014/main" id="{9A5B3D1D-39F5-ED4D-852B-6281562E4111}"/>
              </a:ext>
            </a:extLst>
          </p:cNvPr>
          <p:cNvSpPr/>
          <p:nvPr/>
        </p:nvSpPr>
        <p:spPr>
          <a:xfrm>
            <a:off x="476545" y="2187096"/>
            <a:ext cx="3939811" cy="3970318"/>
          </a:xfrm>
          <a:prstGeom prst="rect">
            <a:avLst/>
          </a:prstGeom>
        </p:spPr>
        <p:txBody>
          <a:bodyPr wrap="square">
            <a:spAutoFit/>
          </a:bodyPr>
          <a:lstStyle/>
          <a:p>
            <a:pPr marL="285750" indent="-285750">
              <a:buClr>
                <a:schemeClr val="tx2"/>
              </a:buClr>
              <a:buSzPct val="100000"/>
              <a:buFont typeface="Arial" panose="020B0604020202020204" pitchFamily="34" charset="0"/>
              <a:buChar char="•"/>
            </a:pPr>
            <a:r>
              <a:rPr lang="en-US" b="1" dirty="0">
                <a:latin typeface="Trebuchet MS" panose="020B0703020202090204" pitchFamily="34" charset="0"/>
              </a:rPr>
              <a:t>Broadly, Cinépolis’ offers are designed to target either:</a:t>
            </a:r>
          </a:p>
          <a:p>
            <a:pPr marL="742950" lvl="1" indent="-285750">
              <a:buClr>
                <a:schemeClr val="tx2">
                  <a:lumMod val="100000"/>
                </a:schemeClr>
              </a:buClr>
              <a:buSzPct val="100000"/>
              <a:buFont typeface=".AppleSystemUIFont"/>
              <a:buChar char="-"/>
            </a:pPr>
            <a:r>
              <a:rPr lang="en-US" dirty="0">
                <a:latin typeface="Trebuchet MS" panose="020B0703020202090204" pitchFamily="34" charset="0"/>
              </a:rPr>
              <a:t>Customer visit frequency</a:t>
            </a:r>
          </a:p>
          <a:p>
            <a:pPr marL="742950" lvl="1" indent="-285750">
              <a:buClr>
                <a:schemeClr val="tx2">
                  <a:lumMod val="100000"/>
                </a:schemeClr>
              </a:buClr>
              <a:buSzPct val="100000"/>
              <a:buFont typeface=".AppleSystemUIFont"/>
              <a:buChar char="-"/>
            </a:pPr>
            <a:r>
              <a:rPr lang="en-US" dirty="0">
                <a:latin typeface="Trebuchet MS" panose="020B0703020202090204" pitchFamily="34" charset="0"/>
              </a:rPr>
              <a:t>Or spending per visit</a:t>
            </a:r>
            <a:br>
              <a:rPr lang="en-US" dirty="0">
                <a:latin typeface="Trebuchet MS" panose="020B0703020202090204" pitchFamily="34" charset="0"/>
              </a:rPr>
            </a:br>
            <a:endParaRPr lang="en-US" b="1" dirty="0">
              <a:latin typeface="Trebuchet MS" panose="020B0703020202090204" pitchFamily="34" charset="0"/>
            </a:endParaRPr>
          </a:p>
          <a:p>
            <a:pPr marL="285750" indent="-285750">
              <a:buClr>
                <a:schemeClr val="tx2"/>
              </a:buClr>
              <a:buSzPct val="100000"/>
              <a:buFont typeface="Arial" panose="020B0604020202020204" pitchFamily="34" charset="0"/>
              <a:buChar char="•"/>
            </a:pPr>
            <a:r>
              <a:rPr lang="en-US" b="1" dirty="0">
                <a:latin typeface="Trebuchet MS" panose="020B0703020202090204" pitchFamily="34" charset="0"/>
              </a:rPr>
              <a:t>Gradient of revenue function can inform individual targeting</a:t>
            </a:r>
            <a:r>
              <a:rPr lang="en-US" dirty="0">
                <a:latin typeface="Trebuchet MS" panose="020B0703020202090204" pitchFamily="34" charset="0"/>
              </a:rPr>
              <a:t>: </a:t>
            </a:r>
            <a:r>
              <a:rPr lang="en-US" i="1" dirty="0">
                <a:latin typeface="Trebuchet MS" panose="020B0703020202090204" pitchFamily="34" charset="0"/>
              </a:rPr>
              <a:t>Does an offer to increase visits or $$$/visit maximize revenue?</a:t>
            </a:r>
            <a:br>
              <a:rPr lang="en-US" i="1" dirty="0">
                <a:latin typeface="Trebuchet MS" panose="020B0703020202090204" pitchFamily="34" charset="0"/>
              </a:rPr>
            </a:br>
            <a:endParaRPr lang="en-US" i="1" dirty="0">
              <a:latin typeface="Trebuchet MS" panose="020B0703020202090204" pitchFamily="34" charset="0"/>
            </a:endParaRPr>
          </a:p>
          <a:p>
            <a:pPr marL="285750" indent="-285750">
              <a:buClr>
                <a:schemeClr val="tx2"/>
              </a:buClr>
              <a:buSzPct val="100000"/>
              <a:buFont typeface="Arial" panose="020B0604020202020204" pitchFamily="34" charset="0"/>
              <a:buChar char="•"/>
            </a:pPr>
            <a:r>
              <a:rPr lang="en-US" dirty="0">
                <a:latin typeface="Trebuchet MS" panose="020B0703020202090204" pitchFamily="34" charset="0"/>
              </a:rPr>
              <a:t>Calculating function gradient </a:t>
            </a:r>
            <a:r>
              <a:rPr lang="en-US" b="1" dirty="0">
                <a:latin typeface="Trebuchet MS" panose="020B0703020202090204" pitchFamily="34" charset="0"/>
              </a:rPr>
              <a:t>identifies ‘direction’ that maximizes rate of revenue increase</a:t>
            </a:r>
          </a:p>
        </p:txBody>
      </p:sp>
      <p:cxnSp>
        <p:nvCxnSpPr>
          <p:cNvPr id="16" name="Straight Arrow Connector 15">
            <a:extLst>
              <a:ext uri="{FF2B5EF4-FFF2-40B4-BE49-F238E27FC236}">
                <a16:creationId xmlns:a16="http://schemas.microsoft.com/office/drawing/2014/main" id="{685AD936-DD9C-234A-8269-B7A7ADBA1EAD}"/>
              </a:ext>
            </a:extLst>
          </p:cNvPr>
          <p:cNvCxnSpPr>
            <a:cxnSpLocks/>
          </p:cNvCxnSpPr>
          <p:nvPr/>
        </p:nvCxnSpPr>
        <p:spPr>
          <a:xfrm flipH="1" flipV="1">
            <a:off x="9221423" y="4189693"/>
            <a:ext cx="1" cy="1374208"/>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179F1D-001E-FB4A-9A66-567C7B0FFA99}"/>
              </a:ext>
            </a:extLst>
          </p:cNvPr>
          <p:cNvSpPr/>
          <p:nvPr/>
        </p:nvSpPr>
        <p:spPr>
          <a:xfrm>
            <a:off x="6352163" y="5563901"/>
            <a:ext cx="3939811" cy="950976"/>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3" algn="ctr"/>
            <a:r>
              <a:rPr lang="en-US" b="1" u="sng" dirty="0">
                <a:solidFill>
                  <a:schemeClr val="bg1"/>
                </a:solidFill>
              </a:rPr>
              <a:t>Red lines</a:t>
            </a:r>
            <a:r>
              <a:rPr lang="en-US" b="1" dirty="0">
                <a:solidFill>
                  <a:schemeClr val="bg1"/>
                </a:solidFill>
              </a:rPr>
              <a:t> </a:t>
            </a:r>
            <a:r>
              <a:rPr lang="en-US" dirty="0"/>
              <a:t>denote </a:t>
            </a:r>
            <a:r>
              <a:rPr lang="en-US" b="1" u="sng" dirty="0"/>
              <a:t>value frontiers </a:t>
            </a:r>
            <a:r>
              <a:rPr lang="en-US" dirty="0"/>
              <a:t>for a customer’s annual revenue: </a:t>
            </a:r>
          </a:p>
          <a:p>
            <a:pPr marL="0" lvl="3" algn="ctr"/>
            <a:r>
              <a:rPr lang="en-US" dirty="0"/>
              <a:t>spending per visit * frequency</a:t>
            </a:r>
          </a:p>
        </p:txBody>
      </p:sp>
      <p:sp>
        <p:nvSpPr>
          <p:cNvPr id="11" name="Rectangle 10">
            <a:extLst>
              <a:ext uri="{FF2B5EF4-FFF2-40B4-BE49-F238E27FC236}">
                <a16:creationId xmlns:a16="http://schemas.microsoft.com/office/drawing/2014/main" id="{FECA9912-7AE7-BD47-8A27-D0A12CC71C16}"/>
              </a:ext>
            </a:extLst>
          </p:cNvPr>
          <p:cNvSpPr/>
          <p:nvPr/>
        </p:nvSpPr>
        <p:spPr>
          <a:xfrm rot="16200000">
            <a:off x="5326241" y="3099330"/>
            <a:ext cx="1682512" cy="369332"/>
          </a:xfrm>
          <a:prstGeom prst="rect">
            <a:avLst/>
          </a:prstGeom>
        </p:spPr>
        <p:txBody>
          <a:bodyPr wrap="none">
            <a:spAutoFit/>
          </a:bodyPr>
          <a:lstStyle/>
          <a:p>
            <a:r>
              <a:rPr lang="en-US" dirty="0">
                <a:solidFill>
                  <a:schemeClr val="tx2"/>
                </a:solidFill>
              </a:rPr>
              <a:t>Spending/Visit</a:t>
            </a:r>
            <a:endParaRPr lang="en-US" dirty="0"/>
          </a:p>
        </p:txBody>
      </p:sp>
      <p:sp>
        <p:nvSpPr>
          <p:cNvPr id="14" name="Rectangle 13">
            <a:extLst>
              <a:ext uri="{FF2B5EF4-FFF2-40B4-BE49-F238E27FC236}">
                <a16:creationId xmlns:a16="http://schemas.microsoft.com/office/drawing/2014/main" id="{749CC0BD-3CD8-114B-AA51-4224565A650C}"/>
              </a:ext>
            </a:extLst>
          </p:cNvPr>
          <p:cNvSpPr/>
          <p:nvPr/>
        </p:nvSpPr>
        <p:spPr>
          <a:xfrm>
            <a:off x="7559301" y="5194569"/>
            <a:ext cx="1292790" cy="369332"/>
          </a:xfrm>
          <a:prstGeom prst="rect">
            <a:avLst/>
          </a:prstGeom>
        </p:spPr>
        <p:txBody>
          <a:bodyPr wrap="none">
            <a:spAutoFit/>
          </a:bodyPr>
          <a:lstStyle/>
          <a:p>
            <a:r>
              <a:rPr lang="en-US" dirty="0">
                <a:solidFill>
                  <a:schemeClr val="tx2"/>
                </a:solidFill>
              </a:rPr>
              <a:t>Visits/Year</a:t>
            </a:r>
            <a:endParaRPr lang="en-US" dirty="0"/>
          </a:p>
        </p:txBody>
      </p:sp>
      <p:sp>
        <p:nvSpPr>
          <p:cNvPr id="19" name="Rectangle 18">
            <a:extLst>
              <a:ext uri="{FF2B5EF4-FFF2-40B4-BE49-F238E27FC236}">
                <a16:creationId xmlns:a16="http://schemas.microsoft.com/office/drawing/2014/main" id="{961880BA-B02E-7340-B659-3A843BF9B66C}"/>
              </a:ext>
            </a:extLst>
          </p:cNvPr>
          <p:cNvSpPr/>
          <p:nvPr/>
        </p:nvSpPr>
        <p:spPr>
          <a:xfrm>
            <a:off x="476545" y="3447463"/>
            <a:ext cx="3939811" cy="1396911"/>
          </a:xfrm>
          <a:prstGeom prst="rect">
            <a:avLst/>
          </a:prstGeom>
          <a:noFill/>
          <a:ln w="25400" cap="rnd" cmpd="sng" algn="ctr">
            <a:solidFill>
              <a:srgbClr val="29BA74"/>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err="1">
              <a:solidFill>
                <a:srgbClr val="FFFFFF"/>
              </a:solidFill>
            </a:endParaRPr>
          </a:p>
        </p:txBody>
      </p:sp>
    </p:spTree>
    <p:extLst>
      <p:ext uri="{BB962C8B-B14F-4D97-AF65-F5344CB8AC3E}">
        <p14:creationId xmlns:p14="http://schemas.microsoft.com/office/powerpoint/2010/main" val="2786410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MASTERWIZARD_DRAFT" val="0"/>
  <p:tag name="EE4P_MASTERWIZARD_MARGINS" val="0"/>
  <p:tag name="EE4P_LANGUAGE_ID" val="1033"/>
  <p:tag name="THINKCELLPRESENTATIONDONOTDELETE" val="&lt;?xml version=&quot;1.0&quot; encoding=&quot;UTF-16&quot; standalone=&quot;yes&quot;?&gt;&lt;root reqver=&quot;23045&quot;&gt;&lt;version val=&quot;2518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6.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77.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BCG_MODE" val="Presentation"/>
  <p:tag name="BCG_DESIGN" val="Two heading"/>
  <p:tag name="EE4P_STRETCH" val="1"/>
  <p:tag name="EE4P_LAYOUT_ID" val="K"/>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1476</TotalTime>
  <Words>954</Words>
  <Application>Microsoft Macintosh PowerPoint</Application>
  <PresentationFormat>Widescreen</PresentationFormat>
  <Paragraphs>239</Paragraphs>
  <Slides>10</Slides>
  <Notes>6</Notes>
  <HiddenSlides>3</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ariant>
        <vt:lpstr>Custom Shows</vt:lpstr>
      </vt:variant>
      <vt:variant>
        <vt:i4>1</vt:i4>
      </vt:variant>
    </vt:vector>
  </HeadingPairs>
  <TitlesOfParts>
    <vt:vector size="17" baseType="lpstr">
      <vt:lpstr>Gulim</vt:lpstr>
      <vt:lpstr>.AppleSystemUIFont</vt:lpstr>
      <vt:lpstr>Arial</vt:lpstr>
      <vt:lpstr>Trebuchet MS</vt:lpstr>
      <vt:lpstr>BCG Grid 16:9</vt:lpstr>
      <vt:lpstr>think-cell Slide</vt:lpstr>
      <vt:lpstr>Context: Why did clustering prove handy? </vt:lpstr>
      <vt:lpstr>Evolved campaign design &amp; execution to drive key metrics</vt:lpstr>
      <vt:lpstr>Leveraged test and learn approach to evolve pilots</vt:lpstr>
      <vt:lpstr>Pilot populations were stratified by ‘frequency’ for measurement, as defined by preset business rules, to be compared against BAU or Control </vt:lpstr>
      <vt:lpstr>Segmentation via clustering instead of business rules produced more statistically significant results in tests for margin, visitation</vt:lpstr>
      <vt:lpstr>Frequency challenge update</vt:lpstr>
      <vt:lpstr>Goal of customer segmentation  Identify key behavioral levers that can drive customer revenue</vt:lpstr>
      <vt:lpstr>Segmentation approach is iterative, aiming to increase customer revenues by improving offer targeting</vt:lpstr>
      <vt:lpstr>Further analysis into clusters and individuals shape offer personalization to increase revenue</vt:lpstr>
      <vt:lpstr>Analysis of clusters Statistics provides insights into segment elasticity</vt:lpstr>
      <vt:lpstr>Format Guide Workshop</vt:lpstr>
    </vt:vector>
  </TitlesOfParts>
  <Company>The Boston Consulting Group</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Microsoft Office User</cp:lastModifiedBy>
  <cp:revision>506</cp:revision>
  <cp:lastPrinted>2000-01-01T04:00:00Z</cp:lastPrinted>
  <dcterms:created xsi:type="dcterms:W3CDTF">2018-07-27T13:21:32Z</dcterms:created>
  <dcterms:modified xsi:type="dcterms:W3CDTF">2018-12-10T16:38:44Z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