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2.xml" ContentType="application/vnd.openxmlformats-officedocument.presentationml.tags+xml"/>
  <Override PartName="/ppt/notesSlides/notesSlide1.xml" ContentType="application/vnd.openxmlformats-officedocument.presentationml.notesSlide+xml"/>
  <Override PartName="/ppt/tags/tag73.xml" ContentType="application/vnd.openxmlformats-officedocument.presentationml.tags+xml"/>
  <Override PartName="/ppt/notesSlides/notesSlide2.xml" ContentType="application/vnd.openxmlformats-officedocument.presentationml.notesSlide+xml"/>
  <Override PartName="/ppt/tags/tag74.xml" ContentType="application/vnd.openxmlformats-officedocument.presentationml.tags+xml"/>
  <Override PartName="/ppt/notesSlides/notesSlide3.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4.xml" ContentType="application/vnd.openxmlformats-officedocument.presentationml.notesSlide+xml"/>
  <Override PartName="/ppt/tags/tag77.xml" ContentType="application/vnd.openxmlformats-officedocument.presentationml.tags+xml"/>
  <Override PartName="/ppt/notesSlides/notesSlide5.xml" ContentType="application/vnd.openxmlformats-officedocument.presentationml.notesSlide+xml"/>
  <Override PartName="/ppt/tags/tag78.xml" ContentType="application/vnd.openxmlformats-officedocument.presentationml.tags+xml"/>
  <Override PartName="/ppt/notesSlides/notesSlide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7.xml" ContentType="application/vnd.openxmlformats-officedocument.presentationml.notesSlide+xml"/>
  <Override PartName="/ppt/tags/tag81.xml" ContentType="application/vnd.openxmlformats-officedocument.presentationml.tags+xml"/>
  <Override PartName="/ppt/notesSlides/notesSlide8.xml" ContentType="application/vnd.openxmlformats-officedocument.presentationml.notesSlide+xml"/>
  <Override PartName="/ppt/tags/tag82.xml" ContentType="application/vnd.openxmlformats-officedocument.presentationml.tags+xml"/>
  <Override PartName="/ppt/notesSlides/notesSlide9.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0.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1.xml" ContentType="application/vnd.openxmlformats-officedocument.presentationml.notesSlide+xml"/>
  <Override PartName="/ppt/tags/tag133.xml" ContentType="application/vnd.openxmlformats-officedocument.presentationml.tags+xml"/>
  <Override PartName="/ppt/notesSlides/notesSlide12.xml" ContentType="application/vnd.openxmlformats-officedocument.presentationml.notesSlide+xml"/>
  <Override PartName="/ppt/tags/tag134.xml" ContentType="application/vnd.openxmlformats-officedocument.presentationml.tags+xml"/>
  <Override PartName="/ppt/notesSlides/notesSlide13.xml" ContentType="application/vnd.openxmlformats-officedocument.presentationml.notesSlide+xml"/>
  <Override PartName="/ppt/tags/tag135.xml" ContentType="application/vnd.openxmlformats-officedocument.presentationml.tags+xml"/>
  <Override PartName="/ppt/notesSlides/notesSlide14.xml" ContentType="application/vnd.openxmlformats-officedocument.presentationml.notesSlide+xml"/>
  <Override PartName="/ppt/tags/tag136.xml" ContentType="application/vnd.openxmlformats-officedocument.presentationml.tags+xml"/>
  <Override PartName="/ppt/notesSlides/notesSlide15.xml" ContentType="application/vnd.openxmlformats-officedocument.presentationml.notesSlide+xml"/>
  <Override PartName="/ppt/tags/tag137.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19"/>
  </p:notesMasterIdLst>
  <p:handoutMasterIdLst>
    <p:handoutMasterId r:id="rId20"/>
  </p:handoutMasterIdLst>
  <p:sldIdLst>
    <p:sldId id="256" r:id="rId2"/>
    <p:sldId id="262" r:id="rId3"/>
    <p:sldId id="286" r:id="rId4"/>
    <p:sldId id="313" r:id="rId5"/>
    <p:sldId id="314" r:id="rId6"/>
    <p:sldId id="296" r:id="rId7"/>
    <p:sldId id="295" r:id="rId8"/>
    <p:sldId id="277" r:id="rId9"/>
    <p:sldId id="312" r:id="rId10"/>
    <p:sldId id="408" r:id="rId11"/>
    <p:sldId id="409" r:id="rId12"/>
    <p:sldId id="411" r:id="rId13"/>
    <p:sldId id="316" r:id="rId14"/>
    <p:sldId id="410" r:id="rId15"/>
    <p:sldId id="315" r:id="rId16"/>
    <p:sldId id="298" r:id="rId17"/>
    <p:sldId id="258" r:id="rId18"/>
  </p:sldIdLst>
  <p:sldSz cx="12192000" cy="6858000"/>
  <p:notesSz cx="9236075" cy="6950075"/>
  <p:custShowLst>
    <p:custShow name="Format Guide Workshop" id="0">
      <p:sldLst/>
    </p:custShow>
  </p:custShowLst>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 Joshua" initials="WJ" lastIdx="1" clrIdx="0">
    <p:extLst>
      <p:ext uri="{19B8F6BF-5375-455C-9EA6-DF929625EA0E}">
        <p15:presenceInfo xmlns:p15="http://schemas.microsoft.com/office/powerpoint/2012/main" userId="Wei, Joshu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E7CA"/>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80" autoAdjust="0"/>
    <p:restoredTop sz="96187" autoAdjust="0"/>
  </p:normalViewPr>
  <p:slideViewPr>
    <p:cSldViewPr snapToGrid="0">
      <p:cViewPr varScale="1">
        <p:scale>
          <a:sx n="131" d="100"/>
          <a:sy n="131" d="100"/>
        </p:scale>
        <p:origin x="240"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05" d="100"/>
          <a:sy n="105" d="100"/>
        </p:scale>
        <p:origin x="120" y="180"/>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02299" cy="348711"/>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5231641" y="2"/>
            <a:ext cx="4002299" cy="348711"/>
          </a:xfrm>
          <a:prstGeom prst="rect">
            <a:avLst/>
          </a:prstGeom>
        </p:spPr>
        <p:txBody>
          <a:bodyPr vert="horz" lIns="92492" tIns="46246" rIns="92492" bIns="46246" rtlCol="0"/>
          <a:lstStyle>
            <a:lvl1pPr algn="r">
              <a:defRPr sz="1200"/>
            </a:lvl1pPr>
          </a:lstStyle>
          <a:p>
            <a:fld id="{57691E93-EF64-46CC-85E2-BBB5BEDB9501}" type="datetimeFigureOut">
              <a:rPr lang="en-US" sz="800"/>
              <a:t>12/4/18</a:t>
            </a:fld>
            <a:endParaRPr lang="en-US" sz="800" dirty="0"/>
          </a:p>
        </p:txBody>
      </p:sp>
      <p:sp>
        <p:nvSpPr>
          <p:cNvPr id="4" name="Footer Placeholder 3"/>
          <p:cNvSpPr>
            <a:spLocks noGrp="1"/>
          </p:cNvSpPr>
          <p:nvPr>
            <p:ph type="ftr" sz="quarter" idx="2"/>
          </p:nvPr>
        </p:nvSpPr>
        <p:spPr>
          <a:xfrm>
            <a:off x="2" y="6601367"/>
            <a:ext cx="4002299" cy="348710"/>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5231641" y="6601367"/>
            <a:ext cx="4002299" cy="348710"/>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5406893"/>
            <a:ext cx="9233938" cy="15431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109538" y="2"/>
            <a:ext cx="3892763" cy="348711"/>
          </a:xfrm>
          <a:prstGeom prst="rect">
            <a:avLst/>
          </a:prstGeom>
        </p:spPr>
        <p:txBody>
          <a:bodyPr vert="horz" lIns="92492" tIns="46246" rIns="92492" bIns="46246" rtlCol="0"/>
          <a:lstStyle>
            <a:lvl1pPr algn="l">
              <a:defRPr sz="800"/>
            </a:lvl1pPr>
          </a:lstStyle>
          <a:p>
            <a:endParaRPr lang="en-US" dirty="0"/>
          </a:p>
        </p:txBody>
      </p:sp>
      <p:sp>
        <p:nvSpPr>
          <p:cNvPr id="3" name="Date Placeholder 2"/>
          <p:cNvSpPr>
            <a:spLocks noGrp="1"/>
          </p:cNvSpPr>
          <p:nvPr>
            <p:ph type="dt" idx="1"/>
          </p:nvPr>
        </p:nvSpPr>
        <p:spPr>
          <a:xfrm>
            <a:off x="5231641" y="2"/>
            <a:ext cx="3894897" cy="348711"/>
          </a:xfrm>
          <a:prstGeom prst="rect">
            <a:avLst/>
          </a:prstGeom>
        </p:spPr>
        <p:txBody>
          <a:bodyPr vert="horz" lIns="92492" tIns="46246" rIns="92492" bIns="46246" rtlCol="0"/>
          <a:lstStyle>
            <a:lvl1pPr algn="r">
              <a:defRPr sz="800"/>
            </a:lvl1pPr>
          </a:lstStyle>
          <a:p>
            <a:fld id="{3AD9BDA7-98EF-4344-B91C-30A07E8A84B0}" type="datetimeFigureOut">
              <a:rPr lang="en-US" smtClean="0"/>
              <a:pPr/>
              <a:t>12/4/18</a:t>
            </a:fld>
            <a:endParaRPr lang="en-US" dirty="0"/>
          </a:p>
        </p:txBody>
      </p:sp>
      <p:sp>
        <p:nvSpPr>
          <p:cNvPr id="4" name="Slide Image Placeholder 3"/>
          <p:cNvSpPr>
            <a:spLocks noGrp="1" noRot="1" noChangeAspect="1"/>
          </p:cNvSpPr>
          <p:nvPr>
            <p:ph type="sldImg" idx="2"/>
          </p:nvPr>
        </p:nvSpPr>
        <p:spPr>
          <a:xfrm>
            <a:off x="109538" y="209550"/>
            <a:ext cx="9017000" cy="5072063"/>
          </a:xfrm>
          <a:prstGeom prst="rect">
            <a:avLst/>
          </a:prstGeom>
          <a:noFill/>
          <a:ln w="9525">
            <a:solidFill>
              <a:schemeClr val="bg2"/>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124053" y="5490869"/>
            <a:ext cx="8987970" cy="674425"/>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09538" y="6601367"/>
            <a:ext cx="3892763" cy="348710"/>
          </a:xfrm>
          <a:prstGeom prst="rect">
            <a:avLst/>
          </a:prstGeom>
        </p:spPr>
        <p:txBody>
          <a:bodyPr vert="horz" lIns="92492" tIns="46246" rIns="92492" bIns="46246" rtlCol="0" anchor="b"/>
          <a:lstStyle>
            <a:lvl1pPr algn="l">
              <a:defRPr sz="800"/>
            </a:lvl1pPr>
          </a:lstStyle>
          <a:p>
            <a:endParaRPr lang="en-US" dirty="0"/>
          </a:p>
        </p:txBody>
      </p:sp>
      <p:sp>
        <p:nvSpPr>
          <p:cNvPr id="7" name="Slide Number Placeholder 6"/>
          <p:cNvSpPr>
            <a:spLocks noGrp="1"/>
          </p:cNvSpPr>
          <p:nvPr>
            <p:ph type="sldNum" sz="quarter" idx="5"/>
          </p:nvPr>
        </p:nvSpPr>
        <p:spPr>
          <a:xfrm>
            <a:off x="5231642" y="6601367"/>
            <a:ext cx="3880382" cy="348710"/>
          </a:xfrm>
          <a:prstGeom prst="rect">
            <a:avLst/>
          </a:prstGeom>
        </p:spPr>
        <p:txBody>
          <a:bodyPr vert="horz" lIns="92492" tIns="46246" rIns="92492" bIns="46246" rtlCol="0" anchor="b"/>
          <a:lstStyle>
            <a:lvl1pPr algn="r">
              <a:defRPr sz="800"/>
            </a:lvl1pPr>
          </a:lstStyle>
          <a:p>
            <a:r>
              <a:rPr lang="en-US" dirty="0"/>
              <a:t>Notes view: </a:t>
            </a:r>
            <a:fld id="{128CEAFE-FA94-43E5-B0FF-D47E1CCDD1B4}" type="slidenum">
              <a:rPr lang="en-US" smtClean="0"/>
              <a:pPr/>
              <a:t>‹#›</a:t>
            </a:fld>
            <a:endParaRPr lang="en-US" dirty="0"/>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190" userDrawn="1">
          <p15:clr>
            <a:srgbClr val="F26B43"/>
          </p15:clr>
        </p15:guide>
        <p15:guide id="2" pos="290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1602385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baseline="0"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9</a:t>
            </a:fld>
            <a:endParaRPr lang="en-US" dirty="0"/>
          </a:p>
        </p:txBody>
      </p:sp>
    </p:spTree>
    <p:extLst>
      <p:ext uri="{BB962C8B-B14F-4D97-AF65-F5344CB8AC3E}">
        <p14:creationId xmlns:p14="http://schemas.microsoft.com/office/powerpoint/2010/main" val="1079053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10</a:t>
            </a:fld>
            <a:endParaRPr lang="en-US" dirty="0"/>
          </a:p>
        </p:txBody>
      </p:sp>
    </p:spTree>
    <p:extLst>
      <p:ext uri="{BB962C8B-B14F-4D97-AF65-F5344CB8AC3E}">
        <p14:creationId xmlns:p14="http://schemas.microsoft.com/office/powerpoint/2010/main" val="2387443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12</a:t>
            </a:fld>
            <a:endParaRPr lang="en-US" dirty="0"/>
          </a:p>
        </p:txBody>
      </p:sp>
    </p:spTree>
    <p:extLst>
      <p:ext uri="{BB962C8B-B14F-4D97-AF65-F5344CB8AC3E}">
        <p14:creationId xmlns:p14="http://schemas.microsoft.com/office/powerpoint/2010/main" val="1618488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13</a:t>
            </a:fld>
            <a:endParaRPr lang="en-US"/>
          </a:p>
        </p:txBody>
      </p:sp>
    </p:spTree>
    <p:extLst>
      <p:ext uri="{BB962C8B-B14F-4D97-AF65-F5344CB8AC3E}">
        <p14:creationId xmlns:p14="http://schemas.microsoft.com/office/powerpoint/2010/main" val="95452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14</a:t>
            </a:fld>
            <a:endParaRPr lang="en-US"/>
          </a:p>
        </p:txBody>
      </p:sp>
    </p:spTree>
    <p:extLst>
      <p:ext uri="{BB962C8B-B14F-4D97-AF65-F5344CB8AC3E}">
        <p14:creationId xmlns:p14="http://schemas.microsoft.com/office/powerpoint/2010/main" val="2409027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15</a:t>
            </a:fld>
            <a:endParaRPr lang="en-US" dirty="0"/>
          </a:p>
        </p:txBody>
      </p:sp>
    </p:spTree>
    <p:extLst>
      <p:ext uri="{BB962C8B-B14F-4D97-AF65-F5344CB8AC3E}">
        <p14:creationId xmlns:p14="http://schemas.microsoft.com/office/powerpoint/2010/main" val="832095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16</a:t>
            </a:fld>
            <a:endParaRPr lang="en-US" dirty="0"/>
          </a:p>
        </p:txBody>
      </p:sp>
    </p:spTree>
    <p:extLst>
      <p:ext uri="{BB962C8B-B14F-4D97-AF65-F5344CB8AC3E}">
        <p14:creationId xmlns:p14="http://schemas.microsoft.com/office/powerpoint/2010/main" val="80892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936243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1345102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2892811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4</a:t>
            </a:fld>
            <a:endParaRPr lang="en-US"/>
          </a:p>
        </p:txBody>
      </p:sp>
    </p:spTree>
    <p:extLst>
      <p:ext uri="{BB962C8B-B14F-4D97-AF65-F5344CB8AC3E}">
        <p14:creationId xmlns:p14="http://schemas.microsoft.com/office/powerpoint/2010/main" val="565869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5</a:t>
            </a:fld>
            <a:endParaRPr lang="en-US"/>
          </a:p>
        </p:txBody>
      </p:sp>
    </p:spTree>
    <p:extLst>
      <p:ext uri="{BB962C8B-B14F-4D97-AF65-F5344CB8AC3E}">
        <p14:creationId xmlns:p14="http://schemas.microsoft.com/office/powerpoint/2010/main" val="3240452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4256751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1529909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8</a:t>
            </a:fld>
            <a:endParaRPr lang="en-US"/>
          </a:p>
        </p:txBody>
      </p:sp>
    </p:spTree>
    <p:extLst>
      <p:ext uri="{BB962C8B-B14F-4D97-AF65-F5344CB8AC3E}">
        <p14:creationId xmlns:p14="http://schemas.microsoft.com/office/powerpoint/2010/main" val="11993927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7.png"/><Relationship Id="rId2" Type="http://schemas.openxmlformats.org/officeDocument/2006/relationships/tags" Target="../tags/tag1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3.jpg"/></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4.png"/><Relationship Id="rId2" Type="http://schemas.openxmlformats.org/officeDocument/2006/relationships/tags" Target="../tags/tag40.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5.vml"/><Relationship Id="rId6" Type="http://schemas.openxmlformats.org/officeDocument/2006/relationships/image" Target="../media/image8.png"/><Relationship Id="rId5" Type="http://schemas.openxmlformats.org/officeDocument/2006/relationships/image" Target="../media/image9.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2.png"/><Relationship Id="rId2" Type="http://schemas.openxmlformats.org/officeDocument/2006/relationships/tags" Target="../tags/tag63.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2.png"/><Relationship Id="rId2" Type="http://schemas.openxmlformats.org/officeDocument/2006/relationships/tags" Target="../tags/tag6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415"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462"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439"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484"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19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21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24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26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29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31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33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36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38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solidFill>
                <a:latin typeface="+mn-lt"/>
                <a:sym typeface="Trebuchet MS" panose="020B0603020202020204" pitchFamily="34" charset="0"/>
              </a:rPr>
              <a:t>2018_1005 - CF_JW_DS3_JJ_comments.pptx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sv-SE" sz="700">
                <a:solidFill>
                  <a:schemeClr val="bg1">
                    <a:lumMod val="50000"/>
                  </a:schemeClr>
                </a:solidFill>
                <a:latin typeface="+mn-lt"/>
                <a:sym typeface="Trebuchet MS" panose="020B0603020202020204" pitchFamily="34" charset="0"/>
              </a:rPr>
              <a:t>2018_1005 - CF_JW_DS3_JJ_comments.pptx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oleObject" Target="../embeddings/oleObject1.bin"/><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vmlDrawing" Target="../drawings/vmlDrawing1.v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8"/>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34" name="think-cell Slide" r:id="rId69" imgW="270" imgH="270" progId="TCLayout.ActiveDocument.1">
                  <p:embed/>
                </p:oleObj>
              </mc:Choice>
              <mc:Fallback>
                <p:oleObj name="think-cell Slide" r:id="rId69" imgW="270" imgH="270" progId="TCLayout.ActiveDocument.1">
                  <p:embed/>
                  <p:pic>
                    <p:nvPicPr>
                      <p:cNvPr id="0" name=""/>
                      <p:cNvPicPr/>
                      <p:nvPr/>
                    </p:nvPicPr>
                    <p:blipFill>
                      <a:blip r:embed="rId70"/>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58" r:id="rId3"/>
    <p:sldLayoutId id="2147485113" r:id="rId4"/>
    <p:sldLayoutId id="2147485114" r:id="rId5"/>
    <p:sldLayoutId id="2147485154" r:id="rId6"/>
    <p:sldLayoutId id="2147485162" r:id="rId7"/>
    <p:sldLayoutId id="2147485149" r:id="rId8"/>
    <p:sldLayoutId id="2147485087" r:id="rId9"/>
    <p:sldLayoutId id="2147485112" r:id="rId10"/>
    <p:sldLayoutId id="2147485155" r:id="rId11"/>
    <p:sldLayoutId id="2147485164" r:id="rId12"/>
    <p:sldLayoutId id="2147485109" r:id="rId13"/>
    <p:sldLayoutId id="2147485165" r:id="rId14"/>
    <p:sldLayoutId id="2147485110" r:id="rId15"/>
    <p:sldLayoutId id="2147485166" r:id="rId16"/>
    <p:sldLayoutId id="2147485156" r:id="rId17"/>
    <p:sldLayoutId id="2147485167" r:id="rId18"/>
    <p:sldLayoutId id="2147485108" r:id="rId19"/>
    <p:sldLayoutId id="2147485107" r:id="rId20"/>
    <p:sldLayoutId id="2147485106" r:id="rId21"/>
    <p:sldLayoutId id="2147485090" r:id="rId22"/>
    <p:sldLayoutId id="2147485091" r:id="rId23"/>
    <p:sldLayoutId id="2147485092" r:id="rId24"/>
    <p:sldLayoutId id="2147485093" r:id="rId25"/>
    <p:sldLayoutId id="2147485116" r:id="rId26"/>
    <p:sldLayoutId id="2147485161" r:id="rId27"/>
    <p:sldLayoutId id="2147485159" r:id="rId28"/>
    <p:sldLayoutId id="2147485119" r:id="rId29"/>
    <p:sldLayoutId id="2147485137" r:id="rId30"/>
    <p:sldLayoutId id="2147485120" r:id="rId31"/>
    <p:sldLayoutId id="2147485121" r:id="rId32"/>
    <p:sldLayoutId id="2147485141" r:id="rId33"/>
    <p:sldLayoutId id="2147485163" r:id="rId34"/>
    <p:sldLayoutId id="2147485139" r:id="rId35"/>
    <p:sldLayoutId id="2147485140" r:id="rId36"/>
    <p:sldLayoutId id="2147485122" r:id="rId37"/>
    <p:sldLayoutId id="2147485123" r:id="rId38"/>
    <p:sldLayoutId id="2147485151" r:id="rId39"/>
    <p:sldLayoutId id="2147485168" r:id="rId40"/>
    <p:sldLayoutId id="2147485127" r:id="rId41"/>
    <p:sldLayoutId id="2147485169" r:id="rId42"/>
    <p:sldLayoutId id="2147485126" r:id="rId43"/>
    <p:sldLayoutId id="2147485170" r:id="rId44"/>
    <p:sldLayoutId id="2147485153" r:id="rId45"/>
    <p:sldLayoutId id="2147485171" r:id="rId46"/>
    <p:sldLayoutId id="2147485128" r:id="rId47"/>
    <p:sldLayoutId id="2147485129" r:id="rId48"/>
    <p:sldLayoutId id="2147485130" r:id="rId49"/>
    <p:sldLayoutId id="2147485131" r:id="rId50"/>
    <p:sldLayoutId id="2147485145" r:id="rId51"/>
    <p:sldLayoutId id="2147485133" r:id="rId52"/>
    <p:sldLayoutId id="2147485144" r:id="rId53"/>
    <p:sldLayoutId id="2147485134" r:id="rId54"/>
    <p:sldLayoutId id="2147485146" r:id="rId55"/>
    <p:sldLayoutId id="2147485160" r:id="rId56"/>
    <p:sldLayoutId id="2147485172" r:id="rId57"/>
    <p:sldLayoutId id="2147485173" r:id="rId58"/>
    <p:sldLayoutId id="2147485174" r:id="rId59"/>
    <p:sldLayoutId id="2147485175" r:id="rId60"/>
    <p:sldLayoutId id="2147485176" r:id="rId61"/>
    <p:sldLayoutId id="2147485177" r:id="rId62"/>
    <p:sldLayoutId id="2147485178" r:id="rId63"/>
    <p:sldLayoutId id="2147485179" r:id="rId64"/>
    <p:sldLayoutId id="2147485180" r:id="rId6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tags" Target="../tags/tag99.xml"/><Relationship Id="rId26" Type="http://schemas.openxmlformats.org/officeDocument/2006/relationships/slideLayout" Target="../slideLayouts/slideLayout29.xml"/><Relationship Id="rId3" Type="http://schemas.openxmlformats.org/officeDocument/2006/relationships/tags" Target="../tags/tag84.xml"/><Relationship Id="rId21" Type="http://schemas.openxmlformats.org/officeDocument/2006/relationships/tags" Target="../tags/tag102.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5" Type="http://schemas.openxmlformats.org/officeDocument/2006/relationships/tags" Target="../tags/tag106.xml"/><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tags" Target="../tags/tag101.xml"/><Relationship Id="rId29" Type="http://schemas.openxmlformats.org/officeDocument/2006/relationships/image" Target="../media/image21.emf"/><Relationship Id="rId1" Type="http://schemas.openxmlformats.org/officeDocument/2006/relationships/vmlDrawing" Target="../drawings/vmlDrawing17.vml"/><Relationship Id="rId6" Type="http://schemas.openxmlformats.org/officeDocument/2006/relationships/tags" Target="../tags/tag87.xml"/><Relationship Id="rId11" Type="http://schemas.openxmlformats.org/officeDocument/2006/relationships/tags" Target="../tags/tag92.xml"/><Relationship Id="rId24" Type="http://schemas.openxmlformats.org/officeDocument/2006/relationships/tags" Target="../tags/tag105.xml"/><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tags" Target="../tags/tag104.xml"/><Relationship Id="rId28" Type="http://schemas.openxmlformats.org/officeDocument/2006/relationships/oleObject" Target="../embeddings/oleObject17.bin"/><Relationship Id="rId10" Type="http://schemas.openxmlformats.org/officeDocument/2006/relationships/tags" Target="../tags/tag91.xml"/><Relationship Id="rId19" Type="http://schemas.openxmlformats.org/officeDocument/2006/relationships/tags" Target="../tags/tag100.xml"/><Relationship Id="rId31" Type="http://schemas.openxmlformats.org/officeDocument/2006/relationships/image" Target="../media/image22.emf"/><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tags" Target="../tags/tag103.xml"/><Relationship Id="rId27" Type="http://schemas.openxmlformats.org/officeDocument/2006/relationships/notesSlide" Target="../notesSlides/notesSlide10.xml"/><Relationship Id="rId30"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13" Type="http://schemas.openxmlformats.org/officeDocument/2006/relationships/tags" Target="../tags/tag118.xml"/><Relationship Id="rId18" Type="http://schemas.openxmlformats.org/officeDocument/2006/relationships/tags" Target="../tags/tag123.xml"/><Relationship Id="rId26" Type="http://schemas.openxmlformats.org/officeDocument/2006/relationships/tags" Target="../tags/tag131.xml"/><Relationship Id="rId3" Type="http://schemas.openxmlformats.org/officeDocument/2006/relationships/tags" Target="../tags/tag108.xml"/><Relationship Id="rId21" Type="http://schemas.openxmlformats.org/officeDocument/2006/relationships/tags" Target="../tags/tag126.xml"/><Relationship Id="rId7" Type="http://schemas.openxmlformats.org/officeDocument/2006/relationships/tags" Target="../tags/tag112.xml"/><Relationship Id="rId12" Type="http://schemas.openxmlformats.org/officeDocument/2006/relationships/tags" Target="../tags/tag117.xml"/><Relationship Id="rId17" Type="http://schemas.openxmlformats.org/officeDocument/2006/relationships/tags" Target="../tags/tag122.xml"/><Relationship Id="rId25" Type="http://schemas.openxmlformats.org/officeDocument/2006/relationships/tags" Target="../tags/tag130.xml"/><Relationship Id="rId33" Type="http://schemas.openxmlformats.org/officeDocument/2006/relationships/image" Target="../media/image23.emf"/><Relationship Id="rId2" Type="http://schemas.openxmlformats.org/officeDocument/2006/relationships/tags" Target="../tags/tag107.xml"/><Relationship Id="rId16" Type="http://schemas.openxmlformats.org/officeDocument/2006/relationships/tags" Target="../tags/tag121.xml"/><Relationship Id="rId20" Type="http://schemas.openxmlformats.org/officeDocument/2006/relationships/tags" Target="../tags/tag125.xml"/><Relationship Id="rId29" Type="http://schemas.openxmlformats.org/officeDocument/2006/relationships/notesSlide" Target="../notesSlides/notesSlide11.xml"/><Relationship Id="rId1" Type="http://schemas.openxmlformats.org/officeDocument/2006/relationships/vmlDrawing" Target="../drawings/vmlDrawing18.vml"/><Relationship Id="rId6" Type="http://schemas.openxmlformats.org/officeDocument/2006/relationships/tags" Target="../tags/tag111.xml"/><Relationship Id="rId11" Type="http://schemas.openxmlformats.org/officeDocument/2006/relationships/tags" Target="../tags/tag116.xml"/><Relationship Id="rId24" Type="http://schemas.openxmlformats.org/officeDocument/2006/relationships/tags" Target="../tags/tag129.xml"/><Relationship Id="rId32" Type="http://schemas.openxmlformats.org/officeDocument/2006/relationships/oleObject" Target="../embeddings/oleObject20.bin"/><Relationship Id="rId5" Type="http://schemas.openxmlformats.org/officeDocument/2006/relationships/tags" Target="../tags/tag110.xml"/><Relationship Id="rId15" Type="http://schemas.openxmlformats.org/officeDocument/2006/relationships/tags" Target="../tags/tag120.xml"/><Relationship Id="rId23" Type="http://schemas.openxmlformats.org/officeDocument/2006/relationships/tags" Target="../tags/tag128.xml"/><Relationship Id="rId28" Type="http://schemas.openxmlformats.org/officeDocument/2006/relationships/slideLayout" Target="../slideLayouts/slideLayout2.xml"/><Relationship Id="rId10" Type="http://schemas.openxmlformats.org/officeDocument/2006/relationships/tags" Target="../tags/tag115.xml"/><Relationship Id="rId19" Type="http://schemas.openxmlformats.org/officeDocument/2006/relationships/tags" Target="../tags/tag124.xml"/><Relationship Id="rId31" Type="http://schemas.openxmlformats.org/officeDocument/2006/relationships/image" Target="../media/image21.emf"/><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tags" Target="../tags/tag119.xml"/><Relationship Id="rId22" Type="http://schemas.openxmlformats.org/officeDocument/2006/relationships/tags" Target="../tags/tag127.xml"/><Relationship Id="rId27" Type="http://schemas.openxmlformats.org/officeDocument/2006/relationships/tags" Target="../tags/tag132.xml"/><Relationship Id="rId30" Type="http://schemas.openxmlformats.org/officeDocument/2006/relationships/oleObject" Target="../embeddings/oleObject19.bin"/><Relationship Id="rId8" Type="http://schemas.openxmlformats.org/officeDocument/2006/relationships/tags" Target="../tags/tag1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3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5.xml"/><Relationship Id="rId1" Type="http://schemas.openxmlformats.org/officeDocument/2006/relationships/tags" Target="../tags/tag13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7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74.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3" Type="http://schemas.openxmlformats.org/officeDocument/2006/relationships/tags" Target="../tags/tag76.xml"/><Relationship Id="rId7" Type="http://schemas.openxmlformats.org/officeDocument/2006/relationships/image" Target="../media/image9.emf"/><Relationship Id="rId12" Type="http://schemas.openxmlformats.org/officeDocument/2006/relationships/image" Target="../media/image15.jpeg"/><Relationship Id="rId2" Type="http://schemas.openxmlformats.org/officeDocument/2006/relationships/tags" Target="../tags/tag75.xml"/><Relationship Id="rId1" Type="http://schemas.openxmlformats.org/officeDocument/2006/relationships/vmlDrawing" Target="../drawings/vmlDrawing15.vml"/><Relationship Id="rId6" Type="http://schemas.openxmlformats.org/officeDocument/2006/relationships/oleObject" Target="../embeddings/oleObject15.bin"/><Relationship Id="rId11" Type="http://schemas.openxmlformats.org/officeDocument/2006/relationships/image" Target="../media/image14.jpeg"/><Relationship Id="rId5" Type="http://schemas.openxmlformats.org/officeDocument/2006/relationships/notesSlide" Target="../notesSlides/notesSlide4.xml"/><Relationship Id="rId15" Type="http://schemas.openxmlformats.org/officeDocument/2006/relationships/image" Target="../media/image18.jpeg"/><Relationship Id="rId10" Type="http://schemas.openxmlformats.org/officeDocument/2006/relationships/image" Target="../media/image13.jpeg"/><Relationship Id="rId4" Type="http://schemas.openxmlformats.org/officeDocument/2006/relationships/slideLayout" Target="../slideLayouts/slideLayout44.xml"/><Relationship Id="rId9" Type="http://schemas.openxmlformats.org/officeDocument/2006/relationships/image" Target="../media/image12.jpeg"/><Relationship Id="rId14" Type="http://schemas.openxmlformats.org/officeDocument/2006/relationships/image" Target="../media/image17.jpeg"/></Relationships>
</file>

<file path=ppt/slides/_rels/slide5.xml.rels><?xml version="1.0" encoding="UTF-8" standalone="yes"?>
<Relationships xmlns="http://schemas.openxmlformats.org/package/2006/relationships"><Relationship Id="rId13" Type="http://schemas.openxmlformats.org/officeDocument/2006/relationships/image" Target="../media/image19.png"/><Relationship Id="rId18" Type="http://schemas.openxmlformats.org/officeDocument/2006/relationships/image" Target="../media/image15.jpeg"/><Relationship Id="rId3" Type="http://schemas.openxmlformats.org/officeDocument/2006/relationships/notesSlide" Target="../notesSlides/notesSlide5.xml"/><Relationship Id="rId21" Type="http://schemas.openxmlformats.org/officeDocument/2006/relationships/image" Target="../media/image18.jpeg"/><Relationship Id="rId17" Type="http://schemas.openxmlformats.org/officeDocument/2006/relationships/image" Target="../media/image14.jpeg"/><Relationship Id="rId2" Type="http://schemas.openxmlformats.org/officeDocument/2006/relationships/slideLayout" Target="../slideLayouts/slideLayout23.xml"/><Relationship Id="rId16" Type="http://schemas.openxmlformats.org/officeDocument/2006/relationships/image" Target="../media/image13.jpeg"/><Relationship Id="rId20" Type="http://schemas.openxmlformats.org/officeDocument/2006/relationships/image" Target="../media/image17.jpeg"/><Relationship Id="rId1" Type="http://schemas.openxmlformats.org/officeDocument/2006/relationships/tags" Target="../tags/tag77.xml"/><Relationship Id="rId15" Type="http://schemas.openxmlformats.org/officeDocument/2006/relationships/image" Target="../media/image12.jpeg"/><Relationship Id="rId19" Type="http://schemas.openxmlformats.org/officeDocument/2006/relationships/image" Target="../media/image16.jpeg"/><Relationship Id="rId1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5.jpeg"/><Relationship Id="rId3" Type="http://schemas.openxmlformats.org/officeDocument/2006/relationships/tags" Target="../tags/tag80.xml"/><Relationship Id="rId7" Type="http://schemas.openxmlformats.org/officeDocument/2006/relationships/image" Target="../media/image19.emf"/><Relationship Id="rId12" Type="http://schemas.openxmlformats.org/officeDocument/2006/relationships/image" Target="../media/image14.jpeg"/><Relationship Id="rId2" Type="http://schemas.openxmlformats.org/officeDocument/2006/relationships/tags" Target="../tags/tag79.xml"/><Relationship Id="rId16" Type="http://schemas.openxmlformats.org/officeDocument/2006/relationships/image" Target="../media/image18.jpeg"/><Relationship Id="rId1" Type="http://schemas.openxmlformats.org/officeDocument/2006/relationships/vmlDrawing" Target="../drawings/vmlDrawing16.vml"/><Relationship Id="rId6" Type="http://schemas.openxmlformats.org/officeDocument/2006/relationships/oleObject" Target="../embeddings/oleObject16.bin"/><Relationship Id="rId11" Type="http://schemas.openxmlformats.org/officeDocument/2006/relationships/image" Target="../media/image13.jpeg"/><Relationship Id="rId5" Type="http://schemas.openxmlformats.org/officeDocument/2006/relationships/notesSlide" Target="../notesSlides/notesSlide7.xml"/><Relationship Id="rId15" Type="http://schemas.openxmlformats.org/officeDocument/2006/relationships/image" Target="../media/image17.jpeg"/><Relationship Id="rId10" Type="http://schemas.openxmlformats.org/officeDocument/2006/relationships/image" Target="../media/image12.jpeg"/><Relationship Id="rId4" Type="http://schemas.openxmlformats.org/officeDocument/2006/relationships/slideLayout" Target="../slideLayouts/slideLayout8.xml"/><Relationship Id="rId9" Type="http://schemas.openxmlformats.org/officeDocument/2006/relationships/image" Target="../media/image11.jpeg"/><Relationship Id="rId1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8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5266" b="5266"/>
          <a:stretch>
            <a:fillRect/>
          </a:stretch>
        </p:blipFill>
        <p:spPr/>
      </p:pic>
      <p:sp>
        <p:nvSpPr>
          <p:cNvPr id="5" name="Text Placeholder 4"/>
          <p:cNvSpPr>
            <a:spLocks noGrp="1"/>
          </p:cNvSpPr>
          <p:nvPr>
            <p:ph type="body" sz="quarter" idx="12"/>
          </p:nvPr>
        </p:nvSpPr>
        <p:spPr/>
        <p:txBody>
          <a:bodyPr/>
          <a:lstStyle/>
          <a:p>
            <a:r>
              <a:rPr lang="en-US"/>
              <a:t>9</a:t>
            </a:r>
            <a:r>
              <a:rPr lang="en-US">
                <a:latin typeface="+mn-lt"/>
              </a:rPr>
              <a:t>/23/2018</a:t>
            </a:r>
            <a:endParaRPr lang="en-US" dirty="0">
              <a:latin typeface="+mn-lt"/>
            </a:endParaRPr>
          </a:p>
        </p:txBody>
      </p:sp>
      <p:sp>
        <p:nvSpPr>
          <p:cNvPr id="3" name="Subtitle 2"/>
          <p:cNvSpPr>
            <a:spLocks noGrp="1"/>
          </p:cNvSpPr>
          <p:nvPr>
            <p:ph type="subTitle" idx="1"/>
          </p:nvPr>
        </p:nvSpPr>
        <p:spPr/>
        <p:txBody>
          <a:bodyPr/>
          <a:lstStyle/>
          <a:p>
            <a:r>
              <a:rPr lang="en-US">
                <a:latin typeface="+mn-lt"/>
              </a:rPr>
              <a:t>For fun and profit</a:t>
            </a:r>
            <a:endParaRPr lang="en-US" dirty="0">
              <a:latin typeface="+mn-lt"/>
            </a:endParaRPr>
          </a:p>
        </p:txBody>
      </p:sp>
      <p:sp>
        <p:nvSpPr>
          <p:cNvPr id="2" name="Title 1"/>
          <p:cNvSpPr>
            <a:spLocks noGrp="1"/>
          </p:cNvSpPr>
          <p:nvPr>
            <p:ph type="ctrTitle"/>
          </p:nvPr>
        </p:nvSpPr>
        <p:spPr/>
        <p:txBody>
          <a:bodyPr/>
          <a:lstStyle/>
          <a:p>
            <a:r>
              <a:rPr lang="en-US">
                <a:latin typeface="+mj-lt"/>
              </a:rPr>
              <a:t>Collaborative Filtering</a:t>
            </a:r>
            <a:endParaRPr lang="en-US" dirty="0">
              <a:latin typeface="+mj-lt"/>
            </a:endParaRPr>
          </a:p>
        </p:txBody>
      </p:sp>
      <p:sp>
        <p:nvSpPr>
          <p:cNvPr id="73" name="bcg_navigation_hint"/>
          <p:cNvSpPr/>
          <p:nvPr/>
        </p:nvSpPr>
        <p:spPr>
          <a:xfrm>
            <a:off x="7112000" y="-317500"/>
            <a:ext cx="5080000" cy="25400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lang="en-US" sz="1200" b="1">
                <a:solidFill>
                  <a:srgbClr val="C02A26"/>
                </a:solidFill>
              </a:rPr>
              <a:t>Grid mode active: Navigate to detail slides by pressing 'H'</a:t>
            </a:r>
            <a:endParaRPr lang="en-US" sz="1200" b="1" dirty="0">
              <a:solidFill>
                <a:srgbClr val="C02A26"/>
              </a:solidFill>
            </a:endParaRPr>
          </a:p>
        </p:txBody>
      </p:sp>
    </p:spTree>
    <p:custDataLst>
      <p:tags r:id="rId1"/>
    </p:custDataLst>
    <p:extLst>
      <p:ext uri="{BB962C8B-B14F-4D97-AF65-F5344CB8AC3E}">
        <p14:creationId xmlns:p14="http://schemas.microsoft.com/office/powerpoint/2010/main" val="3004853252"/>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37" name="think-cell Slide" r:id="rId28" imgW="415" imgH="416" progId="TCLayout.ActiveDocument.1">
                  <p:embed/>
                </p:oleObj>
              </mc:Choice>
              <mc:Fallback>
                <p:oleObj name="think-cell Slide" r:id="rId28" imgW="415" imgH="416" progId="TCLayout.ActiveDocument.1">
                  <p:embed/>
                  <p:pic>
                    <p:nvPicPr>
                      <p:cNvPr id="5" name="Object 4" hidden="1"/>
                      <p:cNvPicPr/>
                      <p:nvPr/>
                    </p:nvPicPr>
                    <p:blipFill>
                      <a:blip r:embed="rId29"/>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4"/>
            </p:custDataLst>
          </p:nvPr>
        </p:nvSpPr>
        <p:spPr bwMode="gray">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200" dirty="0">
              <a:solidFill>
                <a:srgbClr val="FFFFFF"/>
              </a:solidFill>
              <a:latin typeface="Trebuchet MS" panose="020B0603020202020204" pitchFamily="34" charset="0"/>
              <a:sym typeface="Trebuchet MS" panose="020B0603020202020204" pitchFamily="34" charset="0"/>
            </a:endParaRPr>
          </a:p>
        </p:txBody>
      </p:sp>
      <p:sp>
        <p:nvSpPr>
          <p:cNvPr id="3" name="Title 2"/>
          <p:cNvSpPr>
            <a:spLocks noGrp="1"/>
          </p:cNvSpPr>
          <p:nvPr>
            <p:ph type="title"/>
          </p:nvPr>
        </p:nvSpPr>
        <p:spPr>
          <a:xfrm>
            <a:off x="630000" y="622800"/>
            <a:ext cx="10933350" cy="581698"/>
          </a:xfrm>
        </p:spPr>
        <p:txBody>
          <a:bodyPr/>
          <a:lstStyle/>
          <a:p>
            <a:r>
              <a:rPr lang="en-US" dirty="0"/>
              <a:t>Retrospective Analysis Results: Modified Top-3 Recall. </a:t>
            </a:r>
            <a:br>
              <a:rPr lang="en-US" dirty="0"/>
            </a:br>
            <a:r>
              <a:rPr lang="en-US" sz="1800" dirty="0">
                <a:solidFill>
                  <a:schemeClr val="tx1"/>
                </a:solidFill>
              </a:rPr>
              <a:t>If model provides 3 recommendations, what percentage chance is any recommendation relevant?</a:t>
            </a:r>
            <a:endParaRPr lang="en-US" dirty="0">
              <a:solidFill>
                <a:schemeClr val="tx1"/>
              </a:solidFill>
            </a:endParaRPr>
          </a:p>
        </p:txBody>
      </p:sp>
      <p:graphicFrame>
        <p:nvGraphicFramePr>
          <p:cNvPr id="4" name="Object 3"/>
          <p:cNvGraphicFramePr>
            <a:graphicFrameLocks/>
          </p:cNvGraphicFramePr>
          <p:nvPr>
            <p:custDataLst>
              <p:tags r:id="rId5"/>
            </p:custDataLst>
            <p:extLst/>
          </p:nvPr>
        </p:nvGraphicFramePr>
        <p:xfrm>
          <a:off x="1333500" y="2895600"/>
          <a:ext cx="9305972" cy="2571904"/>
        </p:xfrm>
        <a:graphic>
          <a:graphicData uri="http://schemas.openxmlformats.org/presentationml/2006/ole">
            <mc:AlternateContent xmlns:mc="http://schemas.openxmlformats.org/markup-compatibility/2006">
              <mc:Choice xmlns:v="urn:schemas-microsoft-com:vml" Requires="v">
                <p:oleObj spid="_x0000_s102438" name="Chart" r:id="rId30" imgW="9305972" imgH="2571904" progId="MSGraph.Chart.8">
                  <p:embed followColorScheme="full"/>
                </p:oleObj>
              </mc:Choice>
              <mc:Fallback>
                <p:oleObj name="Chart" r:id="rId30" imgW="9305972" imgH="2571904" progId="MSGraph.Chart.8">
                  <p:embed followColorScheme="full"/>
                  <p:pic>
                    <p:nvPicPr>
                      <p:cNvPr id="4" name="Object 3"/>
                      <p:cNvPicPr/>
                      <p:nvPr/>
                    </p:nvPicPr>
                    <p:blipFill>
                      <a:blip r:embed="rId31"/>
                      <a:stretch>
                        <a:fillRect/>
                      </a:stretch>
                    </p:blipFill>
                    <p:spPr>
                      <a:xfrm>
                        <a:off x="1333500" y="2895600"/>
                        <a:ext cx="9305972" cy="2571904"/>
                      </a:xfrm>
                      <a:prstGeom prst="rect">
                        <a:avLst/>
                      </a:prstGeom>
                    </p:spPr>
                  </p:pic>
                </p:oleObj>
              </mc:Fallback>
            </mc:AlternateContent>
          </a:graphicData>
        </a:graphic>
      </p:graphicFrame>
      <p:cxnSp>
        <p:nvCxnSpPr>
          <p:cNvPr id="14" name="Straight Connector 13"/>
          <p:cNvCxnSpPr/>
          <p:nvPr>
            <p:custDataLst>
              <p:tags r:id="rId6"/>
            </p:custDataLst>
          </p:nvPr>
        </p:nvCxnSpPr>
        <p:spPr bwMode="gray">
          <a:xfrm flipV="1">
            <a:off x="7129463" y="2570163"/>
            <a:ext cx="0" cy="508000"/>
          </a:xfrm>
          <a:prstGeom prst="line">
            <a:avLst/>
          </a:prstGeom>
          <a:ln w="9525" cap="rnd">
            <a:solidFill>
              <a:srgbClr val="7F7F7F"/>
            </a:solidFill>
            <a:prstDash val="solid"/>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custDataLst>
              <p:tags r:id="rId7"/>
            </p:custDataLst>
          </p:nvPr>
        </p:nvCxnSpPr>
        <p:spPr bwMode="gray">
          <a:xfrm flipV="1">
            <a:off x="2595563" y="2570163"/>
            <a:ext cx="0" cy="1879600"/>
          </a:xfrm>
          <a:prstGeom prst="line">
            <a:avLst/>
          </a:prstGeom>
          <a:ln w="9525" cap="rnd">
            <a:solidFill>
              <a:srgbClr val="7F7F7F"/>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custDataLst>
              <p:tags r:id="rId8"/>
            </p:custDataLst>
          </p:nvPr>
        </p:nvCxnSpPr>
        <p:spPr bwMode="gray">
          <a:xfrm>
            <a:off x="6186488" y="2570163"/>
            <a:ext cx="1925638" cy="0"/>
          </a:xfrm>
          <a:prstGeom prst="line">
            <a:avLst/>
          </a:prstGeom>
          <a:ln w="9525" cap="rnd">
            <a:solidFill>
              <a:srgbClr val="7F7F7F"/>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custDataLst>
              <p:tags r:id="rId9"/>
            </p:custDataLst>
          </p:nvPr>
        </p:nvCxnSpPr>
        <p:spPr bwMode="gray">
          <a:xfrm>
            <a:off x="8413750" y="2570163"/>
            <a:ext cx="982663" cy="0"/>
          </a:xfrm>
          <a:prstGeom prst="line">
            <a:avLst/>
          </a:prstGeom>
          <a:ln w="9525" cap="rnd">
            <a:solidFill>
              <a:srgbClr val="7F7F7F"/>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custDataLst>
              <p:tags r:id="rId10"/>
            </p:custDataLst>
          </p:nvPr>
        </p:nvCxnSpPr>
        <p:spPr bwMode="gray">
          <a:xfrm>
            <a:off x="3919538" y="2570163"/>
            <a:ext cx="1885950" cy="0"/>
          </a:xfrm>
          <a:prstGeom prst="line">
            <a:avLst/>
          </a:prstGeom>
          <a:ln w="9525" cap="rnd">
            <a:solidFill>
              <a:srgbClr val="7F7F7F"/>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custDataLst>
              <p:tags r:id="rId11"/>
            </p:custDataLst>
          </p:nvPr>
        </p:nvCxnSpPr>
        <p:spPr bwMode="gray">
          <a:xfrm flipV="1">
            <a:off x="4862513" y="2570163"/>
            <a:ext cx="0" cy="1308100"/>
          </a:xfrm>
          <a:prstGeom prst="line">
            <a:avLst/>
          </a:prstGeom>
          <a:ln w="9525" cap="rnd">
            <a:solidFill>
              <a:srgbClr val="7F7F7F"/>
            </a:solidFill>
            <a:prstDash val="solid"/>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custDataLst>
              <p:tags r:id="rId12"/>
            </p:custDataLst>
          </p:nvPr>
        </p:nvCxnSpPr>
        <p:spPr bwMode="gray">
          <a:xfrm>
            <a:off x="2595563" y="2570163"/>
            <a:ext cx="942975" cy="0"/>
          </a:xfrm>
          <a:prstGeom prst="line">
            <a:avLst/>
          </a:prstGeom>
          <a:ln w="9525" cap="rnd">
            <a:solidFill>
              <a:srgbClr val="7F7F7F"/>
            </a:solidFill>
            <a:prstDash val="solid"/>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custDataLst>
              <p:tags r:id="rId13"/>
            </p:custDataLst>
          </p:nvPr>
        </p:nvCxnSpPr>
        <p:spPr bwMode="gray">
          <a:xfrm>
            <a:off x="9396413" y="2570163"/>
            <a:ext cx="0" cy="203200"/>
          </a:xfrm>
          <a:prstGeom prst="line">
            <a:avLst/>
          </a:prstGeom>
          <a:ln w="9525" cap="rnd">
            <a:solidFill>
              <a:srgbClr val="7F7F7F"/>
            </a:solidFill>
            <a:prstDash val="solid"/>
            <a:round/>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6" name="Text Placeholder 3"/>
          <p:cNvSpPr>
            <a:spLocks noGrp="1"/>
          </p:cNvSpPr>
          <p:nvPr>
            <p:custDataLst>
              <p:tags r:id="rId14"/>
            </p:custDataLst>
          </p:nvPr>
        </p:nvSpPr>
        <p:spPr bwMode="gray">
          <a:xfrm>
            <a:off x="4210050" y="5461000"/>
            <a:ext cx="1306513" cy="182563"/>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96FECF5F-9667-430C-A0F1-31F9A5C5E305}" type="datetime'Popul''''ar'''''''' f''''il''m'' ''''m''''o''''''de''''l'''">
              <a:rPr lang="en-US" altLang="en-US">
                <a:sym typeface="+mn-lt"/>
              </a:rPr>
              <a:pPr algn="ctr">
                <a:lnSpc>
                  <a:spcPct val="100000"/>
                </a:lnSpc>
                <a:spcBef>
                  <a:spcPct val="0"/>
                </a:spcBef>
                <a:spcAft>
                  <a:spcPct val="0"/>
                </a:spcAft>
                <a:buSzPct val="100000"/>
                <a:buFont typeface="Trebuchet MS" panose="020B0603020202020204" pitchFamily="34" charset="0"/>
                <a:buChar char="​"/>
              </a:pPr>
              <a:t>Popular film model</a:t>
            </a:fld>
            <a:endParaRPr lang="en-US" dirty="0">
              <a:sym typeface="+mn-lt"/>
            </a:endParaRPr>
          </a:p>
        </p:txBody>
      </p:sp>
      <p:sp>
        <p:nvSpPr>
          <p:cNvPr id="39" name="Text Placeholder 3"/>
          <p:cNvSpPr>
            <a:spLocks noGrp="1"/>
          </p:cNvSpPr>
          <p:nvPr>
            <p:custDataLst>
              <p:tags r:id="rId15"/>
            </p:custDataLst>
          </p:nvPr>
        </p:nvSpPr>
        <p:spPr bwMode="gray">
          <a:xfrm>
            <a:off x="4706938" y="3916363"/>
            <a:ext cx="3111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30163" tIns="0" rIns="30163"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7BF74E3B-BBCA-44DB-91C6-28AD1BEDC43A}" type="datetime'''''''3''''7''''''''''''''''''''%'">
              <a:rPr lang="en-US" altLang="en-US">
                <a:sym typeface="+mn-lt"/>
              </a:rPr>
              <a:pPr algn="ctr">
                <a:lnSpc>
                  <a:spcPct val="100000"/>
                </a:lnSpc>
                <a:spcBef>
                  <a:spcPct val="0"/>
                </a:spcBef>
                <a:spcAft>
                  <a:spcPct val="0"/>
                </a:spcAft>
                <a:buSzPct val="100000"/>
                <a:buFont typeface="Trebuchet MS" panose="020B0603020202020204" pitchFamily="34" charset="0"/>
                <a:buChar char="​"/>
              </a:pPr>
              <a:t>37%</a:t>
            </a:fld>
            <a:endParaRPr lang="en-US" dirty="0">
              <a:sym typeface="+mn-lt"/>
            </a:endParaRPr>
          </a:p>
        </p:txBody>
      </p:sp>
      <p:sp>
        <p:nvSpPr>
          <p:cNvPr id="27" name="Text Placeholder 3"/>
          <p:cNvSpPr>
            <a:spLocks noGrp="1"/>
          </p:cNvSpPr>
          <p:nvPr>
            <p:custDataLst>
              <p:tags r:id="rId16"/>
            </p:custDataLst>
          </p:nvPr>
        </p:nvSpPr>
        <p:spPr bwMode="gray">
          <a:xfrm>
            <a:off x="9240838" y="2811463"/>
            <a:ext cx="3111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30163" tIns="0" rIns="30163"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DDEDD9E2-5398-43D8-8560-00F6B13A79F0}" type="datetime'''7''''''''''''''''''''''''0''''''''%'''''''''">
              <a:rPr lang="en-US" altLang="en-US"/>
              <a:pPr algn="ctr">
                <a:lnSpc>
                  <a:spcPct val="100000"/>
                </a:lnSpc>
                <a:spcBef>
                  <a:spcPct val="0"/>
                </a:spcBef>
                <a:spcAft>
                  <a:spcPct val="0"/>
                </a:spcAft>
                <a:buSzPct val="100000"/>
                <a:buFont typeface="Trebuchet MS" panose="020B0603020202020204" pitchFamily="34" charset="0"/>
                <a:buChar char="​"/>
              </a:pPr>
              <a:t>70%</a:t>
            </a:fld>
            <a:endParaRPr lang="en-US" dirty="0">
              <a:sym typeface="+mn-lt"/>
            </a:endParaRPr>
          </a:p>
        </p:txBody>
      </p:sp>
      <p:sp>
        <p:nvSpPr>
          <p:cNvPr id="34" name="Text Placeholder 3"/>
          <p:cNvSpPr>
            <a:spLocks noGrp="1"/>
          </p:cNvSpPr>
          <p:nvPr>
            <p:custDataLst>
              <p:tags r:id="rId17"/>
            </p:custDataLst>
          </p:nvPr>
        </p:nvSpPr>
        <p:spPr bwMode="gray">
          <a:xfrm>
            <a:off x="2027238" y="5461000"/>
            <a:ext cx="1136650" cy="365125"/>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24D1BE72-C2A6-4209-8C9D-CFF1A59EA53A}" type="datetime'''''''''Ran''''do''m''''(''3'''''''''' ''''o''f'' 15)'''''''''">
              <a:rPr lang="en-US" altLang="en-US" smtClean="0"/>
              <a:pPr algn="ctr">
                <a:lnSpc>
                  <a:spcPct val="100000"/>
                </a:lnSpc>
                <a:spcBef>
                  <a:spcPct val="0"/>
                </a:spcBef>
                <a:spcAft>
                  <a:spcPct val="0"/>
                </a:spcAft>
                <a:buSzPct val="100000"/>
                <a:buFont typeface="Trebuchet MS" panose="020B0603020202020204" pitchFamily="34" charset="0"/>
                <a:buChar char="​"/>
              </a:pPr>
              <a:t>Random(3 of 15)</a:t>
            </a:fld>
            <a:br>
              <a:rPr lang="en-US" altLang="en-US" dirty="0"/>
            </a:br>
            <a:r>
              <a:rPr lang="en-US" altLang="en-US" dirty="0"/>
              <a:t>R</a:t>
            </a:r>
            <a:endParaRPr lang="en-US" dirty="0">
              <a:sym typeface="+mn-lt"/>
            </a:endParaRPr>
          </a:p>
        </p:txBody>
      </p:sp>
      <p:sp>
        <p:nvSpPr>
          <p:cNvPr id="32" name="Text Placeholder 3"/>
          <p:cNvSpPr>
            <a:spLocks noGrp="1"/>
          </p:cNvSpPr>
          <p:nvPr>
            <p:custDataLst>
              <p:tags r:id="rId18"/>
            </p:custDataLst>
          </p:nvPr>
        </p:nvSpPr>
        <p:spPr bwMode="gray">
          <a:xfrm>
            <a:off x="2439988" y="4487863"/>
            <a:ext cx="3111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30163" tIns="0" rIns="30163"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A35EBD09-724D-4D1F-8B46-0F4CF0703B8D}" type="datetime'''''''2''''''''''''''''''''''''''''''''''''''''0%'''''''''''''">
              <a:rPr lang="en-US" altLang="en-US"/>
              <a:pPr algn="ctr">
                <a:lnSpc>
                  <a:spcPct val="100000"/>
                </a:lnSpc>
                <a:spcBef>
                  <a:spcPct val="0"/>
                </a:spcBef>
                <a:spcAft>
                  <a:spcPct val="0"/>
                </a:spcAft>
                <a:buSzPct val="100000"/>
                <a:buFont typeface="Trebuchet MS" panose="020B0603020202020204" pitchFamily="34" charset="0"/>
                <a:buChar char="​"/>
              </a:pPr>
              <a:t>20%</a:t>
            </a:fld>
            <a:endParaRPr lang="en-US" dirty="0">
              <a:sym typeface="+mn-lt"/>
            </a:endParaRPr>
          </a:p>
        </p:txBody>
      </p:sp>
      <p:sp>
        <p:nvSpPr>
          <p:cNvPr id="37" name="Text Placeholder 3"/>
          <p:cNvSpPr>
            <a:spLocks noGrp="1"/>
          </p:cNvSpPr>
          <p:nvPr>
            <p:custDataLst>
              <p:tags r:id="rId19"/>
            </p:custDataLst>
          </p:nvPr>
        </p:nvSpPr>
        <p:spPr bwMode="gray">
          <a:xfrm>
            <a:off x="6629400" y="5461000"/>
            <a:ext cx="1001713" cy="182563"/>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3D22B0EF-CE78-4C71-8BEB-603AB1F8E5D5}" type="datetime'''Pe''''ek''''''''''i''''''''''n''''''''''''g m''o''de''l'''''">
              <a:rPr lang="en-US" altLang="en-US">
                <a:sym typeface="+mn-lt"/>
              </a:rPr>
              <a:pPr algn="ctr">
                <a:lnSpc>
                  <a:spcPct val="100000"/>
                </a:lnSpc>
                <a:spcBef>
                  <a:spcPct val="0"/>
                </a:spcBef>
                <a:spcAft>
                  <a:spcPct val="0"/>
                </a:spcAft>
                <a:buSzPct val="100000"/>
                <a:buFont typeface="Trebuchet MS" panose="020B0603020202020204" pitchFamily="34" charset="0"/>
                <a:buChar char="​"/>
              </a:pPr>
              <a:t>Peeking model</a:t>
            </a:fld>
            <a:endParaRPr lang="en-US" dirty="0">
              <a:sym typeface="+mn-lt"/>
            </a:endParaRPr>
          </a:p>
        </p:txBody>
      </p:sp>
      <p:sp>
        <p:nvSpPr>
          <p:cNvPr id="20" name="Text Placeholder 3"/>
          <p:cNvSpPr>
            <a:spLocks noGrp="1"/>
          </p:cNvSpPr>
          <p:nvPr>
            <p:custDataLst>
              <p:tags r:id="rId20"/>
            </p:custDataLst>
          </p:nvPr>
        </p:nvSpPr>
        <p:spPr bwMode="gray">
          <a:xfrm>
            <a:off x="5140325" y="5948363"/>
            <a:ext cx="17208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r>
              <a:rPr lang="en-US" altLang="en-US" dirty="0">
                <a:sym typeface="+mn-lt"/>
              </a:rPr>
              <a:t>Recommendation Method</a:t>
            </a:r>
            <a:endParaRPr lang="en-US" dirty="0">
              <a:sym typeface="+mn-lt"/>
            </a:endParaRPr>
          </a:p>
        </p:txBody>
      </p:sp>
      <p:sp>
        <p:nvSpPr>
          <p:cNvPr id="47" name="Text Placeholder 3"/>
          <p:cNvSpPr>
            <a:spLocks noGrp="1"/>
          </p:cNvSpPr>
          <p:nvPr>
            <p:custDataLst>
              <p:tags r:id="rId21"/>
            </p:custDataLst>
          </p:nvPr>
        </p:nvSpPr>
        <p:spPr bwMode="gray">
          <a:xfrm>
            <a:off x="6973888" y="3116263"/>
            <a:ext cx="311150" cy="182563"/>
          </a:xfrm>
          <a:prstGeom prst="rect">
            <a:avLst/>
          </a:prstGeom>
          <a:noFill/>
          <a:extLst>
            <a:ext uri="{909E8E84-426E-40DD-AFC4-6F175D3DCCD1}">
              <a14:hiddenFill xmlns:a14="http://schemas.microsoft.com/office/drawing/2010/main">
                <a:solidFill>
                  <a:scrgbClr r="0" g="0" b="0"/>
                </a:solidFill>
              </a14:hiddenFill>
            </a:ext>
          </a:extLst>
        </p:spPr>
        <p:txBody>
          <a:bodyPr vert="horz" wrap="none" lIns="30163" tIns="0" rIns="30163"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8299E91E-7BDC-4C41-B641-75D2D6DB784D}" type="datetime'''6''''''1''''''%'''''''''''''''''''''''''''''''">
              <a:rPr lang="en-US" altLang="en-US"/>
              <a:pPr algn="ctr">
                <a:lnSpc>
                  <a:spcPct val="100000"/>
                </a:lnSpc>
                <a:spcBef>
                  <a:spcPct val="0"/>
                </a:spcBef>
                <a:spcAft>
                  <a:spcPct val="0"/>
                </a:spcAft>
                <a:buSzPct val="100000"/>
                <a:buFont typeface="Trebuchet MS" panose="020B0603020202020204" pitchFamily="34" charset="0"/>
                <a:buChar char="​"/>
              </a:pPr>
              <a:t>61%</a:t>
            </a:fld>
            <a:endParaRPr lang="en-US" dirty="0">
              <a:sym typeface="+mn-lt"/>
            </a:endParaRPr>
          </a:p>
        </p:txBody>
      </p:sp>
      <p:sp>
        <p:nvSpPr>
          <p:cNvPr id="25" name="Text Placeholder 3"/>
          <p:cNvSpPr>
            <a:spLocks noGrp="1"/>
          </p:cNvSpPr>
          <p:nvPr>
            <p:custDataLst>
              <p:tags r:id="rId22"/>
            </p:custDataLst>
          </p:nvPr>
        </p:nvSpPr>
        <p:spPr bwMode="gray">
          <a:xfrm>
            <a:off x="5762625" y="2441575"/>
            <a:ext cx="468313" cy="258763"/>
          </a:xfrm>
          <a:prstGeom prst="ellipse">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18C7B456-5AA4-4D51-B299-3A3904B85E04}" type="datetime'''''''''''''''''''''''+''''''3''3''''''''''%'''''">
              <a:rPr lang="en-US" altLang="en-US"/>
              <a:pPr algn="ctr">
                <a:lnSpc>
                  <a:spcPct val="100000"/>
                </a:lnSpc>
                <a:spcBef>
                  <a:spcPct val="0"/>
                </a:spcBef>
                <a:spcAft>
                  <a:spcPct val="0"/>
                </a:spcAft>
                <a:buSzPct val="100000"/>
                <a:buFont typeface="Trebuchet MS" panose="020B0603020202020204" pitchFamily="34" charset="0"/>
                <a:buChar char="​"/>
              </a:pPr>
              <a:t>+33%</a:t>
            </a:fld>
            <a:endParaRPr lang="en-US" dirty="0">
              <a:sym typeface="+mn-lt"/>
            </a:endParaRPr>
          </a:p>
        </p:txBody>
      </p:sp>
      <p:sp>
        <p:nvSpPr>
          <p:cNvPr id="53" name="Text Placeholder 3"/>
          <p:cNvSpPr>
            <a:spLocks noGrp="1"/>
          </p:cNvSpPr>
          <p:nvPr>
            <p:custDataLst>
              <p:tags r:id="rId23"/>
            </p:custDataLst>
          </p:nvPr>
        </p:nvSpPr>
        <p:spPr bwMode="gray">
          <a:xfrm>
            <a:off x="8085138" y="2441575"/>
            <a:ext cx="355600" cy="258763"/>
          </a:xfrm>
          <a:prstGeom prst="ellipse">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3773AD4F-F65B-46A7-B4B0-8480C05C233C}" type="datetime'''''+''''9''''''''''''''''''''''''''''''''''''''%'''''''''''">
              <a:rPr lang="en-US" altLang="en-US" smtClean="0"/>
              <a:pPr algn="ctr">
                <a:lnSpc>
                  <a:spcPct val="100000"/>
                </a:lnSpc>
                <a:spcBef>
                  <a:spcPct val="0"/>
                </a:spcBef>
                <a:spcAft>
                  <a:spcPct val="0"/>
                </a:spcAft>
                <a:buSzPct val="100000"/>
                <a:buFont typeface="Trebuchet MS" panose="020B0603020202020204" pitchFamily="34" charset="0"/>
                <a:buChar char="​"/>
              </a:pPr>
              <a:t>+9%</a:t>
            </a:fld>
            <a:endParaRPr lang="en-US" dirty="0">
              <a:sym typeface="+mn-lt"/>
            </a:endParaRPr>
          </a:p>
        </p:txBody>
      </p:sp>
      <p:sp>
        <p:nvSpPr>
          <p:cNvPr id="38" name="Text Placeholder 3"/>
          <p:cNvSpPr>
            <a:spLocks noGrp="1"/>
          </p:cNvSpPr>
          <p:nvPr>
            <p:custDataLst>
              <p:tags r:id="rId24"/>
            </p:custDataLst>
          </p:nvPr>
        </p:nvSpPr>
        <p:spPr bwMode="gray">
          <a:xfrm>
            <a:off x="8659813" y="5461000"/>
            <a:ext cx="1474788" cy="182563"/>
          </a:xfrm>
          <a:prstGeom prst="rect">
            <a:avLst/>
          </a:prstGeom>
          <a:noFill/>
          <a:extLst>
            <a:ext uri="{909E8E84-426E-40DD-AFC4-6F175D3DCCD1}">
              <a14:hiddenFill xmlns:a14="http://schemas.microsoft.com/office/drawing/2010/main">
                <a:solidFill>
                  <a:scrgbClr r="0" g="0" b="0"/>
                </a:solidFill>
              </a14:hiddenFill>
            </a:ext>
          </a:extLst>
        </p:spPr>
        <p:txBody>
          <a:bodyPr vert="horz"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BF1EC95D-3B7F-4B3F-8326-9AA8472BB530}" type="datetime'Rec''o''mm''''''''''''en''der'' ''E''''''''''n''g''in''''''e'">
              <a:rPr lang="en-US" altLang="en-US">
                <a:sym typeface="+mn-lt"/>
              </a:rPr>
              <a:pPr algn="ctr">
                <a:lnSpc>
                  <a:spcPct val="100000"/>
                </a:lnSpc>
                <a:spcBef>
                  <a:spcPct val="0"/>
                </a:spcBef>
                <a:spcAft>
                  <a:spcPct val="0"/>
                </a:spcAft>
                <a:buSzPct val="100000"/>
                <a:buFont typeface="Trebuchet MS" panose="020B0603020202020204" pitchFamily="34" charset="0"/>
                <a:buChar char="​"/>
              </a:pPr>
              <a:t>Recommender Engine</a:t>
            </a:fld>
            <a:endParaRPr lang="en-US" dirty="0">
              <a:sym typeface="+mn-lt"/>
            </a:endParaRPr>
          </a:p>
        </p:txBody>
      </p:sp>
      <p:sp>
        <p:nvSpPr>
          <p:cNvPr id="56" name="Text Placeholder 3"/>
          <p:cNvSpPr>
            <a:spLocks noGrp="1"/>
          </p:cNvSpPr>
          <p:nvPr>
            <p:custDataLst>
              <p:tags r:id="rId25"/>
            </p:custDataLst>
          </p:nvPr>
        </p:nvSpPr>
        <p:spPr bwMode="gray">
          <a:xfrm>
            <a:off x="3495675" y="2441575"/>
            <a:ext cx="468313" cy="258763"/>
          </a:xfrm>
          <a:prstGeom prst="ellipse">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E6B65B64-76CB-49D4-8CCD-08EC0AE3C22D}" type="datetime'''+''''''''''''''''''''''''''''''''''''''''''''''50''''''''%'">
              <a:rPr lang="en-US" altLang="en-US" smtClean="0"/>
              <a:pPr algn="ctr">
                <a:lnSpc>
                  <a:spcPct val="100000"/>
                </a:lnSpc>
                <a:spcBef>
                  <a:spcPct val="0"/>
                </a:spcBef>
                <a:spcAft>
                  <a:spcPct val="0"/>
                </a:spcAft>
                <a:buSzPct val="100000"/>
                <a:buFont typeface="Trebuchet MS" panose="020B0603020202020204" pitchFamily="34" charset="0"/>
                <a:buChar char="​"/>
              </a:pPr>
              <a:t>+50%</a:t>
            </a:fld>
            <a:endParaRPr lang="en-US" dirty="0">
              <a:sym typeface="+mn-lt"/>
            </a:endParaRPr>
          </a:p>
        </p:txBody>
      </p:sp>
      <p:sp>
        <p:nvSpPr>
          <p:cNvPr id="35" name="ee4pFootnotes"/>
          <p:cNvSpPr>
            <a:spLocks noChangeArrowheads="1"/>
          </p:cNvSpPr>
          <p:nvPr/>
        </p:nvSpPr>
        <p:spPr bwMode="auto">
          <a:xfrm>
            <a:off x="629999" y="6302000"/>
            <a:ext cx="10101708"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Note: Similar time window constraints to previous slide, but providing recommendations out of 15 films instead of 24</a:t>
            </a:r>
          </a:p>
          <a:p>
            <a:pPr>
              <a:lnSpc>
                <a:spcPct val="90000"/>
              </a:lnSpc>
            </a:pPr>
            <a:r>
              <a:rPr lang="en-US" sz="1000" dirty="0">
                <a:solidFill>
                  <a:srgbClr val="575757"/>
                </a:solidFill>
              </a:rPr>
              <a:t># of Films Recommended/Evaluated: (24-&gt; 15)</a:t>
            </a:r>
          </a:p>
        </p:txBody>
      </p:sp>
      <p:sp>
        <p:nvSpPr>
          <p:cNvPr id="6" name="NavigationTriangle"/>
          <p:cNvSpPr/>
          <p:nvPr/>
        </p:nvSpPr>
        <p:spPr>
          <a:xfrm rot="16200000">
            <a:off x="11116165" y="-21446"/>
            <a:ext cx="1054387" cy="1097280"/>
          </a:xfrm>
          <a:prstGeom prst="triangle">
            <a:avLst>
              <a:gd name="adj" fmla="val 100000"/>
            </a:avLst>
          </a:prstGeom>
          <a:solidFill>
            <a:schemeClr val="tx2">
              <a:lumMod val="100000"/>
            </a:schemeClr>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a:solidFill>
                <a:srgbClr val="FFFFFF"/>
              </a:solidFill>
            </a:endParaRPr>
          </a:p>
        </p:txBody>
      </p:sp>
      <p:sp>
        <p:nvSpPr>
          <p:cNvPr id="7" name="NavigationText"/>
          <p:cNvSpPr/>
          <p:nvPr/>
        </p:nvSpPr>
        <p:spPr>
          <a:xfrm>
            <a:off x="10049263" y="256093"/>
            <a:ext cx="1321797" cy="2580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 bIns="0" numCol="1" spcCol="0" rtlCol="0" fromWordArt="0" anchor="ctr" anchorCtr="0" forceAA="0" compatLnSpc="1">
            <a:prstTxWarp prst="textNoShape">
              <a:avLst/>
            </a:prstTxWarp>
            <a:noAutofit/>
          </a:bodyPr>
          <a:lstStyle/>
          <a:p>
            <a:pPr algn="r"/>
            <a:r>
              <a:rPr lang="en-US" sz="1000" dirty="0">
                <a:solidFill>
                  <a:schemeClr val="bg1">
                    <a:lumMod val="50000"/>
                  </a:schemeClr>
                </a:solidFill>
                <a:latin typeface="Trebuchet MS" panose="020B0603020202020204" pitchFamily="34" charset="0"/>
              </a:rPr>
              <a:t>Introduced predictive models</a:t>
            </a:r>
          </a:p>
        </p:txBody>
      </p:sp>
      <p:sp>
        <p:nvSpPr>
          <p:cNvPr id="9" name="TextBox 8"/>
          <p:cNvSpPr txBox="1"/>
          <p:nvPr/>
        </p:nvSpPr>
        <p:spPr>
          <a:xfrm>
            <a:off x="1466850" y="1947863"/>
            <a:ext cx="8085138" cy="3877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575757"/>
                </a:solidFill>
              </a:rPr>
              <a:t>% of recommendations that identify a film seen by a user from 11 Mar - 30 Mar, 2018</a:t>
            </a:r>
          </a:p>
        </p:txBody>
      </p:sp>
    </p:spTree>
    <p:custDataLst>
      <p:tags r:id="rId2"/>
    </p:custDataLst>
    <p:extLst>
      <p:ext uri="{BB962C8B-B14F-4D97-AF65-F5344CB8AC3E}">
        <p14:creationId xmlns:p14="http://schemas.microsoft.com/office/powerpoint/2010/main" val="417045513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461" name="think-cell Slide" r:id="rId30" imgW="415" imgH="416" progId="TCLayout.ActiveDocument.1">
                  <p:embed/>
                </p:oleObj>
              </mc:Choice>
              <mc:Fallback>
                <p:oleObj name="think-cell Slide" r:id="rId30" imgW="415" imgH="416" progId="TCLayout.ActiveDocument.1">
                  <p:embed/>
                  <p:pic>
                    <p:nvPicPr>
                      <p:cNvPr id="5" name="Object 4" hidden="1"/>
                      <p:cNvPicPr/>
                      <p:nvPr/>
                    </p:nvPicPr>
                    <p:blipFill>
                      <a:blip r:embed="rId31"/>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4"/>
            </p:custDataLst>
          </p:nvPr>
        </p:nvSpPr>
        <p:spPr bwMode="gray">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dirty="0">
              <a:solidFill>
                <a:srgbClr val="FFFFFF"/>
              </a:solidFill>
              <a:sym typeface="+mn-lt"/>
            </a:endParaRPr>
          </a:p>
        </p:txBody>
      </p:sp>
      <p:sp>
        <p:nvSpPr>
          <p:cNvPr id="92" name="ee4pContent3"/>
          <p:cNvSpPr txBox="1"/>
          <p:nvPr/>
        </p:nvSpPr>
        <p:spPr>
          <a:xfrm>
            <a:off x="9048758" y="2600988"/>
            <a:ext cx="2639598" cy="3558272"/>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a:solidFill>
                  <a:schemeClr val="tx1">
                    <a:lumMod val="100000"/>
                  </a:schemeClr>
                </a:solidFill>
              </a:rPr>
              <a:t>Recommender aims to ID relevant films unnoticed to user, over those likely to be seen regardless.</a:t>
            </a:r>
            <a:br>
              <a:rPr lang="en-US" dirty="0">
                <a:solidFill>
                  <a:schemeClr val="tx1">
                    <a:lumMod val="100000"/>
                  </a:schemeClr>
                </a:solidFill>
              </a:rPr>
            </a:br>
            <a:endParaRPr lang="en-US" dirty="0">
              <a:solidFill>
                <a:schemeClr val="tx1">
                  <a:lumMod val="100000"/>
                </a:schemeClr>
              </a:solidFill>
            </a:endParaRPr>
          </a:p>
          <a:p>
            <a:pPr lvl="1">
              <a:buClr>
                <a:schemeClr val="tx2">
                  <a:lumMod val="100000"/>
                </a:schemeClr>
              </a:buClr>
              <a:buSzPct val="100000"/>
            </a:pPr>
            <a:r>
              <a:rPr lang="en-US" dirty="0">
                <a:solidFill>
                  <a:schemeClr val="tx1">
                    <a:lumMod val="100000"/>
                  </a:schemeClr>
                </a:solidFill>
              </a:rPr>
              <a:t>Next steps: A hybrid model, supplying both ‘popular’ and a novel titles, may provide best results</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endParaRPr lang="en-US" dirty="0">
              <a:solidFill>
                <a:schemeClr val="tx1">
                  <a:lumMod val="100000"/>
                </a:schemeClr>
              </a:solidFill>
            </a:endParaRPr>
          </a:p>
        </p:txBody>
      </p:sp>
      <p:sp>
        <p:nvSpPr>
          <p:cNvPr id="13" name="ee4pHeader3"/>
          <p:cNvSpPr txBox="1"/>
          <p:nvPr/>
        </p:nvSpPr>
        <p:spPr>
          <a:xfrm>
            <a:off x="9117616" y="1631176"/>
            <a:ext cx="2465255" cy="759600"/>
          </a:xfrm>
          <a:prstGeom prst="rect">
            <a:avLst/>
          </a:prstGeom>
          <a:noFill/>
          <a:ln cap="rnd">
            <a:noFill/>
          </a:ln>
        </p:spPr>
        <p:txBody>
          <a:bodyPr wrap="square" lIns="0" tIns="0" rIns="0" bIns="0" rtlCol="0" anchor="b" anchorCtr="0">
            <a:noAutofit/>
          </a:bodyPr>
          <a:lstStyle/>
          <a:p>
            <a:pPr marL="0" lvl="3"/>
            <a:r>
              <a:rPr lang="en-US" dirty="0">
                <a:solidFill>
                  <a:schemeClr val="tx2"/>
                </a:solidFill>
              </a:rPr>
              <a:t>Recommender captures variety at expense of ‘obvious’ choices</a:t>
            </a:r>
          </a:p>
        </p:txBody>
      </p:sp>
      <p:sp>
        <p:nvSpPr>
          <p:cNvPr id="3" name="Title 2"/>
          <p:cNvSpPr>
            <a:spLocks noGrp="1"/>
          </p:cNvSpPr>
          <p:nvPr>
            <p:ph type="title"/>
          </p:nvPr>
        </p:nvSpPr>
        <p:spPr>
          <a:xfrm>
            <a:off x="630000" y="622800"/>
            <a:ext cx="10933200" cy="941796"/>
          </a:xfrm>
          <a:prstGeom prst="rect">
            <a:avLst/>
          </a:prstGeom>
        </p:spPr>
        <p:txBody>
          <a:bodyPr/>
          <a:lstStyle/>
          <a:p>
            <a:pPr>
              <a:buSzPts val="3400"/>
            </a:pPr>
            <a:r>
              <a:rPr lang="en-US" dirty="0"/>
              <a:t>Recommender captures a larger variety of films tailored to the individual, outperforming controls overall</a:t>
            </a:r>
          </a:p>
        </p:txBody>
      </p:sp>
      <p:graphicFrame>
        <p:nvGraphicFramePr>
          <p:cNvPr id="4" name="Object 3"/>
          <p:cNvGraphicFramePr>
            <a:graphicFrameLocks/>
          </p:cNvGraphicFramePr>
          <p:nvPr>
            <p:custDataLst>
              <p:tags r:id="rId5"/>
            </p:custDataLst>
            <p:extLst/>
          </p:nvPr>
        </p:nvGraphicFramePr>
        <p:xfrm>
          <a:off x="495300" y="2628900"/>
          <a:ext cx="8334345" cy="2562191"/>
        </p:xfrm>
        <a:graphic>
          <a:graphicData uri="http://schemas.openxmlformats.org/presentationml/2006/ole">
            <mc:AlternateContent xmlns:mc="http://schemas.openxmlformats.org/markup-compatibility/2006">
              <mc:Choice xmlns:v="urn:schemas-microsoft-com:vml" Requires="v">
                <p:oleObj spid="_x0000_s103462" name="Chart" r:id="rId32" imgW="8334345" imgH="2562191" progId="MSGraph.Chart.8">
                  <p:embed followColorScheme="full"/>
                </p:oleObj>
              </mc:Choice>
              <mc:Fallback>
                <p:oleObj name="Chart" r:id="rId32" imgW="8334345" imgH="2562191" progId="MSGraph.Chart.8">
                  <p:embed followColorScheme="full"/>
                  <p:pic>
                    <p:nvPicPr>
                      <p:cNvPr id="4" name="Object 3"/>
                      <p:cNvPicPr/>
                      <p:nvPr/>
                    </p:nvPicPr>
                    <p:blipFill>
                      <a:blip r:embed="rId33"/>
                      <a:stretch>
                        <a:fillRect/>
                      </a:stretch>
                    </p:blipFill>
                    <p:spPr>
                      <a:xfrm>
                        <a:off x="495300" y="2628900"/>
                        <a:ext cx="8334345" cy="2562191"/>
                      </a:xfrm>
                      <a:prstGeom prst="rect">
                        <a:avLst/>
                      </a:prstGeom>
                    </p:spPr>
                  </p:pic>
                </p:oleObj>
              </mc:Fallback>
            </mc:AlternateContent>
          </a:graphicData>
        </a:graphic>
      </p:graphicFrame>
      <p:sp>
        <p:nvSpPr>
          <p:cNvPr id="40" name="Text Placeholder 3"/>
          <p:cNvSpPr>
            <a:spLocks noGrp="1"/>
          </p:cNvSpPr>
          <p:nvPr>
            <p:custDataLst>
              <p:tags r:id="rId6"/>
            </p:custDataLst>
          </p:nvPr>
        </p:nvSpPr>
        <p:spPr bwMode="gray">
          <a:xfrm>
            <a:off x="6510338" y="3892550"/>
            <a:ext cx="295275" cy="244475"/>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41275" tIns="0" rIns="41275"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AF7070B8-504C-4284-A305-EDFB57250405}" type="datetime'''''''''''''''''''1''''''''''''''''''8'''''''''''''''''''">
              <a:rPr lang="en-US" altLang="en-US" sz="1600"/>
              <a:pPr algn="ctr">
                <a:lnSpc>
                  <a:spcPct val="100000"/>
                </a:lnSpc>
                <a:spcBef>
                  <a:spcPct val="0"/>
                </a:spcBef>
                <a:spcAft>
                  <a:spcPct val="0"/>
                </a:spcAft>
                <a:buSzPct val="100000"/>
                <a:buFont typeface="Trebuchet MS" panose="020B0603020202020204" pitchFamily="34" charset="0"/>
                <a:buChar char="​"/>
              </a:pPr>
              <a:t>18</a:t>
            </a:fld>
            <a:endParaRPr lang="en-US" sz="1600" dirty="0">
              <a:sym typeface="+mn-lt"/>
            </a:endParaRPr>
          </a:p>
        </p:txBody>
      </p:sp>
      <p:sp>
        <p:nvSpPr>
          <p:cNvPr id="103" name="Text Placeholder 3"/>
          <p:cNvSpPr>
            <a:spLocks noGrp="1"/>
          </p:cNvSpPr>
          <p:nvPr>
            <p:custDataLst>
              <p:tags r:id="rId7"/>
            </p:custDataLst>
          </p:nvPr>
        </p:nvSpPr>
        <p:spPr bwMode="gray">
          <a:xfrm>
            <a:off x="5357813" y="3759200"/>
            <a:ext cx="295275" cy="2444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41275" tIns="0" rIns="41275"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B4457992-DAE3-4AEB-A123-58A081FC6851}" type="datetime'''2''''0'''">
              <a:rPr lang="en-US" altLang="en-US" sz="1600"/>
              <a:pPr algn="ctr">
                <a:lnSpc>
                  <a:spcPct val="100000"/>
                </a:lnSpc>
                <a:spcBef>
                  <a:spcPct val="0"/>
                </a:spcBef>
                <a:spcAft>
                  <a:spcPct val="0"/>
                </a:spcAft>
                <a:buSzPct val="100000"/>
                <a:buFont typeface="Trebuchet MS" panose="020B0603020202020204" pitchFamily="34" charset="0"/>
                <a:buChar char="​"/>
              </a:pPr>
              <a:t>20</a:t>
            </a:fld>
            <a:endParaRPr lang="en-US" sz="1600" dirty="0">
              <a:sym typeface="+mn-lt"/>
            </a:endParaRPr>
          </a:p>
        </p:txBody>
      </p:sp>
      <p:sp>
        <p:nvSpPr>
          <p:cNvPr id="41" name="Text Placeholder 3"/>
          <p:cNvSpPr>
            <a:spLocks noGrp="1"/>
          </p:cNvSpPr>
          <p:nvPr>
            <p:custDataLst>
              <p:tags r:id="rId8"/>
            </p:custDataLst>
          </p:nvPr>
        </p:nvSpPr>
        <p:spPr bwMode="gray">
          <a:xfrm>
            <a:off x="1890713" y="3340100"/>
            <a:ext cx="295275" cy="244475"/>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41275" tIns="0" rIns="41275"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E437F885-CC60-46BF-BEAF-0F08ABD0D7A5}" type="datetime'''''''''2''''''''''''''''''''''''8'''''">
              <a:rPr lang="en-US" altLang="en-US" sz="1600"/>
              <a:pPr algn="ctr">
                <a:lnSpc>
                  <a:spcPct val="100000"/>
                </a:lnSpc>
                <a:spcBef>
                  <a:spcPct val="0"/>
                </a:spcBef>
                <a:spcAft>
                  <a:spcPct val="0"/>
                </a:spcAft>
                <a:buSzPct val="100000"/>
                <a:buFont typeface="Trebuchet MS" panose="020B0603020202020204" pitchFamily="34" charset="0"/>
                <a:buChar char="​"/>
              </a:pPr>
              <a:t>28</a:t>
            </a:fld>
            <a:endParaRPr lang="en-US" sz="1600" dirty="0">
              <a:sym typeface="+mn-lt"/>
            </a:endParaRPr>
          </a:p>
        </p:txBody>
      </p:sp>
      <p:sp>
        <p:nvSpPr>
          <p:cNvPr id="36" name="Text Placeholder 3"/>
          <p:cNvSpPr>
            <a:spLocks noGrp="1"/>
          </p:cNvSpPr>
          <p:nvPr>
            <p:custDataLst>
              <p:tags r:id="rId9"/>
            </p:custDataLst>
          </p:nvPr>
        </p:nvSpPr>
        <p:spPr bwMode="gray">
          <a:xfrm>
            <a:off x="4205288" y="3606800"/>
            <a:ext cx="295275" cy="244475"/>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41275" tIns="0" rIns="41275"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FAA7CDE5-E09C-4C76-825D-FE1C486169D9}" type="datetime'''''''''''''''''''''''''''''2''''''3'''">
              <a:rPr lang="en-US" altLang="en-US" sz="1600"/>
              <a:pPr algn="ctr">
                <a:lnSpc>
                  <a:spcPct val="100000"/>
                </a:lnSpc>
                <a:spcBef>
                  <a:spcPct val="0"/>
                </a:spcBef>
                <a:spcAft>
                  <a:spcPct val="0"/>
                </a:spcAft>
                <a:buSzPct val="100000"/>
                <a:buFont typeface="Trebuchet MS" panose="020B0603020202020204" pitchFamily="34" charset="0"/>
                <a:buChar char="​"/>
              </a:pPr>
              <a:t>23</a:t>
            </a:fld>
            <a:endParaRPr lang="en-US" sz="1600" dirty="0">
              <a:sym typeface="+mn-lt"/>
            </a:endParaRPr>
          </a:p>
        </p:txBody>
      </p:sp>
      <p:sp>
        <p:nvSpPr>
          <p:cNvPr id="70" name="Text Placeholder 3"/>
          <p:cNvSpPr>
            <a:spLocks noGrp="1"/>
          </p:cNvSpPr>
          <p:nvPr>
            <p:custDataLst>
              <p:tags r:id="rId10"/>
            </p:custDataLst>
          </p:nvPr>
        </p:nvSpPr>
        <p:spPr bwMode="gray">
          <a:xfrm>
            <a:off x="738188" y="2473325"/>
            <a:ext cx="295275" cy="2444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41275" tIns="0" rIns="41275"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D200DED6-5F8D-4B25-AD17-030BF61B7205}" type="datetime'''''''''''''''''''''4''''''''''''''''''''''''''4'''''''">
              <a:rPr lang="en-US" altLang="en-US" sz="1600"/>
              <a:pPr algn="ctr">
                <a:lnSpc>
                  <a:spcPct val="100000"/>
                </a:lnSpc>
                <a:spcBef>
                  <a:spcPct val="0"/>
                </a:spcBef>
                <a:spcAft>
                  <a:spcPct val="0"/>
                </a:spcAft>
                <a:buSzPct val="100000"/>
                <a:buFont typeface="Trebuchet MS" panose="020B0603020202020204" pitchFamily="34" charset="0"/>
                <a:buChar char="​"/>
              </a:pPr>
              <a:t>44</a:t>
            </a:fld>
            <a:endParaRPr lang="en-US" sz="1600" dirty="0">
              <a:sym typeface="+mn-lt"/>
            </a:endParaRPr>
          </a:p>
        </p:txBody>
      </p:sp>
      <p:sp>
        <p:nvSpPr>
          <p:cNvPr id="173" name="Text Placeholder 3"/>
          <p:cNvSpPr>
            <a:spLocks noGrp="1"/>
          </p:cNvSpPr>
          <p:nvPr>
            <p:custDataLst>
              <p:tags r:id="rId11"/>
            </p:custDataLst>
          </p:nvPr>
        </p:nvSpPr>
        <p:spPr bwMode="gray">
          <a:xfrm>
            <a:off x="6859588" y="5214938"/>
            <a:ext cx="244475" cy="947738"/>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buSzPct val="100000"/>
              <a:buFont typeface="Trebuchet MS" panose="020B0603020202020204" pitchFamily="34" charset="0"/>
              <a:buChar char="​"/>
            </a:pPr>
            <a:fld id="{A02F1F59-EFE1-4059-B85D-E41540A1BB0B}" type="datetime'LA'' ''M''''''A''''''L''''''''''DI''''''''''''''''''''C'">
              <a:rPr lang="en-US" altLang="en-US" sz="1600"/>
              <a:pPr>
                <a:lnSpc>
                  <a:spcPct val="100000"/>
                </a:lnSpc>
                <a:spcBef>
                  <a:spcPct val="0"/>
                </a:spcBef>
                <a:spcAft>
                  <a:spcPct val="0"/>
                </a:spcAft>
                <a:buSzPct val="100000"/>
                <a:buFont typeface="Trebuchet MS" panose="020B0603020202020204" pitchFamily="34" charset="0"/>
                <a:buChar char="​"/>
              </a:pPr>
              <a:t>LA MALDIC</a:t>
            </a:fld>
            <a:endParaRPr lang="en-US" sz="1600" dirty="0">
              <a:sym typeface="+mn-lt"/>
            </a:endParaRPr>
          </a:p>
        </p:txBody>
      </p:sp>
      <p:sp>
        <p:nvSpPr>
          <p:cNvPr id="178" name="Text Placeholder 3"/>
          <p:cNvSpPr>
            <a:spLocks noGrp="1"/>
          </p:cNvSpPr>
          <p:nvPr>
            <p:custDataLst>
              <p:tags r:id="rId12"/>
            </p:custDataLst>
          </p:nvPr>
        </p:nvSpPr>
        <p:spPr bwMode="gray">
          <a:xfrm>
            <a:off x="5702300" y="5214938"/>
            <a:ext cx="244475" cy="947738"/>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buSzPct val="100000"/>
              <a:buFont typeface="Trebuchet MS" panose="020B0603020202020204" pitchFamily="34" charset="0"/>
              <a:buChar char="​"/>
            </a:pPr>
            <a:fld id="{F4AC6140-333C-4945-8FBC-4F1FDB977257}" type="datetime'''''L''''A ''''''''''''''''''''''''''B''''O''''''DA'''''' D'">
              <a:rPr lang="en-US" altLang="en-US" sz="1600"/>
              <a:pPr>
                <a:lnSpc>
                  <a:spcPct val="100000"/>
                </a:lnSpc>
                <a:spcBef>
                  <a:spcPct val="0"/>
                </a:spcBef>
                <a:spcAft>
                  <a:spcPct val="0"/>
                </a:spcAft>
                <a:buSzPct val="100000"/>
                <a:buFont typeface="Trebuchet MS" panose="020B0603020202020204" pitchFamily="34" charset="0"/>
                <a:buChar char="​"/>
              </a:pPr>
              <a:t>LA BODA D</a:t>
            </a:fld>
            <a:endParaRPr lang="en-US" sz="1600" dirty="0">
              <a:sym typeface="+mn-lt"/>
            </a:endParaRPr>
          </a:p>
        </p:txBody>
      </p:sp>
      <p:sp>
        <p:nvSpPr>
          <p:cNvPr id="174" name="Text Placeholder 3"/>
          <p:cNvSpPr>
            <a:spLocks noGrp="1"/>
          </p:cNvSpPr>
          <p:nvPr>
            <p:custDataLst>
              <p:tags r:id="rId13"/>
            </p:custDataLst>
          </p:nvPr>
        </p:nvSpPr>
        <p:spPr bwMode="gray">
          <a:xfrm>
            <a:off x="4549775" y="5214938"/>
            <a:ext cx="244475" cy="1044575"/>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buSzPct val="100000"/>
              <a:buFont typeface="Trebuchet MS" panose="020B0603020202020204" pitchFamily="34" charset="0"/>
              <a:buChar char="​"/>
            </a:pPr>
            <a:fld id="{67F1F9EC-3D36-4B13-887B-036C4545C2C5}" type="datetime'''''''''''''OPE''R''''ACI''''''''''''''''''''O''''''N'''''''''">
              <a:rPr lang="en-US" altLang="en-US" sz="1600"/>
              <a:pPr>
                <a:lnSpc>
                  <a:spcPct val="100000"/>
                </a:lnSpc>
                <a:spcBef>
                  <a:spcPct val="0"/>
                </a:spcBef>
                <a:spcAft>
                  <a:spcPct val="0"/>
                </a:spcAft>
                <a:buSzPct val="100000"/>
                <a:buFont typeface="Trebuchet MS" panose="020B0603020202020204" pitchFamily="34" charset="0"/>
                <a:buChar char="​"/>
              </a:pPr>
              <a:t>OPERACION</a:t>
            </a:fld>
            <a:endParaRPr lang="en-US" sz="1600" dirty="0">
              <a:sym typeface="+mn-lt"/>
            </a:endParaRPr>
          </a:p>
        </p:txBody>
      </p:sp>
      <p:sp>
        <p:nvSpPr>
          <p:cNvPr id="177" name="Text Placeholder 3"/>
          <p:cNvSpPr>
            <a:spLocks noGrp="1"/>
          </p:cNvSpPr>
          <p:nvPr>
            <p:custDataLst>
              <p:tags r:id="rId14"/>
            </p:custDataLst>
          </p:nvPr>
        </p:nvSpPr>
        <p:spPr bwMode="gray">
          <a:xfrm>
            <a:off x="2239963" y="5214938"/>
            <a:ext cx="244475" cy="952500"/>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buSzPct val="100000"/>
              <a:buFont typeface="Trebuchet MS" panose="020B0603020202020204" pitchFamily="34" charset="0"/>
              <a:buChar char="​"/>
            </a:pPr>
            <a:fld id="{1D4BA28D-7578-4651-9C4F-AD77ED0FD629}" type="datetime'''''LA'''''''''''' FO''''''''''''''''RMA'''' '''''''''''">
              <a:rPr lang="en-US" altLang="en-US" sz="1600"/>
              <a:pPr>
                <a:lnSpc>
                  <a:spcPct val="100000"/>
                </a:lnSpc>
                <a:spcBef>
                  <a:spcPct val="0"/>
                </a:spcBef>
                <a:spcAft>
                  <a:spcPct val="0"/>
                </a:spcAft>
                <a:buSzPct val="100000"/>
                <a:buFont typeface="Trebuchet MS" panose="020B0603020202020204" pitchFamily="34" charset="0"/>
                <a:buChar char="​"/>
              </a:pPr>
              <a:t>LA FORMA </a:t>
            </a:fld>
            <a:endParaRPr lang="en-US" sz="1600" dirty="0">
              <a:sym typeface="+mn-lt"/>
            </a:endParaRPr>
          </a:p>
        </p:txBody>
      </p:sp>
      <p:sp>
        <p:nvSpPr>
          <p:cNvPr id="172" name="Text Placeholder 3"/>
          <p:cNvSpPr>
            <a:spLocks noGrp="1"/>
          </p:cNvSpPr>
          <p:nvPr>
            <p:custDataLst>
              <p:tags r:id="rId15"/>
            </p:custDataLst>
          </p:nvPr>
        </p:nvSpPr>
        <p:spPr bwMode="gray">
          <a:xfrm>
            <a:off x="1082675" y="5214938"/>
            <a:ext cx="244475" cy="989013"/>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buSzPct val="100000"/>
              <a:buFont typeface="Trebuchet MS" panose="020B0603020202020204" pitchFamily="34" charset="0"/>
              <a:buChar char="​"/>
            </a:pPr>
            <a:fld id="{A66AFF02-6D42-48A9-826E-45701B30424D}" type="datetime'''''''''''''''''P''''''''ANT''''''''''''E''R''''''A'' ''N'">
              <a:rPr lang="en-US" altLang="en-US" sz="1600"/>
              <a:pPr>
                <a:lnSpc>
                  <a:spcPct val="100000"/>
                </a:lnSpc>
                <a:spcBef>
                  <a:spcPct val="0"/>
                </a:spcBef>
                <a:spcAft>
                  <a:spcPct val="0"/>
                </a:spcAft>
                <a:buSzPct val="100000"/>
                <a:buFont typeface="Trebuchet MS" panose="020B0603020202020204" pitchFamily="34" charset="0"/>
                <a:buChar char="​"/>
              </a:pPr>
              <a:t>PANTERA N</a:t>
            </a:fld>
            <a:endParaRPr lang="en-US" sz="1600" dirty="0">
              <a:sym typeface="+mn-lt"/>
            </a:endParaRPr>
          </a:p>
        </p:txBody>
      </p:sp>
      <p:sp>
        <p:nvSpPr>
          <p:cNvPr id="171" name="Text Placeholder 3"/>
          <p:cNvSpPr>
            <a:spLocks noGrp="1"/>
          </p:cNvSpPr>
          <p:nvPr>
            <p:custDataLst>
              <p:tags r:id="rId16"/>
            </p:custDataLst>
          </p:nvPr>
        </p:nvSpPr>
        <p:spPr bwMode="gray">
          <a:xfrm>
            <a:off x="3397250" y="5214938"/>
            <a:ext cx="244475" cy="985838"/>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buSzPct val="100000"/>
              <a:buFont typeface="Trebuchet MS" panose="020B0603020202020204" pitchFamily="34" charset="0"/>
              <a:buChar char="​"/>
            </a:pPr>
            <a:fld id="{072CBE06-BB33-4FC0-9021-62C78F296A3F}" type="datetime'''TO''''''M''B'''''''''' ''''''''RAI''''''''''''''D'''''''''">
              <a:rPr lang="en-US" altLang="en-US" sz="1600"/>
              <a:pPr>
                <a:lnSpc>
                  <a:spcPct val="100000"/>
                </a:lnSpc>
                <a:spcBef>
                  <a:spcPct val="0"/>
                </a:spcBef>
                <a:spcAft>
                  <a:spcPct val="0"/>
                </a:spcAft>
                <a:buSzPct val="100000"/>
                <a:buFont typeface="Trebuchet MS" panose="020B0603020202020204" pitchFamily="34" charset="0"/>
                <a:buChar char="​"/>
              </a:pPr>
              <a:t>TOMB RAID</a:t>
            </a:fld>
            <a:endParaRPr lang="en-US" sz="1600" dirty="0">
              <a:sym typeface="+mn-lt"/>
            </a:endParaRPr>
          </a:p>
        </p:txBody>
      </p:sp>
      <p:sp>
        <p:nvSpPr>
          <p:cNvPr id="58" name="Text Placeholder 3"/>
          <p:cNvSpPr>
            <a:spLocks noGrp="1"/>
          </p:cNvSpPr>
          <p:nvPr>
            <p:custDataLst>
              <p:tags r:id="rId17"/>
            </p:custDataLst>
          </p:nvPr>
        </p:nvSpPr>
        <p:spPr bwMode="gray">
          <a:xfrm>
            <a:off x="3052763" y="3416300"/>
            <a:ext cx="295275" cy="244475"/>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41275" tIns="0" rIns="41275"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F3D386FB-65FE-4375-B40E-A75F85695C51}" type="datetime'''''''''''''''''''''''''''''2''''''6'''">
              <a:rPr lang="en-US" altLang="en-US" sz="1600"/>
              <a:pPr algn="ctr">
                <a:lnSpc>
                  <a:spcPct val="100000"/>
                </a:lnSpc>
                <a:spcBef>
                  <a:spcPct val="0"/>
                </a:spcBef>
                <a:spcAft>
                  <a:spcPct val="0"/>
                </a:spcAft>
                <a:buSzPct val="100000"/>
                <a:buFont typeface="Trebuchet MS" panose="020B0603020202020204" pitchFamily="34" charset="0"/>
                <a:buChar char="​"/>
              </a:pPr>
              <a:t>26</a:t>
            </a:fld>
            <a:endParaRPr lang="en-US" sz="1600" dirty="0">
              <a:sym typeface="+mn-lt"/>
            </a:endParaRPr>
          </a:p>
        </p:txBody>
      </p:sp>
      <p:sp>
        <p:nvSpPr>
          <p:cNvPr id="250" name="Text Placeholder 3"/>
          <p:cNvSpPr>
            <a:spLocks noGrp="1"/>
          </p:cNvSpPr>
          <p:nvPr>
            <p:custDataLst>
              <p:tags r:id="rId18"/>
            </p:custDataLst>
          </p:nvPr>
        </p:nvSpPr>
        <p:spPr bwMode="gray">
          <a:xfrm>
            <a:off x="2538413" y="4035425"/>
            <a:ext cx="295275" cy="244475"/>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41275" tIns="0" rIns="41275"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F89132A9-A7B1-4DBC-83AC-B6D271563B83}" type="datetime'''''''''''''''''''''''1''''''''5'''''''''''''''''''''''''''''">
              <a:rPr lang="en-US" altLang="en-US" sz="1600">
                <a:sym typeface="+mn-lt"/>
              </a:rPr>
              <a:pPr algn="ctr">
                <a:lnSpc>
                  <a:spcPct val="100000"/>
                </a:lnSpc>
                <a:spcBef>
                  <a:spcPct val="0"/>
                </a:spcBef>
                <a:spcAft>
                  <a:spcPct val="0"/>
                </a:spcAft>
                <a:buSzPct val="100000"/>
                <a:buFont typeface="Trebuchet MS" panose="020B0603020202020204" pitchFamily="34" charset="0"/>
                <a:buChar char="​"/>
              </a:pPr>
              <a:t>15</a:t>
            </a:fld>
            <a:endParaRPr lang="en-US" sz="1600" dirty="0">
              <a:sym typeface="+mn-lt"/>
            </a:endParaRPr>
          </a:p>
        </p:txBody>
      </p:sp>
      <p:sp>
        <p:nvSpPr>
          <p:cNvPr id="229" name="Text Placeholder 3"/>
          <p:cNvSpPr>
            <a:spLocks noGrp="1"/>
          </p:cNvSpPr>
          <p:nvPr>
            <p:custDataLst>
              <p:tags r:id="rId19"/>
            </p:custDataLst>
          </p:nvPr>
        </p:nvSpPr>
        <p:spPr bwMode="gray">
          <a:xfrm>
            <a:off x="2214563" y="3340100"/>
            <a:ext cx="295275" cy="244475"/>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41275" tIns="0" rIns="41275"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76EBC87D-D054-4A8D-8EB4-B6A1E035623C}" type="datetime'2''''''''''''''''''8'''''''''''''''''">
              <a:rPr lang="en-US" altLang="en-US" sz="1600"/>
              <a:pPr algn="ctr">
                <a:lnSpc>
                  <a:spcPct val="100000"/>
                </a:lnSpc>
                <a:spcBef>
                  <a:spcPct val="0"/>
                </a:spcBef>
                <a:spcAft>
                  <a:spcPct val="0"/>
                </a:spcAft>
                <a:buSzPct val="100000"/>
                <a:buFont typeface="Trebuchet MS" panose="020B0603020202020204" pitchFamily="34" charset="0"/>
                <a:buChar char="​"/>
              </a:pPr>
              <a:t>28</a:t>
            </a:fld>
            <a:endParaRPr lang="en-US" sz="1600" dirty="0">
              <a:sym typeface="+mn-lt"/>
            </a:endParaRPr>
          </a:p>
        </p:txBody>
      </p:sp>
      <p:sp>
        <p:nvSpPr>
          <p:cNvPr id="220" name="Text Placeholder 3"/>
          <p:cNvSpPr>
            <a:spLocks noGrp="1"/>
          </p:cNvSpPr>
          <p:nvPr>
            <p:custDataLst>
              <p:tags r:id="rId20"/>
            </p:custDataLst>
          </p:nvPr>
        </p:nvSpPr>
        <p:spPr bwMode="gray">
          <a:xfrm>
            <a:off x="8016875" y="5214938"/>
            <a:ext cx="244475" cy="1006475"/>
          </a:xfrm>
          <a:prstGeom prst="rect">
            <a:avLst/>
          </a:prstGeom>
          <a:noFill/>
          <a:extLst>
            <a:ext uri="{909E8E84-426E-40DD-AFC4-6F175D3DCCD1}">
              <a14:hiddenFill xmlns:a14="http://schemas.microsoft.com/office/drawing/2010/main">
                <a:solidFill>
                  <a:scrgbClr r="0" g="0" b="0"/>
                </a:solidFill>
              </a14:hiddenFill>
            </a:ext>
          </a:extLst>
        </p:spPr>
        <p:txBody>
          <a:bodyPr vert="eaVert"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buSzPct val="100000"/>
              <a:buFont typeface="Trebuchet MS" panose="020B0603020202020204" pitchFamily="34" charset="0"/>
              <a:buChar char="​"/>
            </a:pPr>
            <a:fld id="{C2940173-E272-4534-9C82-6BB809B1A598}" type="datetime'''''''''C''''''O''M''P''LIC''''''''E''''''''''''''''S'">
              <a:rPr lang="en-US" altLang="en-US" sz="1600"/>
              <a:pPr>
                <a:lnSpc>
                  <a:spcPct val="100000"/>
                </a:lnSpc>
                <a:spcBef>
                  <a:spcPct val="0"/>
                </a:spcBef>
                <a:spcAft>
                  <a:spcPct val="0"/>
                </a:spcAft>
                <a:buSzPct val="100000"/>
                <a:buFont typeface="Trebuchet MS" panose="020B0603020202020204" pitchFamily="34" charset="0"/>
                <a:buChar char="​"/>
              </a:pPr>
              <a:t>COMPLICES</a:t>
            </a:fld>
            <a:endParaRPr lang="en-US" sz="1600" dirty="0">
              <a:sym typeface="+mn-lt"/>
            </a:endParaRPr>
          </a:p>
        </p:txBody>
      </p:sp>
      <p:sp>
        <p:nvSpPr>
          <p:cNvPr id="228" name="Text Placeholder 3"/>
          <p:cNvSpPr>
            <a:spLocks noGrp="1"/>
          </p:cNvSpPr>
          <p:nvPr>
            <p:custDataLst>
              <p:tags r:id="rId21"/>
            </p:custDataLst>
          </p:nvPr>
        </p:nvSpPr>
        <p:spPr bwMode="gray">
          <a:xfrm>
            <a:off x="1057275" y="2473325"/>
            <a:ext cx="295275" cy="244475"/>
          </a:xfrm>
          <a:prstGeom prst="rect">
            <a:avLst/>
          </a:prstGeom>
          <a:noFill/>
          <a:extLst>
            <a:ext uri="{909E8E84-426E-40DD-AFC4-6F175D3DCCD1}">
              <a14:hiddenFill xmlns:a14="http://schemas.microsoft.com/office/drawing/2010/main">
                <a:solidFill>
                  <a:schemeClr val="accent1"/>
                </a:solidFill>
              </a14:hiddenFill>
            </a:ext>
          </a:extLst>
        </p:spPr>
        <p:txBody>
          <a:bodyPr vert="horz" wrap="none" lIns="41275" tIns="0" rIns="41275"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lnSpc>
                <a:spcPct val="100000"/>
              </a:lnSpc>
              <a:spcBef>
                <a:spcPct val="0"/>
              </a:spcBef>
              <a:spcAft>
                <a:spcPct val="0"/>
              </a:spcAft>
              <a:buSzPct val="100000"/>
              <a:buFont typeface="Trebuchet MS" panose="020B0603020202020204" pitchFamily="34" charset="0"/>
              <a:buChar char="​"/>
            </a:pPr>
            <a:fld id="{E3B35AB0-88B6-47D7-8700-43DD757861B8}" type="datetime'''''''''''''4''''4'''''''''''''''">
              <a:rPr lang="en-US" altLang="en-US" sz="1600"/>
              <a:pPr algn="ctr">
                <a:lnSpc>
                  <a:spcPct val="100000"/>
                </a:lnSpc>
                <a:spcBef>
                  <a:spcPct val="0"/>
                </a:spcBef>
                <a:spcAft>
                  <a:spcPct val="0"/>
                </a:spcAft>
                <a:buSzPct val="100000"/>
                <a:buFont typeface="Trebuchet MS" panose="020B0603020202020204" pitchFamily="34" charset="0"/>
                <a:buChar char="​"/>
              </a:pPr>
              <a:t>44</a:t>
            </a:fld>
            <a:endParaRPr lang="en-US" sz="1600" dirty="0">
              <a:sym typeface="+mn-lt"/>
            </a:endParaRPr>
          </a:p>
        </p:txBody>
      </p:sp>
      <p:sp>
        <p:nvSpPr>
          <p:cNvPr id="251" name="Rectangle 250"/>
          <p:cNvSpPr/>
          <p:nvPr>
            <p:custDataLst>
              <p:tags r:id="rId22"/>
            </p:custDataLst>
          </p:nvPr>
        </p:nvSpPr>
        <p:spPr bwMode="gray">
          <a:xfrm>
            <a:off x="6946900" y="2403475"/>
            <a:ext cx="285750" cy="214312"/>
          </a:xfrm>
          <a:prstGeom prst="rect">
            <a:avLst/>
          </a:prstGeom>
          <a:solidFill>
            <a:srgbClr val="29BA74"/>
          </a:solidFill>
          <a:ln w="1905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a:solidFill>
                <a:schemeClr val="tx1">
                  <a:lumMod val="100000"/>
                </a:schemeClr>
              </a:solidFill>
            </a:endParaRPr>
          </a:p>
        </p:txBody>
      </p:sp>
      <p:sp>
        <p:nvSpPr>
          <p:cNvPr id="230" name="Rectangle 229"/>
          <p:cNvSpPr/>
          <p:nvPr>
            <p:custDataLst>
              <p:tags r:id="rId23"/>
            </p:custDataLst>
          </p:nvPr>
        </p:nvSpPr>
        <p:spPr bwMode="gray">
          <a:xfrm>
            <a:off x="6946900" y="2108200"/>
            <a:ext cx="285750" cy="214312"/>
          </a:xfrm>
          <a:prstGeom prst="rect">
            <a:avLst/>
          </a:prstGeom>
          <a:solidFill>
            <a:srgbClr val="C8C8C8"/>
          </a:solidFill>
          <a:ln w="1905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a:solidFill>
                <a:schemeClr val="tx1">
                  <a:lumMod val="100000"/>
                </a:schemeClr>
              </a:solidFill>
            </a:endParaRPr>
          </a:p>
        </p:txBody>
      </p:sp>
      <p:sp>
        <p:nvSpPr>
          <p:cNvPr id="10" name="Rectangle 9"/>
          <p:cNvSpPr/>
          <p:nvPr>
            <p:custDataLst>
              <p:tags r:id="rId24"/>
            </p:custDataLst>
          </p:nvPr>
        </p:nvSpPr>
        <p:spPr bwMode="gray">
          <a:xfrm>
            <a:off x="6946900" y="1812925"/>
            <a:ext cx="285750" cy="214312"/>
          </a:xfrm>
          <a:prstGeom prst="rect">
            <a:avLst/>
          </a:prstGeom>
          <a:solidFill>
            <a:srgbClr val="6F4FE3"/>
          </a:solidFill>
          <a:ln w="19050" cap="rnd"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200" dirty="0">
              <a:solidFill>
                <a:schemeClr val="tx1">
                  <a:lumMod val="100000"/>
                </a:schemeClr>
              </a:solidFill>
            </a:endParaRPr>
          </a:p>
        </p:txBody>
      </p:sp>
      <p:sp>
        <p:nvSpPr>
          <p:cNvPr id="249" name="Text Placeholder 3"/>
          <p:cNvSpPr>
            <a:spLocks noGrp="1"/>
          </p:cNvSpPr>
          <p:nvPr>
            <p:custDataLst>
              <p:tags r:id="rId25"/>
            </p:custDataLst>
          </p:nvPr>
        </p:nvSpPr>
        <p:spPr bwMode="gray">
          <a:xfrm>
            <a:off x="7283450" y="2397125"/>
            <a:ext cx="1293813" cy="2444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buSzPct val="100000"/>
              <a:buFont typeface="Trebuchet MS" panose="020B0603020202020204" pitchFamily="34" charset="0"/>
              <a:buChar char="​"/>
            </a:pPr>
            <a:fld id="{0CEA2AD9-5556-49F5-916A-6C9D070182C4}" type="datetime'''''''R''''''''''''e''''''c''''''''''''o''mm''en''d''''''''er'">
              <a:rPr lang="en-US" altLang="en-US" sz="1600"/>
              <a:pPr>
                <a:lnSpc>
                  <a:spcPct val="100000"/>
                </a:lnSpc>
                <a:spcBef>
                  <a:spcPct val="0"/>
                </a:spcBef>
                <a:spcAft>
                  <a:spcPct val="0"/>
                </a:spcAft>
                <a:buSzPct val="100000"/>
                <a:buFont typeface="Trebuchet MS" panose="020B0603020202020204" pitchFamily="34" charset="0"/>
                <a:buChar char="​"/>
              </a:pPr>
              <a:t>Recommender</a:t>
            </a:fld>
            <a:endParaRPr lang="en-US" sz="1600" dirty="0">
              <a:sym typeface="+mn-lt"/>
            </a:endParaRPr>
          </a:p>
        </p:txBody>
      </p:sp>
      <p:sp>
        <p:nvSpPr>
          <p:cNvPr id="25" name="Text Placeholder 3"/>
          <p:cNvSpPr>
            <a:spLocks noGrp="1"/>
          </p:cNvSpPr>
          <p:nvPr>
            <p:custDataLst>
              <p:tags r:id="rId26"/>
            </p:custDataLst>
          </p:nvPr>
        </p:nvSpPr>
        <p:spPr bwMode="gray">
          <a:xfrm>
            <a:off x="7283450" y="1806575"/>
            <a:ext cx="1168400" cy="2444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buSzPct val="100000"/>
              <a:buFont typeface="Trebuchet MS" panose="020B0603020202020204" pitchFamily="34" charset="0"/>
              <a:buChar char="​"/>
            </a:pPr>
            <a:fld id="{CED2941B-96A1-406C-AD76-BF245A2CA18A}" type="datetime'''''T''''''o''''''''t''''a''''''''l S''a''''''mple'''">
              <a:rPr lang="en-US" altLang="en-US" sz="1600"/>
              <a:pPr>
                <a:lnSpc>
                  <a:spcPct val="100000"/>
                </a:lnSpc>
                <a:spcBef>
                  <a:spcPct val="0"/>
                </a:spcBef>
                <a:spcAft>
                  <a:spcPct val="0"/>
                </a:spcAft>
                <a:buSzPct val="100000"/>
                <a:buFont typeface="Trebuchet MS" panose="020B0603020202020204" pitchFamily="34" charset="0"/>
                <a:buChar char="​"/>
              </a:pPr>
              <a:t>Total Sample</a:t>
            </a:fld>
            <a:endParaRPr lang="en-US" sz="1600" dirty="0">
              <a:sym typeface="+mn-lt"/>
            </a:endParaRPr>
          </a:p>
        </p:txBody>
      </p:sp>
      <p:sp>
        <p:nvSpPr>
          <p:cNvPr id="227" name="Text Placeholder 3"/>
          <p:cNvSpPr>
            <a:spLocks noGrp="1"/>
          </p:cNvSpPr>
          <p:nvPr>
            <p:custDataLst>
              <p:tags r:id="rId27"/>
            </p:custDataLst>
          </p:nvPr>
        </p:nvSpPr>
        <p:spPr bwMode="gray">
          <a:xfrm>
            <a:off x="7283450" y="2101850"/>
            <a:ext cx="700088" cy="2444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ct val="0"/>
              </a:spcBef>
              <a:spcAft>
                <a:spcPct val="0"/>
              </a:spcAft>
              <a:buSzPct val="100000"/>
              <a:buFont typeface="Trebuchet MS" panose="020B0603020202020204" pitchFamily="34" charset="0"/>
              <a:buChar char="​"/>
            </a:pPr>
            <a:fld id="{BD8D9C9B-75F2-480D-BF6C-E29F3DADD920}" type="datetime'''''''''''''''P''''''''''''e''''''''''''''e''''''ki''''n''g'''">
              <a:rPr lang="en-US" altLang="en-US" sz="1600"/>
              <a:pPr>
                <a:lnSpc>
                  <a:spcPct val="100000"/>
                </a:lnSpc>
                <a:spcBef>
                  <a:spcPct val="0"/>
                </a:spcBef>
                <a:spcAft>
                  <a:spcPct val="0"/>
                </a:spcAft>
                <a:buSzPct val="100000"/>
                <a:buFont typeface="Trebuchet MS" panose="020B0603020202020204" pitchFamily="34" charset="0"/>
                <a:buChar char="​"/>
              </a:pPr>
              <a:t>Peeking</a:t>
            </a:fld>
            <a:endParaRPr lang="en-US" sz="1600" dirty="0">
              <a:sym typeface="+mn-lt"/>
            </a:endParaRPr>
          </a:p>
        </p:txBody>
      </p:sp>
      <p:grpSp>
        <p:nvGrpSpPr>
          <p:cNvPr id="29" name="Group 28"/>
          <p:cNvGrpSpPr/>
          <p:nvPr/>
        </p:nvGrpSpPr>
        <p:grpSpPr>
          <a:xfrm>
            <a:off x="8744317" y="2208147"/>
            <a:ext cx="306171" cy="4079081"/>
            <a:chOff x="5942914" y="2081213"/>
            <a:chExt cx="306171" cy="4079081"/>
          </a:xfrm>
        </p:grpSpPr>
        <p:cxnSp>
          <p:nvCxnSpPr>
            <p:cNvPr id="30" name="Straight Connector 29"/>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5942914" y="3967299"/>
              <a:ext cx="306171" cy="306910"/>
              <a:chOff x="5937564" y="3833745"/>
              <a:chExt cx="306171" cy="306910"/>
            </a:xfrm>
          </p:grpSpPr>
          <p:sp>
            <p:nvSpPr>
              <p:cNvPr id="32" name="Freeform 94"/>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33" name="Freeform 95"/>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
        <p:nvSpPr>
          <p:cNvPr id="64" name="ee4pHeader3"/>
          <p:cNvSpPr txBox="1"/>
          <p:nvPr/>
        </p:nvSpPr>
        <p:spPr>
          <a:xfrm>
            <a:off x="625015" y="1733977"/>
            <a:ext cx="5415169" cy="553998"/>
          </a:xfrm>
          <a:prstGeom prst="rect">
            <a:avLst/>
          </a:prstGeom>
          <a:noFill/>
          <a:ln cap="rnd">
            <a:noFill/>
          </a:ln>
        </p:spPr>
        <p:txBody>
          <a:bodyPr wrap="square" lIns="0" tIns="0" rIns="0" bIns="0" rtlCol="0" anchor="b" anchorCtr="0">
            <a:spAutoFit/>
          </a:bodyPr>
          <a:lstStyle/>
          <a:p>
            <a:pPr marL="0" lvl="3"/>
            <a:r>
              <a:rPr lang="en-US" dirty="0">
                <a:solidFill>
                  <a:srgbClr val="575757"/>
                </a:solidFill>
              </a:rPr>
              <a:t>Percent </a:t>
            </a:r>
            <a:r>
              <a:rPr lang="en-US">
                <a:solidFill>
                  <a:srgbClr val="575757"/>
                </a:solidFill>
              </a:rPr>
              <a:t>of viewers </a:t>
            </a:r>
            <a:r>
              <a:rPr lang="en-US" dirty="0">
                <a:solidFill>
                  <a:srgbClr val="575757"/>
                </a:solidFill>
              </a:rPr>
              <a:t>who saw film and were correctly recommended it, by </a:t>
            </a:r>
            <a:r>
              <a:rPr lang="en-US">
                <a:solidFill>
                  <a:srgbClr val="575757"/>
                </a:solidFill>
              </a:rPr>
              <a:t>model (25000 Users)</a:t>
            </a:r>
            <a:endParaRPr lang="en-US" dirty="0">
              <a:solidFill>
                <a:srgbClr val="575757"/>
              </a:solidFill>
            </a:endParaRPr>
          </a:p>
        </p:txBody>
      </p:sp>
      <p:cxnSp>
        <p:nvCxnSpPr>
          <p:cNvPr id="61" name="Straight Arrow Connector 60"/>
          <p:cNvCxnSpPr/>
          <p:nvPr/>
        </p:nvCxnSpPr>
        <p:spPr>
          <a:xfrm>
            <a:off x="934140" y="6340545"/>
            <a:ext cx="5576198" cy="58639"/>
          </a:xfrm>
          <a:prstGeom prst="straightConnector1">
            <a:avLst/>
          </a:prstGeom>
          <a:ln w="38100" cap="rnd">
            <a:gradFill flip="none" rotWithShape="1">
              <a:gsLst>
                <a:gs pos="0">
                  <a:schemeClr val="tx2">
                    <a:lumMod val="47000"/>
                    <a:lumOff val="53000"/>
                  </a:schemeClr>
                </a:gs>
                <a:gs pos="100000">
                  <a:schemeClr val="tx2"/>
                </a:gs>
              </a:gsLst>
              <a:lin ang="0" scaled="1"/>
              <a:tileRect/>
            </a:gra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8188" y="6399184"/>
            <a:ext cx="5819736" cy="33145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575757"/>
                </a:solidFill>
              </a:rPr>
              <a:t>Most popular to least popular titles, in observation period</a:t>
            </a:r>
          </a:p>
        </p:txBody>
      </p:sp>
      <p:sp>
        <p:nvSpPr>
          <p:cNvPr id="280" name="ee4pFootnotes"/>
          <p:cNvSpPr>
            <a:spLocks noChangeArrowheads="1"/>
          </p:cNvSpPr>
          <p:nvPr/>
        </p:nvSpPr>
        <p:spPr bwMode="auto">
          <a:xfrm>
            <a:off x="6859588" y="6399184"/>
            <a:ext cx="10101708"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Note: Sum of percentage will exceed 100%; Some users see multiple films in March.</a:t>
            </a:r>
          </a:p>
          <a:p>
            <a:pPr>
              <a:lnSpc>
                <a:spcPct val="90000"/>
              </a:lnSpc>
            </a:pPr>
            <a:r>
              <a:rPr lang="en-US" sz="1000" dirty="0">
                <a:solidFill>
                  <a:schemeClr val="bg1">
                    <a:lumMod val="50000"/>
                  </a:schemeClr>
                </a:solidFill>
                <a:latin typeface="Trebuchet MS" panose="020B0603020202020204" pitchFamily="34" charset="0"/>
                <a:cs typeface="Arial" pitchFamily="34" charset="0"/>
              </a:rPr>
              <a:t>*</a:t>
            </a:r>
            <a:r>
              <a:rPr lang="en-US" sz="1000" dirty="0">
                <a:solidFill>
                  <a:schemeClr val="tx1">
                    <a:lumMod val="100000"/>
                  </a:schemeClr>
                </a:solidFill>
              </a:rPr>
              <a:t>May provide more lift than films a people would've seen. Top 7 films of 15 displayed.</a:t>
            </a:r>
          </a:p>
        </p:txBody>
      </p:sp>
    </p:spTree>
    <p:custDataLst>
      <p:tags r:id="rId2"/>
    </p:custDataLst>
    <p:extLst>
      <p:ext uri="{BB962C8B-B14F-4D97-AF65-F5344CB8AC3E}">
        <p14:creationId xmlns:p14="http://schemas.microsoft.com/office/powerpoint/2010/main" val="88486550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68BA-6F1B-BC48-A621-FD94E9C69FA2}"/>
              </a:ext>
            </a:extLst>
          </p:cNvPr>
          <p:cNvSpPr>
            <a:spLocks noGrp="1"/>
          </p:cNvSpPr>
          <p:nvPr>
            <p:ph type="title"/>
          </p:nvPr>
        </p:nvSpPr>
        <p:spPr>
          <a:xfrm>
            <a:off x="630000" y="622800"/>
            <a:ext cx="10933200" cy="387798"/>
          </a:xfrm>
        </p:spPr>
        <p:txBody>
          <a:bodyPr/>
          <a:lstStyle/>
          <a:p>
            <a:r>
              <a:rPr lang="en-US" sz="2800" dirty="0"/>
              <a:t>Other metrics may be more useful depending on the use-case</a:t>
            </a:r>
          </a:p>
        </p:txBody>
      </p:sp>
      <p:sp>
        <p:nvSpPr>
          <p:cNvPr id="3" name="ee4pContent2">
            <a:extLst>
              <a:ext uri="{FF2B5EF4-FFF2-40B4-BE49-F238E27FC236}">
                <a16:creationId xmlns:a16="http://schemas.microsoft.com/office/drawing/2014/main" id="{F9A62368-D907-AC4D-930B-5333BF39902F}"/>
              </a:ext>
            </a:extLst>
          </p:cNvPr>
          <p:cNvSpPr txBox="1"/>
          <p:nvPr/>
        </p:nvSpPr>
        <p:spPr>
          <a:xfrm>
            <a:off x="630000" y="1382431"/>
            <a:ext cx="10119064" cy="4378565"/>
          </a:xfrm>
          <a:prstGeom prst="rect">
            <a:avLst/>
          </a:prstGeom>
          <a:ln cap="rnd">
            <a:noFill/>
          </a:ln>
        </p:spPr>
        <p:txBody>
          <a:bodyPr vert="horz" wrap="square" lIns="0" tIns="0" rIns="0" bIns="0" rtlCol="0" anchor="ctr">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a:solidFill>
                  <a:schemeClr val="tx1">
                    <a:lumMod val="100000"/>
                  </a:schemeClr>
                </a:solidFill>
              </a:rPr>
              <a:t>Recall @ Top-K: (Current): What percentage of relevant films are recommended by model?</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a:solidFill>
                  <a:schemeClr val="tx1">
                    <a:lumMod val="100000"/>
                  </a:schemeClr>
                </a:solidFill>
              </a:rPr>
              <a:t>Precision @ Top-K: What percentage of recommendations are relevant to the user?</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a:solidFill>
                  <a:schemeClr val="tx1">
                    <a:lumMod val="100000"/>
                  </a:schemeClr>
                </a:solidFill>
              </a:rPr>
              <a:t>Other metrics: interesting to recommenders less applicable to film but more applicable to a menu </a:t>
            </a:r>
            <a:r>
              <a:rPr lang="en-US" dirty="0" err="1">
                <a:solidFill>
                  <a:schemeClr val="tx1">
                    <a:lumMod val="100000"/>
                  </a:schemeClr>
                </a:solidFill>
              </a:rPr>
              <a:t>usecase</a:t>
            </a:r>
            <a:r>
              <a:rPr lang="en-US" dirty="0">
                <a:solidFill>
                  <a:schemeClr val="tx1">
                    <a:lumMod val="100000"/>
                  </a:schemeClr>
                </a:solidFill>
              </a:rPr>
              <a:t>:</a:t>
            </a:r>
          </a:p>
          <a:p>
            <a:pPr lvl="2">
              <a:buClr>
                <a:schemeClr val="tx2">
                  <a:lumMod val="100000"/>
                </a:schemeClr>
              </a:buClr>
              <a:buSzPct val="100000"/>
            </a:pPr>
            <a:r>
              <a:rPr lang="en-US" dirty="0">
                <a:solidFill>
                  <a:schemeClr val="tx1">
                    <a:lumMod val="100000"/>
                  </a:schemeClr>
                </a:solidFill>
              </a:rPr>
              <a:t>Mean Average Precision</a:t>
            </a:r>
          </a:p>
          <a:p>
            <a:pPr lvl="2">
              <a:buClr>
                <a:schemeClr val="tx2">
                  <a:lumMod val="100000"/>
                </a:schemeClr>
              </a:buClr>
              <a:buSzPct val="100000"/>
            </a:pPr>
            <a:r>
              <a:rPr lang="en-US" dirty="0">
                <a:solidFill>
                  <a:schemeClr val="tx1">
                    <a:lumMod val="100000"/>
                  </a:schemeClr>
                </a:solidFill>
              </a:rPr>
              <a:t>Discounted Net Cumulative Gain</a:t>
            </a:r>
          </a:p>
          <a:p>
            <a:pPr marL="108000" lvl="1" indent="0">
              <a:buClr>
                <a:schemeClr val="tx2">
                  <a:lumMod val="100000"/>
                </a:schemeClr>
              </a:buClr>
              <a:buSzPct val="100000"/>
              <a:buNone/>
            </a:pPr>
            <a:endParaRPr lang="en-US" dirty="0">
              <a:solidFill>
                <a:schemeClr val="tx1">
                  <a:lumMod val="100000"/>
                </a:schemeClr>
              </a:solidFill>
            </a:endParaRPr>
          </a:p>
          <a:p>
            <a:pPr lvl="1">
              <a:buClr>
                <a:schemeClr val="tx2">
                  <a:lumMod val="100000"/>
                </a:schemeClr>
              </a:buClr>
              <a:buSzPct val="100000"/>
            </a:pPr>
            <a:r>
              <a:rPr lang="en-US" dirty="0">
                <a:solidFill>
                  <a:schemeClr val="tx1">
                    <a:lumMod val="100000"/>
                  </a:schemeClr>
                </a:solidFill>
              </a:rPr>
              <a:t>Applicable Query: ‘Metrics for Ranking’, ‘Rankings for Information Retrieval’</a:t>
            </a:r>
            <a:br>
              <a:rPr lang="en-US" dirty="0">
                <a:solidFill>
                  <a:schemeClr val="tx1">
                    <a:lumMod val="100000"/>
                  </a:schemeClr>
                </a:solidFill>
              </a:rPr>
            </a:br>
            <a:r>
              <a:rPr lang="en-US" dirty="0">
                <a:solidFill>
                  <a:schemeClr val="tx1">
                    <a:lumMod val="100000"/>
                  </a:schemeClr>
                </a:solidFill>
              </a:rPr>
              <a:t>https://</a:t>
            </a:r>
            <a:r>
              <a:rPr lang="en-US" dirty="0" err="1">
                <a:solidFill>
                  <a:schemeClr val="tx1">
                    <a:lumMod val="100000"/>
                  </a:schemeClr>
                </a:solidFill>
              </a:rPr>
              <a:t>en.wikipedia.org</a:t>
            </a:r>
            <a:r>
              <a:rPr lang="en-US" dirty="0">
                <a:solidFill>
                  <a:schemeClr val="tx1">
                    <a:lumMod val="100000"/>
                  </a:schemeClr>
                </a:solidFill>
              </a:rPr>
              <a:t>/wiki/</a:t>
            </a:r>
            <a:r>
              <a:rPr lang="en-US" dirty="0" err="1">
                <a:solidFill>
                  <a:schemeClr val="tx1">
                    <a:lumMod val="100000"/>
                  </a:schemeClr>
                </a:solidFill>
              </a:rPr>
              <a:t>Evaluation_measures</a:t>
            </a:r>
            <a:r>
              <a:rPr lang="en-US" dirty="0">
                <a:solidFill>
                  <a:schemeClr val="tx1">
                    <a:lumMod val="100000"/>
                  </a:schemeClr>
                </a:solidFill>
              </a:rPr>
              <a:t>_(</a:t>
            </a:r>
            <a:r>
              <a:rPr lang="en-US" dirty="0" err="1">
                <a:solidFill>
                  <a:schemeClr val="tx1">
                    <a:lumMod val="100000"/>
                  </a:schemeClr>
                </a:solidFill>
              </a:rPr>
              <a:t>information_retrieval</a:t>
            </a:r>
            <a:r>
              <a:rPr lang="en-US" dirty="0">
                <a:solidFill>
                  <a:schemeClr val="tx1">
                    <a:lumMod val="100000"/>
                  </a:schemeClr>
                </a:solidFill>
              </a:rPr>
              <a:t>)</a:t>
            </a:r>
          </a:p>
        </p:txBody>
      </p:sp>
    </p:spTree>
    <p:extLst>
      <p:ext uri="{BB962C8B-B14F-4D97-AF65-F5344CB8AC3E}">
        <p14:creationId xmlns:p14="http://schemas.microsoft.com/office/powerpoint/2010/main" val="24963953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Snapshot and Next Steps</a:t>
            </a:r>
          </a:p>
        </p:txBody>
      </p:sp>
    </p:spTree>
    <p:custDataLst>
      <p:tags r:id="rId1"/>
    </p:custDataLst>
    <p:extLst>
      <p:ext uri="{BB962C8B-B14F-4D97-AF65-F5344CB8AC3E}">
        <p14:creationId xmlns:p14="http://schemas.microsoft.com/office/powerpoint/2010/main" val="2624524643"/>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ee4pContent1"/>
          <p:cNvSpPr txBox="1"/>
          <p:nvPr/>
        </p:nvSpPr>
        <p:spPr>
          <a:xfrm>
            <a:off x="629400" y="2955600"/>
            <a:ext cx="3123862"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a:solidFill>
                  <a:schemeClr val="tx1">
                    <a:lumMod val="100000"/>
                  </a:schemeClr>
                </a:solidFill>
              </a:rPr>
              <a:t>Series of methods to interact with transaction database on redshift.</a:t>
            </a:r>
            <a:br>
              <a:rPr lang="en-US" dirty="0">
                <a:solidFill>
                  <a:schemeClr val="tx1">
                    <a:lumMod val="100000"/>
                  </a:schemeClr>
                </a:solidFill>
              </a:rPr>
            </a:br>
            <a:endParaRPr lang="en-US" dirty="0">
              <a:solidFill>
                <a:schemeClr val="tx1">
                  <a:lumMod val="100000"/>
                </a:schemeClr>
              </a:solidFill>
            </a:endParaRPr>
          </a:p>
        </p:txBody>
      </p:sp>
      <p:sp>
        <p:nvSpPr>
          <p:cNvPr id="93" name="ee4pContent2"/>
          <p:cNvSpPr txBox="1"/>
          <p:nvPr/>
        </p:nvSpPr>
        <p:spPr>
          <a:xfrm>
            <a:off x="4533030" y="2955600"/>
            <a:ext cx="3125941"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a:solidFill>
                  <a:schemeClr val="tx1">
                    <a:lumMod val="100000"/>
                  </a:schemeClr>
                </a:solidFill>
              </a:rPr>
              <a:t>Converts long-shaped tables into sparse matrices, ready for training and manipulation.</a:t>
            </a:r>
          </a:p>
        </p:txBody>
      </p:sp>
      <p:sp>
        <p:nvSpPr>
          <p:cNvPr id="92" name="ee4pContent3"/>
          <p:cNvSpPr txBox="1"/>
          <p:nvPr/>
        </p:nvSpPr>
        <p:spPr>
          <a:xfrm>
            <a:off x="8437258" y="2955600"/>
            <a:ext cx="3125941"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a:solidFill>
                  <a:schemeClr val="tx1">
                    <a:lumMod val="100000"/>
                  </a:schemeClr>
                </a:solidFill>
              </a:rPr>
              <a:t>Trains collaborative filtering model using Alternating Least Squares</a:t>
            </a:r>
          </a:p>
          <a:p>
            <a:pPr lvl="1">
              <a:buClr>
                <a:schemeClr val="tx2">
                  <a:lumMod val="100000"/>
                </a:schemeClr>
              </a:buClr>
              <a:buSzPct val="100000"/>
            </a:pPr>
            <a:r>
              <a:rPr lang="en-US" dirty="0">
                <a:solidFill>
                  <a:schemeClr val="tx1">
                    <a:lumMod val="100000"/>
                  </a:schemeClr>
                </a:solidFill>
              </a:rPr>
              <a:t>Downside: Cannot recommend behavior of new films due to ‘Cold Start’ problem.</a:t>
            </a:r>
            <a:endParaRPr lang="en-US" dirty="0">
              <a:solidFill>
                <a:srgbClr val="575757"/>
              </a:solidFill>
            </a:endParaRPr>
          </a:p>
        </p:txBody>
      </p:sp>
      <p:sp>
        <p:nvSpPr>
          <p:cNvPr id="17" name="ee4pHeader1"/>
          <p:cNvSpPr txBox="1"/>
          <p:nvPr/>
        </p:nvSpPr>
        <p:spPr>
          <a:xfrm>
            <a:off x="629400" y="2077200"/>
            <a:ext cx="3123862" cy="759600"/>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SQL Database Interactions</a:t>
            </a:r>
          </a:p>
        </p:txBody>
      </p:sp>
      <p:sp>
        <p:nvSpPr>
          <p:cNvPr id="15" name="ee4pHeader2"/>
          <p:cNvSpPr txBox="1"/>
          <p:nvPr/>
        </p:nvSpPr>
        <p:spPr>
          <a:xfrm>
            <a:off x="4533030" y="2077200"/>
            <a:ext cx="3125941" cy="759600"/>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Python-Side data munging (</a:t>
            </a:r>
            <a:r>
              <a:rPr lang="en-US" sz="2400" dirty="0" err="1">
                <a:solidFill>
                  <a:schemeClr val="tx2"/>
                </a:solidFill>
              </a:rPr>
              <a:t>Numpy</a:t>
            </a:r>
            <a:r>
              <a:rPr lang="en-US" sz="2400" dirty="0">
                <a:solidFill>
                  <a:schemeClr val="tx2"/>
                </a:solidFill>
              </a:rPr>
              <a:t>)</a:t>
            </a:r>
          </a:p>
        </p:txBody>
      </p:sp>
      <p:sp>
        <p:nvSpPr>
          <p:cNvPr id="13" name="ee4pHeader3"/>
          <p:cNvSpPr txBox="1"/>
          <p:nvPr/>
        </p:nvSpPr>
        <p:spPr>
          <a:xfrm>
            <a:off x="8437258" y="2077200"/>
            <a:ext cx="3125941" cy="759600"/>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Model Fitting and Evaluation</a:t>
            </a:r>
          </a:p>
        </p:txBody>
      </p:sp>
      <p:sp>
        <p:nvSpPr>
          <p:cNvPr id="3" name="Title 2"/>
          <p:cNvSpPr>
            <a:spLocks noGrp="1"/>
          </p:cNvSpPr>
          <p:nvPr>
            <p:ph type="title"/>
          </p:nvPr>
        </p:nvSpPr>
        <p:spPr>
          <a:xfrm>
            <a:off x="630000" y="622800"/>
            <a:ext cx="10933200" cy="941796"/>
          </a:xfrm>
        </p:spPr>
        <p:txBody>
          <a:bodyPr/>
          <a:lstStyle/>
          <a:p>
            <a:r>
              <a:rPr lang="en-US" dirty="0"/>
              <a:t>Current Modules can likely be used for transitional use-cases before new architecture is implemented. </a:t>
            </a:r>
          </a:p>
        </p:txBody>
      </p:sp>
      <p:grpSp>
        <p:nvGrpSpPr>
          <p:cNvPr id="10" name="Group 9"/>
          <p:cNvGrpSpPr/>
          <p:nvPr/>
        </p:nvGrpSpPr>
        <p:grpSpPr>
          <a:xfrm>
            <a:off x="3750211" y="2077200"/>
            <a:ext cx="306171" cy="3943483"/>
            <a:chOff x="5938164" y="2060923"/>
            <a:chExt cx="306171" cy="3943483"/>
          </a:xfrm>
        </p:grpSpPr>
        <p:cxnSp>
          <p:nvCxnSpPr>
            <p:cNvPr id="11" name="Straight Connector 10"/>
            <p:cNvCxnSpPr/>
            <p:nvPr/>
          </p:nvCxnSpPr>
          <p:spPr>
            <a:xfrm>
              <a:off x="6091249" y="2060923"/>
              <a:ext cx="0" cy="3943483"/>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938164" y="3833745"/>
              <a:ext cx="306171" cy="306910"/>
              <a:chOff x="5942914" y="3833745"/>
              <a:chExt cx="306171" cy="306910"/>
            </a:xfrm>
          </p:grpSpPr>
          <p:sp>
            <p:nvSpPr>
              <p:cNvPr id="14" name="Freeform 94"/>
              <p:cNvSpPr>
                <a:spLocks/>
              </p:cNvSpPr>
              <p:nvPr/>
            </p:nvSpPr>
            <p:spPr bwMode="gray">
              <a:xfrm>
                <a:off x="594291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16" name="Freeform 95"/>
              <p:cNvSpPr>
                <a:spLocks/>
              </p:cNvSpPr>
              <p:nvPr/>
            </p:nvSpPr>
            <p:spPr bwMode="gray">
              <a:xfrm>
                <a:off x="605934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19" name="Group 18"/>
          <p:cNvGrpSpPr/>
          <p:nvPr/>
        </p:nvGrpSpPr>
        <p:grpSpPr>
          <a:xfrm>
            <a:off x="7767144" y="2077199"/>
            <a:ext cx="306171" cy="3943483"/>
            <a:chOff x="5938164" y="2060923"/>
            <a:chExt cx="306171" cy="3943483"/>
          </a:xfrm>
        </p:grpSpPr>
        <p:cxnSp>
          <p:nvCxnSpPr>
            <p:cNvPr id="20" name="Straight Connector 19"/>
            <p:cNvCxnSpPr/>
            <p:nvPr/>
          </p:nvCxnSpPr>
          <p:spPr>
            <a:xfrm>
              <a:off x="6091249" y="2060923"/>
              <a:ext cx="0" cy="3943483"/>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5938164" y="3833745"/>
              <a:ext cx="306171" cy="306910"/>
              <a:chOff x="5942914" y="3833745"/>
              <a:chExt cx="306171" cy="306910"/>
            </a:xfrm>
          </p:grpSpPr>
          <p:sp>
            <p:nvSpPr>
              <p:cNvPr id="22" name="Freeform 94"/>
              <p:cNvSpPr>
                <a:spLocks/>
              </p:cNvSpPr>
              <p:nvPr/>
            </p:nvSpPr>
            <p:spPr bwMode="gray">
              <a:xfrm>
                <a:off x="594291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23" name="Freeform 95"/>
              <p:cNvSpPr>
                <a:spLocks/>
              </p:cNvSpPr>
              <p:nvPr/>
            </p:nvSpPr>
            <p:spPr bwMode="gray">
              <a:xfrm>
                <a:off x="605934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Tree>
    <p:custDataLst>
      <p:tags r:id="rId1"/>
    </p:custDataLst>
    <p:extLst>
      <p:ext uri="{BB962C8B-B14F-4D97-AF65-F5344CB8AC3E}">
        <p14:creationId xmlns:p14="http://schemas.microsoft.com/office/powerpoint/2010/main" val="2933188377"/>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ee4pContent1"/>
          <p:cNvSpPr txBox="1"/>
          <p:nvPr/>
        </p:nvSpPr>
        <p:spPr>
          <a:xfrm>
            <a:off x="629400" y="2955600"/>
            <a:ext cx="3123862"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a:solidFill>
                  <a:schemeClr val="tx1">
                    <a:lumMod val="100000"/>
                  </a:schemeClr>
                </a:solidFill>
              </a:rPr>
              <a:t>Move to Hadoop and Spark will introduce changes to how data interacted with.</a:t>
            </a:r>
            <a:br>
              <a:rPr lang="en-US" dirty="0">
                <a:solidFill>
                  <a:schemeClr val="tx1">
                    <a:lumMod val="100000"/>
                  </a:schemeClr>
                </a:solidFill>
              </a:rPr>
            </a:br>
            <a:endParaRPr lang="en-US" dirty="0">
              <a:solidFill>
                <a:schemeClr val="tx1">
                  <a:lumMod val="100000"/>
                </a:schemeClr>
              </a:solidFill>
            </a:endParaRPr>
          </a:p>
          <a:p>
            <a:pPr lvl="1">
              <a:buClr>
                <a:schemeClr val="tx2">
                  <a:lumMod val="100000"/>
                </a:schemeClr>
              </a:buClr>
              <a:buSzPct val="100000"/>
            </a:pPr>
            <a:r>
              <a:rPr lang="en-US" dirty="0">
                <a:solidFill>
                  <a:schemeClr val="tx1">
                    <a:lumMod val="100000"/>
                  </a:schemeClr>
                </a:solidFill>
                <a:latin typeface="+mn-lt"/>
              </a:rPr>
              <a:t>Code changes:</a:t>
            </a:r>
          </a:p>
          <a:p>
            <a:pPr lvl="2">
              <a:buClr>
                <a:schemeClr val="tx2">
                  <a:lumMod val="100000"/>
                </a:schemeClr>
              </a:buClr>
              <a:buSzPct val="100000"/>
            </a:pPr>
            <a:r>
              <a:rPr lang="en-US" dirty="0">
                <a:solidFill>
                  <a:schemeClr val="tx1">
                    <a:lumMod val="100000"/>
                  </a:schemeClr>
                </a:solidFill>
                <a:latin typeface="+mn-lt"/>
              </a:rPr>
              <a:t>SQL interaction steps adapted to HIVE. </a:t>
            </a:r>
          </a:p>
          <a:p>
            <a:pPr lvl="2">
              <a:buClr>
                <a:schemeClr val="tx2">
                  <a:lumMod val="100000"/>
                </a:schemeClr>
              </a:buClr>
              <a:buSzPct val="100000"/>
            </a:pPr>
            <a:r>
              <a:rPr lang="en-US" dirty="0" err="1">
                <a:solidFill>
                  <a:schemeClr val="tx1">
                    <a:lumMod val="100000"/>
                  </a:schemeClr>
                </a:solidFill>
                <a:latin typeface="+mn-lt"/>
              </a:rPr>
              <a:t>Numpy</a:t>
            </a:r>
            <a:r>
              <a:rPr lang="en-US" dirty="0">
                <a:solidFill>
                  <a:schemeClr val="tx1">
                    <a:lumMod val="100000"/>
                  </a:schemeClr>
                </a:solidFill>
                <a:latin typeface="+mn-lt"/>
              </a:rPr>
              <a:t> manipulation on single node converted to Spark matrices (or alt.)</a:t>
            </a:r>
            <a:endParaRPr lang="en-US" dirty="0">
              <a:solidFill>
                <a:schemeClr val="tx1">
                  <a:lumMod val="100000"/>
                </a:schemeClr>
              </a:solidFill>
            </a:endParaRPr>
          </a:p>
        </p:txBody>
      </p:sp>
      <p:sp>
        <p:nvSpPr>
          <p:cNvPr id="93" name="ee4pContent2"/>
          <p:cNvSpPr txBox="1"/>
          <p:nvPr/>
        </p:nvSpPr>
        <p:spPr>
          <a:xfrm>
            <a:off x="4533030" y="2955600"/>
            <a:ext cx="3125941"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a:solidFill>
                  <a:schemeClr val="tx1">
                    <a:lumMod val="100000"/>
                  </a:schemeClr>
                </a:solidFill>
              </a:rPr>
              <a:t>Use of out of the box spark libraries where possible.</a:t>
            </a:r>
          </a:p>
          <a:p>
            <a:pPr marL="108000" lvl="1" indent="0">
              <a:buClr>
                <a:schemeClr val="tx2">
                  <a:lumMod val="100000"/>
                </a:schemeClr>
              </a:buClr>
              <a:buSzPct val="100000"/>
              <a:buNone/>
            </a:pPr>
            <a:endParaRPr lang="en-US" dirty="0">
              <a:solidFill>
                <a:schemeClr val="tx1">
                  <a:lumMod val="100000"/>
                </a:schemeClr>
              </a:solidFill>
            </a:endParaRPr>
          </a:p>
          <a:p>
            <a:pPr marL="108000" lvl="1" indent="0">
              <a:buClr>
                <a:schemeClr val="tx2">
                  <a:lumMod val="100000"/>
                </a:schemeClr>
              </a:buClr>
              <a:buSzPct val="100000"/>
              <a:buNone/>
            </a:pPr>
            <a:endParaRPr lang="en-US" dirty="0">
              <a:solidFill>
                <a:schemeClr val="tx1">
                  <a:lumMod val="100000"/>
                </a:schemeClr>
              </a:solidFill>
            </a:endParaRPr>
          </a:p>
          <a:p>
            <a:pPr lvl="1">
              <a:buClr>
                <a:schemeClr val="tx2">
                  <a:lumMod val="100000"/>
                </a:schemeClr>
              </a:buClr>
              <a:buSzPct val="100000"/>
            </a:pPr>
            <a:r>
              <a:rPr lang="en-US" dirty="0">
                <a:solidFill>
                  <a:schemeClr val="tx1">
                    <a:lumMod val="100000"/>
                  </a:schemeClr>
                </a:solidFill>
              </a:rPr>
              <a:t>Code changes:</a:t>
            </a:r>
          </a:p>
          <a:p>
            <a:pPr lvl="2">
              <a:buClr>
                <a:schemeClr val="tx2">
                  <a:lumMod val="100000"/>
                </a:schemeClr>
              </a:buClr>
              <a:buSzPct val="100000"/>
            </a:pPr>
            <a:r>
              <a:rPr lang="en-US" dirty="0">
                <a:solidFill>
                  <a:schemeClr val="tx1">
                    <a:lumMod val="100000"/>
                  </a:schemeClr>
                </a:solidFill>
              </a:rPr>
              <a:t>Use of a library like MLLIB that can handle collaborative Filtering</a:t>
            </a:r>
          </a:p>
          <a:p>
            <a:endParaRPr lang="en-US" dirty="0">
              <a:latin typeface="+mn-lt"/>
            </a:endParaRPr>
          </a:p>
        </p:txBody>
      </p:sp>
      <p:sp>
        <p:nvSpPr>
          <p:cNvPr id="92" name="ee4pContent3"/>
          <p:cNvSpPr txBox="1"/>
          <p:nvPr/>
        </p:nvSpPr>
        <p:spPr>
          <a:xfrm>
            <a:off x="8437258" y="2955600"/>
            <a:ext cx="3125941"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a:solidFill>
                  <a:schemeClr val="tx1">
                    <a:lumMod val="100000"/>
                  </a:schemeClr>
                </a:solidFill>
              </a:rPr>
              <a:t>This model may be a strong fit for concession product affinities. </a:t>
            </a:r>
          </a:p>
          <a:p>
            <a:pPr marL="108000" lvl="1" indent="0">
              <a:buClr>
                <a:schemeClr val="tx2">
                  <a:lumMod val="100000"/>
                </a:schemeClr>
              </a:buClr>
              <a:buSzPct val="100000"/>
              <a:buNone/>
            </a:pPr>
            <a:endParaRPr lang="en-US" b="1" dirty="0">
              <a:solidFill>
                <a:schemeClr val="tx1">
                  <a:lumMod val="100000"/>
                </a:schemeClr>
              </a:solidFill>
            </a:endParaRPr>
          </a:p>
          <a:p>
            <a:pPr marL="108000" lvl="1" indent="0">
              <a:buClr>
                <a:schemeClr val="tx2">
                  <a:lumMod val="100000"/>
                </a:schemeClr>
              </a:buClr>
              <a:buSzPct val="100000"/>
              <a:buNone/>
            </a:pPr>
            <a:endParaRPr lang="en-US" b="1" dirty="0">
              <a:solidFill>
                <a:schemeClr val="tx1">
                  <a:lumMod val="100000"/>
                </a:schemeClr>
              </a:solidFill>
            </a:endParaRPr>
          </a:p>
          <a:p>
            <a:pPr lvl="1">
              <a:buClr>
                <a:schemeClr val="tx2">
                  <a:lumMod val="100000"/>
                </a:schemeClr>
              </a:buClr>
              <a:buSzPct val="100000"/>
            </a:pPr>
            <a:r>
              <a:rPr lang="en-US" dirty="0">
                <a:solidFill>
                  <a:srgbClr val="575757"/>
                </a:solidFill>
              </a:rPr>
              <a:t>Code changes:</a:t>
            </a:r>
          </a:p>
          <a:p>
            <a:pPr lvl="2">
              <a:buClr>
                <a:schemeClr val="tx2">
                  <a:lumMod val="100000"/>
                </a:schemeClr>
              </a:buClr>
              <a:buSzPct val="100000"/>
            </a:pPr>
            <a:r>
              <a:rPr lang="en-US" dirty="0">
                <a:solidFill>
                  <a:srgbClr val="575757"/>
                </a:solidFill>
              </a:rPr>
              <a:t>Content filtering pipeline, to recommend new films</a:t>
            </a:r>
          </a:p>
          <a:p>
            <a:pPr lvl="2">
              <a:buClr>
                <a:schemeClr val="tx2">
                  <a:lumMod val="100000"/>
                </a:schemeClr>
              </a:buClr>
              <a:buSzPct val="100000"/>
            </a:pPr>
            <a:r>
              <a:rPr lang="en-US" dirty="0">
                <a:solidFill>
                  <a:srgbClr val="575757"/>
                </a:solidFill>
              </a:rPr>
              <a:t>Menu Pipeline</a:t>
            </a:r>
          </a:p>
          <a:p>
            <a:pPr lvl="2">
              <a:buClr>
                <a:schemeClr val="tx2">
                  <a:lumMod val="100000"/>
                </a:schemeClr>
              </a:buClr>
              <a:buSzPct val="100000"/>
            </a:pPr>
            <a:endParaRPr lang="en-US" dirty="0">
              <a:solidFill>
                <a:srgbClr val="575757"/>
              </a:solidFill>
            </a:endParaRPr>
          </a:p>
        </p:txBody>
      </p:sp>
      <p:sp>
        <p:nvSpPr>
          <p:cNvPr id="17" name="ee4pHeader1"/>
          <p:cNvSpPr txBox="1"/>
          <p:nvPr/>
        </p:nvSpPr>
        <p:spPr>
          <a:xfrm>
            <a:off x="629400" y="2077200"/>
            <a:ext cx="3123862" cy="759600"/>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Data Storage and Pipelines</a:t>
            </a:r>
          </a:p>
        </p:txBody>
      </p:sp>
      <p:sp>
        <p:nvSpPr>
          <p:cNvPr id="15" name="ee4pHeader2"/>
          <p:cNvSpPr txBox="1"/>
          <p:nvPr/>
        </p:nvSpPr>
        <p:spPr>
          <a:xfrm>
            <a:off x="4533030" y="2077200"/>
            <a:ext cx="3125941" cy="759600"/>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Model Fitting and Analysis</a:t>
            </a:r>
          </a:p>
        </p:txBody>
      </p:sp>
      <p:sp>
        <p:nvSpPr>
          <p:cNvPr id="13" name="ee4pHeader3"/>
          <p:cNvSpPr txBox="1"/>
          <p:nvPr/>
        </p:nvSpPr>
        <p:spPr>
          <a:xfrm>
            <a:off x="8437258" y="2077200"/>
            <a:ext cx="3125941" cy="759600"/>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Other Use-Cases and Re-purposing</a:t>
            </a:r>
          </a:p>
        </p:txBody>
      </p:sp>
      <p:sp>
        <p:nvSpPr>
          <p:cNvPr id="3" name="Title 2"/>
          <p:cNvSpPr>
            <a:spLocks noGrp="1"/>
          </p:cNvSpPr>
          <p:nvPr>
            <p:ph type="title"/>
          </p:nvPr>
        </p:nvSpPr>
        <p:spPr>
          <a:xfrm>
            <a:off x="630000" y="622800"/>
            <a:ext cx="10933200" cy="941796"/>
          </a:xfrm>
        </p:spPr>
        <p:txBody>
          <a:bodyPr/>
          <a:lstStyle/>
          <a:p>
            <a:r>
              <a:rPr lang="en-US" dirty="0"/>
              <a:t>3 Broad Areas of Changes Affect how this model is to be used and deployed</a:t>
            </a:r>
          </a:p>
        </p:txBody>
      </p:sp>
      <p:grpSp>
        <p:nvGrpSpPr>
          <p:cNvPr id="10" name="Group 9"/>
          <p:cNvGrpSpPr/>
          <p:nvPr/>
        </p:nvGrpSpPr>
        <p:grpSpPr>
          <a:xfrm>
            <a:off x="3750211" y="2077200"/>
            <a:ext cx="306171" cy="3943483"/>
            <a:chOff x="5938164" y="2060923"/>
            <a:chExt cx="306171" cy="3943483"/>
          </a:xfrm>
        </p:grpSpPr>
        <p:cxnSp>
          <p:nvCxnSpPr>
            <p:cNvPr id="11" name="Straight Connector 10"/>
            <p:cNvCxnSpPr/>
            <p:nvPr/>
          </p:nvCxnSpPr>
          <p:spPr>
            <a:xfrm>
              <a:off x="6091249" y="2060923"/>
              <a:ext cx="0" cy="3943483"/>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938164" y="3833745"/>
              <a:ext cx="306171" cy="306910"/>
              <a:chOff x="5942914" y="3833745"/>
              <a:chExt cx="306171" cy="306910"/>
            </a:xfrm>
          </p:grpSpPr>
          <p:sp>
            <p:nvSpPr>
              <p:cNvPr id="14" name="Freeform 94"/>
              <p:cNvSpPr>
                <a:spLocks/>
              </p:cNvSpPr>
              <p:nvPr/>
            </p:nvSpPr>
            <p:spPr bwMode="gray">
              <a:xfrm>
                <a:off x="594291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16" name="Freeform 95"/>
              <p:cNvSpPr>
                <a:spLocks/>
              </p:cNvSpPr>
              <p:nvPr/>
            </p:nvSpPr>
            <p:spPr bwMode="gray">
              <a:xfrm>
                <a:off x="605934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19" name="Group 18"/>
          <p:cNvGrpSpPr/>
          <p:nvPr/>
        </p:nvGrpSpPr>
        <p:grpSpPr>
          <a:xfrm>
            <a:off x="7767144" y="2077199"/>
            <a:ext cx="306171" cy="3943483"/>
            <a:chOff x="5938164" y="2060923"/>
            <a:chExt cx="306171" cy="3943483"/>
          </a:xfrm>
        </p:grpSpPr>
        <p:cxnSp>
          <p:nvCxnSpPr>
            <p:cNvPr id="20" name="Straight Connector 19"/>
            <p:cNvCxnSpPr/>
            <p:nvPr/>
          </p:nvCxnSpPr>
          <p:spPr>
            <a:xfrm>
              <a:off x="6091249" y="2060923"/>
              <a:ext cx="0" cy="3943483"/>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5938164" y="3833745"/>
              <a:ext cx="306171" cy="306910"/>
              <a:chOff x="5942914" y="3833745"/>
              <a:chExt cx="306171" cy="306910"/>
            </a:xfrm>
          </p:grpSpPr>
          <p:sp>
            <p:nvSpPr>
              <p:cNvPr id="22" name="Freeform 94"/>
              <p:cNvSpPr>
                <a:spLocks/>
              </p:cNvSpPr>
              <p:nvPr/>
            </p:nvSpPr>
            <p:spPr bwMode="gray">
              <a:xfrm>
                <a:off x="594291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23" name="Freeform 95"/>
              <p:cNvSpPr>
                <a:spLocks/>
              </p:cNvSpPr>
              <p:nvPr/>
            </p:nvSpPr>
            <p:spPr bwMode="gray">
              <a:xfrm>
                <a:off x="605934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Tree>
    <p:custDataLst>
      <p:tags r:id="rId1"/>
    </p:custDataLst>
    <p:extLst>
      <p:ext uri="{BB962C8B-B14F-4D97-AF65-F5344CB8AC3E}">
        <p14:creationId xmlns:p14="http://schemas.microsoft.com/office/powerpoint/2010/main" val="4176241942"/>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a:t>
            </a:r>
            <a:endParaRPr lang="en-US" dirty="0"/>
          </a:p>
        </p:txBody>
      </p:sp>
    </p:spTree>
    <p:custDataLst>
      <p:tags r:id="rId1"/>
    </p:custDataLst>
    <p:extLst>
      <p:ext uri="{BB962C8B-B14F-4D97-AF65-F5344CB8AC3E}">
        <p14:creationId xmlns:p14="http://schemas.microsoft.com/office/powerpoint/2010/main" val="1770157080"/>
      </p:ext>
    </p:ext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620735099"/>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5" name="ee4pContent2"/>
          <p:cNvSpPr txBox="1"/>
          <p:nvPr/>
        </p:nvSpPr>
        <p:spPr>
          <a:xfrm>
            <a:off x="4495224" y="1489435"/>
            <a:ext cx="7030169" cy="4378565"/>
          </a:xfrm>
          <a:prstGeom prst="rect">
            <a:avLst/>
          </a:prstGeom>
          <a:ln cap="rnd">
            <a:noFill/>
          </a:ln>
        </p:spPr>
        <p:txBody>
          <a:bodyPr vert="horz" wrap="square" lIns="0" tIns="0" rIns="0" bIns="0" rtlCol="0" anchor="ctr">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a:solidFill>
                  <a:schemeClr val="tx1">
                    <a:lumMod val="100000"/>
                  </a:schemeClr>
                </a:solidFill>
              </a:rPr>
              <a:t>What is CF?</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a:solidFill>
                  <a:schemeClr val="tx1">
                    <a:lumMod val="100000"/>
                  </a:schemeClr>
                </a:solidFill>
              </a:rPr>
              <a:t>How is CF done?</a:t>
            </a:r>
          </a:p>
          <a:p>
            <a:pPr marL="108000" lvl="1" indent="0">
              <a:buClr>
                <a:schemeClr val="tx2">
                  <a:lumMod val="100000"/>
                </a:schemeClr>
              </a:buClr>
              <a:buSzPct val="100000"/>
              <a:buNone/>
            </a:pPr>
            <a:endParaRPr lang="en-US" dirty="0">
              <a:solidFill>
                <a:schemeClr val="tx1">
                  <a:lumMod val="100000"/>
                </a:schemeClr>
              </a:solidFill>
            </a:endParaRPr>
          </a:p>
          <a:p>
            <a:pPr lvl="1">
              <a:buClr>
                <a:schemeClr val="tx2">
                  <a:lumMod val="100000"/>
                </a:schemeClr>
              </a:buClr>
              <a:buSzPct val="100000"/>
            </a:pPr>
            <a:r>
              <a:rPr lang="en-US" dirty="0">
                <a:solidFill>
                  <a:schemeClr val="tx1">
                    <a:lumMod val="100000"/>
                  </a:schemeClr>
                </a:solidFill>
              </a:rPr>
              <a:t>What are the use cases for CF and why?</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a:solidFill>
                  <a:schemeClr val="tx1">
                    <a:lumMod val="100000"/>
                  </a:schemeClr>
                </a:solidFill>
              </a:rPr>
              <a:t>Our model and validation</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a:solidFill>
                  <a:schemeClr val="tx1">
                    <a:lumMod val="100000"/>
                  </a:schemeClr>
                </a:solidFill>
              </a:rPr>
              <a:t>Questions</a:t>
            </a:r>
          </a:p>
        </p:txBody>
      </p:sp>
      <p:sp>
        <p:nvSpPr>
          <p:cNvPr id="11" name="Oval 20"/>
          <p:cNvSpPr>
            <a:spLocks noChangeAspect="1" noChangeArrowheads="1"/>
          </p:cNvSpPr>
          <p:nvPr/>
        </p:nvSpPr>
        <p:spPr bwMode="auto">
          <a:xfrm>
            <a:off x="4495224" y="3541185"/>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b="1" dirty="0">
                <a:solidFill>
                  <a:schemeClr val="bg1"/>
                </a:solidFill>
              </a:rPr>
              <a:t>3</a:t>
            </a:r>
          </a:p>
        </p:txBody>
      </p:sp>
      <p:sp>
        <p:nvSpPr>
          <p:cNvPr id="12" name="Oval 20"/>
          <p:cNvSpPr>
            <a:spLocks noChangeAspect="1" noChangeArrowheads="1"/>
          </p:cNvSpPr>
          <p:nvPr/>
        </p:nvSpPr>
        <p:spPr bwMode="auto">
          <a:xfrm>
            <a:off x="4495224" y="2932616"/>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b="1" dirty="0">
                <a:solidFill>
                  <a:schemeClr val="bg1"/>
                </a:solidFill>
              </a:rPr>
              <a:t>2</a:t>
            </a:r>
          </a:p>
        </p:txBody>
      </p:sp>
      <p:sp>
        <p:nvSpPr>
          <p:cNvPr id="13" name="Oval 20"/>
          <p:cNvSpPr>
            <a:spLocks noChangeAspect="1" noChangeArrowheads="1"/>
          </p:cNvSpPr>
          <p:nvPr/>
        </p:nvSpPr>
        <p:spPr bwMode="auto">
          <a:xfrm>
            <a:off x="4495224" y="2324047"/>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b="1" dirty="0">
                <a:solidFill>
                  <a:schemeClr val="bg1"/>
                </a:solidFill>
              </a:rPr>
              <a:t>1</a:t>
            </a:r>
          </a:p>
        </p:txBody>
      </p:sp>
      <p:sp>
        <p:nvSpPr>
          <p:cNvPr id="14" name="Oval 20"/>
          <p:cNvSpPr>
            <a:spLocks noChangeAspect="1" noChangeArrowheads="1"/>
          </p:cNvSpPr>
          <p:nvPr/>
        </p:nvSpPr>
        <p:spPr bwMode="auto">
          <a:xfrm>
            <a:off x="4495224" y="4764662"/>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5</a:t>
            </a:r>
          </a:p>
        </p:txBody>
      </p:sp>
      <p:sp>
        <p:nvSpPr>
          <p:cNvPr id="15" name="Oval 20"/>
          <p:cNvSpPr>
            <a:spLocks noChangeAspect="1" noChangeArrowheads="1"/>
          </p:cNvSpPr>
          <p:nvPr/>
        </p:nvSpPr>
        <p:spPr bwMode="auto">
          <a:xfrm>
            <a:off x="4495224" y="4149754"/>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4</a:t>
            </a:r>
          </a:p>
        </p:txBody>
      </p:sp>
    </p:spTree>
    <p:custDataLst>
      <p:tags r:id="rId1"/>
    </p:custDataLst>
    <p:extLst>
      <p:ext uri="{BB962C8B-B14F-4D97-AF65-F5344CB8AC3E}">
        <p14:creationId xmlns:p14="http://schemas.microsoft.com/office/powerpoint/2010/main" val="2456374599"/>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p:spPr>
        <p:txBody>
          <a:bodyPr/>
          <a:lstStyle/>
          <a:p>
            <a:pPr>
              <a:buSzPts val="3200"/>
            </a:pPr>
            <a:r>
              <a:rPr lang="en-US" dirty="0"/>
              <a:t>What is collaborative filtering?</a:t>
            </a:r>
          </a:p>
        </p:txBody>
      </p:sp>
      <p:sp>
        <p:nvSpPr>
          <p:cNvPr id="4" name="TextBox 3">
            <a:extLst>
              <a:ext uri="{FF2B5EF4-FFF2-40B4-BE49-F238E27FC236}">
                <a16:creationId xmlns:a16="http://schemas.microsoft.com/office/drawing/2014/main" id="{6FB0298E-BB7B-F84C-BE43-0C7A5C21E272}"/>
              </a:ext>
            </a:extLst>
          </p:cNvPr>
          <p:cNvSpPr txBox="1"/>
          <p:nvPr/>
        </p:nvSpPr>
        <p:spPr>
          <a:xfrm>
            <a:off x="4733366" y="649091"/>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575757"/>
              </a:solidFill>
            </a:endParaRPr>
          </a:p>
        </p:txBody>
      </p:sp>
      <p:grpSp>
        <p:nvGrpSpPr>
          <p:cNvPr id="12" name="Group 14">
            <a:extLst>
              <a:ext uri="{FF2B5EF4-FFF2-40B4-BE49-F238E27FC236}">
                <a16:creationId xmlns:a16="http://schemas.microsoft.com/office/drawing/2014/main" id="{195B7453-ED0F-40CE-B263-53440277ED13}"/>
              </a:ext>
            </a:extLst>
          </p:cNvPr>
          <p:cNvGrpSpPr>
            <a:grpSpLocks noChangeAspect="1"/>
          </p:cNvGrpSpPr>
          <p:nvPr/>
        </p:nvGrpSpPr>
        <p:grpSpPr bwMode="auto">
          <a:xfrm>
            <a:off x="4582538" y="649091"/>
            <a:ext cx="1644396" cy="1645920"/>
            <a:chOff x="1682" y="0"/>
            <a:chExt cx="4316" cy="4320"/>
          </a:xfrm>
        </p:grpSpPr>
        <p:sp>
          <p:nvSpPr>
            <p:cNvPr id="13" name="AutoShape 13">
              <a:extLst>
                <a:ext uri="{FF2B5EF4-FFF2-40B4-BE49-F238E27FC236}">
                  <a16:creationId xmlns:a16="http://schemas.microsoft.com/office/drawing/2014/main" id="{152173D1-492D-4CF0-A43A-3355A98779A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5">
              <a:extLst>
                <a:ext uri="{FF2B5EF4-FFF2-40B4-BE49-F238E27FC236}">
                  <a16:creationId xmlns:a16="http://schemas.microsoft.com/office/drawing/2014/main" id="{7ABA485A-81EA-4709-97C9-EBA2706DC405}"/>
                </a:ext>
              </a:extLst>
            </p:cNvPr>
            <p:cNvSpPr>
              <a:spLocks noEditPoints="1"/>
            </p:cNvSpPr>
            <p:nvPr/>
          </p:nvSpPr>
          <p:spPr bwMode="auto">
            <a:xfrm>
              <a:off x="1965" y="1549"/>
              <a:ext cx="3480" cy="1817"/>
            </a:xfrm>
            <a:custGeom>
              <a:avLst/>
              <a:gdLst>
                <a:gd name="T0" fmla="*/ 1171 w 1858"/>
                <a:gd name="T1" fmla="*/ 159 h 969"/>
                <a:gd name="T2" fmla="*/ 1116 w 1858"/>
                <a:gd name="T3" fmla="*/ 240 h 969"/>
                <a:gd name="T4" fmla="*/ 990 w 1858"/>
                <a:gd name="T5" fmla="*/ 495 h 969"/>
                <a:gd name="T6" fmla="*/ 984 w 1858"/>
                <a:gd name="T7" fmla="*/ 501 h 969"/>
                <a:gd name="T8" fmla="*/ 984 w 1858"/>
                <a:gd name="T9" fmla="*/ 599 h 969"/>
                <a:gd name="T10" fmla="*/ 940 w 1858"/>
                <a:gd name="T11" fmla="*/ 635 h 969"/>
                <a:gd name="T12" fmla="*/ 940 w 1858"/>
                <a:gd name="T13" fmla="*/ 533 h 969"/>
                <a:gd name="T14" fmla="*/ 778 w 1858"/>
                <a:gd name="T15" fmla="*/ 598 h 969"/>
                <a:gd name="T16" fmla="*/ 632 w 1858"/>
                <a:gd name="T17" fmla="*/ 543 h 969"/>
                <a:gd name="T18" fmla="*/ 632 w 1858"/>
                <a:gd name="T19" fmla="*/ 637 h 969"/>
                <a:gd name="T20" fmla="*/ 588 w 1858"/>
                <a:gd name="T21" fmla="*/ 600 h 969"/>
                <a:gd name="T22" fmla="*/ 588 w 1858"/>
                <a:gd name="T23" fmla="*/ 513 h 969"/>
                <a:gd name="T24" fmla="*/ 566 w 1858"/>
                <a:gd name="T25" fmla="*/ 495 h 969"/>
                <a:gd name="T26" fmla="*/ 441 w 1858"/>
                <a:gd name="T27" fmla="*/ 241 h 969"/>
                <a:gd name="T28" fmla="*/ 381 w 1858"/>
                <a:gd name="T29" fmla="*/ 116 h 969"/>
                <a:gd name="T30" fmla="*/ 383 w 1858"/>
                <a:gd name="T31" fmla="*/ 108 h 969"/>
                <a:gd name="T32" fmla="*/ 395 w 1858"/>
                <a:gd name="T33" fmla="*/ 130 h 969"/>
                <a:gd name="T34" fmla="*/ 428 w 1858"/>
                <a:gd name="T35" fmla="*/ 144 h 969"/>
                <a:gd name="T36" fmla="*/ 465 w 1858"/>
                <a:gd name="T37" fmla="*/ 203 h 969"/>
                <a:gd name="T38" fmla="*/ 478 w 1858"/>
                <a:gd name="T39" fmla="*/ 216 h 969"/>
                <a:gd name="T40" fmla="*/ 595 w 1858"/>
                <a:gd name="T41" fmla="*/ 463 h 969"/>
                <a:gd name="T42" fmla="*/ 778 w 1858"/>
                <a:gd name="T43" fmla="*/ 554 h 969"/>
                <a:gd name="T44" fmla="*/ 961 w 1858"/>
                <a:gd name="T45" fmla="*/ 463 h 969"/>
                <a:gd name="T46" fmla="*/ 1078 w 1858"/>
                <a:gd name="T47" fmla="*/ 216 h 969"/>
                <a:gd name="T48" fmla="*/ 1089 w 1858"/>
                <a:gd name="T49" fmla="*/ 205 h 969"/>
                <a:gd name="T50" fmla="*/ 1118 w 1858"/>
                <a:gd name="T51" fmla="*/ 176 h 969"/>
                <a:gd name="T52" fmla="*/ 1171 w 1858"/>
                <a:gd name="T53" fmla="*/ 159 h 969"/>
                <a:gd name="T54" fmla="*/ 1498 w 1858"/>
                <a:gd name="T55" fmla="*/ 197 h 969"/>
                <a:gd name="T56" fmla="*/ 1656 w 1858"/>
                <a:gd name="T57" fmla="*/ 44 h 969"/>
                <a:gd name="T58" fmla="*/ 1814 w 1858"/>
                <a:gd name="T59" fmla="*/ 197 h 969"/>
                <a:gd name="T60" fmla="*/ 1858 w 1858"/>
                <a:gd name="T61" fmla="*/ 197 h 969"/>
                <a:gd name="T62" fmla="*/ 1799 w 1858"/>
                <a:gd name="T63" fmla="*/ 55 h 969"/>
                <a:gd name="T64" fmla="*/ 1656 w 1858"/>
                <a:gd name="T65" fmla="*/ 0 h 969"/>
                <a:gd name="T66" fmla="*/ 1513 w 1858"/>
                <a:gd name="T67" fmla="*/ 55 h 969"/>
                <a:gd name="T68" fmla="*/ 1454 w 1858"/>
                <a:gd name="T69" fmla="*/ 197 h 969"/>
                <a:gd name="T70" fmla="*/ 1498 w 1858"/>
                <a:gd name="T71" fmla="*/ 197 h 969"/>
                <a:gd name="T72" fmla="*/ 1276 w 1858"/>
                <a:gd name="T73" fmla="*/ 636 h 969"/>
                <a:gd name="T74" fmla="*/ 1039 w 1858"/>
                <a:gd name="T75" fmla="*/ 610 h 969"/>
                <a:gd name="T76" fmla="*/ 791 w 1858"/>
                <a:gd name="T77" fmla="*/ 814 h 969"/>
                <a:gd name="T78" fmla="*/ 780 w 1858"/>
                <a:gd name="T79" fmla="*/ 814 h 969"/>
                <a:gd name="T80" fmla="*/ 531 w 1858"/>
                <a:gd name="T81" fmla="*/ 610 h 969"/>
                <a:gd name="T82" fmla="*/ 194 w 1858"/>
                <a:gd name="T83" fmla="*/ 668 h 969"/>
                <a:gd name="T84" fmla="*/ 5 w 1858"/>
                <a:gd name="T85" fmla="*/ 944 h 969"/>
                <a:gd name="T86" fmla="*/ 23 w 1858"/>
                <a:gd name="T87" fmla="*/ 969 h 969"/>
                <a:gd name="T88" fmla="*/ 1266 w 1858"/>
                <a:gd name="T89" fmla="*/ 969 h 969"/>
                <a:gd name="T90" fmla="*/ 1276 w 1858"/>
                <a:gd name="T91" fmla="*/ 636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58" h="969">
                  <a:moveTo>
                    <a:pt x="1171" y="159"/>
                  </a:moveTo>
                  <a:cubicBezTo>
                    <a:pt x="1166" y="182"/>
                    <a:pt x="1152" y="218"/>
                    <a:pt x="1116" y="240"/>
                  </a:cubicBezTo>
                  <a:cubicBezTo>
                    <a:pt x="1096" y="290"/>
                    <a:pt x="1026" y="464"/>
                    <a:pt x="990" y="495"/>
                  </a:cubicBezTo>
                  <a:cubicBezTo>
                    <a:pt x="988" y="497"/>
                    <a:pt x="986" y="499"/>
                    <a:pt x="984" y="501"/>
                  </a:cubicBezTo>
                  <a:cubicBezTo>
                    <a:pt x="984" y="599"/>
                    <a:pt x="984" y="599"/>
                    <a:pt x="984" y="599"/>
                  </a:cubicBezTo>
                  <a:cubicBezTo>
                    <a:pt x="972" y="609"/>
                    <a:pt x="957" y="621"/>
                    <a:pt x="940" y="635"/>
                  </a:cubicBezTo>
                  <a:cubicBezTo>
                    <a:pt x="940" y="533"/>
                    <a:pt x="940" y="533"/>
                    <a:pt x="940" y="533"/>
                  </a:cubicBezTo>
                  <a:cubicBezTo>
                    <a:pt x="891" y="565"/>
                    <a:pt x="825" y="598"/>
                    <a:pt x="778" y="598"/>
                  </a:cubicBezTo>
                  <a:cubicBezTo>
                    <a:pt x="736" y="598"/>
                    <a:pt x="679" y="571"/>
                    <a:pt x="632" y="543"/>
                  </a:cubicBezTo>
                  <a:cubicBezTo>
                    <a:pt x="632" y="637"/>
                    <a:pt x="632" y="637"/>
                    <a:pt x="632" y="637"/>
                  </a:cubicBezTo>
                  <a:cubicBezTo>
                    <a:pt x="615" y="623"/>
                    <a:pt x="600" y="610"/>
                    <a:pt x="588" y="600"/>
                  </a:cubicBezTo>
                  <a:cubicBezTo>
                    <a:pt x="588" y="513"/>
                    <a:pt x="588" y="513"/>
                    <a:pt x="588" y="513"/>
                  </a:cubicBezTo>
                  <a:cubicBezTo>
                    <a:pt x="579" y="507"/>
                    <a:pt x="572" y="501"/>
                    <a:pt x="566" y="495"/>
                  </a:cubicBezTo>
                  <a:cubicBezTo>
                    <a:pt x="531" y="464"/>
                    <a:pt x="461" y="293"/>
                    <a:pt x="441" y="241"/>
                  </a:cubicBezTo>
                  <a:cubicBezTo>
                    <a:pt x="391" y="215"/>
                    <a:pt x="381" y="142"/>
                    <a:pt x="381" y="116"/>
                  </a:cubicBezTo>
                  <a:cubicBezTo>
                    <a:pt x="381" y="113"/>
                    <a:pt x="382" y="110"/>
                    <a:pt x="383" y="108"/>
                  </a:cubicBezTo>
                  <a:cubicBezTo>
                    <a:pt x="387" y="115"/>
                    <a:pt x="390" y="123"/>
                    <a:pt x="395" y="130"/>
                  </a:cubicBezTo>
                  <a:cubicBezTo>
                    <a:pt x="405" y="143"/>
                    <a:pt x="419" y="144"/>
                    <a:pt x="428" y="144"/>
                  </a:cubicBezTo>
                  <a:cubicBezTo>
                    <a:pt x="433" y="167"/>
                    <a:pt x="444" y="196"/>
                    <a:pt x="465" y="203"/>
                  </a:cubicBezTo>
                  <a:cubicBezTo>
                    <a:pt x="471" y="206"/>
                    <a:pt x="476" y="210"/>
                    <a:pt x="478" y="216"/>
                  </a:cubicBezTo>
                  <a:cubicBezTo>
                    <a:pt x="514" y="307"/>
                    <a:pt x="574" y="443"/>
                    <a:pt x="595" y="463"/>
                  </a:cubicBezTo>
                  <a:cubicBezTo>
                    <a:pt x="631" y="494"/>
                    <a:pt x="727" y="554"/>
                    <a:pt x="778" y="554"/>
                  </a:cubicBezTo>
                  <a:cubicBezTo>
                    <a:pt x="829" y="554"/>
                    <a:pt x="926" y="494"/>
                    <a:pt x="961" y="463"/>
                  </a:cubicBezTo>
                  <a:cubicBezTo>
                    <a:pt x="983" y="443"/>
                    <a:pt x="1043" y="307"/>
                    <a:pt x="1078" y="216"/>
                  </a:cubicBezTo>
                  <a:cubicBezTo>
                    <a:pt x="1080" y="211"/>
                    <a:pt x="1084" y="207"/>
                    <a:pt x="1089" y="205"/>
                  </a:cubicBezTo>
                  <a:cubicBezTo>
                    <a:pt x="1103" y="197"/>
                    <a:pt x="1112" y="187"/>
                    <a:pt x="1118" y="176"/>
                  </a:cubicBezTo>
                  <a:cubicBezTo>
                    <a:pt x="1137" y="173"/>
                    <a:pt x="1155" y="167"/>
                    <a:pt x="1171" y="159"/>
                  </a:cubicBezTo>
                  <a:close/>
                  <a:moveTo>
                    <a:pt x="1498" y="197"/>
                  </a:moveTo>
                  <a:cubicBezTo>
                    <a:pt x="1504" y="104"/>
                    <a:pt x="1565" y="44"/>
                    <a:pt x="1656" y="44"/>
                  </a:cubicBezTo>
                  <a:cubicBezTo>
                    <a:pt x="1748" y="44"/>
                    <a:pt x="1808" y="104"/>
                    <a:pt x="1814" y="197"/>
                  </a:cubicBezTo>
                  <a:cubicBezTo>
                    <a:pt x="1858" y="197"/>
                    <a:pt x="1858" y="197"/>
                    <a:pt x="1858" y="197"/>
                  </a:cubicBezTo>
                  <a:cubicBezTo>
                    <a:pt x="1855" y="140"/>
                    <a:pt x="1835" y="91"/>
                    <a:pt x="1799" y="55"/>
                  </a:cubicBezTo>
                  <a:cubicBezTo>
                    <a:pt x="1763" y="20"/>
                    <a:pt x="1712" y="0"/>
                    <a:pt x="1656" y="0"/>
                  </a:cubicBezTo>
                  <a:cubicBezTo>
                    <a:pt x="1600" y="0"/>
                    <a:pt x="1549" y="20"/>
                    <a:pt x="1513" y="55"/>
                  </a:cubicBezTo>
                  <a:cubicBezTo>
                    <a:pt x="1477" y="91"/>
                    <a:pt x="1457" y="140"/>
                    <a:pt x="1454" y="197"/>
                  </a:cubicBezTo>
                  <a:lnTo>
                    <a:pt x="1498" y="197"/>
                  </a:lnTo>
                  <a:close/>
                  <a:moveTo>
                    <a:pt x="1276" y="636"/>
                  </a:moveTo>
                  <a:cubicBezTo>
                    <a:pt x="1164" y="612"/>
                    <a:pt x="1039" y="610"/>
                    <a:pt x="1039" y="610"/>
                  </a:cubicBezTo>
                  <a:cubicBezTo>
                    <a:pt x="1039" y="610"/>
                    <a:pt x="899" y="727"/>
                    <a:pt x="791" y="814"/>
                  </a:cubicBezTo>
                  <a:cubicBezTo>
                    <a:pt x="787" y="816"/>
                    <a:pt x="783" y="816"/>
                    <a:pt x="780" y="814"/>
                  </a:cubicBezTo>
                  <a:cubicBezTo>
                    <a:pt x="700" y="750"/>
                    <a:pt x="531" y="610"/>
                    <a:pt x="531" y="610"/>
                  </a:cubicBezTo>
                  <a:cubicBezTo>
                    <a:pt x="531" y="610"/>
                    <a:pt x="312" y="613"/>
                    <a:pt x="194" y="668"/>
                  </a:cubicBezTo>
                  <a:cubicBezTo>
                    <a:pt x="98" y="712"/>
                    <a:pt x="29" y="879"/>
                    <a:pt x="5" y="944"/>
                  </a:cubicBezTo>
                  <a:cubicBezTo>
                    <a:pt x="0" y="956"/>
                    <a:pt x="9" y="969"/>
                    <a:pt x="23" y="969"/>
                  </a:cubicBezTo>
                  <a:cubicBezTo>
                    <a:pt x="1266" y="969"/>
                    <a:pt x="1266" y="969"/>
                    <a:pt x="1266" y="969"/>
                  </a:cubicBezTo>
                  <a:lnTo>
                    <a:pt x="1276" y="63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6">
              <a:extLst>
                <a:ext uri="{FF2B5EF4-FFF2-40B4-BE49-F238E27FC236}">
                  <a16:creationId xmlns:a16="http://schemas.microsoft.com/office/drawing/2014/main" id="{484B5DCC-4EA0-44D2-AE6F-0D949A92CFC3}"/>
                </a:ext>
              </a:extLst>
            </p:cNvPr>
            <p:cNvSpPr>
              <a:spLocks noEditPoints="1"/>
            </p:cNvSpPr>
            <p:nvPr/>
          </p:nvSpPr>
          <p:spPr bwMode="auto">
            <a:xfrm>
              <a:off x="2712" y="699"/>
              <a:ext cx="3117" cy="2895"/>
            </a:xfrm>
            <a:custGeom>
              <a:avLst/>
              <a:gdLst>
                <a:gd name="T0" fmla="*/ 1573 w 1664"/>
                <a:gd name="T1" fmla="*/ 709 h 1544"/>
                <a:gd name="T2" fmla="*/ 1559 w 1664"/>
                <a:gd name="T3" fmla="*/ 694 h 1544"/>
                <a:gd name="T4" fmla="*/ 948 w 1664"/>
                <a:gd name="T5" fmla="*/ 694 h 1544"/>
                <a:gd name="T6" fmla="*/ 933 w 1664"/>
                <a:gd name="T7" fmla="*/ 709 h 1544"/>
                <a:gd name="T8" fmla="*/ 907 w 1664"/>
                <a:gd name="T9" fmla="*/ 1530 h 1544"/>
                <a:gd name="T10" fmla="*/ 922 w 1664"/>
                <a:gd name="T11" fmla="*/ 1544 h 1544"/>
                <a:gd name="T12" fmla="*/ 1585 w 1664"/>
                <a:gd name="T13" fmla="*/ 1544 h 1544"/>
                <a:gd name="T14" fmla="*/ 1599 w 1664"/>
                <a:gd name="T15" fmla="*/ 1530 h 1544"/>
                <a:gd name="T16" fmla="*/ 1573 w 1664"/>
                <a:gd name="T17" fmla="*/ 709 h 1544"/>
                <a:gd name="T18" fmla="*/ 1253 w 1664"/>
                <a:gd name="T19" fmla="*/ 1308 h 1544"/>
                <a:gd name="T20" fmla="*/ 1253 w 1664"/>
                <a:gd name="T21" fmla="*/ 1039 h 1544"/>
                <a:gd name="T22" fmla="*/ 1253 w 1664"/>
                <a:gd name="T23" fmla="*/ 1308 h 1544"/>
                <a:gd name="T24" fmla="*/ 800 w 1664"/>
                <a:gd name="T25" fmla="*/ 552 h 1544"/>
                <a:gd name="T26" fmla="*/ 682 w 1664"/>
                <a:gd name="T27" fmla="*/ 587 h 1544"/>
                <a:gd name="T28" fmla="*/ 211 w 1664"/>
                <a:gd name="T29" fmla="*/ 308 h 1544"/>
                <a:gd name="T30" fmla="*/ 173 w 1664"/>
                <a:gd name="T31" fmla="*/ 330 h 1544"/>
                <a:gd name="T32" fmla="*/ 21 w 1664"/>
                <a:gd name="T33" fmla="*/ 555 h 1544"/>
                <a:gd name="T34" fmla="*/ 0 w 1664"/>
                <a:gd name="T35" fmla="*/ 393 h 1544"/>
                <a:gd name="T36" fmla="*/ 387 w 1664"/>
                <a:gd name="T37" fmla="*/ 0 h 1544"/>
                <a:gd name="T38" fmla="*/ 774 w 1664"/>
                <a:gd name="T39" fmla="*/ 393 h 1544"/>
                <a:gd name="T40" fmla="*/ 773 w 1664"/>
                <a:gd name="T41" fmla="*/ 467 h 1544"/>
                <a:gd name="T42" fmla="*/ 800 w 1664"/>
                <a:gd name="T43" fmla="*/ 552 h 1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64" h="1544">
                  <a:moveTo>
                    <a:pt x="1573" y="709"/>
                  </a:moveTo>
                  <a:cubicBezTo>
                    <a:pt x="1573" y="701"/>
                    <a:pt x="1567" y="694"/>
                    <a:pt x="1559" y="694"/>
                  </a:cubicBezTo>
                  <a:cubicBezTo>
                    <a:pt x="948" y="694"/>
                    <a:pt x="948" y="694"/>
                    <a:pt x="948" y="694"/>
                  </a:cubicBezTo>
                  <a:cubicBezTo>
                    <a:pt x="940" y="694"/>
                    <a:pt x="933" y="701"/>
                    <a:pt x="933" y="709"/>
                  </a:cubicBezTo>
                  <a:cubicBezTo>
                    <a:pt x="907" y="1530"/>
                    <a:pt x="907" y="1530"/>
                    <a:pt x="907" y="1530"/>
                  </a:cubicBezTo>
                  <a:cubicBezTo>
                    <a:pt x="907" y="1538"/>
                    <a:pt x="914" y="1544"/>
                    <a:pt x="922" y="1544"/>
                  </a:cubicBezTo>
                  <a:cubicBezTo>
                    <a:pt x="1585" y="1544"/>
                    <a:pt x="1585" y="1544"/>
                    <a:pt x="1585" y="1544"/>
                  </a:cubicBezTo>
                  <a:cubicBezTo>
                    <a:pt x="1593" y="1544"/>
                    <a:pt x="1599" y="1538"/>
                    <a:pt x="1599" y="1530"/>
                  </a:cubicBezTo>
                  <a:lnTo>
                    <a:pt x="1573" y="709"/>
                  </a:lnTo>
                  <a:close/>
                  <a:moveTo>
                    <a:pt x="1253" y="1308"/>
                  </a:moveTo>
                  <a:cubicBezTo>
                    <a:pt x="843" y="1039"/>
                    <a:pt x="1169" y="830"/>
                    <a:pt x="1253" y="1039"/>
                  </a:cubicBezTo>
                  <a:cubicBezTo>
                    <a:pt x="1337" y="830"/>
                    <a:pt x="1664" y="1039"/>
                    <a:pt x="1253" y="1308"/>
                  </a:cubicBezTo>
                  <a:close/>
                  <a:moveTo>
                    <a:pt x="800" y="552"/>
                  </a:moveTo>
                  <a:cubicBezTo>
                    <a:pt x="800" y="552"/>
                    <a:pt x="720" y="609"/>
                    <a:pt x="682" y="587"/>
                  </a:cubicBezTo>
                  <a:cubicBezTo>
                    <a:pt x="638" y="563"/>
                    <a:pt x="453" y="308"/>
                    <a:pt x="211" y="308"/>
                  </a:cubicBezTo>
                  <a:cubicBezTo>
                    <a:pt x="211" y="308"/>
                    <a:pt x="185" y="323"/>
                    <a:pt x="173" y="330"/>
                  </a:cubicBezTo>
                  <a:cubicBezTo>
                    <a:pt x="64" y="405"/>
                    <a:pt x="59" y="589"/>
                    <a:pt x="21" y="555"/>
                  </a:cubicBezTo>
                  <a:cubicBezTo>
                    <a:pt x="7" y="537"/>
                    <a:pt x="0" y="441"/>
                    <a:pt x="0" y="393"/>
                  </a:cubicBezTo>
                  <a:cubicBezTo>
                    <a:pt x="0" y="176"/>
                    <a:pt x="168" y="0"/>
                    <a:pt x="387" y="0"/>
                  </a:cubicBezTo>
                  <a:cubicBezTo>
                    <a:pt x="606" y="0"/>
                    <a:pt x="774" y="176"/>
                    <a:pt x="774" y="393"/>
                  </a:cubicBezTo>
                  <a:cubicBezTo>
                    <a:pt x="774" y="419"/>
                    <a:pt x="775" y="443"/>
                    <a:pt x="773" y="467"/>
                  </a:cubicBezTo>
                  <a:cubicBezTo>
                    <a:pt x="771" y="488"/>
                    <a:pt x="778" y="520"/>
                    <a:pt x="800" y="55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9" name="Group 18"/>
          <p:cNvGrpSpPr/>
          <p:nvPr/>
        </p:nvGrpSpPr>
        <p:grpSpPr>
          <a:xfrm>
            <a:off x="4582538" y="4528757"/>
            <a:ext cx="1644396" cy="1645920"/>
            <a:chOff x="5273801" y="2606040"/>
            <a:chExt cx="1644396" cy="1645920"/>
          </a:xfrm>
        </p:grpSpPr>
        <p:sp>
          <p:nvSpPr>
            <p:cNvPr id="20" name="AutoShape 3">
              <a:extLst>
                <a:ext uri="{FF2B5EF4-FFF2-40B4-BE49-F238E27FC236}">
                  <a16:creationId xmlns:a16="http://schemas.microsoft.com/office/drawing/2014/main" id="{2C81B554-B6EA-4915-BE3F-694E53DB8904}"/>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1" name="Group 20"/>
            <p:cNvGrpSpPr/>
            <p:nvPr/>
          </p:nvGrpSpPr>
          <p:grpSpPr>
            <a:xfrm>
              <a:off x="5337428" y="2968371"/>
              <a:ext cx="1514475" cy="922020"/>
              <a:chOff x="5337428" y="2968371"/>
              <a:chExt cx="1514475" cy="922020"/>
            </a:xfrm>
          </p:grpSpPr>
          <p:sp>
            <p:nvSpPr>
              <p:cNvPr id="22" name="Freeform 5">
                <a:extLst>
                  <a:ext uri="{FF2B5EF4-FFF2-40B4-BE49-F238E27FC236}">
                    <a16:creationId xmlns:a16="http://schemas.microsoft.com/office/drawing/2014/main" id="{D842A677-7972-4181-82EC-ED7BEED6E334}"/>
                  </a:ext>
                </a:extLst>
              </p:cNvPr>
              <p:cNvSpPr>
                <a:spLocks noEditPoints="1"/>
              </p:cNvSpPr>
              <p:nvPr/>
            </p:nvSpPr>
            <p:spPr bwMode="auto">
              <a:xfrm>
                <a:off x="5411723" y="3031236"/>
                <a:ext cx="1377315" cy="799338"/>
              </a:xfrm>
              <a:custGeom>
                <a:avLst/>
                <a:gdLst>
                  <a:gd name="T0" fmla="*/ 1146 w 1930"/>
                  <a:gd name="T1" fmla="*/ 274 h 1119"/>
                  <a:gd name="T2" fmla="*/ 872 w 1930"/>
                  <a:gd name="T3" fmla="*/ 547 h 1119"/>
                  <a:gd name="T4" fmla="*/ 599 w 1930"/>
                  <a:gd name="T5" fmla="*/ 274 h 1119"/>
                  <a:gd name="T6" fmla="*/ 652 w 1930"/>
                  <a:gd name="T7" fmla="*/ 112 h 1119"/>
                  <a:gd name="T8" fmla="*/ 873 w 1930"/>
                  <a:gd name="T9" fmla="*/ 277 h 1119"/>
                  <a:gd name="T10" fmla="*/ 880 w 1930"/>
                  <a:gd name="T11" fmla="*/ 0 h 1119"/>
                  <a:gd name="T12" fmla="*/ 1146 w 1930"/>
                  <a:gd name="T13" fmla="*/ 274 h 1119"/>
                  <a:gd name="T14" fmla="*/ 222 w 1930"/>
                  <a:gd name="T15" fmla="*/ 742 h 1119"/>
                  <a:gd name="T16" fmla="*/ 222 w 1930"/>
                  <a:gd name="T17" fmla="*/ 1109 h 1119"/>
                  <a:gd name="T18" fmla="*/ 232 w 1930"/>
                  <a:gd name="T19" fmla="*/ 1119 h 1119"/>
                  <a:gd name="T20" fmla="*/ 352 w 1930"/>
                  <a:gd name="T21" fmla="*/ 1119 h 1119"/>
                  <a:gd name="T22" fmla="*/ 362 w 1930"/>
                  <a:gd name="T23" fmla="*/ 1109 h 1119"/>
                  <a:gd name="T24" fmla="*/ 362 w 1930"/>
                  <a:gd name="T25" fmla="*/ 742 h 1119"/>
                  <a:gd name="T26" fmla="*/ 352 w 1930"/>
                  <a:gd name="T27" fmla="*/ 732 h 1119"/>
                  <a:gd name="T28" fmla="*/ 232 w 1930"/>
                  <a:gd name="T29" fmla="*/ 732 h 1119"/>
                  <a:gd name="T30" fmla="*/ 222 w 1930"/>
                  <a:gd name="T31" fmla="*/ 742 h 1119"/>
                  <a:gd name="T32" fmla="*/ 443 w 1930"/>
                  <a:gd name="T33" fmla="*/ 583 h 1119"/>
                  <a:gd name="T34" fmla="*/ 443 w 1930"/>
                  <a:gd name="T35" fmla="*/ 1109 h 1119"/>
                  <a:gd name="T36" fmla="*/ 453 w 1930"/>
                  <a:gd name="T37" fmla="*/ 1119 h 1119"/>
                  <a:gd name="T38" fmla="*/ 574 w 1930"/>
                  <a:gd name="T39" fmla="*/ 1119 h 1119"/>
                  <a:gd name="T40" fmla="*/ 584 w 1930"/>
                  <a:gd name="T41" fmla="*/ 1109 h 1119"/>
                  <a:gd name="T42" fmla="*/ 584 w 1930"/>
                  <a:gd name="T43" fmla="*/ 583 h 1119"/>
                  <a:gd name="T44" fmla="*/ 574 w 1930"/>
                  <a:gd name="T45" fmla="*/ 573 h 1119"/>
                  <a:gd name="T46" fmla="*/ 453 w 1930"/>
                  <a:gd name="T47" fmla="*/ 573 h 1119"/>
                  <a:gd name="T48" fmla="*/ 443 w 1930"/>
                  <a:gd name="T49" fmla="*/ 583 h 1119"/>
                  <a:gd name="T50" fmla="*/ 0 w 1930"/>
                  <a:gd name="T51" fmla="*/ 936 h 1119"/>
                  <a:gd name="T52" fmla="*/ 0 w 1930"/>
                  <a:gd name="T53" fmla="*/ 1109 h 1119"/>
                  <a:gd name="T54" fmla="*/ 10 w 1930"/>
                  <a:gd name="T55" fmla="*/ 1119 h 1119"/>
                  <a:gd name="T56" fmla="*/ 130 w 1930"/>
                  <a:gd name="T57" fmla="*/ 1119 h 1119"/>
                  <a:gd name="T58" fmla="*/ 140 w 1930"/>
                  <a:gd name="T59" fmla="*/ 1109 h 1119"/>
                  <a:gd name="T60" fmla="*/ 140 w 1930"/>
                  <a:gd name="T61" fmla="*/ 936 h 1119"/>
                  <a:gd name="T62" fmla="*/ 130 w 1930"/>
                  <a:gd name="T63" fmla="*/ 926 h 1119"/>
                  <a:gd name="T64" fmla="*/ 10 w 1930"/>
                  <a:gd name="T65" fmla="*/ 926 h 1119"/>
                  <a:gd name="T66" fmla="*/ 0 w 1930"/>
                  <a:gd name="T67" fmla="*/ 936 h 1119"/>
                  <a:gd name="T68" fmla="*/ 1832 w 1930"/>
                  <a:gd name="T69" fmla="*/ 724 h 1119"/>
                  <a:gd name="T70" fmla="*/ 1811 w 1930"/>
                  <a:gd name="T71" fmla="*/ 722 h 1119"/>
                  <a:gd name="T72" fmla="*/ 1708 w 1930"/>
                  <a:gd name="T73" fmla="*/ 804 h 1119"/>
                  <a:gd name="T74" fmla="*/ 1604 w 1930"/>
                  <a:gd name="T75" fmla="*/ 907 h 1119"/>
                  <a:gd name="T76" fmla="*/ 1503 w 1930"/>
                  <a:gd name="T77" fmla="*/ 827 h 1119"/>
                  <a:gd name="T78" fmla="*/ 1442 w 1930"/>
                  <a:gd name="T79" fmla="*/ 798 h 1119"/>
                  <a:gd name="T80" fmla="*/ 1399 w 1930"/>
                  <a:gd name="T81" fmla="*/ 808 h 1119"/>
                  <a:gd name="T82" fmla="*/ 1394 w 1930"/>
                  <a:gd name="T83" fmla="*/ 807 h 1119"/>
                  <a:gd name="T84" fmla="*/ 1332 w 1930"/>
                  <a:gd name="T85" fmla="*/ 875 h 1119"/>
                  <a:gd name="T86" fmla="*/ 1333 w 1930"/>
                  <a:gd name="T87" fmla="*/ 890 h 1119"/>
                  <a:gd name="T88" fmla="*/ 1252 w 1930"/>
                  <a:gd name="T89" fmla="*/ 992 h 1119"/>
                  <a:gd name="T90" fmla="*/ 1184 w 1930"/>
                  <a:gd name="T91" fmla="*/ 984 h 1119"/>
                  <a:gd name="T92" fmla="*/ 1024 w 1930"/>
                  <a:gd name="T93" fmla="*/ 1058 h 1119"/>
                  <a:gd name="T94" fmla="*/ 1024 w 1930"/>
                  <a:gd name="T95" fmla="*/ 1105 h 1119"/>
                  <a:gd name="T96" fmla="*/ 1034 w 1930"/>
                  <a:gd name="T97" fmla="*/ 1115 h 1119"/>
                  <a:gd name="T98" fmla="*/ 1920 w 1930"/>
                  <a:gd name="T99" fmla="*/ 1115 h 1119"/>
                  <a:gd name="T100" fmla="*/ 1930 w 1930"/>
                  <a:gd name="T101" fmla="*/ 1105 h 1119"/>
                  <a:gd name="T102" fmla="*/ 1930 w 1930"/>
                  <a:gd name="T103" fmla="*/ 655 h 1119"/>
                  <a:gd name="T104" fmla="*/ 1832 w 1930"/>
                  <a:gd name="T105" fmla="*/ 724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0" h="1119">
                    <a:moveTo>
                      <a:pt x="1146" y="274"/>
                    </a:moveTo>
                    <a:cubicBezTo>
                      <a:pt x="1146" y="424"/>
                      <a:pt x="1023" y="547"/>
                      <a:pt x="872" y="547"/>
                    </a:cubicBezTo>
                    <a:cubicBezTo>
                      <a:pt x="721" y="547"/>
                      <a:pt x="599" y="424"/>
                      <a:pt x="599" y="274"/>
                    </a:cubicBezTo>
                    <a:cubicBezTo>
                      <a:pt x="599" y="213"/>
                      <a:pt x="618" y="157"/>
                      <a:pt x="652" y="112"/>
                    </a:cubicBezTo>
                    <a:cubicBezTo>
                      <a:pt x="873" y="277"/>
                      <a:pt x="873" y="277"/>
                      <a:pt x="873" y="277"/>
                    </a:cubicBezTo>
                    <a:cubicBezTo>
                      <a:pt x="880" y="0"/>
                      <a:pt x="880" y="0"/>
                      <a:pt x="880" y="0"/>
                    </a:cubicBezTo>
                    <a:cubicBezTo>
                      <a:pt x="1027" y="5"/>
                      <a:pt x="1146" y="125"/>
                      <a:pt x="1146" y="274"/>
                    </a:cubicBezTo>
                    <a:close/>
                    <a:moveTo>
                      <a:pt x="222" y="742"/>
                    </a:moveTo>
                    <a:cubicBezTo>
                      <a:pt x="222" y="1109"/>
                      <a:pt x="222" y="1109"/>
                      <a:pt x="222" y="1109"/>
                    </a:cubicBezTo>
                    <a:cubicBezTo>
                      <a:pt x="222" y="1115"/>
                      <a:pt x="226" y="1119"/>
                      <a:pt x="232" y="1119"/>
                    </a:cubicBezTo>
                    <a:cubicBezTo>
                      <a:pt x="352" y="1119"/>
                      <a:pt x="352" y="1119"/>
                      <a:pt x="352" y="1119"/>
                    </a:cubicBezTo>
                    <a:cubicBezTo>
                      <a:pt x="358" y="1119"/>
                      <a:pt x="362" y="1115"/>
                      <a:pt x="362" y="1109"/>
                    </a:cubicBezTo>
                    <a:cubicBezTo>
                      <a:pt x="362" y="742"/>
                      <a:pt x="362" y="742"/>
                      <a:pt x="362" y="742"/>
                    </a:cubicBezTo>
                    <a:cubicBezTo>
                      <a:pt x="362" y="737"/>
                      <a:pt x="358" y="732"/>
                      <a:pt x="352" y="732"/>
                    </a:cubicBezTo>
                    <a:cubicBezTo>
                      <a:pt x="232" y="732"/>
                      <a:pt x="232" y="732"/>
                      <a:pt x="232" y="732"/>
                    </a:cubicBezTo>
                    <a:cubicBezTo>
                      <a:pt x="226" y="732"/>
                      <a:pt x="222" y="737"/>
                      <a:pt x="222" y="742"/>
                    </a:cubicBezTo>
                    <a:close/>
                    <a:moveTo>
                      <a:pt x="443" y="583"/>
                    </a:moveTo>
                    <a:cubicBezTo>
                      <a:pt x="443" y="1109"/>
                      <a:pt x="443" y="1109"/>
                      <a:pt x="443" y="1109"/>
                    </a:cubicBezTo>
                    <a:cubicBezTo>
                      <a:pt x="443" y="1115"/>
                      <a:pt x="448" y="1119"/>
                      <a:pt x="453" y="1119"/>
                    </a:cubicBezTo>
                    <a:cubicBezTo>
                      <a:pt x="574" y="1119"/>
                      <a:pt x="574" y="1119"/>
                      <a:pt x="574" y="1119"/>
                    </a:cubicBezTo>
                    <a:cubicBezTo>
                      <a:pt x="580" y="1119"/>
                      <a:pt x="584" y="1115"/>
                      <a:pt x="584" y="1109"/>
                    </a:cubicBezTo>
                    <a:cubicBezTo>
                      <a:pt x="584" y="583"/>
                      <a:pt x="584" y="583"/>
                      <a:pt x="584" y="583"/>
                    </a:cubicBezTo>
                    <a:cubicBezTo>
                      <a:pt x="584" y="578"/>
                      <a:pt x="580" y="573"/>
                      <a:pt x="574" y="573"/>
                    </a:cubicBezTo>
                    <a:cubicBezTo>
                      <a:pt x="453" y="573"/>
                      <a:pt x="453" y="573"/>
                      <a:pt x="453" y="573"/>
                    </a:cubicBezTo>
                    <a:cubicBezTo>
                      <a:pt x="448" y="573"/>
                      <a:pt x="443" y="578"/>
                      <a:pt x="443" y="583"/>
                    </a:cubicBezTo>
                    <a:close/>
                    <a:moveTo>
                      <a:pt x="0" y="936"/>
                    </a:moveTo>
                    <a:cubicBezTo>
                      <a:pt x="0" y="1109"/>
                      <a:pt x="0" y="1109"/>
                      <a:pt x="0" y="1109"/>
                    </a:cubicBezTo>
                    <a:cubicBezTo>
                      <a:pt x="0" y="1115"/>
                      <a:pt x="4" y="1119"/>
                      <a:pt x="10" y="1119"/>
                    </a:cubicBezTo>
                    <a:cubicBezTo>
                      <a:pt x="130" y="1119"/>
                      <a:pt x="130" y="1119"/>
                      <a:pt x="130" y="1119"/>
                    </a:cubicBezTo>
                    <a:cubicBezTo>
                      <a:pt x="136" y="1119"/>
                      <a:pt x="140" y="1115"/>
                      <a:pt x="140" y="1109"/>
                    </a:cubicBezTo>
                    <a:cubicBezTo>
                      <a:pt x="140" y="936"/>
                      <a:pt x="140" y="936"/>
                      <a:pt x="140" y="936"/>
                    </a:cubicBezTo>
                    <a:cubicBezTo>
                      <a:pt x="140" y="930"/>
                      <a:pt x="136" y="926"/>
                      <a:pt x="130" y="926"/>
                    </a:cubicBezTo>
                    <a:cubicBezTo>
                      <a:pt x="10" y="926"/>
                      <a:pt x="10" y="926"/>
                      <a:pt x="10" y="926"/>
                    </a:cubicBezTo>
                    <a:cubicBezTo>
                      <a:pt x="4" y="926"/>
                      <a:pt x="0" y="930"/>
                      <a:pt x="0" y="936"/>
                    </a:cubicBezTo>
                    <a:close/>
                    <a:moveTo>
                      <a:pt x="1832" y="724"/>
                    </a:moveTo>
                    <a:cubicBezTo>
                      <a:pt x="1825" y="724"/>
                      <a:pt x="1818" y="723"/>
                      <a:pt x="1811" y="722"/>
                    </a:cubicBezTo>
                    <a:cubicBezTo>
                      <a:pt x="1708" y="804"/>
                      <a:pt x="1708" y="804"/>
                      <a:pt x="1708" y="804"/>
                    </a:cubicBezTo>
                    <a:cubicBezTo>
                      <a:pt x="1707" y="861"/>
                      <a:pt x="1661" y="907"/>
                      <a:pt x="1604" y="907"/>
                    </a:cubicBezTo>
                    <a:cubicBezTo>
                      <a:pt x="1555" y="907"/>
                      <a:pt x="1514" y="873"/>
                      <a:pt x="1503" y="827"/>
                    </a:cubicBezTo>
                    <a:cubicBezTo>
                      <a:pt x="1442" y="798"/>
                      <a:pt x="1442" y="798"/>
                      <a:pt x="1442" y="798"/>
                    </a:cubicBezTo>
                    <a:cubicBezTo>
                      <a:pt x="1429" y="804"/>
                      <a:pt x="1414" y="808"/>
                      <a:pt x="1399" y="808"/>
                    </a:cubicBezTo>
                    <a:cubicBezTo>
                      <a:pt x="1397" y="808"/>
                      <a:pt x="1395" y="808"/>
                      <a:pt x="1394" y="807"/>
                    </a:cubicBezTo>
                    <a:cubicBezTo>
                      <a:pt x="1332" y="875"/>
                      <a:pt x="1332" y="875"/>
                      <a:pt x="1332" y="875"/>
                    </a:cubicBezTo>
                    <a:cubicBezTo>
                      <a:pt x="1333" y="880"/>
                      <a:pt x="1333" y="885"/>
                      <a:pt x="1333" y="890"/>
                    </a:cubicBezTo>
                    <a:cubicBezTo>
                      <a:pt x="1333" y="939"/>
                      <a:pt x="1300" y="982"/>
                      <a:pt x="1252" y="992"/>
                    </a:cubicBezTo>
                    <a:cubicBezTo>
                      <a:pt x="1228" y="997"/>
                      <a:pt x="1204" y="994"/>
                      <a:pt x="1184" y="984"/>
                    </a:cubicBezTo>
                    <a:cubicBezTo>
                      <a:pt x="1024" y="1058"/>
                      <a:pt x="1024" y="1058"/>
                      <a:pt x="1024" y="1058"/>
                    </a:cubicBezTo>
                    <a:cubicBezTo>
                      <a:pt x="1024" y="1105"/>
                      <a:pt x="1024" y="1105"/>
                      <a:pt x="1024" y="1105"/>
                    </a:cubicBezTo>
                    <a:cubicBezTo>
                      <a:pt x="1024" y="1111"/>
                      <a:pt x="1028" y="1115"/>
                      <a:pt x="1034" y="1115"/>
                    </a:cubicBezTo>
                    <a:cubicBezTo>
                      <a:pt x="1920" y="1115"/>
                      <a:pt x="1920" y="1115"/>
                      <a:pt x="1920" y="1115"/>
                    </a:cubicBezTo>
                    <a:cubicBezTo>
                      <a:pt x="1926" y="1115"/>
                      <a:pt x="1930" y="1111"/>
                      <a:pt x="1930" y="1105"/>
                    </a:cubicBezTo>
                    <a:cubicBezTo>
                      <a:pt x="1930" y="655"/>
                      <a:pt x="1930" y="655"/>
                      <a:pt x="1930" y="655"/>
                    </a:cubicBezTo>
                    <a:cubicBezTo>
                      <a:pt x="1916" y="695"/>
                      <a:pt x="1877" y="724"/>
                      <a:pt x="1832" y="72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9D248368-342E-49FA-A0D8-531121C44749}"/>
                  </a:ext>
                </a:extLst>
              </p:cNvPr>
              <p:cNvSpPr>
                <a:spLocks noEditPoints="1"/>
              </p:cNvSpPr>
              <p:nvPr/>
            </p:nvSpPr>
            <p:spPr bwMode="auto">
              <a:xfrm>
                <a:off x="5337428" y="2968371"/>
                <a:ext cx="1514475" cy="922020"/>
              </a:xfrm>
              <a:custGeom>
                <a:avLst/>
                <a:gdLst>
                  <a:gd name="T0" fmla="*/ 1318 w 2122"/>
                  <a:gd name="T1" fmla="*/ 479 h 1291"/>
                  <a:gd name="T2" fmla="*/ 976 w 2122"/>
                  <a:gd name="T3" fmla="*/ 0 h 1291"/>
                  <a:gd name="T4" fmla="*/ 634 w 2122"/>
                  <a:gd name="T5" fmla="*/ 479 h 1291"/>
                  <a:gd name="T6" fmla="*/ 0 w 2122"/>
                  <a:gd name="T7" fmla="*/ 501 h 1291"/>
                  <a:gd name="T8" fmla="*/ 22 w 2122"/>
                  <a:gd name="T9" fmla="*/ 1291 h 1291"/>
                  <a:gd name="T10" fmla="*/ 812 w 2122"/>
                  <a:gd name="T11" fmla="*/ 1269 h 1291"/>
                  <a:gd name="T12" fmla="*/ 976 w 2122"/>
                  <a:gd name="T13" fmla="*/ 723 h 1291"/>
                  <a:gd name="T14" fmla="*/ 1040 w 2122"/>
                  <a:gd name="T15" fmla="*/ 1269 h 1291"/>
                  <a:gd name="T16" fmla="*/ 2100 w 2122"/>
                  <a:gd name="T17" fmla="*/ 1291 h 1291"/>
                  <a:gd name="T18" fmla="*/ 2122 w 2122"/>
                  <a:gd name="T19" fmla="*/ 501 h 1291"/>
                  <a:gd name="T20" fmla="*/ 768 w 2122"/>
                  <a:gd name="T21" fmla="*/ 1247 h 1291"/>
                  <a:gd name="T22" fmla="*/ 44 w 2122"/>
                  <a:gd name="T23" fmla="*/ 523 h 1291"/>
                  <a:gd name="T24" fmla="*/ 768 w 2122"/>
                  <a:gd name="T25" fmla="*/ 657 h 1291"/>
                  <a:gd name="T26" fmla="*/ 659 w 2122"/>
                  <a:gd name="T27" fmla="*/ 362 h 1291"/>
                  <a:gd name="T28" fmla="*/ 1294 w 2122"/>
                  <a:gd name="T29" fmla="*/ 362 h 1291"/>
                  <a:gd name="T30" fmla="*/ 659 w 2122"/>
                  <a:gd name="T31" fmla="*/ 362 h 1291"/>
                  <a:gd name="T32" fmla="*/ 2078 w 2122"/>
                  <a:gd name="T33" fmla="*/ 523 h 1291"/>
                  <a:gd name="T34" fmla="*/ 1965 w 2122"/>
                  <a:gd name="T35" fmla="*/ 656 h 1291"/>
                  <a:gd name="T36" fmla="*/ 1876 w 2122"/>
                  <a:gd name="T37" fmla="*/ 708 h 1291"/>
                  <a:gd name="T38" fmla="*/ 1738 w 2122"/>
                  <a:gd name="T39" fmla="*/ 839 h 1291"/>
                  <a:gd name="T40" fmla="*/ 1667 w 2122"/>
                  <a:gd name="T41" fmla="*/ 847 h 1291"/>
                  <a:gd name="T42" fmla="*/ 1563 w 2122"/>
                  <a:gd name="T43" fmla="*/ 792 h 1291"/>
                  <a:gd name="T44" fmla="*/ 1443 w 2122"/>
                  <a:gd name="T45" fmla="*/ 792 h 1291"/>
                  <a:gd name="T46" fmla="*/ 1354 w 2122"/>
                  <a:gd name="T47" fmla="*/ 922 h 1291"/>
                  <a:gd name="T48" fmla="*/ 1273 w 2122"/>
                  <a:gd name="T49" fmla="*/ 978 h 1291"/>
                  <a:gd name="T50" fmla="*/ 1084 w 2122"/>
                  <a:gd name="T51" fmla="*/ 1070 h 1291"/>
                  <a:gd name="T52" fmla="*/ 1299 w 2122"/>
                  <a:gd name="T53" fmla="*/ 523 h 1291"/>
                  <a:gd name="T54" fmla="*/ 1936 w 2122"/>
                  <a:gd name="T55" fmla="*/ 740 h 1291"/>
                  <a:gd name="T56" fmla="*/ 1936 w 2122"/>
                  <a:gd name="T57" fmla="*/ 676 h 1291"/>
                  <a:gd name="T58" fmla="*/ 1740 w 2122"/>
                  <a:gd name="T59" fmla="*/ 891 h 1291"/>
                  <a:gd name="T60" fmla="*/ 1676 w 2122"/>
                  <a:gd name="T61" fmla="*/ 891 h 1291"/>
                  <a:gd name="T62" fmla="*/ 1740 w 2122"/>
                  <a:gd name="T63" fmla="*/ 891 h 1291"/>
                  <a:gd name="T64" fmla="*/ 1503 w 2122"/>
                  <a:gd name="T65" fmla="*/ 824 h 1291"/>
                  <a:gd name="T66" fmla="*/ 1503 w 2122"/>
                  <a:gd name="T67" fmla="*/ 760 h 1291"/>
                  <a:gd name="T68" fmla="*/ 1365 w 2122"/>
                  <a:gd name="T69" fmla="*/ 978 h 1291"/>
                  <a:gd name="T70" fmla="*/ 1301 w 2122"/>
                  <a:gd name="T71" fmla="*/ 978 h 1291"/>
                  <a:gd name="T72" fmla="*/ 1365 w 2122"/>
                  <a:gd name="T73" fmla="*/ 978 h 1291"/>
                  <a:gd name="T74" fmla="*/ 1084 w 2122"/>
                  <a:gd name="T75" fmla="*/ 1118 h 1291"/>
                  <a:gd name="T76" fmla="*/ 1333 w 2122"/>
                  <a:gd name="T77" fmla="*/ 1038 h 1291"/>
                  <a:gd name="T78" fmla="*/ 1387 w 2122"/>
                  <a:gd name="T79" fmla="*/ 952 h 1291"/>
                  <a:gd name="T80" fmla="*/ 1503 w 2122"/>
                  <a:gd name="T81" fmla="*/ 852 h 1291"/>
                  <a:gd name="T82" fmla="*/ 1648 w 2122"/>
                  <a:gd name="T83" fmla="*/ 886 h 1291"/>
                  <a:gd name="T84" fmla="*/ 1708 w 2122"/>
                  <a:gd name="T85" fmla="*/ 951 h 1291"/>
                  <a:gd name="T86" fmla="*/ 1765 w 2122"/>
                  <a:gd name="T87" fmla="*/ 873 h 1291"/>
                  <a:gd name="T88" fmla="*/ 1936 w 2122"/>
                  <a:gd name="T89" fmla="*/ 768 h 1291"/>
                  <a:gd name="T90" fmla="*/ 1993 w 2122"/>
                  <a:gd name="T91" fmla="*/ 690 h 1291"/>
                  <a:gd name="T92" fmla="*/ 2078 w 2122"/>
                  <a:gd name="T93" fmla="*/ 1247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2" h="1291">
                    <a:moveTo>
                      <a:pt x="2100" y="479"/>
                    </a:moveTo>
                    <a:cubicBezTo>
                      <a:pt x="1318" y="479"/>
                      <a:pt x="1318" y="479"/>
                      <a:pt x="1318" y="479"/>
                    </a:cubicBezTo>
                    <a:cubicBezTo>
                      <a:pt x="1331" y="442"/>
                      <a:pt x="1338" y="403"/>
                      <a:pt x="1338" y="362"/>
                    </a:cubicBezTo>
                    <a:cubicBezTo>
                      <a:pt x="1338" y="162"/>
                      <a:pt x="1176" y="0"/>
                      <a:pt x="976" y="0"/>
                    </a:cubicBezTo>
                    <a:cubicBezTo>
                      <a:pt x="777" y="0"/>
                      <a:pt x="615" y="162"/>
                      <a:pt x="615" y="362"/>
                    </a:cubicBezTo>
                    <a:cubicBezTo>
                      <a:pt x="615" y="403"/>
                      <a:pt x="622" y="442"/>
                      <a:pt x="634" y="479"/>
                    </a:cubicBezTo>
                    <a:cubicBezTo>
                      <a:pt x="22" y="479"/>
                      <a:pt x="22" y="479"/>
                      <a:pt x="22" y="479"/>
                    </a:cubicBezTo>
                    <a:cubicBezTo>
                      <a:pt x="10" y="479"/>
                      <a:pt x="0" y="489"/>
                      <a:pt x="0" y="501"/>
                    </a:cubicBezTo>
                    <a:cubicBezTo>
                      <a:pt x="0" y="1269"/>
                      <a:pt x="0" y="1269"/>
                      <a:pt x="0" y="1269"/>
                    </a:cubicBezTo>
                    <a:cubicBezTo>
                      <a:pt x="0" y="1281"/>
                      <a:pt x="10" y="1291"/>
                      <a:pt x="22" y="1291"/>
                    </a:cubicBezTo>
                    <a:cubicBezTo>
                      <a:pt x="790" y="1291"/>
                      <a:pt x="790" y="1291"/>
                      <a:pt x="790" y="1291"/>
                    </a:cubicBezTo>
                    <a:cubicBezTo>
                      <a:pt x="802" y="1291"/>
                      <a:pt x="812" y="1281"/>
                      <a:pt x="812" y="1269"/>
                    </a:cubicBezTo>
                    <a:cubicBezTo>
                      <a:pt x="812" y="684"/>
                      <a:pt x="812" y="684"/>
                      <a:pt x="812" y="684"/>
                    </a:cubicBezTo>
                    <a:cubicBezTo>
                      <a:pt x="861" y="709"/>
                      <a:pt x="917" y="723"/>
                      <a:pt x="976" y="723"/>
                    </a:cubicBezTo>
                    <a:cubicBezTo>
                      <a:pt x="998" y="723"/>
                      <a:pt x="1019" y="721"/>
                      <a:pt x="1040" y="717"/>
                    </a:cubicBezTo>
                    <a:cubicBezTo>
                      <a:pt x="1040" y="1269"/>
                      <a:pt x="1040" y="1269"/>
                      <a:pt x="1040" y="1269"/>
                    </a:cubicBezTo>
                    <a:cubicBezTo>
                      <a:pt x="1040" y="1281"/>
                      <a:pt x="1050" y="1291"/>
                      <a:pt x="1062" y="1291"/>
                    </a:cubicBezTo>
                    <a:cubicBezTo>
                      <a:pt x="2100" y="1291"/>
                      <a:pt x="2100" y="1291"/>
                      <a:pt x="2100" y="1291"/>
                    </a:cubicBezTo>
                    <a:cubicBezTo>
                      <a:pt x="2112" y="1291"/>
                      <a:pt x="2122" y="1281"/>
                      <a:pt x="2122" y="1269"/>
                    </a:cubicBezTo>
                    <a:cubicBezTo>
                      <a:pt x="2122" y="501"/>
                      <a:pt x="2122" y="501"/>
                      <a:pt x="2122" y="501"/>
                    </a:cubicBezTo>
                    <a:cubicBezTo>
                      <a:pt x="2122" y="489"/>
                      <a:pt x="2112" y="479"/>
                      <a:pt x="2100" y="479"/>
                    </a:cubicBezTo>
                    <a:close/>
                    <a:moveTo>
                      <a:pt x="768" y="1247"/>
                    </a:moveTo>
                    <a:cubicBezTo>
                      <a:pt x="44" y="1247"/>
                      <a:pt x="44" y="1247"/>
                      <a:pt x="44" y="1247"/>
                    </a:cubicBezTo>
                    <a:cubicBezTo>
                      <a:pt x="44" y="523"/>
                      <a:pt x="44" y="523"/>
                      <a:pt x="44" y="523"/>
                    </a:cubicBezTo>
                    <a:cubicBezTo>
                      <a:pt x="653" y="523"/>
                      <a:pt x="653" y="523"/>
                      <a:pt x="653" y="523"/>
                    </a:cubicBezTo>
                    <a:cubicBezTo>
                      <a:pt x="680" y="577"/>
                      <a:pt x="719" y="623"/>
                      <a:pt x="768" y="657"/>
                    </a:cubicBezTo>
                    <a:lnTo>
                      <a:pt x="768" y="1247"/>
                    </a:lnTo>
                    <a:close/>
                    <a:moveTo>
                      <a:pt x="659" y="362"/>
                    </a:moveTo>
                    <a:cubicBezTo>
                      <a:pt x="659" y="186"/>
                      <a:pt x="801" y="44"/>
                      <a:pt x="976" y="44"/>
                    </a:cubicBezTo>
                    <a:cubicBezTo>
                      <a:pt x="1151" y="44"/>
                      <a:pt x="1294" y="186"/>
                      <a:pt x="1294" y="362"/>
                    </a:cubicBezTo>
                    <a:cubicBezTo>
                      <a:pt x="1294" y="537"/>
                      <a:pt x="1151" y="679"/>
                      <a:pt x="976" y="679"/>
                    </a:cubicBezTo>
                    <a:cubicBezTo>
                      <a:pt x="801" y="679"/>
                      <a:pt x="659" y="537"/>
                      <a:pt x="659" y="362"/>
                    </a:cubicBezTo>
                    <a:close/>
                    <a:moveTo>
                      <a:pt x="1299" y="523"/>
                    </a:moveTo>
                    <a:cubicBezTo>
                      <a:pt x="2078" y="523"/>
                      <a:pt x="2078" y="523"/>
                      <a:pt x="2078" y="523"/>
                    </a:cubicBezTo>
                    <a:cubicBezTo>
                      <a:pt x="2078" y="564"/>
                      <a:pt x="2078" y="564"/>
                      <a:pt x="2078" y="564"/>
                    </a:cubicBezTo>
                    <a:cubicBezTo>
                      <a:pt x="1965" y="656"/>
                      <a:pt x="1965" y="656"/>
                      <a:pt x="1965" y="656"/>
                    </a:cubicBezTo>
                    <a:cubicBezTo>
                      <a:pt x="1957" y="651"/>
                      <a:pt x="1947" y="648"/>
                      <a:pt x="1936" y="648"/>
                    </a:cubicBezTo>
                    <a:cubicBezTo>
                      <a:pt x="1903" y="648"/>
                      <a:pt x="1876" y="675"/>
                      <a:pt x="1876" y="708"/>
                    </a:cubicBezTo>
                    <a:cubicBezTo>
                      <a:pt x="1876" y="714"/>
                      <a:pt x="1877" y="720"/>
                      <a:pt x="1879" y="726"/>
                    </a:cubicBezTo>
                    <a:cubicBezTo>
                      <a:pt x="1738" y="839"/>
                      <a:pt x="1738" y="839"/>
                      <a:pt x="1738" y="839"/>
                    </a:cubicBezTo>
                    <a:cubicBezTo>
                      <a:pt x="1729" y="834"/>
                      <a:pt x="1719" y="831"/>
                      <a:pt x="1708" y="831"/>
                    </a:cubicBezTo>
                    <a:cubicBezTo>
                      <a:pt x="1692" y="831"/>
                      <a:pt x="1678" y="837"/>
                      <a:pt x="1667" y="847"/>
                    </a:cubicBezTo>
                    <a:cubicBezTo>
                      <a:pt x="1562" y="796"/>
                      <a:pt x="1562" y="796"/>
                      <a:pt x="1562" y="796"/>
                    </a:cubicBezTo>
                    <a:cubicBezTo>
                      <a:pt x="1563" y="795"/>
                      <a:pt x="1563" y="793"/>
                      <a:pt x="1563" y="792"/>
                    </a:cubicBezTo>
                    <a:cubicBezTo>
                      <a:pt x="1563" y="759"/>
                      <a:pt x="1536" y="732"/>
                      <a:pt x="1503" y="732"/>
                    </a:cubicBezTo>
                    <a:cubicBezTo>
                      <a:pt x="1470" y="732"/>
                      <a:pt x="1443" y="759"/>
                      <a:pt x="1443" y="792"/>
                    </a:cubicBezTo>
                    <a:cubicBezTo>
                      <a:pt x="1443" y="801"/>
                      <a:pt x="1445" y="810"/>
                      <a:pt x="1449" y="818"/>
                    </a:cubicBezTo>
                    <a:cubicBezTo>
                      <a:pt x="1354" y="922"/>
                      <a:pt x="1354" y="922"/>
                      <a:pt x="1354" y="922"/>
                    </a:cubicBezTo>
                    <a:cubicBezTo>
                      <a:pt x="1348" y="920"/>
                      <a:pt x="1341" y="918"/>
                      <a:pt x="1333" y="918"/>
                    </a:cubicBezTo>
                    <a:cubicBezTo>
                      <a:pt x="1300" y="918"/>
                      <a:pt x="1273" y="945"/>
                      <a:pt x="1273" y="978"/>
                    </a:cubicBezTo>
                    <a:cubicBezTo>
                      <a:pt x="1273" y="980"/>
                      <a:pt x="1273" y="981"/>
                      <a:pt x="1273" y="982"/>
                    </a:cubicBezTo>
                    <a:cubicBezTo>
                      <a:pt x="1084" y="1070"/>
                      <a:pt x="1084" y="1070"/>
                      <a:pt x="1084" y="1070"/>
                    </a:cubicBezTo>
                    <a:cubicBezTo>
                      <a:pt x="1084" y="707"/>
                      <a:pt x="1084" y="707"/>
                      <a:pt x="1084" y="707"/>
                    </a:cubicBezTo>
                    <a:cubicBezTo>
                      <a:pt x="1178" y="677"/>
                      <a:pt x="1256" y="610"/>
                      <a:pt x="1299" y="523"/>
                    </a:cubicBezTo>
                    <a:close/>
                    <a:moveTo>
                      <a:pt x="1968" y="708"/>
                    </a:moveTo>
                    <a:cubicBezTo>
                      <a:pt x="1968" y="726"/>
                      <a:pt x="1954" y="740"/>
                      <a:pt x="1936" y="740"/>
                    </a:cubicBezTo>
                    <a:cubicBezTo>
                      <a:pt x="1918" y="740"/>
                      <a:pt x="1904" y="726"/>
                      <a:pt x="1904" y="708"/>
                    </a:cubicBezTo>
                    <a:cubicBezTo>
                      <a:pt x="1904" y="691"/>
                      <a:pt x="1918" y="676"/>
                      <a:pt x="1936" y="676"/>
                    </a:cubicBezTo>
                    <a:cubicBezTo>
                      <a:pt x="1954" y="676"/>
                      <a:pt x="1968" y="691"/>
                      <a:pt x="1968" y="708"/>
                    </a:cubicBezTo>
                    <a:close/>
                    <a:moveTo>
                      <a:pt x="1740" y="891"/>
                    </a:moveTo>
                    <a:cubicBezTo>
                      <a:pt x="1740" y="908"/>
                      <a:pt x="1726" y="923"/>
                      <a:pt x="1708" y="923"/>
                    </a:cubicBezTo>
                    <a:cubicBezTo>
                      <a:pt x="1690" y="923"/>
                      <a:pt x="1676" y="908"/>
                      <a:pt x="1676" y="891"/>
                    </a:cubicBezTo>
                    <a:cubicBezTo>
                      <a:pt x="1676" y="873"/>
                      <a:pt x="1690" y="859"/>
                      <a:pt x="1708" y="859"/>
                    </a:cubicBezTo>
                    <a:cubicBezTo>
                      <a:pt x="1726" y="859"/>
                      <a:pt x="1740" y="873"/>
                      <a:pt x="1740" y="891"/>
                    </a:cubicBezTo>
                    <a:close/>
                    <a:moveTo>
                      <a:pt x="1535" y="792"/>
                    </a:moveTo>
                    <a:cubicBezTo>
                      <a:pt x="1535" y="809"/>
                      <a:pt x="1520" y="824"/>
                      <a:pt x="1503" y="824"/>
                    </a:cubicBezTo>
                    <a:cubicBezTo>
                      <a:pt x="1485" y="824"/>
                      <a:pt x="1471" y="809"/>
                      <a:pt x="1471" y="792"/>
                    </a:cubicBezTo>
                    <a:cubicBezTo>
                      <a:pt x="1471" y="774"/>
                      <a:pt x="1485" y="760"/>
                      <a:pt x="1503" y="760"/>
                    </a:cubicBezTo>
                    <a:cubicBezTo>
                      <a:pt x="1520" y="760"/>
                      <a:pt x="1535" y="774"/>
                      <a:pt x="1535" y="792"/>
                    </a:cubicBezTo>
                    <a:close/>
                    <a:moveTo>
                      <a:pt x="1365" y="978"/>
                    </a:moveTo>
                    <a:cubicBezTo>
                      <a:pt x="1365" y="996"/>
                      <a:pt x="1351" y="1010"/>
                      <a:pt x="1333" y="1010"/>
                    </a:cubicBezTo>
                    <a:cubicBezTo>
                      <a:pt x="1315" y="1010"/>
                      <a:pt x="1301" y="996"/>
                      <a:pt x="1301" y="978"/>
                    </a:cubicBezTo>
                    <a:cubicBezTo>
                      <a:pt x="1301" y="961"/>
                      <a:pt x="1315" y="946"/>
                      <a:pt x="1333" y="946"/>
                    </a:cubicBezTo>
                    <a:cubicBezTo>
                      <a:pt x="1351" y="946"/>
                      <a:pt x="1365" y="961"/>
                      <a:pt x="1365" y="978"/>
                    </a:cubicBezTo>
                    <a:close/>
                    <a:moveTo>
                      <a:pt x="1084" y="1247"/>
                    </a:moveTo>
                    <a:cubicBezTo>
                      <a:pt x="1084" y="1118"/>
                      <a:pt x="1084" y="1118"/>
                      <a:pt x="1084" y="1118"/>
                    </a:cubicBezTo>
                    <a:cubicBezTo>
                      <a:pt x="1292" y="1022"/>
                      <a:pt x="1292" y="1022"/>
                      <a:pt x="1292" y="1022"/>
                    </a:cubicBezTo>
                    <a:cubicBezTo>
                      <a:pt x="1302" y="1032"/>
                      <a:pt x="1317" y="1038"/>
                      <a:pt x="1333" y="1038"/>
                    </a:cubicBezTo>
                    <a:cubicBezTo>
                      <a:pt x="1366" y="1038"/>
                      <a:pt x="1393" y="1012"/>
                      <a:pt x="1393" y="978"/>
                    </a:cubicBezTo>
                    <a:cubicBezTo>
                      <a:pt x="1393" y="969"/>
                      <a:pt x="1391" y="960"/>
                      <a:pt x="1387" y="952"/>
                    </a:cubicBezTo>
                    <a:cubicBezTo>
                      <a:pt x="1481" y="848"/>
                      <a:pt x="1481" y="848"/>
                      <a:pt x="1481" y="848"/>
                    </a:cubicBezTo>
                    <a:cubicBezTo>
                      <a:pt x="1488" y="850"/>
                      <a:pt x="1495" y="852"/>
                      <a:pt x="1503" y="852"/>
                    </a:cubicBezTo>
                    <a:cubicBezTo>
                      <a:pt x="1518" y="852"/>
                      <a:pt x="1533" y="846"/>
                      <a:pt x="1543" y="836"/>
                    </a:cubicBezTo>
                    <a:cubicBezTo>
                      <a:pt x="1648" y="886"/>
                      <a:pt x="1648" y="886"/>
                      <a:pt x="1648" y="886"/>
                    </a:cubicBezTo>
                    <a:cubicBezTo>
                      <a:pt x="1648" y="888"/>
                      <a:pt x="1648" y="889"/>
                      <a:pt x="1648" y="891"/>
                    </a:cubicBezTo>
                    <a:cubicBezTo>
                      <a:pt x="1648" y="924"/>
                      <a:pt x="1675" y="951"/>
                      <a:pt x="1708" y="951"/>
                    </a:cubicBezTo>
                    <a:cubicBezTo>
                      <a:pt x="1741" y="951"/>
                      <a:pt x="1768" y="924"/>
                      <a:pt x="1768" y="891"/>
                    </a:cubicBezTo>
                    <a:cubicBezTo>
                      <a:pt x="1768" y="884"/>
                      <a:pt x="1767" y="879"/>
                      <a:pt x="1765" y="873"/>
                    </a:cubicBezTo>
                    <a:cubicBezTo>
                      <a:pt x="1906" y="760"/>
                      <a:pt x="1906" y="760"/>
                      <a:pt x="1906" y="760"/>
                    </a:cubicBezTo>
                    <a:cubicBezTo>
                      <a:pt x="1915" y="765"/>
                      <a:pt x="1925" y="768"/>
                      <a:pt x="1936" y="768"/>
                    </a:cubicBezTo>
                    <a:cubicBezTo>
                      <a:pt x="1969" y="768"/>
                      <a:pt x="1996" y="741"/>
                      <a:pt x="1996" y="708"/>
                    </a:cubicBezTo>
                    <a:cubicBezTo>
                      <a:pt x="1996" y="702"/>
                      <a:pt x="1995" y="696"/>
                      <a:pt x="1993" y="690"/>
                    </a:cubicBezTo>
                    <a:cubicBezTo>
                      <a:pt x="2078" y="621"/>
                      <a:pt x="2078" y="621"/>
                      <a:pt x="2078" y="621"/>
                    </a:cubicBezTo>
                    <a:cubicBezTo>
                      <a:pt x="2078" y="1247"/>
                      <a:pt x="2078" y="1247"/>
                      <a:pt x="2078" y="1247"/>
                    </a:cubicBezTo>
                    <a:lnTo>
                      <a:pt x="1084" y="124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TextBox 5"/>
          <p:cNvSpPr txBox="1"/>
          <p:nvPr/>
        </p:nvSpPr>
        <p:spPr>
          <a:xfrm>
            <a:off x="6721542" y="1039050"/>
            <a:ext cx="4657657"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rgbClr val="575757"/>
                </a:solidFill>
              </a:rPr>
              <a:t>Collaborative Filtering is an advanced method to provide personal recommendations to customers</a:t>
            </a:r>
          </a:p>
        </p:txBody>
      </p:sp>
      <p:sp>
        <p:nvSpPr>
          <p:cNvPr id="29" name="TextBox 28"/>
          <p:cNvSpPr txBox="1"/>
          <p:nvPr/>
        </p:nvSpPr>
        <p:spPr>
          <a:xfrm>
            <a:off x="6721541" y="3091195"/>
            <a:ext cx="4657657"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rgbClr val="575757"/>
                </a:solidFill>
              </a:rPr>
              <a:t>Method identifies latent customer characteristics and calculates affinity for products and content</a:t>
            </a:r>
          </a:p>
        </p:txBody>
      </p:sp>
      <p:sp>
        <p:nvSpPr>
          <p:cNvPr id="30" name="TextBox 29"/>
          <p:cNvSpPr txBox="1"/>
          <p:nvPr/>
        </p:nvSpPr>
        <p:spPr>
          <a:xfrm>
            <a:off x="6721540" y="4999685"/>
            <a:ext cx="4657657"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buSzPct val="100000"/>
              <a:buFont typeface="Trebuchet MS" panose="020B0603020202020204" pitchFamily="34" charset="0"/>
              <a:buChar char="​"/>
            </a:pPr>
            <a:r>
              <a:rPr lang="en-US" dirty="0">
                <a:solidFill>
                  <a:schemeClr val="tx1">
                    <a:lumMod val="100000"/>
                  </a:schemeClr>
                </a:solidFill>
                <a:latin typeface="Trebuchet MS" panose="020B0603020202020204" pitchFamily="34" charset="0"/>
              </a:rPr>
              <a:t>Collaborative Filtering used in many applications such as Netflix, Amazon, for its predictive power and scalability</a:t>
            </a:r>
          </a:p>
        </p:txBody>
      </p:sp>
      <p:grpSp>
        <p:nvGrpSpPr>
          <p:cNvPr id="47" name="Group 46"/>
          <p:cNvGrpSpPr/>
          <p:nvPr/>
        </p:nvGrpSpPr>
        <p:grpSpPr>
          <a:xfrm>
            <a:off x="4305764" y="2637453"/>
            <a:ext cx="1713345" cy="1754005"/>
            <a:chOff x="4321898" y="2637453"/>
            <a:chExt cx="1713345" cy="1754005"/>
          </a:xfrm>
        </p:grpSpPr>
        <p:grpSp>
          <p:nvGrpSpPr>
            <p:cNvPr id="26" name="Group 25"/>
            <p:cNvGrpSpPr/>
            <p:nvPr/>
          </p:nvGrpSpPr>
          <p:grpSpPr>
            <a:xfrm>
              <a:off x="4733366" y="3085390"/>
              <a:ext cx="1301877" cy="1306068"/>
              <a:chOff x="5445632" y="2775204"/>
              <a:chExt cx="1301877" cy="1306068"/>
            </a:xfrm>
          </p:grpSpPr>
          <p:sp>
            <p:nvSpPr>
              <p:cNvPr id="27" name="Freeform 35">
                <a:extLst>
                  <a:ext uri="{FF2B5EF4-FFF2-40B4-BE49-F238E27FC236}">
                    <a16:creationId xmlns:a16="http://schemas.microsoft.com/office/drawing/2014/main" id="{2C6EA767-80DA-4F8F-A48D-51770E3E0E1E}"/>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w="9525">
                <a:solidFill>
                  <a:srgbClr val="2E3558">
                    <a:lumMod val="100000"/>
                  </a:srgb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8" name="Freeform 36">
                <a:extLst>
                  <a:ext uri="{FF2B5EF4-FFF2-40B4-BE49-F238E27FC236}">
                    <a16:creationId xmlns:a16="http://schemas.microsoft.com/office/drawing/2014/main" id="{AA7A02C6-8B66-4350-AA28-E953D47C6F8D}"/>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tx2"/>
              </a:solidFill>
              <a:ln w="9525">
                <a:solidFill>
                  <a:srgbClr val="2E3558">
                    <a:lumMod val="100000"/>
                  </a:srgb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sp>
          <p:nvSpPr>
            <p:cNvPr id="32" name="TextBox 31"/>
            <p:cNvSpPr txBox="1"/>
            <p:nvPr/>
          </p:nvSpPr>
          <p:spPr>
            <a:xfrm>
              <a:off x="5021866" y="2637453"/>
              <a:ext cx="724877" cy="3693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a:solidFill>
                    <a:srgbClr val="575757"/>
                  </a:solidFill>
                </a:rPr>
                <a:t>Films</a:t>
              </a:r>
              <a:endParaRPr lang="en-US" dirty="0" err="1">
                <a:solidFill>
                  <a:srgbClr val="575757"/>
                </a:solidFill>
              </a:endParaRPr>
            </a:p>
          </p:txBody>
        </p:sp>
        <p:sp>
          <p:nvSpPr>
            <p:cNvPr id="33" name="TextBox 32"/>
            <p:cNvSpPr txBox="1"/>
            <p:nvPr/>
          </p:nvSpPr>
          <p:spPr>
            <a:xfrm rot="16200000">
              <a:off x="4138514" y="3553758"/>
              <a:ext cx="736099" cy="3693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dirty="0">
                  <a:solidFill>
                    <a:srgbClr val="575757"/>
                  </a:solidFill>
                </a:rPr>
                <a:t>Users</a:t>
              </a:r>
            </a:p>
          </p:txBody>
        </p:sp>
      </p:grpSp>
    </p:spTree>
    <p:custDataLst>
      <p:tags r:id="rId1"/>
    </p:custDataLst>
    <p:extLst>
      <p:ext uri="{BB962C8B-B14F-4D97-AF65-F5344CB8AC3E}">
        <p14:creationId xmlns:p14="http://schemas.microsoft.com/office/powerpoint/2010/main" val="3347746669"/>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11" name="Object 110" hidden="1"/>
          <p:cNvGraphicFramePr>
            <a:graphicFrameLocks noChangeAspect="1"/>
          </p:cNvGraphicFramePr>
          <p:nvPr>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19"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a:xfrm>
            <a:off x="339541" y="663962"/>
            <a:ext cx="5324233" cy="664797"/>
          </a:xfrm>
        </p:spPr>
        <p:txBody>
          <a:bodyPr/>
          <a:lstStyle/>
          <a:p>
            <a:r>
              <a:rPr lang="en-US" dirty="0"/>
              <a:t>Transaction data used to produce a matrix of users and film interactions</a:t>
            </a:r>
          </a:p>
        </p:txBody>
      </p:sp>
      <p:sp>
        <p:nvSpPr>
          <p:cNvPr id="7" name="TextBox 6"/>
          <p:cNvSpPr txBox="1"/>
          <p:nvPr/>
        </p:nvSpPr>
        <p:spPr>
          <a:xfrm>
            <a:off x="956568" y="1512000"/>
            <a:ext cx="3818935" cy="24622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2200" dirty="0">
                <a:solidFill>
                  <a:srgbClr val="D4DF33"/>
                </a:solidFill>
                <a:latin typeface="Trebuchet MS" panose="020B0603020202020204" pitchFamily="34" charset="0"/>
              </a:rPr>
              <a:t>User purchases of movies</a:t>
            </a:r>
          </a:p>
        </p:txBody>
      </p:sp>
      <p:grpSp>
        <p:nvGrpSpPr>
          <p:cNvPr id="2" name="Group 1"/>
          <p:cNvGrpSpPr>
            <a:grpSpLocks/>
          </p:cNvGrpSpPr>
          <p:nvPr/>
        </p:nvGrpSpPr>
        <p:grpSpPr>
          <a:xfrm>
            <a:off x="1054543" y="1861716"/>
            <a:ext cx="2908374" cy="2885012"/>
            <a:chOff x="754416" y="1807286"/>
            <a:chExt cx="3693169" cy="3663508"/>
          </a:xfrm>
        </p:grpSpPr>
        <p:sp>
          <p:nvSpPr>
            <p:cNvPr id="8" name="TextBox 7"/>
            <p:cNvSpPr txBox="1"/>
            <p:nvPr/>
          </p:nvSpPr>
          <p:spPr>
            <a:xfrm>
              <a:off x="1484929" y="1807286"/>
              <a:ext cx="2962656"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200" dirty="0">
                  <a:solidFill>
                    <a:srgbClr val="FFFFFF"/>
                  </a:solidFill>
                </a:rPr>
                <a:t>Movies</a:t>
              </a:r>
            </a:p>
          </p:txBody>
        </p:sp>
        <p:sp>
          <p:nvSpPr>
            <p:cNvPr id="9" name="TextBox 8"/>
            <p:cNvSpPr txBox="1"/>
            <p:nvPr/>
          </p:nvSpPr>
          <p:spPr>
            <a:xfrm rot="16200000">
              <a:off x="-636612" y="3895101"/>
              <a:ext cx="2966721" cy="18466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200" dirty="0">
                  <a:solidFill>
                    <a:srgbClr val="FFFFFF"/>
                  </a:solidFill>
                </a:rPr>
                <a:t>Users</a:t>
              </a:r>
            </a:p>
          </p:txBody>
        </p:sp>
        <p:grpSp>
          <p:nvGrpSpPr>
            <p:cNvPr id="26" name="Group 25"/>
            <p:cNvGrpSpPr/>
            <p:nvPr/>
          </p:nvGrpSpPr>
          <p:grpSpPr>
            <a:xfrm>
              <a:off x="938818" y="2937567"/>
              <a:ext cx="449233" cy="365760"/>
              <a:chOff x="938818" y="2937567"/>
              <a:chExt cx="449233" cy="365760"/>
            </a:xfrm>
          </p:grpSpPr>
          <p:sp>
            <p:nvSpPr>
              <p:cNvPr id="44" name="AutoShape 7"/>
              <p:cNvSpPr>
                <a:spLocks noChangeAspect="1" noChangeArrowheads="1" noTextEdit="1"/>
              </p:cNvSpPr>
              <p:nvPr/>
            </p:nvSpPr>
            <p:spPr bwMode="auto">
              <a:xfrm>
                <a:off x="938818" y="2937567"/>
                <a:ext cx="365402"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9" tIns="36005" rIns="72009" bIns="36005" numCol="1" anchor="t" anchorCtr="0" compatLnSpc="1">
                <a:prstTxWarp prst="textNoShape">
                  <a:avLst/>
                </a:prstTxWarp>
              </a:bodyPr>
              <a:lstStyle/>
              <a:p>
                <a:endParaRPr lang="en-US" dirty="0"/>
              </a:p>
            </p:txBody>
          </p:sp>
          <p:sp>
            <p:nvSpPr>
              <p:cNvPr id="45" name="Freeform 44"/>
              <p:cNvSpPr>
                <a:spLocks/>
              </p:cNvSpPr>
              <p:nvPr/>
            </p:nvSpPr>
            <p:spPr bwMode="auto">
              <a:xfrm>
                <a:off x="1071632" y="2962417"/>
                <a:ext cx="316419" cy="316420"/>
              </a:xfrm>
              <a:custGeom>
                <a:avLst/>
                <a:gdLst>
                  <a:gd name="T0" fmla="*/ 151 w 865"/>
                  <a:gd name="T1" fmla="*/ 191 h 864"/>
                  <a:gd name="T2" fmla="*/ 485 w 865"/>
                  <a:gd name="T3" fmla="*/ 0 h 864"/>
                  <a:gd name="T4" fmla="*/ 766 w 865"/>
                  <a:gd name="T5" fmla="*/ 136 h 864"/>
                  <a:gd name="T6" fmla="*/ 752 w 865"/>
                  <a:gd name="T7" fmla="*/ 159 h 864"/>
                  <a:gd name="T8" fmla="*/ 781 w 865"/>
                  <a:gd name="T9" fmla="*/ 258 h 864"/>
                  <a:gd name="T10" fmla="*/ 787 w 865"/>
                  <a:gd name="T11" fmla="*/ 342 h 864"/>
                  <a:gd name="T12" fmla="*/ 823 w 865"/>
                  <a:gd name="T13" fmla="*/ 401 h 864"/>
                  <a:gd name="T14" fmla="*/ 855 w 865"/>
                  <a:gd name="T15" fmla="*/ 473 h 864"/>
                  <a:gd name="T16" fmla="*/ 776 w 865"/>
                  <a:gd name="T17" fmla="*/ 511 h 864"/>
                  <a:gd name="T18" fmla="*/ 778 w 865"/>
                  <a:gd name="T19" fmla="*/ 571 h 864"/>
                  <a:gd name="T20" fmla="*/ 758 w 865"/>
                  <a:gd name="T21" fmla="*/ 682 h 864"/>
                  <a:gd name="T22" fmla="*/ 652 w 865"/>
                  <a:gd name="T23" fmla="*/ 702 h 864"/>
                  <a:gd name="T24" fmla="*/ 593 w 865"/>
                  <a:gd name="T25" fmla="*/ 699 h 864"/>
                  <a:gd name="T26" fmla="*/ 593 w 865"/>
                  <a:gd name="T27" fmla="*/ 845 h 864"/>
                  <a:gd name="T28" fmla="*/ 575 w 865"/>
                  <a:gd name="T29" fmla="*/ 864 h 864"/>
                  <a:gd name="T30" fmla="*/ 555 w 865"/>
                  <a:gd name="T31" fmla="*/ 864 h 864"/>
                  <a:gd name="T32" fmla="*/ 341 w 865"/>
                  <a:gd name="T33" fmla="*/ 812 h 864"/>
                  <a:gd name="T34" fmla="*/ 331 w 865"/>
                  <a:gd name="T35" fmla="*/ 797 h 864"/>
                  <a:gd name="T36" fmla="*/ 326 w 865"/>
                  <a:gd name="T37" fmla="*/ 700 h 864"/>
                  <a:gd name="T38" fmla="*/ 151 w 865"/>
                  <a:gd name="T39" fmla="*/ 191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5" h="864">
                    <a:moveTo>
                      <a:pt x="151" y="191"/>
                    </a:moveTo>
                    <a:cubicBezTo>
                      <a:pt x="196" y="97"/>
                      <a:pt x="304" y="0"/>
                      <a:pt x="485" y="0"/>
                    </a:cubicBezTo>
                    <a:cubicBezTo>
                      <a:pt x="690" y="0"/>
                      <a:pt x="775" y="94"/>
                      <a:pt x="766" y="136"/>
                    </a:cubicBezTo>
                    <a:cubicBezTo>
                      <a:pt x="762" y="144"/>
                      <a:pt x="757" y="152"/>
                      <a:pt x="752" y="159"/>
                    </a:cubicBezTo>
                    <a:cubicBezTo>
                      <a:pt x="762" y="171"/>
                      <a:pt x="786" y="205"/>
                      <a:pt x="781" y="258"/>
                    </a:cubicBezTo>
                    <a:cubicBezTo>
                      <a:pt x="779" y="286"/>
                      <a:pt x="783" y="332"/>
                      <a:pt x="787" y="342"/>
                    </a:cubicBezTo>
                    <a:cubicBezTo>
                      <a:pt x="794" y="360"/>
                      <a:pt x="807" y="385"/>
                      <a:pt x="823" y="401"/>
                    </a:cubicBezTo>
                    <a:cubicBezTo>
                      <a:pt x="840" y="417"/>
                      <a:pt x="865" y="451"/>
                      <a:pt x="855" y="473"/>
                    </a:cubicBezTo>
                    <a:cubicBezTo>
                      <a:pt x="849" y="487"/>
                      <a:pt x="825" y="511"/>
                      <a:pt x="776" y="511"/>
                    </a:cubicBezTo>
                    <a:cubicBezTo>
                      <a:pt x="777" y="527"/>
                      <a:pt x="778" y="548"/>
                      <a:pt x="778" y="571"/>
                    </a:cubicBezTo>
                    <a:cubicBezTo>
                      <a:pt x="778" y="651"/>
                      <a:pt x="768" y="672"/>
                      <a:pt x="758" y="682"/>
                    </a:cubicBezTo>
                    <a:cubicBezTo>
                      <a:pt x="749" y="691"/>
                      <a:pt x="728" y="702"/>
                      <a:pt x="652" y="702"/>
                    </a:cubicBezTo>
                    <a:cubicBezTo>
                      <a:pt x="639" y="702"/>
                      <a:pt x="613" y="701"/>
                      <a:pt x="593" y="699"/>
                    </a:cubicBezTo>
                    <a:cubicBezTo>
                      <a:pt x="593" y="845"/>
                      <a:pt x="593" y="845"/>
                      <a:pt x="593" y="845"/>
                    </a:cubicBezTo>
                    <a:cubicBezTo>
                      <a:pt x="593" y="855"/>
                      <a:pt x="585" y="863"/>
                      <a:pt x="575" y="864"/>
                    </a:cubicBezTo>
                    <a:cubicBezTo>
                      <a:pt x="573" y="864"/>
                      <a:pt x="566" y="864"/>
                      <a:pt x="555" y="864"/>
                    </a:cubicBezTo>
                    <a:cubicBezTo>
                      <a:pt x="514" y="864"/>
                      <a:pt x="418" y="859"/>
                      <a:pt x="341" y="812"/>
                    </a:cubicBezTo>
                    <a:cubicBezTo>
                      <a:pt x="335" y="809"/>
                      <a:pt x="332" y="803"/>
                      <a:pt x="331" y="797"/>
                    </a:cubicBezTo>
                    <a:cubicBezTo>
                      <a:pt x="326" y="700"/>
                      <a:pt x="326" y="700"/>
                      <a:pt x="326" y="700"/>
                    </a:cubicBezTo>
                    <a:cubicBezTo>
                      <a:pt x="200" y="650"/>
                      <a:pt x="0" y="503"/>
                      <a:pt x="151" y="1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009" tIns="36005" rIns="72009" bIns="36005" numCol="1" anchor="t" anchorCtr="0" compatLnSpc="1">
                <a:prstTxWarp prst="textNoShape">
                  <a:avLst/>
                </a:prstTxWarp>
              </a:bodyPr>
              <a:lstStyle/>
              <a:p>
                <a:endParaRPr lang="en-US" dirty="0"/>
              </a:p>
            </p:txBody>
          </p:sp>
        </p:grpSp>
        <p:grpSp>
          <p:nvGrpSpPr>
            <p:cNvPr id="25" name="Group 24"/>
            <p:cNvGrpSpPr/>
            <p:nvPr/>
          </p:nvGrpSpPr>
          <p:grpSpPr>
            <a:xfrm>
              <a:off x="938818" y="2504074"/>
              <a:ext cx="441903" cy="365760"/>
              <a:chOff x="938818" y="2504074"/>
              <a:chExt cx="441903" cy="365760"/>
            </a:xfrm>
          </p:grpSpPr>
          <p:sp>
            <p:nvSpPr>
              <p:cNvPr id="47" name="AutoShape 3"/>
              <p:cNvSpPr>
                <a:spLocks noChangeAspect="1" noChangeArrowheads="1" noTextEdit="1"/>
              </p:cNvSpPr>
              <p:nvPr/>
            </p:nvSpPr>
            <p:spPr bwMode="auto">
              <a:xfrm>
                <a:off x="938818" y="2504074"/>
                <a:ext cx="365402"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9" tIns="36005" rIns="72009" bIns="36005" numCol="1" anchor="t" anchorCtr="0" compatLnSpc="1">
                <a:prstTxWarp prst="textNoShape">
                  <a:avLst/>
                </a:prstTxWarp>
              </a:bodyPr>
              <a:lstStyle/>
              <a:p>
                <a:endParaRPr lang="en-US" dirty="0"/>
              </a:p>
            </p:txBody>
          </p:sp>
          <p:sp>
            <p:nvSpPr>
              <p:cNvPr id="48" name="Freeform 47"/>
              <p:cNvSpPr>
                <a:spLocks/>
              </p:cNvSpPr>
              <p:nvPr/>
            </p:nvSpPr>
            <p:spPr bwMode="auto">
              <a:xfrm>
                <a:off x="1093977" y="2528924"/>
                <a:ext cx="286744" cy="316420"/>
              </a:xfrm>
              <a:custGeom>
                <a:avLst/>
                <a:gdLst>
                  <a:gd name="T0" fmla="*/ 741 w 784"/>
                  <a:gd name="T1" fmla="*/ 400 h 864"/>
                  <a:gd name="T2" fmla="*/ 734 w 784"/>
                  <a:gd name="T3" fmla="*/ 393 h 864"/>
                  <a:gd name="T4" fmla="*/ 702 w 784"/>
                  <a:gd name="T5" fmla="*/ 329 h 864"/>
                  <a:gd name="T6" fmla="*/ 694 w 784"/>
                  <a:gd name="T7" fmla="*/ 297 h 864"/>
                  <a:gd name="T8" fmla="*/ 683 w 784"/>
                  <a:gd name="T9" fmla="*/ 249 h 864"/>
                  <a:gd name="T10" fmla="*/ 672 w 784"/>
                  <a:gd name="T11" fmla="*/ 160 h 864"/>
                  <a:gd name="T12" fmla="*/ 681 w 784"/>
                  <a:gd name="T13" fmla="*/ 162 h 864"/>
                  <a:gd name="T14" fmla="*/ 683 w 784"/>
                  <a:gd name="T15" fmla="*/ 160 h 864"/>
                  <a:gd name="T16" fmla="*/ 735 w 784"/>
                  <a:gd name="T17" fmla="*/ 49 h 864"/>
                  <a:gd name="T18" fmla="*/ 396 w 784"/>
                  <a:gd name="T19" fmla="*/ 0 h 864"/>
                  <a:gd name="T20" fmla="*/ 79 w 784"/>
                  <a:gd name="T21" fmla="*/ 202 h 864"/>
                  <a:gd name="T22" fmla="*/ 192 w 784"/>
                  <a:gd name="T23" fmla="*/ 603 h 864"/>
                  <a:gd name="T24" fmla="*/ 192 w 784"/>
                  <a:gd name="T25" fmla="*/ 794 h 864"/>
                  <a:gd name="T26" fmla="*/ 203 w 784"/>
                  <a:gd name="T27" fmla="*/ 812 h 864"/>
                  <a:gd name="T28" fmla="*/ 505 w 784"/>
                  <a:gd name="T29" fmla="*/ 864 h 864"/>
                  <a:gd name="T30" fmla="*/ 505 w 784"/>
                  <a:gd name="T31" fmla="*/ 864 h 864"/>
                  <a:gd name="T32" fmla="*/ 524 w 784"/>
                  <a:gd name="T33" fmla="*/ 846 h 864"/>
                  <a:gd name="T34" fmla="*/ 524 w 784"/>
                  <a:gd name="T35" fmla="*/ 714 h 864"/>
                  <a:gd name="T36" fmla="*/ 678 w 784"/>
                  <a:gd name="T37" fmla="*/ 705 h 864"/>
                  <a:gd name="T38" fmla="*/ 703 w 784"/>
                  <a:gd name="T39" fmla="*/ 620 h 864"/>
                  <a:gd name="T40" fmla="*/ 704 w 784"/>
                  <a:gd name="T41" fmla="*/ 615 h 864"/>
                  <a:gd name="T42" fmla="*/ 699 w 784"/>
                  <a:gd name="T43" fmla="*/ 511 h 864"/>
                  <a:gd name="T44" fmla="*/ 776 w 784"/>
                  <a:gd name="T45" fmla="*/ 468 h 864"/>
                  <a:gd name="T46" fmla="*/ 741 w 784"/>
                  <a:gd name="T47" fmla="*/ 40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4" h="864">
                    <a:moveTo>
                      <a:pt x="741" y="400"/>
                    </a:moveTo>
                    <a:cubicBezTo>
                      <a:pt x="738" y="397"/>
                      <a:pt x="736" y="395"/>
                      <a:pt x="734" y="393"/>
                    </a:cubicBezTo>
                    <a:cubicBezTo>
                      <a:pt x="724" y="382"/>
                      <a:pt x="713" y="359"/>
                      <a:pt x="702" y="329"/>
                    </a:cubicBezTo>
                    <a:cubicBezTo>
                      <a:pt x="700" y="322"/>
                      <a:pt x="697" y="310"/>
                      <a:pt x="694" y="297"/>
                    </a:cubicBezTo>
                    <a:cubicBezTo>
                      <a:pt x="691" y="281"/>
                      <a:pt x="687" y="263"/>
                      <a:pt x="683" y="249"/>
                    </a:cubicBezTo>
                    <a:cubicBezTo>
                      <a:pt x="677" y="232"/>
                      <a:pt x="673" y="185"/>
                      <a:pt x="672" y="160"/>
                    </a:cubicBezTo>
                    <a:cubicBezTo>
                      <a:pt x="674" y="159"/>
                      <a:pt x="680" y="162"/>
                      <a:pt x="681" y="162"/>
                    </a:cubicBezTo>
                    <a:cubicBezTo>
                      <a:pt x="682" y="161"/>
                      <a:pt x="683" y="161"/>
                      <a:pt x="683" y="160"/>
                    </a:cubicBezTo>
                    <a:cubicBezTo>
                      <a:pt x="693" y="117"/>
                      <a:pt x="756" y="49"/>
                      <a:pt x="735" y="49"/>
                    </a:cubicBezTo>
                    <a:cubicBezTo>
                      <a:pt x="543" y="53"/>
                      <a:pt x="603" y="0"/>
                      <a:pt x="396" y="0"/>
                    </a:cubicBezTo>
                    <a:cubicBezTo>
                      <a:pt x="214" y="0"/>
                      <a:pt x="124" y="109"/>
                      <a:pt x="79" y="202"/>
                    </a:cubicBezTo>
                    <a:cubicBezTo>
                      <a:pt x="0" y="370"/>
                      <a:pt x="129" y="536"/>
                      <a:pt x="192" y="603"/>
                    </a:cubicBezTo>
                    <a:cubicBezTo>
                      <a:pt x="192" y="794"/>
                      <a:pt x="192" y="794"/>
                      <a:pt x="192" y="794"/>
                    </a:cubicBezTo>
                    <a:cubicBezTo>
                      <a:pt x="192" y="802"/>
                      <a:pt x="196" y="809"/>
                      <a:pt x="203" y="812"/>
                    </a:cubicBezTo>
                    <a:cubicBezTo>
                      <a:pt x="330" y="863"/>
                      <a:pt x="492" y="864"/>
                      <a:pt x="505" y="864"/>
                    </a:cubicBezTo>
                    <a:cubicBezTo>
                      <a:pt x="505" y="864"/>
                      <a:pt x="505" y="864"/>
                      <a:pt x="505" y="864"/>
                    </a:cubicBezTo>
                    <a:cubicBezTo>
                      <a:pt x="516" y="864"/>
                      <a:pt x="524" y="856"/>
                      <a:pt x="524" y="846"/>
                    </a:cubicBezTo>
                    <a:cubicBezTo>
                      <a:pt x="524" y="714"/>
                      <a:pt x="524" y="714"/>
                      <a:pt x="524" y="714"/>
                    </a:cubicBezTo>
                    <a:cubicBezTo>
                      <a:pt x="602" y="722"/>
                      <a:pt x="661" y="714"/>
                      <a:pt x="678" y="705"/>
                    </a:cubicBezTo>
                    <a:cubicBezTo>
                      <a:pt x="699" y="694"/>
                      <a:pt x="700" y="668"/>
                      <a:pt x="703" y="620"/>
                    </a:cubicBezTo>
                    <a:cubicBezTo>
                      <a:pt x="704" y="615"/>
                      <a:pt x="704" y="615"/>
                      <a:pt x="704" y="615"/>
                    </a:cubicBezTo>
                    <a:cubicBezTo>
                      <a:pt x="706" y="584"/>
                      <a:pt x="702" y="538"/>
                      <a:pt x="699" y="511"/>
                    </a:cubicBezTo>
                    <a:cubicBezTo>
                      <a:pt x="757" y="509"/>
                      <a:pt x="773" y="479"/>
                      <a:pt x="776" y="468"/>
                    </a:cubicBezTo>
                    <a:cubicBezTo>
                      <a:pt x="784" y="446"/>
                      <a:pt x="763" y="424"/>
                      <a:pt x="741" y="4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009" tIns="36005" rIns="72009" bIns="36005" numCol="1" anchor="t" anchorCtr="0" compatLnSpc="1">
                <a:prstTxWarp prst="textNoShape">
                  <a:avLst/>
                </a:prstTxWarp>
              </a:bodyPr>
              <a:lstStyle/>
              <a:p>
                <a:endParaRPr lang="en-US" dirty="0"/>
              </a:p>
            </p:txBody>
          </p:sp>
        </p:grpSp>
        <p:grpSp>
          <p:nvGrpSpPr>
            <p:cNvPr id="24" name="Group 23"/>
            <p:cNvGrpSpPr/>
            <p:nvPr/>
          </p:nvGrpSpPr>
          <p:grpSpPr>
            <a:xfrm>
              <a:off x="938818" y="3804553"/>
              <a:ext cx="449233" cy="365760"/>
              <a:chOff x="938818" y="3804553"/>
              <a:chExt cx="449233" cy="365760"/>
            </a:xfrm>
          </p:grpSpPr>
          <p:sp>
            <p:nvSpPr>
              <p:cNvPr id="50" name="AutoShape 7"/>
              <p:cNvSpPr>
                <a:spLocks noChangeAspect="1" noChangeArrowheads="1" noTextEdit="1"/>
              </p:cNvSpPr>
              <p:nvPr/>
            </p:nvSpPr>
            <p:spPr bwMode="auto">
              <a:xfrm>
                <a:off x="938818" y="3804553"/>
                <a:ext cx="365402"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9" tIns="36005" rIns="72009" bIns="36005" numCol="1" anchor="t" anchorCtr="0" compatLnSpc="1">
                <a:prstTxWarp prst="textNoShape">
                  <a:avLst/>
                </a:prstTxWarp>
              </a:bodyPr>
              <a:lstStyle/>
              <a:p>
                <a:endParaRPr lang="en-US" dirty="0"/>
              </a:p>
            </p:txBody>
          </p:sp>
          <p:sp>
            <p:nvSpPr>
              <p:cNvPr id="51" name="Freeform 50"/>
              <p:cNvSpPr>
                <a:spLocks/>
              </p:cNvSpPr>
              <p:nvPr/>
            </p:nvSpPr>
            <p:spPr bwMode="auto">
              <a:xfrm>
                <a:off x="1071632" y="3829403"/>
                <a:ext cx="316419" cy="316420"/>
              </a:xfrm>
              <a:custGeom>
                <a:avLst/>
                <a:gdLst>
                  <a:gd name="T0" fmla="*/ 151 w 865"/>
                  <a:gd name="T1" fmla="*/ 191 h 864"/>
                  <a:gd name="T2" fmla="*/ 485 w 865"/>
                  <a:gd name="T3" fmla="*/ 0 h 864"/>
                  <a:gd name="T4" fmla="*/ 766 w 865"/>
                  <a:gd name="T5" fmla="*/ 136 h 864"/>
                  <a:gd name="T6" fmla="*/ 752 w 865"/>
                  <a:gd name="T7" fmla="*/ 159 h 864"/>
                  <a:gd name="T8" fmla="*/ 781 w 865"/>
                  <a:gd name="T9" fmla="*/ 258 h 864"/>
                  <a:gd name="T10" fmla="*/ 787 w 865"/>
                  <a:gd name="T11" fmla="*/ 342 h 864"/>
                  <a:gd name="T12" fmla="*/ 823 w 865"/>
                  <a:gd name="T13" fmla="*/ 401 h 864"/>
                  <a:gd name="T14" fmla="*/ 855 w 865"/>
                  <a:gd name="T15" fmla="*/ 473 h 864"/>
                  <a:gd name="T16" fmla="*/ 776 w 865"/>
                  <a:gd name="T17" fmla="*/ 511 h 864"/>
                  <a:gd name="T18" fmla="*/ 778 w 865"/>
                  <a:gd name="T19" fmla="*/ 571 h 864"/>
                  <a:gd name="T20" fmla="*/ 758 w 865"/>
                  <a:gd name="T21" fmla="*/ 682 h 864"/>
                  <a:gd name="T22" fmla="*/ 652 w 865"/>
                  <a:gd name="T23" fmla="*/ 702 h 864"/>
                  <a:gd name="T24" fmla="*/ 593 w 865"/>
                  <a:gd name="T25" fmla="*/ 699 h 864"/>
                  <a:gd name="T26" fmla="*/ 593 w 865"/>
                  <a:gd name="T27" fmla="*/ 845 h 864"/>
                  <a:gd name="T28" fmla="*/ 575 w 865"/>
                  <a:gd name="T29" fmla="*/ 864 h 864"/>
                  <a:gd name="T30" fmla="*/ 555 w 865"/>
                  <a:gd name="T31" fmla="*/ 864 h 864"/>
                  <a:gd name="T32" fmla="*/ 341 w 865"/>
                  <a:gd name="T33" fmla="*/ 812 h 864"/>
                  <a:gd name="T34" fmla="*/ 331 w 865"/>
                  <a:gd name="T35" fmla="*/ 797 h 864"/>
                  <a:gd name="T36" fmla="*/ 326 w 865"/>
                  <a:gd name="T37" fmla="*/ 700 h 864"/>
                  <a:gd name="T38" fmla="*/ 151 w 865"/>
                  <a:gd name="T39" fmla="*/ 191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5" h="864">
                    <a:moveTo>
                      <a:pt x="151" y="191"/>
                    </a:moveTo>
                    <a:cubicBezTo>
                      <a:pt x="196" y="97"/>
                      <a:pt x="304" y="0"/>
                      <a:pt x="485" y="0"/>
                    </a:cubicBezTo>
                    <a:cubicBezTo>
                      <a:pt x="690" y="0"/>
                      <a:pt x="775" y="94"/>
                      <a:pt x="766" y="136"/>
                    </a:cubicBezTo>
                    <a:cubicBezTo>
                      <a:pt x="762" y="144"/>
                      <a:pt x="757" y="152"/>
                      <a:pt x="752" y="159"/>
                    </a:cubicBezTo>
                    <a:cubicBezTo>
                      <a:pt x="762" y="171"/>
                      <a:pt x="786" y="205"/>
                      <a:pt x="781" y="258"/>
                    </a:cubicBezTo>
                    <a:cubicBezTo>
                      <a:pt x="779" y="286"/>
                      <a:pt x="783" y="332"/>
                      <a:pt x="787" y="342"/>
                    </a:cubicBezTo>
                    <a:cubicBezTo>
                      <a:pt x="794" y="360"/>
                      <a:pt x="807" y="385"/>
                      <a:pt x="823" y="401"/>
                    </a:cubicBezTo>
                    <a:cubicBezTo>
                      <a:pt x="840" y="417"/>
                      <a:pt x="865" y="451"/>
                      <a:pt x="855" y="473"/>
                    </a:cubicBezTo>
                    <a:cubicBezTo>
                      <a:pt x="849" y="487"/>
                      <a:pt x="825" y="511"/>
                      <a:pt x="776" y="511"/>
                    </a:cubicBezTo>
                    <a:cubicBezTo>
                      <a:pt x="777" y="527"/>
                      <a:pt x="778" y="548"/>
                      <a:pt x="778" y="571"/>
                    </a:cubicBezTo>
                    <a:cubicBezTo>
                      <a:pt x="778" y="651"/>
                      <a:pt x="768" y="672"/>
                      <a:pt x="758" y="682"/>
                    </a:cubicBezTo>
                    <a:cubicBezTo>
                      <a:pt x="749" y="691"/>
                      <a:pt x="728" y="702"/>
                      <a:pt x="652" y="702"/>
                    </a:cubicBezTo>
                    <a:cubicBezTo>
                      <a:pt x="639" y="702"/>
                      <a:pt x="613" y="701"/>
                      <a:pt x="593" y="699"/>
                    </a:cubicBezTo>
                    <a:cubicBezTo>
                      <a:pt x="593" y="845"/>
                      <a:pt x="593" y="845"/>
                      <a:pt x="593" y="845"/>
                    </a:cubicBezTo>
                    <a:cubicBezTo>
                      <a:pt x="593" y="855"/>
                      <a:pt x="585" y="863"/>
                      <a:pt x="575" y="864"/>
                    </a:cubicBezTo>
                    <a:cubicBezTo>
                      <a:pt x="573" y="864"/>
                      <a:pt x="566" y="864"/>
                      <a:pt x="555" y="864"/>
                    </a:cubicBezTo>
                    <a:cubicBezTo>
                      <a:pt x="514" y="864"/>
                      <a:pt x="418" y="859"/>
                      <a:pt x="341" y="812"/>
                    </a:cubicBezTo>
                    <a:cubicBezTo>
                      <a:pt x="335" y="809"/>
                      <a:pt x="332" y="803"/>
                      <a:pt x="331" y="797"/>
                    </a:cubicBezTo>
                    <a:cubicBezTo>
                      <a:pt x="326" y="700"/>
                      <a:pt x="326" y="700"/>
                      <a:pt x="326" y="700"/>
                    </a:cubicBezTo>
                    <a:cubicBezTo>
                      <a:pt x="200" y="650"/>
                      <a:pt x="0" y="503"/>
                      <a:pt x="151" y="1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009" tIns="36005" rIns="72009" bIns="36005" numCol="1" anchor="t" anchorCtr="0" compatLnSpc="1">
                <a:prstTxWarp prst="textNoShape">
                  <a:avLst/>
                </a:prstTxWarp>
              </a:bodyPr>
              <a:lstStyle/>
              <a:p>
                <a:endParaRPr lang="en-US" dirty="0"/>
              </a:p>
            </p:txBody>
          </p:sp>
        </p:grpSp>
        <p:grpSp>
          <p:nvGrpSpPr>
            <p:cNvPr id="23" name="Group 22"/>
            <p:cNvGrpSpPr/>
            <p:nvPr/>
          </p:nvGrpSpPr>
          <p:grpSpPr>
            <a:xfrm>
              <a:off x="938818" y="3371060"/>
              <a:ext cx="441903" cy="365760"/>
              <a:chOff x="938818" y="3371060"/>
              <a:chExt cx="441903" cy="365760"/>
            </a:xfrm>
          </p:grpSpPr>
          <p:sp>
            <p:nvSpPr>
              <p:cNvPr id="53" name="AutoShape 3"/>
              <p:cNvSpPr>
                <a:spLocks noChangeAspect="1" noChangeArrowheads="1" noTextEdit="1"/>
              </p:cNvSpPr>
              <p:nvPr/>
            </p:nvSpPr>
            <p:spPr bwMode="auto">
              <a:xfrm>
                <a:off x="938818" y="3371060"/>
                <a:ext cx="365402"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9" tIns="36005" rIns="72009" bIns="36005" numCol="1" anchor="t" anchorCtr="0" compatLnSpc="1">
                <a:prstTxWarp prst="textNoShape">
                  <a:avLst/>
                </a:prstTxWarp>
              </a:bodyPr>
              <a:lstStyle/>
              <a:p>
                <a:endParaRPr lang="en-US" dirty="0"/>
              </a:p>
            </p:txBody>
          </p:sp>
          <p:sp>
            <p:nvSpPr>
              <p:cNvPr id="54" name="Freeform 53"/>
              <p:cNvSpPr>
                <a:spLocks/>
              </p:cNvSpPr>
              <p:nvPr/>
            </p:nvSpPr>
            <p:spPr bwMode="auto">
              <a:xfrm>
                <a:off x="1093977" y="3395910"/>
                <a:ext cx="286744" cy="316420"/>
              </a:xfrm>
              <a:custGeom>
                <a:avLst/>
                <a:gdLst>
                  <a:gd name="T0" fmla="*/ 741 w 784"/>
                  <a:gd name="T1" fmla="*/ 400 h 864"/>
                  <a:gd name="T2" fmla="*/ 734 w 784"/>
                  <a:gd name="T3" fmla="*/ 393 h 864"/>
                  <a:gd name="T4" fmla="*/ 702 w 784"/>
                  <a:gd name="T5" fmla="*/ 329 h 864"/>
                  <a:gd name="T6" fmla="*/ 694 w 784"/>
                  <a:gd name="T7" fmla="*/ 297 h 864"/>
                  <a:gd name="T8" fmla="*/ 683 w 784"/>
                  <a:gd name="T9" fmla="*/ 249 h 864"/>
                  <a:gd name="T10" fmla="*/ 672 w 784"/>
                  <a:gd name="T11" fmla="*/ 160 h 864"/>
                  <a:gd name="T12" fmla="*/ 681 w 784"/>
                  <a:gd name="T13" fmla="*/ 162 h 864"/>
                  <a:gd name="T14" fmla="*/ 683 w 784"/>
                  <a:gd name="T15" fmla="*/ 160 h 864"/>
                  <a:gd name="T16" fmla="*/ 735 w 784"/>
                  <a:gd name="T17" fmla="*/ 49 h 864"/>
                  <a:gd name="T18" fmla="*/ 396 w 784"/>
                  <a:gd name="T19" fmla="*/ 0 h 864"/>
                  <a:gd name="T20" fmla="*/ 79 w 784"/>
                  <a:gd name="T21" fmla="*/ 202 h 864"/>
                  <a:gd name="T22" fmla="*/ 192 w 784"/>
                  <a:gd name="T23" fmla="*/ 603 h 864"/>
                  <a:gd name="T24" fmla="*/ 192 w 784"/>
                  <a:gd name="T25" fmla="*/ 794 h 864"/>
                  <a:gd name="T26" fmla="*/ 203 w 784"/>
                  <a:gd name="T27" fmla="*/ 812 h 864"/>
                  <a:gd name="T28" fmla="*/ 505 w 784"/>
                  <a:gd name="T29" fmla="*/ 864 h 864"/>
                  <a:gd name="T30" fmla="*/ 505 w 784"/>
                  <a:gd name="T31" fmla="*/ 864 h 864"/>
                  <a:gd name="T32" fmla="*/ 524 w 784"/>
                  <a:gd name="T33" fmla="*/ 846 h 864"/>
                  <a:gd name="T34" fmla="*/ 524 w 784"/>
                  <a:gd name="T35" fmla="*/ 714 h 864"/>
                  <a:gd name="T36" fmla="*/ 678 w 784"/>
                  <a:gd name="T37" fmla="*/ 705 h 864"/>
                  <a:gd name="T38" fmla="*/ 703 w 784"/>
                  <a:gd name="T39" fmla="*/ 620 h 864"/>
                  <a:gd name="T40" fmla="*/ 704 w 784"/>
                  <a:gd name="T41" fmla="*/ 615 h 864"/>
                  <a:gd name="T42" fmla="*/ 699 w 784"/>
                  <a:gd name="T43" fmla="*/ 511 h 864"/>
                  <a:gd name="T44" fmla="*/ 776 w 784"/>
                  <a:gd name="T45" fmla="*/ 468 h 864"/>
                  <a:gd name="T46" fmla="*/ 741 w 784"/>
                  <a:gd name="T47" fmla="*/ 40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4" h="864">
                    <a:moveTo>
                      <a:pt x="741" y="400"/>
                    </a:moveTo>
                    <a:cubicBezTo>
                      <a:pt x="738" y="397"/>
                      <a:pt x="736" y="395"/>
                      <a:pt x="734" y="393"/>
                    </a:cubicBezTo>
                    <a:cubicBezTo>
                      <a:pt x="724" y="382"/>
                      <a:pt x="713" y="359"/>
                      <a:pt x="702" y="329"/>
                    </a:cubicBezTo>
                    <a:cubicBezTo>
                      <a:pt x="700" y="322"/>
                      <a:pt x="697" y="310"/>
                      <a:pt x="694" y="297"/>
                    </a:cubicBezTo>
                    <a:cubicBezTo>
                      <a:pt x="691" y="281"/>
                      <a:pt x="687" y="263"/>
                      <a:pt x="683" y="249"/>
                    </a:cubicBezTo>
                    <a:cubicBezTo>
                      <a:pt x="677" y="232"/>
                      <a:pt x="673" y="185"/>
                      <a:pt x="672" y="160"/>
                    </a:cubicBezTo>
                    <a:cubicBezTo>
                      <a:pt x="674" y="159"/>
                      <a:pt x="680" y="162"/>
                      <a:pt x="681" y="162"/>
                    </a:cubicBezTo>
                    <a:cubicBezTo>
                      <a:pt x="682" y="161"/>
                      <a:pt x="683" y="161"/>
                      <a:pt x="683" y="160"/>
                    </a:cubicBezTo>
                    <a:cubicBezTo>
                      <a:pt x="693" y="117"/>
                      <a:pt x="756" y="49"/>
                      <a:pt x="735" y="49"/>
                    </a:cubicBezTo>
                    <a:cubicBezTo>
                      <a:pt x="543" y="53"/>
                      <a:pt x="603" y="0"/>
                      <a:pt x="396" y="0"/>
                    </a:cubicBezTo>
                    <a:cubicBezTo>
                      <a:pt x="214" y="0"/>
                      <a:pt x="124" y="109"/>
                      <a:pt x="79" y="202"/>
                    </a:cubicBezTo>
                    <a:cubicBezTo>
                      <a:pt x="0" y="370"/>
                      <a:pt x="129" y="536"/>
                      <a:pt x="192" y="603"/>
                    </a:cubicBezTo>
                    <a:cubicBezTo>
                      <a:pt x="192" y="794"/>
                      <a:pt x="192" y="794"/>
                      <a:pt x="192" y="794"/>
                    </a:cubicBezTo>
                    <a:cubicBezTo>
                      <a:pt x="192" y="802"/>
                      <a:pt x="196" y="809"/>
                      <a:pt x="203" y="812"/>
                    </a:cubicBezTo>
                    <a:cubicBezTo>
                      <a:pt x="330" y="863"/>
                      <a:pt x="492" y="864"/>
                      <a:pt x="505" y="864"/>
                    </a:cubicBezTo>
                    <a:cubicBezTo>
                      <a:pt x="505" y="864"/>
                      <a:pt x="505" y="864"/>
                      <a:pt x="505" y="864"/>
                    </a:cubicBezTo>
                    <a:cubicBezTo>
                      <a:pt x="516" y="864"/>
                      <a:pt x="524" y="856"/>
                      <a:pt x="524" y="846"/>
                    </a:cubicBezTo>
                    <a:cubicBezTo>
                      <a:pt x="524" y="714"/>
                      <a:pt x="524" y="714"/>
                      <a:pt x="524" y="714"/>
                    </a:cubicBezTo>
                    <a:cubicBezTo>
                      <a:pt x="602" y="722"/>
                      <a:pt x="661" y="714"/>
                      <a:pt x="678" y="705"/>
                    </a:cubicBezTo>
                    <a:cubicBezTo>
                      <a:pt x="699" y="694"/>
                      <a:pt x="700" y="668"/>
                      <a:pt x="703" y="620"/>
                    </a:cubicBezTo>
                    <a:cubicBezTo>
                      <a:pt x="704" y="615"/>
                      <a:pt x="704" y="615"/>
                      <a:pt x="704" y="615"/>
                    </a:cubicBezTo>
                    <a:cubicBezTo>
                      <a:pt x="706" y="584"/>
                      <a:pt x="702" y="538"/>
                      <a:pt x="699" y="511"/>
                    </a:cubicBezTo>
                    <a:cubicBezTo>
                      <a:pt x="757" y="509"/>
                      <a:pt x="773" y="479"/>
                      <a:pt x="776" y="468"/>
                    </a:cubicBezTo>
                    <a:cubicBezTo>
                      <a:pt x="784" y="446"/>
                      <a:pt x="763" y="424"/>
                      <a:pt x="741" y="4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009" tIns="36005" rIns="72009" bIns="36005" numCol="1" anchor="t" anchorCtr="0" compatLnSpc="1">
                <a:prstTxWarp prst="textNoShape">
                  <a:avLst/>
                </a:prstTxWarp>
              </a:bodyPr>
              <a:lstStyle/>
              <a:p>
                <a:endParaRPr lang="en-US" dirty="0"/>
              </a:p>
            </p:txBody>
          </p:sp>
        </p:grpSp>
        <p:grpSp>
          <p:nvGrpSpPr>
            <p:cNvPr id="22" name="Group 21"/>
            <p:cNvGrpSpPr/>
            <p:nvPr/>
          </p:nvGrpSpPr>
          <p:grpSpPr>
            <a:xfrm>
              <a:off x="938818" y="4671539"/>
              <a:ext cx="449233" cy="365760"/>
              <a:chOff x="938818" y="4671539"/>
              <a:chExt cx="449233" cy="365760"/>
            </a:xfrm>
          </p:grpSpPr>
          <p:sp>
            <p:nvSpPr>
              <p:cNvPr id="56" name="AutoShape 7"/>
              <p:cNvSpPr>
                <a:spLocks noChangeAspect="1" noChangeArrowheads="1" noTextEdit="1"/>
              </p:cNvSpPr>
              <p:nvPr/>
            </p:nvSpPr>
            <p:spPr bwMode="auto">
              <a:xfrm>
                <a:off x="938818" y="4671539"/>
                <a:ext cx="365402"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9" tIns="36005" rIns="72009" bIns="36005" numCol="1" anchor="t" anchorCtr="0" compatLnSpc="1">
                <a:prstTxWarp prst="textNoShape">
                  <a:avLst/>
                </a:prstTxWarp>
              </a:bodyPr>
              <a:lstStyle/>
              <a:p>
                <a:endParaRPr lang="en-US" dirty="0"/>
              </a:p>
            </p:txBody>
          </p:sp>
          <p:sp>
            <p:nvSpPr>
              <p:cNvPr id="57" name="Freeform 56"/>
              <p:cNvSpPr>
                <a:spLocks/>
              </p:cNvSpPr>
              <p:nvPr/>
            </p:nvSpPr>
            <p:spPr bwMode="auto">
              <a:xfrm>
                <a:off x="1071632" y="4696389"/>
                <a:ext cx="316419" cy="316420"/>
              </a:xfrm>
              <a:custGeom>
                <a:avLst/>
                <a:gdLst>
                  <a:gd name="T0" fmla="*/ 151 w 865"/>
                  <a:gd name="T1" fmla="*/ 191 h 864"/>
                  <a:gd name="T2" fmla="*/ 485 w 865"/>
                  <a:gd name="T3" fmla="*/ 0 h 864"/>
                  <a:gd name="T4" fmla="*/ 766 w 865"/>
                  <a:gd name="T5" fmla="*/ 136 h 864"/>
                  <a:gd name="T6" fmla="*/ 752 w 865"/>
                  <a:gd name="T7" fmla="*/ 159 h 864"/>
                  <a:gd name="T8" fmla="*/ 781 w 865"/>
                  <a:gd name="T9" fmla="*/ 258 h 864"/>
                  <a:gd name="T10" fmla="*/ 787 w 865"/>
                  <a:gd name="T11" fmla="*/ 342 h 864"/>
                  <a:gd name="T12" fmla="*/ 823 w 865"/>
                  <a:gd name="T13" fmla="*/ 401 h 864"/>
                  <a:gd name="T14" fmla="*/ 855 w 865"/>
                  <a:gd name="T15" fmla="*/ 473 h 864"/>
                  <a:gd name="T16" fmla="*/ 776 w 865"/>
                  <a:gd name="T17" fmla="*/ 511 h 864"/>
                  <a:gd name="T18" fmla="*/ 778 w 865"/>
                  <a:gd name="T19" fmla="*/ 571 h 864"/>
                  <a:gd name="T20" fmla="*/ 758 w 865"/>
                  <a:gd name="T21" fmla="*/ 682 h 864"/>
                  <a:gd name="T22" fmla="*/ 652 w 865"/>
                  <a:gd name="T23" fmla="*/ 702 h 864"/>
                  <a:gd name="T24" fmla="*/ 593 w 865"/>
                  <a:gd name="T25" fmla="*/ 699 h 864"/>
                  <a:gd name="T26" fmla="*/ 593 w 865"/>
                  <a:gd name="T27" fmla="*/ 845 h 864"/>
                  <a:gd name="T28" fmla="*/ 575 w 865"/>
                  <a:gd name="T29" fmla="*/ 864 h 864"/>
                  <a:gd name="T30" fmla="*/ 555 w 865"/>
                  <a:gd name="T31" fmla="*/ 864 h 864"/>
                  <a:gd name="T32" fmla="*/ 341 w 865"/>
                  <a:gd name="T33" fmla="*/ 812 h 864"/>
                  <a:gd name="T34" fmla="*/ 331 w 865"/>
                  <a:gd name="T35" fmla="*/ 797 h 864"/>
                  <a:gd name="T36" fmla="*/ 326 w 865"/>
                  <a:gd name="T37" fmla="*/ 700 h 864"/>
                  <a:gd name="T38" fmla="*/ 151 w 865"/>
                  <a:gd name="T39" fmla="*/ 191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5" h="864">
                    <a:moveTo>
                      <a:pt x="151" y="191"/>
                    </a:moveTo>
                    <a:cubicBezTo>
                      <a:pt x="196" y="97"/>
                      <a:pt x="304" y="0"/>
                      <a:pt x="485" y="0"/>
                    </a:cubicBezTo>
                    <a:cubicBezTo>
                      <a:pt x="690" y="0"/>
                      <a:pt x="775" y="94"/>
                      <a:pt x="766" y="136"/>
                    </a:cubicBezTo>
                    <a:cubicBezTo>
                      <a:pt x="762" y="144"/>
                      <a:pt x="757" y="152"/>
                      <a:pt x="752" y="159"/>
                    </a:cubicBezTo>
                    <a:cubicBezTo>
                      <a:pt x="762" y="171"/>
                      <a:pt x="786" y="205"/>
                      <a:pt x="781" y="258"/>
                    </a:cubicBezTo>
                    <a:cubicBezTo>
                      <a:pt x="779" y="286"/>
                      <a:pt x="783" y="332"/>
                      <a:pt x="787" y="342"/>
                    </a:cubicBezTo>
                    <a:cubicBezTo>
                      <a:pt x="794" y="360"/>
                      <a:pt x="807" y="385"/>
                      <a:pt x="823" y="401"/>
                    </a:cubicBezTo>
                    <a:cubicBezTo>
                      <a:pt x="840" y="417"/>
                      <a:pt x="865" y="451"/>
                      <a:pt x="855" y="473"/>
                    </a:cubicBezTo>
                    <a:cubicBezTo>
                      <a:pt x="849" y="487"/>
                      <a:pt x="825" y="511"/>
                      <a:pt x="776" y="511"/>
                    </a:cubicBezTo>
                    <a:cubicBezTo>
                      <a:pt x="777" y="527"/>
                      <a:pt x="778" y="548"/>
                      <a:pt x="778" y="571"/>
                    </a:cubicBezTo>
                    <a:cubicBezTo>
                      <a:pt x="778" y="651"/>
                      <a:pt x="768" y="672"/>
                      <a:pt x="758" y="682"/>
                    </a:cubicBezTo>
                    <a:cubicBezTo>
                      <a:pt x="749" y="691"/>
                      <a:pt x="728" y="702"/>
                      <a:pt x="652" y="702"/>
                    </a:cubicBezTo>
                    <a:cubicBezTo>
                      <a:pt x="639" y="702"/>
                      <a:pt x="613" y="701"/>
                      <a:pt x="593" y="699"/>
                    </a:cubicBezTo>
                    <a:cubicBezTo>
                      <a:pt x="593" y="845"/>
                      <a:pt x="593" y="845"/>
                      <a:pt x="593" y="845"/>
                    </a:cubicBezTo>
                    <a:cubicBezTo>
                      <a:pt x="593" y="855"/>
                      <a:pt x="585" y="863"/>
                      <a:pt x="575" y="864"/>
                    </a:cubicBezTo>
                    <a:cubicBezTo>
                      <a:pt x="573" y="864"/>
                      <a:pt x="566" y="864"/>
                      <a:pt x="555" y="864"/>
                    </a:cubicBezTo>
                    <a:cubicBezTo>
                      <a:pt x="514" y="864"/>
                      <a:pt x="418" y="859"/>
                      <a:pt x="341" y="812"/>
                    </a:cubicBezTo>
                    <a:cubicBezTo>
                      <a:pt x="335" y="809"/>
                      <a:pt x="332" y="803"/>
                      <a:pt x="331" y="797"/>
                    </a:cubicBezTo>
                    <a:cubicBezTo>
                      <a:pt x="326" y="700"/>
                      <a:pt x="326" y="700"/>
                      <a:pt x="326" y="700"/>
                    </a:cubicBezTo>
                    <a:cubicBezTo>
                      <a:pt x="200" y="650"/>
                      <a:pt x="0" y="503"/>
                      <a:pt x="151" y="1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009" tIns="36005" rIns="72009" bIns="36005" numCol="1" anchor="t" anchorCtr="0" compatLnSpc="1">
                <a:prstTxWarp prst="textNoShape">
                  <a:avLst/>
                </a:prstTxWarp>
              </a:bodyPr>
              <a:lstStyle/>
              <a:p>
                <a:endParaRPr lang="en-US" dirty="0"/>
              </a:p>
            </p:txBody>
          </p:sp>
        </p:grpSp>
        <p:grpSp>
          <p:nvGrpSpPr>
            <p:cNvPr id="21" name="Group 20"/>
            <p:cNvGrpSpPr/>
            <p:nvPr/>
          </p:nvGrpSpPr>
          <p:grpSpPr>
            <a:xfrm>
              <a:off x="938818" y="4238046"/>
              <a:ext cx="441903" cy="365760"/>
              <a:chOff x="938818" y="4238046"/>
              <a:chExt cx="441903" cy="365760"/>
            </a:xfrm>
          </p:grpSpPr>
          <p:sp>
            <p:nvSpPr>
              <p:cNvPr id="59" name="AutoShape 3"/>
              <p:cNvSpPr>
                <a:spLocks noChangeAspect="1" noChangeArrowheads="1" noTextEdit="1"/>
              </p:cNvSpPr>
              <p:nvPr/>
            </p:nvSpPr>
            <p:spPr bwMode="auto">
              <a:xfrm>
                <a:off x="938818" y="4238046"/>
                <a:ext cx="365402"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9" tIns="36005" rIns="72009" bIns="36005" numCol="1" anchor="t" anchorCtr="0" compatLnSpc="1">
                <a:prstTxWarp prst="textNoShape">
                  <a:avLst/>
                </a:prstTxWarp>
              </a:bodyPr>
              <a:lstStyle/>
              <a:p>
                <a:endParaRPr lang="en-US" dirty="0"/>
              </a:p>
            </p:txBody>
          </p:sp>
          <p:sp>
            <p:nvSpPr>
              <p:cNvPr id="60" name="Freeform 59"/>
              <p:cNvSpPr>
                <a:spLocks/>
              </p:cNvSpPr>
              <p:nvPr/>
            </p:nvSpPr>
            <p:spPr bwMode="auto">
              <a:xfrm>
                <a:off x="1093977" y="4262896"/>
                <a:ext cx="286744" cy="316420"/>
              </a:xfrm>
              <a:custGeom>
                <a:avLst/>
                <a:gdLst>
                  <a:gd name="T0" fmla="*/ 741 w 784"/>
                  <a:gd name="T1" fmla="*/ 400 h 864"/>
                  <a:gd name="T2" fmla="*/ 734 w 784"/>
                  <a:gd name="T3" fmla="*/ 393 h 864"/>
                  <a:gd name="T4" fmla="*/ 702 w 784"/>
                  <a:gd name="T5" fmla="*/ 329 h 864"/>
                  <a:gd name="T6" fmla="*/ 694 w 784"/>
                  <a:gd name="T7" fmla="*/ 297 h 864"/>
                  <a:gd name="T8" fmla="*/ 683 w 784"/>
                  <a:gd name="T9" fmla="*/ 249 h 864"/>
                  <a:gd name="T10" fmla="*/ 672 w 784"/>
                  <a:gd name="T11" fmla="*/ 160 h 864"/>
                  <a:gd name="T12" fmla="*/ 681 w 784"/>
                  <a:gd name="T13" fmla="*/ 162 h 864"/>
                  <a:gd name="T14" fmla="*/ 683 w 784"/>
                  <a:gd name="T15" fmla="*/ 160 h 864"/>
                  <a:gd name="T16" fmla="*/ 735 w 784"/>
                  <a:gd name="T17" fmla="*/ 49 h 864"/>
                  <a:gd name="T18" fmla="*/ 396 w 784"/>
                  <a:gd name="T19" fmla="*/ 0 h 864"/>
                  <a:gd name="T20" fmla="*/ 79 w 784"/>
                  <a:gd name="T21" fmla="*/ 202 h 864"/>
                  <a:gd name="T22" fmla="*/ 192 w 784"/>
                  <a:gd name="T23" fmla="*/ 603 h 864"/>
                  <a:gd name="T24" fmla="*/ 192 w 784"/>
                  <a:gd name="T25" fmla="*/ 794 h 864"/>
                  <a:gd name="T26" fmla="*/ 203 w 784"/>
                  <a:gd name="T27" fmla="*/ 812 h 864"/>
                  <a:gd name="T28" fmla="*/ 505 w 784"/>
                  <a:gd name="T29" fmla="*/ 864 h 864"/>
                  <a:gd name="T30" fmla="*/ 505 w 784"/>
                  <a:gd name="T31" fmla="*/ 864 h 864"/>
                  <a:gd name="T32" fmla="*/ 524 w 784"/>
                  <a:gd name="T33" fmla="*/ 846 h 864"/>
                  <a:gd name="T34" fmla="*/ 524 w 784"/>
                  <a:gd name="T35" fmla="*/ 714 h 864"/>
                  <a:gd name="T36" fmla="*/ 678 w 784"/>
                  <a:gd name="T37" fmla="*/ 705 h 864"/>
                  <a:gd name="T38" fmla="*/ 703 w 784"/>
                  <a:gd name="T39" fmla="*/ 620 h 864"/>
                  <a:gd name="T40" fmla="*/ 704 w 784"/>
                  <a:gd name="T41" fmla="*/ 615 h 864"/>
                  <a:gd name="T42" fmla="*/ 699 w 784"/>
                  <a:gd name="T43" fmla="*/ 511 h 864"/>
                  <a:gd name="T44" fmla="*/ 776 w 784"/>
                  <a:gd name="T45" fmla="*/ 468 h 864"/>
                  <a:gd name="T46" fmla="*/ 741 w 784"/>
                  <a:gd name="T47" fmla="*/ 40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4" h="864">
                    <a:moveTo>
                      <a:pt x="741" y="400"/>
                    </a:moveTo>
                    <a:cubicBezTo>
                      <a:pt x="738" y="397"/>
                      <a:pt x="736" y="395"/>
                      <a:pt x="734" y="393"/>
                    </a:cubicBezTo>
                    <a:cubicBezTo>
                      <a:pt x="724" y="382"/>
                      <a:pt x="713" y="359"/>
                      <a:pt x="702" y="329"/>
                    </a:cubicBezTo>
                    <a:cubicBezTo>
                      <a:pt x="700" y="322"/>
                      <a:pt x="697" y="310"/>
                      <a:pt x="694" y="297"/>
                    </a:cubicBezTo>
                    <a:cubicBezTo>
                      <a:pt x="691" y="281"/>
                      <a:pt x="687" y="263"/>
                      <a:pt x="683" y="249"/>
                    </a:cubicBezTo>
                    <a:cubicBezTo>
                      <a:pt x="677" y="232"/>
                      <a:pt x="673" y="185"/>
                      <a:pt x="672" y="160"/>
                    </a:cubicBezTo>
                    <a:cubicBezTo>
                      <a:pt x="674" y="159"/>
                      <a:pt x="680" y="162"/>
                      <a:pt x="681" y="162"/>
                    </a:cubicBezTo>
                    <a:cubicBezTo>
                      <a:pt x="682" y="161"/>
                      <a:pt x="683" y="161"/>
                      <a:pt x="683" y="160"/>
                    </a:cubicBezTo>
                    <a:cubicBezTo>
                      <a:pt x="693" y="117"/>
                      <a:pt x="756" y="49"/>
                      <a:pt x="735" y="49"/>
                    </a:cubicBezTo>
                    <a:cubicBezTo>
                      <a:pt x="543" y="53"/>
                      <a:pt x="603" y="0"/>
                      <a:pt x="396" y="0"/>
                    </a:cubicBezTo>
                    <a:cubicBezTo>
                      <a:pt x="214" y="0"/>
                      <a:pt x="124" y="109"/>
                      <a:pt x="79" y="202"/>
                    </a:cubicBezTo>
                    <a:cubicBezTo>
                      <a:pt x="0" y="370"/>
                      <a:pt x="129" y="536"/>
                      <a:pt x="192" y="603"/>
                    </a:cubicBezTo>
                    <a:cubicBezTo>
                      <a:pt x="192" y="794"/>
                      <a:pt x="192" y="794"/>
                      <a:pt x="192" y="794"/>
                    </a:cubicBezTo>
                    <a:cubicBezTo>
                      <a:pt x="192" y="802"/>
                      <a:pt x="196" y="809"/>
                      <a:pt x="203" y="812"/>
                    </a:cubicBezTo>
                    <a:cubicBezTo>
                      <a:pt x="330" y="863"/>
                      <a:pt x="492" y="864"/>
                      <a:pt x="505" y="864"/>
                    </a:cubicBezTo>
                    <a:cubicBezTo>
                      <a:pt x="505" y="864"/>
                      <a:pt x="505" y="864"/>
                      <a:pt x="505" y="864"/>
                    </a:cubicBezTo>
                    <a:cubicBezTo>
                      <a:pt x="516" y="864"/>
                      <a:pt x="524" y="856"/>
                      <a:pt x="524" y="846"/>
                    </a:cubicBezTo>
                    <a:cubicBezTo>
                      <a:pt x="524" y="714"/>
                      <a:pt x="524" y="714"/>
                      <a:pt x="524" y="714"/>
                    </a:cubicBezTo>
                    <a:cubicBezTo>
                      <a:pt x="602" y="722"/>
                      <a:pt x="661" y="714"/>
                      <a:pt x="678" y="705"/>
                    </a:cubicBezTo>
                    <a:cubicBezTo>
                      <a:pt x="699" y="694"/>
                      <a:pt x="700" y="668"/>
                      <a:pt x="703" y="620"/>
                    </a:cubicBezTo>
                    <a:cubicBezTo>
                      <a:pt x="704" y="615"/>
                      <a:pt x="704" y="615"/>
                      <a:pt x="704" y="615"/>
                    </a:cubicBezTo>
                    <a:cubicBezTo>
                      <a:pt x="706" y="584"/>
                      <a:pt x="702" y="538"/>
                      <a:pt x="699" y="511"/>
                    </a:cubicBezTo>
                    <a:cubicBezTo>
                      <a:pt x="757" y="509"/>
                      <a:pt x="773" y="479"/>
                      <a:pt x="776" y="468"/>
                    </a:cubicBezTo>
                    <a:cubicBezTo>
                      <a:pt x="784" y="446"/>
                      <a:pt x="763" y="424"/>
                      <a:pt x="741" y="4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009" tIns="36005" rIns="72009" bIns="36005" numCol="1" anchor="t" anchorCtr="0" compatLnSpc="1">
                <a:prstTxWarp prst="textNoShape">
                  <a:avLst/>
                </a:prstTxWarp>
              </a:bodyPr>
              <a:lstStyle/>
              <a:p>
                <a:endParaRPr lang="en-US" dirty="0"/>
              </a:p>
            </p:txBody>
          </p:sp>
        </p:grpSp>
        <p:grpSp>
          <p:nvGrpSpPr>
            <p:cNvPr id="20" name="Group 19"/>
            <p:cNvGrpSpPr/>
            <p:nvPr/>
          </p:nvGrpSpPr>
          <p:grpSpPr>
            <a:xfrm>
              <a:off x="938818" y="5105033"/>
              <a:ext cx="441903" cy="365760"/>
              <a:chOff x="938818" y="5105033"/>
              <a:chExt cx="441903" cy="365760"/>
            </a:xfrm>
          </p:grpSpPr>
          <p:sp>
            <p:nvSpPr>
              <p:cNvPr id="65" name="AutoShape 3"/>
              <p:cNvSpPr>
                <a:spLocks noChangeAspect="1" noChangeArrowheads="1" noTextEdit="1"/>
              </p:cNvSpPr>
              <p:nvPr/>
            </p:nvSpPr>
            <p:spPr bwMode="auto">
              <a:xfrm>
                <a:off x="938818" y="5105033"/>
                <a:ext cx="365402"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9" tIns="36005" rIns="72009" bIns="36005" numCol="1" anchor="t" anchorCtr="0" compatLnSpc="1">
                <a:prstTxWarp prst="textNoShape">
                  <a:avLst/>
                </a:prstTxWarp>
              </a:bodyPr>
              <a:lstStyle/>
              <a:p>
                <a:endParaRPr lang="en-US" dirty="0"/>
              </a:p>
            </p:txBody>
          </p:sp>
          <p:sp>
            <p:nvSpPr>
              <p:cNvPr id="66" name="Freeform 65"/>
              <p:cNvSpPr>
                <a:spLocks/>
              </p:cNvSpPr>
              <p:nvPr/>
            </p:nvSpPr>
            <p:spPr bwMode="auto">
              <a:xfrm>
                <a:off x="1093977" y="5129883"/>
                <a:ext cx="286744" cy="316420"/>
              </a:xfrm>
              <a:custGeom>
                <a:avLst/>
                <a:gdLst>
                  <a:gd name="T0" fmla="*/ 741 w 784"/>
                  <a:gd name="T1" fmla="*/ 400 h 864"/>
                  <a:gd name="T2" fmla="*/ 734 w 784"/>
                  <a:gd name="T3" fmla="*/ 393 h 864"/>
                  <a:gd name="T4" fmla="*/ 702 w 784"/>
                  <a:gd name="T5" fmla="*/ 329 h 864"/>
                  <a:gd name="T6" fmla="*/ 694 w 784"/>
                  <a:gd name="T7" fmla="*/ 297 h 864"/>
                  <a:gd name="T8" fmla="*/ 683 w 784"/>
                  <a:gd name="T9" fmla="*/ 249 h 864"/>
                  <a:gd name="T10" fmla="*/ 672 w 784"/>
                  <a:gd name="T11" fmla="*/ 160 h 864"/>
                  <a:gd name="T12" fmla="*/ 681 w 784"/>
                  <a:gd name="T13" fmla="*/ 162 h 864"/>
                  <a:gd name="T14" fmla="*/ 683 w 784"/>
                  <a:gd name="T15" fmla="*/ 160 h 864"/>
                  <a:gd name="T16" fmla="*/ 735 w 784"/>
                  <a:gd name="T17" fmla="*/ 49 h 864"/>
                  <a:gd name="T18" fmla="*/ 396 w 784"/>
                  <a:gd name="T19" fmla="*/ 0 h 864"/>
                  <a:gd name="T20" fmla="*/ 79 w 784"/>
                  <a:gd name="T21" fmla="*/ 202 h 864"/>
                  <a:gd name="T22" fmla="*/ 192 w 784"/>
                  <a:gd name="T23" fmla="*/ 603 h 864"/>
                  <a:gd name="T24" fmla="*/ 192 w 784"/>
                  <a:gd name="T25" fmla="*/ 794 h 864"/>
                  <a:gd name="T26" fmla="*/ 203 w 784"/>
                  <a:gd name="T27" fmla="*/ 812 h 864"/>
                  <a:gd name="T28" fmla="*/ 505 w 784"/>
                  <a:gd name="T29" fmla="*/ 864 h 864"/>
                  <a:gd name="T30" fmla="*/ 505 w 784"/>
                  <a:gd name="T31" fmla="*/ 864 h 864"/>
                  <a:gd name="T32" fmla="*/ 524 w 784"/>
                  <a:gd name="T33" fmla="*/ 846 h 864"/>
                  <a:gd name="T34" fmla="*/ 524 w 784"/>
                  <a:gd name="T35" fmla="*/ 714 h 864"/>
                  <a:gd name="T36" fmla="*/ 678 w 784"/>
                  <a:gd name="T37" fmla="*/ 705 h 864"/>
                  <a:gd name="T38" fmla="*/ 703 w 784"/>
                  <a:gd name="T39" fmla="*/ 620 h 864"/>
                  <a:gd name="T40" fmla="*/ 704 w 784"/>
                  <a:gd name="T41" fmla="*/ 615 h 864"/>
                  <a:gd name="T42" fmla="*/ 699 w 784"/>
                  <a:gd name="T43" fmla="*/ 511 h 864"/>
                  <a:gd name="T44" fmla="*/ 776 w 784"/>
                  <a:gd name="T45" fmla="*/ 468 h 864"/>
                  <a:gd name="T46" fmla="*/ 741 w 784"/>
                  <a:gd name="T47" fmla="*/ 40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4" h="864">
                    <a:moveTo>
                      <a:pt x="741" y="400"/>
                    </a:moveTo>
                    <a:cubicBezTo>
                      <a:pt x="738" y="397"/>
                      <a:pt x="736" y="395"/>
                      <a:pt x="734" y="393"/>
                    </a:cubicBezTo>
                    <a:cubicBezTo>
                      <a:pt x="724" y="382"/>
                      <a:pt x="713" y="359"/>
                      <a:pt x="702" y="329"/>
                    </a:cubicBezTo>
                    <a:cubicBezTo>
                      <a:pt x="700" y="322"/>
                      <a:pt x="697" y="310"/>
                      <a:pt x="694" y="297"/>
                    </a:cubicBezTo>
                    <a:cubicBezTo>
                      <a:pt x="691" y="281"/>
                      <a:pt x="687" y="263"/>
                      <a:pt x="683" y="249"/>
                    </a:cubicBezTo>
                    <a:cubicBezTo>
                      <a:pt x="677" y="232"/>
                      <a:pt x="673" y="185"/>
                      <a:pt x="672" y="160"/>
                    </a:cubicBezTo>
                    <a:cubicBezTo>
                      <a:pt x="674" y="159"/>
                      <a:pt x="680" y="162"/>
                      <a:pt x="681" y="162"/>
                    </a:cubicBezTo>
                    <a:cubicBezTo>
                      <a:pt x="682" y="161"/>
                      <a:pt x="683" y="161"/>
                      <a:pt x="683" y="160"/>
                    </a:cubicBezTo>
                    <a:cubicBezTo>
                      <a:pt x="693" y="117"/>
                      <a:pt x="756" y="49"/>
                      <a:pt x="735" y="49"/>
                    </a:cubicBezTo>
                    <a:cubicBezTo>
                      <a:pt x="543" y="53"/>
                      <a:pt x="603" y="0"/>
                      <a:pt x="396" y="0"/>
                    </a:cubicBezTo>
                    <a:cubicBezTo>
                      <a:pt x="214" y="0"/>
                      <a:pt x="124" y="109"/>
                      <a:pt x="79" y="202"/>
                    </a:cubicBezTo>
                    <a:cubicBezTo>
                      <a:pt x="0" y="370"/>
                      <a:pt x="129" y="536"/>
                      <a:pt x="192" y="603"/>
                    </a:cubicBezTo>
                    <a:cubicBezTo>
                      <a:pt x="192" y="794"/>
                      <a:pt x="192" y="794"/>
                      <a:pt x="192" y="794"/>
                    </a:cubicBezTo>
                    <a:cubicBezTo>
                      <a:pt x="192" y="802"/>
                      <a:pt x="196" y="809"/>
                      <a:pt x="203" y="812"/>
                    </a:cubicBezTo>
                    <a:cubicBezTo>
                      <a:pt x="330" y="863"/>
                      <a:pt x="492" y="864"/>
                      <a:pt x="505" y="864"/>
                    </a:cubicBezTo>
                    <a:cubicBezTo>
                      <a:pt x="505" y="864"/>
                      <a:pt x="505" y="864"/>
                      <a:pt x="505" y="864"/>
                    </a:cubicBezTo>
                    <a:cubicBezTo>
                      <a:pt x="516" y="864"/>
                      <a:pt x="524" y="856"/>
                      <a:pt x="524" y="846"/>
                    </a:cubicBezTo>
                    <a:cubicBezTo>
                      <a:pt x="524" y="714"/>
                      <a:pt x="524" y="714"/>
                      <a:pt x="524" y="714"/>
                    </a:cubicBezTo>
                    <a:cubicBezTo>
                      <a:pt x="602" y="722"/>
                      <a:pt x="661" y="714"/>
                      <a:pt x="678" y="705"/>
                    </a:cubicBezTo>
                    <a:cubicBezTo>
                      <a:pt x="699" y="694"/>
                      <a:pt x="700" y="668"/>
                      <a:pt x="703" y="620"/>
                    </a:cubicBezTo>
                    <a:cubicBezTo>
                      <a:pt x="704" y="615"/>
                      <a:pt x="704" y="615"/>
                      <a:pt x="704" y="615"/>
                    </a:cubicBezTo>
                    <a:cubicBezTo>
                      <a:pt x="706" y="584"/>
                      <a:pt x="702" y="538"/>
                      <a:pt x="699" y="511"/>
                    </a:cubicBezTo>
                    <a:cubicBezTo>
                      <a:pt x="757" y="509"/>
                      <a:pt x="773" y="479"/>
                      <a:pt x="776" y="468"/>
                    </a:cubicBezTo>
                    <a:cubicBezTo>
                      <a:pt x="784" y="446"/>
                      <a:pt x="763" y="424"/>
                      <a:pt x="741" y="4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009" tIns="36005" rIns="72009" bIns="36005" numCol="1" anchor="t" anchorCtr="0" compatLnSpc="1">
                <a:prstTxWarp prst="textNoShape">
                  <a:avLst/>
                </a:prstTxWarp>
              </a:bodyPr>
              <a:lstStyle/>
              <a:p>
                <a:endParaRPr lang="en-US" dirty="0"/>
              </a:p>
            </p:txBody>
          </p:sp>
        </p:grpSp>
        <p:pic>
          <p:nvPicPr>
            <p:cNvPr id="34" name="Picture 33"/>
            <p:cNvPicPr>
              <a:picLocks noChangeAspect="1"/>
            </p:cNvPicPr>
            <p:nvPr/>
          </p:nvPicPr>
          <p:blipFill rotWithShape="1">
            <a:blip r:embed="rId8"/>
            <a:srcRect l="13202" t="20097" r="13202" b="5257"/>
            <a:stretch/>
          </p:blipFill>
          <p:spPr>
            <a:xfrm>
              <a:off x="4112103" y="2115611"/>
              <a:ext cx="335482" cy="333376"/>
            </a:xfrm>
            <a:prstGeom prst="rect">
              <a:avLst/>
            </a:prstGeom>
            <a:ln w="7501" cap="flat" cmpd="sng" algn="ctr">
              <a:solidFill>
                <a:srgbClr val="9A9A9A"/>
              </a:solidFill>
              <a:prstDash val="solid"/>
              <a:round/>
              <a:headEnd type="none" w="med" len="med"/>
              <a:tailEnd type="none" w="med" len="med"/>
            </a:ln>
          </p:spPr>
        </p:pic>
        <p:pic>
          <p:nvPicPr>
            <p:cNvPr id="35" name="Picture 34"/>
            <p:cNvPicPr>
              <a:picLocks noChangeAspect="1"/>
            </p:cNvPicPr>
            <p:nvPr/>
          </p:nvPicPr>
          <p:blipFill>
            <a:blip r:embed="rId9"/>
            <a:stretch>
              <a:fillRect/>
            </a:stretch>
          </p:blipFill>
          <p:spPr>
            <a:xfrm>
              <a:off x="3738965" y="2115611"/>
              <a:ext cx="322037" cy="333376"/>
            </a:xfrm>
            <a:prstGeom prst="rect">
              <a:avLst/>
            </a:prstGeom>
            <a:ln w="7501" cap="flat" cmpd="sng" algn="ctr">
              <a:solidFill>
                <a:srgbClr val="9A9A9A"/>
              </a:solidFill>
              <a:prstDash val="solid"/>
              <a:round/>
              <a:headEnd type="none" w="med" len="med"/>
              <a:tailEnd type="none" w="med" len="med"/>
            </a:ln>
          </p:spPr>
        </p:pic>
        <p:pic>
          <p:nvPicPr>
            <p:cNvPr id="36" name="Picture 35"/>
            <p:cNvPicPr>
              <a:picLocks noChangeAspect="1"/>
            </p:cNvPicPr>
            <p:nvPr/>
          </p:nvPicPr>
          <p:blipFill>
            <a:blip r:embed="rId10"/>
            <a:stretch>
              <a:fillRect/>
            </a:stretch>
          </p:blipFill>
          <p:spPr>
            <a:xfrm>
              <a:off x="2241582" y="2115611"/>
              <a:ext cx="328663" cy="333376"/>
            </a:xfrm>
            <a:prstGeom prst="rect">
              <a:avLst/>
            </a:prstGeom>
            <a:ln w="7501" cap="flat" cmpd="sng" algn="ctr">
              <a:solidFill>
                <a:srgbClr val="9A9A9A"/>
              </a:solidFill>
              <a:prstDash val="solid"/>
              <a:round/>
              <a:headEnd type="none" w="med" len="med"/>
              <a:tailEnd type="none" w="med" len="med"/>
            </a:ln>
          </p:spPr>
        </p:pic>
        <p:pic>
          <p:nvPicPr>
            <p:cNvPr id="37" name="Picture 36"/>
            <p:cNvPicPr>
              <a:picLocks noChangeAspect="1"/>
            </p:cNvPicPr>
            <p:nvPr/>
          </p:nvPicPr>
          <p:blipFill>
            <a:blip r:embed="rId11"/>
            <a:stretch>
              <a:fillRect/>
            </a:stretch>
          </p:blipFill>
          <p:spPr>
            <a:xfrm>
              <a:off x="1484929" y="2115611"/>
              <a:ext cx="321075" cy="333376"/>
            </a:xfrm>
            <a:prstGeom prst="rect">
              <a:avLst/>
            </a:prstGeom>
            <a:ln w="7501" cap="flat" cmpd="sng" algn="ctr">
              <a:solidFill>
                <a:srgbClr val="9A9A9A"/>
              </a:solidFill>
              <a:prstDash val="solid"/>
              <a:round/>
              <a:headEnd type="none" w="med" len="med"/>
              <a:tailEnd type="none" w="med" len="med"/>
            </a:ln>
          </p:spPr>
        </p:pic>
        <p:pic>
          <p:nvPicPr>
            <p:cNvPr id="38" name="Picture 37"/>
            <p:cNvPicPr>
              <a:picLocks noChangeAspect="1"/>
            </p:cNvPicPr>
            <p:nvPr/>
          </p:nvPicPr>
          <p:blipFill>
            <a:blip r:embed="rId12"/>
            <a:stretch>
              <a:fillRect/>
            </a:stretch>
          </p:blipFill>
          <p:spPr>
            <a:xfrm>
              <a:off x="1857105" y="2115611"/>
              <a:ext cx="333376" cy="333376"/>
            </a:xfrm>
            <a:prstGeom prst="rect">
              <a:avLst/>
            </a:prstGeom>
            <a:ln w="7501" cap="flat" cmpd="sng" algn="ctr">
              <a:solidFill>
                <a:srgbClr val="9A9A9A"/>
              </a:solidFill>
              <a:prstDash val="solid"/>
              <a:round/>
              <a:headEnd type="none" w="med" len="med"/>
              <a:tailEnd type="none" w="med" len="med"/>
            </a:ln>
          </p:spPr>
        </p:pic>
        <p:pic>
          <p:nvPicPr>
            <p:cNvPr id="39" name="Picture 38"/>
            <p:cNvPicPr>
              <a:picLocks noChangeAspect="1"/>
            </p:cNvPicPr>
            <p:nvPr/>
          </p:nvPicPr>
          <p:blipFill rotWithShape="1">
            <a:blip r:embed="rId13"/>
            <a:srcRect l="18448" t="10922" r="18448" b="2440"/>
            <a:stretch/>
          </p:blipFill>
          <p:spPr>
            <a:xfrm>
              <a:off x="3001658" y="2115611"/>
              <a:ext cx="315301" cy="333376"/>
            </a:xfrm>
            <a:prstGeom prst="rect">
              <a:avLst/>
            </a:prstGeom>
            <a:ln w="7501" cap="flat" cmpd="sng" algn="ctr">
              <a:solidFill>
                <a:srgbClr val="9A9A9A"/>
              </a:solidFill>
              <a:prstDash val="solid"/>
              <a:round/>
              <a:headEnd type="none" w="med" len="med"/>
              <a:tailEnd type="none" w="med" len="med"/>
            </a:ln>
          </p:spPr>
        </p:pic>
        <p:pic>
          <p:nvPicPr>
            <p:cNvPr id="40" name="Picture 39"/>
            <p:cNvPicPr>
              <a:picLocks noChangeAspect="1"/>
            </p:cNvPicPr>
            <p:nvPr/>
          </p:nvPicPr>
          <p:blipFill rotWithShape="1">
            <a:blip r:embed="rId14"/>
            <a:srcRect l="17929" t="6383" r="17929" b="3955"/>
            <a:stretch/>
          </p:blipFill>
          <p:spPr>
            <a:xfrm>
              <a:off x="2621346" y="2115611"/>
              <a:ext cx="329211" cy="333376"/>
            </a:xfrm>
            <a:prstGeom prst="rect">
              <a:avLst/>
            </a:prstGeom>
            <a:ln w="7501" cap="flat" cmpd="sng" algn="ctr">
              <a:solidFill>
                <a:srgbClr val="9A9A9A"/>
              </a:solidFill>
              <a:prstDash val="solid"/>
              <a:round/>
              <a:headEnd type="none" w="med" len="med"/>
              <a:tailEnd type="none" w="med" len="med"/>
            </a:ln>
          </p:spPr>
        </p:pic>
        <p:pic>
          <p:nvPicPr>
            <p:cNvPr id="41" name="Picture 40"/>
            <p:cNvPicPr>
              <a:picLocks noChangeAspect="1"/>
            </p:cNvPicPr>
            <p:nvPr/>
          </p:nvPicPr>
          <p:blipFill rotWithShape="1">
            <a:blip r:embed="rId15"/>
            <a:srcRect l="24497" t="12678" r="24497" b="10916"/>
            <a:stretch/>
          </p:blipFill>
          <p:spPr>
            <a:xfrm>
              <a:off x="3368060" y="2115611"/>
              <a:ext cx="319804" cy="333376"/>
            </a:xfrm>
            <a:prstGeom prst="rect">
              <a:avLst/>
            </a:prstGeom>
            <a:ln w="7501" cap="flat" cmpd="sng" algn="ctr">
              <a:solidFill>
                <a:srgbClr val="9A9A9A"/>
              </a:solidFill>
              <a:prstDash val="solid"/>
              <a:round/>
              <a:headEnd type="none" w="med" len="med"/>
              <a:tailEnd type="none" w="med" len="med"/>
            </a:ln>
          </p:spPr>
        </p:pic>
      </p:grpSp>
      <p:graphicFrame>
        <p:nvGraphicFramePr>
          <p:cNvPr id="67" name="Table 66"/>
          <p:cNvGraphicFramePr>
            <a:graphicFrameLocks noGrp="1"/>
          </p:cNvGraphicFramePr>
          <p:nvPr>
            <p:extLst>
              <p:ext uri="{D42A27DB-BD31-4B8C-83A1-F6EECF244321}">
                <p14:modId xmlns:p14="http://schemas.microsoft.com/office/powerpoint/2010/main" val="1928185070"/>
              </p:ext>
            </p:extLst>
          </p:nvPr>
        </p:nvGraphicFramePr>
        <p:xfrm>
          <a:off x="1625485" y="2384308"/>
          <a:ext cx="2333088" cy="2336292"/>
        </p:xfrm>
        <a:graphic>
          <a:graphicData uri="http://schemas.openxmlformats.org/drawingml/2006/table">
            <a:tbl>
              <a:tblPr firstRow="1" bandRow="1">
                <a:tableStyleId>{2D5ABB26-0587-4C30-8999-92F81FD0307C}</a:tableStyleId>
              </a:tblPr>
              <a:tblGrid>
                <a:gridCol w="291636">
                  <a:extLst>
                    <a:ext uri="{9D8B030D-6E8A-4147-A177-3AD203B41FA5}">
                      <a16:colId xmlns:a16="http://schemas.microsoft.com/office/drawing/2014/main" val="20000"/>
                    </a:ext>
                  </a:extLst>
                </a:gridCol>
                <a:gridCol w="291636">
                  <a:extLst>
                    <a:ext uri="{9D8B030D-6E8A-4147-A177-3AD203B41FA5}">
                      <a16:colId xmlns:a16="http://schemas.microsoft.com/office/drawing/2014/main" val="20001"/>
                    </a:ext>
                  </a:extLst>
                </a:gridCol>
                <a:gridCol w="291636">
                  <a:extLst>
                    <a:ext uri="{9D8B030D-6E8A-4147-A177-3AD203B41FA5}">
                      <a16:colId xmlns:a16="http://schemas.microsoft.com/office/drawing/2014/main" val="20002"/>
                    </a:ext>
                  </a:extLst>
                </a:gridCol>
                <a:gridCol w="291636">
                  <a:extLst>
                    <a:ext uri="{9D8B030D-6E8A-4147-A177-3AD203B41FA5}">
                      <a16:colId xmlns:a16="http://schemas.microsoft.com/office/drawing/2014/main" val="20003"/>
                    </a:ext>
                  </a:extLst>
                </a:gridCol>
                <a:gridCol w="291636">
                  <a:extLst>
                    <a:ext uri="{9D8B030D-6E8A-4147-A177-3AD203B41FA5}">
                      <a16:colId xmlns:a16="http://schemas.microsoft.com/office/drawing/2014/main" val="20004"/>
                    </a:ext>
                  </a:extLst>
                </a:gridCol>
                <a:gridCol w="291636">
                  <a:extLst>
                    <a:ext uri="{9D8B030D-6E8A-4147-A177-3AD203B41FA5}">
                      <a16:colId xmlns:a16="http://schemas.microsoft.com/office/drawing/2014/main" val="20005"/>
                    </a:ext>
                  </a:extLst>
                </a:gridCol>
                <a:gridCol w="291636">
                  <a:extLst>
                    <a:ext uri="{9D8B030D-6E8A-4147-A177-3AD203B41FA5}">
                      <a16:colId xmlns:a16="http://schemas.microsoft.com/office/drawing/2014/main" val="20006"/>
                    </a:ext>
                  </a:extLst>
                </a:gridCol>
                <a:gridCol w="291636">
                  <a:extLst>
                    <a:ext uri="{9D8B030D-6E8A-4147-A177-3AD203B41FA5}">
                      <a16:colId xmlns:a16="http://schemas.microsoft.com/office/drawing/2014/main" val="20007"/>
                    </a:ext>
                  </a:extLst>
                </a:gridCol>
              </a:tblGrid>
              <a:tr h="333756">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r>
                        <a:rPr lang="en-US" sz="1400" dirty="0"/>
                        <a:t>1</a:t>
                      </a:r>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extLst>
                  <a:ext uri="{0D108BD9-81ED-4DB2-BD59-A6C34878D82A}">
                    <a16:rowId xmlns:a16="http://schemas.microsoft.com/office/drawing/2014/main" val="10000"/>
                  </a:ext>
                </a:extLst>
              </a:tr>
              <a:tr h="333756">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r>
                        <a:rPr lang="en-US" sz="1400" dirty="0"/>
                        <a:t>1</a:t>
                      </a:r>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extLst>
                  <a:ext uri="{0D108BD9-81ED-4DB2-BD59-A6C34878D82A}">
                    <a16:rowId xmlns:a16="http://schemas.microsoft.com/office/drawing/2014/main" val="10001"/>
                  </a:ext>
                </a:extLst>
              </a:tr>
              <a:tr h="333756">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r>
                        <a:rPr lang="en-US" sz="1400" dirty="0"/>
                        <a:t>1</a:t>
                      </a:r>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extLst>
                  <a:ext uri="{0D108BD9-81ED-4DB2-BD59-A6C34878D82A}">
                    <a16:rowId xmlns:a16="http://schemas.microsoft.com/office/drawing/2014/main" val="10002"/>
                  </a:ext>
                </a:extLst>
              </a:tr>
              <a:tr h="333756">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r>
                        <a:rPr lang="en-US" sz="1400" dirty="0"/>
                        <a:t>1</a:t>
                      </a:r>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extLst>
                  <a:ext uri="{0D108BD9-81ED-4DB2-BD59-A6C34878D82A}">
                    <a16:rowId xmlns:a16="http://schemas.microsoft.com/office/drawing/2014/main" val="10003"/>
                  </a:ext>
                </a:extLst>
              </a:tr>
              <a:tr h="333756">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r>
                        <a:rPr lang="en-US" sz="1400" dirty="0"/>
                        <a:t>1</a:t>
                      </a:r>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r>
                        <a:rPr lang="en-US" sz="1400" dirty="0"/>
                        <a:t>1</a:t>
                      </a:r>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extLst>
                  <a:ext uri="{0D108BD9-81ED-4DB2-BD59-A6C34878D82A}">
                    <a16:rowId xmlns:a16="http://schemas.microsoft.com/office/drawing/2014/main" val="10004"/>
                  </a:ext>
                </a:extLst>
              </a:tr>
              <a:tr h="333756">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r>
                        <a:rPr lang="en-US" sz="1400" dirty="0"/>
                        <a:t>1</a:t>
                      </a:r>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extLst>
                  <a:ext uri="{0D108BD9-81ED-4DB2-BD59-A6C34878D82A}">
                    <a16:rowId xmlns:a16="http://schemas.microsoft.com/office/drawing/2014/main" val="10005"/>
                  </a:ext>
                </a:extLst>
              </a:tr>
              <a:tr h="333756">
                <a:tc>
                  <a:txBody>
                    <a:bodyPr/>
                    <a:lstStyle/>
                    <a:p>
                      <a:pPr algn="ctr"/>
                      <a:r>
                        <a:rPr lang="en-US" sz="1400" dirty="0"/>
                        <a:t>1</a:t>
                      </a:r>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extLst>
                  <a:ext uri="{0D108BD9-81ED-4DB2-BD59-A6C34878D82A}">
                    <a16:rowId xmlns:a16="http://schemas.microsoft.com/office/drawing/2014/main" val="10006"/>
                  </a:ext>
                </a:extLst>
              </a:tr>
            </a:tbl>
          </a:graphicData>
        </a:graphic>
      </p:graphicFrame>
      <p:grpSp>
        <p:nvGrpSpPr>
          <p:cNvPr id="3" name="Group 2"/>
          <p:cNvGrpSpPr>
            <a:grpSpLocks/>
          </p:cNvGrpSpPr>
          <p:nvPr/>
        </p:nvGrpSpPr>
        <p:grpSpPr>
          <a:xfrm>
            <a:off x="7232189" y="1807286"/>
            <a:ext cx="3631393" cy="3144832"/>
            <a:chOff x="7024109" y="1807286"/>
            <a:chExt cx="4539241" cy="3931040"/>
          </a:xfrm>
        </p:grpSpPr>
        <p:sp>
          <p:nvSpPr>
            <p:cNvPr id="105" name="Rectangle 9"/>
            <p:cNvSpPr>
              <a:spLocks noChangeArrowheads="1"/>
            </p:cNvSpPr>
            <p:nvPr/>
          </p:nvSpPr>
          <p:spPr bwMode="auto">
            <a:xfrm>
              <a:off x="9017212" y="5553660"/>
              <a:ext cx="553036" cy="184666"/>
            </a:xfrm>
            <a:prstGeom prst="rect">
              <a:avLst/>
            </a:prstGeom>
            <a:noFill/>
            <a:ln w="12700">
              <a:noFill/>
              <a:miter lim="800000"/>
              <a:headEnd/>
              <a:tailEnd/>
            </a:ln>
          </p:spPr>
          <p:txBody>
            <a:bodyPr wrap="none" lIns="0" tIns="0" rIns="0" bIns="0" anchor="ctr">
              <a:noAutofit/>
            </a:bodyPr>
            <a:lstStyle/>
            <a:p>
              <a:pPr algn="ctr"/>
              <a:r>
                <a:rPr lang="en-US" sz="1200" dirty="0">
                  <a:solidFill>
                    <a:schemeClr val="tx2"/>
                  </a:solidFill>
                  <a:sym typeface="Trebuchet MS" panose="020B0603020202020204" pitchFamily="34" charset="0"/>
                </a:rPr>
                <a:t>Escapist</a:t>
              </a:r>
            </a:p>
          </p:txBody>
        </p:sp>
        <p:sp>
          <p:nvSpPr>
            <p:cNvPr id="106" name="Rectangle 9"/>
            <p:cNvSpPr>
              <a:spLocks noChangeArrowheads="1"/>
            </p:cNvSpPr>
            <p:nvPr/>
          </p:nvSpPr>
          <p:spPr bwMode="auto">
            <a:xfrm>
              <a:off x="9017212" y="1807286"/>
              <a:ext cx="553036" cy="184666"/>
            </a:xfrm>
            <a:prstGeom prst="rect">
              <a:avLst/>
            </a:prstGeom>
            <a:noFill/>
            <a:ln w="12700">
              <a:noFill/>
              <a:miter lim="800000"/>
              <a:headEnd/>
              <a:tailEnd/>
            </a:ln>
          </p:spPr>
          <p:txBody>
            <a:bodyPr wrap="none" lIns="0" tIns="0" rIns="0" bIns="0" anchor="ctr">
              <a:noAutofit/>
            </a:bodyPr>
            <a:lstStyle/>
            <a:p>
              <a:pPr algn="ctr"/>
              <a:r>
                <a:rPr lang="en-US" sz="1200" dirty="0">
                  <a:solidFill>
                    <a:schemeClr val="tx2"/>
                  </a:solidFill>
                  <a:sym typeface="Trebuchet MS" panose="020B0603020202020204" pitchFamily="34" charset="0"/>
                </a:rPr>
                <a:t>Serious</a:t>
              </a:r>
            </a:p>
          </p:txBody>
        </p:sp>
        <p:grpSp>
          <p:nvGrpSpPr>
            <p:cNvPr id="110" name="Group 109"/>
            <p:cNvGrpSpPr/>
            <p:nvPr/>
          </p:nvGrpSpPr>
          <p:grpSpPr>
            <a:xfrm>
              <a:off x="7633605" y="2177368"/>
              <a:ext cx="3320250" cy="3190875"/>
              <a:chOff x="7633605" y="2115611"/>
              <a:chExt cx="3320250" cy="3190875"/>
            </a:xfrm>
          </p:grpSpPr>
          <p:sp>
            <p:nvSpPr>
              <p:cNvPr id="98" name="Rectangle 10"/>
              <p:cNvSpPr>
                <a:spLocks noChangeArrowheads="1"/>
              </p:cNvSpPr>
              <p:nvPr/>
            </p:nvSpPr>
            <p:spPr bwMode="auto">
              <a:xfrm>
                <a:off x="9293730" y="2115611"/>
                <a:ext cx="1660125" cy="1600200"/>
              </a:xfrm>
              <a:prstGeom prst="rect">
                <a:avLst/>
              </a:prstGeom>
              <a:solidFill>
                <a:schemeClr val="bg1"/>
              </a:solidFill>
              <a:ln w="7620" cap="rnd" algn="ctr">
                <a:solidFill>
                  <a:schemeClr val="tx2"/>
                </a:solidFill>
                <a:round/>
                <a:headEnd/>
                <a:tailEnd/>
              </a:ln>
            </p:spPr>
            <p:txBody>
              <a:bodyPr wrap="none" lIns="83120" tIns="83120" rIns="83120" bIns="83120" anchor="ctr"/>
              <a:lstStyle/>
              <a:p>
                <a:pPr algn="ctr"/>
                <a:endParaRPr lang="en-US" sz="1200" dirty="0">
                  <a:sym typeface="Trebuchet MS" panose="020B0603020202020204" pitchFamily="34" charset="0"/>
                </a:endParaRPr>
              </a:p>
            </p:txBody>
          </p:sp>
          <p:sp>
            <p:nvSpPr>
              <p:cNvPr id="99" name="Rectangle 11"/>
              <p:cNvSpPr>
                <a:spLocks noChangeArrowheads="1"/>
              </p:cNvSpPr>
              <p:nvPr/>
            </p:nvSpPr>
            <p:spPr bwMode="auto">
              <a:xfrm>
                <a:off x="7633605" y="2115611"/>
                <a:ext cx="1660125" cy="1600200"/>
              </a:xfrm>
              <a:prstGeom prst="rect">
                <a:avLst/>
              </a:prstGeom>
              <a:solidFill>
                <a:schemeClr val="bg1"/>
              </a:solidFill>
              <a:ln w="7620" cap="rnd" algn="ctr">
                <a:solidFill>
                  <a:schemeClr val="tx2"/>
                </a:solidFill>
                <a:round/>
                <a:headEnd/>
                <a:tailEnd/>
              </a:ln>
            </p:spPr>
            <p:txBody>
              <a:bodyPr wrap="none" lIns="83120" tIns="83120" rIns="83120" bIns="83120" anchor="ctr"/>
              <a:lstStyle/>
              <a:p>
                <a:pPr algn="ctr"/>
                <a:endParaRPr lang="en-US" sz="1200" dirty="0">
                  <a:sym typeface="Trebuchet MS" panose="020B0603020202020204" pitchFamily="34" charset="0"/>
                </a:endParaRPr>
              </a:p>
            </p:txBody>
          </p:sp>
          <p:sp>
            <p:nvSpPr>
              <p:cNvPr id="100" name="Rectangle 12"/>
              <p:cNvSpPr>
                <a:spLocks noChangeArrowheads="1"/>
              </p:cNvSpPr>
              <p:nvPr/>
            </p:nvSpPr>
            <p:spPr bwMode="auto">
              <a:xfrm>
                <a:off x="7633605" y="3706286"/>
                <a:ext cx="1660125" cy="1600200"/>
              </a:xfrm>
              <a:prstGeom prst="rect">
                <a:avLst/>
              </a:prstGeom>
              <a:solidFill>
                <a:schemeClr val="bg1"/>
              </a:solidFill>
              <a:ln w="7620" cap="rnd" algn="ctr">
                <a:solidFill>
                  <a:schemeClr val="tx2"/>
                </a:solidFill>
                <a:round/>
                <a:headEnd/>
                <a:tailEnd/>
              </a:ln>
            </p:spPr>
            <p:txBody>
              <a:bodyPr wrap="none" lIns="83120" tIns="83120" rIns="83120" bIns="83120" anchor="ctr"/>
              <a:lstStyle/>
              <a:p>
                <a:pPr algn="ctr"/>
                <a:endParaRPr lang="en-US" sz="1200" dirty="0">
                  <a:sym typeface="Trebuchet MS" panose="020B0603020202020204" pitchFamily="34" charset="0"/>
                </a:endParaRPr>
              </a:p>
            </p:txBody>
          </p:sp>
          <p:sp>
            <p:nvSpPr>
              <p:cNvPr id="101" name="Rectangle 13"/>
              <p:cNvSpPr>
                <a:spLocks noChangeArrowheads="1"/>
              </p:cNvSpPr>
              <p:nvPr/>
            </p:nvSpPr>
            <p:spPr bwMode="auto">
              <a:xfrm>
                <a:off x="9293730" y="3706286"/>
                <a:ext cx="1660125" cy="1600200"/>
              </a:xfrm>
              <a:prstGeom prst="rect">
                <a:avLst/>
              </a:prstGeom>
              <a:solidFill>
                <a:schemeClr val="bg1"/>
              </a:solidFill>
              <a:ln w="7620" cap="rnd" algn="ctr">
                <a:solidFill>
                  <a:schemeClr val="tx2"/>
                </a:solidFill>
                <a:round/>
                <a:headEnd/>
                <a:tailEnd/>
              </a:ln>
            </p:spPr>
            <p:txBody>
              <a:bodyPr wrap="none" lIns="83120" tIns="83120" rIns="83120" bIns="83120" anchor="ctr"/>
              <a:lstStyle/>
              <a:p>
                <a:pPr algn="ctr"/>
                <a:endParaRPr lang="en-US" sz="1200" dirty="0">
                  <a:sym typeface="Trebuchet MS" panose="020B0603020202020204" pitchFamily="34" charset="0"/>
                </a:endParaRPr>
              </a:p>
            </p:txBody>
          </p:sp>
          <p:cxnSp>
            <p:nvCxnSpPr>
              <p:cNvPr id="108" name="Straight Connector 107"/>
              <p:cNvCxnSpPr/>
              <p:nvPr/>
            </p:nvCxnSpPr>
            <p:spPr>
              <a:xfrm flipH="1">
                <a:off x="7633605" y="3711049"/>
                <a:ext cx="3320249" cy="0"/>
              </a:xfrm>
              <a:prstGeom prst="line">
                <a:avLst/>
              </a:prstGeom>
              <a:ln w="15240" cap="rnd">
                <a:solidFill>
                  <a:schemeClr val="accent5"/>
                </a:solidFill>
                <a:prstDash val="solid"/>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16200000" flipH="1">
                <a:off x="7698292" y="3711049"/>
                <a:ext cx="3190875" cy="0"/>
              </a:xfrm>
              <a:prstGeom prst="line">
                <a:avLst/>
              </a:prstGeom>
              <a:ln w="15240" cap="rnd">
                <a:solidFill>
                  <a:schemeClr val="accent5"/>
                </a:solidFill>
                <a:prstDash val="solid"/>
                <a:headEnd type="triangle" w="sm" len="sm"/>
                <a:tailEnd type="triangle" w="sm" len="sm"/>
              </a:ln>
            </p:spPr>
            <p:style>
              <a:lnRef idx="1">
                <a:schemeClr val="accent1"/>
              </a:lnRef>
              <a:fillRef idx="0">
                <a:schemeClr val="accent1"/>
              </a:fillRef>
              <a:effectRef idx="0">
                <a:schemeClr val="accent1"/>
              </a:effectRef>
              <a:fontRef idx="minor">
                <a:schemeClr val="tx1"/>
              </a:fontRef>
            </p:style>
          </p:cxnSp>
        </p:grpSp>
        <p:sp>
          <p:nvSpPr>
            <p:cNvPr id="96" name="Rectangle 8"/>
            <p:cNvSpPr>
              <a:spLocks noChangeArrowheads="1"/>
            </p:cNvSpPr>
            <p:nvPr/>
          </p:nvSpPr>
          <p:spPr bwMode="auto">
            <a:xfrm>
              <a:off x="8108505" y="2513766"/>
              <a:ext cx="968214" cy="153888"/>
            </a:xfrm>
            <a:prstGeom prst="rect">
              <a:avLst/>
            </a:prstGeom>
            <a:noFill/>
            <a:ln w="12700">
              <a:noFill/>
              <a:miter lim="800000"/>
              <a:headEnd/>
              <a:tailEnd/>
            </a:ln>
          </p:spPr>
          <p:txBody>
            <a:bodyPr wrap="none" lIns="0" tIns="0" rIns="0" bIns="0">
              <a:noAutofit/>
            </a:bodyPr>
            <a:lstStyle/>
            <a:p>
              <a:pPr algn="ctr"/>
              <a:r>
                <a:rPr lang="en-US" sz="800" dirty="0">
                  <a:solidFill>
                    <a:srgbClr val="03522D"/>
                  </a:solidFill>
                  <a:sym typeface="Trebuchet MS" panose="020B0603020202020204" pitchFamily="34" charset="0"/>
                </a:rPr>
                <a:t>The Color Purple</a:t>
              </a:r>
            </a:p>
          </p:txBody>
        </p:sp>
        <p:sp>
          <p:nvSpPr>
            <p:cNvPr id="97" name="Rectangle 9"/>
            <p:cNvSpPr>
              <a:spLocks noChangeArrowheads="1"/>
            </p:cNvSpPr>
            <p:nvPr/>
          </p:nvSpPr>
          <p:spPr bwMode="auto">
            <a:xfrm>
              <a:off x="7024109" y="3495808"/>
              <a:ext cx="545021" cy="553998"/>
            </a:xfrm>
            <a:prstGeom prst="rect">
              <a:avLst/>
            </a:prstGeom>
            <a:noFill/>
            <a:ln w="12700">
              <a:noFill/>
              <a:miter lim="800000"/>
              <a:headEnd/>
              <a:tailEnd/>
            </a:ln>
          </p:spPr>
          <p:txBody>
            <a:bodyPr wrap="none" lIns="0" tIns="0" rIns="0" bIns="0" anchor="ctr">
              <a:noAutofit/>
            </a:bodyPr>
            <a:lstStyle/>
            <a:p>
              <a:pPr algn="r"/>
              <a:r>
                <a:rPr lang="en-US" sz="1200" dirty="0">
                  <a:solidFill>
                    <a:schemeClr val="tx2"/>
                  </a:solidFill>
                  <a:sym typeface="Trebuchet MS" panose="020B0603020202020204" pitchFamily="34" charset="0"/>
                </a:rPr>
                <a:t>Geared</a:t>
              </a:r>
              <a:br>
                <a:rPr lang="en-US" sz="1200" dirty="0">
                  <a:solidFill>
                    <a:schemeClr val="tx2"/>
                  </a:solidFill>
                  <a:sym typeface="Trebuchet MS" panose="020B0603020202020204" pitchFamily="34" charset="0"/>
                </a:rPr>
              </a:br>
              <a:r>
                <a:rPr lang="en-US" sz="1200" dirty="0">
                  <a:solidFill>
                    <a:schemeClr val="tx2"/>
                  </a:solidFill>
                  <a:sym typeface="Trebuchet MS" panose="020B0603020202020204" pitchFamily="34" charset="0"/>
                </a:rPr>
                <a:t>towards</a:t>
              </a:r>
              <a:br>
                <a:rPr lang="en-US" sz="1200" dirty="0">
                  <a:solidFill>
                    <a:schemeClr val="tx2"/>
                  </a:solidFill>
                  <a:sym typeface="Trebuchet MS" panose="020B0603020202020204" pitchFamily="34" charset="0"/>
                </a:rPr>
              </a:br>
              <a:r>
                <a:rPr lang="en-US" sz="1200" dirty="0">
                  <a:solidFill>
                    <a:schemeClr val="tx2"/>
                  </a:solidFill>
                  <a:sym typeface="Trebuchet MS" panose="020B0603020202020204" pitchFamily="34" charset="0"/>
                </a:rPr>
                <a:t>females</a:t>
              </a:r>
            </a:p>
          </p:txBody>
        </p:sp>
        <p:sp>
          <p:nvSpPr>
            <p:cNvPr id="107" name="Rectangle 9"/>
            <p:cNvSpPr>
              <a:spLocks noChangeArrowheads="1"/>
            </p:cNvSpPr>
            <p:nvPr/>
          </p:nvSpPr>
          <p:spPr bwMode="auto">
            <a:xfrm>
              <a:off x="11018329" y="3495808"/>
              <a:ext cx="545021" cy="553998"/>
            </a:xfrm>
            <a:prstGeom prst="rect">
              <a:avLst/>
            </a:prstGeom>
            <a:noFill/>
            <a:ln w="12700">
              <a:noFill/>
              <a:miter lim="800000"/>
              <a:headEnd/>
              <a:tailEnd/>
            </a:ln>
          </p:spPr>
          <p:txBody>
            <a:bodyPr wrap="none" lIns="0" tIns="0" rIns="0" bIns="0" anchor="ctr">
              <a:noAutofit/>
            </a:bodyPr>
            <a:lstStyle/>
            <a:p>
              <a:r>
                <a:rPr lang="en-US" sz="1200" dirty="0">
                  <a:solidFill>
                    <a:schemeClr val="tx2"/>
                  </a:solidFill>
                  <a:sym typeface="Trebuchet MS" panose="020B0603020202020204" pitchFamily="34" charset="0"/>
                </a:rPr>
                <a:t>Geared</a:t>
              </a:r>
              <a:br>
                <a:rPr lang="en-US" sz="1200" dirty="0">
                  <a:solidFill>
                    <a:schemeClr val="tx2"/>
                  </a:solidFill>
                  <a:sym typeface="Trebuchet MS" panose="020B0603020202020204" pitchFamily="34" charset="0"/>
                </a:rPr>
              </a:br>
              <a:r>
                <a:rPr lang="en-US" sz="1200" dirty="0">
                  <a:solidFill>
                    <a:schemeClr val="tx2"/>
                  </a:solidFill>
                  <a:sym typeface="Trebuchet MS" panose="020B0603020202020204" pitchFamily="34" charset="0"/>
                </a:rPr>
                <a:t>towards</a:t>
              </a:r>
              <a:br>
                <a:rPr lang="en-US" sz="1200" dirty="0">
                  <a:solidFill>
                    <a:schemeClr val="tx2"/>
                  </a:solidFill>
                  <a:sym typeface="Trebuchet MS" panose="020B0603020202020204" pitchFamily="34" charset="0"/>
                </a:rPr>
              </a:br>
              <a:r>
                <a:rPr lang="en-US" sz="1200" dirty="0">
                  <a:solidFill>
                    <a:schemeClr val="tx2"/>
                  </a:solidFill>
                  <a:sym typeface="Trebuchet MS" panose="020B0603020202020204" pitchFamily="34" charset="0"/>
                </a:rPr>
                <a:t>males</a:t>
              </a:r>
            </a:p>
          </p:txBody>
        </p:sp>
        <p:sp>
          <p:nvSpPr>
            <p:cNvPr id="112" name="Rectangle 8"/>
            <p:cNvSpPr>
              <a:spLocks noChangeArrowheads="1"/>
            </p:cNvSpPr>
            <p:nvPr/>
          </p:nvSpPr>
          <p:spPr bwMode="auto">
            <a:xfrm>
              <a:off x="7780711" y="3516282"/>
              <a:ext cx="1199047" cy="153888"/>
            </a:xfrm>
            <a:prstGeom prst="rect">
              <a:avLst/>
            </a:prstGeom>
            <a:noFill/>
            <a:ln w="12700">
              <a:noFill/>
              <a:miter lim="800000"/>
              <a:headEnd/>
              <a:tailEnd/>
            </a:ln>
          </p:spPr>
          <p:txBody>
            <a:bodyPr wrap="none" lIns="0" tIns="0" rIns="0" bIns="0">
              <a:noAutofit/>
            </a:bodyPr>
            <a:lstStyle/>
            <a:p>
              <a:pPr algn="ctr"/>
              <a:r>
                <a:rPr lang="en-US" sz="800" dirty="0">
                  <a:solidFill>
                    <a:srgbClr val="03522D"/>
                  </a:solidFill>
                  <a:sym typeface="Trebuchet MS" panose="020B0603020202020204" pitchFamily="34" charset="0"/>
                </a:rPr>
                <a:t>Sense and Sensibility</a:t>
              </a:r>
            </a:p>
          </p:txBody>
        </p:sp>
        <p:sp>
          <p:nvSpPr>
            <p:cNvPr id="113" name="Rectangle 8"/>
            <p:cNvSpPr>
              <a:spLocks noChangeArrowheads="1"/>
            </p:cNvSpPr>
            <p:nvPr/>
          </p:nvSpPr>
          <p:spPr bwMode="auto">
            <a:xfrm>
              <a:off x="7780711" y="4668894"/>
              <a:ext cx="1199047" cy="153888"/>
            </a:xfrm>
            <a:prstGeom prst="rect">
              <a:avLst/>
            </a:prstGeom>
            <a:noFill/>
            <a:ln w="12700">
              <a:noFill/>
              <a:miter lim="800000"/>
              <a:headEnd/>
              <a:tailEnd/>
            </a:ln>
          </p:spPr>
          <p:txBody>
            <a:bodyPr wrap="none" lIns="0" tIns="0" rIns="0" bIns="0">
              <a:noAutofit/>
            </a:bodyPr>
            <a:lstStyle/>
            <a:p>
              <a:pPr algn="ctr"/>
              <a:r>
                <a:rPr lang="en-US" sz="800" dirty="0">
                  <a:solidFill>
                    <a:srgbClr val="03522D"/>
                  </a:solidFill>
                  <a:sym typeface="Trebuchet MS" panose="020B0603020202020204" pitchFamily="34" charset="0"/>
                </a:rPr>
                <a:t>The Princess Diaries</a:t>
              </a:r>
            </a:p>
          </p:txBody>
        </p:sp>
        <p:sp>
          <p:nvSpPr>
            <p:cNvPr id="114" name="Rectangle 8"/>
            <p:cNvSpPr>
              <a:spLocks noChangeArrowheads="1"/>
            </p:cNvSpPr>
            <p:nvPr/>
          </p:nvSpPr>
          <p:spPr bwMode="auto">
            <a:xfrm>
              <a:off x="8944491" y="4281543"/>
              <a:ext cx="618759" cy="123111"/>
            </a:xfrm>
            <a:prstGeom prst="rect">
              <a:avLst/>
            </a:prstGeom>
            <a:solidFill>
              <a:srgbClr val="FFFFFF"/>
            </a:solidFill>
            <a:ln w="12700">
              <a:noFill/>
              <a:miter lim="800000"/>
              <a:headEnd/>
              <a:tailEnd/>
            </a:ln>
          </p:spPr>
          <p:txBody>
            <a:bodyPr wrap="none" lIns="0" tIns="0" rIns="0" bIns="0">
              <a:spAutoFit/>
            </a:bodyPr>
            <a:lstStyle/>
            <a:p>
              <a:pPr algn="ctr"/>
              <a:r>
                <a:rPr lang="en-US" sz="800" dirty="0">
                  <a:solidFill>
                    <a:srgbClr val="03522D"/>
                  </a:solidFill>
                  <a:sym typeface="Trebuchet MS" panose="020B0603020202020204" pitchFamily="34" charset="0"/>
                </a:rPr>
                <a:t>The Lion King</a:t>
              </a:r>
            </a:p>
          </p:txBody>
        </p:sp>
        <p:sp>
          <p:nvSpPr>
            <p:cNvPr id="115" name="Rectangle 8"/>
            <p:cNvSpPr>
              <a:spLocks noChangeArrowheads="1"/>
            </p:cNvSpPr>
            <p:nvPr/>
          </p:nvSpPr>
          <p:spPr bwMode="auto">
            <a:xfrm>
              <a:off x="9464003" y="4745655"/>
              <a:ext cx="844782" cy="123111"/>
            </a:xfrm>
            <a:prstGeom prst="rect">
              <a:avLst/>
            </a:prstGeom>
            <a:solidFill>
              <a:srgbClr val="FFFFFF"/>
            </a:solidFill>
            <a:ln w="12700">
              <a:noFill/>
              <a:miter lim="800000"/>
              <a:headEnd/>
              <a:tailEnd/>
            </a:ln>
          </p:spPr>
          <p:txBody>
            <a:bodyPr wrap="none" lIns="0" tIns="0" rIns="0" bIns="0">
              <a:spAutoFit/>
            </a:bodyPr>
            <a:lstStyle/>
            <a:p>
              <a:pPr algn="ctr"/>
              <a:r>
                <a:rPr lang="en-US" sz="800" dirty="0">
                  <a:solidFill>
                    <a:srgbClr val="03522D"/>
                  </a:solidFill>
                  <a:sym typeface="Trebuchet MS" panose="020B0603020202020204" pitchFamily="34" charset="0"/>
                </a:rPr>
                <a:t>Independence Day</a:t>
              </a:r>
            </a:p>
          </p:txBody>
        </p:sp>
        <p:sp>
          <p:nvSpPr>
            <p:cNvPr id="116" name="Rectangle 8"/>
            <p:cNvSpPr>
              <a:spLocks noChangeArrowheads="1"/>
            </p:cNvSpPr>
            <p:nvPr/>
          </p:nvSpPr>
          <p:spPr bwMode="auto">
            <a:xfrm>
              <a:off x="9963956" y="4428407"/>
              <a:ext cx="847988" cy="123111"/>
            </a:xfrm>
            <a:prstGeom prst="rect">
              <a:avLst/>
            </a:prstGeom>
            <a:solidFill>
              <a:srgbClr val="FFFFFF"/>
            </a:solidFill>
            <a:ln w="12700">
              <a:noFill/>
              <a:miter lim="800000"/>
              <a:headEnd/>
              <a:tailEnd/>
            </a:ln>
          </p:spPr>
          <p:txBody>
            <a:bodyPr wrap="none" lIns="0" tIns="0" rIns="0" bIns="0">
              <a:spAutoFit/>
            </a:bodyPr>
            <a:lstStyle/>
            <a:p>
              <a:pPr algn="ctr"/>
              <a:r>
                <a:rPr lang="en-US" sz="800" dirty="0">
                  <a:solidFill>
                    <a:srgbClr val="03522D"/>
                  </a:solidFill>
                  <a:sym typeface="Trebuchet MS" panose="020B0603020202020204" pitchFamily="34" charset="0"/>
                </a:rPr>
                <a:t>Dumb and Dumber</a:t>
              </a:r>
            </a:p>
          </p:txBody>
        </p:sp>
        <p:sp>
          <p:nvSpPr>
            <p:cNvPr id="117" name="Rectangle 8"/>
            <p:cNvSpPr>
              <a:spLocks noChangeArrowheads="1"/>
            </p:cNvSpPr>
            <p:nvPr/>
          </p:nvSpPr>
          <p:spPr bwMode="auto">
            <a:xfrm>
              <a:off x="10071543" y="3211196"/>
              <a:ext cx="686085" cy="123111"/>
            </a:xfrm>
            <a:prstGeom prst="rect">
              <a:avLst/>
            </a:prstGeom>
            <a:solidFill>
              <a:srgbClr val="FFFFFF"/>
            </a:solidFill>
            <a:ln w="12700">
              <a:noFill/>
              <a:miter lim="800000"/>
              <a:headEnd/>
              <a:tailEnd/>
            </a:ln>
          </p:spPr>
          <p:txBody>
            <a:bodyPr wrap="none" lIns="0" tIns="0" rIns="0" bIns="0">
              <a:spAutoFit/>
            </a:bodyPr>
            <a:lstStyle/>
            <a:p>
              <a:pPr algn="ctr"/>
              <a:r>
                <a:rPr lang="en-US" sz="800" dirty="0">
                  <a:solidFill>
                    <a:srgbClr val="03522D"/>
                  </a:solidFill>
                  <a:sym typeface="Trebuchet MS" panose="020B0603020202020204" pitchFamily="34" charset="0"/>
                </a:rPr>
                <a:t>Lethal Weapon</a:t>
              </a:r>
            </a:p>
          </p:txBody>
        </p:sp>
        <p:sp>
          <p:nvSpPr>
            <p:cNvPr id="118" name="Rectangle 8"/>
            <p:cNvSpPr>
              <a:spLocks noChangeArrowheads="1"/>
            </p:cNvSpPr>
            <p:nvPr/>
          </p:nvSpPr>
          <p:spPr bwMode="auto">
            <a:xfrm>
              <a:off x="9416970" y="3516282"/>
              <a:ext cx="506549" cy="123111"/>
            </a:xfrm>
            <a:prstGeom prst="rect">
              <a:avLst/>
            </a:prstGeom>
            <a:solidFill>
              <a:srgbClr val="FFFFFF"/>
            </a:solidFill>
            <a:ln w="12700">
              <a:noFill/>
              <a:miter lim="800000"/>
              <a:headEnd/>
              <a:tailEnd/>
            </a:ln>
          </p:spPr>
          <p:txBody>
            <a:bodyPr wrap="none" lIns="0" tIns="0" rIns="0" bIns="0">
              <a:spAutoFit/>
            </a:bodyPr>
            <a:lstStyle/>
            <a:p>
              <a:pPr algn="ctr"/>
              <a:r>
                <a:rPr lang="en-US" sz="800" dirty="0">
                  <a:solidFill>
                    <a:srgbClr val="03522D"/>
                  </a:solidFill>
                  <a:sym typeface="Trebuchet MS" panose="020B0603020202020204" pitchFamily="34" charset="0"/>
                </a:rPr>
                <a:t>Ocean’s 11</a:t>
              </a:r>
            </a:p>
          </p:txBody>
        </p:sp>
        <p:sp>
          <p:nvSpPr>
            <p:cNvPr id="126" name="Rectangle 8"/>
            <p:cNvSpPr>
              <a:spLocks noChangeArrowheads="1"/>
            </p:cNvSpPr>
            <p:nvPr/>
          </p:nvSpPr>
          <p:spPr bwMode="auto">
            <a:xfrm>
              <a:off x="9047886" y="2354336"/>
              <a:ext cx="411971" cy="123111"/>
            </a:xfrm>
            <a:prstGeom prst="rect">
              <a:avLst/>
            </a:prstGeom>
            <a:solidFill>
              <a:srgbClr val="FFFFFF"/>
            </a:solidFill>
            <a:ln w="12700">
              <a:noFill/>
              <a:miter lim="800000"/>
              <a:headEnd/>
              <a:tailEnd/>
            </a:ln>
          </p:spPr>
          <p:txBody>
            <a:bodyPr wrap="none" lIns="0" tIns="0" rIns="0" bIns="0">
              <a:spAutoFit/>
            </a:bodyPr>
            <a:lstStyle/>
            <a:p>
              <a:pPr algn="ctr"/>
              <a:r>
                <a:rPr lang="en-US" sz="800" dirty="0">
                  <a:solidFill>
                    <a:srgbClr val="03522D"/>
                  </a:solidFill>
                  <a:sym typeface="Trebuchet MS" panose="020B0603020202020204" pitchFamily="34" charset="0"/>
                </a:rPr>
                <a:t>Amadeus</a:t>
              </a:r>
            </a:p>
          </p:txBody>
        </p:sp>
        <p:sp>
          <p:nvSpPr>
            <p:cNvPr id="127" name="Rectangle 8"/>
            <p:cNvSpPr>
              <a:spLocks noChangeArrowheads="1"/>
            </p:cNvSpPr>
            <p:nvPr/>
          </p:nvSpPr>
          <p:spPr bwMode="auto">
            <a:xfrm>
              <a:off x="10087943" y="2235960"/>
              <a:ext cx="504945" cy="123111"/>
            </a:xfrm>
            <a:prstGeom prst="rect">
              <a:avLst/>
            </a:prstGeom>
            <a:solidFill>
              <a:srgbClr val="FFFFFF"/>
            </a:solidFill>
            <a:ln w="12700">
              <a:noFill/>
              <a:miter lim="800000"/>
              <a:headEnd/>
              <a:tailEnd/>
            </a:ln>
          </p:spPr>
          <p:txBody>
            <a:bodyPr wrap="none" lIns="0" tIns="0" rIns="0" bIns="0">
              <a:spAutoFit/>
            </a:bodyPr>
            <a:lstStyle/>
            <a:p>
              <a:pPr algn="ctr"/>
              <a:r>
                <a:rPr lang="en-US" sz="800" dirty="0">
                  <a:solidFill>
                    <a:srgbClr val="03522D"/>
                  </a:solidFill>
                  <a:sym typeface="Trebuchet MS" panose="020B0603020202020204" pitchFamily="34" charset="0"/>
                </a:rPr>
                <a:t>Braveheart</a:t>
              </a:r>
            </a:p>
          </p:txBody>
        </p:sp>
        <p:sp>
          <p:nvSpPr>
            <p:cNvPr id="128" name="Rectangle 8"/>
            <p:cNvSpPr>
              <a:spLocks noChangeArrowheads="1"/>
            </p:cNvSpPr>
            <p:nvPr/>
          </p:nvSpPr>
          <p:spPr bwMode="auto">
            <a:xfrm>
              <a:off x="9389692" y="4143127"/>
              <a:ext cx="177934" cy="98489"/>
            </a:xfrm>
            <a:prstGeom prst="rect">
              <a:avLst/>
            </a:prstGeom>
            <a:solidFill>
              <a:srgbClr val="FFFFFF"/>
            </a:solidFill>
            <a:ln w="12700">
              <a:noFill/>
              <a:miter lim="800000"/>
              <a:headEnd/>
              <a:tailEnd/>
            </a:ln>
          </p:spPr>
          <p:txBody>
            <a:bodyPr wrap="none" lIns="0" tIns="0" rIns="0" bIns="0">
              <a:spAutoFit/>
            </a:bodyPr>
            <a:lstStyle/>
            <a:p>
              <a:pPr algn="ctr"/>
              <a:r>
                <a:rPr lang="en-US" sz="640" dirty="0">
                  <a:sym typeface="Trebuchet MS" panose="020B0603020202020204" pitchFamily="34" charset="0"/>
                </a:rPr>
                <a:t>Dave</a:t>
              </a:r>
            </a:p>
          </p:txBody>
        </p:sp>
        <p:grpSp>
          <p:nvGrpSpPr>
            <p:cNvPr id="150" name="Group 149"/>
            <p:cNvGrpSpPr/>
            <p:nvPr/>
          </p:nvGrpSpPr>
          <p:grpSpPr>
            <a:xfrm>
              <a:off x="7780711" y="4229520"/>
              <a:ext cx="365402" cy="365760"/>
              <a:chOff x="6476006" y="3112403"/>
              <a:chExt cx="365402" cy="365760"/>
            </a:xfrm>
          </p:grpSpPr>
          <p:sp>
            <p:nvSpPr>
              <p:cNvPr id="130" name="AutoShape 7"/>
              <p:cNvSpPr>
                <a:spLocks noChangeAspect="1" noChangeArrowheads="1" noTextEdit="1"/>
              </p:cNvSpPr>
              <p:nvPr/>
            </p:nvSpPr>
            <p:spPr bwMode="auto">
              <a:xfrm>
                <a:off x="6476006" y="3112403"/>
                <a:ext cx="365402"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31" name="Freeform 130"/>
              <p:cNvSpPr>
                <a:spLocks/>
              </p:cNvSpPr>
              <p:nvPr/>
            </p:nvSpPr>
            <p:spPr bwMode="auto">
              <a:xfrm>
                <a:off x="6484408" y="3137252"/>
                <a:ext cx="316420" cy="316420"/>
              </a:xfrm>
              <a:custGeom>
                <a:avLst/>
                <a:gdLst>
                  <a:gd name="T0" fmla="*/ 151 w 865"/>
                  <a:gd name="T1" fmla="*/ 191 h 864"/>
                  <a:gd name="T2" fmla="*/ 485 w 865"/>
                  <a:gd name="T3" fmla="*/ 0 h 864"/>
                  <a:gd name="T4" fmla="*/ 766 w 865"/>
                  <a:gd name="T5" fmla="*/ 136 h 864"/>
                  <a:gd name="T6" fmla="*/ 752 w 865"/>
                  <a:gd name="T7" fmla="*/ 159 h 864"/>
                  <a:gd name="T8" fmla="*/ 781 w 865"/>
                  <a:gd name="T9" fmla="*/ 258 h 864"/>
                  <a:gd name="T10" fmla="*/ 787 w 865"/>
                  <a:gd name="T11" fmla="*/ 342 h 864"/>
                  <a:gd name="T12" fmla="*/ 823 w 865"/>
                  <a:gd name="T13" fmla="*/ 401 h 864"/>
                  <a:gd name="T14" fmla="*/ 855 w 865"/>
                  <a:gd name="T15" fmla="*/ 473 h 864"/>
                  <a:gd name="T16" fmla="*/ 776 w 865"/>
                  <a:gd name="T17" fmla="*/ 511 h 864"/>
                  <a:gd name="T18" fmla="*/ 778 w 865"/>
                  <a:gd name="T19" fmla="*/ 571 h 864"/>
                  <a:gd name="T20" fmla="*/ 758 w 865"/>
                  <a:gd name="T21" fmla="*/ 682 h 864"/>
                  <a:gd name="T22" fmla="*/ 652 w 865"/>
                  <a:gd name="T23" fmla="*/ 702 h 864"/>
                  <a:gd name="T24" fmla="*/ 593 w 865"/>
                  <a:gd name="T25" fmla="*/ 699 h 864"/>
                  <a:gd name="T26" fmla="*/ 593 w 865"/>
                  <a:gd name="T27" fmla="*/ 845 h 864"/>
                  <a:gd name="T28" fmla="*/ 575 w 865"/>
                  <a:gd name="T29" fmla="*/ 864 h 864"/>
                  <a:gd name="T30" fmla="*/ 555 w 865"/>
                  <a:gd name="T31" fmla="*/ 864 h 864"/>
                  <a:gd name="T32" fmla="*/ 341 w 865"/>
                  <a:gd name="T33" fmla="*/ 812 h 864"/>
                  <a:gd name="T34" fmla="*/ 331 w 865"/>
                  <a:gd name="T35" fmla="*/ 797 h 864"/>
                  <a:gd name="T36" fmla="*/ 326 w 865"/>
                  <a:gd name="T37" fmla="*/ 700 h 864"/>
                  <a:gd name="T38" fmla="*/ 151 w 865"/>
                  <a:gd name="T39" fmla="*/ 191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5" h="864">
                    <a:moveTo>
                      <a:pt x="151" y="191"/>
                    </a:moveTo>
                    <a:cubicBezTo>
                      <a:pt x="196" y="97"/>
                      <a:pt x="304" y="0"/>
                      <a:pt x="485" y="0"/>
                    </a:cubicBezTo>
                    <a:cubicBezTo>
                      <a:pt x="690" y="0"/>
                      <a:pt x="775" y="94"/>
                      <a:pt x="766" y="136"/>
                    </a:cubicBezTo>
                    <a:cubicBezTo>
                      <a:pt x="762" y="144"/>
                      <a:pt x="757" y="152"/>
                      <a:pt x="752" y="159"/>
                    </a:cubicBezTo>
                    <a:cubicBezTo>
                      <a:pt x="762" y="171"/>
                      <a:pt x="786" y="205"/>
                      <a:pt x="781" y="258"/>
                    </a:cubicBezTo>
                    <a:cubicBezTo>
                      <a:pt x="779" y="286"/>
                      <a:pt x="783" y="332"/>
                      <a:pt x="787" y="342"/>
                    </a:cubicBezTo>
                    <a:cubicBezTo>
                      <a:pt x="794" y="360"/>
                      <a:pt x="807" y="385"/>
                      <a:pt x="823" y="401"/>
                    </a:cubicBezTo>
                    <a:cubicBezTo>
                      <a:pt x="840" y="417"/>
                      <a:pt x="865" y="451"/>
                      <a:pt x="855" y="473"/>
                    </a:cubicBezTo>
                    <a:cubicBezTo>
                      <a:pt x="849" y="487"/>
                      <a:pt x="825" y="511"/>
                      <a:pt x="776" y="511"/>
                    </a:cubicBezTo>
                    <a:cubicBezTo>
                      <a:pt x="777" y="527"/>
                      <a:pt x="778" y="548"/>
                      <a:pt x="778" y="571"/>
                    </a:cubicBezTo>
                    <a:cubicBezTo>
                      <a:pt x="778" y="651"/>
                      <a:pt x="768" y="672"/>
                      <a:pt x="758" y="682"/>
                    </a:cubicBezTo>
                    <a:cubicBezTo>
                      <a:pt x="749" y="691"/>
                      <a:pt x="728" y="702"/>
                      <a:pt x="652" y="702"/>
                    </a:cubicBezTo>
                    <a:cubicBezTo>
                      <a:pt x="639" y="702"/>
                      <a:pt x="613" y="701"/>
                      <a:pt x="593" y="699"/>
                    </a:cubicBezTo>
                    <a:cubicBezTo>
                      <a:pt x="593" y="845"/>
                      <a:pt x="593" y="845"/>
                      <a:pt x="593" y="845"/>
                    </a:cubicBezTo>
                    <a:cubicBezTo>
                      <a:pt x="593" y="855"/>
                      <a:pt x="585" y="863"/>
                      <a:pt x="575" y="864"/>
                    </a:cubicBezTo>
                    <a:cubicBezTo>
                      <a:pt x="573" y="864"/>
                      <a:pt x="566" y="864"/>
                      <a:pt x="555" y="864"/>
                    </a:cubicBezTo>
                    <a:cubicBezTo>
                      <a:pt x="514" y="864"/>
                      <a:pt x="418" y="859"/>
                      <a:pt x="341" y="812"/>
                    </a:cubicBezTo>
                    <a:cubicBezTo>
                      <a:pt x="335" y="809"/>
                      <a:pt x="332" y="803"/>
                      <a:pt x="331" y="797"/>
                    </a:cubicBezTo>
                    <a:cubicBezTo>
                      <a:pt x="326" y="700"/>
                      <a:pt x="326" y="700"/>
                      <a:pt x="326" y="700"/>
                    </a:cubicBezTo>
                    <a:cubicBezTo>
                      <a:pt x="200" y="650"/>
                      <a:pt x="0" y="503"/>
                      <a:pt x="151" y="191"/>
                    </a:cubicBezTo>
                    <a:close/>
                  </a:path>
                </a:pathLst>
              </a:custGeom>
              <a:solidFill>
                <a:srgbClr val="30C1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grpSp>
          <p:nvGrpSpPr>
            <p:cNvPr id="132" name="bcgBugs_MaleProfile"/>
            <p:cNvGrpSpPr>
              <a:grpSpLocks noChangeAspect="1"/>
            </p:cNvGrpSpPr>
            <p:nvPr/>
          </p:nvGrpSpPr>
          <p:grpSpPr bwMode="auto">
            <a:xfrm>
              <a:off x="10157714" y="2402091"/>
              <a:ext cx="365402" cy="365760"/>
              <a:chOff x="2818" y="1137"/>
              <a:chExt cx="2044" cy="2046"/>
            </a:xfrm>
          </p:grpSpPr>
          <p:sp>
            <p:nvSpPr>
              <p:cNvPr id="133"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34" name="Freeform 133"/>
              <p:cNvSpPr>
                <a:spLocks/>
              </p:cNvSpPr>
              <p:nvPr/>
            </p:nvSpPr>
            <p:spPr bwMode="auto">
              <a:xfrm>
                <a:off x="2990" y="1276"/>
                <a:ext cx="1604" cy="1770"/>
              </a:xfrm>
              <a:custGeom>
                <a:avLst/>
                <a:gdLst>
                  <a:gd name="T0" fmla="*/ 741 w 784"/>
                  <a:gd name="T1" fmla="*/ 400 h 864"/>
                  <a:gd name="T2" fmla="*/ 734 w 784"/>
                  <a:gd name="T3" fmla="*/ 393 h 864"/>
                  <a:gd name="T4" fmla="*/ 702 w 784"/>
                  <a:gd name="T5" fmla="*/ 329 h 864"/>
                  <a:gd name="T6" fmla="*/ 694 w 784"/>
                  <a:gd name="T7" fmla="*/ 297 h 864"/>
                  <a:gd name="T8" fmla="*/ 683 w 784"/>
                  <a:gd name="T9" fmla="*/ 249 h 864"/>
                  <a:gd name="T10" fmla="*/ 672 w 784"/>
                  <a:gd name="T11" fmla="*/ 160 h 864"/>
                  <a:gd name="T12" fmla="*/ 681 w 784"/>
                  <a:gd name="T13" fmla="*/ 162 h 864"/>
                  <a:gd name="T14" fmla="*/ 683 w 784"/>
                  <a:gd name="T15" fmla="*/ 160 h 864"/>
                  <a:gd name="T16" fmla="*/ 735 w 784"/>
                  <a:gd name="T17" fmla="*/ 49 h 864"/>
                  <a:gd name="T18" fmla="*/ 396 w 784"/>
                  <a:gd name="T19" fmla="*/ 0 h 864"/>
                  <a:gd name="T20" fmla="*/ 79 w 784"/>
                  <a:gd name="T21" fmla="*/ 202 h 864"/>
                  <a:gd name="T22" fmla="*/ 192 w 784"/>
                  <a:gd name="T23" fmla="*/ 603 h 864"/>
                  <a:gd name="T24" fmla="*/ 192 w 784"/>
                  <a:gd name="T25" fmla="*/ 794 h 864"/>
                  <a:gd name="T26" fmla="*/ 203 w 784"/>
                  <a:gd name="T27" fmla="*/ 812 h 864"/>
                  <a:gd name="T28" fmla="*/ 505 w 784"/>
                  <a:gd name="T29" fmla="*/ 864 h 864"/>
                  <a:gd name="T30" fmla="*/ 505 w 784"/>
                  <a:gd name="T31" fmla="*/ 864 h 864"/>
                  <a:gd name="T32" fmla="*/ 524 w 784"/>
                  <a:gd name="T33" fmla="*/ 846 h 864"/>
                  <a:gd name="T34" fmla="*/ 524 w 784"/>
                  <a:gd name="T35" fmla="*/ 714 h 864"/>
                  <a:gd name="T36" fmla="*/ 678 w 784"/>
                  <a:gd name="T37" fmla="*/ 705 h 864"/>
                  <a:gd name="T38" fmla="*/ 703 w 784"/>
                  <a:gd name="T39" fmla="*/ 620 h 864"/>
                  <a:gd name="T40" fmla="*/ 704 w 784"/>
                  <a:gd name="T41" fmla="*/ 615 h 864"/>
                  <a:gd name="T42" fmla="*/ 699 w 784"/>
                  <a:gd name="T43" fmla="*/ 511 h 864"/>
                  <a:gd name="T44" fmla="*/ 776 w 784"/>
                  <a:gd name="T45" fmla="*/ 468 h 864"/>
                  <a:gd name="T46" fmla="*/ 741 w 784"/>
                  <a:gd name="T47" fmla="*/ 40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4" h="864">
                    <a:moveTo>
                      <a:pt x="741" y="400"/>
                    </a:moveTo>
                    <a:cubicBezTo>
                      <a:pt x="738" y="397"/>
                      <a:pt x="736" y="395"/>
                      <a:pt x="734" y="393"/>
                    </a:cubicBezTo>
                    <a:cubicBezTo>
                      <a:pt x="724" y="382"/>
                      <a:pt x="713" y="359"/>
                      <a:pt x="702" y="329"/>
                    </a:cubicBezTo>
                    <a:cubicBezTo>
                      <a:pt x="700" y="322"/>
                      <a:pt x="697" y="310"/>
                      <a:pt x="694" y="297"/>
                    </a:cubicBezTo>
                    <a:cubicBezTo>
                      <a:pt x="691" y="281"/>
                      <a:pt x="687" y="263"/>
                      <a:pt x="683" y="249"/>
                    </a:cubicBezTo>
                    <a:cubicBezTo>
                      <a:pt x="677" y="232"/>
                      <a:pt x="673" y="185"/>
                      <a:pt x="672" y="160"/>
                    </a:cubicBezTo>
                    <a:cubicBezTo>
                      <a:pt x="674" y="159"/>
                      <a:pt x="680" y="162"/>
                      <a:pt x="681" y="162"/>
                    </a:cubicBezTo>
                    <a:cubicBezTo>
                      <a:pt x="682" y="161"/>
                      <a:pt x="683" y="161"/>
                      <a:pt x="683" y="160"/>
                    </a:cubicBezTo>
                    <a:cubicBezTo>
                      <a:pt x="693" y="117"/>
                      <a:pt x="756" y="49"/>
                      <a:pt x="735" y="49"/>
                    </a:cubicBezTo>
                    <a:cubicBezTo>
                      <a:pt x="543" y="53"/>
                      <a:pt x="603" y="0"/>
                      <a:pt x="396" y="0"/>
                    </a:cubicBezTo>
                    <a:cubicBezTo>
                      <a:pt x="214" y="0"/>
                      <a:pt x="124" y="109"/>
                      <a:pt x="79" y="202"/>
                    </a:cubicBezTo>
                    <a:cubicBezTo>
                      <a:pt x="0" y="370"/>
                      <a:pt x="129" y="536"/>
                      <a:pt x="192" y="603"/>
                    </a:cubicBezTo>
                    <a:cubicBezTo>
                      <a:pt x="192" y="794"/>
                      <a:pt x="192" y="794"/>
                      <a:pt x="192" y="794"/>
                    </a:cubicBezTo>
                    <a:cubicBezTo>
                      <a:pt x="192" y="802"/>
                      <a:pt x="196" y="809"/>
                      <a:pt x="203" y="812"/>
                    </a:cubicBezTo>
                    <a:cubicBezTo>
                      <a:pt x="330" y="863"/>
                      <a:pt x="492" y="864"/>
                      <a:pt x="505" y="864"/>
                    </a:cubicBezTo>
                    <a:cubicBezTo>
                      <a:pt x="505" y="864"/>
                      <a:pt x="505" y="864"/>
                      <a:pt x="505" y="864"/>
                    </a:cubicBezTo>
                    <a:cubicBezTo>
                      <a:pt x="516" y="864"/>
                      <a:pt x="524" y="856"/>
                      <a:pt x="524" y="846"/>
                    </a:cubicBezTo>
                    <a:cubicBezTo>
                      <a:pt x="524" y="714"/>
                      <a:pt x="524" y="714"/>
                      <a:pt x="524" y="714"/>
                    </a:cubicBezTo>
                    <a:cubicBezTo>
                      <a:pt x="602" y="722"/>
                      <a:pt x="661" y="714"/>
                      <a:pt x="678" y="705"/>
                    </a:cubicBezTo>
                    <a:cubicBezTo>
                      <a:pt x="699" y="694"/>
                      <a:pt x="700" y="668"/>
                      <a:pt x="703" y="620"/>
                    </a:cubicBezTo>
                    <a:cubicBezTo>
                      <a:pt x="704" y="615"/>
                      <a:pt x="704" y="615"/>
                      <a:pt x="704" y="615"/>
                    </a:cubicBezTo>
                    <a:cubicBezTo>
                      <a:pt x="706" y="584"/>
                      <a:pt x="702" y="538"/>
                      <a:pt x="699" y="511"/>
                    </a:cubicBezTo>
                    <a:cubicBezTo>
                      <a:pt x="757" y="509"/>
                      <a:pt x="773" y="479"/>
                      <a:pt x="776" y="468"/>
                    </a:cubicBezTo>
                    <a:cubicBezTo>
                      <a:pt x="784" y="446"/>
                      <a:pt x="763" y="424"/>
                      <a:pt x="741" y="4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grpSp>
          <p:nvGrpSpPr>
            <p:cNvPr id="142" name="Group 141"/>
            <p:cNvGrpSpPr/>
            <p:nvPr/>
          </p:nvGrpSpPr>
          <p:grpSpPr>
            <a:xfrm>
              <a:off x="10429312" y="4633799"/>
              <a:ext cx="365402" cy="365760"/>
              <a:chOff x="6849114" y="1759193"/>
              <a:chExt cx="365402" cy="365760"/>
            </a:xfrm>
          </p:grpSpPr>
          <p:sp>
            <p:nvSpPr>
              <p:cNvPr id="140" name="AutoShape 3"/>
              <p:cNvSpPr>
                <a:spLocks noChangeAspect="1" noChangeArrowheads="1" noTextEdit="1"/>
              </p:cNvSpPr>
              <p:nvPr/>
            </p:nvSpPr>
            <p:spPr bwMode="auto">
              <a:xfrm>
                <a:off x="6849114" y="1759193"/>
                <a:ext cx="365402"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41" name="Freeform 140"/>
              <p:cNvSpPr>
                <a:spLocks/>
              </p:cNvSpPr>
              <p:nvPr/>
            </p:nvSpPr>
            <p:spPr bwMode="auto">
              <a:xfrm>
                <a:off x="6879862" y="1784042"/>
                <a:ext cx="286744" cy="316420"/>
              </a:xfrm>
              <a:custGeom>
                <a:avLst/>
                <a:gdLst>
                  <a:gd name="T0" fmla="*/ 741 w 784"/>
                  <a:gd name="T1" fmla="*/ 400 h 864"/>
                  <a:gd name="T2" fmla="*/ 734 w 784"/>
                  <a:gd name="T3" fmla="*/ 393 h 864"/>
                  <a:gd name="T4" fmla="*/ 702 w 784"/>
                  <a:gd name="T5" fmla="*/ 329 h 864"/>
                  <a:gd name="T6" fmla="*/ 694 w 784"/>
                  <a:gd name="T7" fmla="*/ 297 h 864"/>
                  <a:gd name="T8" fmla="*/ 683 w 784"/>
                  <a:gd name="T9" fmla="*/ 249 h 864"/>
                  <a:gd name="T10" fmla="*/ 672 w 784"/>
                  <a:gd name="T11" fmla="*/ 160 h 864"/>
                  <a:gd name="T12" fmla="*/ 681 w 784"/>
                  <a:gd name="T13" fmla="*/ 162 h 864"/>
                  <a:gd name="T14" fmla="*/ 683 w 784"/>
                  <a:gd name="T15" fmla="*/ 160 h 864"/>
                  <a:gd name="T16" fmla="*/ 735 w 784"/>
                  <a:gd name="T17" fmla="*/ 49 h 864"/>
                  <a:gd name="T18" fmla="*/ 396 w 784"/>
                  <a:gd name="T19" fmla="*/ 0 h 864"/>
                  <a:gd name="T20" fmla="*/ 79 w 784"/>
                  <a:gd name="T21" fmla="*/ 202 h 864"/>
                  <a:gd name="T22" fmla="*/ 192 w 784"/>
                  <a:gd name="T23" fmla="*/ 603 h 864"/>
                  <a:gd name="T24" fmla="*/ 192 w 784"/>
                  <a:gd name="T25" fmla="*/ 794 h 864"/>
                  <a:gd name="T26" fmla="*/ 203 w 784"/>
                  <a:gd name="T27" fmla="*/ 812 h 864"/>
                  <a:gd name="T28" fmla="*/ 505 w 784"/>
                  <a:gd name="T29" fmla="*/ 864 h 864"/>
                  <a:gd name="T30" fmla="*/ 505 w 784"/>
                  <a:gd name="T31" fmla="*/ 864 h 864"/>
                  <a:gd name="T32" fmla="*/ 524 w 784"/>
                  <a:gd name="T33" fmla="*/ 846 h 864"/>
                  <a:gd name="T34" fmla="*/ 524 w 784"/>
                  <a:gd name="T35" fmla="*/ 714 h 864"/>
                  <a:gd name="T36" fmla="*/ 678 w 784"/>
                  <a:gd name="T37" fmla="*/ 705 h 864"/>
                  <a:gd name="T38" fmla="*/ 703 w 784"/>
                  <a:gd name="T39" fmla="*/ 620 h 864"/>
                  <a:gd name="T40" fmla="*/ 704 w 784"/>
                  <a:gd name="T41" fmla="*/ 615 h 864"/>
                  <a:gd name="T42" fmla="*/ 699 w 784"/>
                  <a:gd name="T43" fmla="*/ 511 h 864"/>
                  <a:gd name="T44" fmla="*/ 776 w 784"/>
                  <a:gd name="T45" fmla="*/ 468 h 864"/>
                  <a:gd name="T46" fmla="*/ 741 w 784"/>
                  <a:gd name="T47" fmla="*/ 40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4" h="864">
                    <a:moveTo>
                      <a:pt x="741" y="400"/>
                    </a:moveTo>
                    <a:cubicBezTo>
                      <a:pt x="738" y="397"/>
                      <a:pt x="736" y="395"/>
                      <a:pt x="734" y="393"/>
                    </a:cubicBezTo>
                    <a:cubicBezTo>
                      <a:pt x="724" y="382"/>
                      <a:pt x="713" y="359"/>
                      <a:pt x="702" y="329"/>
                    </a:cubicBezTo>
                    <a:cubicBezTo>
                      <a:pt x="700" y="322"/>
                      <a:pt x="697" y="310"/>
                      <a:pt x="694" y="297"/>
                    </a:cubicBezTo>
                    <a:cubicBezTo>
                      <a:pt x="691" y="281"/>
                      <a:pt x="687" y="263"/>
                      <a:pt x="683" y="249"/>
                    </a:cubicBezTo>
                    <a:cubicBezTo>
                      <a:pt x="677" y="232"/>
                      <a:pt x="673" y="185"/>
                      <a:pt x="672" y="160"/>
                    </a:cubicBezTo>
                    <a:cubicBezTo>
                      <a:pt x="674" y="159"/>
                      <a:pt x="680" y="162"/>
                      <a:pt x="681" y="162"/>
                    </a:cubicBezTo>
                    <a:cubicBezTo>
                      <a:pt x="682" y="161"/>
                      <a:pt x="683" y="161"/>
                      <a:pt x="683" y="160"/>
                    </a:cubicBezTo>
                    <a:cubicBezTo>
                      <a:pt x="693" y="117"/>
                      <a:pt x="756" y="49"/>
                      <a:pt x="735" y="49"/>
                    </a:cubicBezTo>
                    <a:cubicBezTo>
                      <a:pt x="543" y="53"/>
                      <a:pt x="603" y="0"/>
                      <a:pt x="396" y="0"/>
                    </a:cubicBezTo>
                    <a:cubicBezTo>
                      <a:pt x="214" y="0"/>
                      <a:pt x="124" y="109"/>
                      <a:pt x="79" y="202"/>
                    </a:cubicBezTo>
                    <a:cubicBezTo>
                      <a:pt x="0" y="370"/>
                      <a:pt x="129" y="536"/>
                      <a:pt x="192" y="603"/>
                    </a:cubicBezTo>
                    <a:cubicBezTo>
                      <a:pt x="192" y="794"/>
                      <a:pt x="192" y="794"/>
                      <a:pt x="192" y="794"/>
                    </a:cubicBezTo>
                    <a:cubicBezTo>
                      <a:pt x="192" y="802"/>
                      <a:pt x="196" y="809"/>
                      <a:pt x="203" y="812"/>
                    </a:cubicBezTo>
                    <a:cubicBezTo>
                      <a:pt x="330" y="863"/>
                      <a:pt x="492" y="864"/>
                      <a:pt x="505" y="864"/>
                    </a:cubicBezTo>
                    <a:cubicBezTo>
                      <a:pt x="505" y="864"/>
                      <a:pt x="505" y="864"/>
                      <a:pt x="505" y="864"/>
                    </a:cubicBezTo>
                    <a:cubicBezTo>
                      <a:pt x="516" y="864"/>
                      <a:pt x="524" y="856"/>
                      <a:pt x="524" y="846"/>
                    </a:cubicBezTo>
                    <a:cubicBezTo>
                      <a:pt x="524" y="714"/>
                      <a:pt x="524" y="714"/>
                      <a:pt x="524" y="714"/>
                    </a:cubicBezTo>
                    <a:cubicBezTo>
                      <a:pt x="602" y="722"/>
                      <a:pt x="661" y="714"/>
                      <a:pt x="678" y="705"/>
                    </a:cubicBezTo>
                    <a:cubicBezTo>
                      <a:pt x="699" y="694"/>
                      <a:pt x="700" y="668"/>
                      <a:pt x="703" y="620"/>
                    </a:cubicBezTo>
                    <a:cubicBezTo>
                      <a:pt x="704" y="615"/>
                      <a:pt x="704" y="615"/>
                      <a:pt x="704" y="615"/>
                    </a:cubicBezTo>
                    <a:cubicBezTo>
                      <a:pt x="706" y="584"/>
                      <a:pt x="702" y="538"/>
                      <a:pt x="699" y="511"/>
                    </a:cubicBezTo>
                    <a:cubicBezTo>
                      <a:pt x="757" y="509"/>
                      <a:pt x="773" y="479"/>
                      <a:pt x="776" y="468"/>
                    </a:cubicBezTo>
                    <a:cubicBezTo>
                      <a:pt x="784" y="446"/>
                      <a:pt x="763" y="424"/>
                      <a:pt x="741" y="400"/>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grpSp>
          <p:nvGrpSpPr>
            <p:cNvPr id="138" name="Group 137"/>
            <p:cNvGrpSpPr/>
            <p:nvPr/>
          </p:nvGrpSpPr>
          <p:grpSpPr>
            <a:xfrm>
              <a:off x="9984179" y="3589927"/>
              <a:ext cx="365402" cy="365760"/>
              <a:chOff x="6476006" y="4154778"/>
              <a:chExt cx="365402" cy="365760"/>
            </a:xfrm>
          </p:grpSpPr>
          <p:sp>
            <p:nvSpPr>
              <p:cNvPr id="136" name="AutoShape 7"/>
              <p:cNvSpPr>
                <a:spLocks noChangeAspect="1" noChangeArrowheads="1" noTextEdit="1"/>
              </p:cNvSpPr>
              <p:nvPr/>
            </p:nvSpPr>
            <p:spPr bwMode="auto">
              <a:xfrm>
                <a:off x="6476006" y="4154778"/>
                <a:ext cx="365402"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37" name="Freeform 136"/>
              <p:cNvSpPr>
                <a:spLocks/>
              </p:cNvSpPr>
              <p:nvPr/>
            </p:nvSpPr>
            <p:spPr bwMode="auto">
              <a:xfrm>
                <a:off x="6484408" y="4179627"/>
                <a:ext cx="316420" cy="316420"/>
              </a:xfrm>
              <a:custGeom>
                <a:avLst/>
                <a:gdLst>
                  <a:gd name="T0" fmla="*/ 151 w 865"/>
                  <a:gd name="T1" fmla="*/ 191 h 864"/>
                  <a:gd name="T2" fmla="*/ 485 w 865"/>
                  <a:gd name="T3" fmla="*/ 0 h 864"/>
                  <a:gd name="T4" fmla="*/ 766 w 865"/>
                  <a:gd name="T5" fmla="*/ 136 h 864"/>
                  <a:gd name="T6" fmla="*/ 752 w 865"/>
                  <a:gd name="T7" fmla="*/ 159 h 864"/>
                  <a:gd name="T8" fmla="*/ 781 w 865"/>
                  <a:gd name="T9" fmla="*/ 258 h 864"/>
                  <a:gd name="T10" fmla="*/ 787 w 865"/>
                  <a:gd name="T11" fmla="*/ 342 h 864"/>
                  <a:gd name="T12" fmla="*/ 823 w 865"/>
                  <a:gd name="T13" fmla="*/ 401 h 864"/>
                  <a:gd name="T14" fmla="*/ 855 w 865"/>
                  <a:gd name="T15" fmla="*/ 473 h 864"/>
                  <a:gd name="T16" fmla="*/ 776 w 865"/>
                  <a:gd name="T17" fmla="*/ 511 h 864"/>
                  <a:gd name="T18" fmla="*/ 778 w 865"/>
                  <a:gd name="T19" fmla="*/ 571 h 864"/>
                  <a:gd name="T20" fmla="*/ 758 w 865"/>
                  <a:gd name="T21" fmla="*/ 682 h 864"/>
                  <a:gd name="T22" fmla="*/ 652 w 865"/>
                  <a:gd name="T23" fmla="*/ 702 h 864"/>
                  <a:gd name="T24" fmla="*/ 593 w 865"/>
                  <a:gd name="T25" fmla="*/ 699 h 864"/>
                  <a:gd name="T26" fmla="*/ 593 w 865"/>
                  <a:gd name="T27" fmla="*/ 845 h 864"/>
                  <a:gd name="T28" fmla="*/ 575 w 865"/>
                  <a:gd name="T29" fmla="*/ 864 h 864"/>
                  <a:gd name="T30" fmla="*/ 555 w 865"/>
                  <a:gd name="T31" fmla="*/ 864 h 864"/>
                  <a:gd name="T32" fmla="*/ 341 w 865"/>
                  <a:gd name="T33" fmla="*/ 812 h 864"/>
                  <a:gd name="T34" fmla="*/ 331 w 865"/>
                  <a:gd name="T35" fmla="*/ 797 h 864"/>
                  <a:gd name="T36" fmla="*/ 326 w 865"/>
                  <a:gd name="T37" fmla="*/ 700 h 864"/>
                  <a:gd name="T38" fmla="*/ 151 w 865"/>
                  <a:gd name="T39" fmla="*/ 191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5" h="864">
                    <a:moveTo>
                      <a:pt x="151" y="191"/>
                    </a:moveTo>
                    <a:cubicBezTo>
                      <a:pt x="196" y="97"/>
                      <a:pt x="304" y="0"/>
                      <a:pt x="485" y="0"/>
                    </a:cubicBezTo>
                    <a:cubicBezTo>
                      <a:pt x="690" y="0"/>
                      <a:pt x="775" y="94"/>
                      <a:pt x="766" y="136"/>
                    </a:cubicBezTo>
                    <a:cubicBezTo>
                      <a:pt x="762" y="144"/>
                      <a:pt x="757" y="152"/>
                      <a:pt x="752" y="159"/>
                    </a:cubicBezTo>
                    <a:cubicBezTo>
                      <a:pt x="762" y="171"/>
                      <a:pt x="786" y="205"/>
                      <a:pt x="781" y="258"/>
                    </a:cubicBezTo>
                    <a:cubicBezTo>
                      <a:pt x="779" y="286"/>
                      <a:pt x="783" y="332"/>
                      <a:pt x="787" y="342"/>
                    </a:cubicBezTo>
                    <a:cubicBezTo>
                      <a:pt x="794" y="360"/>
                      <a:pt x="807" y="385"/>
                      <a:pt x="823" y="401"/>
                    </a:cubicBezTo>
                    <a:cubicBezTo>
                      <a:pt x="840" y="417"/>
                      <a:pt x="865" y="451"/>
                      <a:pt x="855" y="473"/>
                    </a:cubicBezTo>
                    <a:cubicBezTo>
                      <a:pt x="849" y="487"/>
                      <a:pt x="825" y="511"/>
                      <a:pt x="776" y="511"/>
                    </a:cubicBezTo>
                    <a:cubicBezTo>
                      <a:pt x="777" y="527"/>
                      <a:pt x="778" y="548"/>
                      <a:pt x="778" y="571"/>
                    </a:cubicBezTo>
                    <a:cubicBezTo>
                      <a:pt x="778" y="651"/>
                      <a:pt x="768" y="672"/>
                      <a:pt x="758" y="682"/>
                    </a:cubicBezTo>
                    <a:cubicBezTo>
                      <a:pt x="749" y="691"/>
                      <a:pt x="728" y="702"/>
                      <a:pt x="652" y="702"/>
                    </a:cubicBezTo>
                    <a:cubicBezTo>
                      <a:pt x="639" y="702"/>
                      <a:pt x="613" y="701"/>
                      <a:pt x="593" y="699"/>
                    </a:cubicBezTo>
                    <a:cubicBezTo>
                      <a:pt x="593" y="845"/>
                      <a:pt x="593" y="845"/>
                      <a:pt x="593" y="845"/>
                    </a:cubicBezTo>
                    <a:cubicBezTo>
                      <a:pt x="593" y="855"/>
                      <a:pt x="585" y="863"/>
                      <a:pt x="575" y="864"/>
                    </a:cubicBezTo>
                    <a:cubicBezTo>
                      <a:pt x="573" y="864"/>
                      <a:pt x="566" y="864"/>
                      <a:pt x="555" y="864"/>
                    </a:cubicBezTo>
                    <a:cubicBezTo>
                      <a:pt x="514" y="864"/>
                      <a:pt x="418" y="859"/>
                      <a:pt x="341" y="812"/>
                    </a:cubicBezTo>
                    <a:cubicBezTo>
                      <a:pt x="335" y="809"/>
                      <a:pt x="332" y="803"/>
                      <a:pt x="331" y="797"/>
                    </a:cubicBezTo>
                    <a:cubicBezTo>
                      <a:pt x="326" y="700"/>
                      <a:pt x="326" y="700"/>
                      <a:pt x="326" y="700"/>
                    </a:cubicBezTo>
                    <a:cubicBezTo>
                      <a:pt x="200" y="650"/>
                      <a:pt x="0" y="503"/>
                      <a:pt x="151" y="191"/>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grpSp>
          <p:nvGrpSpPr>
            <p:cNvPr id="146" name="Group 145"/>
            <p:cNvGrpSpPr/>
            <p:nvPr/>
          </p:nvGrpSpPr>
          <p:grpSpPr>
            <a:xfrm>
              <a:off x="9295957" y="3784499"/>
              <a:ext cx="365402" cy="365760"/>
              <a:chOff x="6849114" y="1139743"/>
              <a:chExt cx="365402" cy="365760"/>
            </a:xfrm>
          </p:grpSpPr>
          <p:sp>
            <p:nvSpPr>
              <p:cNvPr id="144" name="AutoShape 3"/>
              <p:cNvSpPr>
                <a:spLocks noChangeAspect="1" noChangeArrowheads="1" noTextEdit="1"/>
              </p:cNvSpPr>
              <p:nvPr/>
            </p:nvSpPr>
            <p:spPr bwMode="auto">
              <a:xfrm>
                <a:off x="6849114" y="1139743"/>
                <a:ext cx="365402"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45" name="Freeform 144"/>
              <p:cNvSpPr>
                <a:spLocks/>
              </p:cNvSpPr>
              <p:nvPr/>
            </p:nvSpPr>
            <p:spPr bwMode="auto">
              <a:xfrm>
                <a:off x="6879862" y="1164592"/>
                <a:ext cx="286744" cy="316420"/>
              </a:xfrm>
              <a:custGeom>
                <a:avLst/>
                <a:gdLst>
                  <a:gd name="T0" fmla="*/ 741 w 784"/>
                  <a:gd name="T1" fmla="*/ 400 h 864"/>
                  <a:gd name="T2" fmla="*/ 734 w 784"/>
                  <a:gd name="T3" fmla="*/ 393 h 864"/>
                  <a:gd name="T4" fmla="*/ 702 w 784"/>
                  <a:gd name="T5" fmla="*/ 329 h 864"/>
                  <a:gd name="T6" fmla="*/ 694 w 784"/>
                  <a:gd name="T7" fmla="*/ 297 h 864"/>
                  <a:gd name="T8" fmla="*/ 683 w 784"/>
                  <a:gd name="T9" fmla="*/ 249 h 864"/>
                  <a:gd name="T10" fmla="*/ 672 w 784"/>
                  <a:gd name="T11" fmla="*/ 160 h 864"/>
                  <a:gd name="T12" fmla="*/ 681 w 784"/>
                  <a:gd name="T13" fmla="*/ 162 h 864"/>
                  <a:gd name="T14" fmla="*/ 683 w 784"/>
                  <a:gd name="T15" fmla="*/ 160 h 864"/>
                  <a:gd name="T16" fmla="*/ 735 w 784"/>
                  <a:gd name="T17" fmla="*/ 49 h 864"/>
                  <a:gd name="T18" fmla="*/ 396 w 784"/>
                  <a:gd name="T19" fmla="*/ 0 h 864"/>
                  <a:gd name="T20" fmla="*/ 79 w 784"/>
                  <a:gd name="T21" fmla="*/ 202 h 864"/>
                  <a:gd name="T22" fmla="*/ 192 w 784"/>
                  <a:gd name="T23" fmla="*/ 603 h 864"/>
                  <a:gd name="T24" fmla="*/ 192 w 784"/>
                  <a:gd name="T25" fmla="*/ 794 h 864"/>
                  <a:gd name="T26" fmla="*/ 203 w 784"/>
                  <a:gd name="T27" fmla="*/ 812 h 864"/>
                  <a:gd name="T28" fmla="*/ 505 w 784"/>
                  <a:gd name="T29" fmla="*/ 864 h 864"/>
                  <a:gd name="T30" fmla="*/ 505 w 784"/>
                  <a:gd name="T31" fmla="*/ 864 h 864"/>
                  <a:gd name="T32" fmla="*/ 524 w 784"/>
                  <a:gd name="T33" fmla="*/ 846 h 864"/>
                  <a:gd name="T34" fmla="*/ 524 w 784"/>
                  <a:gd name="T35" fmla="*/ 714 h 864"/>
                  <a:gd name="T36" fmla="*/ 678 w 784"/>
                  <a:gd name="T37" fmla="*/ 705 h 864"/>
                  <a:gd name="T38" fmla="*/ 703 w 784"/>
                  <a:gd name="T39" fmla="*/ 620 h 864"/>
                  <a:gd name="T40" fmla="*/ 704 w 784"/>
                  <a:gd name="T41" fmla="*/ 615 h 864"/>
                  <a:gd name="T42" fmla="*/ 699 w 784"/>
                  <a:gd name="T43" fmla="*/ 511 h 864"/>
                  <a:gd name="T44" fmla="*/ 776 w 784"/>
                  <a:gd name="T45" fmla="*/ 468 h 864"/>
                  <a:gd name="T46" fmla="*/ 741 w 784"/>
                  <a:gd name="T47" fmla="*/ 40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4" h="864">
                    <a:moveTo>
                      <a:pt x="741" y="400"/>
                    </a:moveTo>
                    <a:cubicBezTo>
                      <a:pt x="738" y="397"/>
                      <a:pt x="736" y="395"/>
                      <a:pt x="734" y="393"/>
                    </a:cubicBezTo>
                    <a:cubicBezTo>
                      <a:pt x="724" y="382"/>
                      <a:pt x="713" y="359"/>
                      <a:pt x="702" y="329"/>
                    </a:cubicBezTo>
                    <a:cubicBezTo>
                      <a:pt x="700" y="322"/>
                      <a:pt x="697" y="310"/>
                      <a:pt x="694" y="297"/>
                    </a:cubicBezTo>
                    <a:cubicBezTo>
                      <a:pt x="691" y="281"/>
                      <a:pt x="687" y="263"/>
                      <a:pt x="683" y="249"/>
                    </a:cubicBezTo>
                    <a:cubicBezTo>
                      <a:pt x="677" y="232"/>
                      <a:pt x="673" y="185"/>
                      <a:pt x="672" y="160"/>
                    </a:cubicBezTo>
                    <a:cubicBezTo>
                      <a:pt x="674" y="159"/>
                      <a:pt x="680" y="162"/>
                      <a:pt x="681" y="162"/>
                    </a:cubicBezTo>
                    <a:cubicBezTo>
                      <a:pt x="682" y="161"/>
                      <a:pt x="683" y="161"/>
                      <a:pt x="683" y="160"/>
                    </a:cubicBezTo>
                    <a:cubicBezTo>
                      <a:pt x="693" y="117"/>
                      <a:pt x="756" y="49"/>
                      <a:pt x="735" y="49"/>
                    </a:cubicBezTo>
                    <a:cubicBezTo>
                      <a:pt x="543" y="53"/>
                      <a:pt x="603" y="0"/>
                      <a:pt x="396" y="0"/>
                    </a:cubicBezTo>
                    <a:cubicBezTo>
                      <a:pt x="214" y="0"/>
                      <a:pt x="124" y="109"/>
                      <a:pt x="79" y="202"/>
                    </a:cubicBezTo>
                    <a:cubicBezTo>
                      <a:pt x="0" y="370"/>
                      <a:pt x="129" y="536"/>
                      <a:pt x="192" y="603"/>
                    </a:cubicBezTo>
                    <a:cubicBezTo>
                      <a:pt x="192" y="794"/>
                      <a:pt x="192" y="794"/>
                      <a:pt x="192" y="794"/>
                    </a:cubicBezTo>
                    <a:cubicBezTo>
                      <a:pt x="192" y="802"/>
                      <a:pt x="196" y="809"/>
                      <a:pt x="203" y="812"/>
                    </a:cubicBezTo>
                    <a:cubicBezTo>
                      <a:pt x="330" y="863"/>
                      <a:pt x="492" y="864"/>
                      <a:pt x="505" y="864"/>
                    </a:cubicBezTo>
                    <a:cubicBezTo>
                      <a:pt x="505" y="864"/>
                      <a:pt x="505" y="864"/>
                      <a:pt x="505" y="864"/>
                    </a:cubicBezTo>
                    <a:cubicBezTo>
                      <a:pt x="516" y="864"/>
                      <a:pt x="524" y="856"/>
                      <a:pt x="524" y="846"/>
                    </a:cubicBezTo>
                    <a:cubicBezTo>
                      <a:pt x="524" y="714"/>
                      <a:pt x="524" y="714"/>
                      <a:pt x="524" y="714"/>
                    </a:cubicBezTo>
                    <a:cubicBezTo>
                      <a:pt x="602" y="722"/>
                      <a:pt x="661" y="714"/>
                      <a:pt x="678" y="705"/>
                    </a:cubicBezTo>
                    <a:cubicBezTo>
                      <a:pt x="699" y="694"/>
                      <a:pt x="700" y="668"/>
                      <a:pt x="703" y="620"/>
                    </a:cubicBezTo>
                    <a:cubicBezTo>
                      <a:pt x="704" y="615"/>
                      <a:pt x="704" y="615"/>
                      <a:pt x="704" y="615"/>
                    </a:cubicBezTo>
                    <a:cubicBezTo>
                      <a:pt x="706" y="584"/>
                      <a:pt x="702" y="538"/>
                      <a:pt x="699" y="511"/>
                    </a:cubicBezTo>
                    <a:cubicBezTo>
                      <a:pt x="757" y="509"/>
                      <a:pt x="773" y="479"/>
                      <a:pt x="776" y="468"/>
                    </a:cubicBezTo>
                    <a:cubicBezTo>
                      <a:pt x="784" y="446"/>
                      <a:pt x="763" y="424"/>
                      <a:pt x="741" y="400"/>
                    </a:cubicBezTo>
                    <a:close/>
                  </a:path>
                </a:pathLst>
              </a:custGeom>
              <a:solidFill>
                <a:srgbClr val="30C1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grpSp>
          <p:nvGrpSpPr>
            <p:cNvPr id="147" name="bcgBugs_FemaleProfile"/>
            <p:cNvGrpSpPr>
              <a:grpSpLocks noChangeAspect="1"/>
            </p:cNvGrpSpPr>
            <p:nvPr/>
          </p:nvGrpSpPr>
          <p:grpSpPr bwMode="auto">
            <a:xfrm>
              <a:off x="8409911" y="2669208"/>
              <a:ext cx="365402" cy="365760"/>
              <a:chOff x="2818" y="1137"/>
              <a:chExt cx="2044" cy="2046"/>
            </a:xfrm>
          </p:grpSpPr>
          <p:sp>
            <p:nvSpPr>
              <p:cNvPr id="148" name="AutoShape 7"/>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49" name="Freeform 148"/>
              <p:cNvSpPr>
                <a:spLocks/>
              </p:cNvSpPr>
              <p:nvPr/>
            </p:nvSpPr>
            <p:spPr bwMode="auto">
              <a:xfrm>
                <a:off x="2865" y="1276"/>
                <a:ext cx="1770" cy="1770"/>
              </a:xfrm>
              <a:custGeom>
                <a:avLst/>
                <a:gdLst>
                  <a:gd name="T0" fmla="*/ 151 w 865"/>
                  <a:gd name="T1" fmla="*/ 191 h 864"/>
                  <a:gd name="T2" fmla="*/ 485 w 865"/>
                  <a:gd name="T3" fmla="*/ 0 h 864"/>
                  <a:gd name="T4" fmla="*/ 766 w 865"/>
                  <a:gd name="T5" fmla="*/ 136 h 864"/>
                  <a:gd name="T6" fmla="*/ 752 w 865"/>
                  <a:gd name="T7" fmla="*/ 159 h 864"/>
                  <a:gd name="T8" fmla="*/ 781 w 865"/>
                  <a:gd name="T9" fmla="*/ 258 h 864"/>
                  <a:gd name="T10" fmla="*/ 787 w 865"/>
                  <a:gd name="T11" fmla="*/ 342 h 864"/>
                  <a:gd name="T12" fmla="*/ 823 w 865"/>
                  <a:gd name="T13" fmla="*/ 401 h 864"/>
                  <a:gd name="T14" fmla="*/ 855 w 865"/>
                  <a:gd name="T15" fmla="*/ 473 h 864"/>
                  <a:gd name="T16" fmla="*/ 776 w 865"/>
                  <a:gd name="T17" fmla="*/ 511 h 864"/>
                  <a:gd name="T18" fmla="*/ 778 w 865"/>
                  <a:gd name="T19" fmla="*/ 571 h 864"/>
                  <a:gd name="T20" fmla="*/ 758 w 865"/>
                  <a:gd name="T21" fmla="*/ 682 h 864"/>
                  <a:gd name="T22" fmla="*/ 652 w 865"/>
                  <a:gd name="T23" fmla="*/ 702 h 864"/>
                  <a:gd name="T24" fmla="*/ 593 w 865"/>
                  <a:gd name="T25" fmla="*/ 699 h 864"/>
                  <a:gd name="T26" fmla="*/ 593 w 865"/>
                  <a:gd name="T27" fmla="*/ 845 h 864"/>
                  <a:gd name="T28" fmla="*/ 575 w 865"/>
                  <a:gd name="T29" fmla="*/ 864 h 864"/>
                  <a:gd name="T30" fmla="*/ 555 w 865"/>
                  <a:gd name="T31" fmla="*/ 864 h 864"/>
                  <a:gd name="T32" fmla="*/ 341 w 865"/>
                  <a:gd name="T33" fmla="*/ 812 h 864"/>
                  <a:gd name="T34" fmla="*/ 331 w 865"/>
                  <a:gd name="T35" fmla="*/ 797 h 864"/>
                  <a:gd name="T36" fmla="*/ 326 w 865"/>
                  <a:gd name="T37" fmla="*/ 700 h 864"/>
                  <a:gd name="T38" fmla="*/ 151 w 865"/>
                  <a:gd name="T39" fmla="*/ 191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5" h="864">
                    <a:moveTo>
                      <a:pt x="151" y="191"/>
                    </a:moveTo>
                    <a:cubicBezTo>
                      <a:pt x="196" y="97"/>
                      <a:pt x="304" y="0"/>
                      <a:pt x="485" y="0"/>
                    </a:cubicBezTo>
                    <a:cubicBezTo>
                      <a:pt x="690" y="0"/>
                      <a:pt x="775" y="94"/>
                      <a:pt x="766" y="136"/>
                    </a:cubicBezTo>
                    <a:cubicBezTo>
                      <a:pt x="762" y="144"/>
                      <a:pt x="757" y="152"/>
                      <a:pt x="752" y="159"/>
                    </a:cubicBezTo>
                    <a:cubicBezTo>
                      <a:pt x="762" y="171"/>
                      <a:pt x="786" y="205"/>
                      <a:pt x="781" y="258"/>
                    </a:cubicBezTo>
                    <a:cubicBezTo>
                      <a:pt x="779" y="286"/>
                      <a:pt x="783" y="332"/>
                      <a:pt x="787" y="342"/>
                    </a:cubicBezTo>
                    <a:cubicBezTo>
                      <a:pt x="794" y="360"/>
                      <a:pt x="807" y="385"/>
                      <a:pt x="823" y="401"/>
                    </a:cubicBezTo>
                    <a:cubicBezTo>
                      <a:pt x="840" y="417"/>
                      <a:pt x="865" y="451"/>
                      <a:pt x="855" y="473"/>
                    </a:cubicBezTo>
                    <a:cubicBezTo>
                      <a:pt x="849" y="487"/>
                      <a:pt x="825" y="511"/>
                      <a:pt x="776" y="511"/>
                    </a:cubicBezTo>
                    <a:cubicBezTo>
                      <a:pt x="777" y="527"/>
                      <a:pt x="778" y="548"/>
                      <a:pt x="778" y="571"/>
                    </a:cubicBezTo>
                    <a:cubicBezTo>
                      <a:pt x="778" y="651"/>
                      <a:pt x="768" y="672"/>
                      <a:pt x="758" y="682"/>
                    </a:cubicBezTo>
                    <a:cubicBezTo>
                      <a:pt x="749" y="691"/>
                      <a:pt x="728" y="702"/>
                      <a:pt x="652" y="702"/>
                    </a:cubicBezTo>
                    <a:cubicBezTo>
                      <a:pt x="639" y="702"/>
                      <a:pt x="613" y="701"/>
                      <a:pt x="593" y="699"/>
                    </a:cubicBezTo>
                    <a:cubicBezTo>
                      <a:pt x="593" y="845"/>
                      <a:pt x="593" y="845"/>
                      <a:pt x="593" y="845"/>
                    </a:cubicBezTo>
                    <a:cubicBezTo>
                      <a:pt x="593" y="855"/>
                      <a:pt x="585" y="863"/>
                      <a:pt x="575" y="864"/>
                    </a:cubicBezTo>
                    <a:cubicBezTo>
                      <a:pt x="573" y="864"/>
                      <a:pt x="566" y="864"/>
                      <a:pt x="555" y="864"/>
                    </a:cubicBezTo>
                    <a:cubicBezTo>
                      <a:pt x="514" y="864"/>
                      <a:pt x="418" y="859"/>
                      <a:pt x="341" y="812"/>
                    </a:cubicBezTo>
                    <a:cubicBezTo>
                      <a:pt x="335" y="809"/>
                      <a:pt x="332" y="803"/>
                      <a:pt x="331" y="797"/>
                    </a:cubicBezTo>
                    <a:cubicBezTo>
                      <a:pt x="326" y="700"/>
                      <a:pt x="326" y="700"/>
                      <a:pt x="326" y="700"/>
                    </a:cubicBezTo>
                    <a:cubicBezTo>
                      <a:pt x="200" y="650"/>
                      <a:pt x="0" y="503"/>
                      <a:pt x="151" y="19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sp>
          <p:nvSpPr>
            <p:cNvPr id="151" name="Rectangle 8"/>
            <p:cNvSpPr>
              <a:spLocks noChangeArrowheads="1"/>
            </p:cNvSpPr>
            <p:nvPr/>
          </p:nvSpPr>
          <p:spPr bwMode="auto">
            <a:xfrm>
              <a:off x="10544687" y="5011385"/>
              <a:ext cx="134652" cy="98489"/>
            </a:xfrm>
            <a:prstGeom prst="rect">
              <a:avLst/>
            </a:prstGeom>
            <a:solidFill>
              <a:srgbClr val="FFFFFF"/>
            </a:solidFill>
            <a:ln w="12700">
              <a:noFill/>
              <a:miter lim="800000"/>
              <a:headEnd/>
              <a:tailEnd/>
            </a:ln>
          </p:spPr>
          <p:txBody>
            <a:bodyPr wrap="none" lIns="0" tIns="0" rIns="0" bIns="0">
              <a:spAutoFit/>
            </a:bodyPr>
            <a:lstStyle/>
            <a:p>
              <a:pPr algn="ctr"/>
              <a:r>
                <a:rPr lang="en-US" sz="640" dirty="0">
                  <a:sym typeface="Trebuchet MS" panose="020B0603020202020204" pitchFamily="34" charset="0"/>
                </a:rPr>
                <a:t>Gus</a:t>
              </a:r>
            </a:p>
          </p:txBody>
        </p:sp>
        <p:grpSp>
          <p:nvGrpSpPr>
            <p:cNvPr id="155" name="Group 154"/>
            <p:cNvGrpSpPr/>
            <p:nvPr/>
          </p:nvGrpSpPr>
          <p:grpSpPr>
            <a:xfrm>
              <a:off x="8552032" y="3154307"/>
              <a:ext cx="365402" cy="365760"/>
              <a:chOff x="9295957" y="1131302"/>
              <a:chExt cx="365402" cy="365760"/>
            </a:xfrm>
          </p:grpSpPr>
          <p:sp>
            <p:nvSpPr>
              <p:cNvPr id="153" name="AutoShape 3"/>
              <p:cNvSpPr>
                <a:spLocks noChangeAspect="1" noChangeArrowheads="1" noTextEdit="1"/>
              </p:cNvSpPr>
              <p:nvPr/>
            </p:nvSpPr>
            <p:spPr bwMode="auto">
              <a:xfrm>
                <a:off x="9295957" y="1131302"/>
                <a:ext cx="365402"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sp>
            <p:nvSpPr>
              <p:cNvPr id="154" name="Freeform 153"/>
              <p:cNvSpPr>
                <a:spLocks/>
              </p:cNvSpPr>
              <p:nvPr/>
            </p:nvSpPr>
            <p:spPr bwMode="auto">
              <a:xfrm>
                <a:off x="9326705" y="1156151"/>
                <a:ext cx="286744" cy="316420"/>
              </a:xfrm>
              <a:custGeom>
                <a:avLst/>
                <a:gdLst>
                  <a:gd name="T0" fmla="*/ 741 w 784"/>
                  <a:gd name="T1" fmla="*/ 400 h 864"/>
                  <a:gd name="T2" fmla="*/ 734 w 784"/>
                  <a:gd name="T3" fmla="*/ 393 h 864"/>
                  <a:gd name="T4" fmla="*/ 702 w 784"/>
                  <a:gd name="T5" fmla="*/ 329 h 864"/>
                  <a:gd name="T6" fmla="*/ 694 w 784"/>
                  <a:gd name="T7" fmla="*/ 297 h 864"/>
                  <a:gd name="T8" fmla="*/ 683 w 784"/>
                  <a:gd name="T9" fmla="*/ 249 h 864"/>
                  <a:gd name="T10" fmla="*/ 672 w 784"/>
                  <a:gd name="T11" fmla="*/ 160 h 864"/>
                  <a:gd name="T12" fmla="*/ 681 w 784"/>
                  <a:gd name="T13" fmla="*/ 162 h 864"/>
                  <a:gd name="T14" fmla="*/ 683 w 784"/>
                  <a:gd name="T15" fmla="*/ 160 h 864"/>
                  <a:gd name="T16" fmla="*/ 735 w 784"/>
                  <a:gd name="T17" fmla="*/ 49 h 864"/>
                  <a:gd name="T18" fmla="*/ 396 w 784"/>
                  <a:gd name="T19" fmla="*/ 0 h 864"/>
                  <a:gd name="T20" fmla="*/ 79 w 784"/>
                  <a:gd name="T21" fmla="*/ 202 h 864"/>
                  <a:gd name="T22" fmla="*/ 192 w 784"/>
                  <a:gd name="T23" fmla="*/ 603 h 864"/>
                  <a:gd name="T24" fmla="*/ 192 w 784"/>
                  <a:gd name="T25" fmla="*/ 794 h 864"/>
                  <a:gd name="T26" fmla="*/ 203 w 784"/>
                  <a:gd name="T27" fmla="*/ 812 h 864"/>
                  <a:gd name="T28" fmla="*/ 505 w 784"/>
                  <a:gd name="T29" fmla="*/ 864 h 864"/>
                  <a:gd name="T30" fmla="*/ 505 w 784"/>
                  <a:gd name="T31" fmla="*/ 864 h 864"/>
                  <a:gd name="T32" fmla="*/ 524 w 784"/>
                  <a:gd name="T33" fmla="*/ 846 h 864"/>
                  <a:gd name="T34" fmla="*/ 524 w 784"/>
                  <a:gd name="T35" fmla="*/ 714 h 864"/>
                  <a:gd name="T36" fmla="*/ 678 w 784"/>
                  <a:gd name="T37" fmla="*/ 705 h 864"/>
                  <a:gd name="T38" fmla="*/ 703 w 784"/>
                  <a:gd name="T39" fmla="*/ 620 h 864"/>
                  <a:gd name="T40" fmla="*/ 704 w 784"/>
                  <a:gd name="T41" fmla="*/ 615 h 864"/>
                  <a:gd name="T42" fmla="*/ 699 w 784"/>
                  <a:gd name="T43" fmla="*/ 511 h 864"/>
                  <a:gd name="T44" fmla="*/ 776 w 784"/>
                  <a:gd name="T45" fmla="*/ 468 h 864"/>
                  <a:gd name="T46" fmla="*/ 741 w 784"/>
                  <a:gd name="T47" fmla="*/ 40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4" h="864">
                    <a:moveTo>
                      <a:pt x="741" y="400"/>
                    </a:moveTo>
                    <a:cubicBezTo>
                      <a:pt x="738" y="397"/>
                      <a:pt x="736" y="395"/>
                      <a:pt x="734" y="393"/>
                    </a:cubicBezTo>
                    <a:cubicBezTo>
                      <a:pt x="724" y="382"/>
                      <a:pt x="713" y="359"/>
                      <a:pt x="702" y="329"/>
                    </a:cubicBezTo>
                    <a:cubicBezTo>
                      <a:pt x="700" y="322"/>
                      <a:pt x="697" y="310"/>
                      <a:pt x="694" y="297"/>
                    </a:cubicBezTo>
                    <a:cubicBezTo>
                      <a:pt x="691" y="281"/>
                      <a:pt x="687" y="263"/>
                      <a:pt x="683" y="249"/>
                    </a:cubicBezTo>
                    <a:cubicBezTo>
                      <a:pt x="677" y="232"/>
                      <a:pt x="673" y="185"/>
                      <a:pt x="672" y="160"/>
                    </a:cubicBezTo>
                    <a:cubicBezTo>
                      <a:pt x="674" y="159"/>
                      <a:pt x="680" y="162"/>
                      <a:pt x="681" y="162"/>
                    </a:cubicBezTo>
                    <a:cubicBezTo>
                      <a:pt x="682" y="161"/>
                      <a:pt x="683" y="161"/>
                      <a:pt x="683" y="160"/>
                    </a:cubicBezTo>
                    <a:cubicBezTo>
                      <a:pt x="693" y="117"/>
                      <a:pt x="756" y="49"/>
                      <a:pt x="735" y="49"/>
                    </a:cubicBezTo>
                    <a:cubicBezTo>
                      <a:pt x="543" y="53"/>
                      <a:pt x="603" y="0"/>
                      <a:pt x="396" y="0"/>
                    </a:cubicBezTo>
                    <a:cubicBezTo>
                      <a:pt x="214" y="0"/>
                      <a:pt x="124" y="109"/>
                      <a:pt x="79" y="202"/>
                    </a:cubicBezTo>
                    <a:cubicBezTo>
                      <a:pt x="0" y="370"/>
                      <a:pt x="129" y="536"/>
                      <a:pt x="192" y="603"/>
                    </a:cubicBezTo>
                    <a:cubicBezTo>
                      <a:pt x="192" y="794"/>
                      <a:pt x="192" y="794"/>
                      <a:pt x="192" y="794"/>
                    </a:cubicBezTo>
                    <a:cubicBezTo>
                      <a:pt x="192" y="802"/>
                      <a:pt x="196" y="809"/>
                      <a:pt x="203" y="812"/>
                    </a:cubicBezTo>
                    <a:cubicBezTo>
                      <a:pt x="330" y="863"/>
                      <a:pt x="492" y="864"/>
                      <a:pt x="505" y="864"/>
                    </a:cubicBezTo>
                    <a:cubicBezTo>
                      <a:pt x="505" y="864"/>
                      <a:pt x="505" y="864"/>
                      <a:pt x="505" y="864"/>
                    </a:cubicBezTo>
                    <a:cubicBezTo>
                      <a:pt x="516" y="864"/>
                      <a:pt x="524" y="856"/>
                      <a:pt x="524" y="846"/>
                    </a:cubicBezTo>
                    <a:cubicBezTo>
                      <a:pt x="524" y="714"/>
                      <a:pt x="524" y="714"/>
                      <a:pt x="524" y="714"/>
                    </a:cubicBezTo>
                    <a:cubicBezTo>
                      <a:pt x="602" y="722"/>
                      <a:pt x="661" y="714"/>
                      <a:pt x="678" y="705"/>
                    </a:cubicBezTo>
                    <a:cubicBezTo>
                      <a:pt x="699" y="694"/>
                      <a:pt x="700" y="668"/>
                      <a:pt x="703" y="620"/>
                    </a:cubicBezTo>
                    <a:cubicBezTo>
                      <a:pt x="704" y="615"/>
                      <a:pt x="704" y="615"/>
                      <a:pt x="704" y="615"/>
                    </a:cubicBezTo>
                    <a:cubicBezTo>
                      <a:pt x="706" y="584"/>
                      <a:pt x="702" y="538"/>
                      <a:pt x="699" y="511"/>
                    </a:cubicBezTo>
                    <a:cubicBezTo>
                      <a:pt x="757" y="509"/>
                      <a:pt x="773" y="479"/>
                      <a:pt x="776" y="468"/>
                    </a:cubicBezTo>
                    <a:cubicBezTo>
                      <a:pt x="784" y="446"/>
                      <a:pt x="763" y="424"/>
                      <a:pt x="741" y="400"/>
                    </a:cubicBezTo>
                    <a:close/>
                  </a:path>
                </a:pathLst>
              </a:custGeom>
              <a:solidFill>
                <a:srgbClr val="3EAD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dirty="0"/>
              </a:p>
            </p:txBody>
          </p:sp>
        </p:grpSp>
        <p:pic>
          <p:nvPicPr>
            <p:cNvPr id="156" name="Picture 155"/>
            <p:cNvPicPr>
              <a:picLocks noChangeAspect="1"/>
            </p:cNvPicPr>
            <p:nvPr/>
          </p:nvPicPr>
          <p:blipFill rotWithShape="1">
            <a:blip r:embed="rId8"/>
            <a:srcRect l="13202" t="20097" r="13202" b="5257"/>
            <a:stretch/>
          </p:blipFill>
          <p:spPr>
            <a:xfrm>
              <a:off x="7739767" y="2426940"/>
              <a:ext cx="335482" cy="333376"/>
            </a:xfrm>
            <a:prstGeom prst="rect">
              <a:avLst/>
            </a:prstGeom>
            <a:ln w="7620" cap="flat" cmpd="sng" algn="ctr">
              <a:solidFill>
                <a:srgbClr val="9A9A9A"/>
              </a:solidFill>
              <a:prstDash val="solid"/>
              <a:round/>
              <a:headEnd type="none" w="med" len="med"/>
              <a:tailEnd type="none" w="med" len="med"/>
            </a:ln>
          </p:spPr>
        </p:pic>
        <p:pic>
          <p:nvPicPr>
            <p:cNvPr id="157" name="Picture 156"/>
            <p:cNvPicPr>
              <a:picLocks noChangeAspect="1"/>
            </p:cNvPicPr>
            <p:nvPr/>
          </p:nvPicPr>
          <p:blipFill>
            <a:blip r:embed="rId9"/>
            <a:stretch>
              <a:fillRect/>
            </a:stretch>
          </p:blipFill>
          <p:spPr>
            <a:xfrm>
              <a:off x="10188174" y="2851809"/>
              <a:ext cx="322037" cy="333376"/>
            </a:xfrm>
            <a:prstGeom prst="rect">
              <a:avLst/>
            </a:prstGeom>
            <a:ln w="7620" cap="flat" cmpd="sng" algn="ctr">
              <a:solidFill>
                <a:srgbClr val="9A9A9A"/>
              </a:solidFill>
              <a:prstDash val="solid"/>
              <a:round/>
              <a:headEnd type="none" w="med" len="med"/>
              <a:tailEnd type="none" w="med" len="med"/>
            </a:ln>
          </p:spPr>
        </p:pic>
        <p:pic>
          <p:nvPicPr>
            <p:cNvPr id="158" name="Picture 157"/>
            <p:cNvPicPr>
              <a:picLocks noChangeAspect="1"/>
            </p:cNvPicPr>
            <p:nvPr/>
          </p:nvPicPr>
          <p:blipFill>
            <a:blip r:embed="rId10"/>
            <a:stretch>
              <a:fillRect/>
            </a:stretch>
          </p:blipFill>
          <p:spPr>
            <a:xfrm>
              <a:off x="10131397" y="4065536"/>
              <a:ext cx="328663" cy="333376"/>
            </a:xfrm>
            <a:prstGeom prst="rect">
              <a:avLst/>
            </a:prstGeom>
            <a:ln w="7620" cap="flat" cmpd="sng" algn="ctr">
              <a:solidFill>
                <a:srgbClr val="9A9A9A"/>
              </a:solidFill>
              <a:prstDash val="solid"/>
              <a:round/>
              <a:headEnd type="none" w="med" len="med"/>
              <a:tailEnd type="none" w="med" len="med"/>
            </a:ln>
          </p:spPr>
        </p:pic>
        <p:pic>
          <p:nvPicPr>
            <p:cNvPr id="159" name="Picture 158"/>
            <p:cNvPicPr>
              <a:picLocks noChangeAspect="1"/>
            </p:cNvPicPr>
            <p:nvPr/>
          </p:nvPicPr>
          <p:blipFill>
            <a:blip r:embed="rId11"/>
            <a:stretch>
              <a:fillRect/>
            </a:stretch>
          </p:blipFill>
          <p:spPr>
            <a:xfrm>
              <a:off x="8213846" y="4280665"/>
              <a:ext cx="321075" cy="333376"/>
            </a:xfrm>
            <a:prstGeom prst="rect">
              <a:avLst/>
            </a:prstGeom>
            <a:ln w="7620" cap="flat" cmpd="sng" algn="ctr">
              <a:solidFill>
                <a:srgbClr val="9A9A9A"/>
              </a:solidFill>
              <a:prstDash val="solid"/>
              <a:round/>
              <a:headEnd type="none" w="med" len="med"/>
              <a:tailEnd type="none" w="med" len="med"/>
            </a:ln>
          </p:spPr>
        </p:pic>
        <p:pic>
          <p:nvPicPr>
            <p:cNvPr id="160" name="Picture 159"/>
            <p:cNvPicPr>
              <a:picLocks noChangeAspect="1"/>
            </p:cNvPicPr>
            <p:nvPr/>
          </p:nvPicPr>
          <p:blipFill>
            <a:blip r:embed="rId12"/>
            <a:stretch>
              <a:fillRect/>
            </a:stretch>
          </p:blipFill>
          <p:spPr>
            <a:xfrm>
              <a:off x="8824428" y="3924953"/>
              <a:ext cx="333376" cy="333376"/>
            </a:xfrm>
            <a:prstGeom prst="rect">
              <a:avLst/>
            </a:prstGeom>
            <a:ln w="7620" cap="flat" cmpd="sng" algn="ctr">
              <a:solidFill>
                <a:srgbClr val="9A9A9A"/>
              </a:solidFill>
              <a:prstDash val="solid"/>
              <a:round/>
              <a:headEnd type="none" w="med" len="med"/>
              <a:tailEnd type="none" w="med" len="med"/>
            </a:ln>
          </p:spPr>
        </p:pic>
        <p:pic>
          <p:nvPicPr>
            <p:cNvPr id="161" name="Picture 160"/>
            <p:cNvPicPr>
              <a:picLocks noChangeAspect="1"/>
            </p:cNvPicPr>
            <p:nvPr/>
          </p:nvPicPr>
          <p:blipFill rotWithShape="1">
            <a:blip r:embed="rId13"/>
            <a:srcRect l="18448" t="10922" r="18448" b="2440"/>
            <a:stretch/>
          </p:blipFill>
          <p:spPr>
            <a:xfrm>
              <a:off x="8008271" y="3161301"/>
              <a:ext cx="315301" cy="333376"/>
            </a:xfrm>
            <a:prstGeom prst="rect">
              <a:avLst/>
            </a:prstGeom>
            <a:ln w="7620" cap="flat" cmpd="sng" algn="ctr">
              <a:solidFill>
                <a:srgbClr val="9A9A9A"/>
              </a:solidFill>
              <a:prstDash val="solid"/>
              <a:round/>
              <a:headEnd type="none" w="med" len="med"/>
              <a:tailEnd type="none" w="med" len="med"/>
            </a:ln>
          </p:spPr>
        </p:pic>
        <p:pic>
          <p:nvPicPr>
            <p:cNvPr id="162" name="Picture 161"/>
            <p:cNvPicPr>
              <a:picLocks noChangeAspect="1"/>
            </p:cNvPicPr>
            <p:nvPr/>
          </p:nvPicPr>
          <p:blipFill rotWithShape="1">
            <a:blip r:embed="rId14"/>
            <a:srcRect l="17929" t="6383" r="17929" b="3955"/>
            <a:stretch/>
          </p:blipFill>
          <p:spPr>
            <a:xfrm>
              <a:off x="9435850" y="3141732"/>
              <a:ext cx="329211" cy="333376"/>
            </a:xfrm>
            <a:prstGeom prst="rect">
              <a:avLst/>
            </a:prstGeom>
            <a:ln w="7620" cap="flat" cmpd="sng" algn="ctr">
              <a:solidFill>
                <a:srgbClr val="9A9A9A"/>
              </a:solidFill>
              <a:prstDash val="solid"/>
              <a:round/>
              <a:headEnd type="none" w="med" len="med"/>
              <a:tailEnd type="none" w="med" len="med"/>
            </a:ln>
          </p:spPr>
        </p:pic>
        <p:pic>
          <p:nvPicPr>
            <p:cNvPr id="163" name="Picture 162"/>
            <p:cNvPicPr>
              <a:picLocks noChangeAspect="1"/>
            </p:cNvPicPr>
            <p:nvPr/>
          </p:nvPicPr>
          <p:blipFill rotWithShape="1">
            <a:blip r:embed="rId15"/>
            <a:srcRect l="24497" t="12678" r="24497" b="10916"/>
            <a:stretch/>
          </p:blipFill>
          <p:spPr>
            <a:xfrm>
              <a:off x="9724088" y="4907877"/>
              <a:ext cx="319804" cy="333376"/>
            </a:xfrm>
            <a:prstGeom prst="rect">
              <a:avLst/>
            </a:prstGeom>
            <a:ln w="7620" cap="flat" cmpd="sng" algn="ctr">
              <a:solidFill>
                <a:srgbClr val="9A9A9A"/>
              </a:solidFill>
              <a:prstDash val="solid"/>
              <a:round/>
              <a:headEnd type="none" w="med" len="med"/>
              <a:tailEnd type="none" w="med" len="med"/>
            </a:ln>
          </p:spPr>
        </p:pic>
      </p:grpSp>
      <p:sp>
        <p:nvSpPr>
          <p:cNvPr id="125" name="Title 3"/>
          <p:cNvSpPr txBox="1">
            <a:spLocks/>
          </p:cNvSpPr>
          <p:nvPr/>
        </p:nvSpPr>
        <p:spPr>
          <a:xfrm>
            <a:off x="6591753" y="663962"/>
            <a:ext cx="5324233"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rgbClr val="FFFFFF"/>
                </a:solidFill>
                <a:latin typeface="+mj-lt"/>
                <a:ea typeface="+mj-ea"/>
                <a:cs typeface="+mj-cs"/>
                <a:sym typeface="Trebuchet MS" panose="020B0603020202020204" pitchFamily="34" charset="0"/>
              </a:defRPr>
            </a:lvl1pPr>
          </a:lstStyle>
          <a:p>
            <a:r>
              <a:rPr lang="en-US" dirty="0">
                <a:solidFill>
                  <a:srgbClr val="29BA74"/>
                </a:solidFill>
              </a:rPr>
              <a:t>Collaborative Filtering maps users and films to small # of latent factors</a:t>
            </a:r>
          </a:p>
        </p:txBody>
      </p:sp>
      <p:grpSp>
        <p:nvGrpSpPr>
          <p:cNvPr id="93" name="Group 92"/>
          <p:cNvGrpSpPr/>
          <p:nvPr/>
        </p:nvGrpSpPr>
        <p:grpSpPr>
          <a:xfrm rot="5400000">
            <a:off x="2632865" y="3270811"/>
            <a:ext cx="306171" cy="3943483"/>
            <a:chOff x="5938164" y="2060923"/>
            <a:chExt cx="306171" cy="3943483"/>
          </a:xfrm>
        </p:grpSpPr>
        <p:cxnSp>
          <p:nvCxnSpPr>
            <p:cNvPr id="94" name="Straight Connector 93"/>
            <p:cNvCxnSpPr/>
            <p:nvPr/>
          </p:nvCxnSpPr>
          <p:spPr>
            <a:xfrm>
              <a:off x="6091249" y="2060923"/>
              <a:ext cx="0" cy="3943483"/>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5938164" y="3833745"/>
              <a:ext cx="306171" cy="306910"/>
              <a:chOff x="5942914" y="3833745"/>
              <a:chExt cx="306171" cy="306910"/>
            </a:xfrm>
          </p:grpSpPr>
          <p:sp>
            <p:nvSpPr>
              <p:cNvPr id="102" name="Freeform 94"/>
              <p:cNvSpPr>
                <a:spLocks/>
              </p:cNvSpPr>
              <p:nvPr/>
            </p:nvSpPr>
            <p:spPr bwMode="gray">
              <a:xfrm>
                <a:off x="594291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rgbClr val="D4DF33"/>
              </a:solidFill>
              <a:ln w="9525" cap="flat" cmpd="sng" algn="ctr">
                <a:solidFill>
                  <a:srgbClr val="D4DF33"/>
                </a:solidFill>
                <a:prstDash val="solid"/>
                <a:round/>
                <a:headEnd type="none" w="med" len="med"/>
                <a:tailEnd type="none" w="med" len="med"/>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103" name="Freeform 95"/>
              <p:cNvSpPr>
                <a:spLocks/>
              </p:cNvSpPr>
              <p:nvPr/>
            </p:nvSpPr>
            <p:spPr bwMode="gray">
              <a:xfrm>
                <a:off x="605934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104" name="Group 103"/>
          <p:cNvGrpSpPr/>
          <p:nvPr/>
        </p:nvGrpSpPr>
        <p:grpSpPr>
          <a:xfrm rot="5400000">
            <a:off x="8894431" y="3270812"/>
            <a:ext cx="306910" cy="3943483"/>
            <a:chOff x="5937795" y="2060923"/>
            <a:chExt cx="306910" cy="3943483"/>
          </a:xfrm>
        </p:grpSpPr>
        <p:cxnSp>
          <p:nvCxnSpPr>
            <p:cNvPr id="119" name="Straight Connector 118"/>
            <p:cNvCxnSpPr/>
            <p:nvPr/>
          </p:nvCxnSpPr>
          <p:spPr>
            <a:xfrm>
              <a:off x="6091249" y="2060923"/>
              <a:ext cx="0" cy="3943483"/>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5937795" y="3834114"/>
              <a:ext cx="306910" cy="306171"/>
              <a:chOff x="5942545" y="3834114"/>
              <a:chExt cx="306910" cy="306171"/>
            </a:xfrm>
          </p:grpSpPr>
          <p:sp>
            <p:nvSpPr>
              <p:cNvPr id="121" name="Freeform 94"/>
              <p:cNvSpPr>
                <a:spLocks/>
              </p:cNvSpPr>
              <p:nvPr/>
            </p:nvSpPr>
            <p:spPr bwMode="gray">
              <a:xfrm rot="14379749">
                <a:off x="594291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122" name="Freeform 95"/>
              <p:cNvSpPr>
                <a:spLocks/>
              </p:cNvSpPr>
              <p:nvPr/>
            </p:nvSpPr>
            <p:spPr bwMode="gray">
              <a:xfrm>
                <a:off x="605934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
        <p:nvSpPr>
          <p:cNvPr id="123" name="Title 3"/>
          <p:cNvSpPr txBox="1">
            <a:spLocks/>
          </p:cNvSpPr>
          <p:nvPr/>
        </p:nvSpPr>
        <p:spPr>
          <a:xfrm>
            <a:off x="339541" y="5506782"/>
            <a:ext cx="5324233"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rgbClr val="FFFFFF"/>
                </a:solidFill>
                <a:latin typeface="+mj-lt"/>
                <a:ea typeface="+mj-ea"/>
                <a:cs typeface="+mj-cs"/>
                <a:sym typeface="Trebuchet MS" panose="020B0603020202020204" pitchFamily="34" charset="0"/>
              </a:defRPr>
            </a:lvl1pPr>
          </a:lstStyle>
          <a:p>
            <a:r>
              <a:rPr lang="en-US" dirty="0"/>
              <a:t>Can be used to identify users with similar likes, films with similar fans</a:t>
            </a:r>
          </a:p>
        </p:txBody>
      </p:sp>
      <p:sp>
        <p:nvSpPr>
          <p:cNvPr id="124" name="Title 3"/>
          <p:cNvSpPr txBox="1">
            <a:spLocks/>
          </p:cNvSpPr>
          <p:nvPr/>
        </p:nvSpPr>
        <p:spPr>
          <a:xfrm>
            <a:off x="6591753" y="5497710"/>
            <a:ext cx="5324233"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rgbClr val="FFFFFF"/>
                </a:solidFill>
                <a:latin typeface="+mj-lt"/>
                <a:ea typeface="+mj-ea"/>
                <a:cs typeface="+mj-cs"/>
                <a:sym typeface="Trebuchet MS" panose="020B0603020202020204" pitchFamily="34" charset="0"/>
              </a:defRPr>
            </a:lvl1pPr>
          </a:lstStyle>
          <a:p>
            <a:r>
              <a:rPr lang="en-US" dirty="0">
                <a:solidFill>
                  <a:srgbClr val="29BA74"/>
                </a:solidFill>
              </a:rPr>
              <a:t>Calculate of user-item affinities using these latent factors of users &amp; films</a:t>
            </a:r>
          </a:p>
        </p:txBody>
      </p:sp>
    </p:spTree>
    <p:custDataLst>
      <p:tags r:id="rId2"/>
    </p:custDataLst>
    <p:extLst>
      <p:ext uri="{BB962C8B-B14F-4D97-AF65-F5344CB8AC3E}">
        <p14:creationId xmlns:p14="http://schemas.microsoft.com/office/powerpoint/2010/main" val="3538867151"/>
      </p:ext>
    </p:extLst>
  </p:cSld>
  <p:clrMapOvr>
    <a:masterClrMapping/>
  </p:clrMapOvr>
  <p:transition spd="med">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412420" y="424108"/>
            <a:ext cx="10182477" cy="664797"/>
          </a:xfrm>
          <a:prstGeom prst="rect">
            <a:avLst/>
          </a:prstGeom>
        </p:spPr>
        <p:txBody>
          <a:bodyPr/>
          <a:lst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a:lstStyle>
          <a:p>
            <a:r>
              <a:rPr lang="en-US" dirty="0"/>
              <a:t>Predictions for user-film affinity are computed using these latent variables, identifying the high scoring films to recommend</a:t>
            </a:r>
          </a:p>
        </p:txBody>
      </p:sp>
      <p:graphicFrame>
        <p:nvGraphicFramePr>
          <p:cNvPr id="8" name="Table 7"/>
          <p:cNvGraphicFramePr>
            <a:graphicFrameLocks noGrp="1"/>
          </p:cNvGraphicFramePr>
          <p:nvPr>
            <p:extLst>
              <p:ext uri="{D42A27DB-BD31-4B8C-83A1-F6EECF244321}">
                <p14:modId xmlns:p14="http://schemas.microsoft.com/office/powerpoint/2010/main" val="2147263816"/>
              </p:ext>
            </p:extLst>
          </p:nvPr>
        </p:nvGraphicFramePr>
        <p:xfrm>
          <a:off x="1243481" y="2470742"/>
          <a:ext cx="1124712" cy="2966719"/>
        </p:xfrm>
        <a:graphic>
          <a:graphicData uri="http://schemas.openxmlformats.org/drawingml/2006/table">
            <a:tbl>
              <a:tblPr firstRow="1" bandRow="1">
                <a:tableStyleId>{2D5ABB26-0587-4C30-8999-92F81FD0307C}</a:tableStyleId>
              </a:tblPr>
              <a:tblGrid>
                <a:gridCol w="374904">
                  <a:extLst>
                    <a:ext uri="{9D8B030D-6E8A-4147-A177-3AD203B41FA5}">
                      <a16:colId xmlns:a16="http://schemas.microsoft.com/office/drawing/2014/main" val="20000"/>
                    </a:ext>
                  </a:extLst>
                </a:gridCol>
                <a:gridCol w="374904">
                  <a:extLst>
                    <a:ext uri="{9D8B030D-6E8A-4147-A177-3AD203B41FA5}">
                      <a16:colId xmlns:a16="http://schemas.microsoft.com/office/drawing/2014/main" val="20001"/>
                    </a:ext>
                  </a:extLst>
                </a:gridCol>
                <a:gridCol w="374904">
                  <a:extLst>
                    <a:ext uri="{9D8B030D-6E8A-4147-A177-3AD203B41FA5}">
                      <a16:colId xmlns:a16="http://schemas.microsoft.com/office/drawing/2014/main" val="20002"/>
                    </a:ext>
                  </a:extLst>
                </a:gridCol>
              </a:tblGrid>
              <a:tr h="423817">
                <a:tc>
                  <a:txBody>
                    <a:bodyPr/>
                    <a:lstStyle/>
                    <a:p>
                      <a:endParaRPr lang="en-US" dirty="0"/>
                    </a:p>
                  </a:txBody>
                  <a:tcPr anchor="b">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tc>
                  <a:txBody>
                    <a:bodyPr/>
                    <a:lstStyle/>
                    <a:p>
                      <a:endParaRPr lang="en-US" dirty="0"/>
                    </a:p>
                  </a:txBody>
                  <a:tcPr anchor="b">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tc>
                  <a:txBody>
                    <a:bodyPr/>
                    <a:lstStyle/>
                    <a:p>
                      <a:endParaRPr lang="en-US" dirty="0"/>
                    </a:p>
                  </a:txBody>
                  <a:tcPr anchor="b">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extLst>
                  <a:ext uri="{0D108BD9-81ED-4DB2-BD59-A6C34878D82A}">
                    <a16:rowId xmlns:a16="http://schemas.microsoft.com/office/drawing/2014/main" val="10000"/>
                  </a:ext>
                </a:extLst>
              </a:tr>
              <a:tr h="423817">
                <a:tc>
                  <a:txBody>
                    <a:bodyPr/>
                    <a:lstStyle/>
                    <a:p>
                      <a:pPr algn="ctr"/>
                      <a:r>
                        <a:rPr lang="en-US" sz="1200" dirty="0"/>
                        <a:t>u</a:t>
                      </a:r>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D4DF33"/>
                    </a:solidFill>
                  </a:tcPr>
                </a:tc>
                <a:tc>
                  <a:txBody>
                    <a:bodyPr/>
                    <a:lstStyle/>
                    <a:p>
                      <a:pPr algn="ctr"/>
                      <a:r>
                        <a:rPr lang="en-US" sz="1200" dirty="0"/>
                        <a:t>u</a:t>
                      </a:r>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D4DF33"/>
                    </a:solidFill>
                  </a:tcPr>
                </a:tc>
                <a:tc>
                  <a:txBody>
                    <a:bodyPr/>
                    <a:lstStyle/>
                    <a:p>
                      <a:pPr algn="ctr"/>
                      <a:r>
                        <a:rPr lang="en-US" sz="1200" dirty="0"/>
                        <a:t>u</a:t>
                      </a:r>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D4DF33"/>
                    </a:solidFill>
                  </a:tcPr>
                </a:tc>
                <a:extLst>
                  <a:ext uri="{0D108BD9-81ED-4DB2-BD59-A6C34878D82A}">
                    <a16:rowId xmlns:a16="http://schemas.microsoft.com/office/drawing/2014/main" val="10001"/>
                  </a:ext>
                </a:extLst>
              </a:tr>
              <a:tr h="423817">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extLst>
                  <a:ext uri="{0D108BD9-81ED-4DB2-BD59-A6C34878D82A}">
                    <a16:rowId xmlns:a16="http://schemas.microsoft.com/office/drawing/2014/main" val="10002"/>
                  </a:ext>
                </a:extLst>
              </a:tr>
              <a:tr h="423817">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extLst>
                  <a:ext uri="{0D108BD9-81ED-4DB2-BD59-A6C34878D82A}">
                    <a16:rowId xmlns:a16="http://schemas.microsoft.com/office/drawing/2014/main" val="10003"/>
                  </a:ext>
                </a:extLst>
              </a:tr>
              <a:tr h="423817">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extLst>
                  <a:ext uri="{0D108BD9-81ED-4DB2-BD59-A6C34878D82A}">
                    <a16:rowId xmlns:a16="http://schemas.microsoft.com/office/drawing/2014/main" val="10004"/>
                  </a:ext>
                </a:extLst>
              </a:tr>
              <a:tr h="423817">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extLst>
                  <a:ext uri="{0D108BD9-81ED-4DB2-BD59-A6C34878D82A}">
                    <a16:rowId xmlns:a16="http://schemas.microsoft.com/office/drawing/2014/main" val="10005"/>
                  </a:ext>
                </a:extLst>
              </a:tr>
              <a:tr h="423817">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EEE89A"/>
                    </a:solidFill>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57994057"/>
              </p:ext>
            </p:extLst>
          </p:nvPr>
        </p:nvGraphicFramePr>
        <p:xfrm>
          <a:off x="3864103" y="3397842"/>
          <a:ext cx="2999232" cy="1112520"/>
        </p:xfrm>
        <a:graphic>
          <a:graphicData uri="http://schemas.openxmlformats.org/drawingml/2006/table">
            <a:tbl>
              <a:tblPr firstRow="1" bandRow="1">
                <a:tableStyleId>{2D5ABB26-0587-4C30-8999-92F81FD0307C}</a:tableStyleId>
              </a:tblPr>
              <a:tblGrid>
                <a:gridCol w="374904">
                  <a:extLst>
                    <a:ext uri="{9D8B030D-6E8A-4147-A177-3AD203B41FA5}">
                      <a16:colId xmlns:a16="http://schemas.microsoft.com/office/drawing/2014/main" val="20000"/>
                    </a:ext>
                  </a:extLst>
                </a:gridCol>
                <a:gridCol w="374904">
                  <a:extLst>
                    <a:ext uri="{9D8B030D-6E8A-4147-A177-3AD203B41FA5}">
                      <a16:colId xmlns:a16="http://schemas.microsoft.com/office/drawing/2014/main" val="20001"/>
                    </a:ext>
                  </a:extLst>
                </a:gridCol>
                <a:gridCol w="374904">
                  <a:extLst>
                    <a:ext uri="{9D8B030D-6E8A-4147-A177-3AD203B41FA5}">
                      <a16:colId xmlns:a16="http://schemas.microsoft.com/office/drawing/2014/main" val="20002"/>
                    </a:ext>
                  </a:extLst>
                </a:gridCol>
                <a:gridCol w="374904">
                  <a:extLst>
                    <a:ext uri="{9D8B030D-6E8A-4147-A177-3AD203B41FA5}">
                      <a16:colId xmlns:a16="http://schemas.microsoft.com/office/drawing/2014/main" val="20003"/>
                    </a:ext>
                  </a:extLst>
                </a:gridCol>
                <a:gridCol w="374904">
                  <a:extLst>
                    <a:ext uri="{9D8B030D-6E8A-4147-A177-3AD203B41FA5}">
                      <a16:colId xmlns:a16="http://schemas.microsoft.com/office/drawing/2014/main" val="20004"/>
                    </a:ext>
                  </a:extLst>
                </a:gridCol>
                <a:gridCol w="374904">
                  <a:extLst>
                    <a:ext uri="{9D8B030D-6E8A-4147-A177-3AD203B41FA5}">
                      <a16:colId xmlns:a16="http://schemas.microsoft.com/office/drawing/2014/main" val="20005"/>
                    </a:ext>
                  </a:extLst>
                </a:gridCol>
                <a:gridCol w="374904">
                  <a:extLst>
                    <a:ext uri="{9D8B030D-6E8A-4147-A177-3AD203B41FA5}">
                      <a16:colId xmlns:a16="http://schemas.microsoft.com/office/drawing/2014/main" val="20006"/>
                    </a:ext>
                  </a:extLst>
                </a:gridCol>
                <a:gridCol w="374904">
                  <a:extLst>
                    <a:ext uri="{9D8B030D-6E8A-4147-A177-3AD203B41FA5}">
                      <a16:colId xmlns:a16="http://schemas.microsoft.com/office/drawing/2014/main" val="20007"/>
                    </a:ext>
                  </a:extLst>
                </a:gridCol>
              </a:tblGrid>
              <a:tr h="370840">
                <a:tc>
                  <a:txBody>
                    <a:bodyPr/>
                    <a:lstStyle/>
                    <a:p>
                      <a:endParaRPr lang="en-US" dirty="0"/>
                    </a:p>
                  </a:txBody>
                  <a:tcPr anchor="b">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endParaRPr lang="en-US" dirty="0"/>
                    </a:p>
                  </a:txBody>
                  <a:tcPr anchor="b">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endParaRPr lang="en-US" dirty="0"/>
                    </a:p>
                  </a:txBody>
                  <a:tcPr anchor="b">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pPr algn="ctr"/>
                      <a:r>
                        <a:rPr lang="en-US" sz="1200" dirty="0">
                          <a:solidFill>
                            <a:srgbClr val="FFFFFF"/>
                          </a:solidFill>
                        </a:rPr>
                        <a:t>m</a:t>
                      </a:r>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6E6F73"/>
                    </a:solidFill>
                  </a:tcPr>
                </a:tc>
                <a:tc>
                  <a:txBody>
                    <a:bodyPr/>
                    <a:lstStyle/>
                    <a:p>
                      <a:endParaRPr lang="en-US" dirty="0"/>
                    </a:p>
                  </a:txBody>
                  <a:tcPr anchor="b">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endParaRPr lang="en-US" dirty="0"/>
                    </a:p>
                  </a:txBody>
                  <a:tcPr anchor="b">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endParaRPr lang="en-US" dirty="0"/>
                    </a:p>
                  </a:txBody>
                  <a:tcPr anchor="b">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endParaRPr lang="en-US" dirty="0"/>
                    </a:p>
                  </a:txBody>
                  <a:tcPr anchor="b">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extLst>
                  <a:ext uri="{0D108BD9-81ED-4DB2-BD59-A6C34878D82A}">
                    <a16:rowId xmlns:a16="http://schemas.microsoft.com/office/drawing/2014/main" val="10000"/>
                  </a:ext>
                </a:extLst>
              </a:tr>
              <a:tr h="370840">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pPr algn="ctr"/>
                      <a:r>
                        <a:rPr lang="en-US" sz="1200" dirty="0">
                          <a:solidFill>
                            <a:srgbClr val="FFFFFF"/>
                          </a:solidFill>
                        </a:rPr>
                        <a:t>m</a:t>
                      </a:r>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6E6F73"/>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extLst>
                  <a:ext uri="{0D108BD9-81ED-4DB2-BD59-A6C34878D82A}">
                    <a16:rowId xmlns:a16="http://schemas.microsoft.com/office/drawing/2014/main" val="10001"/>
                  </a:ext>
                </a:extLst>
              </a:tr>
              <a:tr h="370840">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pPr algn="ctr"/>
                      <a:r>
                        <a:rPr lang="en-US" sz="1200" dirty="0">
                          <a:solidFill>
                            <a:srgbClr val="FFFFFF"/>
                          </a:solidFill>
                        </a:rPr>
                        <a:t>m</a:t>
                      </a:r>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6E6F73"/>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tc>
                  <a:txBody>
                    <a:bodyPr/>
                    <a:lstStyle/>
                    <a:p>
                      <a:endParaRPr lang="en-US" dirty="0"/>
                    </a:p>
                  </a:txBody>
                  <a:tcP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8C8C8"/>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412421" y="1475151"/>
            <a:ext cx="2674580" cy="24622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1600" dirty="0">
                <a:solidFill>
                  <a:srgbClr val="29BA74">
                    <a:lumMod val="100000"/>
                  </a:srgbClr>
                </a:solidFill>
                <a:latin typeface="Trebuchet MS" panose="020B0603020202020204" pitchFamily="34" charset="0"/>
              </a:rPr>
              <a:t>User hidden factors</a:t>
            </a:r>
          </a:p>
        </p:txBody>
      </p:sp>
      <p:sp>
        <p:nvSpPr>
          <p:cNvPr id="11" name="TextBox 10"/>
          <p:cNvSpPr txBox="1"/>
          <p:nvPr/>
        </p:nvSpPr>
        <p:spPr>
          <a:xfrm>
            <a:off x="1179864" y="2204935"/>
            <a:ext cx="1251946"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200" dirty="0">
                <a:solidFill>
                  <a:srgbClr val="575757"/>
                </a:solidFill>
              </a:rPr>
              <a:t>Latent Factors</a:t>
            </a:r>
          </a:p>
        </p:txBody>
      </p:sp>
      <p:sp>
        <p:nvSpPr>
          <p:cNvPr id="12" name="TextBox 11"/>
          <p:cNvSpPr txBox="1"/>
          <p:nvPr/>
        </p:nvSpPr>
        <p:spPr>
          <a:xfrm>
            <a:off x="3527916" y="1475151"/>
            <a:ext cx="3298100" cy="24622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1600" dirty="0">
                <a:solidFill>
                  <a:srgbClr val="29BA74">
                    <a:lumMod val="100000"/>
                  </a:srgbClr>
                </a:solidFill>
                <a:latin typeface="Trebuchet MS" panose="020B0603020202020204" pitchFamily="34" charset="0"/>
              </a:rPr>
              <a:t>Movie hidden factors</a:t>
            </a:r>
          </a:p>
        </p:txBody>
      </p:sp>
      <p:sp>
        <p:nvSpPr>
          <p:cNvPr id="13" name="TextBox 12"/>
          <p:cNvSpPr txBox="1"/>
          <p:nvPr/>
        </p:nvSpPr>
        <p:spPr>
          <a:xfrm rot="16200000">
            <a:off x="3031595" y="3861769"/>
            <a:ext cx="1251946"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rgbClr val="575757"/>
                </a:solidFill>
              </a:rPr>
              <a:t>Latent Factors</a:t>
            </a:r>
          </a:p>
        </p:txBody>
      </p:sp>
      <p:grpSp>
        <p:nvGrpSpPr>
          <p:cNvPr id="15" name="Group 14"/>
          <p:cNvGrpSpPr/>
          <p:nvPr/>
        </p:nvGrpSpPr>
        <p:grpSpPr>
          <a:xfrm>
            <a:off x="2813260" y="3800647"/>
            <a:ext cx="306910" cy="306910"/>
            <a:chOff x="7513275" y="3833979"/>
            <a:chExt cx="306910" cy="306910"/>
          </a:xfrm>
        </p:grpSpPr>
        <p:sp>
          <p:nvSpPr>
            <p:cNvPr id="16" name="Oval 12"/>
            <p:cNvSpPr>
              <a:spLocks noChangeArrowheads="1"/>
            </p:cNvSpPr>
            <p:nvPr/>
          </p:nvSpPr>
          <p:spPr bwMode="auto">
            <a:xfrm>
              <a:off x="7513275" y="3833979"/>
              <a:ext cx="306910" cy="306910"/>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7" name="Oval 16"/>
            <p:cNvSpPr/>
            <p:nvPr/>
          </p:nvSpPr>
          <p:spPr>
            <a:xfrm>
              <a:off x="7583683" y="3867219"/>
              <a:ext cx="166092" cy="153454"/>
            </a:xfrm>
            <a:prstGeom prst="ellipse">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200" dirty="0">
                  <a:solidFill>
                    <a:srgbClr val="FFFFFF"/>
                  </a:solidFill>
                </a:rPr>
                <a:t>.</a:t>
              </a:r>
            </a:p>
          </p:txBody>
        </p:sp>
      </p:grpSp>
      <p:sp>
        <p:nvSpPr>
          <p:cNvPr id="18" name="TextBox 17"/>
          <p:cNvSpPr txBox="1"/>
          <p:nvPr/>
        </p:nvSpPr>
        <p:spPr>
          <a:xfrm>
            <a:off x="1243482" y="5520328"/>
            <a:ext cx="1124712"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200" dirty="0">
                <a:solidFill>
                  <a:srgbClr val="575757"/>
                </a:solidFill>
              </a:rPr>
              <a:t>W</a:t>
            </a:r>
          </a:p>
        </p:txBody>
      </p:sp>
      <p:sp>
        <p:nvSpPr>
          <p:cNvPr id="19" name="TextBox 18"/>
          <p:cNvSpPr txBox="1"/>
          <p:nvPr/>
        </p:nvSpPr>
        <p:spPr>
          <a:xfrm>
            <a:off x="3864103" y="4605472"/>
            <a:ext cx="2999232"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200" dirty="0">
                <a:solidFill>
                  <a:srgbClr val="575757"/>
                </a:solidFill>
              </a:rPr>
              <a:t>H</a:t>
            </a:r>
          </a:p>
        </p:txBody>
      </p:sp>
      <p:grpSp>
        <p:nvGrpSpPr>
          <p:cNvPr id="20" name="Group 19"/>
          <p:cNvGrpSpPr/>
          <p:nvPr/>
        </p:nvGrpSpPr>
        <p:grpSpPr>
          <a:xfrm>
            <a:off x="1805837" y="3217548"/>
            <a:ext cx="4615178" cy="3168603"/>
            <a:chOff x="883275" y="-18655"/>
            <a:chExt cx="4615178" cy="3168603"/>
          </a:xfrm>
        </p:grpSpPr>
        <p:cxnSp>
          <p:nvCxnSpPr>
            <p:cNvPr id="21" name="Straight Connector 20"/>
            <p:cNvCxnSpPr/>
            <p:nvPr/>
          </p:nvCxnSpPr>
          <p:spPr>
            <a:xfrm>
              <a:off x="883275" y="-18655"/>
              <a:ext cx="1243923" cy="2301054"/>
            </a:xfrm>
            <a:prstGeom prst="line">
              <a:avLst/>
            </a:prstGeom>
            <a:ln w="19050" cap="rnd" cmpd="sng" algn="ctr">
              <a:solidFill>
                <a:srgbClr val="29BA74"/>
              </a:solidFill>
              <a:prstDash val="solid"/>
              <a:round/>
              <a:headEnd type="oval"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2011121" y="2018378"/>
                  <a:ext cx="3487332" cy="1131570"/>
                </a:xfrm>
                <a:prstGeom prst="rect">
                  <a:avLst/>
                </a:prstGeom>
                <a:solidFill>
                  <a:srgbClr val="FFFFFF"/>
                </a:solidFill>
                <a:ln w="19050" cap="rnd" cmpd="sng" algn="ctr">
                  <a:solidFill>
                    <a:srgbClr val="3EAD9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72000" numCol="1" spcCol="0" rtlCol="0" fromWordArt="0" anchor="ctr" anchorCtr="0" forceAA="0" compatLnSpc="1">
                  <a:prstTxWarp prst="textNoShape">
                    <a:avLst/>
                  </a:prstTxWarp>
                  <a:noAutofit/>
                </a:bodyPr>
                <a:lstStyle/>
                <a:p>
                  <a:pPr algn="ctr"/>
                  <a:r>
                    <a:rPr lang="en-US" sz="2400" dirty="0">
                      <a:solidFill>
                        <a:schemeClr val="tx1"/>
                      </a:solidFill>
                    </a:rPr>
                    <a:t>[</a:t>
                  </a:r>
                  <a14:m>
                    <m:oMath xmlns:m="http://schemas.openxmlformats.org/officeDocument/2006/math">
                      <m:r>
                        <a:rPr lang="en-US" sz="2400" b="0" i="1" smtClean="0">
                          <a:solidFill>
                            <a:schemeClr val="tx1"/>
                          </a:solidFill>
                          <a:latin typeface="Cambria Math" panose="02040503050406030204" pitchFamily="18" charset="0"/>
                        </a:rPr>
                        <m:t>𝑢𝑠𝑒</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𝑟</m:t>
                          </m:r>
                        </m:e>
                        <m:sub>
                          <m:r>
                            <a:rPr lang="en-US" sz="2400" b="0" i="1" smtClean="0">
                              <a:solidFill>
                                <a:schemeClr val="tx1"/>
                              </a:solidFill>
                              <a:latin typeface="Cambria Math" panose="02040503050406030204" pitchFamily="18" charset="0"/>
                            </a:rPr>
                            <m:t>𝑟𝑜𝑤</m:t>
                          </m:r>
                        </m:sub>
                      </m:sSub>
                      <m:r>
                        <a:rPr lang="en-US" sz="2400" b="0" i="1" smtClean="0">
                          <a:solidFill>
                            <a:schemeClr val="tx1"/>
                          </a:solidFill>
                          <a:latin typeface="Cambria Math" panose="02040503050406030204" pitchFamily="18" charset="0"/>
                        </a:rPr>
                        <m:t>]∗</m:t>
                      </m:r>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𝑚𝑜𝑣𝑖</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𝑐𝑜𝑙</m:t>
                              </m:r>
                            </m:sub>
                          </m:sSub>
                        </m:e>
                      </m:d>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𝑝𝑟𝑒𝑑𝑖𝑐𝑡𝑖𝑜</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𝑛</m:t>
                          </m:r>
                        </m:e>
                        <m:sub>
                          <m:r>
                            <a:rPr lang="en-US" sz="2400" b="0" i="1" smtClean="0">
                              <a:solidFill>
                                <a:schemeClr val="tx1"/>
                              </a:solidFill>
                              <a:latin typeface="Cambria Math" panose="02040503050406030204" pitchFamily="18" charset="0"/>
                            </a:rPr>
                            <m:t>𝑢𝑠𝑒𝑟</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𝑚𝑜𝑣𝑖𝑒</m:t>
                          </m:r>
                        </m:sub>
                      </m:sSub>
                    </m:oMath>
                  </a14:m>
                  <a:endParaRPr lang="en-US" sz="2400" dirty="0">
                    <a:solidFill>
                      <a:schemeClr val="tx1"/>
                    </a:solidFill>
                  </a:endParaRPr>
                </a:p>
              </p:txBody>
            </p:sp>
          </mc:Choice>
          <mc:Fallback xmlns="">
            <p:sp>
              <p:nvSpPr>
                <p:cNvPr id="83" name="Rectangle 82"/>
                <p:cNvSpPr>
                  <a:spLocks noRot="1" noChangeAspect="1" noMove="1" noResize="1" noEditPoints="1" noAdjustHandles="1" noChangeArrowheads="1" noChangeShapeType="1" noTextEdit="1"/>
                </p:cNvSpPr>
                <p:nvPr/>
              </p:nvSpPr>
              <p:spPr>
                <a:xfrm>
                  <a:off x="2011121" y="2018378"/>
                  <a:ext cx="3487332" cy="1131570"/>
                </a:xfrm>
                <a:prstGeom prst="rect">
                  <a:avLst/>
                </a:prstGeom>
                <a:blipFill rotWithShape="0">
                  <a:blip r:embed="rId13"/>
                  <a:stretch>
                    <a:fillRect l="-1217"/>
                  </a:stretch>
                </a:blipFill>
                <a:ln w="19050" cap="rnd" cmpd="sng" algn="ctr">
                  <a:solidFill>
                    <a:srgbClr val="3EAD92"/>
                  </a:solidFill>
                  <a:prstDash val="solid"/>
                  <a:round/>
                  <a:headEnd type="none" w="med" len="med"/>
                  <a:tailEnd type="none" w="med" len="med"/>
                </a:ln>
              </p:spPr>
              <p:txBody>
                <a:bodyPr/>
                <a:lstStyle/>
                <a:p>
                  <a:r>
                    <a:rPr lang="en-US">
                      <a:noFill/>
                    </a:rPr>
                    <a:t> </a:t>
                  </a:r>
                </a:p>
              </p:txBody>
            </p:sp>
          </mc:Fallback>
        </mc:AlternateContent>
      </p:grpSp>
      <p:cxnSp>
        <p:nvCxnSpPr>
          <p:cNvPr id="23" name="Straight Connector 22"/>
          <p:cNvCxnSpPr/>
          <p:nvPr/>
        </p:nvCxnSpPr>
        <p:spPr>
          <a:xfrm>
            <a:off x="5157495" y="4107557"/>
            <a:ext cx="0" cy="1131008"/>
          </a:xfrm>
          <a:prstGeom prst="line">
            <a:avLst/>
          </a:prstGeom>
          <a:ln w="19050" cap="rnd" cmpd="sng" algn="ctr">
            <a:solidFill>
              <a:srgbClr val="3EAD92"/>
            </a:solidFill>
            <a:prstDash val="solid"/>
            <a:round/>
            <a:headEnd type="oval"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 name="bcgBugs_FemaleProfile"/>
          <p:cNvGrpSpPr>
            <a:grpSpLocks noChangeAspect="1"/>
          </p:cNvGrpSpPr>
          <p:nvPr/>
        </p:nvGrpSpPr>
        <p:grpSpPr bwMode="auto">
          <a:xfrm>
            <a:off x="857594" y="2904235"/>
            <a:ext cx="365402" cy="365760"/>
            <a:chOff x="2818" y="1137"/>
            <a:chExt cx="2044" cy="2046"/>
          </a:xfrm>
        </p:grpSpPr>
        <p:sp>
          <p:nvSpPr>
            <p:cNvPr id="25" name="AutoShape 7"/>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5"/>
            <p:cNvSpPr>
              <a:spLocks/>
            </p:cNvSpPr>
            <p:nvPr/>
          </p:nvSpPr>
          <p:spPr bwMode="auto">
            <a:xfrm>
              <a:off x="2865" y="1276"/>
              <a:ext cx="1770" cy="1770"/>
            </a:xfrm>
            <a:custGeom>
              <a:avLst/>
              <a:gdLst>
                <a:gd name="T0" fmla="*/ 151 w 865"/>
                <a:gd name="T1" fmla="*/ 191 h 864"/>
                <a:gd name="T2" fmla="*/ 485 w 865"/>
                <a:gd name="T3" fmla="*/ 0 h 864"/>
                <a:gd name="T4" fmla="*/ 766 w 865"/>
                <a:gd name="T5" fmla="*/ 136 h 864"/>
                <a:gd name="T6" fmla="*/ 752 w 865"/>
                <a:gd name="T7" fmla="*/ 159 h 864"/>
                <a:gd name="T8" fmla="*/ 781 w 865"/>
                <a:gd name="T9" fmla="*/ 258 h 864"/>
                <a:gd name="T10" fmla="*/ 787 w 865"/>
                <a:gd name="T11" fmla="*/ 342 h 864"/>
                <a:gd name="T12" fmla="*/ 823 w 865"/>
                <a:gd name="T13" fmla="*/ 401 h 864"/>
                <a:gd name="T14" fmla="*/ 855 w 865"/>
                <a:gd name="T15" fmla="*/ 473 h 864"/>
                <a:gd name="T16" fmla="*/ 776 w 865"/>
                <a:gd name="T17" fmla="*/ 511 h 864"/>
                <a:gd name="T18" fmla="*/ 778 w 865"/>
                <a:gd name="T19" fmla="*/ 571 h 864"/>
                <a:gd name="T20" fmla="*/ 758 w 865"/>
                <a:gd name="T21" fmla="*/ 682 h 864"/>
                <a:gd name="T22" fmla="*/ 652 w 865"/>
                <a:gd name="T23" fmla="*/ 702 h 864"/>
                <a:gd name="T24" fmla="*/ 593 w 865"/>
                <a:gd name="T25" fmla="*/ 699 h 864"/>
                <a:gd name="T26" fmla="*/ 593 w 865"/>
                <a:gd name="T27" fmla="*/ 845 h 864"/>
                <a:gd name="T28" fmla="*/ 575 w 865"/>
                <a:gd name="T29" fmla="*/ 864 h 864"/>
                <a:gd name="T30" fmla="*/ 555 w 865"/>
                <a:gd name="T31" fmla="*/ 864 h 864"/>
                <a:gd name="T32" fmla="*/ 341 w 865"/>
                <a:gd name="T33" fmla="*/ 812 h 864"/>
                <a:gd name="T34" fmla="*/ 331 w 865"/>
                <a:gd name="T35" fmla="*/ 797 h 864"/>
                <a:gd name="T36" fmla="*/ 326 w 865"/>
                <a:gd name="T37" fmla="*/ 700 h 864"/>
                <a:gd name="T38" fmla="*/ 151 w 865"/>
                <a:gd name="T39" fmla="*/ 191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5" h="864">
                  <a:moveTo>
                    <a:pt x="151" y="191"/>
                  </a:moveTo>
                  <a:cubicBezTo>
                    <a:pt x="196" y="97"/>
                    <a:pt x="304" y="0"/>
                    <a:pt x="485" y="0"/>
                  </a:cubicBezTo>
                  <a:cubicBezTo>
                    <a:pt x="690" y="0"/>
                    <a:pt x="775" y="94"/>
                    <a:pt x="766" y="136"/>
                  </a:cubicBezTo>
                  <a:cubicBezTo>
                    <a:pt x="762" y="144"/>
                    <a:pt x="757" y="152"/>
                    <a:pt x="752" y="159"/>
                  </a:cubicBezTo>
                  <a:cubicBezTo>
                    <a:pt x="762" y="171"/>
                    <a:pt x="786" y="205"/>
                    <a:pt x="781" y="258"/>
                  </a:cubicBezTo>
                  <a:cubicBezTo>
                    <a:pt x="779" y="286"/>
                    <a:pt x="783" y="332"/>
                    <a:pt x="787" y="342"/>
                  </a:cubicBezTo>
                  <a:cubicBezTo>
                    <a:pt x="794" y="360"/>
                    <a:pt x="807" y="385"/>
                    <a:pt x="823" y="401"/>
                  </a:cubicBezTo>
                  <a:cubicBezTo>
                    <a:pt x="840" y="417"/>
                    <a:pt x="865" y="451"/>
                    <a:pt x="855" y="473"/>
                  </a:cubicBezTo>
                  <a:cubicBezTo>
                    <a:pt x="849" y="487"/>
                    <a:pt x="825" y="511"/>
                    <a:pt x="776" y="511"/>
                  </a:cubicBezTo>
                  <a:cubicBezTo>
                    <a:pt x="777" y="527"/>
                    <a:pt x="778" y="548"/>
                    <a:pt x="778" y="571"/>
                  </a:cubicBezTo>
                  <a:cubicBezTo>
                    <a:pt x="778" y="651"/>
                    <a:pt x="768" y="672"/>
                    <a:pt x="758" y="682"/>
                  </a:cubicBezTo>
                  <a:cubicBezTo>
                    <a:pt x="749" y="691"/>
                    <a:pt x="728" y="702"/>
                    <a:pt x="652" y="702"/>
                  </a:cubicBezTo>
                  <a:cubicBezTo>
                    <a:pt x="639" y="702"/>
                    <a:pt x="613" y="701"/>
                    <a:pt x="593" y="699"/>
                  </a:cubicBezTo>
                  <a:cubicBezTo>
                    <a:pt x="593" y="845"/>
                    <a:pt x="593" y="845"/>
                    <a:pt x="593" y="845"/>
                  </a:cubicBezTo>
                  <a:cubicBezTo>
                    <a:pt x="593" y="855"/>
                    <a:pt x="585" y="863"/>
                    <a:pt x="575" y="864"/>
                  </a:cubicBezTo>
                  <a:cubicBezTo>
                    <a:pt x="573" y="864"/>
                    <a:pt x="566" y="864"/>
                    <a:pt x="555" y="864"/>
                  </a:cubicBezTo>
                  <a:cubicBezTo>
                    <a:pt x="514" y="864"/>
                    <a:pt x="418" y="859"/>
                    <a:pt x="341" y="812"/>
                  </a:cubicBezTo>
                  <a:cubicBezTo>
                    <a:pt x="335" y="809"/>
                    <a:pt x="332" y="803"/>
                    <a:pt x="331" y="797"/>
                  </a:cubicBezTo>
                  <a:cubicBezTo>
                    <a:pt x="326" y="700"/>
                    <a:pt x="326" y="700"/>
                    <a:pt x="326" y="700"/>
                  </a:cubicBezTo>
                  <a:cubicBezTo>
                    <a:pt x="200" y="650"/>
                    <a:pt x="0" y="503"/>
                    <a:pt x="151" y="19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bcgBugs_MaleProfile"/>
          <p:cNvGrpSpPr>
            <a:grpSpLocks noChangeAspect="1"/>
          </p:cNvGrpSpPr>
          <p:nvPr/>
        </p:nvGrpSpPr>
        <p:grpSpPr bwMode="auto">
          <a:xfrm>
            <a:off x="857594" y="2470742"/>
            <a:ext cx="365402" cy="365760"/>
            <a:chOff x="2818" y="1137"/>
            <a:chExt cx="2044" cy="2046"/>
          </a:xfrm>
        </p:grpSpPr>
        <p:sp>
          <p:nvSpPr>
            <p:cNvPr id="28"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8"/>
            <p:cNvSpPr>
              <a:spLocks/>
            </p:cNvSpPr>
            <p:nvPr/>
          </p:nvSpPr>
          <p:spPr bwMode="auto">
            <a:xfrm>
              <a:off x="2990" y="1276"/>
              <a:ext cx="1604" cy="1770"/>
            </a:xfrm>
            <a:custGeom>
              <a:avLst/>
              <a:gdLst>
                <a:gd name="T0" fmla="*/ 741 w 784"/>
                <a:gd name="T1" fmla="*/ 400 h 864"/>
                <a:gd name="T2" fmla="*/ 734 w 784"/>
                <a:gd name="T3" fmla="*/ 393 h 864"/>
                <a:gd name="T4" fmla="*/ 702 w 784"/>
                <a:gd name="T5" fmla="*/ 329 h 864"/>
                <a:gd name="T6" fmla="*/ 694 w 784"/>
                <a:gd name="T7" fmla="*/ 297 h 864"/>
                <a:gd name="T8" fmla="*/ 683 w 784"/>
                <a:gd name="T9" fmla="*/ 249 h 864"/>
                <a:gd name="T10" fmla="*/ 672 w 784"/>
                <a:gd name="T11" fmla="*/ 160 h 864"/>
                <a:gd name="T12" fmla="*/ 681 w 784"/>
                <a:gd name="T13" fmla="*/ 162 h 864"/>
                <a:gd name="T14" fmla="*/ 683 w 784"/>
                <a:gd name="T15" fmla="*/ 160 h 864"/>
                <a:gd name="T16" fmla="*/ 735 w 784"/>
                <a:gd name="T17" fmla="*/ 49 h 864"/>
                <a:gd name="T18" fmla="*/ 396 w 784"/>
                <a:gd name="T19" fmla="*/ 0 h 864"/>
                <a:gd name="T20" fmla="*/ 79 w 784"/>
                <a:gd name="T21" fmla="*/ 202 h 864"/>
                <a:gd name="T22" fmla="*/ 192 w 784"/>
                <a:gd name="T23" fmla="*/ 603 h 864"/>
                <a:gd name="T24" fmla="*/ 192 w 784"/>
                <a:gd name="T25" fmla="*/ 794 h 864"/>
                <a:gd name="T26" fmla="*/ 203 w 784"/>
                <a:gd name="T27" fmla="*/ 812 h 864"/>
                <a:gd name="T28" fmla="*/ 505 w 784"/>
                <a:gd name="T29" fmla="*/ 864 h 864"/>
                <a:gd name="T30" fmla="*/ 505 w 784"/>
                <a:gd name="T31" fmla="*/ 864 h 864"/>
                <a:gd name="T32" fmla="*/ 524 w 784"/>
                <a:gd name="T33" fmla="*/ 846 h 864"/>
                <a:gd name="T34" fmla="*/ 524 w 784"/>
                <a:gd name="T35" fmla="*/ 714 h 864"/>
                <a:gd name="T36" fmla="*/ 678 w 784"/>
                <a:gd name="T37" fmla="*/ 705 h 864"/>
                <a:gd name="T38" fmla="*/ 703 w 784"/>
                <a:gd name="T39" fmla="*/ 620 h 864"/>
                <a:gd name="T40" fmla="*/ 704 w 784"/>
                <a:gd name="T41" fmla="*/ 615 h 864"/>
                <a:gd name="T42" fmla="*/ 699 w 784"/>
                <a:gd name="T43" fmla="*/ 511 h 864"/>
                <a:gd name="T44" fmla="*/ 776 w 784"/>
                <a:gd name="T45" fmla="*/ 468 h 864"/>
                <a:gd name="T46" fmla="*/ 741 w 784"/>
                <a:gd name="T47" fmla="*/ 40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4" h="864">
                  <a:moveTo>
                    <a:pt x="741" y="400"/>
                  </a:moveTo>
                  <a:cubicBezTo>
                    <a:pt x="738" y="397"/>
                    <a:pt x="736" y="395"/>
                    <a:pt x="734" y="393"/>
                  </a:cubicBezTo>
                  <a:cubicBezTo>
                    <a:pt x="724" y="382"/>
                    <a:pt x="713" y="359"/>
                    <a:pt x="702" y="329"/>
                  </a:cubicBezTo>
                  <a:cubicBezTo>
                    <a:pt x="700" y="322"/>
                    <a:pt x="697" y="310"/>
                    <a:pt x="694" y="297"/>
                  </a:cubicBezTo>
                  <a:cubicBezTo>
                    <a:pt x="691" y="281"/>
                    <a:pt x="687" y="263"/>
                    <a:pt x="683" y="249"/>
                  </a:cubicBezTo>
                  <a:cubicBezTo>
                    <a:pt x="677" y="232"/>
                    <a:pt x="673" y="185"/>
                    <a:pt x="672" y="160"/>
                  </a:cubicBezTo>
                  <a:cubicBezTo>
                    <a:pt x="674" y="159"/>
                    <a:pt x="680" y="162"/>
                    <a:pt x="681" y="162"/>
                  </a:cubicBezTo>
                  <a:cubicBezTo>
                    <a:pt x="682" y="161"/>
                    <a:pt x="683" y="161"/>
                    <a:pt x="683" y="160"/>
                  </a:cubicBezTo>
                  <a:cubicBezTo>
                    <a:pt x="693" y="117"/>
                    <a:pt x="756" y="49"/>
                    <a:pt x="735" y="49"/>
                  </a:cubicBezTo>
                  <a:cubicBezTo>
                    <a:pt x="543" y="53"/>
                    <a:pt x="603" y="0"/>
                    <a:pt x="396" y="0"/>
                  </a:cubicBezTo>
                  <a:cubicBezTo>
                    <a:pt x="214" y="0"/>
                    <a:pt x="124" y="109"/>
                    <a:pt x="79" y="202"/>
                  </a:cubicBezTo>
                  <a:cubicBezTo>
                    <a:pt x="0" y="370"/>
                    <a:pt x="129" y="536"/>
                    <a:pt x="192" y="603"/>
                  </a:cubicBezTo>
                  <a:cubicBezTo>
                    <a:pt x="192" y="794"/>
                    <a:pt x="192" y="794"/>
                    <a:pt x="192" y="794"/>
                  </a:cubicBezTo>
                  <a:cubicBezTo>
                    <a:pt x="192" y="802"/>
                    <a:pt x="196" y="809"/>
                    <a:pt x="203" y="812"/>
                  </a:cubicBezTo>
                  <a:cubicBezTo>
                    <a:pt x="330" y="863"/>
                    <a:pt x="492" y="864"/>
                    <a:pt x="505" y="864"/>
                  </a:cubicBezTo>
                  <a:cubicBezTo>
                    <a:pt x="505" y="864"/>
                    <a:pt x="505" y="864"/>
                    <a:pt x="505" y="864"/>
                  </a:cubicBezTo>
                  <a:cubicBezTo>
                    <a:pt x="516" y="864"/>
                    <a:pt x="524" y="856"/>
                    <a:pt x="524" y="846"/>
                  </a:cubicBezTo>
                  <a:cubicBezTo>
                    <a:pt x="524" y="714"/>
                    <a:pt x="524" y="714"/>
                    <a:pt x="524" y="714"/>
                  </a:cubicBezTo>
                  <a:cubicBezTo>
                    <a:pt x="602" y="722"/>
                    <a:pt x="661" y="714"/>
                    <a:pt x="678" y="705"/>
                  </a:cubicBezTo>
                  <a:cubicBezTo>
                    <a:pt x="699" y="694"/>
                    <a:pt x="700" y="668"/>
                    <a:pt x="703" y="620"/>
                  </a:cubicBezTo>
                  <a:cubicBezTo>
                    <a:pt x="704" y="615"/>
                    <a:pt x="704" y="615"/>
                    <a:pt x="704" y="615"/>
                  </a:cubicBezTo>
                  <a:cubicBezTo>
                    <a:pt x="706" y="584"/>
                    <a:pt x="702" y="538"/>
                    <a:pt x="699" y="511"/>
                  </a:cubicBezTo>
                  <a:cubicBezTo>
                    <a:pt x="757" y="509"/>
                    <a:pt x="773" y="479"/>
                    <a:pt x="776" y="468"/>
                  </a:cubicBezTo>
                  <a:cubicBezTo>
                    <a:pt x="784" y="446"/>
                    <a:pt x="763" y="424"/>
                    <a:pt x="741" y="4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0" name="bcgBugs_FemaleProfile"/>
          <p:cNvGrpSpPr>
            <a:grpSpLocks noChangeAspect="1"/>
          </p:cNvGrpSpPr>
          <p:nvPr/>
        </p:nvGrpSpPr>
        <p:grpSpPr bwMode="auto">
          <a:xfrm>
            <a:off x="857594" y="3771221"/>
            <a:ext cx="365402" cy="365760"/>
            <a:chOff x="2818" y="1137"/>
            <a:chExt cx="2044" cy="2046"/>
          </a:xfrm>
        </p:grpSpPr>
        <p:sp>
          <p:nvSpPr>
            <p:cNvPr id="31" name="AutoShape 7"/>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1"/>
            <p:cNvSpPr>
              <a:spLocks/>
            </p:cNvSpPr>
            <p:nvPr/>
          </p:nvSpPr>
          <p:spPr bwMode="auto">
            <a:xfrm>
              <a:off x="2865" y="1276"/>
              <a:ext cx="1770" cy="1770"/>
            </a:xfrm>
            <a:custGeom>
              <a:avLst/>
              <a:gdLst>
                <a:gd name="T0" fmla="*/ 151 w 865"/>
                <a:gd name="T1" fmla="*/ 191 h 864"/>
                <a:gd name="T2" fmla="*/ 485 w 865"/>
                <a:gd name="T3" fmla="*/ 0 h 864"/>
                <a:gd name="T4" fmla="*/ 766 w 865"/>
                <a:gd name="T5" fmla="*/ 136 h 864"/>
                <a:gd name="T6" fmla="*/ 752 w 865"/>
                <a:gd name="T7" fmla="*/ 159 h 864"/>
                <a:gd name="T8" fmla="*/ 781 w 865"/>
                <a:gd name="T9" fmla="*/ 258 h 864"/>
                <a:gd name="T10" fmla="*/ 787 w 865"/>
                <a:gd name="T11" fmla="*/ 342 h 864"/>
                <a:gd name="T12" fmla="*/ 823 w 865"/>
                <a:gd name="T13" fmla="*/ 401 h 864"/>
                <a:gd name="T14" fmla="*/ 855 w 865"/>
                <a:gd name="T15" fmla="*/ 473 h 864"/>
                <a:gd name="T16" fmla="*/ 776 w 865"/>
                <a:gd name="T17" fmla="*/ 511 h 864"/>
                <a:gd name="T18" fmla="*/ 778 w 865"/>
                <a:gd name="T19" fmla="*/ 571 h 864"/>
                <a:gd name="T20" fmla="*/ 758 w 865"/>
                <a:gd name="T21" fmla="*/ 682 h 864"/>
                <a:gd name="T22" fmla="*/ 652 w 865"/>
                <a:gd name="T23" fmla="*/ 702 h 864"/>
                <a:gd name="T24" fmla="*/ 593 w 865"/>
                <a:gd name="T25" fmla="*/ 699 h 864"/>
                <a:gd name="T26" fmla="*/ 593 w 865"/>
                <a:gd name="T27" fmla="*/ 845 h 864"/>
                <a:gd name="T28" fmla="*/ 575 w 865"/>
                <a:gd name="T29" fmla="*/ 864 h 864"/>
                <a:gd name="T30" fmla="*/ 555 w 865"/>
                <a:gd name="T31" fmla="*/ 864 h 864"/>
                <a:gd name="T32" fmla="*/ 341 w 865"/>
                <a:gd name="T33" fmla="*/ 812 h 864"/>
                <a:gd name="T34" fmla="*/ 331 w 865"/>
                <a:gd name="T35" fmla="*/ 797 h 864"/>
                <a:gd name="T36" fmla="*/ 326 w 865"/>
                <a:gd name="T37" fmla="*/ 700 h 864"/>
                <a:gd name="T38" fmla="*/ 151 w 865"/>
                <a:gd name="T39" fmla="*/ 191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5" h="864">
                  <a:moveTo>
                    <a:pt x="151" y="191"/>
                  </a:moveTo>
                  <a:cubicBezTo>
                    <a:pt x="196" y="97"/>
                    <a:pt x="304" y="0"/>
                    <a:pt x="485" y="0"/>
                  </a:cubicBezTo>
                  <a:cubicBezTo>
                    <a:pt x="690" y="0"/>
                    <a:pt x="775" y="94"/>
                    <a:pt x="766" y="136"/>
                  </a:cubicBezTo>
                  <a:cubicBezTo>
                    <a:pt x="762" y="144"/>
                    <a:pt x="757" y="152"/>
                    <a:pt x="752" y="159"/>
                  </a:cubicBezTo>
                  <a:cubicBezTo>
                    <a:pt x="762" y="171"/>
                    <a:pt x="786" y="205"/>
                    <a:pt x="781" y="258"/>
                  </a:cubicBezTo>
                  <a:cubicBezTo>
                    <a:pt x="779" y="286"/>
                    <a:pt x="783" y="332"/>
                    <a:pt x="787" y="342"/>
                  </a:cubicBezTo>
                  <a:cubicBezTo>
                    <a:pt x="794" y="360"/>
                    <a:pt x="807" y="385"/>
                    <a:pt x="823" y="401"/>
                  </a:cubicBezTo>
                  <a:cubicBezTo>
                    <a:pt x="840" y="417"/>
                    <a:pt x="865" y="451"/>
                    <a:pt x="855" y="473"/>
                  </a:cubicBezTo>
                  <a:cubicBezTo>
                    <a:pt x="849" y="487"/>
                    <a:pt x="825" y="511"/>
                    <a:pt x="776" y="511"/>
                  </a:cubicBezTo>
                  <a:cubicBezTo>
                    <a:pt x="777" y="527"/>
                    <a:pt x="778" y="548"/>
                    <a:pt x="778" y="571"/>
                  </a:cubicBezTo>
                  <a:cubicBezTo>
                    <a:pt x="778" y="651"/>
                    <a:pt x="768" y="672"/>
                    <a:pt x="758" y="682"/>
                  </a:cubicBezTo>
                  <a:cubicBezTo>
                    <a:pt x="749" y="691"/>
                    <a:pt x="728" y="702"/>
                    <a:pt x="652" y="702"/>
                  </a:cubicBezTo>
                  <a:cubicBezTo>
                    <a:pt x="639" y="702"/>
                    <a:pt x="613" y="701"/>
                    <a:pt x="593" y="699"/>
                  </a:cubicBezTo>
                  <a:cubicBezTo>
                    <a:pt x="593" y="845"/>
                    <a:pt x="593" y="845"/>
                    <a:pt x="593" y="845"/>
                  </a:cubicBezTo>
                  <a:cubicBezTo>
                    <a:pt x="593" y="855"/>
                    <a:pt x="585" y="863"/>
                    <a:pt x="575" y="864"/>
                  </a:cubicBezTo>
                  <a:cubicBezTo>
                    <a:pt x="573" y="864"/>
                    <a:pt x="566" y="864"/>
                    <a:pt x="555" y="864"/>
                  </a:cubicBezTo>
                  <a:cubicBezTo>
                    <a:pt x="514" y="864"/>
                    <a:pt x="418" y="859"/>
                    <a:pt x="341" y="812"/>
                  </a:cubicBezTo>
                  <a:cubicBezTo>
                    <a:pt x="335" y="809"/>
                    <a:pt x="332" y="803"/>
                    <a:pt x="331" y="797"/>
                  </a:cubicBezTo>
                  <a:cubicBezTo>
                    <a:pt x="326" y="700"/>
                    <a:pt x="326" y="700"/>
                    <a:pt x="326" y="700"/>
                  </a:cubicBezTo>
                  <a:cubicBezTo>
                    <a:pt x="200" y="650"/>
                    <a:pt x="0" y="503"/>
                    <a:pt x="151" y="19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bcgBugs_MaleProfile"/>
          <p:cNvGrpSpPr>
            <a:grpSpLocks noChangeAspect="1"/>
          </p:cNvGrpSpPr>
          <p:nvPr/>
        </p:nvGrpSpPr>
        <p:grpSpPr bwMode="auto">
          <a:xfrm>
            <a:off x="857594" y="3337728"/>
            <a:ext cx="365402" cy="365760"/>
            <a:chOff x="2818" y="1137"/>
            <a:chExt cx="2044" cy="2046"/>
          </a:xfrm>
        </p:grpSpPr>
        <p:sp>
          <p:nvSpPr>
            <p:cNvPr id="34"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4"/>
            <p:cNvSpPr>
              <a:spLocks/>
            </p:cNvSpPr>
            <p:nvPr/>
          </p:nvSpPr>
          <p:spPr bwMode="auto">
            <a:xfrm>
              <a:off x="2990" y="1276"/>
              <a:ext cx="1604" cy="1770"/>
            </a:xfrm>
            <a:custGeom>
              <a:avLst/>
              <a:gdLst>
                <a:gd name="T0" fmla="*/ 741 w 784"/>
                <a:gd name="T1" fmla="*/ 400 h 864"/>
                <a:gd name="T2" fmla="*/ 734 w 784"/>
                <a:gd name="T3" fmla="*/ 393 h 864"/>
                <a:gd name="T4" fmla="*/ 702 w 784"/>
                <a:gd name="T5" fmla="*/ 329 h 864"/>
                <a:gd name="T6" fmla="*/ 694 w 784"/>
                <a:gd name="T7" fmla="*/ 297 h 864"/>
                <a:gd name="T8" fmla="*/ 683 w 784"/>
                <a:gd name="T9" fmla="*/ 249 h 864"/>
                <a:gd name="T10" fmla="*/ 672 w 784"/>
                <a:gd name="T11" fmla="*/ 160 h 864"/>
                <a:gd name="T12" fmla="*/ 681 w 784"/>
                <a:gd name="T13" fmla="*/ 162 h 864"/>
                <a:gd name="T14" fmla="*/ 683 w 784"/>
                <a:gd name="T15" fmla="*/ 160 h 864"/>
                <a:gd name="T16" fmla="*/ 735 w 784"/>
                <a:gd name="T17" fmla="*/ 49 h 864"/>
                <a:gd name="T18" fmla="*/ 396 w 784"/>
                <a:gd name="T19" fmla="*/ 0 h 864"/>
                <a:gd name="T20" fmla="*/ 79 w 784"/>
                <a:gd name="T21" fmla="*/ 202 h 864"/>
                <a:gd name="T22" fmla="*/ 192 w 784"/>
                <a:gd name="T23" fmla="*/ 603 h 864"/>
                <a:gd name="T24" fmla="*/ 192 w 784"/>
                <a:gd name="T25" fmla="*/ 794 h 864"/>
                <a:gd name="T26" fmla="*/ 203 w 784"/>
                <a:gd name="T27" fmla="*/ 812 h 864"/>
                <a:gd name="T28" fmla="*/ 505 w 784"/>
                <a:gd name="T29" fmla="*/ 864 h 864"/>
                <a:gd name="T30" fmla="*/ 505 w 784"/>
                <a:gd name="T31" fmla="*/ 864 h 864"/>
                <a:gd name="T32" fmla="*/ 524 w 784"/>
                <a:gd name="T33" fmla="*/ 846 h 864"/>
                <a:gd name="T34" fmla="*/ 524 w 784"/>
                <a:gd name="T35" fmla="*/ 714 h 864"/>
                <a:gd name="T36" fmla="*/ 678 w 784"/>
                <a:gd name="T37" fmla="*/ 705 h 864"/>
                <a:gd name="T38" fmla="*/ 703 w 784"/>
                <a:gd name="T39" fmla="*/ 620 h 864"/>
                <a:gd name="T40" fmla="*/ 704 w 784"/>
                <a:gd name="T41" fmla="*/ 615 h 864"/>
                <a:gd name="T42" fmla="*/ 699 w 784"/>
                <a:gd name="T43" fmla="*/ 511 h 864"/>
                <a:gd name="T44" fmla="*/ 776 w 784"/>
                <a:gd name="T45" fmla="*/ 468 h 864"/>
                <a:gd name="T46" fmla="*/ 741 w 784"/>
                <a:gd name="T47" fmla="*/ 40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4" h="864">
                  <a:moveTo>
                    <a:pt x="741" y="400"/>
                  </a:moveTo>
                  <a:cubicBezTo>
                    <a:pt x="738" y="397"/>
                    <a:pt x="736" y="395"/>
                    <a:pt x="734" y="393"/>
                  </a:cubicBezTo>
                  <a:cubicBezTo>
                    <a:pt x="724" y="382"/>
                    <a:pt x="713" y="359"/>
                    <a:pt x="702" y="329"/>
                  </a:cubicBezTo>
                  <a:cubicBezTo>
                    <a:pt x="700" y="322"/>
                    <a:pt x="697" y="310"/>
                    <a:pt x="694" y="297"/>
                  </a:cubicBezTo>
                  <a:cubicBezTo>
                    <a:pt x="691" y="281"/>
                    <a:pt x="687" y="263"/>
                    <a:pt x="683" y="249"/>
                  </a:cubicBezTo>
                  <a:cubicBezTo>
                    <a:pt x="677" y="232"/>
                    <a:pt x="673" y="185"/>
                    <a:pt x="672" y="160"/>
                  </a:cubicBezTo>
                  <a:cubicBezTo>
                    <a:pt x="674" y="159"/>
                    <a:pt x="680" y="162"/>
                    <a:pt x="681" y="162"/>
                  </a:cubicBezTo>
                  <a:cubicBezTo>
                    <a:pt x="682" y="161"/>
                    <a:pt x="683" y="161"/>
                    <a:pt x="683" y="160"/>
                  </a:cubicBezTo>
                  <a:cubicBezTo>
                    <a:pt x="693" y="117"/>
                    <a:pt x="756" y="49"/>
                    <a:pt x="735" y="49"/>
                  </a:cubicBezTo>
                  <a:cubicBezTo>
                    <a:pt x="543" y="53"/>
                    <a:pt x="603" y="0"/>
                    <a:pt x="396" y="0"/>
                  </a:cubicBezTo>
                  <a:cubicBezTo>
                    <a:pt x="214" y="0"/>
                    <a:pt x="124" y="109"/>
                    <a:pt x="79" y="202"/>
                  </a:cubicBezTo>
                  <a:cubicBezTo>
                    <a:pt x="0" y="370"/>
                    <a:pt x="129" y="536"/>
                    <a:pt x="192" y="603"/>
                  </a:cubicBezTo>
                  <a:cubicBezTo>
                    <a:pt x="192" y="794"/>
                    <a:pt x="192" y="794"/>
                    <a:pt x="192" y="794"/>
                  </a:cubicBezTo>
                  <a:cubicBezTo>
                    <a:pt x="192" y="802"/>
                    <a:pt x="196" y="809"/>
                    <a:pt x="203" y="812"/>
                  </a:cubicBezTo>
                  <a:cubicBezTo>
                    <a:pt x="330" y="863"/>
                    <a:pt x="492" y="864"/>
                    <a:pt x="505" y="864"/>
                  </a:cubicBezTo>
                  <a:cubicBezTo>
                    <a:pt x="505" y="864"/>
                    <a:pt x="505" y="864"/>
                    <a:pt x="505" y="864"/>
                  </a:cubicBezTo>
                  <a:cubicBezTo>
                    <a:pt x="516" y="864"/>
                    <a:pt x="524" y="856"/>
                    <a:pt x="524" y="846"/>
                  </a:cubicBezTo>
                  <a:cubicBezTo>
                    <a:pt x="524" y="714"/>
                    <a:pt x="524" y="714"/>
                    <a:pt x="524" y="714"/>
                  </a:cubicBezTo>
                  <a:cubicBezTo>
                    <a:pt x="602" y="722"/>
                    <a:pt x="661" y="714"/>
                    <a:pt x="678" y="705"/>
                  </a:cubicBezTo>
                  <a:cubicBezTo>
                    <a:pt x="699" y="694"/>
                    <a:pt x="700" y="668"/>
                    <a:pt x="703" y="620"/>
                  </a:cubicBezTo>
                  <a:cubicBezTo>
                    <a:pt x="704" y="615"/>
                    <a:pt x="704" y="615"/>
                    <a:pt x="704" y="615"/>
                  </a:cubicBezTo>
                  <a:cubicBezTo>
                    <a:pt x="706" y="584"/>
                    <a:pt x="702" y="538"/>
                    <a:pt x="699" y="511"/>
                  </a:cubicBezTo>
                  <a:cubicBezTo>
                    <a:pt x="757" y="509"/>
                    <a:pt x="773" y="479"/>
                    <a:pt x="776" y="468"/>
                  </a:cubicBezTo>
                  <a:cubicBezTo>
                    <a:pt x="784" y="446"/>
                    <a:pt x="763" y="424"/>
                    <a:pt x="741" y="4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bcgBugs_FemaleProfile"/>
          <p:cNvGrpSpPr>
            <a:grpSpLocks noChangeAspect="1"/>
          </p:cNvGrpSpPr>
          <p:nvPr/>
        </p:nvGrpSpPr>
        <p:grpSpPr bwMode="auto">
          <a:xfrm>
            <a:off x="857594" y="4638207"/>
            <a:ext cx="365402" cy="365760"/>
            <a:chOff x="2818" y="1137"/>
            <a:chExt cx="2044" cy="2046"/>
          </a:xfrm>
        </p:grpSpPr>
        <p:sp>
          <p:nvSpPr>
            <p:cNvPr id="37" name="AutoShape 7"/>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7"/>
            <p:cNvSpPr>
              <a:spLocks/>
            </p:cNvSpPr>
            <p:nvPr/>
          </p:nvSpPr>
          <p:spPr bwMode="auto">
            <a:xfrm>
              <a:off x="2865" y="1276"/>
              <a:ext cx="1770" cy="1770"/>
            </a:xfrm>
            <a:custGeom>
              <a:avLst/>
              <a:gdLst>
                <a:gd name="T0" fmla="*/ 151 w 865"/>
                <a:gd name="T1" fmla="*/ 191 h 864"/>
                <a:gd name="T2" fmla="*/ 485 w 865"/>
                <a:gd name="T3" fmla="*/ 0 h 864"/>
                <a:gd name="T4" fmla="*/ 766 w 865"/>
                <a:gd name="T5" fmla="*/ 136 h 864"/>
                <a:gd name="T6" fmla="*/ 752 w 865"/>
                <a:gd name="T7" fmla="*/ 159 h 864"/>
                <a:gd name="T8" fmla="*/ 781 w 865"/>
                <a:gd name="T9" fmla="*/ 258 h 864"/>
                <a:gd name="T10" fmla="*/ 787 w 865"/>
                <a:gd name="T11" fmla="*/ 342 h 864"/>
                <a:gd name="T12" fmla="*/ 823 w 865"/>
                <a:gd name="T13" fmla="*/ 401 h 864"/>
                <a:gd name="T14" fmla="*/ 855 w 865"/>
                <a:gd name="T15" fmla="*/ 473 h 864"/>
                <a:gd name="T16" fmla="*/ 776 w 865"/>
                <a:gd name="T17" fmla="*/ 511 h 864"/>
                <a:gd name="T18" fmla="*/ 778 w 865"/>
                <a:gd name="T19" fmla="*/ 571 h 864"/>
                <a:gd name="T20" fmla="*/ 758 w 865"/>
                <a:gd name="T21" fmla="*/ 682 h 864"/>
                <a:gd name="T22" fmla="*/ 652 w 865"/>
                <a:gd name="T23" fmla="*/ 702 h 864"/>
                <a:gd name="T24" fmla="*/ 593 w 865"/>
                <a:gd name="T25" fmla="*/ 699 h 864"/>
                <a:gd name="T26" fmla="*/ 593 w 865"/>
                <a:gd name="T27" fmla="*/ 845 h 864"/>
                <a:gd name="T28" fmla="*/ 575 w 865"/>
                <a:gd name="T29" fmla="*/ 864 h 864"/>
                <a:gd name="T30" fmla="*/ 555 w 865"/>
                <a:gd name="T31" fmla="*/ 864 h 864"/>
                <a:gd name="T32" fmla="*/ 341 w 865"/>
                <a:gd name="T33" fmla="*/ 812 h 864"/>
                <a:gd name="T34" fmla="*/ 331 w 865"/>
                <a:gd name="T35" fmla="*/ 797 h 864"/>
                <a:gd name="T36" fmla="*/ 326 w 865"/>
                <a:gd name="T37" fmla="*/ 700 h 864"/>
                <a:gd name="T38" fmla="*/ 151 w 865"/>
                <a:gd name="T39" fmla="*/ 191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5" h="864">
                  <a:moveTo>
                    <a:pt x="151" y="191"/>
                  </a:moveTo>
                  <a:cubicBezTo>
                    <a:pt x="196" y="97"/>
                    <a:pt x="304" y="0"/>
                    <a:pt x="485" y="0"/>
                  </a:cubicBezTo>
                  <a:cubicBezTo>
                    <a:pt x="690" y="0"/>
                    <a:pt x="775" y="94"/>
                    <a:pt x="766" y="136"/>
                  </a:cubicBezTo>
                  <a:cubicBezTo>
                    <a:pt x="762" y="144"/>
                    <a:pt x="757" y="152"/>
                    <a:pt x="752" y="159"/>
                  </a:cubicBezTo>
                  <a:cubicBezTo>
                    <a:pt x="762" y="171"/>
                    <a:pt x="786" y="205"/>
                    <a:pt x="781" y="258"/>
                  </a:cubicBezTo>
                  <a:cubicBezTo>
                    <a:pt x="779" y="286"/>
                    <a:pt x="783" y="332"/>
                    <a:pt x="787" y="342"/>
                  </a:cubicBezTo>
                  <a:cubicBezTo>
                    <a:pt x="794" y="360"/>
                    <a:pt x="807" y="385"/>
                    <a:pt x="823" y="401"/>
                  </a:cubicBezTo>
                  <a:cubicBezTo>
                    <a:pt x="840" y="417"/>
                    <a:pt x="865" y="451"/>
                    <a:pt x="855" y="473"/>
                  </a:cubicBezTo>
                  <a:cubicBezTo>
                    <a:pt x="849" y="487"/>
                    <a:pt x="825" y="511"/>
                    <a:pt x="776" y="511"/>
                  </a:cubicBezTo>
                  <a:cubicBezTo>
                    <a:pt x="777" y="527"/>
                    <a:pt x="778" y="548"/>
                    <a:pt x="778" y="571"/>
                  </a:cubicBezTo>
                  <a:cubicBezTo>
                    <a:pt x="778" y="651"/>
                    <a:pt x="768" y="672"/>
                    <a:pt x="758" y="682"/>
                  </a:cubicBezTo>
                  <a:cubicBezTo>
                    <a:pt x="749" y="691"/>
                    <a:pt x="728" y="702"/>
                    <a:pt x="652" y="702"/>
                  </a:cubicBezTo>
                  <a:cubicBezTo>
                    <a:pt x="639" y="702"/>
                    <a:pt x="613" y="701"/>
                    <a:pt x="593" y="699"/>
                  </a:cubicBezTo>
                  <a:cubicBezTo>
                    <a:pt x="593" y="845"/>
                    <a:pt x="593" y="845"/>
                    <a:pt x="593" y="845"/>
                  </a:cubicBezTo>
                  <a:cubicBezTo>
                    <a:pt x="593" y="855"/>
                    <a:pt x="585" y="863"/>
                    <a:pt x="575" y="864"/>
                  </a:cubicBezTo>
                  <a:cubicBezTo>
                    <a:pt x="573" y="864"/>
                    <a:pt x="566" y="864"/>
                    <a:pt x="555" y="864"/>
                  </a:cubicBezTo>
                  <a:cubicBezTo>
                    <a:pt x="514" y="864"/>
                    <a:pt x="418" y="859"/>
                    <a:pt x="341" y="812"/>
                  </a:cubicBezTo>
                  <a:cubicBezTo>
                    <a:pt x="335" y="809"/>
                    <a:pt x="332" y="803"/>
                    <a:pt x="331" y="797"/>
                  </a:cubicBezTo>
                  <a:cubicBezTo>
                    <a:pt x="326" y="700"/>
                    <a:pt x="326" y="700"/>
                    <a:pt x="326" y="700"/>
                  </a:cubicBezTo>
                  <a:cubicBezTo>
                    <a:pt x="200" y="650"/>
                    <a:pt x="0" y="503"/>
                    <a:pt x="151" y="19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bcgBugs_MaleProfile"/>
          <p:cNvGrpSpPr>
            <a:grpSpLocks noChangeAspect="1"/>
          </p:cNvGrpSpPr>
          <p:nvPr/>
        </p:nvGrpSpPr>
        <p:grpSpPr bwMode="auto">
          <a:xfrm>
            <a:off x="857594" y="4204714"/>
            <a:ext cx="365402" cy="365760"/>
            <a:chOff x="2818" y="1137"/>
            <a:chExt cx="2044" cy="2046"/>
          </a:xfrm>
        </p:grpSpPr>
        <p:sp>
          <p:nvSpPr>
            <p:cNvPr id="40"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0"/>
            <p:cNvSpPr>
              <a:spLocks/>
            </p:cNvSpPr>
            <p:nvPr/>
          </p:nvSpPr>
          <p:spPr bwMode="auto">
            <a:xfrm>
              <a:off x="2990" y="1276"/>
              <a:ext cx="1604" cy="1770"/>
            </a:xfrm>
            <a:custGeom>
              <a:avLst/>
              <a:gdLst>
                <a:gd name="T0" fmla="*/ 741 w 784"/>
                <a:gd name="T1" fmla="*/ 400 h 864"/>
                <a:gd name="T2" fmla="*/ 734 w 784"/>
                <a:gd name="T3" fmla="*/ 393 h 864"/>
                <a:gd name="T4" fmla="*/ 702 w 784"/>
                <a:gd name="T5" fmla="*/ 329 h 864"/>
                <a:gd name="T6" fmla="*/ 694 w 784"/>
                <a:gd name="T7" fmla="*/ 297 h 864"/>
                <a:gd name="T8" fmla="*/ 683 w 784"/>
                <a:gd name="T9" fmla="*/ 249 h 864"/>
                <a:gd name="T10" fmla="*/ 672 w 784"/>
                <a:gd name="T11" fmla="*/ 160 h 864"/>
                <a:gd name="T12" fmla="*/ 681 w 784"/>
                <a:gd name="T13" fmla="*/ 162 h 864"/>
                <a:gd name="T14" fmla="*/ 683 w 784"/>
                <a:gd name="T15" fmla="*/ 160 h 864"/>
                <a:gd name="T16" fmla="*/ 735 w 784"/>
                <a:gd name="T17" fmla="*/ 49 h 864"/>
                <a:gd name="T18" fmla="*/ 396 w 784"/>
                <a:gd name="T19" fmla="*/ 0 h 864"/>
                <a:gd name="T20" fmla="*/ 79 w 784"/>
                <a:gd name="T21" fmla="*/ 202 h 864"/>
                <a:gd name="T22" fmla="*/ 192 w 784"/>
                <a:gd name="T23" fmla="*/ 603 h 864"/>
                <a:gd name="T24" fmla="*/ 192 w 784"/>
                <a:gd name="T25" fmla="*/ 794 h 864"/>
                <a:gd name="T26" fmla="*/ 203 w 784"/>
                <a:gd name="T27" fmla="*/ 812 h 864"/>
                <a:gd name="T28" fmla="*/ 505 w 784"/>
                <a:gd name="T29" fmla="*/ 864 h 864"/>
                <a:gd name="T30" fmla="*/ 505 w 784"/>
                <a:gd name="T31" fmla="*/ 864 h 864"/>
                <a:gd name="T32" fmla="*/ 524 w 784"/>
                <a:gd name="T33" fmla="*/ 846 h 864"/>
                <a:gd name="T34" fmla="*/ 524 w 784"/>
                <a:gd name="T35" fmla="*/ 714 h 864"/>
                <a:gd name="T36" fmla="*/ 678 w 784"/>
                <a:gd name="T37" fmla="*/ 705 h 864"/>
                <a:gd name="T38" fmla="*/ 703 w 784"/>
                <a:gd name="T39" fmla="*/ 620 h 864"/>
                <a:gd name="T40" fmla="*/ 704 w 784"/>
                <a:gd name="T41" fmla="*/ 615 h 864"/>
                <a:gd name="T42" fmla="*/ 699 w 784"/>
                <a:gd name="T43" fmla="*/ 511 h 864"/>
                <a:gd name="T44" fmla="*/ 776 w 784"/>
                <a:gd name="T45" fmla="*/ 468 h 864"/>
                <a:gd name="T46" fmla="*/ 741 w 784"/>
                <a:gd name="T47" fmla="*/ 40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4" h="864">
                  <a:moveTo>
                    <a:pt x="741" y="400"/>
                  </a:moveTo>
                  <a:cubicBezTo>
                    <a:pt x="738" y="397"/>
                    <a:pt x="736" y="395"/>
                    <a:pt x="734" y="393"/>
                  </a:cubicBezTo>
                  <a:cubicBezTo>
                    <a:pt x="724" y="382"/>
                    <a:pt x="713" y="359"/>
                    <a:pt x="702" y="329"/>
                  </a:cubicBezTo>
                  <a:cubicBezTo>
                    <a:pt x="700" y="322"/>
                    <a:pt x="697" y="310"/>
                    <a:pt x="694" y="297"/>
                  </a:cubicBezTo>
                  <a:cubicBezTo>
                    <a:pt x="691" y="281"/>
                    <a:pt x="687" y="263"/>
                    <a:pt x="683" y="249"/>
                  </a:cubicBezTo>
                  <a:cubicBezTo>
                    <a:pt x="677" y="232"/>
                    <a:pt x="673" y="185"/>
                    <a:pt x="672" y="160"/>
                  </a:cubicBezTo>
                  <a:cubicBezTo>
                    <a:pt x="674" y="159"/>
                    <a:pt x="680" y="162"/>
                    <a:pt x="681" y="162"/>
                  </a:cubicBezTo>
                  <a:cubicBezTo>
                    <a:pt x="682" y="161"/>
                    <a:pt x="683" y="161"/>
                    <a:pt x="683" y="160"/>
                  </a:cubicBezTo>
                  <a:cubicBezTo>
                    <a:pt x="693" y="117"/>
                    <a:pt x="756" y="49"/>
                    <a:pt x="735" y="49"/>
                  </a:cubicBezTo>
                  <a:cubicBezTo>
                    <a:pt x="543" y="53"/>
                    <a:pt x="603" y="0"/>
                    <a:pt x="396" y="0"/>
                  </a:cubicBezTo>
                  <a:cubicBezTo>
                    <a:pt x="214" y="0"/>
                    <a:pt x="124" y="109"/>
                    <a:pt x="79" y="202"/>
                  </a:cubicBezTo>
                  <a:cubicBezTo>
                    <a:pt x="0" y="370"/>
                    <a:pt x="129" y="536"/>
                    <a:pt x="192" y="603"/>
                  </a:cubicBezTo>
                  <a:cubicBezTo>
                    <a:pt x="192" y="794"/>
                    <a:pt x="192" y="794"/>
                    <a:pt x="192" y="794"/>
                  </a:cubicBezTo>
                  <a:cubicBezTo>
                    <a:pt x="192" y="802"/>
                    <a:pt x="196" y="809"/>
                    <a:pt x="203" y="812"/>
                  </a:cubicBezTo>
                  <a:cubicBezTo>
                    <a:pt x="330" y="863"/>
                    <a:pt x="492" y="864"/>
                    <a:pt x="505" y="864"/>
                  </a:cubicBezTo>
                  <a:cubicBezTo>
                    <a:pt x="505" y="864"/>
                    <a:pt x="505" y="864"/>
                    <a:pt x="505" y="864"/>
                  </a:cubicBezTo>
                  <a:cubicBezTo>
                    <a:pt x="516" y="864"/>
                    <a:pt x="524" y="856"/>
                    <a:pt x="524" y="846"/>
                  </a:cubicBezTo>
                  <a:cubicBezTo>
                    <a:pt x="524" y="714"/>
                    <a:pt x="524" y="714"/>
                    <a:pt x="524" y="714"/>
                  </a:cubicBezTo>
                  <a:cubicBezTo>
                    <a:pt x="602" y="722"/>
                    <a:pt x="661" y="714"/>
                    <a:pt x="678" y="705"/>
                  </a:cubicBezTo>
                  <a:cubicBezTo>
                    <a:pt x="699" y="694"/>
                    <a:pt x="700" y="668"/>
                    <a:pt x="703" y="620"/>
                  </a:cubicBezTo>
                  <a:cubicBezTo>
                    <a:pt x="704" y="615"/>
                    <a:pt x="704" y="615"/>
                    <a:pt x="704" y="615"/>
                  </a:cubicBezTo>
                  <a:cubicBezTo>
                    <a:pt x="706" y="584"/>
                    <a:pt x="702" y="538"/>
                    <a:pt x="699" y="511"/>
                  </a:cubicBezTo>
                  <a:cubicBezTo>
                    <a:pt x="757" y="509"/>
                    <a:pt x="773" y="479"/>
                    <a:pt x="776" y="468"/>
                  </a:cubicBezTo>
                  <a:cubicBezTo>
                    <a:pt x="784" y="446"/>
                    <a:pt x="763" y="424"/>
                    <a:pt x="741" y="4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2" name="bcgBugs_MaleProfile"/>
          <p:cNvGrpSpPr>
            <a:grpSpLocks noChangeAspect="1"/>
          </p:cNvGrpSpPr>
          <p:nvPr/>
        </p:nvGrpSpPr>
        <p:grpSpPr bwMode="auto">
          <a:xfrm>
            <a:off x="857594" y="5071701"/>
            <a:ext cx="365402" cy="365760"/>
            <a:chOff x="2818" y="1137"/>
            <a:chExt cx="2044" cy="2046"/>
          </a:xfrm>
        </p:grpSpPr>
        <p:sp>
          <p:nvSpPr>
            <p:cNvPr id="43"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43"/>
            <p:cNvSpPr>
              <a:spLocks/>
            </p:cNvSpPr>
            <p:nvPr/>
          </p:nvSpPr>
          <p:spPr bwMode="auto">
            <a:xfrm>
              <a:off x="2990" y="1276"/>
              <a:ext cx="1604" cy="1770"/>
            </a:xfrm>
            <a:custGeom>
              <a:avLst/>
              <a:gdLst>
                <a:gd name="T0" fmla="*/ 741 w 784"/>
                <a:gd name="T1" fmla="*/ 400 h 864"/>
                <a:gd name="T2" fmla="*/ 734 w 784"/>
                <a:gd name="T3" fmla="*/ 393 h 864"/>
                <a:gd name="T4" fmla="*/ 702 w 784"/>
                <a:gd name="T5" fmla="*/ 329 h 864"/>
                <a:gd name="T6" fmla="*/ 694 w 784"/>
                <a:gd name="T7" fmla="*/ 297 h 864"/>
                <a:gd name="T8" fmla="*/ 683 w 784"/>
                <a:gd name="T9" fmla="*/ 249 h 864"/>
                <a:gd name="T10" fmla="*/ 672 w 784"/>
                <a:gd name="T11" fmla="*/ 160 h 864"/>
                <a:gd name="T12" fmla="*/ 681 w 784"/>
                <a:gd name="T13" fmla="*/ 162 h 864"/>
                <a:gd name="T14" fmla="*/ 683 w 784"/>
                <a:gd name="T15" fmla="*/ 160 h 864"/>
                <a:gd name="T16" fmla="*/ 735 w 784"/>
                <a:gd name="T17" fmla="*/ 49 h 864"/>
                <a:gd name="T18" fmla="*/ 396 w 784"/>
                <a:gd name="T19" fmla="*/ 0 h 864"/>
                <a:gd name="T20" fmla="*/ 79 w 784"/>
                <a:gd name="T21" fmla="*/ 202 h 864"/>
                <a:gd name="T22" fmla="*/ 192 w 784"/>
                <a:gd name="T23" fmla="*/ 603 h 864"/>
                <a:gd name="T24" fmla="*/ 192 w 784"/>
                <a:gd name="T25" fmla="*/ 794 h 864"/>
                <a:gd name="T26" fmla="*/ 203 w 784"/>
                <a:gd name="T27" fmla="*/ 812 h 864"/>
                <a:gd name="T28" fmla="*/ 505 w 784"/>
                <a:gd name="T29" fmla="*/ 864 h 864"/>
                <a:gd name="T30" fmla="*/ 505 w 784"/>
                <a:gd name="T31" fmla="*/ 864 h 864"/>
                <a:gd name="T32" fmla="*/ 524 w 784"/>
                <a:gd name="T33" fmla="*/ 846 h 864"/>
                <a:gd name="T34" fmla="*/ 524 w 784"/>
                <a:gd name="T35" fmla="*/ 714 h 864"/>
                <a:gd name="T36" fmla="*/ 678 w 784"/>
                <a:gd name="T37" fmla="*/ 705 h 864"/>
                <a:gd name="T38" fmla="*/ 703 w 784"/>
                <a:gd name="T39" fmla="*/ 620 h 864"/>
                <a:gd name="T40" fmla="*/ 704 w 784"/>
                <a:gd name="T41" fmla="*/ 615 h 864"/>
                <a:gd name="T42" fmla="*/ 699 w 784"/>
                <a:gd name="T43" fmla="*/ 511 h 864"/>
                <a:gd name="T44" fmla="*/ 776 w 784"/>
                <a:gd name="T45" fmla="*/ 468 h 864"/>
                <a:gd name="T46" fmla="*/ 741 w 784"/>
                <a:gd name="T47" fmla="*/ 40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4" h="864">
                  <a:moveTo>
                    <a:pt x="741" y="400"/>
                  </a:moveTo>
                  <a:cubicBezTo>
                    <a:pt x="738" y="397"/>
                    <a:pt x="736" y="395"/>
                    <a:pt x="734" y="393"/>
                  </a:cubicBezTo>
                  <a:cubicBezTo>
                    <a:pt x="724" y="382"/>
                    <a:pt x="713" y="359"/>
                    <a:pt x="702" y="329"/>
                  </a:cubicBezTo>
                  <a:cubicBezTo>
                    <a:pt x="700" y="322"/>
                    <a:pt x="697" y="310"/>
                    <a:pt x="694" y="297"/>
                  </a:cubicBezTo>
                  <a:cubicBezTo>
                    <a:pt x="691" y="281"/>
                    <a:pt x="687" y="263"/>
                    <a:pt x="683" y="249"/>
                  </a:cubicBezTo>
                  <a:cubicBezTo>
                    <a:pt x="677" y="232"/>
                    <a:pt x="673" y="185"/>
                    <a:pt x="672" y="160"/>
                  </a:cubicBezTo>
                  <a:cubicBezTo>
                    <a:pt x="674" y="159"/>
                    <a:pt x="680" y="162"/>
                    <a:pt x="681" y="162"/>
                  </a:cubicBezTo>
                  <a:cubicBezTo>
                    <a:pt x="682" y="161"/>
                    <a:pt x="683" y="161"/>
                    <a:pt x="683" y="160"/>
                  </a:cubicBezTo>
                  <a:cubicBezTo>
                    <a:pt x="693" y="117"/>
                    <a:pt x="756" y="49"/>
                    <a:pt x="735" y="49"/>
                  </a:cubicBezTo>
                  <a:cubicBezTo>
                    <a:pt x="543" y="53"/>
                    <a:pt x="603" y="0"/>
                    <a:pt x="396" y="0"/>
                  </a:cubicBezTo>
                  <a:cubicBezTo>
                    <a:pt x="214" y="0"/>
                    <a:pt x="124" y="109"/>
                    <a:pt x="79" y="202"/>
                  </a:cubicBezTo>
                  <a:cubicBezTo>
                    <a:pt x="0" y="370"/>
                    <a:pt x="129" y="536"/>
                    <a:pt x="192" y="603"/>
                  </a:cubicBezTo>
                  <a:cubicBezTo>
                    <a:pt x="192" y="794"/>
                    <a:pt x="192" y="794"/>
                    <a:pt x="192" y="794"/>
                  </a:cubicBezTo>
                  <a:cubicBezTo>
                    <a:pt x="192" y="802"/>
                    <a:pt x="196" y="809"/>
                    <a:pt x="203" y="812"/>
                  </a:cubicBezTo>
                  <a:cubicBezTo>
                    <a:pt x="330" y="863"/>
                    <a:pt x="492" y="864"/>
                    <a:pt x="505" y="864"/>
                  </a:cubicBezTo>
                  <a:cubicBezTo>
                    <a:pt x="505" y="864"/>
                    <a:pt x="505" y="864"/>
                    <a:pt x="505" y="864"/>
                  </a:cubicBezTo>
                  <a:cubicBezTo>
                    <a:pt x="516" y="864"/>
                    <a:pt x="524" y="856"/>
                    <a:pt x="524" y="846"/>
                  </a:cubicBezTo>
                  <a:cubicBezTo>
                    <a:pt x="524" y="714"/>
                    <a:pt x="524" y="714"/>
                    <a:pt x="524" y="714"/>
                  </a:cubicBezTo>
                  <a:cubicBezTo>
                    <a:pt x="602" y="722"/>
                    <a:pt x="661" y="714"/>
                    <a:pt x="678" y="705"/>
                  </a:cubicBezTo>
                  <a:cubicBezTo>
                    <a:pt x="699" y="694"/>
                    <a:pt x="700" y="668"/>
                    <a:pt x="703" y="620"/>
                  </a:cubicBezTo>
                  <a:cubicBezTo>
                    <a:pt x="704" y="615"/>
                    <a:pt x="704" y="615"/>
                    <a:pt x="704" y="615"/>
                  </a:cubicBezTo>
                  <a:cubicBezTo>
                    <a:pt x="706" y="584"/>
                    <a:pt x="702" y="538"/>
                    <a:pt x="699" y="511"/>
                  </a:cubicBezTo>
                  <a:cubicBezTo>
                    <a:pt x="757" y="509"/>
                    <a:pt x="773" y="479"/>
                    <a:pt x="776" y="468"/>
                  </a:cubicBezTo>
                  <a:cubicBezTo>
                    <a:pt x="784" y="446"/>
                    <a:pt x="763" y="424"/>
                    <a:pt x="741" y="4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5" name="TextBox 44"/>
          <p:cNvSpPr txBox="1"/>
          <p:nvPr/>
        </p:nvSpPr>
        <p:spPr>
          <a:xfrm rot="16200000">
            <a:off x="-842410" y="3837277"/>
            <a:ext cx="2966720"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200" dirty="0">
                <a:solidFill>
                  <a:srgbClr val="575757"/>
                </a:solidFill>
              </a:rPr>
              <a:t>Users</a:t>
            </a:r>
          </a:p>
        </p:txBody>
      </p:sp>
      <p:grpSp>
        <p:nvGrpSpPr>
          <p:cNvPr id="49" name="Group 48"/>
          <p:cNvGrpSpPr/>
          <p:nvPr/>
        </p:nvGrpSpPr>
        <p:grpSpPr>
          <a:xfrm>
            <a:off x="7394609" y="1982361"/>
            <a:ext cx="306910" cy="3943483"/>
            <a:chOff x="7394609" y="2165239"/>
            <a:chExt cx="306910" cy="3943483"/>
          </a:xfrm>
        </p:grpSpPr>
        <p:grpSp>
          <p:nvGrpSpPr>
            <p:cNvPr id="2" name="Group 1"/>
            <p:cNvGrpSpPr/>
            <p:nvPr/>
          </p:nvGrpSpPr>
          <p:grpSpPr>
            <a:xfrm>
              <a:off x="7487938" y="2165239"/>
              <a:ext cx="120251" cy="3943483"/>
              <a:chOff x="6054595" y="2060923"/>
              <a:chExt cx="120251" cy="3943483"/>
            </a:xfrm>
          </p:grpSpPr>
          <p:cxnSp>
            <p:nvCxnSpPr>
              <p:cNvPr id="3" name="Straight Connector 2"/>
              <p:cNvCxnSpPr/>
              <p:nvPr/>
            </p:nvCxnSpPr>
            <p:spPr>
              <a:xfrm>
                <a:off x="6091249" y="2060923"/>
                <a:ext cx="0" cy="3943483"/>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sp>
            <p:nvSpPr>
              <p:cNvPr id="6" name="Freeform 95"/>
              <p:cNvSpPr>
                <a:spLocks/>
              </p:cNvSpPr>
              <p:nvPr/>
            </p:nvSpPr>
            <p:spPr bwMode="gray">
              <a:xfrm>
                <a:off x="60545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nvGrpSpPr>
            <p:cNvPr id="46" name="Group 45"/>
            <p:cNvGrpSpPr>
              <a:grpSpLocks noChangeAspect="1"/>
            </p:cNvGrpSpPr>
            <p:nvPr/>
          </p:nvGrpSpPr>
          <p:grpSpPr>
            <a:xfrm>
              <a:off x="7394609" y="3983525"/>
              <a:ext cx="306910" cy="306910"/>
              <a:chOff x="628650" y="1847850"/>
              <a:chExt cx="269875" cy="269875"/>
            </a:xfrm>
          </p:grpSpPr>
          <p:sp>
            <p:nvSpPr>
              <p:cNvPr id="47" name="Oval 8"/>
              <p:cNvSpPr>
                <a:spLocks noChangeArrowheads="1"/>
              </p:cNvSpPr>
              <p:nvPr/>
            </p:nvSpPr>
            <p:spPr bwMode="auto">
              <a:xfrm>
                <a:off x="628650"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8" name="Freeform 9"/>
              <p:cNvSpPr>
                <a:spLocks noEditPoints="1"/>
              </p:cNvSpPr>
              <p:nvPr/>
            </p:nvSpPr>
            <p:spPr bwMode="auto">
              <a:xfrm>
                <a:off x="690562" y="1949450"/>
                <a:ext cx="146050" cy="66675"/>
              </a:xfrm>
              <a:custGeom>
                <a:avLst/>
                <a:gdLst>
                  <a:gd name="T0" fmla="*/ 0 w 92"/>
                  <a:gd name="T1" fmla="*/ 33 h 42"/>
                  <a:gd name="T2" fmla="*/ 92 w 92"/>
                  <a:gd name="T3" fmla="*/ 33 h 42"/>
                  <a:gd name="T4" fmla="*/ 92 w 92"/>
                  <a:gd name="T5" fmla="*/ 42 h 42"/>
                  <a:gd name="T6" fmla="*/ 0 w 92"/>
                  <a:gd name="T7" fmla="*/ 42 h 42"/>
                  <a:gd name="T8" fmla="*/ 0 w 92"/>
                  <a:gd name="T9" fmla="*/ 33 h 42"/>
                  <a:gd name="T10" fmla="*/ 0 w 92"/>
                  <a:gd name="T11" fmla="*/ 9 h 42"/>
                  <a:gd name="T12" fmla="*/ 92 w 92"/>
                  <a:gd name="T13" fmla="*/ 9 h 42"/>
                  <a:gd name="T14" fmla="*/ 92 w 92"/>
                  <a:gd name="T15" fmla="*/ 0 h 42"/>
                  <a:gd name="T16" fmla="*/ 0 w 92"/>
                  <a:gd name="T17" fmla="*/ 0 h 42"/>
                  <a:gd name="T18" fmla="*/ 0 w 92"/>
                  <a:gd name="T19"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2">
                    <a:moveTo>
                      <a:pt x="0" y="33"/>
                    </a:moveTo>
                    <a:lnTo>
                      <a:pt x="92" y="33"/>
                    </a:lnTo>
                    <a:lnTo>
                      <a:pt x="92" y="42"/>
                    </a:lnTo>
                    <a:lnTo>
                      <a:pt x="0" y="42"/>
                    </a:lnTo>
                    <a:lnTo>
                      <a:pt x="0" y="33"/>
                    </a:lnTo>
                    <a:close/>
                    <a:moveTo>
                      <a:pt x="0" y="9"/>
                    </a:moveTo>
                    <a:lnTo>
                      <a:pt x="92" y="9"/>
                    </a:lnTo>
                    <a:lnTo>
                      <a:pt x="92" y="0"/>
                    </a:lnTo>
                    <a:lnTo>
                      <a:pt x="0" y="0"/>
                    </a:lnTo>
                    <a:lnTo>
                      <a:pt x="0" y="9"/>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graphicFrame>
        <p:nvGraphicFramePr>
          <p:cNvPr id="50" name="Table 49"/>
          <p:cNvGraphicFramePr>
            <a:graphicFrameLocks noGrp="1"/>
          </p:cNvGraphicFramePr>
          <p:nvPr>
            <p:extLst>
              <p:ext uri="{D42A27DB-BD31-4B8C-83A1-F6EECF244321}">
                <p14:modId xmlns:p14="http://schemas.microsoft.com/office/powerpoint/2010/main" val="3278991642"/>
              </p:ext>
            </p:extLst>
          </p:nvPr>
        </p:nvGraphicFramePr>
        <p:xfrm>
          <a:off x="8711766" y="2470742"/>
          <a:ext cx="2962656" cy="2966719"/>
        </p:xfrm>
        <a:graphic>
          <a:graphicData uri="http://schemas.openxmlformats.org/drawingml/2006/table">
            <a:tbl>
              <a:tblPr firstRow="1" bandRow="1">
                <a:tableStyleId>{2D5ABB26-0587-4C30-8999-92F81FD0307C}</a:tableStyleId>
              </a:tblPr>
              <a:tblGrid>
                <a:gridCol w="370332">
                  <a:extLst>
                    <a:ext uri="{9D8B030D-6E8A-4147-A177-3AD203B41FA5}">
                      <a16:colId xmlns:a16="http://schemas.microsoft.com/office/drawing/2014/main" val="20000"/>
                    </a:ext>
                  </a:extLst>
                </a:gridCol>
                <a:gridCol w="370332">
                  <a:extLst>
                    <a:ext uri="{9D8B030D-6E8A-4147-A177-3AD203B41FA5}">
                      <a16:colId xmlns:a16="http://schemas.microsoft.com/office/drawing/2014/main" val="20001"/>
                    </a:ext>
                  </a:extLst>
                </a:gridCol>
                <a:gridCol w="370332">
                  <a:extLst>
                    <a:ext uri="{9D8B030D-6E8A-4147-A177-3AD203B41FA5}">
                      <a16:colId xmlns:a16="http://schemas.microsoft.com/office/drawing/2014/main" val="20002"/>
                    </a:ext>
                  </a:extLst>
                </a:gridCol>
                <a:gridCol w="370332">
                  <a:extLst>
                    <a:ext uri="{9D8B030D-6E8A-4147-A177-3AD203B41FA5}">
                      <a16:colId xmlns:a16="http://schemas.microsoft.com/office/drawing/2014/main" val="20003"/>
                    </a:ext>
                  </a:extLst>
                </a:gridCol>
                <a:gridCol w="370332">
                  <a:extLst>
                    <a:ext uri="{9D8B030D-6E8A-4147-A177-3AD203B41FA5}">
                      <a16:colId xmlns:a16="http://schemas.microsoft.com/office/drawing/2014/main" val="20004"/>
                    </a:ext>
                  </a:extLst>
                </a:gridCol>
                <a:gridCol w="370332">
                  <a:extLst>
                    <a:ext uri="{9D8B030D-6E8A-4147-A177-3AD203B41FA5}">
                      <a16:colId xmlns:a16="http://schemas.microsoft.com/office/drawing/2014/main" val="20005"/>
                    </a:ext>
                  </a:extLst>
                </a:gridCol>
                <a:gridCol w="370332">
                  <a:extLst>
                    <a:ext uri="{9D8B030D-6E8A-4147-A177-3AD203B41FA5}">
                      <a16:colId xmlns:a16="http://schemas.microsoft.com/office/drawing/2014/main" val="20006"/>
                    </a:ext>
                  </a:extLst>
                </a:gridCol>
                <a:gridCol w="370332">
                  <a:extLst>
                    <a:ext uri="{9D8B030D-6E8A-4147-A177-3AD203B41FA5}">
                      <a16:colId xmlns:a16="http://schemas.microsoft.com/office/drawing/2014/main" val="20007"/>
                    </a:ext>
                  </a:extLst>
                </a:gridCol>
              </a:tblGrid>
              <a:tr h="423817">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extLst>
                  <a:ext uri="{0D108BD9-81ED-4DB2-BD59-A6C34878D82A}">
                    <a16:rowId xmlns:a16="http://schemas.microsoft.com/office/drawing/2014/main" val="10000"/>
                  </a:ext>
                </a:extLst>
              </a:tr>
              <a:tr h="423817">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r>
                        <a:rPr lang="en-US" sz="1400" dirty="0"/>
                        <a:t>?</a:t>
                      </a:r>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29BA74"/>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extLst>
                  <a:ext uri="{0D108BD9-81ED-4DB2-BD59-A6C34878D82A}">
                    <a16:rowId xmlns:a16="http://schemas.microsoft.com/office/drawing/2014/main" val="10001"/>
                  </a:ext>
                </a:extLst>
              </a:tr>
              <a:tr h="423817">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extLst>
                  <a:ext uri="{0D108BD9-81ED-4DB2-BD59-A6C34878D82A}">
                    <a16:rowId xmlns:a16="http://schemas.microsoft.com/office/drawing/2014/main" val="10002"/>
                  </a:ext>
                </a:extLst>
              </a:tr>
              <a:tr h="423817">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extLst>
                  <a:ext uri="{0D108BD9-81ED-4DB2-BD59-A6C34878D82A}">
                    <a16:rowId xmlns:a16="http://schemas.microsoft.com/office/drawing/2014/main" val="10003"/>
                  </a:ext>
                </a:extLst>
              </a:tr>
              <a:tr h="423817">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extLst>
                  <a:ext uri="{0D108BD9-81ED-4DB2-BD59-A6C34878D82A}">
                    <a16:rowId xmlns:a16="http://schemas.microsoft.com/office/drawing/2014/main" val="10004"/>
                  </a:ext>
                </a:extLst>
              </a:tr>
              <a:tr h="423817">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extLst>
                  <a:ext uri="{0D108BD9-81ED-4DB2-BD59-A6C34878D82A}">
                    <a16:rowId xmlns:a16="http://schemas.microsoft.com/office/drawing/2014/main" val="10005"/>
                  </a:ext>
                </a:extLst>
              </a:tr>
              <a:tr h="423817">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tc>
                  <a:txBody>
                    <a:bodyPr/>
                    <a:lstStyle/>
                    <a:p>
                      <a:pPr algn="ctr"/>
                      <a:endParaRPr lang="en-US" sz="1400" dirty="0"/>
                    </a:p>
                  </a:txBody>
                  <a:tcPr anchor="ctr">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solidFill>
                      <a:srgbClr val="C9E7CA"/>
                    </a:solidFill>
                  </a:tcPr>
                </a:tc>
                <a:extLst>
                  <a:ext uri="{0D108BD9-81ED-4DB2-BD59-A6C34878D82A}">
                    <a16:rowId xmlns:a16="http://schemas.microsoft.com/office/drawing/2014/main" val="10006"/>
                  </a:ext>
                </a:extLst>
              </a:tr>
            </a:tbl>
          </a:graphicData>
        </a:graphic>
      </p:graphicFrame>
      <p:sp>
        <p:nvSpPr>
          <p:cNvPr id="51" name="TextBox 50"/>
          <p:cNvSpPr txBox="1"/>
          <p:nvPr/>
        </p:nvSpPr>
        <p:spPr>
          <a:xfrm>
            <a:off x="8191389" y="1475151"/>
            <a:ext cx="3818935" cy="24622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1600" dirty="0">
                <a:solidFill>
                  <a:srgbClr val="29BA74">
                    <a:lumMod val="100000"/>
                  </a:srgbClr>
                </a:solidFill>
                <a:latin typeface="Trebuchet MS" panose="020B0603020202020204" pitchFamily="34" charset="0"/>
              </a:rPr>
              <a:t>User purchases of movies</a:t>
            </a:r>
          </a:p>
        </p:txBody>
      </p:sp>
      <p:sp>
        <p:nvSpPr>
          <p:cNvPr id="52" name="TextBox 51"/>
          <p:cNvSpPr txBox="1"/>
          <p:nvPr/>
        </p:nvSpPr>
        <p:spPr>
          <a:xfrm>
            <a:off x="8711766" y="1774610"/>
            <a:ext cx="2962656" cy="19513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200" dirty="0">
                <a:solidFill>
                  <a:srgbClr val="575757"/>
                </a:solidFill>
              </a:rPr>
              <a:t>Movies</a:t>
            </a:r>
          </a:p>
        </p:txBody>
      </p:sp>
      <p:sp>
        <p:nvSpPr>
          <p:cNvPr id="53" name="TextBox 52"/>
          <p:cNvSpPr txBox="1"/>
          <p:nvPr/>
        </p:nvSpPr>
        <p:spPr>
          <a:xfrm rot="16200000">
            <a:off x="6661754" y="3894668"/>
            <a:ext cx="2966720"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200" dirty="0">
                <a:solidFill>
                  <a:srgbClr val="575757"/>
                </a:solidFill>
              </a:rPr>
              <a:t>Users</a:t>
            </a:r>
          </a:p>
        </p:txBody>
      </p:sp>
      <p:grpSp>
        <p:nvGrpSpPr>
          <p:cNvPr id="57" name="bcgBugs_FemaleProfile"/>
          <p:cNvGrpSpPr>
            <a:grpSpLocks noChangeAspect="1"/>
          </p:cNvGrpSpPr>
          <p:nvPr/>
        </p:nvGrpSpPr>
        <p:grpSpPr bwMode="auto">
          <a:xfrm>
            <a:off x="8361599" y="2937134"/>
            <a:ext cx="365402" cy="365760"/>
            <a:chOff x="2818" y="1137"/>
            <a:chExt cx="2044" cy="2046"/>
          </a:xfrm>
        </p:grpSpPr>
        <p:sp>
          <p:nvSpPr>
            <p:cNvPr id="58" name="AutoShape 7"/>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8"/>
            <p:cNvSpPr>
              <a:spLocks/>
            </p:cNvSpPr>
            <p:nvPr/>
          </p:nvSpPr>
          <p:spPr bwMode="auto">
            <a:xfrm>
              <a:off x="2865" y="1276"/>
              <a:ext cx="1770" cy="1770"/>
            </a:xfrm>
            <a:custGeom>
              <a:avLst/>
              <a:gdLst>
                <a:gd name="T0" fmla="*/ 151 w 865"/>
                <a:gd name="T1" fmla="*/ 191 h 864"/>
                <a:gd name="T2" fmla="*/ 485 w 865"/>
                <a:gd name="T3" fmla="*/ 0 h 864"/>
                <a:gd name="T4" fmla="*/ 766 w 865"/>
                <a:gd name="T5" fmla="*/ 136 h 864"/>
                <a:gd name="T6" fmla="*/ 752 w 865"/>
                <a:gd name="T7" fmla="*/ 159 h 864"/>
                <a:gd name="T8" fmla="*/ 781 w 865"/>
                <a:gd name="T9" fmla="*/ 258 h 864"/>
                <a:gd name="T10" fmla="*/ 787 w 865"/>
                <a:gd name="T11" fmla="*/ 342 h 864"/>
                <a:gd name="T12" fmla="*/ 823 w 865"/>
                <a:gd name="T13" fmla="*/ 401 h 864"/>
                <a:gd name="T14" fmla="*/ 855 w 865"/>
                <a:gd name="T15" fmla="*/ 473 h 864"/>
                <a:gd name="T16" fmla="*/ 776 w 865"/>
                <a:gd name="T17" fmla="*/ 511 h 864"/>
                <a:gd name="T18" fmla="*/ 778 w 865"/>
                <a:gd name="T19" fmla="*/ 571 h 864"/>
                <a:gd name="T20" fmla="*/ 758 w 865"/>
                <a:gd name="T21" fmla="*/ 682 h 864"/>
                <a:gd name="T22" fmla="*/ 652 w 865"/>
                <a:gd name="T23" fmla="*/ 702 h 864"/>
                <a:gd name="T24" fmla="*/ 593 w 865"/>
                <a:gd name="T25" fmla="*/ 699 h 864"/>
                <a:gd name="T26" fmla="*/ 593 w 865"/>
                <a:gd name="T27" fmla="*/ 845 h 864"/>
                <a:gd name="T28" fmla="*/ 575 w 865"/>
                <a:gd name="T29" fmla="*/ 864 h 864"/>
                <a:gd name="T30" fmla="*/ 555 w 865"/>
                <a:gd name="T31" fmla="*/ 864 h 864"/>
                <a:gd name="T32" fmla="*/ 341 w 865"/>
                <a:gd name="T33" fmla="*/ 812 h 864"/>
                <a:gd name="T34" fmla="*/ 331 w 865"/>
                <a:gd name="T35" fmla="*/ 797 h 864"/>
                <a:gd name="T36" fmla="*/ 326 w 865"/>
                <a:gd name="T37" fmla="*/ 700 h 864"/>
                <a:gd name="T38" fmla="*/ 151 w 865"/>
                <a:gd name="T39" fmla="*/ 191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5" h="864">
                  <a:moveTo>
                    <a:pt x="151" y="191"/>
                  </a:moveTo>
                  <a:cubicBezTo>
                    <a:pt x="196" y="97"/>
                    <a:pt x="304" y="0"/>
                    <a:pt x="485" y="0"/>
                  </a:cubicBezTo>
                  <a:cubicBezTo>
                    <a:pt x="690" y="0"/>
                    <a:pt x="775" y="94"/>
                    <a:pt x="766" y="136"/>
                  </a:cubicBezTo>
                  <a:cubicBezTo>
                    <a:pt x="762" y="144"/>
                    <a:pt x="757" y="152"/>
                    <a:pt x="752" y="159"/>
                  </a:cubicBezTo>
                  <a:cubicBezTo>
                    <a:pt x="762" y="171"/>
                    <a:pt x="786" y="205"/>
                    <a:pt x="781" y="258"/>
                  </a:cubicBezTo>
                  <a:cubicBezTo>
                    <a:pt x="779" y="286"/>
                    <a:pt x="783" y="332"/>
                    <a:pt x="787" y="342"/>
                  </a:cubicBezTo>
                  <a:cubicBezTo>
                    <a:pt x="794" y="360"/>
                    <a:pt x="807" y="385"/>
                    <a:pt x="823" y="401"/>
                  </a:cubicBezTo>
                  <a:cubicBezTo>
                    <a:pt x="840" y="417"/>
                    <a:pt x="865" y="451"/>
                    <a:pt x="855" y="473"/>
                  </a:cubicBezTo>
                  <a:cubicBezTo>
                    <a:pt x="849" y="487"/>
                    <a:pt x="825" y="511"/>
                    <a:pt x="776" y="511"/>
                  </a:cubicBezTo>
                  <a:cubicBezTo>
                    <a:pt x="777" y="527"/>
                    <a:pt x="778" y="548"/>
                    <a:pt x="778" y="571"/>
                  </a:cubicBezTo>
                  <a:cubicBezTo>
                    <a:pt x="778" y="651"/>
                    <a:pt x="768" y="672"/>
                    <a:pt x="758" y="682"/>
                  </a:cubicBezTo>
                  <a:cubicBezTo>
                    <a:pt x="749" y="691"/>
                    <a:pt x="728" y="702"/>
                    <a:pt x="652" y="702"/>
                  </a:cubicBezTo>
                  <a:cubicBezTo>
                    <a:pt x="639" y="702"/>
                    <a:pt x="613" y="701"/>
                    <a:pt x="593" y="699"/>
                  </a:cubicBezTo>
                  <a:cubicBezTo>
                    <a:pt x="593" y="845"/>
                    <a:pt x="593" y="845"/>
                    <a:pt x="593" y="845"/>
                  </a:cubicBezTo>
                  <a:cubicBezTo>
                    <a:pt x="593" y="855"/>
                    <a:pt x="585" y="863"/>
                    <a:pt x="575" y="864"/>
                  </a:cubicBezTo>
                  <a:cubicBezTo>
                    <a:pt x="573" y="864"/>
                    <a:pt x="566" y="864"/>
                    <a:pt x="555" y="864"/>
                  </a:cubicBezTo>
                  <a:cubicBezTo>
                    <a:pt x="514" y="864"/>
                    <a:pt x="418" y="859"/>
                    <a:pt x="341" y="812"/>
                  </a:cubicBezTo>
                  <a:cubicBezTo>
                    <a:pt x="335" y="809"/>
                    <a:pt x="332" y="803"/>
                    <a:pt x="331" y="797"/>
                  </a:cubicBezTo>
                  <a:cubicBezTo>
                    <a:pt x="326" y="700"/>
                    <a:pt x="326" y="700"/>
                    <a:pt x="326" y="700"/>
                  </a:cubicBezTo>
                  <a:cubicBezTo>
                    <a:pt x="200" y="650"/>
                    <a:pt x="0" y="503"/>
                    <a:pt x="151" y="19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0" name="bcgBugs_MaleProfile"/>
          <p:cNvGrpSpPr>
            <a:grpSpLocks noChangeAspect="1"/>
          </p:cNvGrpSpPr>
          <p:nvPr/>
        </p:nvGrpSpPr>
        <p:grpSpPr bwMode="auto">
          <a:xfrm>
            <a:off x="8361599" y="2503641"/>
            <a:ext cx="365402" cy="365760"/>
            <a:chOff x="2818" y="1137"/>
            <a:chExt cx="2044" cy="2046"/>
          </a:xfrm>
        </p:grpSpPr>
        <p:sp>
          <p:nvSpPr>
            <p:cNvPr id="61"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61"/>
            <p:cNvSpPr>
              <a:spLocks/>
            </p:cNvSpPr>
            <p:nvPr/>
          </p:nvSpPr>
          <p:spPr bwMode="auto">
            <a:xfrm>
              <a:off x="2990" y="1276"/>
              <a:ext cx="1604" cy="1770"/>
            </a:xfrm>
            <a:custGeom>
              <a:avLst/>
              <a:gdLst>
                <a:gd name="T0" fmla="*/ 741 w 784"/>
                <a:gd name="T1" fmla="*/ 400 h 864"/>
                <a:gd name="T2" fmla="*/ 734 w 784"/>
                <a:gd name="T3" fmla="*/ 393 h 864"/>
                <a:gd name="T4" fmla="*/ 702 w 784"/>
                <a:gd name="T5" fmla="*/ 329 h 864"/>
                <a:gd name="T6" fmla="*/ 694 w 784"/>
                <a:gd name="T7" fmla="*/ 297 h 864"/>
                <a:gd name="T8" fmla="*/ 683 w 784"/>
                <a:gd name="T9" fmla="*/ 249 h 864"/>
                <a:gd name="T10" fmla="*/ 672 w 784"/>
                <a:gd name="T11" fmla="*/ 160 h 864"/>
                <a:gd name="T12" fmla="*/ 681 w 784"/>
                <a:gd name="T13" fmla="*/ 162 h 864"/>
                <a:gd name="T14" fmla="*/ 683 w 784"/>
                <a:gd name="T15" fmla="*/ 160 h 864"/>
                <a:gd name="T16" fmla="*/ 735 w 784"/>
                <a:gd name="T17" fmla="*/ 49 h 864"/>
                <a:gd name="T18" fmla="*/ 396 w 784"/>
                <a:gd name="T19" fmla="*/ 0 h 864"/>
                <a:gd name="T20" fmla="*/ 79 w 784"/>
                <a:gd name="T21" fmla="*/ 202 h 864"/>
                <a:gd name="T22" fmla="*/ 192 w 784"/>
                <a:gd name="T23" fmla="*/ 603 h 864"/>
                <a:gd name="T24" fmla="*/ 192 w 784"/>
                <a:gd name="T25" fmla="*/ 794 h 864"/>
                <a:gd name="T26" fmla="*/ 203 w 784"/>
                <a:gd name="T27" fmla="*/ 812 h 864"/>
                <a:gd name="T28" fmla="*/ 505 w 784"/>
                <a:gd name="T29" fmla="*/ 864 h 864"/>
                <a:gd name="T30" fmla="*/ 505 w 784"/>
                <a:gd name="T31" fmla="*/ 864 h 864"/>
                <a:gd name="T32" fmla="*/ 524 w 784"/>
                <a:gd name="T33" fmla="*/ 846 h 864"/>
                <a:gd name="T34" fmla="*/ 524 w 784"/>
                <a:gd name="T35" fmla="*/ 714 h 864"/>
                <a:gd name="T36" fmla="*/ 678 w 784"/>
                <a:gd name="T37" fmla="*/ 705 h 864"/>
                <a:gd name="T38" fmla="*/ 703 w 784"/>
                <a:gd name="T39" fmla="*/ 620 h 864"/>
                <a:gd name="T40" fmla="*/ 704 w 784"/>
                <a:gd name="T41" fmla="*/ 615 h 864"/>
                <a:gd name="T42" fmla="*/ 699 w 784"/>
                <a:gd name="T43" fmla="*/ 511 h 864"/>
                <a:gd name="T44" fmla="*/ 776 w 784"/>
                <a:gd name="T45" fmla="*/ 468 h 864"/>
                <a:gd name="T46" fmla="*/ 741 w 784"/>
                <a:gd name="T47" fmla="*/ 40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4" h="864">
                  <a:moveTo>
                    <a:pt x="741" y="400"/>
                  </a:moveTo>
                  <a:cubicBezTo>
                    <a:pt x="738" y="397"/>
                    <a:pt x="736" y="395"/>
                    <a:pt x="734" y="393"/>
                  </a:cubicBezTo>
                  <a:cubicBezTo>
                    <a:pt x="724" y="382"/>
                    <a:pt x="713" y="359"/>
                    <a:pt x="702" y="329"/>
                  </a:cubicBezTo>
                  <a:cubicBezTo>
                    <a:pt x="700" y="322"/>
                    <a:pt x="697" y="310"/>
                    <a:pt x="694" y="297"/>
                  </a:cubicBezTo>
                  <a:cubicBezTo>
                    <a:pt x="691" y="281"/>
                    <a:pt x="687" y="263"/>
                    <a:pt x="683" y="249"/>
                  </a:cubicBezTo>
                  <a:cubicBezTo>
                    <a:pt x="677" y="232"/>
                    <a:pt x="673" y="185"/>
                    <a:pt x="672" y="160"/>
                  </a:cubicBezTo>
                  <a:cubicBezTo>
                    <a:pt x="674" y="159"/>
                    <a:pt x="680" y="162"/>
                    <a:pt x="681" y="162"/>
                  </a:cubicBezTo>
                  <a:cubicBezTo>
                    <a:pt x="682" y="161"/>
                    <a:pt x="683" y="161"/>
                    <a:pt x="683" y="160"/>
                  </a:cubicBezTo>
                  <a:cubicBezTo>
                    <a:pt x="693" y="117"/>
                    <a:pt x="756" y="49"/>
                    <a:pt x="735" y="49"/>
                  </a:cubicBezTo>
                  <a:cubicBezTo>
                    <a:pt x="543" y="53"/>
                    <a:pt x="603" y="0"/>
                    <a:pt x="396" y="0"/>
                  </a:cubicBezTo>
                  <a:cubicBezTo>
                    <a:pt x="214" y="0"/>
                    <a:pt x="124" y="109"/>
                    <a:pt x="79" y="202"/>
                  </a:cubicBezTo>
                  <a:cubicBezTo>
                    <a:pt x="0" y="370"/>
                    <a:pt x="129" y="536"/>
                    <a:pt x="192" y="603"/>
                  </a:cubicBezTo>
                  <a:cubicBezTo>
                    <a:pt x="192" y="794"/>
                    <a:pt x="192" y="794"/>
                    <a:pt x="192" y="794"/>
                  </a:cubicBezTo>
                  <a:cubicBezTo>
                    <a:pt x="192" y="802"/>
                    <a:pt x="196" y="809"/>
                    <a:pt x="203" y="812"/>
                  </a:cubicBezTo>
                  <a:cubicBezTo>
                    <a:pt x="330" y="863"/>
                    <a:pt x="492" y="864"/>
                    <a:pt x="505" y="864"/>
                  </a:cubicBezTo>
                  <a:cubicBezTo>
                    <a:pt x="505" y="864"/>
                    <a:pt x="505" y="864"/>
                    <a:pt x="505" y="864"/>
                  </a:cubicBezTo>
                  <a:cubicBezTo>
                    <a:pt x="516" y="864"/>
                    <a:pt x="524" y="856"/>
                    <a:pt x="524" y="846"/>
                  </a:cubicBezTo>
                  <a:cubicBezTo>
                    <a:pt x="524" y="714"/>
                    <a:pt x="524" y="714"/>
                    <a:pt x="524" y="714"/>
                  </a:cubicBezTo>
                  <a:cubicBezTo>
                    <a:pt x="602" y="722"/>
                    <a:pt x="661" y="714"/>
                    <a:pt x="678" y="705"/>
                  </a:cubicBezTo>
                  <a:cubicBezTo>
                    <a:pt x="699" y="694"/>
                    <a:pt x="700" y="668"/>
                    <a:pt x="703" y="620"/>
                  </a:cubicBezTo>
                  <a:cubicBezTo>
                    <a:pt x="704" y="615"/>
                    <a:pt x="704" y="615"/>
                    <a:pt x="704" y="615"/>
                  </a:cubicBezTo>
                  <a:cubicBezTo>
                    <a:pt x="706" y="584"/>
                    <a:pt x="702" y="538"/>
                    <a:pt x="699" y="511"/>
                  </a:cubicBezTo>
                  <a:cubicBezTo>
                    <a:pt x="757" y="509"/>
                    <a:pt x="773" y="479"/>
                    <a:pt x="776" y="468"/>
                  </a:cubicBezTo>
                  <a:cubicBezTo>
                    <a:pt x="784" y="446"/>
                    <a:pt x="763" y="424"/>
                    <a:pt x="741" y="4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3" name="bcgBugs_FemaleProfile"/>
          <p:cNvGrpSpPr>
            <a:grpSpLocks noChangeAspect="1"/>
          </p:cNvGrpSpPr>
          <p:nvPr/>
        </p:nvGrpSpPr>
        <p:grpSpPr bwMode="auto">
          <a:xfrm>
            <a:off x="8361599" y="3804120"/>
            <a:ext cx="365402" cy="365760"/>
            <a:chOff x="2818" y="1137"/>
            <a:chExt cx="2044" cy="2046"/>
          </a:xfrm>
        </p:grpSpPr>
        <p:sp>
          <p:nvSpPr>
            <p:cNvPr id="64" name="AutoShape 7"/>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4"/>
            <p:cNvSpPr>
              <a:spLocks/>
            </p:cNvSpPr>
            <p:nvPr/>
          </p:nvSpPr>
          <p:spPr bwMode="auto">
            <a:xfrm>
              <a:off x="2865" y="1276"/>
              <a:ext cx="1770" cy="1770"/>
            </a:xfrm>
            <a:custGeom>
              <a:avLst/>
              <a:gdLst>
                <a:gd name="T0" fmla="*/ 151 w 865"/>
                <a:gd name="T1" fmla="*/ 191 h 864"/>
                <a:gd name="T2" fmla="*/ 485 w 865"/>
                <a:gd name="T3" fmla="*/ 0 h 864"/>
                <a:gd name="T4" fmla="*/ 766 w 865"/>
                <a:gd name="T5" fmla="*/ 136 h 864"/>
                <a:gd name="T6" fmla="*/ 752 w 865"/>
                <a:gd name="T7" fmla="*/ 159 h 864"/>
                <a:gd name="T8" fmla="*/ 781 w 865"/>
                <a:gd name="T9" fmla="*/ 258 h 864"/>
                <a:gd name="T10" fmla="*/ 787 w 865"/>
                <a:gd name="T11" fmla="*/ 342 h 864"/>
                <a:gd name="T12" fmla="*/ 823 w 865"/>
                <a:gd name="T13" fmla="*/ 401 h 864"/>
                <a:gd name="T14" fmla="*/ 855 w 865"/>
                <a:gd name="T15" fmla="*/ 473 h 864"/>
                <a:gd name="T16" fmla="*/ 776 w 865"/>
                <a:gd name="T17" fmla="*/ 511 h 864"/>
                <a:gd name="T18" fmla="*/ 778 w 865"/>
                <a:gd name="T19" fmla="*/ 571 h 864"/>
                <a:gd name="T20" fmla="*/ 758 w 865"/>
                <a:gd name="T21" fmla="*/ 682 h 864"/>
                <a:gd name="T22" fmla="*/ 652 w 865"/>
                <a:gd name="T23" fmla="*/ 702 h 864"/>
                <a:gd name="T24" fmla="*/ 593 w 865"/>
                <a:gd name="T25" fmla="*/ 699 h 864"/>
                <a:gd name="T26" fmla="*/ 593 w 865"/>
                <a:gd name="T27" fmla="*/ 845 h 864"/>
                <a:gd name="T28" fmla="*/ 575 w 865"/>
                <a:gd name="T29" fmla="*/ 864 h 864"/>
                <a:gd name="T30" fmla="*/ 555 w 865"/>
                <a:gd name="T31" fmla="*/ 864 h 864"/>
                <a:gd name="T32" fmla="*/ 341 w 865"/>
                <a:gd name="T33" fmla="*/ 812 h 864"/>
                <a:gd name="T34" fmla="*/ 331 w 865"/>
                <a:gd name="T35" fmla="*/ 797 h 864"/>
                <a:gd name="T36" fmla="*/ 326 w 865"/>
                <a:gd name="T37" fmla="*/ 700 h 864"/>
                <a:gd name="T38" fmla="*/ 151 w 865"/>
                <a:gd name="T39" fmla="*/ 191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5" h="864">
                  <a:moveTo>
                    <a:pt x="151" y="191"/>
                  </a:moveTo>
                  <a:cubicBezTo>
                    <a:pt x="196" y="97"/>
                    <a:pt x="304" y="0"/>
                    <a:pt x="485" y="0"/>
                  </a:cubicBezTo>
                  <a:cubicBezTo>
                    <a:pt x="690" y="0"/>
                    <a:pt x="775" y="94"/>
                    <a:pt x="766" y="136"/>
                  </a:cubicBezTo>
                  <a:cubicBezTo>
                    <a:pt x="762" y="144"/>
                    <a:pt x="757" y="152"/>
                    <a:pt x="752" y="159"/>
                  </a:cubicBezTo>
                  <a:cubicBezTo>
                    <a:pt x="762" y="171"/>
                    <a:pt x="786" y="205"/>
                    <a:pt x="781" y="258"/>
                  </a:cubicBezTo>
                  <a:cubicBezTo>
                    <a:pt x="779" y="286"/>
                    <a:pt x="783" y="332"/>
                    <a:pt x="787" y="342"/>
                  </a:cubicBezTo>
                  <a:cubicBezTo>
                    <a:pt x="794" y="360"/>
                    <a:pt x="807" y="385"/>
                    <a:pt x="823" y="401"/>
                  </a:cubicBezTo>
                  <a:cubicBezTo>
                    <a:pt x="840" y="417"/>
                    <a:pt x="865" y="451"/>
                    <a:pt x="855" y="473"/>
                  </a:cubicBezTo>
                  <a:cubicBezTo>
                    <a:pt x="849" y="487"/>
                    <a:pt x="825" y="511"/>
                    <a:pt x="776" y="511"/>
                  </a:cubicBezTo>
                  <a:cubicBezTo>
                    <a:pt x="777" y="527"/>
                    <a:pt x="778" y="548"/>
                    <a:pt x="778" y="571"/>
                  </a:cubicBezTo>
                  <a:cubicBezTo>
                    <a:pt x="778" y="651"/>
                    <a:pt x="768" y="672"/>
                    <a:pt x="758" y="682"/>
                  </a:cubicBezTo>
                  <a:cubicBezTo>
                    <a:pt x="749" y="691"/>
                    <a:pt x="728" y="702"/>
                    <a:pt x="652" y="702"/>
                  </a:cubicBezTo>
                  <a:cubicBezTo>
                    <a:pt x="639" y="702"/>
                    <a:pt x="613" y="701"/>
                    <a:pt x="593" y="699"/>
                  </a:cubicBezTo>
                  <a:cubicBezTo>
                    <a:pt x="593" y="845"/>
                    <a:pt x="593" y="845"/>
                    <a:pt x="593" y="845"/>
                  </a:cubicBezTo>
                  <a:cubicBezTo>
                    <a:pt x="593" y="855"/>
                    <a:pt x="585" y="863"/>
                    <a:pt x="575" y="864"/>
                  </a:cubicBezTo>
                  <a:cubicBezTo>
                    <a:pt x="573" y="864"/>
                    <a:pt x="566" y="864"/>
                    <a:pt x="555" y="864"/>
                  </a:cubicBezTo>
                  <a:cubicBezTo>
                    <a:pt x="514" y="864"/>
                    <a:pt x="418" y="859"/>
                    <a:pt x="341" y="812"/>
                  </a:cubicBezTo>
                  <a:cubicBezTo>
                    <a:pt x="335" y="809"/>
                    <a:pt x="332" y="803"/>
                    <a:pt x="331" y="797"/>
                  </a:cubicBezTo>
                  <a:cubicBezTo>
                    <a:pt x="326" y="700"/>
                    <a:pt x="326" y="700"/>
                    <a:pt x="326" y="700"/>
                  </a:cubicBezTo>
                  <a:cubicBezTo>
                    <a:pt x="200" y="650"/>
                    <a:pt x="0" y="503"/>
                    <a:pt x="151" y="19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6" name="bcgBugs_MaleProfile"/>
          <p:cNvGrpSpPr>
            <a:grpSpLocks noChangeAspect="1"/>
          </p:cNvGrpSpPr>
          <p:nvPr/>
        </p:nvGrpSpPr>
        <p:grpSpPr bwMode="auto">
          <a:xfrm>
            <a:off x="8361599" y="3370627"/>
            <a:ext cx="365402" cy="365760"/>
            <a:chOff x="2818" y="1137"/>
            <a:chExt cx="2044" cy="2046"/>
          </a:xfrm>
        </p:grpSpPr>
        <p:sp>
          <p:nvSpPr>
            <p:cNvPr id="67"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67"/>
            <p:cNvSpPr>
              <a:spLocks/>
            </p:cNvSpPr>
            <p:nvPr/>
          </p:nvSpPr>
          <p:spPr bwMode="auto">
            <a:xfrm>
              <a:off x="2990" y="1276"/>
              <a:ext cx="1604" cy="1770"/>
            </a:xfrm>
            <a:custGeom>
              <a:avLst/>
              <a:gdLst>
                <a:gd name="T0" fmla="*/ 741 w 784"/>
                <a:gd name="T1" fmla="*/ 400 h 864"/>
                <a:gd name="T2" fmla="*/ 734 w 784"/>
                <a:gd name="T3" fmla="*/ 393 h 864"/>
                <a:gd name="T4" fmla="*/ 702 w 784"/>
                <a:gd name="T5" fmla="*/ 329 h 864"/>
                <a:gd name="T6" fmla="*/ 694 w 784"/>
                <a:gd name="T7" fmla="*/ 297 h 864"/>
                <a:gd name="T8" fmla="*/ 683 w 784"/>
                <a:gd name="T9" fmla="*/ 249 h 864"/>
                <a:gd name="T10" fmla="*/ 672 w 784"/>
                <a:gd name="T11" fmla="*/ 160 h 864"/>
                <a:gd name="T12" fmla="*/ 681 w 784"/>
                <a:gd name="T13" fmla="*/ 162 h 864"/>
                <a:gd name="T14" fmla="*/ 683 w 784"/>
                <a:gd name="T15" fmla="*/ 160 h 864"/>
                <a:gd name="T16" fmla="*/ 735 w 784"/>
                <a:gd name="T17" fmla="*/ 49 h 864"/>
                <a:gd name="T18" fmla="*/ 396 w 784"/>
                <a:gd name="T19" fmla="*/ 0 h 864"/>
                <a:gd name="T20" fmla="*/ 79 w 784"/>
                <a:gd name="T21" fmla="*/ 202 h 864"/>
                <a:gd name="T22" fmla="*/ 192 w 784"/>
                <a:gd name="T23" fmla="*/ 603 h 864"/>
                <a:gd name="T24" fmla="*/ 192 w 784"/>
                <a:gd name="T25" fmla="*/ 794 h 864"/>
                <a:gd name="T26" fmla="*/ 203 w 784"/>
                <a:gd name="T27" fmla="*/ 812 h 864"/>
                <a:gd name="T28" fmla="*/ 505 w 784"/>
                <a:gd name="T29" fmla="*/ 864 h 864"/>
                <a:gd name="T30" fmla="*/ 505 w 784"/>
                <a:gd name="T31" fmla="*/ 864 h 864"/>
                <a:gd name="T32" fmla="*/ 524 w 784"/>
                <a:gd name="T33" fmla="*/ 846 h 864"/>
                <a:gd name="T34" fmla="*/ 524 w 784"/>
                <a:gd name="T35" fmla="*/ 714 h 864"/>
                <a:gd name="T36" fmla="*/ 678 w 784"/>
                <a:gd name="T37" fmla="*/ 705 h 864"/>
                <a:gd name="T38" fmla="*/ 703 w 784"/>
                <a:gd name="T39" fmla="*/ 620 h 864"/>
                <a:gd name="T40" fmla="*/ 704 w 784"/>
                <a:gd name="T41" fmla="*/ 615 h 864"/>
                <a:gd name="T42" fmla="*/ 699 w 784"/>
                <a:gd name="T43" fmla="*/ 511 h 864"/>
                <a:gd name="T44" fmla="*/ 776 w 784"/>
                <a:gd name="T45" fmla="*/ 468 h 864"/>
                <a:gd name="T46" fmla="*/ 741 w 784"/>
                <a:gd name="T47" fmla="*/ 40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4" h="864">
                  <a:moveTo>
                    <a:pt x="741" y="400"/>
                  </a:moveTo>
                  <a:cubicBezTo>
                    <a:pt x="738" y="397"/>
                    <a:pt x="736" y="395"/>
                    <a:pt x="734" y="393"/>
                  </a:cubicBezTo>
                  <a:cubicBezTo>
                    <a:pt x="724" y="382"/>
                    <a:pt x="713" y="359"/>
                    <a:pt x="702" y="329"/>
                  </a:cubicBezTo>
                  <a:cubicBezTo>
                    <a:pt x="700" y="322"/>
                    <a:pt x="697" y="310"/>
                    <a:pt x="694" y="297"/>
                  </a:cubicBezTo>
                  <a:cubicBezTo>
                    <a:pt x="691" y="281"/>
                    <a:pt x="687" y="263"/>
                    <a:pt x="683" y="249"/>
                  </a:cubicBezTo>
                  <a:cubicBezTo>
                    <a:pt x="677" y="232"/>
                    <a:pt x="673" y="185"/>
                    <a:pt x="672" y="160"/>
                  </a:cubicBezTo>
                  <a:cubicBezTo>
                    <a:pt x="674" y="159"/>
                    <a:pt x="680" y="162"/>
                    <a:pt x="681" y="162"/>
                  </a:cubicBezTo>
                  <a:cubicBezTo>
                    <a:pt x="682" y="161"/>
                    <a:pt x="683" y="161"/>
                    <a:pt x="683" y="160"/>
                  </a:cubicBezTo>
                  <a:cubicBezTo>
                    <a:pt x="693" y="117"/>
                    <a:pt x="756" y="49"/>
                    <a:pt x="735" y="49"/>
                  </a:cubicBezTo>
                  <a:cubicBezTo>
                    <a:pt x="543" y="53"/>
                    <a:pt x="603" y="0"/>
                    <a:pt x="396" y="0"/>
                  </a:cubicBezTo>
                  <a:cubicBezTo>
                    <a:pt x="214" y="0"/>
                    <a:pt x="124" y="109"/>
                    <a:pt x="79" y="202"/>
                  </a:cubicBezTo>
                  <a:cubicBezTo>
                    <a:pt x="0" y="370"/>
                    <a:pt x="129" y="536"/>
                    <a:pt x="192" y="603"/>
                  </a:cubicBezTo>
                  <a:cubicBezTo>
                    <a:pt x="192" y="794"/>
                    <a:pt x="192" y="794"/>
                    <a:pt x="192" y="794"/>
                  </a:cubicBezTo>
                  <a:cubicBezTo>
                    <a:pt x="192" y="802"/>
                    <a:pt x="196" y="809"/>
                    <a:pt x="203" y="812"/>
                  </a:cubicBezTo>
                  <a:cubicBezTo>
                    <a:pt x="330" y="863"/>
                    <a:pt x="492" y="864"/>
                    <a:pt x="505" y="864"/>
                  </a:cubicBezTo>
                  <a:cubicBezTo>
                    <a:pt x="505" y="864"/>
                    <a:pt x="505" y="864"/>
                    <a:pt x="505" y="864"/>
                  </a:cubicBezTo>
                  <a:cubicBezTo>
                    <a:pt x="516" y="864"/>
                    <a:pt x="524" y="856"/>
                    <a:pt x="524" y="846"/>
                  </a:cubicBezTo>
                  <a:cubicBezTo>
                    <a:pt x="524" y="714"/>
                    <a:pt x="524" y="714"/>
                    <a:pt x="524" y="714"/>
                  </a:cubicBezTo>
                  <a:cubicBezTo>
                    <a:pt x="602" y="722"/>
                    <a:pt x="661" y="714"/>
                    <a:pt x="678" y="705"/>
                  </a:cubicBezTo>
                  <a:cubicBezTo>
                    <a:pt x="699" y="694"/>
                    <a:pt x="700" y="668"/>
                    <a:pt x="703" y="620"/>
                  </a:cubicBezTo>
                  <a:cubicBezTo>
                    <a:pt x="704" y="615"/>
                    <a:pt x="704" y="615"/>
                    <a:pt x="704" y="615"/>
                  </a:cubicBezTo>
                  <a:cubicBezTo>
                    <a:pt x="706" y="584"/>
                    <a:pt x="702" y="538"/>
                    <a:pt x="699" y="511"/>
                  </a:cubicBezTo>
                  <a:cubicBezTo>
                    <a:pt x="757" y="509"/>
                    <a:pt x="773" y="479"/>
                    <a:pt x="776" y="468"/>
                  </a:cubicBezTo>
                  <a:cubicBezTo>
                    <a:pt x="784" y="446"/>
                    <a:pt x="763" y="424"/>
                    <a:pt x="741" y="4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9" name="bcgBugs_FemaleProfile"/>
          <p:cNvGrpSpPr>
            <a:grpSpLocks noChangeAspect="1"/>
          </p:cNvGrpSpPr>
          <p:nvPr/>
        </p:nvGrpSpPr>
        <p:grpSpPr bwMode="auto">
          <a:xfrm>
            <a:off x="8361599" y="4671106"/>
            <a:ext cx="365402" cy="365760"/>
            <a:chOff x="2818" y="1137"/>
            <a:chExt cx="2044" cy="2046"/>
          </a:xfrm>
        </p:grpSpPr>
        <p:sp>
          <p:nvSpPr>
            <p:cNvPr id="70" name="AutoShape 7"/>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70"/>
            <p:cNvSpPr>
              <a:spLocks/>
            </p:cNvSpPr>
            <p:nvPr/>
          </p:nvSpPr>
          <p:spPr bwMode="auto">
            <a:xfrm>
              <a:off x="2865" y="1276"/>
              <a:ext cx="1770" cy="1770"/>
            </a:xfrm>
            <a:custGeom>
              <a:avLst/>
              <a:gdLst>
                <a:gd name="T0" fmla="*/ 151 w 865"/>
                <a:gd name="T1" fmla="*/ 191 h 864"/>
                <a:gd name="T2" fmla="*/ 485 w 865"/>
                <a:gd name="T3" fmla="*/ 0 h 864"/>
                <a:gd name="T4" fmla="*/ 766 w 865"/>
                <a:gd name="T5" fmla="*/ 136 h 864"/>
                <a:gd name="T6" fmla="*/ 752 w 865"/>
                <a:gd name="T7" fmla="*/ 159 h 864"/>
                <a:gd name="T8" fmla="*/ 781 w 865"/>
                <a:gd name="T9" fmla="*/ 258 h 864"/>
                <a:gd name="T10" fmla="*/ 787 w 865"/>
                <a:gd name="T11" fmla="*/ 342 h 864"/>
                <a:gd name="T12" fmla="*/ 823 w 865"/>
                <a:gd name="T13" fmla="*/ 401 h 864"/>
                <a:gd name="T14" fmla="*/ 855 w 865"/>
                <a:gd name="T15" fmla="*/ 473 h 864"/>
                <a:gd name="T16" fmla="*/ 776 w 865"/>
                <a:gd name="T17" fmla="*/ 511 h 864"/>
                <a:gd name="T18" fmla="*/ 778 w 865"/>
                <a:gd name="T19" fmla="*/ 571 h 864"/>
                <a:gd name="T20" fmla="*/ 758 w 865"/>
                <a:gd name="T21" fmla="*/ 682 h 864"/>
                <a:gd name="T22" fmla="*/ 652 w 865"/>
                <a:gd name="T23" fmla="*/ 702 h 864"/>
                <a:gd name="T24" fmla="*/ 593 w 865"/>
                <a:gd name="T25" fmla="*/ 699 h 864"/>
                <a:gd name="T26" fmla="*/ 593 w 865"/>
                <a:gd name="T27" fmla="*/ 845 h 864"/>
                <a:gd name="T28" fmla="*/ 575 w 865"/>
                <a:gd name="T29" fmla="*/ 864 h 864"/>
                <a:gd name="T30" fmla="*/ 555 w 865"/>
                <a:gd name="T31" fmla="*/ 864 h 864"/>
                <a:gd name="T32" fmla="*/ 341 w 865"/>
                <a:gd name="T33" fmla="*/ 812 h 864"/>
                <a:gd name="T34" fmla="*/ 331 w 865"/>
                <a:gd name="T35" fmla="*/ 797 h 864"/>
                <a:gd name="T36" fmla="*/ 326 w 865"/>
                <a:gd name="T37" fmla="*/ 700 h 864"/>
                <a:gd name="T38" fmla="*/ 151 w 865"/>
                <a:gd name="T39" fmla="*/ 191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5" h="864">
                  <a:moveTo>
                    <a:pt x="151" y="191"/>
                  </a:moveTo>
                  <a:cubicBezTo>
                    <a:pt x="196" y="97"/>
                    <a:pt x="304" y="0"/>
                    <a:pt x="485" y="0"/>
                  </a:cubicBezTo>
                  <a:cubicBezTo>
                    <a:pt x="690" y="0"/>
                    <a:pt x="775" y="94"/>
                    <a:pt x="766" y="136"/>
                  </a:cubicBezTo>
                  <a:cubicBezTo>
                    <a:pt x="762" y="144"/>
                    <a:pt x="757" y="152"/>
                    <a:pt x="752" y="159"/>
                  </a:cubicBezTo>
                  <a:cubicBezTo>
                    <a:pt x="762" y="171"/>
                    <a:pt x="786" y="205"/>
                    <a:pt x="781" y="258"/>
                  </a:cubicBezTo>
                  <a:cubicBezTo>
                    <a:pt x="779" y="286"/>
                    <a:pt x="783" y="332"/>
                    <a:pt x="787" y="342"/>
                  </a:cubicBezTo>
                  <a:cubicBezTo>
                    <a:pt x="794" y="360"/>
                    <a:pt x="807" y="385"/>
                    <a:pt x="823" y="401"/>
                  </a:cubicBezTo>
                  <a:cubicBezTo>
                    <a:pt x="840" y="417"/>
                    <a:pt x="865" y="451"/>
                    <a:pt x="855" y="473"/>
                  </a:cubicBezTo>
                  <a:cubicBezTo>
                    <a:pt x="849" y="487"/>
                    <a:pt x="825" y="511"/>
                    <a:pt x="776" y="511"/>
                  </a:cubicBezTo>
                  <a:cubicBezTo>
                    <a:pt x="777" y="527"/>
                    <a:pt x="778" y="548"/>
                    <a:pt x="778" y="571"/>
                  </a:cubicBezTo>
                  <a:cubicBezTo>
                    <a:pt x="778" y="651"/>
                    <a:pt x="768" y="672"/>
                    <a:pt x="758" y="682"/>
                  </a:cubicBezTo>
                  <a:cubicBezTo>
                    <a:pt x="749" y="691"/>
                    <a:pt x="728" y="702"/>
                    <a:pt x="652" y="702"/>
                  </a:cubicBezTo>
                  <a:cubicBezTo>
                    <a:pt x="639" y="702"/>
                    <a:pt x="613" y="701"/>
                    <a:pt x="593" y="699"/>
                  </a:cubicBezTo>
                  <a:cubicBezTo>
                    <a:pt x="593" y="845"/>
                    <a:pt x="593" y="845"/>
                    <a:pt x="593" y="845"/>
                  </a:cubicBezTo>
                  <a:cubicBezTo>
                    <a:pt x="593" y="855"/>
                    <a:pt x="585" y="863"/>
                    <a:pt x="575" y="864"/>
                  </a:cubicBezTo>
                  <a:cubicBezTo>
                    <a:pt x="573" y="864"/>
                    <a:pt x="566" y="864"/>
                    <a:pt x="555" y="864"/>
                  </a:cubicBezTo>
                  <a:cubicBezTo>
                    <a:pt x="514" y="864"/>
                    <a:pt x="418" y="859"/>
                    <a:pt x="341" y="812"/>
                  </a:cubicBezTo>
                  <a:cubicBezTo>
                    <a:pt x="335" y="809"/>
                    <a:pt x="332" y="803"/>
                    <a:pt x="331" y="797"/>
                  </a:cubicBezTo>
                  <a:cubicBezTo>
                    <a:pt x="326" y="700"/>
                    <a:pt x="326" y="700"/>
                    <a:pt x="326" y="700"/>
                  </a:cubicBezTo>
                  <a:cubicBezTo>
                    <a:pt x="200" y="650"/>
                    <a:pt x="0" y="503"/>
                    <a:pt x="151" y="19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2" name="bcgBugs_MaleProfile"/>
          <p:cNvGrpSpPr>
            <a:grpSpLocks noChangeAspect="1"/>
          </p:cNvGrpSpPr>
          <p:nvPr/>
        </p:nvGrpSpPr>
        <p:grpSpPr bwMode="auto">
          <a:xfrm>
            <a:off x="8361599" y="4237613"/>
            <a:ext cx="365402" cy="365760"/>
            <a:chOff x="2818" y="1137"/>
            <a:chExt cx="2044" cy="2046"/>
          </a:xfrm>
        </p:grpSpPr>
        <p:sp>
          <p:nvSpPr>
            <p:cNvPr id="73"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3"/>
            <p:cNvSpPr>
              <a:spLocks/>
            </p:cNvSpPr>
            <p:nvPr/>
          </p:nvSpPr>
          <p:spPr bwMode="auto">
            <a:xfrm>
              <a:off x="2990" y="1276"/>
              <a:ext cx="1604" cy="1770"/>
            </a:xfrm>
            <a:custGeom>
              <a:avLst/>
              <a:gdLst>
                <a:gd name="T0" fmla="*/ 741 w 784"/>
                <a:gd name="T1" fmla="*/ 400 h 864"/>
                <a:gd name="T2" fmla="*/ 734 w 784"/>
                <a:gd name="T3" fmla="*/ 393 h 864"/>
                <a:gd name="T4" fmla="*/ 702 w 784"/>
                <a:gd name="T5" fmla="*/ 329 h 864"/>
                <a:gd name="T6" fmla="*/ 694 w 784"/>
                <a:gd name="T7" fmla="*/ 297 h 864"/>
                <a:gd name="T8" fmla="*/ 683 w 784"/>
                <a:gd name="T9" fmla="*/ 249 h 864"/>
                <a:gd name="T10" fmla="*/ 672 w 784"/>
                <a:gd name="T11" fmla="*/ 160 h 864"/>
                <a:gd name="T12" fmla="*/ 681 w 784"/>
                <a:gd name="T13" fmla="*/ 162 h 864"/>
                <a:gd name="T14" fmla="*/ 683 w 784"/>
                <a:gd name="T15" fmla="*/ 160 h 864"/>
                <a:gd name="T16" fmla="*/ 735 w 784"/>
                <a:gd name="T17" fmla="*/ 49 h 864"/>
                <a:gd name="T18" fmla="*/ 396 w 784"/>
                <a:gd name="T19" fmla="*/ 0 h 864"/>
                <a:gd name="T20" fmla="*/ 79 w 784"/>
                <a:gd name="T21" fmla="*/ 202 h 864"/>
                <a:gd name="T22" fmla="*/ 192 w 784"/>
                <a:gd name="T23" fmla="*/ 603 h 864"/>
                <a:gd name="T24" fmla="*/ 192 w 784"/>
                <a:gd name="T25" fmla="*/ 794 h 864"/>
                <a:gd name="T26" fmla="*/ 203 w 784"/>
                <a:gd name="T27" fmla="*/ 812 h 864"/>
                <a:gd name="T28" fmla="*/ 505 w 784"/>
                <a:gd name="T29" fmla="*/ 864 h 864"/>
                <a:gd name="T30" fmla="*/ 505 w 784"/>
                <a:gd name="T31" fmla="*/ 864 h 864"/>
                <a:gd name="T32" fmla="*/ 524 w 784"/>
                <a:gd name="T33" fmla="*/ 846 h 864"/>
                <a:gd name="T34" fmla="*/ 524 w 784"/>
                <a:gd name="T35" fmla="*/ 714 h 864"/>
                <a:gd name="T36" fmla="*/ 678 w 784"/>
                <a:gd name="T37" fmla="*/ 705 h 864"/>
                <a:gd name="T38" fmla="*/ 703 w 784"/>
                <a:gd name="T39" fmla="*/ 620 h 864"/>
                <a:gd name="T40" fmla="*/ 704 w 784"/>
                <a:gd name="T41" fmla="*/ 615 h 864"/>
                <a:gd name="T42" fmla="*/ 699 w 784"/>
                <a:gd name="T43" fmla="*/ 511 h 864"/>
                <a:gd name="T44" fmla="*/ 776 w 784"/>
                <a:gd name="T45" fmla="*/ 468 h 864"/>
                <a:gd name="T46" fmla="*/ 741 w 784"/>
                <a:gd name="T47" fmla="*/ 40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4" h="864">
                  <a:moveTo>
                    <a:pt x="741" y="400"/>
                  </a:moveTo>
                  <a:cubicBezTo>
                    <a:pt x="738" y="397"/>
                    <a:pt x="736" y="395"/>
                    <a:pt x="734" y="393"/>
                  </a:cubicBezTo>
                  <a:cubicBezTo>
                    <a:pt x="724" y="382"/>
                    <a:pt x="713" y="359"/>
                    <a:pt x="702" y="329"/>
                  </a:cubicBezTo>
                  <a:cubicBezTo>
                    <a:pt x="700" y="322"/>
                    <a:pt x="697" y="310"/>
                    <a:pt x="694" y="297"/>
                  </a:cubicBezTo>
                  <a:cubicBezTo>
                    <a:pt x="691" y="281"/>
                    <a:pt x="687" y="263"/>
                    <a:pt x="683" y="249"/>
                  </a:cubicBezTo>
                  <a:cubicBezTo>
                    <a:pt x="677" y="232"/>
                    <a:pt x="673" y="185"/>
                    <a:pt x="672" y="160"/>
                  </a:cubicBezTo>
                  <a:cubicBezTo>
                    <a:pt x="674" y="159"/>
                    <a:pt x="680" y="162"/>
                    <a:pt x="681" y="162"/>
                  </a:cubicBezTo>
                  <a:cubicBezTo>
                    <a:pt x="682" y="161"/>
                    <a:pt x="683" y="161"/>
                    <a:pt x="683" y="160"/>
                  </a:cubicBezTo>
                  <a:cubicBezTo>
                    <a:pt x="693" y="117"/>
                    <a:pt x="756" y="49"/>
                    <a:pt x="735" y="49"/>
                  </a:cubicBezTo>
                  <a:cubicBezTo>
                    <a:pt x="543" y="53"/>
                    <a:pt x="603" y="0"/>
                    <a:pt x="396" y="0"/>
                  </a:cubicBezTo>
                  <a:cubicBezTo>
                    <a:pt x="214" y="0"/>
                    <a:pt x="124" y="109"/>
                    <a:pt x="79" y="202"/>
                  </a:cubicBezTo>
                  <a:cubicBezTo>
                    <a:pt x="0" y="370"/>
                    <a:pt x="129" y="536"/>
                    <a:pt x="192" y="603"/>
                  </a:cubicBezTo>
                  <a:cubicBezTo>
                    <a:pt x="192" y="794"/>
                    <a:pt x="192" y="794"/>
                    <a:pt x="192" y="794"/>
                  </a:cubicBezTo>
                  <a:cubicBezTo>
                    <a:pt x="192" y="802"/>
                    <a:pt x="196" y="809"/>
                    <a:pt x="203" y="812"/>
                  </a:cubicBezTo>
                  <a:cubicBezTo>
                    <a:pt x="330" y="863"/>
                    <a:pt x="492" y="864"/>
                    <a:pt x="505" y="864"/>
                  </a:cubicBezTo>
                  <a:cubicBezTo>
                    <a:pt x="505" y="864"/>
                    <a:pt x="505" y="864"/>
                    <a:pt x="505" y="864"/>
                  </a:cubicBezTo>
                  <a:cubicBezTo>
                    <a:pt x="516" y="864"/>
                    <a:pt x="524" y="856"/>
                    <a:pt x="524" y="846"/>
                  </a:cubicBezTo>
                  <a:cubicBezTo>
                    <a:pt x="524" y="714"/>
                    <a:pt x="524" y="714"/>
                    <a:pt x="524" y="714"/>
                  </a:cubicBezTo>
                  <a:cubicBezTo>
                    <a:pt x="602" y="722"/>
                    <a:pt x="661" y="714"/>
                    <a:pt x="678" y="705"/>
                  </a:cubicBezTo>
                  <a:cubicBezTo>
                    <a:pt x="699" y="694"/>
                    <a:pt x="700" y="668"/>
                    <a:pt x="703" y="620"/>
                  </a:cubicBezTo>
                  <a:cubicBezTo>
                    <a:pt x="704" y="615"/>
                    <a:pt x="704" y="615"/>
                    <a:pt x="704" y="615"/>
                  </a:cubicBezTo>
                  <a:cubicBezTo>
                    <a:pt x="706" y="584"/>
                    <a:pt x="702" y="538"/>
                    <a:pt x="699" y="511"/>
                  </a:cubicBezTo>
                  <a:cubicBezTo>
                    <a:pt x="757" y="509"/>
                    <a:pt x="773" y="479"/>
                    <a:pt x="776" y="468"/>
                  </a:cubicBezTo>
                  <a:cubicBezTo>
                    <a:pt x="784" y="446"/>
                    <a:pt x="763" y="424"/>
                    <a:pt x="741" y="4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5" name="bcgBugs_MaleProfile"/>
          <p:cNvGrpSpPr>
            <a:grpSpLocks noChangeAspect="1"/>
          </p:cNvGrpSpPr>
          <p:nvPr/>
        </p:nvGrpSpPr>
        <p:grpSpPr bwMode="auto">
          <a:xfrm>
            <a:off x="8361599" y="5104600"/>
            <a:ext cx="365402" cy="365760"/>
            <a:chOff x="2818" y="1137"/>
            <a:chExt cx="2044" cy="2046"/>
          </a:xfrm>
        </p:grpSpPr>
        <p:sp>
          <p:nvSpPr>
            <p:cNvPr id="76" name="AutoShape 3"/>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6"/>
            <p:cNvSpPr>
              <a:spLocks/>
            </p:cNvSpPr>
            <p:nvPr/>
          </p:nvSpPr>
          <p:spPr bwMode="auto">
            <a:xfrm>
              <a:off x="2990" y="1276"/>
              <a:ext cx="1604" cy="1770"/>
            </a:xfrm>
            <a:custGeom>
              <a:avLst/>
              <a:gdLst>
                <a:gd name="T0" fmla="*/ 741 w 784"/>
                <a:gd name="T1" fmla="*/ 400 h 864"/>
                <a:gd name="T2" fmla="*/ 734 w 784"/>
                <a:gd name="T3" fmla="*/ 393 h 864"/>
                <a:gd name="T4" fmla="*/ 702 w 784"/>
                <a:gd name="T5" fmla="*/ 329 h 864"/>
                <a:gd name="T6" fmla="*/ 694 w 784"/>
                <a:gd name="T7" fmla="*/ 297 h 864"/>
                <a:gd name="T8" fmla="*/ 683 w 784"/>
                <a:gd name="T9" fmla="*/ 249 h 864"/>
                <a:gd name="T10" fmla="*/ 672 w 784"/>
                <a:gd name="T11" fmla="*/ 160 h 864"/>
                <a:gd name="T12" fmla="*/ 681 w 784"/>
                <a:gd name="T13" fmla="*/ 162 h 864"/>
                <a:gd name="T14" fmla="*/ 683 w 784"/>
                <a:gd name="T15" fmla="*/ 160 h 864"/>
                <a:gd name="T16" fmla="*/ 735 w 784"/>
                <a:gd name="T17" fmla="*/ 49 h 864"/>
                <a:gd name="T18" fmla="*/ 396 w 784"/>
                <a:gd name="T19" fmla="*/ 0 h 864"/>
                <a:gd name="T20" fmla="*/ 79 w 784"/>
                <a:gd name="T21" fmla="*/ 202 h 864"/>
                <a:gd name="T22" fmla="*/ 192 w 784"/>
                <a:gd name="T23" fmla="*/ 603 h 864"/>
                <a:gd name="T24" fmla="*/ 192 w 784"/>
                <a:gd name="T25" fmla="*/ 794 h 864"/>
                <a:gd name="T26" fmla="*/ 203 w 784"/>
                <a:gd name="T27" fmla="*/ 812 h 864"/>
                <a:gd name="T28" fmla="*/ 505 w 784"/>
                <a:gd name="T29" fmla="*/ 864 h 864"/>
                <a:gd name="T30" fmla="*/ 505 w 784"/>
                <a:gd name="T31" fmla="*/ 864 h 864"/>
                <a:gd name="T32" fmla="*/ 524 w 784"/>
                <a:gd name="T33" fmla="*/ 846 h 864"/>
                <a:gd name="T34" fmla="*/ 524 w 784"/>
                <a:gd name="T35" fmla="*/ 714 h 864"/>
                <a:gd name="T36" fmla="*/ 678 w 784"/>
                <a:gd name="T37" fmla="*/ 705 h 864"/>
                <a:gd name="T38" fmla="*/ 703 w 784"/>
                <a:gd name="T39" fmla="*/ 620 h 864"/>
                <a:gd name="T40" fmla="*/ 704 w 784"/>
                <a:gd name="T41" fmla="*/ 615 h 864"/>
                <a:gd name="T42" fmla="*/ 699 w 784"/>
                <a:gd name="T43" fmla="*/ 511 h 864"/>
                <a:gd name="T44" fmla="*/ 776 w 784"/>
                <a:gd name="T45" fmla="*/ 468 h 864"/>
                <a:gd name="T46" fmla="*/ 741 w 784"/>
                <a:gd name="T47" fmla="*/ 40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4" h="864">
                  <a:moveTo>
                    <a:pt x="741" y="400"/>
                  </a:moveTo>
                  <a:cubicBezTo>
                    <a:pt x="738" y="397"/>
                    <a:pt x="736" y="395"/>
                    <a:pt x="734" y="393"/>
                  </a:cubicBezTo>
                  <a:cubicBezTo>
                    <a:pt x="724" y="382"/>
                    <a:pt x="713" y="359"/>
                    <a:pt x="702" y="329"/>
                  </a:cubicBezTo>
                  <a:cubicBezTo>
                    <a:pt x="700" y="322"/>
                    <a:pt x="697" y="310"/>
                    <a:pt x="694" y="297"/>
                  </a:cubicBezTo>
                  <a:cubicBezTo>
                    <a:pt x="691" y="281"/>
                    <a:pt x="687" y="263"/>
                    <a:pt x="683" y="249"/>
                  </a:cubicBezTo>
                  <a:cubicBezTo>
                    <a:pt x="677" y="232"/>
                    <a:pt x="673" y="185"/>
                    <a:pt x="672" y="160"/>
                  </a:cubicBezTo>
                  <a:cubicBezTo>
                    <a:pt x="674" y="159"/>
                    <a:pt x="680" y="162"/>
                    <a:pt x="681" y="162"/>
                  </a:cubicBezTo>
                  <a:cubicBezTo>
                    <a:pt x="682" y="161"/>
                    <a:pt x="683" y="161"/>
                    <a:pt x="683" y="160"/>
                  </a:cubicBezTo>
                  <a:cubicBezTo>
                    <a:pt x="693" y="117"/>
                    <a:pt x="756" y="49"/>
                    <a:pt x="735" y="49"/>
                  </a:cubicBezTo>
                  <a:cubicBezTo>
                    <a:pt x="543" y="53"/>
                    <a:pt x="603" y="0"/>
                    <a:pt x="396" y="0"/>
                  </a:cubicBezTo>
                  <a:cubicBezTo>
                    <a:pt x="214" y="0"/>
                    <a:pt x="124" y="109"/>
                    <a:pt x="79" y="202"/>
                  </a:cubicBezTo>
                  <a:cubicBezTo>
                    <a:pt x="0" y="370"/>
                    <a:pt x="129" y="536"/>
                    <a:pt x="192" y="603"/>
                  </a:cubicBezTo>
                  <a:cubicBezTo>
                    <a:pt x="192" y="794"/>
                    <a:pt x="192" y="794"/>
                    <a:pt x="192" y="794"/>
                  </a:cubicBezTo>
                  <a:cubicBezTo>
                    <a:pt x="192" y="802"/>
                    <a:pt x="196" y="809"/>
                    <a:pt x="203" y="812"/>
                  </a:cubicBezTo>
                  <a:cubicBezTo>
                    <a:pt x="330" y="863"/>
                    <a:pt x="492" y="864"/>
                    <a:pt x="505" y="864"/>
                  </a:cubicBezTo>
                  <a:cubicBezTo>
                    <a:pt x="505" y="864"/>
                    <a:pt x="505" y="864"/>
                    <a:pt x="505" y="864"/>
                  </a:cubicBezTo>
                  <a:cubicBezTo>
                    <a:pt x="516" y="864"/>
                    <a:pt x="524" y="856"/>
                    <a:pt x="524" y="846"/>
                  </a:cubicBezTo>
                  <a:cubicBezTo>
                    <a:pt x="524" y="714"/>
                    <a:pt x="524" y="714"/>
                    <a:pt x="524" y="714"/>
                  </a:cubicBezTo>
                  <a:cubicBezTo>
                    <a:pt x="602" y="722"/>
                    <a:pt x="661" y="714"/>
                    <a:pt x="678" y="705"/>
                  </a:cubicBezTo>
                  <a:cubicBezTo>
                    <a:pt x="699" y="694"/>
                    <a:pt x="700" y="668"/>
                    <a:pt x="703" y="620"/>
                  </a:cubicBezTo>
                  <a:cubicBezTo>
                    <a:pt x="704" y="615"/>
                    <a:pt x="704" y="615"/>
                    <a:pt x="704" y="615"/>
                  </a:cubicBezTo>
                  <a:cubicBezTo>
                    <a:pt x="706" y="584"/>
                    <a:pt x="702" y="538"/>
                    <a:pt x="699" y="511"/>
                  </a:cubicBezTo>
                  <a:cubicBezTo>
                    <a:pt x="757" y="509"/>
                    <a:pt x="773" y="479"/>
                    <a:pt x="776" y="468"/>
                  </a:cubicBezTo>
                  <a:cubicBezTo>
                    <a:pt x="784" y="446"/>
                    <a:pt x="763" y="424"/>
                    <a:pt x="741" y="4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78" name="Picture 77"/>
          <p:cNvPicPr>
            <a:picLocks noChangeAspect="1"/>
          </p:cNvPicPr>
          <p:nvPr/>
        </p:nvPicPr>
        <p:blipFill rotWithShape="1">
          <a:blip r:embed="rId14"/>
          <a:srcRect l="13202" t="20097" r="13202" b="5257"/>
          <a:stretch/>
        </p:blipFill>
        <p:spPr>
          <a:xfrm>
            <a:off x="11338940" y="2093403"/>
            <a:ext cx="335482" cy="333376"/>
          </a:xfrm>
          <a:prstGeom prst="rect">
            <a:avLst/>
          </a:prstGeom>
          <a:ln w="9525" cap="flat" cmpd="sng" algn="ctr">
            <a:solidFill>
              <a:srgbClr val="9A9A9A"/>
            </a:solidFill>
            <a:prstDash val="solid"/>
            <a:round/>
            <a:headEnd type="none" w="med" len="med"/>
            <a:tailEnd type="none" w="med" len="med"/>
          </a:ln>
        </p:spPr>
      </p:pic>
      <p:pic>
        <p:nvPicPr>
          <p:cNvPr id="79" name="Picture 78"/>
          <p:cNvPicPr>
            <a:picLocks noChangeAspect="1"/>
          </p:cNvPicPr>
          <p:nvPr/>
        </p:nvPicPr>
        <p:blipFill>
          <a:blip r:embed="rId15"/>
          <a:stretch>
            <a:fillRect/>
          </a:stretch>
        </p:blipFill>
        <p:spPr>
          <a:xfrm>
            <a:off x="10965802" y="2093403"/>
            <a:ext cx="322037" cy="333376"/>
          </a:xfrm>
          <a:prstGeom prst="rect">
            <a:avLst/>
          </a:prstGeom>
          <a:ln w="9525" cap="flat" cmpd="sng" algn="ctr">
            <a:solidFill>
              <a:srgbClr val="9A9A9A"/>
            </a:solidFill>
            <a:prstDash val="solid"/>
            <a:round/>
            <a:headEnd type="none" w="med" len="med"/>
            <a:tailEnd type="none" w="med" len="med"/>
          </a:ln>
        </p:spPr>
      </p:pic>
      <p:pic>
        <p:nvPicPr>
          <p:cNvPr id="80" name="Picture 79"/>
          <p:cNvPicPr>
            <a:picLocks noChangeAspect="1"/>
          </p:cNvPicPr>
          <p:nvPr/>
        </p:nvPicPr>
        <p:blipFill>
          <a:blip r:embed="rId16"/>
          <a:stretch>
            <a:fillRect/>
          </a:stretch>
        </p:blipFill>
        <p:spPr>
          <a:xfrm>
            <a:off x="9468419" y="2093403"/>
            <a:ext cx="328663" cy="333376"/>
          </a:xfrm>
          <a:prstGeom prst="rect">
            <a:avLst/>
          </a:prstGeom>
          <a:ln w="9525" cap="flat" cmpd="sng" algn="ctr">
            <a:solidFill>
              <a:srgbClr val="9A9A9A"/>
            </a:solidFill>
            <a:prstDash val="solid"/>
            <a:round/>
            <a:headEnd type="none" w="med" len="med"/>
            <a:tailEnd type="none" w="med" len="med"/>
          </a:ln>
        </p:spPr>
      </p:pic>
      <p:pic>
        <p:nvPicPr>
          <p:cNvPr id="81" name="Picture 80"/>
          <p:cNvPicPr>
            <a:picLocks noChangeAspect="1"/>
          </p:cNvPicPr>
          <p:nvPr/>
        </p:nvPicPr>
        <p:blipFill>
          <a:blip r:embed="rId17"/>
          <a:stretch>
            <a:fillRect/>
          </a:stretch>
        </p:blipFill>
        <p:spPr>
          <a:xfrm>
            <a:off x="8711766" y="2093403"/>
            <a:ext cx="321075" cy="333376"/>
          </a:xfrm>
          <a:prstGeom prst="rect">
            <a:avLst/>
          </a:prstGeom>
          <a:ln w="9525" cap="flat" cmpd="sng" algn="ctr">
            <a:solidFill>
              <a:srgbClr val="9A9A9A"/>
            </a:solidFill>
            <a:prstDash val="solid"/>
            <a:round/>
            <a:headEnd type="none" w="med" len="med"/>
            <a:tailEnd type="none" w="med" len="med"/>
          </a:ln>
        </p:spPr>
      </p:pic>
      <p:pic>
        <p:nvPicPr>
          <p:cNvPr id="82" name="Picture 81"/>
          <p:cNvPicPr>
            <a:picLocks noChangeAspect="1"/>
          </p:cNvPicPr>
          <p:nvPr/>
        </p:nvPicPr>
        <p:blipFill>
          <a:blip r:embed="rId18"/>
          <a:stretch>
            <a:fillRect/>
          </a:stretch>
        </p:blipFill>
        <p:spPr>
          <a:xfrm>
            <a:off x="9083942" y="2093403"/>
            <a:ext cx="333376" cy="333376"/>
          </a:xfrm>
          <a:prstGeom prst="rect">
            <a:avLst/>
          </a:prstGeom>
          <a:ln w="9525" cap="flat" cmpd="sng" algn="ctr">
            <a:solidFill>
              <a:srgbClr val="9A9A9A"/>
            </a:solidFill>
            <a:prstDash val="solid"/>
            <a:round/>
            <a:headEnd type="none" w="med" len="med"/>
            <a:tailEnd type="none" w="med" len="med"/>
          </a:ln>
        </p:spPr>
      </p:pic>
      <p:pic>
        <p:nvPicPr>
          <p:cNvPr id="83" name="Picture 82"/>
          <p:cNvPicPr>
            <a:picLocks noChangeAspect="1"/>
          </p:cNvPicPr>
          <p:nvPr/>
        </p:nvPicPr>
        <p:blipFill rotWithShape="1">
          <a:blip r:embed="rId19"/>
          <a:srcRect l="18448" t="10922" r="18448" b="2440"/>
          <a:stretch/>
        </p:blipFill>
        <p:spPr>
          <a:xfrm>
            <a:off x="10228495" y="2093403"/>
            <a:ext cx="315301" cy="333376"/>
          </a:xfrm>
          <a:prstGeom prst="rect">
            <a:avLst/>
          </a:prstGeom>
          <a:ln w="9525" cap="flat" cmpd="sng" algn="ctr">
            <a:solidFill>
              <a:srgbClr val="9A9A9A"/>
            </a:solidFill>
            <a:prstDash val="solid"/>
            <a:round/>
            <a:headEnd type="none" w="med" len="med"/>
            <a:tailEnd type="none" w="med" len="med"/>
          </a:ln>
        </p:spPr>
      </p:pic>
      <p:pic>
        <p:nvPicPr>
          <p:cNvPr id="84" name="Picture 83"/>
          <p:cNvPicPr>
            <a:picLocks noChangeAspect="1"/>
          </p:cNvPicPr>
          <p:nvPr/>
        </p:nvPicPr>
        <p:blipFill rotWithShape="1">
          <a:blip r:embed="rId20"/>
          <a:srcRect l="17929" t="6383" r="17929" b="3955"/>
          <a:stretch/>
        </p:blipFill>
        <p:spPr>
          <a:xfrm>
            <a:off x="9848183" y="2093403"/>
            <a:ext cx="329211" cy="333376"/>
          </a:xfrm>
          <a:prstGeom prst="rect">
            <a:avLst/>
          </a:prstGeom>
          <a:ln w="9525" cap="flat" cmpd="sng" algn="ctr">
            <a:solidFill>
              <a:srgbClr val="9A9A9A"/>
            </a:solidFill>
            <a:prstDash val="solid"/>
            <a:round/>
            <a:headEnd type="none" w="med" len="med"/>
            <a:tailEnd type="none" w="med" len="med"/>
          </a:ln>
        </p:spPr>
      </p:pic>
      <p:pic>
        <p:nvPicPr>
          <p:cNvPr id="85" name="Picture 84"/>
          <p:cNvPicPr>
            <a:picLocks noChangeAspect="1"/>
          </p:cNvPicPr>
          <p:nvPr/>
        </p:nvPicPr>
        <p:blipFill rotWithShape="1">
          <a:blip r:embed="rId21"/>
          <a:srcRect l="24497" t="12678" r="24497" b="10916"/>
          <a:stretch/>
        </p:blipFill>
        <p:spPr>
          <a:xfrm>
            <a:off x="10594897" y="2093403"/>
            <a:ext cx="319804" cy="333376"/>
          </a:xfrm>
          <a:prstGeom prst="rect">
            <a:avLst/>
          </a:prstGeom>
          <a:ln w="9525" cap="flat" cmpd="sng" algn="ctr">
            <a:solidFill>
              <a:srgbClr val="9A9A9A"/>
            </a:solidFill>
            <a:prstDash val="solid"/>
            <a:round/>
            <a:headEnd type="none" w="med" len="med"/>
            <a:tailEnd type="none" w="med" len="med"/>
          </a:ln>
        </p:spPr>
      </p:pic>
      <p:grpSp>
        <p:nvGrpSpPr>
          <p:cNvPr id="86" name="Group 85"/>
          <p:cNvGrpSpPr/>
          <p:nvPr/>
        </p:nvGrpSpPr>
        <p:grpSpPr>
          <a:xfrm>
            <a:off x="9126715" y="3245504"/>
            <a:ext cx="2161124" cy="3073902"/>
            <a:chOff x="4603143" y="735360"/>
            <a:chExt cx="1450559" cy="3073902"/>
          </a:xfrm>
        </p:grpSpPr>
        <p:cxnSp>
          <p:nvCxnSpPr>
            <p:cNvPr id="87" name="Straight Connector 86"/>
            <p:cNvCxnSpPr/>
            <p:nvPr/>
          </p:nvCxnSpPr>
          <p:spPr>
            <a:xfrm>
              <a:off x="5194105" y="735360"/>
              <a:ext cx="0" cy="2367157"/>
            </a:xfrm>
            <a:prstGeom prst="line">
              <a:avLst/>
            </a:prstGeom>
            <a:noFill/>
            <a:ln w="19050" cap="rnd" cmpd="sng" algn="ctr">
              <a:solidFill>
                <a:schemeClr val="accent5"/>
              </a:solidFill>
              <a:prstDash val="solid"/>
              <a:headEnd type="oval"/>
              <a:tailEnd type="none" w="sm" len="sm"/>
            </a:ln>
            <a:effectLst/>
          </p:spPr>
        </p:cxnSp>
        <p:sp>
          <p:nvSpPr>
            <p:cNvPr id="88" name="Rectangle 87"/>
            <p:cNvSpPr/>
            <p:nvPr/>
          </p:nvSpPr>
          <p:spPr>
            <a:xfrm>
              <a:off x="4603143" y="3102517"/>
              <a:ext cx="1450559" cy="706745"/>
            </a:xfrm>
            <a:prstGeom prst="rect">
              <a:avLst/>
            </a:prstGeom>
            <a:solidFill>
              <a:sysClr val="window" lastClr="FFFFFF"/>
            </a:solidFill>
            <a:ln w="19050" cap="rnd" cmpd="sng" algn="ctr">
              <a:solidFill>
                <a:schemeClr val="accent4"/>
              </a:solidFill>
              <a:prstDash val="solid"/>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noProof="0" dirty="0"/>
                <a:t>User Affinity for item predicted by latent variables (right)</a:t>
              </a:r>
              <a:endParaRPr kumimoji="0" lang="en-US" sz="1400" b="0" i="0" u="none" strike="noStrike" kern="0" cap="none" spc="0" normalizeH="0" baseline="0" noProof="0" dirty="0">
                <a:ln>
                  <a:noFill/>
                </a:ln>
                <a:effectLst/>
                <a:uLnTx/>
                <a:uFillTx/>
              </a:endParaRPr>
            </a:p>
          </p:txBody>
        </p:sp>
      </p:grpSp>
      <p:sp>
        <p:nvSpPr>
          <p:cNvPr id="89" name="TextBox 88"/>
          <p:cNvSpPr txBox="1"/>
          <p:nvPr/>
        </p:nvSpPr>
        <p:spPr>
          <a:xfrm rot="16200000">
            <a:off x="11364359" y="4087889"/>
            <a:ext cx="2966720" cy="18466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200" dirty="0">
                <a:solidFill>
                  <a:srgbClr val="575757"/>
                </a:solidFill>
              </a:rPr>
              <a:t>Users</a:t>
            </a:r>
          </a:p>
        </p:txBody>
      </p:sp>
      <p:sp>
        <p:nvSpPr>
          <p:cNvPr id="90" name="TextBox 89"/>
          <p:cNvSpPr txBox="1"/>
          <p:nvPr/>
        </p:nvSpPr>
        <p:spPr>
          <a:xfrm>
            <a:off x="3880369" y="2667808"/>
            <a:ext cx="2962656" cy="19513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200" dirty="0">
                <a:solidFill>
                  <a:srgbClr val="575757"/>
                </a:solidFill>
              </a:rPr>
              <a:t>Movies</a:t>
            </a:r>
          </a:p>
        </p:txBody>
      </p:sp>
      <p:pic>
        <p:nvPicPr>
          <p:cNvPr id="91" name="Picture 90"/>
          <p:cNvPicPr>
            <a:picLocks noChangeAspect="1"/>
          </p:cNvPicPr>
          <p:nvPr/>
        </p:nvPicPr>
        <p:blipFill rotWithShape="1">
          <a:blip r:embed="rId14"/>
          <a:srcRect l="13202" t="20097" r="13202" b="5257"/>
          <a:stretch/>
        </p:blipFill>
        <p:spPr>
          <a:xfrm>
            <a:off x="6507543" y="2986601"/>
            <a:ext cx="335482" cy="333376"/>
          </a:xfrm>
          <a:prstGeom prst="rect">
            <a:avLst/>
          </a:prstGeom>
          <a:ln w="9525" cap="flat" cmpd="sng" algn="ctr">
            <a:solidFill>
              <a:srgbClr val="9A9A9A"/>
            </a:solidFill>
            <a:prstDash val="solid"/>
            <a:round/>
            <a:headEnd type="none" w="med" len="med"/>
            <a:tailEnd type="none" w="med" len="med"/>
          </a:ln>
        </p:spPr>
      </p:pic>
      <p:pic>
        <p:nvPicPr>
          <p:cNvPr id="92" name="Picture 91"/>
          <p:cNvPicPr>
            <a:picLocks noChangeAspect="1"/>
          </p:cNvPicPr>
          <p:nvPr/>
        </p:nvPicPr>
        <p:blipFill>
          <a:blip r:embed="rId15"/>
          <a:stretch>
            <a:fillRect/>
          </a:stretch>
        </p:blipFill>
        <p:spPr>
          <a:xfrm>
            <a:off x="6134405" y="2986601"/>
            <a:ext cx="322037" cy="333376"/>
          </a:xfrm>
          <a:prstGeom prst="rect">
            <a:avLst/>
          </a:prstGeom>
          <a:ln w="9525" cap="flat" cmpd="sng" algn="ctr">
            <a:solidFill>
              <a:srgbClr val="9A9A9A"/>
            </a:solidFill>
            <a:prstDash val="solid"/>
            <a:round/>
            <a:headEnd type="none" w="med" len="med"/>
            <a:tailEnd type="none" w="med" len="med"/>
          </a:ln>
        </p:spPr>
      </p:pic>
      <p:pic>
        <p:nvPicPr>
          <p:cNvPr id="93" name="Picture 92"/>
          <p:cNvPicPr>
            <a:picLocks noChangeAspect="1"/>
          </p:cNvPicPr>
          <p:nvPr/>
        </p:nvPicPr>
        <p:blipFill>
          <a:blip r:embed="rId16"/>
          <a:stretch>
            <a:fillRect/>
          </a:stretch>
        </p:blipFill>
        <p:spPr>
          <a:xfrm>
            <a:off x="4637022" y="2986601"/>
            <a:ext cx="328663" cy="333376"/>
          </a:xfrm>
          <a:prstGeom prst="rect">
            <a:avLst/>
          </a:prstGeom>
          <a:ln w="9525" cap="flat" cmpd="sng" algn="ctr">
            <a:solidFill>
              <a:srgbClr val="9A9A9A"/>
            </a:solidFill>
            <a:prstDash val="solid"/>
            <a:round/>
            <a:headEnd type="none" w="med" len="med"/>
            <a:tailEnd type="none" w="med" len="med"/>
          </a:ln>
        </p:spPr>
      </p:pic>
      <p:pic>
        <p:nvPicPr>
          <p:cNvPr id="94" name="Picture 93"/>
          <p:cNvPicPr>
            <a:picLocks noChangeAspect="1"/>
          </p:cNvPicPr>
          <p:nvPr/>
        </p:nvPicPr>
        <p:blipFill>
          <a:blip r:embed="rId17"/>
          <a:stretch>
            <a:fillRect/>
          </a:stretch>
        </p:blipFill>
        <p:spPr>
          <a:xfrm>
            <a:off x="3880369" y="2986601"/>
            <a:ext cx="321075" cy="333376"/>
          </a:xfrm>
          <a:prstGeom prst="rect">
            <a:avLst/>
          </a:prstGeom>
          <a:ln w="9525" cap="flat" cmpd="sng" algn="ctr">
            <a:solidFill>
              <a:srgbClr val="9A9A9A"/>
            </a:solidFill>
            <a:prstDash val="solid"/>
            <a:round/>
            <a:headEnd type="none" w="med" len="med"/>
            <a:tailEnd type="none" w="med" len="med"/>
          </a:ln>
        </p:spPr>
      </p:pic>
      <p:pic>
        <p:nvPicPr>
          <p:cNvPr id="95" name="Picture 94"/>
          <p:cNvPicPr>
            <a:picLocks noChangeAspect="1"/>
          </p:cNvPicPr>
          <p:nvPr/>
        </p:nvPicPr>
        <p:blipFill>
          <a:blip r:embed="rId18"/>
          <a:stretch>
            <a:fillRect/>
          </a:stretch>
        </p:blipFill>
        <p:spPr>
          <a:xfrm>
            <a:off x="4252545" y="2986601"/>
            <a:ext cx="333376" cy="333376"/>
          </a:xfrm>
          <a:prstGeom prst="rect">
            <a:avLst/>
          </a:prstGeom>
          <a:ln w="9525" cap="flat" cmpd="sng" algn="ctr">
            <a:solidFill>
              <a:srgbClr val="9A9A9A"/>
            </a:solidFill>
            <a:prstDash val="solid"/>
            <a:round/>
            <a:headEnd type="none" w="med" len="med"/>
            <a:tailEnd type="none" w="med" len="med"/>
          </a:ln>
        </p:spPr>
      </p:pic>
      <p:pic>
        <p:nvPicPr>
          <p:cNvPr id="96" name="Picture 95"/>
          <p:cNvPicPr>
            <a:picLocks noChangeAspect="1"/>
          </p:cNvPicPr>
          <p:nvPr/>
        </p:nvPicPr>
        <p:blipFill rotWithShape="1">
          <a:blip r:embed="rId19"/>
          <a:srcRect l="18448" t="10922" r="18448" b="2440"/>
          <a:stretch/>
        </p:blipFill>
        <p:spPr>
          <a:xfrm>
            <a:off x="5397098" y="2986601"/>
            <a:ext cx="315301" cy="333376"/>
          </a:xfrm>
          <a:prstGeom prst="rect">
            <a:avLst/>
          </a:prstGeom>
          <a:ln w="9525" cap="flat" cmpd="sng" algn="ctr">
            <a:solidFill>
              <a:srgbClr val="9A9A9A"/>
            </a:solidFill>
            <a:prstDash val="solid"/>
            <a:round/>
            <a:headEnd type="none" w="med" len="med"/>
            <a:tailEnd type="none" w="med" len="med"/>
          </a:ln>
        </p:spPr>
      </p:pic>
      <p:pic>
        <p:nvPicPr>
          <p:cNvPr id="97" name="Picture 96"/>
          <p:cNvPicPr>
            <a:picLocks noChangeAspect="1"/>
          </p:cNvPicPr>
          <p:nvPr/>
        </p:nvPicPr>
        <p:blipFill rotWithShape="1">
          <a:blip r:embed="rId20"/>
          <a:srcRect l="17929" t="6383" r="17929" b="3955"/>
          <a:stretch/>
        </p:blipFill>
        <p:spPr>
          <a:xfrm>
            <a:off x="5016786" y="2986601"/>
            <a:ext cx="329211" cy="333376"/>
          </a:xfrm>
          <a:prstGeom prst="rect">
            <a:avLst/>
          </a:prstGeom>
          <a:ln w="9525" cap="flat" cmpd="sng" algn="ctr">
            <a:solidFill>
              <a:srgbClr val="9A9A9A"/>
            </a:solidFill>
            <a:prstDash val="solid"/>
            <a:round/>
            <a:headEnd type="none" w="med" len="med"/>
            <a:tailEnd type="none" w="med" len="med"/>
          </a:ln>
        </p:spPr>
      </p:pic>
      <p:pic>
        <p:nvPicPr>
          <p:cNvPr id="98" name="Picture 97"/>
          <p:cNvPicPr>
            <a:picLocks noChangeAspect="1"/>
          </p:cNvPicPr>
          <p:nvPr/>
        </p:nvPicPr>
        <p:blipFill rotWithShape="1">
          <a:blip r:embed="rId21"/>
          <a:srcRect l="24497" t="12678" r="24497" b="10916"/>
          <a:stretch/>
        </p:blipFill>
        <p:spPr>
          <a:xfrm>
            <a:off x="5763500" y="2986601"/>
            <a:ext cx="319804" cy="333376"/>
          </a:xfrm>
          <a:prstGeom prst="rect">
            <a:avLst/>
          </a:prstGeom>
          <a:ln w="9525" cap="flat" cmpd="sng" algn="ctr">
            <a:solidFill>
              <a:srgbClr val="9A9A9A"/>
            </a:solidFill>
            <a:prstDash val="solid"/>
            <a:round/>
            <a:headEnd type="none" w="med" len="med"/>
            <a:tailEnd type="none" w="med" len="med"/>
          </a:ln>
        </p:spPr>
      </p:pic>
    </p:spTree>
    <p:custDataLst>
      <p:tags r:id="rId1"/>
    </p:custDataLst>
    <p:extLst>
      <p:ext uri="{BB962C8B-B14F-4D97-AF65-F5344CB8AC3E}">
        <p14:creationId xmlns:p14="http://schemas.microsoft.com/office/powerpoint/2010/main" val="3617451633"/>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e4pContent1"/>
          <p:cNvSpPr txBox="1"/>
          <p:nvPr/>
        </p:nvSpPr>
        <p:spPr>
          <a:xfrm>
            <a:off x="629400" y="3174098"/>
            <a:ext cx="3123862" cy="354338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lgn="ctr"/>
            <a:r>
              <a:rPr lang="en-US" sz="2400" dirty="0">
                <a:latin typeface="+mn-lt"/>
              </a:rPr>
              <a:t>Personalization</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a:solidFill>
                  <a:schemeClr val="tx1">
                    <a:lumMod val="100000"/>
                  </a:schemeClr>
                </a:solidFill>
              </a:rPr>
              <a:t>Improve user engagement with promotions</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a:solidFill>
                  <a:schemeClr val="tx1">
                    <a:lumMod val="100000"/>
                  </a:schemeClr>
                </a:solidFill>
              </a:rPr>
              <a:t>Increase # of visits to cinema, with relevant films</a:t>
            </a:r>
          </a:p>
          <a:p>
            <a:pPr lvl="1">
              <a:buClr>
                <a:schemeClr val="tx2">
                  <a:lumMod val="100000"/>
                </a:schemeClr>
              </a:buClr>
              <a:buSzPct val="100000"/>
            </a:pPr>
            <a:endParaRPr lang="en-US" dirty="0">
              <a:solidFill>
                <a:schemeClr val="tx1">
                  <a:lumMod val="100000"/>
                </a:schemeClr>
              </a:solidFill>
            </a:endParaRPr>
          </a:p>
        </p:txBody>
      </p:sp>
      <p:sp>
        <p:nvSpPr>
          <p:cNvPr id="10" name="ee4pContent2"/>
          <p:cNvSpPr txBox="1"/>
          <p:nvPr/>
        </p:nvSpPr>
        <p:spPr>
          <a:xfrm>
            <a:off x="4533030" y="3174098"/>
            <a:ext cx="3125941" cy="354338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lgn="ctr">
              <a:buNone/>
            </a:pPr>
            <a:r>
              <a:rPr lang="en-US" sz="2400" dirty="0">
                <a:latin typeface="+mn-lt"/>
              </a:rPr>
              <a:t>Operations</a:t>
            </a:r>
          </a:p>
          <a:p>
            <a:pPr marL="108000" lvl="1" indent="0">
              <a:buClr>
                <a:schemeClr val="tx2">
                  <a:lumMod val="100000"/>
                </a:schemeClr>
              </a:buClr>
              <a:buSzPct val="100000"/>
              <a:buNone/>
            </a:pPr>
            <a:endParaRPr lang="en-US" dirty="0">
              <a:solidFill>
                <a:schemeClr val="tx1">
                  <a:lumMod val="100000"/>
                </a:schemeClr>
              </a:solidFill>
            </a:endParaRPr>
          </a:p>
          <a:p>
            <a:pPr lvl="1">
              <a:buClr>
                <a:schemeClr val="tx2">
                  <a:lumMod val="100000"/>
                </a:schemeClr>
              </a:buClr>
              <a:buSzPct val="100000"/>
            </a:pPr>
            <a:r>
              <a:rPr lang="en-US" dirty="0">
                <a:solidFill>
                  <a:schemeClr val="tx1">
                    <a:lumMod val="100000"/>
                  </a:schemeClr>
                </a:solidFill>
              </a:rPr>
              <a:t>Improves decisions for which films to show, </a:t>
            </a:r>
            <a:br>
              <a:rPr lang="en-US" dirty="0">
                <a:solidFill>
                  <a:schemeClr val="tx1">
                    <a:lumMod val="100000"/>
                  </a:schemeClr>
                </a:solidFill>
              </a:rPr>
            </a:br>
            <a:r>
              <a:rPr lang="en-US" dirty="0">
                <a:solidFill>
                  <a:schemeClr val="tx1">
                    <a:lumMod val="100000"/>
                  </a:schemeClr>
                </a:solidFill>
              </a:rPr>
              <a:t>or # screens</a:t>
            </a:r>
            <a:br>
              <a:rPr lang="en-US" dirty="0">
                <a:solidFill>
                  <a:schemeClr val="tx1">
                    <a:lumMod val="100000"/>
                  </a:schemeClr>
                </a:solidFill>
              </a:rPr>
            </a:br>
            <a:endParaRPr lang="en-US" dirty="0">
              <a:solidFill>
                <a:schemeClr val="tx1">
                  <a:lumMod val="100000"/>
                </a:schemeClr>
              </a:solidFill>
            </a:endParaRPr>
          </a:p>
          <a:p>
            <a:pPr lvl="1">
              <a:buClr>
                <a:schemeClr val="tx2">
                  <a:lumMod val="100000"/>
                </a:schemeClr>
              </a:buClr>
              <a:buSzPct val="100000"/>
            </a:pPr>
            <a:r>
              <a:rPr lang="en-US" dirty="0">
                <a:solidFill>
                  <a:schemeClr val="tx1">
                    <a:lumMod val="100000"/>
                  </a:schemeClr>
                </a:solidFill>
              </a:rPr>
              <a:t>Drives sales and customer interest with more relevant films</a:t>
            </a:r>
            <a:endParaRPr lang="en-US" sz="2400" dirty="0">
              <a:latin typeface="+mn-lt"/>
            </a:endParaRPr>
          </a:p>
        </p:txBody>
      </p:sp>
      <p:sp>
        <p:nvSpPr>
          <p:cNvPr id="6" name="ee4pContent3"/>
          <p:cNvSpPr txBox="1"/>
          <p:nvPr/>
        </p:nvSpPr>
        <p:spPr>
          <a:xfrm>
            <a:off x="8437258" y="3174098"/>
            <a:ext cx="3125941" cy="354338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algn="ctr"/>
            <a:r>
              <a:rPr lang="en-US" sz="2400" dirty="0">
                <a:latin typeface="+mn-lt"/>
              </a:rPr>
              <a:t>Forecasting</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a:solidFill>
                  <a:schemeClr val="tx1">
                    <a:lumMod val="100000"/>
                  </a:schemeClr>
                </a:solidFill>
              </a:rPr>
              <a:t>Film affinity data provides additional signal to improve predictions:</a:t>
            </a:r>
          </a:p>
          <a:p>
            <a:pPr lvl="2">
              <a:buClr>
                <a:schemeClr val="tx2">
                  <a:lumMod val="100000"/>
                </a:schemeClr>
              </a:buClr>
              <a:buSzPct val="100000"/>
            </a:pPr>
            <a:r>
              <a:rPr lang="en-US" dirty="0">
                <a:solidFill>
                  <a:schemeClr val="tx1">
                    <a:lumMod val="100000"/>
                  </a:schemeClr>
                </a:solidFill>
              </a:rPr>
              <a:t>Film attendance</a:t>
            </a:r>
          </a:p>
          <a:p>
            <a:pPr lvl="2">
              <a:buClr>
                <a:schemeClr val="tx2">
                  <a:lumMod val="100000"/>
                </a:schemeClr>
              </a:buClr>
              <a:buSzPct val="100000"/>
            </a:pPr>
            <a:r>
              <a:rPr lang="en-US" dirty="0">
                <a:solidFill>
                  <a:schemeClr val="tx1">
                    <a:lumMod val="100000"/>
                  </a:schemeClr>
                </a:solidFill>
              </a:rPr>
              <a:t>Ticket Revenue</a:t>
            </a:r>
            <a:endParaRPr lang="en-US" sz="2400" dirty="0">
              <a:latin typeface="+mn-lt"/>
            </a:endParaRPr>
          </a:p>
        </p:txBody>
      </p:sp>
      <p:sp>
        <p:nvSpPr>
          <p:cNvPr id="3" name="Title 2"/>
          <p:cNvSpPr>
            <a:spLocks noGrp="1"/>
          </p:cNvSpPr>
          <p:nvPr>
            <p:ph type="title"/>
          </p:nvPr>
        </p:nvSpPr>
        <p:spPr>
          <a:xfrm>
            <a:off x="630000" y="622800"/>
            <a:ext cx="10933200" cy="941796"/>
          </a:xfrm>
        </p:spPr>
        <p:txBody>
          <a:bodyPr/>
          <a:lstStyle/>
          <a:p>
            <a:r>
              <a:rPr lang="en-US" dirty="0"/>
              <a:t>Recommenders can be utilized beyond personalization, and support operational planning and forecasting</a:t>
            </a:r>
          </a:p>
        </p:txBody>
      </p:sp>
      <p:grpSp>
        <p:nvGrpSpPr>
          <p:cNvPr id="42" name="bcgIcons_Agile">
            <a:extLst>
              <a:ext uri="{FF2B5EF4-FFF2-40B4-BE49-F238E27FC236}">
                <a16:creationId xmlns:a16="http://schemas.microsoft.com/office/drawing/2014/main" id="{34A4AA69-DC2D-4340-93CD-37C61ED3A335}"/>
              </a:ext>
            </a:extLst>
          </p:cNvPr>
          <p:cNvGrpSpPr>
            <a:grpSpLocks noChangeAspect="1"/>
          </p:cNvGrpSpPr>
          <p:nvPr/>
        </p:nvGrpSpPr>
        <p:grpSpPr bwMode="auto">
          <a:xfrm>
            <a:off x="1369133" y="1588930"/>
            <a:ext cx="1644396" cy="1645920"/>
            <a:chOff x="1682" y="0"/>
            <a:chExt cx="4316" cy="4320"/>
          </a:xfrm>
        </p:grpSpPr>
        <p:sp>
          <p:nvSpPr>
            <p:cNvPr id="43" name="AutoShape 8">
              <a:extLst>
                <a:ext uri="{FF2B5EF4-FFF2-40B4-BE49-F238E27FC236}">
                  <a16:creationId xmlns:a16="http://schemas.microsoft.com/office/drawing/2014/main" id="{D741600B-5B9D-438C-B14B-D83C0CDE5D28}"/>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0">
              <a:extLst>
                <a:ext uri="{FF2B5EF4-FFF2-40B4-BE49-F238E27FC236}">
                  <a16:creationId xmlns:a16="http://schemas.microsoft.com/office/drawing/2014/main" id="{5244838B-0846-448F-8630-A72E4A8D693D}"/>
                </a:ext>
              </a:extLst>
            </p:cNvPr>
            <p:cNvSpPr>
              <a:spLocks/>
            </p:cNvSpPr>
            <p:nvPr/>
          </p:nvSpPr>
          <p:spPr bwMode="auto">
            <a:xfrm>
              <a:off x="2875" y="984"/>
              <a:ext cx="2406" cy="2125"/>
            </a:xfrm>
            <a:custGeom>
              <a:avLst/>
              <a:gdLst>
                <a:gd name="T0" fmla="*/ 1247 w 1284"/>
                <a:gd name="T1" fmla="*/ 89 h 1133"/>
                <a:gd name="T2" fmla="*/ 652 w 1284"/>
                <a:gd name="T3" fmla="*/ 0 h 1133"/>
                <a:gd name="T4" fmla="*/ 367 w 1284"/>
                <a:gd name="T5" fmla="*/ 62 h 1133"/>
                <a:gd name="T6" fmla="*/ 379 w 1284"/>
                <a:gd name="T7" fmla="*/ 226 h 1133"/>
                <a:gd name="T8" fmla="*/ 244 w 1284"/>
                <a:gd name="T9" fmla="*/ 436 h 1133"/>
                <a:gd name="T10" fmla="*/ 58 w 1284"/>
                <a:gd name="T11" fmla="*/ 494 h 1133"/>
                <a:gd name="T12" fmla="*/ 58 w 1284"/>
                <a:gd name="T13" fmla="*/ 494 h 1133"/>
                <a:gd name="T14" fmla="*/ 44 w 1284"/>
                <a:gd name="T15" fmla="*/ 494 h 1133"/>
                <a:gd name="T16" fmla="*/ 334 w 1284"/>
                <a:gd name="T17" fmla="*/ 1129 h 1133"/>
                <a:gd name="T18" fmla="*/ 343 w 1284"/>
                <a:gd name="T19" fmla="*/ 1125 h 1133"/>
                <a:gd name="T20" fmla="*/ 343 w 1284"/>
                <a:gd name="T21" fmla="*/ 869 h 1133"/>
                <a:gd name="T22" fmla="*/ 342 w 1284"/>
                <a:gd name="T23" fmla="*/ 867 h 1133"/>
                <a:gd name="T24" fmla="*/ 343 w 1284"/>
                <a:gd name="T25" fmla="*/ 519 h 1133"/>
                <a:gd name="T26" fmla="*/ 526 w 1284"/>
                <a:gd name="T27" fmla="*/ 679 h 1133"/>
                <a:gd name="T28" fmla="*/ 531 w 1284"/>
                <a:gd name="T29" fmla="*/ 684 h 1133"/>
                <a:gd name="T30" fmla="*/ 627 w 1284"/>
                <a:gd name="T31" fmla="*/ 675 h 1133"/>
                <a:gd name="T32" fmla="*/ 762 w 1284"/>
                <a:gd name="T33" fmla="*/ 376 h 1133"/>
                <a:gd name="T34" fmla="*/ 1157 w 1284"/>
                <a:gd name="T35" fmla="*/ 285 h 1133"/>
                <a:gd name="T36" fmla="*/ 1161 w 1284"/>
                <a:gd name="T37" fmla="*/ 281 h 1133"/>
                <a:gd name="T38" fmla="*/ 1247 w 1284"/>
                <a:gd name="T39" fmla="*/ 8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4" h="1133">
                  <a:moveTo>
                    <a:pt x="1247" y="89"/>
                  </a:moveTo>
                  <a:cubicBezTo>
                    <a:pt x="903" y="95"/>
                    <a:pt x="1023" y="0"/>
                    <a:pt x="652" y="0"/>
                  </a:cubicBezTo>
                  <a:cubicBezTo>
                    <a:pt x="538" y="0"/>
                    <a:pt x="444" y="24"/>
                    <a:pt x="367" y="62"/>
                  </a:cubicBezTo>
                  <a:cubicBezTo>
                    <a:pt x="385" y="114"/>
                    <a:pt x="389" y="170"/>
                    <a:pt x="379" y="226"/>
                  </a:cubicBezTo>
                  <a:cubicBezTo>
                    <a:pt x="364" y="311"/>
                    <a:pt x="316" y="386"/>
                    <a:pt x="244" y="436"/>
                  </a:cubicBezTo>
                  <a:cubicBezTo>
                    <a:pt x="189" y="474"/>
                    <a:pt x="125" y="494"/>
                    <a:pt x="58" y="494"/>
                  </a:cubicBezTo>
                  <a:cubicBezTo>
                    <a:pt x="58" y="494"/>
                    <a:pt x="58" y="494"/>
                    <a:pt x="58" y="494"/>
                  </a:cubicBezTo>
                  <a:cubicBezTo>
                    <a:pt x="54" y="494"/>
                    <a:pt x="49" y="494"/>
                    <a:pt x="44" y="494"/>
                  </a:cubicBezTo>
                  <a:cubicBezTo>
                    <a:pt x="0" y="801"/>
                    <a:pt x="278" y="1078"/>
                    <a:pt x="334" y="1129"/>
                  </a:cubicBezTo>
                  <a:cubicBezTo>
                    <a:pt x="337" y="1133"/>
                    <a:pt x="343" y="1130"/>
                    <a:pt x="343" y="1125"/>
                  </a:cubicBezTo>
                  <a:cubicBezTo>
                    <a:pt x="343" y="1125"/>
                    <a:pt x="343" y="1125"/>
                    <a:pt x="343" y="869"/>
                  </a:cubicBezTo>
                  <a:cubicBezTo>
                    <a:pt x="343" y="868"/>
                    <a:pt x="343" y="867"/>
                    <a:pt x="342" y="867"/>
                  </a:cubicBezTo>
                  <a:cubicBezTo>
                    <a:pt x="333" y="847"/>
                    <a:pt x="207" y="588"/>
                    <a:pt x="343" y="519"/>
                  </a:cubicBezTo>
                  <a:cubicBezTo>
                    <a:pt x="486" y="443"/>
                    <a:pt x="522" y="647"/>
                    <a:pt x="526" y="679"/>
                  </a:cubicBezTo>
                  <a:cubicBezTo>
                    <a:pt x="527" y="682"/>
                    <a:pt x="529" y="683"/>
                    <a:pt x="531" y="684"/>
                  </a:cubicBezTo>
                  <a:cubicBezTo>
                    <a:pt x="550" y="686"/>
                    <a:pt x="627" y="696"/>
                    <a:pt x="627" y="675"/>
                  </a:cubicBezTo>
                  <a:cubicBezTo>
                    <a:pt x="627" y="521"/>
                    <a:pt x="685" y="431"/>
                    <a:pt x="762" y="376"/>
                  </a:cubicBezTo>
                  <a:cubicBezTo>
                    <a:pt x="905" y="272"/>
                    <a:pt x="1118" y="298"/>
                    <a:pt x="1157" y="285"/>
                  </a:cubicBezTo>
                  <a:cubicBezTo>
                    <a:pt x="1159" y="284"/>
                    <a:pt x="1160" y="283"/>
                    <a:pt x="1161" y="281"/>
                  </a:cubicBezTo>
                  <a:cubicBezTo>
                    <a:pt x="1179" y="205"/>
                    <a:pt x="1284" y="89"/>
                    <a:pt x="1247" y="8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1">
              <a:extLst>
                <a:ext uri="{FF2B5EF4-FFF2-40B4-BE49-F238E27FC236}">
                  <a16:creationId xmlns:a16="http://schemas.microsoft.com/office/drawing/2014/main" id="{CC3264B6-9A31-4B98-A791-17A303B5355F}"/>
                </a:ext>
              </a:extLst>
            </p:cNvPr>
            <p:cNvSpPr>
              <a:spLocks noEditPoints="1"/>
            </p:cNvSpPr>
            <p:nvPr/>
          </p:nvSpPr>
          <p:spPr bwMode="auto">
            <a:xfrm>
              <a:off x="2373" y="707"/>
              <a:ext cx="2999" cy="3161"/>
            </a:xfrm>
            <a:custGeom>
              <a:avLst/>
              <a:gdLst>
                <a:gd name="T0" fmla="*/ 1455 w 1601"/>
                <a:gd name="T1" fmla="*/ 1052 h 1686"/>
                <a:gd name="T2" fmla="*/ 1460 w 1601"/>
                <a:gd name="T3" fmla="*/ 1249 h 1686"/>
                <a:gd name="T4" fmla="*/ 1420 w 1601"/>
                <a:gd name="T5" fmla="*/ 1401 h 1686"/>
                <a:gd name="T6" fmla="*/ 1138 w 1601"/>
                <a:gd name="T7" fmla="*/ 1664 h 1686"/>
                <a:gd name="T8" fmla="*/ 1115 w 1601"/>
                <a:gd name="T9" fmla="*/ 1686 h 1686"/>
                <a:gd name="T10" fmla="*/ 566 w 1601"/>
                <a:gd name="T11" fmla="*/ 1572 h 1686"/>
                <a:gd name="T12" fmla="*/ 566 w 1601"/>
                <a:gd name="T13" fmla="*/ 1304 h 1686"/>
                <a:gd name="T14" fmla="*/ 610 w 1601"/>
                <a:gd name="T15" fmla="*/ 1339 h 1686"/>
                <a:gd name="T16" fmla="*/ 1094 w 1601"/>
                <a:gd name="T17" fmla="*/ 1642 h 1686"/>
                <a:gd name="T18" fmla="*/ 1101 w 1601"/>
                <a:gd name="T19" fmla="*/ 1373 h 1686"/>
                <a:gd name="T20" fmla="*/ 1400 w 1601"/>
                <a:gd name="T21" fmla="*/ 1362 h 1686"/>
                <a:gd name="T22" fmla="*/ 1416 w 1601"/>
                <a:gd name="T23" fmla="*/ 1247 h 1686"/>
                <a:gd name="T24" fmla="*/ 1410 w 1601"/>
                <a:gd name="T25" fmla="*/ 1014 h 1686"/>
                <a:gd name="T26" fmla="*/ 1549 w 1601"/>
                <a:gd name="T27" fmla="*/ 971 h 1686"/>
                <a:gd name="T28" fmla="*/ 1484 w 1601"/>
                <a:gd name="T29" fmla="*/ 890 h 1686"/>
                <a:gd name="T30" fmla="*/ 1406 w 1601"/>
                <a:gd name="T31" fmla="*/ 689 h 1686"/>
                <a:gd name="T32" fmla="*/ 1378 w 1601"/>
                <a:gd name="T33" fmla="*/ 482 h 1686"/>
                <a:gd name="T34" fmla="*/ 1436 w 1601"/>
                <a:gd name="T35" fmla="*/ 596 h 1686"/>
                <a:gd name="T36" fmla="*/ 1458 w 1601"/>
                <a:gd name="T37" fmla="*/ 743 h 1686"/>
                <a:gd name="T38" fmla="*/ 1529 w 1601"/>
                <a:gd name="T39" fmla="*/ 873 h 1686"/>
                <a:gd name="T40" fmla="*/ 579 w 1601"/>
                <a:gd name="T41" fmla="*/ 177 h 1686"/>
                <a:gd name="T42" fmla="*/ 567 w 1601"/>
                <a:gd name="T43" fmla="*/ 359 h 1686"/>
                <a:gd name="T44" fmla="*/ 283 w 1601"/>
                <a:gd name="T45" fmla="*/ 556 h 1686"/>
                <a:gd name="T46" fmla="*/ 256 w 1601"/>
                <a:gd name="T47" fmla="*/ 513 h 1686"/>
                <a:gd name="T48" fmla="*/ 250 w 1601"/>
                <a:gd name="T49" fmla="*/ 469 h 1686"/>
                <a:gd name="T50" fmla="*/ 122 w 1601"/>
                <a:gd name="T51" fmla="*/ 493 h 1686"/>
                <a:gd name="T52" fmla="*/ 133 w 1601"/>
                <a:gd name="T53" fmla="*/ 623 h 1686"/>
                <a:gd name="T54" fmla="*/ 158 w 1601"/>
                <a:gd name="T55" fmla="*/ 642 h 1686"/>
                <a:gd name="T56" fmla="*/ 168 w 1601"/>
                <a:gd name="T57" fmla="*/ 557 h 1686"/>
                <a:gd name="T58" fmla="*/ 491 w 1601"/>
                <a:gd name="T59" fmla="*/ 553 h 1686"/>
                <a:gd name="T60" fmla="*/ 579 w 1601"/>
                <a:gd name="T61" fmla="*/ 177 h 1686"/>
                <a:gd name="T62" fmla="*/ 533 w 1601"/>
                <a:gd name="T63" fmla="*/ 20 h 1686"/>
                <a:gd name="T64" fmla="*/ 490 w 1601"/>
                <a:gd name="T65" fmla="*/ 26 h 1686"/>
                <a:gd name="T66" fmla="*/ 377 w 1601"/>
                <a:gd name="T67" fmla="*/ 32 h 1686"/>
                <a:gd name="T68" fmla="*/ 83 w 1601"/>
                <a:gd name="T69" fmla="*/ 471 h 1686"/>
                <a:gd name="T70" fmla="*/ 118 w 1601"/>
                <a:gd name="T71" fmla="*/ 444 h 1686"/>
                <a:gd name="T72" fmla="*/ 326 w 1601"/>
                <a:gd name="T73" fmla="*/ 71 h 1686"/>
                <a:gd name="T74" fmla="*/ 475 w 1601"/>
                <a:gd name="T75" fmla="*/ 122 h 1686"/>
                <a:gd name="T76" fmla="*/ 391 w 1601"/>
                <a:gd name="T77" fmla="*/ 155 h 1686"/>
                <a:gd name="T78" fmla="*/ 416 w 1601"/>
                <a:gd name="T79" fmla="*/ 174 h 1686"/>
                <a:gd name="T80" fmla="*/ 544 w 1601"/>
                <a:gd name="T81" fmla="*/ 150 h 1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1" h="1686">
                  <a:moveTo>
                    <a:pt x="1591" y="984"/>
                  </a:moveTo>
                  <a:cubicBezTo>
                    <a:pt x="1585" y="1001"/>
                    <a:pt x="1558" y="1052"/>
                    <a:pt x="1455" y="1052"/>
                  </a:cubicBezTo>
                  <a:cubicBezTo>
                    <a:pt x="1454" y="1052"/>
                    <a:pt x="1452" y="1052"/>
                    <a:pt x="1450" y="1052"/>
                  </a:cubicBezTo>
                  <a:cubicBezTo>
                    <a:pt x="1455" y="1097"/>
                    <a:pt x="1464" y="1191"/>
                    <a:pt x="1460" y="1249"/>
                  </a:cubicBezTo>
                  <a:cubicBezTo>
                    <a:pt x="1459" y="1260"/>
                    <a:pt x="1459" y="1260"/>
                    <a:pt x="1459" y="1260"/>
                  </a:cubicBezTo>
                  <a:cubicBezTo>
                    <a:pt x="1454" y="1341"/>
                    <a:pt x="1451" y="1385"/>
                    <a:pt x="1420" y="1401"/>
                  </a:cubicBezTo>
                  <a:cubicBezTo>
                    <a:pt x="1397" y="1414"/>
                    <a:pt x="1295" y="1433"/>
                    <a:pt x="1138" y="1415"/>
                  </a:cubicBezTo>
                  <a:cubicBezTo>
                    <a:pt x="1138" y="1664"/>
                    <a:pt x="1138" y="1664"/>
                    <a:pt x="1138" y="1664"/>
                  </a:cubicBezTo>
                  <a:cubicBezTo>
                    <a:pt x="1138" y="1676"/>
                    <a:pt x="1128" y="1686"/>
                    <a:pt x="1116" y="1686"/>
                  </a:cubicBezTo>
                  <a:cubicBezTo>
                    <a:pt x="1116" y="1686"/>
                    <a:pt x="1115" y="1686"/>
                    <a:pt x="1115" y="1686"/>
                  </a:cubicBezTo>
                  <a:cubicBezTo>
                    <a:pt x="1092" y="1686"/>
                    <a:pt x="804" y="1684"/>
                    <a:pt x="580" y="1592"/>
                  </a:cubicBezTo>
                  <a:cubicBezTo>
                    <a:pt x="572" y="1589"/>
                    <a:pt x="566" y="1581"/>
                    <a:pt x="566" y="1572"/>
                  </a:cubicBezTo>
                  <a:cubicBezTo>
                    <a:pt x="566" y="1306"/>
                    <a:pt x="566" y="1306"/>
                    <a:pt x="566" y="1306"/>
                  </a:cubicBezTo>
                  <a:cubicBezTo>
                    <a:pt x="566" y="1305"/>
                    <a:pt x="566" y="1305"/>
                    <a:pt x="566" y="1304"/>
                  </a:cubicBezTo>
                  <a:cubicBezTo>
                    <a:pt x="568" y="1306"/>
                    <a:pt x="570" y="1308"/>
                    <a:pt x="571" y="1309"/>
                  </a:cubicBezTo>
                  <a:cubicBezTo>
                    <a:pt x="577" y="1315"/>
                    <a:pt x="595" y="1329"/>
                    <a:pt x="610" y="1339"/>
                  </a:cubicBezTo>
                  <a:cubicBezTo>
                    <a:pt x="610" y="1557"/>
                    <a:pt x="610" y="1557"/>
                    <a:pt x="610" y="1557"/>
                  </a:cubicBezTo>
                  <a:cubicBezTo>
                    <a:pt x="794" y="1628"/>
                    <a:pt x="1023" y="1640"/>
                    <a:pt x="1094" y="1642"/>
                  </a:cubicBezTo>
                  <a:cubicBezTo>
                    <a:pt x="1094" y="1390"/>
                    <a:pt x="1094" y="1390"/>
                    <a:pt x="1094" y="1390"/>
                  </a:cubicBezTo>
                  <a:cubicBezTo>
                    <a:pt x="1094" y="1384"/>
                    <a:pt x="1097" y="1378"/>
                    <a:pt x="1101" y="1373"/>
                  </a:cubicBezTo>
                  <a:cubicBezTo>
                    <a:pt x="1106" y="1369"/>
                    <a:pt x="1112" y="1367"/>
                    <a:pt x="1119" y="1368"/>
                  </a:cubicBezTo>
                  <a:cubicBezTo>
                    <a:pt x="1282" y="1390"/>
                    <a:pt x="1385" y="1370"/>
                    <a:pt x="1400" y="1362"/>
                  </a:cubicBezTo>
                  <a:cubicBezTo>
                    <a:pt x="1409" y="1356"/>
                    <a:pt x="1412" y="1303"/>
                    <a:pt x="1415" y="1257"/>
                  </a:cubicBezTo>
                  <a:cubicBezTo>
                    <a:pt x="1416" y="1247"/>
                    <a:pt x="1416" y="1247"/>
                    <a:pt x="1416" y="1247"/>
                  </a:cubicBezTo>
                  <a:cubicBezTo>
                    <a:pt x="1421" y="1172"/>
                    <a:pt x="1404" y="1033"/>
                    <a:pt x="1404" y="1032"/>
                  </a:cubicBezTo>
                  <a:cubicBezTo>
                    <a:pt x="1403" y="1025"/>
                    <a:pt x="1405" y="1018"/>
                    <a:pt x="1410" y="1014"/>
                  </a:cubicBezTo>
                  <a:cubicBezTo>
                    <a:pt x="1415" y="1009"/>
                    <a:pt x="1421" y="1006"/>
                    <a:pt x="1428" y="1007"/>
                  </a:cubicBezTo>
                  <a:cubicBezTo>
                    <a:pt x="1504" y="1014"/>
                    <a:pt x="1540" y="992"/>
                    <a:pt x="1549" y="971"/>
                  </a:cubicBezTo>
                  <a:cubicBezTo>
                    <a:pt x="1547" y="957"/>
                    <a:pt x="1513" y="921"/>
                    <a:pt x="1497" y="903"/>
                  </a:cubicBezTo>
                  <a:cubicBezTo>
                    <a:pt x="1493" y="899"/>
                    <a:pt x="1488" y="894"/>
                    <a:pt x="1484" y="890"/>
                  </a:cubicBezTo>
                  <a:cubicBezTo>
                    <a:pt x="1455" y="858"/>
                    <a:pt x="1431" y="800"/>
                    <a:pt x="1416" y="757"/>
                  </a:cubicBezTo>
                  <a:cubicBezTo>
                    <a:pt x="1410" y="740"/>
                    <a:pt x="1408" y="717"/>
                    <a:pt x="1406" y="689"/>
                  </a:cubicBezTo>
                  <a:cubicBezTo>
                    <a:pt x="1404" y="662"/>
                    <a:pt x="1401" y="632"/>
                    <a:pt x="1394" y="610"/>
                  </a:cubicBezTo>
                  <a:cubicBezTo>
                    <a:pt x="1381" y="571"/>
                    <a:pt x="1378" y="507"/>
                    <a:pt x="1378" y="482"/>
                  </a:cubicBezTo>
                  <a:cubicBezTo>
                    <a:pt x="1396" y="481"/>
                    <a:pt x="1410" y="480"/>
                    <a:pt x="1422" y="479"/>
                  </a:cubicBezTo>
                  <a:cubicBezTo>
                    <a:pt x="1422" y="500"/>
                    <a:pt x="1424" y="562"/>
                    <a:pt x="1436" y="596"/>
                  </a:cubicBezTo>
                  <a:cubicBezTo>
                    <a:pt x="1445" y="623"/>
                    <a:pt x="1447" y="656"/>
                    <a:pt x="1450" y="686"/>
                  </a:cubicBezTo>
                  <a:cubicBezTo>
                    <a:pt x="1452" y="708"/>
                    <a:pt x="1453" y="731"/>
                    <a:pt x="1458" y="743"/>
                  </a:cubicBezTo>
                  <a:cubicBezTo>
                    <a:pt x="1477" y="798"/>
                    <a:pt x="1498" y="839"/>
                    <a:pt x="1517" y="860"/>
                  </a:cubicBezTo>
                  <a:cubicBezTo>
                    <a:pt x="1521" y="864"/>
                    <a:pt x="1525" y="869"/>
                    <a:pt x="1529" y="873"/>
                  </a:cubicBezTo>
                  <a:cubicBezTo>
                    <a:pt x="1573" y="921"/>
                    <a:pt x="1601" y="954"/>
                    <a:pt x="1591" y="984"/>
                  </a:cubicBezTo>
                  <a:close/>
                  <a:moveTo>
                    <a:pt x="579" y="177"/>
                  </a:moveTo>
                  <a:cubicBezTo>
                    <a:pt x="570" y="189"/>
                    <a:pt x="557" y="198"/>
                    <a:pt x="542" y="201"/>
                  </a:cubicBezTo>
                  <a:cubicBezTo>
                    <a:pt x="568" y="249"/>
                    <a:pt x="576" y="304"/>
                    <a:pt x="567" y="359"/>
                  </a:cubicBezTo>
                  <a:cubicBezTo>
                    <a:pt x="555" y="423"/>
                    <a:pt x="519" y="479"/>
                    <a:pt x="466" y="516"/>
                  </a:cubicBezTo>
                  <a:cubicBezTo>
                    <a:pt x="412" y="554"/>
                    <a:pt x="347" y="568"/>
                    <a:pt x="283" y="556"/>
                  </a:cubicBezTo>
                  <a:cubicBezTo>
                    <a:pt x="250" y="551"/>
                    <a:pt x="220" y="538"/>
                    <a:pt x="193" y="521"/>
                  </a:cubicBezTo>
                  <a:cubicBezTo>
                    <a:pt x="256" y="513"/>
                    <a:pt x="256" y="513"/>
                    <a:pt x="256" y="513"/>
                  </a:cubicBezTo>
                  <a:cubicBezTo>
                    <a:pt x="268" y="511"/>
                    <a:pt x="277" y="500"/>
                    <a:pt x="275" y="488"/>
                  </a:cubicBezTo>
                  <a:cubicBezTo>
                    <a:pt x="273" y="476"/>
                    <a:pt x="262" y="467"/>
                    <a:pt x="250" y="469"/>
                  </a:cubicBezTo>
                  <a:cubicBezTo>
                    <a:pt x="136" y="484"/>
                    <a:pt x="136" y="484"/>
                    <a:pt x="136" y="484"/>
                  </a:cubicBezTo>
                  <a:cubicBezTo>
                    <a:pt x="131" y="485"/>
                    <a:pt x="125" y="488"/>
                    <a:pt x="122" y="493"/>
                  </a:cubicBezTo>
                  <a:cubicBezTo>
                    <a:pt x="118" y="497"/>
                    <a:pt x="117" y="503"/>
                    <a:pt x="118" y="509"/>
                  </a:cubicBezTo>
                  <a:cubicBezTo>
                    <a:pt x="133" y="623"/>
                    <a:pt x="133" y="623"/>
                    <a:pt x="133" y="623"/>
                  </a:cubicBezTo>
                  <a:cubicBezTo>
                    <a:pt x="134" y="634"/>
                    <a:pt x="144" y="642"/>
                    <a:pt x="155" y="642"/>
                  </a:cubicBezTo>
                  <a:cubicBezTo>
                    <a:pt x="156" y="642"/>
                    <a:pt x="157" y="642"/>
                    <a:pt x="158" y="642"/>
                  </a:cubicBezTo>
                  <a:cubicBezTo>
                    <a:pt x="170" y="640"/>
                    <a:pt x="178" y="629"/>
                    <a:pt x="176" y="617"/>
                  </a:cubicBezTo>
                  <a:cubicBezTo>
                    <a:pt x="168" y="557"/>
                    <a:pt x="168" y="557"/>
                    <a:pt x="168" y="557"/>
                  </a:cubicBezTo>
                  <a:cubicBezTo>
                    <a:pt x="216" y="588"/>
                    <a:pt x="271" y="604"/>
                    <a:pt x="326" y="604"/>
                  </a:cubicBezTo>
                  <a:cubicBezTo>
                    <a:pt x="383" y="604"/>
                    <a:pt x="441" y="587"/>
                    <a:pt x="491" y="553"/>
                  </a:cubicBezTo>
                  <a:cubicBezTo>
                    <a:pt x="554" y="509"/>
                    <a:pt x="596" y="443"/>
                    <a:pt x="610" y="367"/>
                  </a:cubicBezTo>
                  <a:cubicBezTo>
                    <a:pt x="622" y="301"/>
                    <a:pt x="611" y="235"/>
                    <a:pt x="579" y="177"/>
                  </a:cubicBezTo>
                  <a:close/>
                  <a:moveTo>
                    <a:pt x="548" y="134"/>
                  </a:moveTo>
                  <a:cubicBezTo>
                    <a:pt x="533" y="20"/>
                    <a:pt x="533" y="20"/>
                    <a:pt x="533" y="20"/>
                  </a:cubicBezTo>
                  <a:cubicBezTo>
                    <a:pt x="532" y="8"/>
                    <a:pt x="520" y="0"/>
                    <a:pt x="508" y="1"/>
                  </a:cubicBezTo>
                  <a:cubicBezTo>
                    <a:pt x="496" y="3"/>
                    <a:pt x="488" y="14"/>
                    <a:pt x="490" y="26"/>
                  </a:cubicBezTo>
                  <a:cubicBezTo>
                    <a:pt x="497" y="84"/>
                    <a:pt x="497" y="84"/>
                    <a:pt x="497" y="84"/>
                  </a:cubicBezTo>
                  <a:cubicBezTo>
                    <a:pt x="462" y="58"/>
                    <a:pt x="421" y="40"/>
                    <a:pt x="377" y="32"/>
                  </a:cubicBezTo>
                  <a:cubicBezTo>
                    <a:pt x="301" y="18"/>
                    <a:pt x="225" y="35"/>
                    <a:pt x="161" y="79"/>
                  </a:cubicBezTo>
                  <a:cubicBezTo>
                    <a:pt x="34" y="168"/>
                    <a:pt x="0" y="342"/>
                    <a:pt x="83" y="471"/>
                  </a:cubicBezTo>
                  <a:cubicBezTo>
                    <a:pt x="84" y="470"/>
                    <a:pt x="86" y="468"/>
                    <a:pt x="87" y="466"/>
                  </a:cubicBezTo>
                  <a:cubicBezTo>
                    <a:pt x="95" y="456"/>
                    <a:pt x="106" y="448"/>
                    <a:pt x="118" y="444"/>
                  </a:cubicBezTo>
                  <a:cubicBezTo>
                    <a:pt x="51" y="334"/>
                    <a:pt x="80" y="189"/>
                    <a:pt x="187" y="115"/>
                  </a:cubicBezTo>
                  <a:cubicBezTo>
                    <a:pt x="228" y="86"/>
                    <a:pt x="276" y="71"/>
                    <a:pt x="326" y="71"/>
                  </a:cubicBezTo>
                  <a:cubicBezTo>
                    <a:pt x="340" y="71"/>
                    <a:pt x="355" y="73"/>
                    <a:pt x="369" y="75"/>
                  </a:cubicBezTo>
                  <a:cubicBezTo>
                    <a:pt x="408" y="82"/>
                    <a:pt x="444" y="98"/>
                    <a:pt x="475" y="122"/>
                  </a:cubicBezTo>
                  <a:cubicBezTo>
                    <a:pt x="410" y="130"/>
                    <a:pt x="410" y="130"/>
                    <a:pt x="410" y="130"/>
                  </a:cubicBezTo>
                  <a:cubicBezTo>
                    <a:pt x="398" y="132"/>
                    <a:pt x="389" y="143"/>
                    <a:pt x="391" y="155"/>
                  </a:cubicBezTo>
                  <a:cubicBezTo>
                    <a:pt x="392" y="166"/>
                    <a:pt x="402" y="174"/>
                    <a:pt x="413" y="174"/>
                  </a:cubicBezTo>
                  <a:cubicBezTo>
                    <a:pt x="414" y="174"/>
                    <a:pt x="415" y="174"/>
                    <a:pt x="416" y="174"/>
                  </a:cubicBezTo>
                  <a:cubicBezTo>
                    <a:pt x="530" y="159"/>
                    <a:pt x="530" y="159"/>
                    <a:pt x="530" y="159"/>
                  </a:cubicBezTo>
                  <a:cubicBezTo>
                    <a:pt x="535" y="158"/>
                    <a:pt x="541" y="155"/>
                    <a:pt x="544" y="150"/>
                  </a:cubicBezTo>
                  <a:cubicBezTo>
                    <a:pt x="548" y="146"/>
                    <a:pt x="549" y="140"/>
                    <a:pt x="548" y="13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p:cNvGrpSpPr/>
          <p:nvPr/>
        </p:nvGrpSpPr>
        <p:grpSpPr>
          <a:xfrm>
            <a:off x="5273040" y="1637507"/>
            <a:ext cx="1645920" cy="1645920"/>
            <a:chOff x="2670720" y="1"/>
            <a:chExt cx="6858001" cy="6858000"/>
          </a:xfrm>
        </p:grpSpPr>
        <p:sp>
          <p:nvSpPr>
            <p:cNvPr id="47" name="AutoShape 17"/>
            <p:cNvSpPr>
              <a:spLocks noChangeAspect="1" noChangeArrowheads="1" noTextEdit="1"/>
            </p:cNvSpPr>
            <p:nvPr/>
          </p:nvSpPr>
          <p:spPr bwMode="auto">
            <a:xfrm>
              <a:off x="2670720" y="1"/>
              <a:ext cx="6858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8" name="Group 47"/>
            <p:cNvGrpSpPr/>
            <p:nvPr/>
          </p:nvGrpSpPr>
          <p:grpSpPr>
            <a:xfrm>
              <a:off x="3398341" y="708026"/>
              <a:ext cx="5402763" cy="5441950"/>
              <a:chOff x="3398339" y="708025"/>
              <a:chExt cx="5402761" cy="5441951"/>
            </a:xfrm>
          </p:grpSpPr>
          <p:sp>
            <p:nvSpPr>
              <p:cNvPr id="49" name="Freeform 48"/>
              <p:cNvSpPr>
                <a:spLocks/>
              </p:cNvSpPr>
              <p:nvPr/>
            </p:nvSpPr>
            <p:spPr bwMode="auto">
              <a:xfrm>
                <a:off x="3398339" y="708025"/>
                <a:ext cx="5402761" cy="5441951"/>
              </a:xfrm>
              <a:custGeom>
                <a:avLst/>
                <a:gdLst>
                  <a:gd name="connsiteX0" fmla="*/ 3533552 w 5402761"/>
                  <a:gd name="connsiteY0" fmla="*/ 4075113 h 5441951"/>
                  <a:gd name="connsiteX1" fmla="*/ 3643735 w 5402761"/>
                  <a:gd name="connsiteY1" fmla="*/ 4075113 h 5441951"/>
                  <a:gd name="connsiteX2" fmla="*/ 3643735 w 5402761"/>
                  <a:gd name="connsiteY2" fmla="*/ 4155462 h 5441951"/>
                  <a:gd name="connsiteX3" fmla="*/ 3780720 w 5402761"/>
                  <a:gd name="connsiteY3" fmla="*/ 4197125 h 5441951"/>
                  <a:gd name="connsiteX4" fmla="*/ 3742007 w 5402761"/>
                  <a:gd name="connsiteY4" fmla="*/ 4301281 h 5441951"/>
                  <a:gd name="connsiteX5" fmla="*/ 3599066 w 5402761"/>
                  <a:gd name="connsiteY5" fmla="*/ 4253667 h 5441951"/>
                  <a:gd name="connsiteX6" fmla="*/ 3530574 w 5402761"/>
                  <a:gd name="connsiteY6" fmla="*/ 4277474 h 5441951"/>
                  <a:gd name="connsiteX7" fmla="*/ 3506750 w 5402761"/>
                  <a:gd name="connsiteY7" fmla="*/ 4334016 h 5441951"/>
                  <a:gd name="connsiteX8" fmla="*/ 3640757 w 5402761"/>
                  <a:gd name="connsiteY8" fmla="*/ 4456027 h 5441951"/>
                  <a:gd name="connsiteX9" fmla="*/ 3747963 w 5402761"/>
                  <a:gd name="connsiteY9" fmla="*/ 4518521 h 5441951"/>
                  <a:gd name="connsiteX10" fmla="*/ 3792632 w 5402761"/>
                  <a:gd name="connsiteY10" fmla="*/ 4583991 h 5441951"/>
                  <a:gd name="connsiteX11" fmla="*/ 3810499 w 5402761"/>
                  <a:gd name="connsiteY11" fmla="*/ 4664340 h 5441951"/>
                  <a:gd name="connsiteX12" fmla="*/ 3768808 w 5402761"/>
                  <a:gd name="connsiteY12" fmla="*/ 4780400 h 5441951"/>
                  <a:gd name="connsiteX13" fmla="*/ 3643735 w 5402761"/>
                  <a:gd name="connsiteY13" fmla="*/ 4845869 h 5441951"/>
                  <a:gd name="connsiteX14" fmla="*/ 3643735 w 5402761"/>
                  <a:gd name="connsiteY14" fmla="*/ 4953001 h 5441951"/>
                  <a:gd name="connsiteX15" fmla="*/ 3533552 w 5402761"/>
                  <a:gd name="connsiteY15" fmla="*/ 4953001 h 5441951"/>
                  <a:gd name="connsiteX16" fmla="*/ 3533552 w 5402761"/>
                  <a:gd name="connsiteY16" fmla="*/ 4854797 h 5441951"/>
                  <a:gd name="connsiteX17" fmla="*/ 3378699 w 5402761"/>
                  <a:gd name="connsiteY17" fmla="*/ 4807183 h 5441951"/>
                  <a:gd name="connsiteX18" fmla="*/ 3426346 w 5402761"/>
                  <a:gd name="connsiteY18" fmla="*/ 4697075 h 5441951"/>
                  <a:gd name="connsiteX19" fmla="*/ 3575243 w 5402761"/>
                  <a:gd name="connsiteY19" fmla="*/ 4747665 h 5441951"/>
                  <a:gd name="connsiteX20" fmla="*/ 3685426 w 5402761"/>
                  <a:gd name="connsiteY20" fmla="*/ 4673267 h 5441951"/>
                  <a:gd name="connsiteX21" fmla="*/ 3655647 w 5402761"/>
                  <a:gd name="connsiteY21" fmla="*/ 4607798 h 5441951"/>
                  <a:gd name="connsiteX22" fmla="*/ 3548441 w 5402761"/>
                  <a:gd name="connsiteY22" fmla="*/ 4536376 h 5441951"/>
                  <a:gd name="connsiteX23" fmla="*/ 3441236 w 5402761"/>
                  <a:gd name="connsiteY23" fmla="*/ 4473883 h 5441951"/>
                  <a:gd name="connsiteX24" fmla="*/ 3396567 w 5402761"/>
                  <a:gd name="connsiteY24" fmla="*/ 4414365 h 5441951"/>
                  <a:gd name="connsiteX25" fmla="*/ 3381677 w 5402761"/>
                  <a:gd name="connsiteY25" fmla="*/ 4336992 h 5441951"/>
                  <a:gd name="connsiteX26" fmla="*/ 3423368 w 5402761"/>
                  <a:gd name="connsiteY26" fmla="*/ 4226884 h 5441951"/>
                  <a:gd name="connsiteX27" fmla="*/ 3533552 w 5402761"/>
                  <a:gd name="connsiteY27" fmla="*/ 4161414 h 5441951"/>
                  <a:gd name="connsiteX28" fmla="*/ 3533552 w 5402761"/>
                  <a:gd name="connsiteY28" fmla="*/ 4075113 h 5441951"/>
                  <a:gd name="connsiteX29" fmla="*/ 1932486 w 5402761"/>
                  <a:gd name="connsiteY29" fmla="*/ 3735388 h 5441951"/>
                  <a:gd name="connsiteX30" fmla="*/ 1932486 w 5402761"/>
                  <a:gd name="connsiteY30" fmla="*/ 5310188 h 5441951"/>
                  <a:gd name="connsiteX31" fmla="*/ 5272586 w 5402761"/>
                  <a:gd name="connsiteY31" fmla="*/ 5310188 h 5441951"/>
                  <a:gd name="connsiteX32" fmla="*/ 5272586 w 5402761"/>
                  <a:gd name="connsiteY32" fmla="*/ 3735388 h 5441951"/>
                  <a:gd name="connsiteX33" fmla="*/ 1867774 w 5402761"/>
                  <a:gd name="connsiteY33" fmla="*/ 3608388 h 5441951"/>
                  <a:gd name="connsiteX34" fmla="*/ 5337298 w 5402761"/>
                  <a:gd name="connsiteY34" fmla="*/ 3608388 h 5441951"/>
                  <a:gd name="connsiteX35" fmla="*/ 5402761 w 5402761"/>
                  <a:gd name="connsiteY35" fmla="*/ 3670896 h 5441951"/>
                  <a:gd name="connsiteX36" fmla="*/ 5402761 w 5402761"/>
                  <a:gd name="connsiteY36" fmla="*/ 5376467 h 5441951"/>
                  <a:gd name="connsiteX37" fmla="*/ 5337298 w 5402761"/>
                  <a:gd name="connsiteY37" fmla="*/ 5441951 h 5441951"/>
                  <a:gd name="connsiteX38" fmla="*/ 1867774 w 5402761"/>
                  <a:gd name="connsiteY38" fmla="*/ 5441951 h 5441951"/>
                  <a:gd name="connsiteX39" fmla="*/ 1802311 w 5402761"/>
                  <a:gd name="connsiteY39" fmla="*/ 5376467 h 5441951"/>
                  <a:gd name="connsiteX40" fmla="*/ 1802311 w 5402761"/>
                  <a:gd name="connsiteY40" fmla="*/ 3670896 h 5441951"/>
                  <a:gd name="connsiteX41" fmla="*/ 1867774 w 5402761"/>
                  <a:gd name="connsiteY41" fmla="*/ 3608388 h 5441951"/>
                  <a:gd name="connsiteX42" fmla="*/ 409138 w 5402761"/>
                  <a:gd name="connsiteY42" fmla="*/ 2566988 h 5441951"/>
                  <a:gd name="connsiteX43" fmla="*/ 465674 w 5402761"/>
                  <a:gd name="connsiteY43" fmla="*/ 2623521 h 5441951"/>
                  <a:gd name="connsiteX44" fmla="*/ 792985 w 5402761"/>
                  <a:gd name="connsiteY44" fmla="*/ 2950815 h 5441951"/>
                  <a:gd name="connsiteX45" fmla="*/ 804887 w 5402761"/>
                  <a:gd name="connsiteY45" fmla="*/ 3057929 h 5441951"/>
                  <a:gd name="connsiteX46" fmla="*/ 742400 w 5402761"/>
                  <a:gd name="connsiteY46" fmla="*/ 3087683 h 5441951"/>
                  <a:gd name="connsiteX47" fmla="*/ 694791 w 5402761"/>
                  <a:gd name="connsiteY47" fmla="*/ 3072806 h 5441951"/>
                  <a:gd name="connsiteX48" fmla="*/ 489478 w 5402761"/>
                  <a:gd name="connsiteY48" fmla="*/ 2867504 h 5441951"/>
                  <a:gd name="connsiteX49" fmla="*/ 489478 w 5402761"/>
                  <a:gd name="connsiteY49" fmla="*/ 4444467 h 5441951"/>
                  <a:gd name="connsiteX50" fmla="*/ 1667797 w 5402761"/>
                  <a:gd name="connsiteY50" fmla="*/ 4444467 h 5441951"/>
                  <a:gd name="connsiteX51" fmla="*/ 1745161 w 5402761"/>
                  <a:gd name="connsiteY51" fmla="*/ 4524803 h 5441951"/>
                  <a:gd name="connsiteX52" fmla="*/ 1667797 w 5402761"/>
                  <a:gd name="connsiteY52" fmla="*/ 4602163 h 5441951"/>
                  <a:gd name="connsiteX53" fmla="*/ 331774 w 5402761"/>
                  <a:gd name="connsiteY53" fmla="*/ 4602163 h 5441951"/>
                  <a:gd name="connsiteX54" fmla="*/ 331774 w 5402761"/>
                  <a:gd name="connsiteY54" fmla="*/ 2867504 h 5441951"/>
                  <a:gd name="connsiteX55" fmla="*/ 132412 w 5402761"/>
                  <a:gd name="connsiteY55" fmla="*/ 3063880 h 5441951"/>
                  <a:gd name="connsiteX56" fmla="*/ 22316 w 5402761"/>
                  <a:gd name="connsiteY56" fmla="*/ 3063880 h 5441951"/>
                  <a:gd name="connsiteX57" fmla="*/ 22316 w 5402761"/>
                  <a:gd name="connsiteY57" fmla="*/ 2953790 h 5441951"/>
                  <a:gd name="connsiteX58" fmla="*/ 409138 w 5402761"/>
                  <a:gd name="connsiteY58" fmla="*/ 2566988 h 5441951"/>
                  <a:gd name="connsiteX59" fmla="*/ 3075116 w 5402761"/>
                  <a:gd name="connsiteY59" fmla="*/ 1373188 h 5441951"/>
                  <a:gd name="connsiteX60" fmla="*/ 4412049 w 5402761"/>
                  <a:gd name="connsiteY60" fmla="*/ 1373188 h 5441951"/>
                  <a:gd name="connsiteX61" fmla="*/ 4412049 w 5402761"/>
                  <a:gd name="connsiteY61" fmla="*/ 3104872 h 5441951"/>
                  <a:gd name="connsiteX62" fmla="*/ 4605591 w 5402761"/>
                  <a:gd name="connsiteY62" fmla="*/ 2914446 h 5441951"/>
                  <a:gd name="connsiteX63" fmla="*/ 4715761 w 5402761"/>
                  <a:gd name="connsiteY63" fmla="*/ 2917422 h 5441951"/>
                  <a:gd name="connsiteX64" fmla="*/ 4715761 w 5402761"/>
                  <a:gd name="connsiteY64" fmla="*/ 3027512 h 5441951"/>
                  <a:gd name="connsiteX65" fmla="*/ 4400138 w 5402761"/>
                  <a:gd name="connsiteY65" fmla="*/ 3336954 h 5441951"/>
                  <a:gd name="connsiteX66" fmla="*/ 4376318 w 5402761"/>
                  <a:gd name="connsiteY66" fmla="*/ 3363732 h 5441951"/>
                  <a:gd name="connsiteX67" fmla="*/ 4331654 w 5402761"/>
                  <a:gd name="connsiteY67" fmla="*/ 3408363 h 5441951"/>
                  <a:gd name="connsiteX68" fmla="*/ 4275080 w 5402761"/>
                  <a:gd name="connsiteY68" fmla="*/ 3351831 h 5441951"/>
                  <a:gd name="connsiteX69" fmla="*/ 3953502 w 5402761"/>
                  <a:gd name="connsiteY69" fmla="*/ 3030487 h 5441951"/>
                  <a:gd name="connsiteX70" fmla="*/ 3938614 w 5402761"/>
                  <a:gd name="connsiteY70" fmla="*/ 2923373 h 5441951"/>
                  <a:gd name="connsiteX71" fmla="*/ 4048784 w 5402761"/>
                  <a:gd name="connsiteY71" fmla="*/ 2908496 h 5441951"/>
                  <a:gd name="connsiteX72" fmla="*/ 4257214 w 5402761"/>
                  <a:gd name="connsiteY72" fmla="*/ 3110823 h 5441951"/>
                  <a:gd name="connsiteX73" fmla="*/ 4257214 w 5402761"/>
                  <a:gd name="connsiteY73" fmla="*/ 1527909 h 5441951"/>
                  <a:gd name="connsiteX74" fmla="*/ 3075116 w 5402761"/>
                  <a:gd name="connsiteY74" fmla="*/ 1527909 h 5441951"/>
                  <a:gd name="connsiteX75" fmla="*/ 2997699 w 5402761"/>
                  <a:gd name="connsiteY75" fmla="*/ 1450549 h 5441951"/>
                  <a:gd name="connsiteX76" fmla="*/ 3075116 w 5402761"/>
                  <a:gd name="connsiteY76" fmla="*/ 1373188 h 5441951"/>
                  <a:gd name="connsiteX77" fmla="*/ 1464174 w 5402761"/>
                  <a:gd name="connsiteY77" fmla="*/ 669925 h 5441951"/>
                  <a:gd name="connsiteX78" fmla="*/ 694236 w 5402761"/>
                  <a:gd name="connsiteY78" fmla="*/ 1440657 h 5441951"/>
                  <a:gd name="connsiteX79" fmla="*/ 1464174 w 5402761"/>
                  <a:gd name="connsiteY79" fmla="*/ 2211389 h 5441951"/>
                  <a:gd name="connsiteX80" fmla="*/ 2234112 w 5402761"/>
                  <a:gd name="connsiteY80" fmla="*/ 1440657 h 5441951"/>
                  <a:gd name="connsiteX81" fmla="*/ 1464174 w 5402761"/>
                  <a:gd name="connsiteY81" fmla="*/ 669925 h 5441951"/>
                  <a:gd name="connsiteX82" fmla="*/ 1465761 w 5402761"/>
                  <a:gd name="connsiteY82" fmla="*/ 533400 h 5441951"/>
                  <a:gd name="connsiteX83" fmla="*/ 2373811 w 5402761"/>
                  <a:gd name="connsiteY83" fmla="*/ 1441450 h 5441951"/>
                  <a:gd name="connsiteX84" fmla="*/ 1465761 w 5402761"/>
                  <a:gd name="connsiteY84" fmla="*/ 2349500 h 5441951"/>
                  <a:gd name="connsiteX85" fmla="*/ 557711 w 5402761"/>
                  <a:gd name="connsiteY85" fmla="*/ 1441450 h 5441951"/>
                  <a:gd name="connsiteX86" fmla="*/ 1465761 w 5402761"/>
                  <a:gd name="connsiteY86" fmla="*/ 533400 h 5441951"/>
                  <a:gd name="connsiteX87" fmla="*/ 1333910 w 5402761"/>
                  <a:gd name="connsiteY87" fmla="*/ 142875 h 5441951"/>
                  <a:gd name="connsiteX88" fmla="*/ 1232714 w 5402761"/>
                  <a:gd name="connsiteY88" fmla="*/ 416804 h 5441951"/>
                  <a:gd name="connsiteX89" fmla="*/ 1196998 w 5402761"/>
                  <a:gd name="connsiteY89" fmla="*/ 425736 h 5441951"/>
                  <a:gd name="connsiteX90" fmla="*/ 1009489 w 5402761"/>
                  <a:gd name="connsiteY90" fmla="*/ 488263 h 5441951"/>
                  <a:gd name="connsiteX91" fmla="*/ 979726 w 5402761"/>
                  <a:gd name="connsiteY91" fmla="*/ 503152 h 5441951"/>
                  <a:gd name="connsiteX92" fmla="*/ 732690 w 5402761"/>
                  <a:gd name="connsiteY92" fmla="*/ 363209 h 5441951"/>
                  <a:gd name="connsiteX93" fmla="*/ 628518 w 5402761"/>
                  <a:gd name="connsiteY93" fmla="*/ 443601 h 5441951"/>
                  <a:gd name="connsiteX94" fmla="*/ 530299 w 5402761"/>
                  <a:gd name="connsiteY94" fmla="*/ 532926 h 5441951"/>
                  <a:gd name="connsiteX95" fmla="*/ 619589 w 5402761"/>
                  <a:gd name="connsiteY95" fmla="*/ 777080 h 5441951"/>
                  <a:gd name="connsiteX96" fmla="*/ 592802 w 5402761"/>
                  <a:gd name="connsiteY96" fmla="*/ 806854 h 5441951"/>
                  <a:gd name="connsiteX97" fmla="*/ 467796 w 5402761"/>
                  <a:gd name="connsiteY97" fmla="*/ 1009324 h 5441951"/>
                  <a:gd name="connsiteX98" fmla="*/ 452914 w 5402761"/>
                  <a:gd name="connsiteY98" fmla="*/ 1039098 h 5441951"/>
                  <a:gd name="connsiteX99" fmla="*/ 211831 w 5402761"/>
                  <a:gd name="connsiteY99" fmla="*/ 1086738 h 5441951"/>
                  <a:gd name="connsiteX100" fmla="*/ 185044 w 5402761"/>
                  <a:gd name="connsiteY100" fmla="*/ 1211793 h 5441951"/>
                  <a:gd name="connsiteX101" fmla="*/ 167186 w 5402761"/>
                  <a:gd name="connsiteY101" fmla="*/ 1345779 h 5441951"/>
                  <a:gd name="connsiteX102" fmla="*/ 366601 w 5402761"/>
                  <a:gd name="connsiteY102" fmla="*/ 1461902 h 5441951"/>
                  <a:gd name="connsiteX103" fmla="*/ 369577 w 5402761"/>
                  <a:gd name="connsiteY103" fmla="*/ 1500609 h 5441951"/>
                  <a:gd name="connsiteX104" fmla="*/ 417198 w 5402761"/>
                  <a:gd name="connsiteY104" fmla="*/ 1756673 h 5441951"/>
                  <a:gd name="connsiteX105" fmla="*/ 429104 w 5402761"/>
                  <a:gd name="connsiteY105" fmla="*/ 1789425 h 5441951"/>
                  <a:gd name="connsiteX106" fmla="*/ 277311 w 5402761"/>
                  <a:gd name="connsiteY106" fmla="*/ 1974029 h 5441951"/>
                  <a:gd name="connsiteX107" fmla="*/ 336837 w 5402761"/>
                  <a:gd name="connsiteY107" fmla="*/ 2090151 h 5441951"/>
                  <a:gd name="connsiteX108" fmla="*/ 408269 w 5402761"/>
                  <a:gd name="connsiteY108" fmla="*/ 2200318 h 5441951"/>
                  <a:gd name="connsiteX109" fmla="*/ 658281 w 5402761"/>
                  <a:gd name="connsiteY109" fmla="*/ 2161611 h 5441951"/>
                  <a:gd name="connsiteX110" fmla="*/ 685068 w 5402761"/>
                  <a:gd name="connsiteY110" fmla="*/ 2185431 h 5441951"/>
                  <a:gd name="connsiteX111" fmla="*/ 863649 w 5402761"/>
                  <a:gd name="connsiteY111" fmla="*/ 2325372 h 5441951"/>
                  <a:gd name="connsiteX112" fmla="*/ 896388 w 5402761"/>
                  <a:gd name="connsiteY112" fmla="*/ 2346215 h 5441951"/>
                  <a:gd name="connsiteX113" fmla="*/ 896388 w 5402761"/>
                  <a:gd name="connsiteY113" fmla="*/ 2611211 h 5441951"/>
                  <a:gd name="connsiteX114" fmla="*/ 1018418 w 5402761"/>
                  <a:gd name="connsiteY114" fmla="*/ 2661828 h 5441951"/>
                  <a:gd name="connsiteX115" fmla="*/ 1143424 w 5402761"/>
                  <a:gd name="connsiteY115" fmla="*/ 2700536 h 5441951"/>
                  <a:gd name="connsiteX116" fmla="*/ 1324981 w 5402761"/>
                  <a:gd name="connsiteY116" fmla="*/ 2492112 h 5441951"/>
                  <a:gd name="connsiteX117" fmla="*/ 1360697 w 5402761"/>
                  <a:gd name="connsiteY117" fmla="*/ 2495089 h 5441951"/>
                  <a:gd name="connsiteX118" fmla="*/ 1566064 w 5402761"/>
                  <a:gd name="connsiteY118" fmla="*/ 2495089 h 5441951"/>
                  <a:gd name="connsiteX119" fmla="*/ 1601780 w 5402761"/>
                  <a:gd name="connsiteY119" fmla="*/ 2492112 h 5441951"/>
                  <a:gd name="connsiteX120" fmla="*/ 1783336 w 5402761"/>
                  <a:gd name="connsiteY120" fmla="*/ 2703513 h 5441951"/>
                  <a:gd name="connsiteX121" fmla="*/ 1905366 w 5402761"/>
                  <a:gd name="connsiteY121" fmla="*/ 2661828 h 5441951"/>
                  <a:gd name="connsiteX122" fmla="*/ 2030372 w 5402761"/>
                  <a:gd name="connsiteY122" fmla="*/ 2611211 h 5441951"/>
                  <a:gd name="connsiteX123" fmla="*/ 2033348 w 5402761"/>
                  <a:gd name="connsiteY123" fmla="*/ 2349192 h 5441951"/>
                  <a:gd name="connsiteX124" fmla="*/ 2063112 w 5402761"/>
                  <a:gd name="connsiteY124" fmla="*/ 2328350 h 5441951"/>
                  <a:gd name="connsiteX125" fmla="*/ 2244668 w 5402761"/>
                  <a:gd name="connsiteY125" fmla="*/ 2185431 h 5441951"/>
                  <a:gd name="connsiteX126" fmla="*/ 2271455 w 5402761"/>
                  <a:gd name="connsiteY126" fmla="*/ 2161611 h 5441951"/>
                  <a:gd name="connsiteX127" fmla="*/ 2518491 w 5402761"/>
                  <a:gd name="connsiteY127" fmla="*/ 2200318 h 5441951"/>
                  <a:gd name="connsiteX128" fmla="*/ 2589923 w 5402761"/>
                  <a:gd name="connsiteY128" fmla="*/ 2090151 h 5441951"/>
                  <a:gd name="connsiteX129" fmla="*/ 2649450 w 5402761"/>
                  <a:gd name="connsiteY129" fmla="*/ 1977007 h 5441951"/>
                  <a:gd name="connsiteX130" fmla="*/ 2497657 w 5402761"/>
                  <a:gd name="connsiteY130" fmla="*/ 1792402 h 5441951"/>
                  <a:gd name="connsiteX131" fmla="*/ 2509562 w 5402761"/>
                  <a:gd name="connsiteY131" fmla="*/ 1756673 h 5441951"/>
                  <a:gd name="connsiteX132" fmla="*/ 2557183 w 5402761"/>
                  <a:gd name="connsiteY132" fmla="*/ 1500609 h 5441951"/>
                  <a:gd name="connsiteX133" fmla="*/ 2560160 w 5402761"/>
                  <a:gd name="connsiteY133" fmla="*/ 1464879 h 5441951"/>
                  <a:gd name="connsiteX134" fmla="*/ 2759574 w 5402761"/>
                  <a:gd name="connsiteY134" fmla="*/ 1345779 h 5441951"/>
                  <a:gd name="connsiteX135" fmla="*/ 2741716 w 5402761"/>
                  <a:gd name="connsiteY135" fmla="*/ 1214771 h 5441951"/>
                  <a:gd name="connsiteX136" fmla="*/ 2714929 w 5402761"/>
                  <a:gd name="connsiteY136" fmla="*/ 1086738 h 5441951"/>
                  <a:gd name="connsiteX137" fmla="*/ 2476822 w 5402761"/>
                  <a:gd name="connsiteY137" fmla="*/ 1042076 h 5441951"/>
                  <a:gd name="connsiteX138" fmla="*/ 2461941 w 5402761"/>
                  <a:gd name="connsiteY138" fmla="*/ 1009324 h 5441951"/>
                  <a:gd name="connsiteX139" fmla="*/ 2333958 w 5402761"/>
                  <a:gd name="connsiteY139" fmla="*/ 806854 h 5441951"/>
                  <a:gd name="connsiteX140" fmla="*/ 2310148 w 5402761"/>
                  <a:gd name="connsiteY140" fmla="*/ 777080 h 5441951"/>
                  <a:gd name="connsiteX141" fmla="*/ 2396461 w 5402761"/>
                  <a:gd name="connsiteY141" fmla="*/ 532926 h 5441951"/>
                  <a:gd name="connsiteX142" fmla="*/ 2298242 w 5402761"/>
                  <a:gd name="connsiteY142" fmla="*/ 443601 h 5441951"/>
                  <a:gd name="connsiteX143" fmla="*/ 2197047 w 5402761"/>
                  <a:gd name="connsiteY143" fmla="*/ 363209 h 5441951"/>
                  <a:gd name="connsiteX144" fmla="*/ 1950011 w 5402761"/>
                  <a:gd name="connsiteY144" fmla="*/ 503152 h 5441951"/>
                  <a:gd name="connsiteX145" fmla="*/ 1917271 w 5402761"/>
                  <a:gd name="connsiteY145" fmla="*/ 488263 h 5441951"/>
                  <a:gd name="connsiteX146" fmla="*/ 1732739 w 5402761"/>
                  <a:gd name="connsiteY146" fmla="*/ 425736 h 5441951"/>
                  <a:gd name="connsiteX147" fmla="*/ 1697023 w 5402761"/>
                  <a:gd name="connsiteY147" fmla="*/ 416804 h 5441951"/>
                  <a:gd name="connsiteX148" fmla="*/ 1595827 w 5402761"/>
                  <a:gd name="connsiteY148" fmla="*/ 142875 h 5441951"/>
                  <a:gd name="connsiteX149" fmla="*/ 1464868 w 5402761"/>
                  <a:gd name="connsiteY149" fmla="*/ 142875 h 5441951"/>
                  <a:gd name="connsiteX150" fmla="*/ 1333910 w 5402761"/>
                  <a:gd name="connsiteY150" fmla="*/ 142875 h 5441951"/>
                  <a:gd name="connsiteX151" fmla="*/ 1464868 w 5402761"/>
                  <a:gd name="connsiteY151" fmla="*/ 0 h 5441951"/>
                  <a:gd name="connsiteX152" fmla="*/ 1655355 w 5402761"/>
                  <a:gd name="connsiteY152" fmla="*/ 11906 h 5441951"/>
                  <a:gd name="connsiteX153" fmla="*/ 1694048 w 5402761"/>
                  <a:gd name="connsiteY153" fmla="*/ 17858 h 5441951"/>
                  <a:gd name="connsiteX154" fmla="*/ 1801197 w 5402761"/>
                  <a:gd name="connsiteY154" fmla="*/ 300612 h 5441951"/>
                  <a:gd name="connsiteX155" fmla="*/ 1941086 w 5402761"/>
                  <a:gd name="connsiteY155" fmla="*/ 348234 h 5441951"/>
                  <a:gd name="connsiteX156" fmla="*/ 2203005 w 5402761"/>
                  <a:gd name="connsiteY156" fmla="*/ 202392 h 5441951"/>
                  <a:gd name="connsiteX157" fmla="*/ 2238721 w 5402761"/>
                  <a:gd name="connsiteY157" fmla="*/ 226203 h 5441951"/>
                  <a:gd name="connsiteX158" fmla="*/ 2387539 w 5402761"/>
                  <a:gd name="connsiteY158" fmla="*/ 339305 h 5441951"/>
                  <a:gd name="connsiteX159" fmla="*/ 2524452 w 5402761"/>
                  <a:gd name="connsiteY159" fmla="*/ 467288 h 5441951"/>
                  <a:gd name="connsiteX160" fmla="*/ 2554215 w 5402761"/>
                  <a:gd name="connsiteY160" fmla="*/ 500028 h 5441951"/>
                  <a:gd name="connsiteX161" fmla="*/ 2467901 w 5402761"/>
                  <a:gd name="connsiteY161" fmla="*/ 753018 h 5441951"/>
                  <a:gd name="connsiteX162" fmla="*/ 2572073 w 5402761"/>
                  <a:gd name="connsiteY162" fmla="*/ 919694 h 5441951"/>
                  <a:gd name="connsiteX163" fmla="*/ 2825064 w 5402761"/>
                  <a:gd name="connsiteY163" fmla="*/ 964339 h 5441951"/>
                  <a:gd name="connsiteX164" fmla="*/ 2836969 w 5402761"/>
                  <a:gd name="connsiteY164" fmla="*/ 1006008 h 5441951"/>
                  <a:gd name="connsiteX165" fmla="*/ 2878638 w 5402761"/>
                  <a:gd name="connsiteY165" fmla="*/ 1190543 h 5441951"/>
                  <a:gd name="connsiteX166" fmla="*/ 2899473 w 5402761"/>
                  <a:gd name="connsiteY166" fmla="*/ 1378053 h 5441951"/>
                  <a:gd name="connsiteX167" fmla="*/ 2902449 w 5402761"/>
                  <a:gd name="connsiteY167" fmla="*/ 1419722 h 5441951"/>
                  <a:gd name="connsiteX168" fmla="*/ 2691128 w 5402761"/>
                  <a:gd name="connsiteY168" fmla="*/ 1547705 h 5441951"/>
                  <a:gd name="connsiteX169" fmla="*/ 2655411 w 5402761"/>
                  <a:gd name="connsiteY169" fmla="*/ 1762003 h 5441951"/>
                  <a:gd name="connsiteX170" fmla="*/ 2810182 w 5402761"/>
                  <a:gd name="connsiteY170" fmla="*/ 1952489 h 5441951"/>
                  <a:gd name="connsiteX171" fmla="*/ 2792324 w 5402761"/>
                  <a:gd name="connsiteY171" fmla="*/ 1988206 h 5441951"/>
                  <a:gd name="connsiteX172" fmla="*/ 2706010 w 5402761"/>
                  <a:gd name="connsiteY172" fmla="*/ 2160834 h 5441951"/>
                  <a:gd name="connsiteX173" fmla="*/ 2604813 w 5402761"/>
                  <a:gd name="connsiteY173" fmla="*/ 2318581 h 5441951"/>
                  <a:gd name="connsiteX174" fmla="*/ 2581002 w 5402761"/>
                  <a:gd name="connsiteY174" fmla="*/ 2351321 h 5441951"/>
                  <a:gd name="connsiteX175" fmla="*/ 2313130 w 5402761"/>
                  <a:gd name="connsiteY175" fmla="*/ 2309652 h 5441951"/>
                  <a:gd name="connsiteX176" fmla="*/ 2170265 w 5402761"/>
                  <a:gd name="connsiteY176" fmla="*/ 2422754 h 5441951"/>
                  <a:gd name="connsiteX177" fmla="*/ 2164312 w 5402761"/>
                  <a:gd name="connsiteY177" fmla="*/ 2699555 h 5441951"/>
                  <a:gd name="connsiteX178" fmla="*/ 2128596 w 5402761"/>
                  <a:gd name="connsiteY178" fmla="*/ 2717413 h 5441951"/>
                  <a:gd name="connsiteX179" fmla="*/ 1952991 w 5402761"/>
                  <a:gd name="connsiteY179" fmla="*/ 2791822 h 5441951"/>
                  <a:gd name="connsiteX180" fmla="*/ 1774410 w 5402761"/>
                  <a:gd name="connsiteY180" fmla="*/ 2845396 h 5441951"/>
                  <a:gd name="connsiteX181" fmla="*/ 1732741 w 5402761"/>
                  <a:gd name="connsiteY181" fmla="*/ 2854325 h 5441951"/>
                  <a:gd name="connsiteX182" fmla="*/ 1542254 w 5402761"/>
                  <a:gd name="connsiteY182" fmla="*/ 2634075 h 5441951"/>
                  <a:gd name="connsiteX183" fmla="*/ 1384507 w 5402761"/>
                  <a:gd name="connsiteY183" fmla="*/ 2634075 h 5441951"/>
                  <a:gd name="connsiteX184" fmla="*/ 1194020 w 5402761"/>
                  <a:gd name="connsiteY184" fmla="*/ 2854325 h 5441951"/>
                  <a:gd name="connsiteX185" fmla="*/ 1152351 w 5402761"/>
                  <a:gd name="connsiteY185" fmla="*/ 2845396 h 5441951"/>
                  <a:gd name="connsiteX186" fmla="*/ 970793 w 5402761"/>
                  <a:gd name="connsiteY186" fmla="*/ 2791822 h 5441951"/>
                  <a:gd name="connsiteX187" fmla="*/ 798164 w 5402761"/>
                  <a:gd name="connsiteY187" fmla="*/ 2717413 h 5441951"/>
                  <a:gd name="connsiteX188" fmla="*/ 759472 w 5402761"/>
                  <a:gd name="connsiteY188" fmla="*/ 2696578 h 5441951"/>
                  <a:gd name="connsiteX189" fmla="*/ 756495 w 5402761"/>
                  <a:gd name="connsiteY189" fmla="*/ 2419777 h 5441951"/>
                  <a:gd name="connsiteX190" fmla="*/ 613630 w 5402761"/>
                  <a:gd name="connsiteY190" fmla="*/ 2306676 h 5441951"/>
                  <a:gd name="connsiteX191" fmla="*/ 345758 w 5402761"/>
                  <a:gd name="connsiteY191" fmla="*/ 2351321 h 5441951"/>
                  <a:gd name="connsiteX192" fmla="*/ 321947 w 5402761"/>
                  <a:gd name="connsiteY192" fmla="*/ 2315605 h 5441951"/>
                  <a:gd name="connsiteX193" fmla="*/ 217774 w 5402761"/>
                  <a:gd name="connsiteY193" fmla="*/ 2160834 h 5441951"/>
                  <a:gd name="connsiteX194" fmla="*/ 131460 w 5402761"/>
                  <a:gd name="connsiteY194" fmla="*/ 1988206 h 5441951"/>
                  <a:gd name="connsiteX195" fmla="*/ 116578 w 5402761"/>
                  <a:gd name="connsiteY195" fmla="*/ 1952489 h 5441951"/>
                  <a:gd name="connsiteX196" fmla="*/ 274325 w 5402761"/>
                  <a:gd name="connsiteY196" fmla="*/ 1759026 h 5441951"/>
                  <a:gd name="connsiteX197" fmla="*/ 235633 w 5402761"/>
                  <a:gd name="connsiteY197" fmla="*/ 1544729 h 5441951"/>
                  <a:gd name="connsiteX198" fmla="*/ 24311 w 5402761"/>
                  <a:gd name="connsiteY198" fmla="*/ 1419722 h 5441951"/>
                  <a:gd name="connsiteX199" fmla="*/ 27287 w 5402761"/>
                  <a:gd name="connsiteY199" fmla="*/ 1375077 h 5441951"/>
                  <a:gd name="connsiteX200" fmla="*/ 48122 w 5402761"/>
                  <a:gd name="connsiteY200" fmla="*/ 1187566 h 5441951"/>
                  <a:gd name="connsiteX201" fmla="*/ 92767 w 5402761"/>
                  <a:gd name="connsiteY201" fmla="*/ 1006008 h 5441951"/>
                  <a:gd name="connsiteX202" fmla="*/ 104673 w 5402761"/>
                  <a:gd name="connsiteY202" fmla="*/ 964339 h 5441951"/>
                  <a:gd name="connsiteX203" fmla="*/ 357663 w 5402761"/>
                  <a:gd name="connsiteY203" fmla="*/ 916718 h 5441951"/>
                  <a:gd name="connsiteX204" fmla="*/ 464812 w 5402761"/>
                  <a:gd name="connsiteY204" fmla="*/ 753018 h 5441951"/>
                  <a:gd name="connsiteX205" fmla="*/ 372545 w 5402761"/>
                  <a:gd name="connsiteY205" fmla="*/ 497051 h 5441951"/>
                  <a:gd name="connsiteX206" fmla="*/ 402309 w 5402761"/>
                  <a:gd name="connsiteY206" fmla="*/ 467288 h 5441951"/>
                  <a:gd name="connsiteX207" fmla="*/ 539221 w 5402761"/>
                  <a:gd name="connsiteY207" fmla="*/ 339305 h 5441951"/>
                  <a:gd name="connsiteX208" fmla="*/ 693992 w 5402761"/>
                  <a:gd name="connsiteY208" fmla="*/ 223227 h 5441951"/>
                  <a:gd name="connsiteX209" fmla="*/ 726732 w 5402761"/>
                  <a:gd name="connsiteY209" fmla="*/ 199416 h 5441951"/>
                  <a:gd name="connsiteX210" fmla="*/ 985675 w 5402761"/>
                  <a:gd name="connsiteY210" fmla="*/ 345257 h 5441951"/>
                  <a:gd name="connsiteX211" fmla="*/ 1125564 w 5402761"/>
                  <a:gd name="connsiteY211" fmla="*/ 300612 h 5441951"/>
                  <a:gd name="connsiteX212" fmla="*/ 1235689 w 5402761"/>
                  <a:gd name="connsiteY212" fmla="*/ 17858 h 5441951"/>
                  <a:gd name="connsiteX213" fmla="*/ 1277358 w 5402761"/>
                  <a:gd name="connsiteY213" fmla="*/ 11906 h 5441951"/>
                  <a:gd name="connsiteX214" fmla="*/ 1464868 w 5402761"/>
                  <a:gd name="connsiteY214" fmla="*/ 0 h 544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5402761" h="5441951">
                    <a:moveTo>
                      <a:pt x="3533552" y="4075113"/>
                    </a:moveTo>
                    <a:cubicBezTo>
                      <a:pt x="3643735" y="4075113"/>
                      <a:pt x="3643735" y="4075113"/>
                      <a:pt x="3643735" y="4075113"/>
                    </a:cubicBezTo>
                    <a:cubicBezTo>
                      <a:pt x="3643735" y="4155462"/>
                      <a:pt x="3643735" y="4155462"/>
                      <a:pt x="3643735" y="4155462"/>
                    </a:cubicBezTo>
                    <a:cubicBezTo>
                      <a:pt x="3706272" y="4161414"/>
                      <a:pt x="3750941" y="4176294"/>
                      <a:pt x="3780720" y="4197125"/>
                    </a:cubicBezTo>
                    <a:cubicBezTo>
                      <a:pt x="3742007" y="4301281"/>
                      <a:pt x="3742007" y="4301281"/>
                      <a:pt x="3742007" y="4301281"/>
                    </a:cubicBezTo>
                    <a:cubicBezTo>
                      <a:pt x="3694360" y="4271522"/>
                      <a:pt x="3646713" y="4253667"/>
                      <a:pt x="3599066" y="4253667"/>
                    </a:cubicBezTo>
                    <a:cubicBezTo>
                      <a:pt x="3569287" y="4253667"/>
                      <a:pt x="3548441" y="4262594"/>
                      <a:pt x="3530574" y="4277474"/>
                    </a:cubicBezTo>
                    <a:cubicBezTo>
                      <a:pt x="3515684" y="4292353"/>
                      <a:pt x="3506750" y="4313185"/>
                      <a:pt x="3506750" y="4334016"/>
                    </a:cubicBezTo>
                    <a:cubicBezTo>
                      <a:pt x="3506750" y="4375678"/>
                      <a:pt x="3551419" y="4414365"/>
                      <a:pt x="3640757" y="4456027"/>
                    </a:cubicBezTo>
                    <a:cubicBezTo>
                      <a:pt x="3691382" y="4476859"/>
                      <a:pt x="3727117" y="4497690"/>
                      <a:pt x="3747963" y="4518521"/>
                    </a:cubicBezTo>
                    <a:cubicBezTo>
                      <a:pt x="3768808" y="4536376"/>
                      <a:pt x="3780720" y="4560184"/>
                      <a:pt x="3792632" y="4583991"/>
                    </a:cubicBezTo>
                    <a:cubicBezTo>
                      <a:pt x="3804543" y="4610774"/>
                      <a:pt x="3810499" y="4634581"/>
                      <a:pt x="3810499" y="4664340"/>
                    </a:cubicBezTo>
                    <a:cubicBezTo>
                      <a:pt x="3810499" y="4708978"/>
                      <a:pt x="3795610" y="4747665"/>
                      <a:pt x="3768808" y="4780400"/>
                    </a:cubicBezTo>
                    <a:cubicBezTo>
                      <a:pt x="3739029" y="4810158"/>
                      <a:pt x="3697338" y="4833966"/>
                      <a:pt x="3643735" y="4845869"/>
                    </a:cubicBezTo>
                    <a:cubicBezTo>
                      <a:pt x="3643735" y="4953001"/>
                      <a:pt x="3643735" y="4953001"/>
                      <a:pt x="3643735" y="4953001"/>
                    </a:cubicBezTo>
                    <a:cubicBezTo>
                      <a:pt x="3533552" y="4953001"/>
                      <a:pt x="3533552" y="4953001"/>
                      <a:pt x="3533552" y="4953001"/>
                    </a:cubicBezTo>
                    <a:cubicBezTo>
                      <a:pt x="3533552" y="4854797"/>
                      <a:pt x="3533552" y="4854797"/>
                      <a:pt x="3533552" y="4854797"/>
                    </a:cubicBezTo>
                    <a:cubicBezTo>
                      <a:pt x="3479949" y="4848845"/>
                      <a:pt x="3426346" y="4833966"/>
                      <a:pt x="3378699" y="4807183"/>
                    </a:cubicBezTo>
                    <a:cubicBezTo>
                      <a:pt x="3426346" y="4697075"/>
                      <a:pt x="3426346" y="4697075"/>
                      <a:pt x="3426346" y="4697075"/>
                    </a:cubicBezTo>
                    <a:cubicBezTo>
                      <a:pt x="3476971" y="4732785"/>
                      <a:pt x="3524618" y="4747665"/>
                      <a:pt x="3575243" y="4747665"/>
                    </a:cubicBezTo>
                    <a:cubicBezTo>
                      <a:pt x="3646713" y="4747665"/>
                      <a:pt x="3685426" y="4723858"/>
                      <a:pt x="3685426" y="4673267"/>
                    </a:cubicBezTo>
                    <a:cubicBezTo>
                      <a:pt x="3685426" y="4649460"/>
                      <a:pt x="3676492" y="4625653"/>
                      <a:pt x="3655647" y="4607798"/>
                    </a:cubicBezTo>
                    <a:cubicBezTo>
                      <a:pt x="3637779" y="4586967"/>
                      <a:pt x="3602044" y="4563159"/>
                      <a:pt x="3548441" y="4536376"/>
                    </a:cubicBezTo>
                    <a:cubicBezTo>
                      <a:pt x="3494839" y="4509593"/>
                      <a:pt x="3459103" y="4488762"/>
                      <a:pt x="3441236" y="4473883"/>
                    </a:cubicBezTo>
                    <a:cubicBezTo>
                      <a:pt x="3420390" y="4456027"/>
                      <a:pt x="3405501" y="4435196"/>
                      <a:pt x="3396567" y="4414365"/>
                    </a:cubicBezTo>
                    <a:cubicBezTo>
                      <a:pt x="3384655" y="4390558"/>
                      <a:pt x="3381677" y="4363775"/>
                      <a:pt x="3381677" y="4336992"/>
                    </a:cubicBezTo>
                    <a:cubicBezTo>
                      <a:pt x="3381677" y="4292353"/>
                      <a:pt x="3393589" y="4256643"/>
                      <a:pt x="3423368" y="4226884"/>
                    </a:cubicBezTo>
                    <a:cubicBezTo>
                      <a:pt x="3450170" y="4194149"/>
                      <a:pt x="3485905" y="4170342"/>
                      <a:pt x="3533552" y="4161414"/>
                    </a:cubicBezTo>
                    <a:cubicBezTo>
                      <a:pt x="3533552" y="4075113"/>
                      <a:pt x="3533552" y="4075113"/>
                      <a:pt x="3533552" y="4075113"/>
                    </a:cubicBezTo>
                    <a:close/>
                    <a:moveTo>
                      <a:pt x="1932486" y="3735388"/>
                    </a:moveTo>
                    <a:lnTo>
                      <a:pt x="1932486" y="5310188"/>
                    </a:lnTo>
                    <a:lnTo>
                      <a:pt x="5272586" y="5310188"/>
                    </a:lnTo>
                    <a:lnTo>
                      <a:pt x="5272586" y="3735388"/>
                    </a:lnTo>
                    <a:close/>
                    <a:moveTo>
                      <a:pt x="1867774" y="3608388"/>
                    </a:moveTo>
                    <a:cubicBezTo>
                      <a:pt x="5337298" y="3608388"/>
                      <a:pt x="5337298" y="3608388"/>
                      <a:pt x="5337298" y="3608388"/>
                    </a:cubicBezTo>
                    <a:cubicBezTo>
                      <a:pt x="5373005" y="3608388"/>
                      <a:pt x="5402761" y="3635177"/>
                      <a:pt x="5402761" y="3670896"/>
                    </a:cubicBezTo>
                    <a:cubicBezTo>
                      <a:pt x="5402761" y="5376467"/>
                      <a:pt x="5402761" y="5376467"/>
                      <a:pt x="5402761" y="5376467"/>
                    </a:cubicBezTo>
                    <a:cubicBezTo>
                      <a:pt x="5402761" y="5412186"/>
                      <a:pt x="5373005" y="5441951"/>
                      <a:pt x="5337298" y="5441951"/>
                    </a:cubicBezTo>
                    <a:cubicBezTo>
                      <a:pt x="1867774" y="5441951"/>
                      <a:pt x="1867774" y="5441951"/>
                      <a:pt x="1867774" y="5441951"/>
                    </a:cubicBezTo>
                    <a:cubicBezTo>
                      <a:pt x="1832067" y="5441951"/>
                      <a:pt x="1802311" y="5412186"/>
                      <a:pt x="1802311" y="5376467"/>
                    </a:cubicBezTo>
                    <a:cubicBezTo>
                      <a:pt x="1802311" y="3670896"/>
                      <a:pt x="1802311" y="3670896"/>
                      <a:pt x="1802311" y="3670896"/>
                    </a:cubicBezTo>
                    <a:cubicBezTo>
                      <a:pt x="1802311" y="3635177"/>
                      <a:pt x="1832067" y="3608388"/>
                      <a:pt x="1867774" y="3608388"/>
                    </a:cubicBezTo>
                    <a:close/>
                    <a:moveTo>
                      <a:pt x="409138" y="2566988"/>
                    </a:moveTo>
                    <a:cubicBezTo>
                      <a:pt x="409138" y="2566988"/>
                      <a:pt x="409138" y="2566988"/>
                      <a:pt x="465674" y="2623521"/>
                    </a:cubicBezTo>
                    <a:cubicBezTo>
                      <a:pt x="581720" y="2739561"/>
                      <a:pt x="769180" y="2929987"/>
                      <a:pt x="792985" y="2950815"/>
                    </a:cubicBezTo>
                    <a:cubicBezTo>
                      <a:pt x="822740" y="2977594"/>
                      <a:pt x="828691" y="3022225"/>
                      <a:pt x="804887" y="3057929"/>
                    </a:cubicBezTo>
                    <a:cubicBezTo>
                      <a:pt x="790009" y="3075782"/>
                      <a:pt x="766205" y="3087683"/>
                      <a:pt x="742400" y="3087683"/>
                    </a:cubicBezTo>
                    <a:cubicBezTo>
                      <a:pt x="724547" y="3087683"/>
                      <a:pt x="709669" y="3081733"/>
                      <a:pt x="694791" y="3072806"/>
                    </a:cubicBezTo>
                    <a:cubicBezTo>
                      <a:pt x="688840" y="3069831"/>
                      <a:pt x="679914" y="3060905"/>
                      <a:pt x="489478" y="2867504"/>
                    </a:cubicBezTo>
                    <a:cubicBezTo>
                      <a:pt x="489478" y="2867504"/>
                      <a:pt x="489478" y="2867504"/>
                      <a:pt x="489478" y="4444467"/>
                    </a:cubicBezTo>
                    <a:cubicBezTo>
                      <a:pt x="489478" y="4444467"/>
                      <a:pt x="489478" y="4444467"/>
                      <a:pt x="1667797" y="4444467"/>
                    </a:cubicBezTo>
                    <a:cubicBezTo>
                      <a:pt x="1712430" y="4444467"/>
                      <a:pt x="1745161" y="4480172"/>
                      <a:pt x="1745161" y="4524803"/>
                    </a:cubicBezTo>
                    <a:cubicBezTo>
                      <a:pt x="1745161" y="4566458"/>
                      <a:pt x="1712430" y="4602163"/>
                      <a:pt x="1667797" y="4602163"/>
                    </a:cubicBezTo>
                    <a:cubicBezTo>
                      <a:pt x="1667797" y="4602163"/>
                      <a:pt x="1667797" y="4602163"/>
                      <a:pt x="331774" y="4602163"/>
                    </a:cubicBezTo>
                    <a:cubicBezTo>
                      <a:pt x="331774" y="4602163"/>
                      <a:pt x="331774" y="4602163"/>
                      <a:pt x="331774" y="2867504"/>
                    </a:cubicBezTo>
                    <a:cubicBezTo>
                      <a:pt x="331774" y="2867504"/>
                      <a:pt x="331774" y="2867504"/>
                      <a:pt x="132412" y="3063880"/>
                    </a:cubicBezTo>
                    <a:cubicBezTo>
                      <a:pt x="102657" y="3096610"/>
                      <a:pt x="52072" y="3096610"/>
                      <a:pt x="22316" y="3063880"/>
                    </a:cubicBezTo>
                    <a:cubicBezTo>
                      <a:pt x="-7439" y="3034126"/>
                      <a:pt x="-7439" y="2983544"/>
                      <a:pt x="22316" y="2953790"/>
                    </a:cubicBezTo>
                    <a:cubicBezTo>
                      <a:pt x="22316" y="2953790"/>
                      <a:pt x="22316" y="2953790"/>
                      <a:pt x="409138" y="2566988"/>
                    </a:cubicBezTo>
                    <a:close/>
                    <a:moveTo>
                      <a:pt x="3075116" y="1373188"/>
                    </a:moveTo>
                    <a:cubicBezTo>
                      <a:pt x="3075116" y="1373188"/>
                      <a:pt x="3075116" y="1373188"/>
                      <a:pt x="4412049" y="1373188"/>
                    </a:cubicBezTo>
                    <a:cubicBezTo>
                      <a:pt x="4412049" y="1373188"/>
                      <a:pt x="4412049" y="1373188"/>
                      <a:pt x="4412049" y="3104872"/>
                    </a:cubicBezTo>
                    <a:cubicBezTo>
                      <a:pt x="4412049" y="3104872"/>
                      <a:pt x="4412049" y="3104872"/>
                      <a:pt x="4605591" y="2914446"/>
                    </a:cubicBezTo>
                    <a:cubicBezTo>
                      <a:pt x="4635367" y="2884692"/>
                      <a:pt x="4685986" y="2884692"/>
                      <a:pt x="4715761" y="2917422"/>
                    </a:cubicBezTo>
                    <a:cubicBezTo>
                      <a:pt x="4745537" y="2947176"/>
                      <a:pt x="4745537" y="2997758"/>
                      <a:pt x="4715761" y="3027512"/>
                    </a:cubicBezTo>
                    <a:cubicBezTo>
                      <a:pt x="4715761" y="3027512"/>
                      <a:pt x="4715761" y="3027512"/>
                      <a:pt x="4400138" y="3336954"/>
                    </a:cubicBezTo>
                    <a:cubicBezTo>
                      <a:pt x="4394183" y="3348855"/>
                      <a:pt x="4385250" y="3357781"/>
                      <a:pt x="4376318" y="3363732"/>
                    </a:cubicBezTo>
                    <a:cubicBezTo>
                      <a:pt x="4376318" y="3363732"/>
                      <a:pt x="4376318" y="3363732"/>
                      <a:pt x="4331654" y="3408363"/>
                    </a:cubicBezTo>
                    <a:cubicBezTo>
                      <a:pt x="4331654" y="3408363"/>
                      <a:pt x="4331654" y="3408363"/>
                      <a:pt x="4275080" y="3351831"/>
                    </a:cubicBezTo>
                    <a:cubicBezTo>
                      <a:pt x="4161932" y="3238765"/>
                      <a:pt x="3974345" y="3051315"/>
                      <a:pt x="3953502" y="3030487"/>
                    </a:cubicBezTo>
                    <a:cubicBezTo>
                      <a:pt x="3920748" y="3003709"/>
                      <a:pt x="3914793" y="2959077"/>
                      <a:pt x="3938614" y="2923373"/>
                    </a:cubicBezTo>
                    <a:cubicBezTo>
                      <a:pt x="3965412" y="2890643"/>
                      <a:pt x="4013053" y="2881717"/>
                      <a:pt x="4048784" y="2908496"/>
                    </a:cubicBezTo>
                    <a:cubicBezTo>
                      <a:pt x="4054739" y="2911471"/>
                      <a:pt x="4063672" y="2917422"/>
                      <a:pt x="4257214" y="3110823"/>
                    </a:cubicBezTo>
                    <a:cubicBezTo>
                      <a:pt x="4257214" y="3110823"/>
                      <a:pt x="4257214" y="3110823"/>
                      <a:pt x="4257214" y="1527909"/>
                    </a:cubicBezTo>
                    <a:cubicBezTo>
                      <a:pt x="4257214" y="1527909"/>
                      <a:pt x="4257214" y="1527909"/>
                      <a:pt x="3075116" y="1527909"/>
                    </a:cubicBezTo>
                    <a:cubicBezTo>
                      <a:pt x="3033430" y="1527909"/>
                      <a:pt x="2997699" y="1495180"/>
                      <a:pt x="2997699" y="1450549"/>
                    </a:cubicBezTo>
                    <a:cubicBezTo>
                      <a:pt x="2997699" y="1408893"/>
                      <a:pt x="3033430" y="1373188"/>
                      <a:pt x="3075116" y="1373188"/>
                    </a:cubicBezTo>
                    <a:close/>
                    <a:moveTo>
                      <a:pt x="1464174" y="669925"/>
                    </a:moveTo>
                    <a:cubicBezTo>
                      <a:pt x="1038949" y="669925"/>
                      <a:pt x="694236" y="1014993"/>
                      <a:pt x="694236" y="1440657"/>
                    </a:cubicBezTo>
                    <a:cubicBezTo>
                      <a:pt x="694236" y="1866321"/>
                      <a:pt x="1038949" y="2211389"/>
                      <a:pt x="1464174" y="2211389"/>
                    </a:cubicBezTo>
                    <a:cubicBezTo>
                      <a:pt x="1889399" y="2211389"/>
                      <a:pt x="2234112" y="1866321"/>
                      <a:pt x="2234112" y="1440657"/>
                    </a:cubicBezTo>
                    <a:cubicBezTo>
                      <a:pt x="2234112" y="1014993"/>
                      <a:pt x="1889399" y="669925"/>
                      <a:pt x="1464174" y="669925"/>
                    </a:cubicBezTo>
                    <a:close/>
                    <a:moveTo>
                      <a:pt x="1465761" y="533400"/>
                    </a:moveTo>
                    <a:cubicBezTo>
                      <a:pt x="1967263" y="533400"/>
                      <a:pt x="2373811" y="939948"/>
                      <a:pt x="2373811" y="1441450"/>
                    </a:cubicBezTo>
                    <a:cubicBezTo>
                      <a:pt x="2373811" y="1942952"/>
                      <a:pt x="1967263" y="2349500"/>
                      <a:pt x="1465761" y="2349500"/>
                    </a:cubicBezTo>
                    <a:cubicBezTo>
                      <a:pt x="964259" y="2349500"/>
                      <a:pt x="557711" y="1942952"/>
                      <a:pt x="557711" y="1441450"/>
                    </a:cubicBezTo>
                    <a:cubicBezTo>
                      <a:pt x="557711" y="939948"/>
                      <a:pt x="964259" y="533400"/>
                      <a:pt x="1465761" y="533400"/>
                    </a:cubicBezTo>
                    <a:close/>
                    <a:moveTo>
                      <a:pt x="1333910" y="142875"/>
                    </a:moveTo>
                    <a:cubicBezTo>
                      <a:pt x="1333910" y="142875"/>
                      <a:pt x="1333910" y="142875"/>
                      <a:pt x="1232714" y="416804"/>
                    </a:cubicBezTo>
                    <a:cubicBezTo>
                      <a:pt x="1232714" y="416804"/>
                      <a:pt x="1232714" y="416804"/>
                      <a:pt x="1196998" y="425736"/>
                    </a:cubicBezTo>
                    <a:cubicBezTo>
                      <a:pt x="1131519" y="440624"/>
                      <a:pt x="1071992" y="461466"/>
                      <a:pt x="1009489" y="488263"/>
                    </a:cubicBezTo>
                    <a:cubicBezTo>
                      <a:pt x="1009489" y="488263"/>
                      <a:pt x="1009489" y="488263"/>
                      <a:pt x="979726" y="503152"/>
                    </a:cubicBezTo>
                    <a:cubicBezTo>
                      <a:pt x="979726" y="503152"/>
                      <a:pt x="979726" y="503152"/>
                      <a:pt x="732690" y="363209"/>
                    </a:cubicBezTo>
                    <a:cubicBezTo>
                      <a:pt x="682092" y="401916"/>
                      <a:pt x="631494" y="440624"/>
                      <a:pt x="628518" y="443601"/>
                    </a:cubicBezTo>
                    <a:cubicBezTo>
                      <a:pt x="628518" y="443601"/>
                      <a:pt x="577920" y="485287"/>
                      <a:pt x="530299" y="532926"/>
                    </a:cubicBezTo>
                    <a:cubicBezTo>
                      <a:pt x="530299" y="532926"/>
                      <a:pt x="530299" y="532926"/>
                      <a:pt x="619589" y="777080"/>
                    </a:cubicBezTo>
                    <a:cubicBezTo>
                      <a:pt x="619589" y="777080"/>
                      <a:pt x="619589" y="777080"/>
                      <a:pt x="592802" y="806854"/>
                    </a:cubicBezTo>
                    <a:cubicBezTo>
                      <a:pt x="542204" y="869382"/>
                      <a:pt x="500536" y="937864"/>
                      <a:pt x="467796" y="1009324"/>
                    </a:cubicBezTo>
                    <a:cubicBezTo>
                      <a:pt x="467796" y="1009324"/>
                      <a:pt x="467796" y="1009324"/>
                      <a:pt x="452914" y="1039098"/>
                    </a:cubicBezTo>
                    <a:cubicBezTo>
                      <a:pt x="452914" y="1039098"/>
                      <a:pt x="452914" y="1039098"/>
                      <a:pt x="211831" y="1086738"/>
                    </a:cubicBezTo>
                    <a:cubicBezTo>
                      <a:pt x="196949" y="1146289"/>
                      <a:pt x="185044" y="1205838"/>
                      <a:pt x="185044" y="1211793"/>
                    </a:cubicBezTo>
                    <a:cubicBezTo>
                      <a:pt x="185044" y="1214771"/>
                      <a:pt x="173139" y="1277297"/>
                      <a:pt x="167186" y="1345779"/>
                    </a:cubicBezTo>
                    <a:cubicBezTo>
                      <a:pt x="167186" y="1345779"/>
                      <a:pt x="167186" y="1345779"/>
                      <a:pt x="366601" y="1461902"/>
                    </a:cubicBezTo>
                    <a:cubicBezTo>
                      <a:pt x="366601" y="1461902"/>
                      <a:pt x="366601" y="1461902"/>
                      <a:pt x="369577" y="1500609"/>
                    </a:cubicBezTo>
                    <a:cubicBezTo>
                      <a:pt x="375530" y="1583978"/>
                      <a:pt x="390411" y="1673303"/>
                      <a:pt x="417198" y="1756673"/>
                    </a:cubicBezTo>
                    <a:cubicBezTo>
                      <a:pt x="417198" y="1756673"/>
                      <a:pt x="417198" y="1756673"/>
                      <a:pt x="429104" y="1789425"/>
                    </a:cubicBezTo>
                    <a:cubicBezTo>
                      <a:pt x="429104" y="1789425"/>
                      <a:pt x="429104" y="1789425"/>
                      <a:pt x="277311" y="1974029"/>
                    </a:cubicBezTo>
                    <a:cubicBezTo>
                      <a:pt x="304098" y="2033579"/>
                      <a:pt x="336837" y="2090151"/>
                      <a:pt x="336837" y="2090151"/>
                    </a:cubicBezTo>
                    <a:cubicBezTo>
                      <a:pt x="336837" y="2090151"/>
                      <a:pt x="369577" y="2146723"/>
                      <a:pt x="408269" y="2200318"/>
                    </a:cubicBezTo>
                    <a:cubicBezTo>
                      <a:pt x="408269" y="2200318"/>
                      <a:pt x="408269" y="2200318"/>
                      <a:pt x="658281" y="2161611"/>
                    </a:cubicBezTo>
                    <a:cubicBezTo>
                      <a:pt x="658281" y="2161611"/>
                      <a:pt x="658281" y="2161611"/>
                      <a:pt x="685068" y="2185431"/>
                    </a:cubicBezTo>
                    <a:cubicBezTo>
                      <a:pt x="735666" y="2236048"/>
                      <a:pt x="798169" y="2283688"/>
                      <a:pt x="863649" y="2325372"/>
                    </a:cubicBezTo>
                    <a:cubicBezTo>
                      <a:pt x="863649" y="2325372"/>
                      <a:pt x="863649" y="2325372"/>
                      <a:pt x="896388" y="2346215"/>
                    </a:cubicBezTo>
                    <a:cubicBezTo>
                      <a:pt x="896388" y="2346215"/>
                      <a:pt x="896388" y="2346215"/>
                      <a:pt x="896388" y="2611211"/>
                    </a:cubicBezTo>
                    <a:cubicBezTo>
                      <a:pt x="955915" y="2638008"/>
                      <a:pt x="1018418" y="2661828"/>
                      <a:pt x="1018418" y="2661828"/>
                    </a:cubicBezTo>
                    <a:cubicBezTo>
                      <a:pt x="1018418" y="2661828"/>
                      <a:pt x="1080921" y="2682671"/>
                      <a:pt x="1143424" y="2700536"/>
                    </a:cubicBezTo>
                    <a:cubicBezTo>
                      <a:pt x="1143424" y="2700536"/>
                      <a:pt x="1143424" y="2700536"/>
                      <a:pt x="1324981" y="2492112"/>
                    </a:cubicBezTo>
                    <a:cubicBezTo>
                      <a:pt x="1324981" y="2492112"/>
                      <a:pt x="1324981" y="2492112"/>
                      <a:pt x="1360697" y="2495089"/>
                    </a:cubicBezTo>
                    <a:cubicBezTo>
                      <a:pt x="1429152" y="2501044"/>
                      <a:pt x="1494632" y="2501044"/>
                      <a:pt x="1566064" y="2495089"/>
                    </a:cubicBezTo>
                    <a:cubicBezTo>
                      <a:pt x="1566064" y="2495089"/>
                      <a:pt x="1566064" y="2495089"/>
                      <a:pt x="1601780" y="2492112"/>
                    </a:cubicBezTo>
                    <a:cubicBezTo>
                      <a:pt x="1601780" y="2492112"/>
                      <a:pt x="1601780" y="2492112"/>
                      <a:pt x="1783336" y="2703513"/>
                    </a:cubicBezTo>
                    <a:cubicBezTo>
                      <a:pt x="1845839" y="2685648"/>
                      <a:pt x="1902390" y="2661828"/>
                      <a:pt x="1905366" y="2661828"/>
                    </a:cubicBezTo>
                    <a:cubicBezTo>
                      <a:pt x="1905366" y="2661828"/>
                      <a:pt x="1967869" y="2638008"/>
                      <a:pt x="2030372" y="2611211"/>
                    </a:cubicBezTo>
                    <a:cubicBezTo>
                      <a:pt x="2030372" y="2611211"/>
                      <a:pt x="2030372" y="2611211"/>
                      <a:pt x="2033348" y="2349192"/>
                    </a:cubicBezTo>
                    <a:cubicBezTo>
                      <a:pt x="2033348" y="2349192"/>
                      <a:pt x="2033348" y="2349192"/>
                      <a:pt x="2063112" y="2328350"/>
                    </a:cubicBezTo>
                    <a:cubicBezTo>
                      <a:pt x="2128591" y="2286665"/>
                      <a:pt x="2188118" y="2239025"/>
                      <a:pt x="2244668" y="2185431"/>
                    </a:cubicBezTo>
                    <a:cubicBezTo>
                      <a:pt x="2244668" y="2185431"/>
                      <a:pt x="2244668" y="2185431"/>
                      <a:pt x="2271455" y="2161611"/>
                    </a:cubicBezTo>
                    <a:cubicBezTo>
                      <a:pt x="2271455" y="2161611"/>
                      <a:pt x="2271455" y="2161611"/>
                      <a:pt x="2518491" y="2200318"/>
                    </a:cubicBezTo>
                    <a:cubicBezTo>
                      <a:pt x="2554207" y="2149701"/>
                      <a:pt x="2586947" y="2093129"/>
                      <a:pt x="2589923" y="2090151"/>
                    </a:cubicBezTo>
                    <a:cubicBezTo>
                      <a:pt x="2589923" y="2090151"/>
                      <a:pt x="2622663" y="2033579"/>
                      <a:pt x="2649450" y="1977007"/>
                    </a:cubicBezTo>
                    <a:cubicBezTo>
                      <a:pt x="2649450" y="1977007"/>
                      <a:pt x="2649450" y="1977007"/>
                      <a:pt x="2497657" y="1792402"/>
                    </a:cubicBezTo>
                    <a:cubicBezTo>
                      <a:pt x="2497657" y="1792402"/>
                      <a:pt x="2497657" y="1792402"/>
                      <a:pt x="2509562" y="1756673"/>
                    </a:cubicBezTo>
                    <a:cubicBezTo>
                      <a:pt x="2536349" y="1673303"/>
                      <a:pt x="2554207" y="1586956"/>
                      <a:pt x="2557183" y="1500609"/>
                    </a:cubicBezTo>
                    <a:cubicBezTo>
                      <a:pt x="2557183" y="1500609"/>
                      <a:pt x="2557183" y="1500609"/>
                      <a:pt x="2560160" y="1464879"/>
                    </a:cubicBezTo>
                    <a:cubicBezTo>
                      <a:pt x="2560160" y="1464879"/>
                      <a:pt x="2560160" y="1464879"/>
                      <a:pt x="2759574" y="1345779"/>
                    </a:cubicBezTo>
                    <a:cubicBezTo>
                      <a:pt x="2753621" y="1280275"/>
                      <a:pt x="2741716" y="1214771"/>
                      <a:pt x="2741716" y="1214771"/>
                    </a:cubicBezTo>
                    <a:cubicBezTo>
                      <a:pt x="2741716" y="1214771"/>
                      <a:pt x="2729811" y="1152243"/>
                      <a:pt x="2714929" y="1086738"/>
                    </a:cubicBezTo>
                    <a:cubicBezTo>
                      <a:pt x="2714929" y="1086738"/>
                      <a:pt x="2714929" y="1086738"/>
                      <a:pt x="2476822" y="1042076"/>
                    </a:cubicBezTo>
                    <a:cubicBezTo>
                      <a:pt x="2476822" y="1042076"/>
                      <a:pt x="2476822" y="1042076"/>
                      <a:pt x="2461941" y="1009324"/>
                    </a:cubicBezTo>
                    <a:cubicBezTo>
                      <a:pt x="2429201" y="940841"/>
                      <a:pt x="2384556" y="869382"/>
                      <a:pt x="2333958" y="806854"/>
                    </a:cubicBezTo>
                    <a:cubicBezTo>
                      <a:pt x="2333958" y="806854"/>
                      <a:pt x="2333958" y="806854"/>
                      <a:pt x="2310148" y="777080"/>
                    </a:cubicBezTo>
                    <a:cubicBezTo>
                      <a:pt x="2310148" y="777080"/>
                      <a:pt x="2310148" y="777080"/>
                      <a:pt x="2396461" y="532926"/>
                    </a:cubicBezTo>
                    <a:cubicBezTo>
                      <a:pt x="2348840" y="488263"/>
                      <a:pt x="2301218" y="446579"/>
                      <a:pt x="2298242" y="443601"/>
                    </a:cubicBezTo>
                    <a:cubicBezTo>
                      <a:pt x="2292289" y="440624"/>
                      <a:pt x="2247645" y="401916"/>
                      <a:pt x="2197047" y="363209"/>
                    </a:cubicBezTo>
                    <a:cubicBezTo>
                      <a:pt x="2197047" y="363209"/>
                      <a:pt x="2197047" y="363209"/>
                      <a:pt x="1950011" y="503152"/>
                    </a:cubicBezTo>
                    <a:cubicBezTo>
                      <a:pt x="1950011" y="503152"/>
                      <a:pt x="1950011" y="503152"/>
                      <a:pt x="1917271" y="488263"/>
                    </a:cubicBezTo>
                    <a:cubicBezTo>
                      <a:pt x="1860721" y="461466"/>
                      <a:pt x="1798218" y="440624"/>
                      <a:pt x="1732739" y="425736"/>
                    </a:cubicBezTo>
                    <a:cubicBezTo>
                      <a:pt x="1732739" y="425736"/>
                      <a:pt x="1732739" y="425736"/>
                      <a:pt x="1697023" y="416804"/>
                    </a:cubicBezTo>
                    <a:cubicBezTo>
                      <a:pt x="1697023" y="416804"/>
                      <a:pt x="1697023" y="416804"/>
                      <a:pt x="1595827" y="142875"/>
                    </a:cubicBezTo>
                    <a:cubicBezTo>
                      <a:pt x="1527371" y="142875"/>
                      <a:pt x="1464868" y="142875"/>
                      <a:pt x="1464868" y="142875"/>
                    </a:cubicBezTo>
                    <a:cubicBezTo>
                      <a:pt x="1464868" y="142875"/>
                      <a:pt x="1399389" y="142875"/>
                      <a:pt x="1333910" y="142875"/>
                    </a:cubicBezTo>
                    <a:close/>
                    <a:moveTo>
                      <a:pt x="1464868" y="0"/>
                    </a:moveTo>
                    <a:cubicBezTo>
                      <a:pt x="1470821" y="0"/>
                      <a:pt x="1569041" y="0"/>
                      <a:pt x="1655355" y="11906"/>
                    </a:cubicBezTo>
                    <a:cubicBezTo>
                      <a:pt x="1655355" y="11906"/>
                      <a:pt x="1655355" y="11906"/>
                      <a:pt x="1694048" y="17858"/>
                    </a:cubicBezTo>
                    <a:cubicBezTo>
                      <a:pt x="1694048" y="17858"/>
                      <a:pt x="1694048" y="17858"/>
                      <a:pt x="1801197" y="300612"/>
                    </a:cubicBezTo>
                    <a:cubicBezTo>
                      <a:pt x="1848819" y="315494"/>
                      <a:pt x="1896440" y="330376"/>
                      <a:pt x="1941086" y="348234"/>
                    </a:cubicBezTo>
                    <a:cubicBezTo>
                      <a:pt x="1941086" y="348234"/>
                      <a:pt x="1941086" y="348234"/>
                      <a:pt x="2203005" y="202392"/>
                    </a:cubicBezTo>
                    <a:cubicBezTo>
                      <a:pt x="2203005" y="202392"/>
                      <a:pt x="2203005" y="202392"/>
                      <a:pt x="2238721" y="226203"/>
                    </a:cubicBezTo>
                    <a:cubicBezTo>
                      <a:pt x="2310154" y="273825"/>
                      <a:pt x="2387539" y="339305"/>
                      <a:pt x="2387539" y="339305"/>
                    </a:cubicBezTo>
                    <a:cubicBezTo>
                      <a:pt x="2390516" y="342281"/>
                      <a:pt x="2467901" y="404784"/>
                      <a:pt x="2524452" y="467288"/>
                    </a:cubicBezTo>
                    <a:cubicBezTo>
                      <a:pt x="2524452" y="467288"/>
                      <a:pt x="2524452" y="467288"/>
                      <a:pt x="2554215" y="500028"/>
                    </a:cubicBezTo>
                    <a:cubicBezTo>
                      <a:pt x="2554215" y="500028"/>
                      <a:pt x="2554215" y="500028"/>
                      <a:pt x="2467901" y="753018"/>
                    </a:cubicBezTo>
                    <a:cubicBezTo>
                      <a:pt x="2503617" y="803616"/>
                      <a:pt x="2539333" y="860167"/>
                      <a:pt x="2572073" y="919694"/>
                    </a:cubicBezTo>
                    <a:cubicBezTo>
                      <a:pt x="2572073" y="919694"/>
                      <a:pt x="2572073" y="919694"/>
                      <a:pt x="2825064" y="964339"/>
                    </a:cubicBezTo>
                    <a:cubicBezTo>
                      <a:pt x="2825064" y="964339"/>
                      <a:pt x="2825064" y="964339"/>
                      <a:pt x="2836969" y="1006008"/>
                    </a:cubicBezTo>
                    <a:cubicBezTo>
                      <a:pt x="2863756" y="1089346"/>
                      <a:pt x="2878638" y="1187566"/>
                      <a:pt x="2878638" y="1190543"/>
                    </a:cubicBezTo>
                    <a:cubicBezTo>
                      <a:pt x="2878638" y="1190543"/>
                      <a:pt x="2896496" y="1291738"/>
                      <a:pt x="2899473" y="1378053"/>
                    </a:cubicBezTo>
                    <a:cubicBezTo>
                      <a:pt x="2899473" y="1378053"/>
                      <a:pt x="2899473" y="1378053"/>
                      <a:pt x="2902449" y="1419722"/>
                    </a:cubicBezTo>
                    <a:cubicBezTo>
                      <a:pt x="2902449" y="1419722"/>
                      <a:pt x="2902449" y="1419722"/>
                      <a:pt x="2691128" y="1547705"/>
                    </a:cubicBezTo>
                    <a:cubicBezTo>
                      <a:pt x="2685175" y="1619138"/>
                      <a:pt x="2676246" y="1690570"/>
                      <a:pt x="2655411" y="1762003"/>
                    </a:cubicBezTo>
                    <a:cubicBezTo>
                      <a:pt x="2655411" y="1762003"/>
                      <a:pt x="2655411" y="1762003"/>
                      <a:pt x="2810182" y="1952489"/>
                    </a:cubicBezTo>
                    <a:cubicBezTo>
                      <a:pt x="2810182" y="1952489"/>
                      <a:pt x="2810182" y="1952489"/>
                      <a:pt x="2792324" y="1988206"/>
                    </a:cubicBezTo>
                    <a:cubicBezTo>
                      <a:pt x="2759584" y="2071544"/>
                      <a:pt x="2708986" y="2160834"/>
                      <a:pt x="2706010" y="2160834"/>
                    </a:cubicBezTo>
                    <a:cubicBezTo>
                      <a:pt x="2703033" y="2169763"/>
                      <a:pt x="2655411" y="2250125"/>
                      <a:pt x="2604813" y="2318581"/>
                    </a:cubicBezTo>
                    <a:cubicBezTo>
                      <a:pt x="2604813" y="2318581"/>
                      <a:pt x="2604813" y="2318581"/>
                      <a:pt x="2581002" y="2351321"/>
                    </a:cubicBezTo>
                    <a:cubicBezTo>
                      <a:pt x="2581002" y="2351321"/>
                      <a:pt x="2581002" y="2351321"/>
                      <a:pt x="2313130" y="2309652"/>
                    </a:cubicBezTo>
                    <a:cubicBezTo>
                      <a:pt x="2271461" y="2351321"/>
                      <a:pt x="2220863" y="2390014"/>
                      <a:pt x="2170265" y="2422754"/>
                    </a:cubicBezTo>
                    <a:cubicBezTo>
                      <a:pt x="2170265" y="2422754"/>
                      <a:pt x="2170265" y="2422754"/>
                      <a:pt x="2164312" y="2699555"/>
                    </a:cubicBezTo>
                    <a:cubicBezTo>
                      <a:pt x="2164312" y="2699555"/>
                      <a:pt x="2164312" y="2699555"/>
                      <a:pt x="2128596" y="2717413"/>
                    </a:cubicBezTo>
                    <a:cubicBezTo>
                      <a:pt x="2054187" y="2756105"/>
                      <a:pt x="1958944" y="2791822"/>
                      <a:pt x="1952991" y="2791822"/>
                    </a:cubicBezTo>
                    <a:cubicBezTo>
                      <a:pt x="1950015" y="2794798"/>
                      <a:pt x="1857748" y="2824562"/>
                      <a:pt x="1774410" y="2845396"/>
                    </a:cubicBezTo>
                    <a:cubicBezTo>
                      <a:pt x="1774410" y="2845396"/>
                      <a:pt x="1774410" y="2845396"/>
                      <a:pt x="1732741" y="2854325"/>
                    </a:cubicBezTo>
                    <a:cubicBezTo>
                      <a:pt x="1732741" y="2854325"/>
                      <a:pt x="1732741" y="2854325"/>
                      <a:pt x="1542254" y="2634075"/>
                    </a:cubicBezTo>
                    <a:cubicBezTo>
                      <a:pt x="1488679" y="2637051"/>
                      <a:pt x="1438081" y="2637051"/>
                      <a:pt x="1384507" y="2634075"/>
                    </a:cubicBezTo>
                    <a:cubicBezTo>
                      <a:pt x="1384507" y="2634075"/>
                      <a:pt x="1384507" y="2634075"/>
                      <a:pt x="1194020" y="2854325"/>
                    </a:cubicBezTo>
                    <a:cubicBezTo>
                      <a:pt x="1194020" y="2854325"/>
                      <a:pt x="1194020" y="2854325"/>
                      <a:pt x="1152351" y="2845396"/>
                    </a:cubicBezTo>
                    <a:cubicBezTo>
                      <a:pt x="1069013" y="2824562"/>
                      <a:pt x="973769" y="2794798"/>
                      <a:pt x="970793" y="2791822"/>
                    </a:cubicBezTo>
                    <a:cubicBezTo>
                      <a:pt x="967817" y="2791822"/>
                      <a:pt x="875550" y="2756105"/>
                      <a:pt x="798164" y="2717413"/>
                    </a:cubicBezTo>
                    <a:cubicBezTo>
                      <a:pt x="798164" y="2717413"/>
                      <a:pt x="798164" y="2717413"/>
                      <a:pt x="759472" y="2696578"/>
                    </a:cubicBezTo>
                    <a:cubicBezTo>
                      <a:pt x="759472" y="2696578"/>
                      <a:pt x="759472" y="2696578"/>
                      <a:pt x="756495" y="2419777"/>
                    </a:cubicBezTo>
                    <a:cubicBezTo>
                      <a:pt x="705897" y="2387037"/>
                      <a:pt x="658275" y="2348345"/>
                      <a:pt x="613630" y="2306676"/>
                    </a:cubicBezTo>
                    <a:cubicBezTo>
                      <a:pt x="613630" y="2306676"/>
                      <a:pt x="613630" y="2306676"/>
                      <a:pt x="345758" y="2351321"/>
                    </a:cubicBezTo>
                    <a:cubicBezTo>
                      <a:pt x="345758" y="2351321"/>
                      <a:pt x="345758" y="2351321"/>
                      <a:pt x="321947" y="2315605"/>
                    </a:cubicBezTo>
                    <a:cubicBezTo>
                      <a:pt x="271349" y="2250125"/>
                      <a:pt x="223727" y="2169763"/>
                      <a:pt x="217774" y="2160834"/>
                    </a:cubicBezTo>
                    <a:cubicBezTo>
                      <a:pt x="217774" y="2154882"/>
                      <a:pt x="167176" y="2068567"/>
                      <a:pt x="131460" y="1988206"/>
                    </a:cubicBezTo>
                    <a:cubicBezTo>
                      <a:pt x="131460" y="1988206"/>
                      <a:pt x="131460" y="1988206"/>
                      <a:pt x="116578" y="1952489"/>
                    </a:cubicBezTo>
                    <a:cubicBezTo>
                      <a:pt x="116578" y="1952489"/>
                      <a:pt x="116578" y="1952489"/>
                      <a:pt x="274325" y="1759026"/>
                    </a:cubicBezTo>
                    <a:cubicBezTo>
                      <a:pt x="253491" y="1690570"/>
                      <a:pt x="241585" y="1616161"/>
                      <a:pt x="235633" y="1544729"/>
                    </a:cubicBezTo>
                    <a:cubicBezTo>
                      <a:pt x="235633" y="1544729"/>
                      <a:pt x="235633" y="1544729"/>
                      <a:pt x="24311" y="1419722"/>
                    </a:cubicBezTo>
                    <a:cubicBezTo>
                      <a:pt x="24311" y="1419722"/>
                      <a:pt x="24311" y="1419722"/>
                      <a:pt x="27287" y="1375077"/>
                    </a:cubicBezTo>
                    <a:cubicBezTo>
                      <a:pt x="30264" y="1288763"/>
                      <a:pt x="48122" y="1190543"/>
                      <a:pt x="48122" y="1187566"/>
                    </a:cubicBezTo>
                    <a:cubicBezTo>
                      <a:pt x="48122" y="1187566"/>
                      <a:pt x="65980" y="1089346"/>
                      <a:pt x="92767" y="1006008"/>
                    </a:cubicBezTo>
                    <a:cubicBezTo>
                      <a:pt x="92767" y="1006008"/>
                      <a:pt x="92767" y="1006008"/>
                      <a:pt x="104673" y="964339"/>
                    </a:cubicBezTo>
                    <a:cubicBezTo>
                      <a:pt x="104673" y="964339"/>
                      <a:pt x="104673" y="964339"/>
                      <a:pt x="357663" y="916718"/>
                    </a:cubicBezTo>
                    <a:cubicBezTo>
                      <a:pt x="387427" y="860167"/>
                      <a:pt x="423143" y="803616"/>
                      <a:pt x="464812" y="753018"/>
                    </a:cubicBezTo>
                    <a:cubicBezTo>
                      <a:pt x="464812" y="753018"/>
                      <a:pt x="464812" y="753018"/>
                      <a:pt x="372545" y="497051"/>
                    </a:cubicBezTo>
                    <a:cubicBezTo>
                      <a:pt x="372545" y="497051"/>
                      <a:pt x="372545" y="497051"/>
                      <a:pt x="402309" y="467288"/>
                    </a:cubicBezTo>
                    <a:cubicBezTo>
                      <a:pt x="461836" y="404784"/>
                      <a:pt x="536245" y="342281"/>
                      <a:pt x="539221" y="339305"/>
                    </a:cubicBezTo>
                    <a:cubicBezTo>
                      <a:pt x="542197" y="336328"/>
                      <a:pt x="619583" y="270848"/>
                      <a:pt x="693992" y="223227"/>
                    </a:cubicBezTo>
                    <a:cubicBezTo>
                      <a:pt x="693992" y="223227"/>
                      <a:pt x="693992" y="223227"/>
                      <a:pt x="726732" y="199416"/>
                    </a:cubicBezTo>
                    <a:cubicBezTo>
                      <a:pt x="726732" y="199416"/>
                      <a:pt x="726732" y="199416"/>
                      <a:pt x="985675" y="345257"/>
                    </a:cubicBezTo>
                    <a:cubicBezTo>
                      <a:pt x="1033297" y="330376"/>
                      <a:pt x="1080918" y="315494"/>
                      <a:pt x="1125564" y="300612"/>
                    </a:cubicBezTo>
                    <a:cubicBezTo>
                      <a:pt x="1125564" y="300612"/>
                      <a:pt x="1125564" y="300612"/>
                      <a:pt x="1235689" y="17858"/>
                    </a:cubicBezTo>
                    <a:cubicBezTo>
                      <a:pt x="1235689" y="17858"/>
                      <a:pt x="1235689" y="17858"/>
                      <a:pt x="1277358" y="11906"/>
                    </a:cubicBezTo>
                    <a:cubicBezTo>
                      <a:pt x="1360696" y="0"/>
                      <a:pt x="1461892" y="0"/>
                      <a:pt x="1464868"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50" name="Freeform 49"/>
              <p:cNvSpPr>
                <a:spLocks/>
              </p:cNvSpPr>
              <p:nvPr/>
            </p:nvSpPr>
            <p:spPr bwMode="auto">
              <a:xfrm>
                <a:off x="4449764" y="1741488"/>
                <a:ext cx="4068761" cy="4125913"/>
              </a:xfrm>
              <a:custGeom>
                <a:avLst/>
                <a:gdLst>
                  <a:gd name="connsiteX0" fmla="*/ 2733075 w 4068763"/>
                  <a:gd name="connsiteY0" fmla="*/ 2836862 h 4125912"/>
                  <a:gd name="connsiteX1" fmla="*/ 3851602 w 4068763"/>
                  <a:gd name="connsiteY1" fmla="*/ 2836862 h 4125912"/>
                  <a:gd name="connsiteX2" fmla="*/ 3860527 w 4068763"/>
                  <a:gd name="connsiteY2" fmla="*/ 2842816 h 4125912"/>
                  <a:gd name="connsiteX3" fmla="*/ 3851602 w 4068763"/>
                  <a:gd name="connsiteY3" fmla="*/ 2890449 h 4125912"/>
                  <a:gd name="connsiteX4" fmla="*/ 4006292 w 4068763"/>
                  <a:gd name="connsiteY4" fmla="*/ 3042277 h 4125912"/>
                  <a:gd name="connsiteX5" fmla="*/ 4059839 w 4068763"/>
                  <a:gd name="connsiteY5" fmla="*/ 3030369 h 4125912"/>
                  <a:gd name="connsiteX6" fmla="*/ 4068763 w 4068763"/>
                  <a:gd name="connsiteY6" fmla="*/ 3039300 h 4125912"/>
                  <a:gd name="connsiteX7" fmla="*/ 4068763 w 4068763"/>
                  <a:gd name="connsiteY7" fmla="*/ 3926452 h 4125912"/>
                  <a:gd name="connsiteX8" fmla="*/ 4059839 w 4068763"/>
                  <a:gd name="connsiteY8" fmla="*/ 3932406 h 4125912"/>
                  <a:gd name="connsiteX9" fmla="*/ 4006292 w 4068763"/>
                  <a:gd name="connsiteY9" fmla="*/ 3923475 h 4125912"/>
                  <a:gd name="connsiteX10" fmla="*/ 3851602 w 4068763"/>
                  <a:gd name="connsiteY10" fmla="*/ 4072326 h 4125912"/>
                  <a:gd name="connsiteX11" fmla="*/ 3857552 w 4068763"/>
                  <a:gd name="connsiteY11" fmla="*/ 4116981 h 4125912"/>
                  <a:gd name="connsiteX12" fmla="*/ 3851602 w 4068763"/>
                  <a:gd name="connsiteY12" fmla="*/ 4125912 h 4125912"/>
                  <a:gd name="connsiteX13" fmla="*/ 2733075 w 4068763"/>
                  <a:gd name="connsiteY13" fmla="*/ 4125912 h 4125912"/>
                  <a:gd name="connsiteX14" fmla="*/ 2730100 w 4068763"/>
                  <a:gd name="connsiteY14" fmla="*/ 4114004 h 4125912"/>
                  <a:gd name="connsiteX15" fmla="*/ 3042455 w 4068763"/>
                  <a:gd name="connsiteY15" fmla="*/ 3482876 h 4125912"/>
                  <a:gd name="connsiteX16" fmla="*/ 2730100 w 4068763"/>
                  <a:gd name="connsiteY16" fmla="*/ 2845793 h 4125912"/>
                  <a:gd name="connsiteX17" fmla="*/ 2733075 w 4068763"/>
                  <a:gd name="connsiteY17" fmla="*/ 2836862 h 4125912"/>
                  <a:gd name="connsiteX18" fmla="*/ 1232160 w 4068763"/>
                  <a:gd name="connsiteY18" fmla="*/ 2836862 h 4125912"/>
                  <a:gd name="connsiteX19" fmla="*/ 2348702 w 4068763"/>
                  <a:gd name="connsiteY19" fmla="*/ 2836862 h 4125912"/>
                  <a:gd name="connsiteX20" fmla="*/ 2354657 w 4068763"/>
                  <a:gd name="connsiteY20" fmla="*/ 2845793 h 4125912"/>
                  <a:gd name="connsiteX21" fmla="*/ 2045003 w 4068763"/>
                  <a:gd name="connsiteY21" fmla="*/ 3482876 h 4125912"/>
                  <a:gd name="connsiteX22" fmla="*/ 2354657 w 4068763"/>
                  <a:gd name="connsiteY22" fmla="*/ 4114004 h 4125912"/>
                  <a:gd name="connsiteX23" fmla="*/ 2348702 w 4068763"/>
                  <a:gd name="connsiteY23" fmla="*/ 4125912 h 4125912"/>
                  <a:gd name="connsiteX24" fmla="*/ 1235138 w 4068763"/>
                  <a:gd name="connsiteY24" fmla="*/ 4125912 h 4125912"/>
                  <a:gd name="connsiteX25" fmla="*/ 1229183 w 4068763"/>
                  <a:gd name="connsiteY25" fmla="*/ 4116981 h 4125912"/>
                  <a:gd name="connsiteX26" fmla="*/ 1235138 w 4068763"/>
                  <a:gd name="connsiteY26" fmla="*/ 4072326 h 4125912"/>
                  <a:gd name="connsiteX27" fmla="*/ 1080311 w 4068763"/>
                  <a:gd name="connsiteY27" fmla="*/ 3923475 h 4125912"/>
                  <a:gd name="connsiteX28" fmla="*/ 1029694 w 4068763"/>
                  <a:gd name="connsiteY28" fmla="*/ 3929429 h 4125912"/>
                  <a:gd name="connsiteX29" fmla="*/ 1020762 w 4068763"/>
                  <a:gd name="connsiteY29" fmla="*/ 3923475 h 4125912"/>
                  <a:gd name="connsiteX30" fmla="*/ 1020762 w 4068763"/>
                  <a:gd name="connsiteY30" fmla="*/ 3039300 h 4125912"/>
                  <a:gd name="connsiteX31" fmla="*/ 1029694 w 4068763"/>
                  <a:gd name="connsiteY31" fmla="*/ 3033346 h 4125912"/>
                  <a:gd name="connsiteX32" fmla="*/ 1080311 w 4068763"/>
                  <a:gd name="connsiteY32" fmla="*/ 3042277 h 4125912"/>
                  <a:gd name="connsiteX33" fmla="*/ 1235138 w 4068763"/>
                  <a:gd name="connsiteY33" fmla="*/ 2890449 h 4125912"/>
                  <a:gd name="connsiteX34" fmla="*/ 1229183 w 4068763"/>
                  <a:gd name="connsiteY34" fmla="*/ 2842816 h 4125912"/>
                  <a:gd name="connsiteX35" fmla="*/ 1232160 w 4068763"/>
                  <a:gd name="connsiteY35" fmla="*/ 2836862 h 4125912"/>
                  <a:gd name="connsiteX36" fmla="*/ 415132 w 4068763"/>
                  <a:gd name="connsiteY36" fmla="*/ 0 h 4125912"/>
                  <a:gd name="connsiteX37" fmla="*/ 830264 w 4068763"/>
                  <a:gd name="connsiteY37" fmla="*/ 411957 h 4125912"/>
                  <a:gd name="connsiteX38" fmla="*/ 415132 w 4068763"/>
                  <a:gd name="connsiteY38" fmla="*/ 823914 h 4125912"/>
                  <a:gd name="connsiteX39" fmla="*/ 0 w 4068763"/>
                  <a:gd name="connsiteY39" fmla="*/ 411957 h 4125912"/>
                  <a:gd name="connsiteX40" fmla="*/ 415132 w 4068763"/>
                  <a:gd name="connsiteY40" fmla="*/ 0 h 412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68763" h="4125912">
                    <a:moveTo>
                      <a:pt x="2733075" y="2836862"/>
                    </a:moveTo>
                    <a:cubicBezTo>
                      <a:pt x="2733075" y="2836862"/>
                      <a:pt x="2733075" y="2836862"/>
                      <a:pt x="3851602" y="2836862"/>
                    </a:cubicBezTo>
                    <a:cubicBezTo>
                      <a:pt x="3857552" y="2836862"/>
                      <a:pt x="3860527" y="2839839"/>
                      <a:pt x="3860527" y="2842816"/>
                    </a:cubicBezTo>
                    <a:cubicBezTo>
                      <a:pt x="3854577" y="2857701"/>
                      <a:pt x="3851602" y="2875564"/>
                      <a:pt x="3851602" y="2890449"/>
                    </a:cubicBezTo>
                    <a:cubicBezTo>
                      <a:pt x="3851602" y="2973805"/>
                      <a:pt x="3920023" y="3042277"/>
                      <a:pt x="4006292" y="3042277"/>
                    </a:cubicBezTo>
                    <a:cubicBezTo>
                      <a:pt x="4024141" y="3042277"/>
                      <a:pt x="4044965" y="3039300"/>
                      <a:pt x="4059839" y="3030369"/>
                    </a:cubicBezTo>
                    <a:cubicBezTo>
                      <a:pt x="4065788" y="3030369"/>
                      <a:pt x="4068763" y="3033346"/>
                      <a:pt x="4068763" y="3039300"/>
                    </a:cubicBezTo>
                    <a:cubicBezTo>
                      <a:pt x="4068763" y="3039300"/>
                      <a:pt x="4068763" y="3039300"/>
                      <a:pt x="4068763" y="3926452"/>
                    </a:cubicBezTo>
                    <a:cubicBezTo>
                      <a:pt x="4068763" y="3929429"/>
                      <a:pt x="4065788" y="3932406"/>
                      <a:pt x="4059839" y="3932406"/>
                    </a:cubicBezTo>
                    <a:cubicBezTo>
                      <a:pt x="4044965" y="3926452"/>
                      <a:pt x="4024141" y="3923475"/>
                      <a:pt x="4006292" y="3923475"/>
                    </a:cubicBezTo>
                    <a:cubicBezTo>
                      <a:pt x="3920023" y="3923475"/>
                      <a:pt x="3851602" y="3991946"/>
                      <a:pt x="3851602" y="4072326"/>
                    </a:cubicBezTo>
                    <a:cubicBezTo>
                      <a:pt x="3851602" y="4087211"/>
                      <a:pt x="3851602" y="4102096"/>
                      <a:pt x="3857552" y="4116981"/>
                    </a:cubicBezTo>
                    <a:cubicBezTo>
                      <a:pt x="3860527" y="4119958"/>
                      <a:pt x="3857552" y="4125912"/>
                      <a:pt x="3851602" y="4125912"/>
                    </a:cubicBezTo>
                    <a:cubicBezTo>
                      <a:pt x="3851602" y="4125912"/>
                      <a:pt x="3851602" y="4125912"/>
                      <a:pt x="2733075" y="4125912"/>
                    </a:cubicBezTo>
                    <a:cubicBezTo>
                      <a:pt x="2727125" y="4125912"/>
                      <a:pt x="2724150" y="4116981"/>
                      <a:pt x="2730100" y="4114004"/>
                    </a:cubicBezTo>
                    <a:cubicBezTo>
                      <a:pt x="2890739" y="4003854"/>
                      <a:pt x="3042455" y="3759739"/>
                      <a:pt x="3042455" y="3482876"/>
                    </a:cubicBezTo>
                    <a:cubicBezTo>
                      <a:pt x="3042455" y="3200059"/>
                      <a:pt x="2890739" y="2955943"/>
                      <a:pt x="2730100" y="2845793"/>
                    </a:cubicBezTo>
                    <a:cubicBezTo>
                      <a:pt x="2724150" y="2842816"/>
                      <a:pt x="2727125" y="2836862"/>
                      <a:pt x="2733075" y="2836862"/>
                    </a:cubicBezTo>
                    <a:close/>
                    <a:moveTo>
                      <a:pt x="1232160" y="2836862"/>
                    </a:moveTo>
                    <a:cubicBezTo>
                      <a:pt x="1232160" y="2836862"/>
                      <a:pt x="1232160" y="2836862"/>
                      <a:pt x="2348702" y="2836862"/>
                    </a:cubicBezTo>
                    <a:cubicBezTo>
                      <a:pt x="2357634" y="2836862"/>
                      <a:pt x="2360612" y="2842816"/>
                      <a:pt x="2354657" y="2845793"/>
                    </a:cubicBezTo>
                    <a:cubicBezTo>
                      <a:pt x="2196852" y="2955943"/>
                      <a:pt x="2045003" y="3200059"/>
                      <a:pt x="2045003" y="3482876"/>
                    </a:cubicBezTo>
                    <a:cubicBezTo>
                      <a:pt x="2045003" y="3759739"/>
                      <a:pt x="2196852" y="4003854"/>
                      <a:pt x="2354657" y="4114004"/>
                    </a:cubicBezTo>
                    <a:cubicBezTo>
                      <a:pt x="2360612" y="4116981"/>
                      <a:pt x="2357634" y="4125912"/>
                      <a:pt x="2348702" y="4125912"/>
                    </a:cubicBezTo>
                    <a:cubicBezTo>
                      <a:pt x="2348702" y="4125912"/>
                      <a:pt x="2348702" y="4125912"/>
                      <a:pt x="1235138" y="4125912"/>
                    </a:cubicBezTo>
                    <a:cubicBezTo>
                      <a:pt x="1232160" y="4125912"/>
                      <a:pt x="1229183" y="4119958"/>
                      <a:pt x="1229183" y="4116981"/>
                    </a:cubicBezTo>
                    <a:cubicBezTo>
                      <a:pt x="1232160" y="4102096"/>
                      <a:pt x="1235138" y="4087211"/>
                      <a:pt x="1235138" y="4072326"/>
                    </a:cubicBezTo>
                    <a:cubicBezTo>
                      <a:pt x="1235138" y="3991946"/>
                      <a:pt x="1166657" y="3923475"/>
                      <a:pt x="1080311" y="3923475"/>
                    </a:cubicBezTo>
                    <a:cubicBezTo>
                      <a:pt x="1062446" y="3923475"/>
                      <a:pt x="1044581" y="3926452"/>
                      <a:pt x="1029694" y="3929429"/>
                    </a:cubicBezTo>
                    <a:cubicBezTo>
                      <a:pt x="1026717" y="3932406"/>
                      <a:pt x="1020762" y="3929429"/>
                      <a:pt x="1020762" y="3923475"/>
                    </a:cubicBezTo>
                    <a:cubicBezTo>
                      <a:pt x="1020762" y="3923475"/>
                      <a:pt x="1020762" y="3923475"/>
                      <a:pt x="1020762" y="3039300"/>
                    </a:cubicBezTo>
                    <a:cubicBezTo>
                      <a:pt x="1020762" y="3033346"/>
                      <a:pt x="1026717" y="3030369"/>
                      <a:pt x="1029694" y="3033346"/>
                    </a:cubicBezTo>
                    <a:cubicBezTo>
                      <a:pt x="1044581" y="3039300"/>
                      <a:pt x="1062446" y="3042277"/>
                      <a:pt x="1080311" y="3042277"/>
                    </a:cubicBezTo>
                    <a:cubicBezTo>
                      <a:pt x="1166657" y="3042277"/>
                      <a:pt x="1235138" y="2973805"/>
                      <a:pt x="1235138" y="2890449"/>
                    </a:cubicBezTo>
                    <a:cubicBezTo>
                      <a:pt x="1235138" y="2875564"/>
                      <a:pt x="1232160" y="2857701"/>
                      <a:pt x="1229183" y="2842816"/>
                    </a:cubicBezTo>
                    <a:cubicBezTo>
                      <a:pt x="1226205" y="2839839"/>
                      <a:pt x="1229183" y="2836862"/>
                      <a:pt x="1232160" y="2836862"/>
                    </a:cubicBezTo>
                    <a:close/>
                    <a:moveTo>
                      <a:pt x="415132" y="0"/>
                    </a:moveTo>
                    <a:cubicBezTo>
                      <a:pt x="644403" y="0"/>
                      <a:pt x="830264" y="184439"/>
                      <a:pt x="830264" y="411957"/>
                    </a:cubicBezTo>
                    <a:cubicBezTo>
                      <a:pt x="830264" y="639475"/>
                      <a:pt x="644403" y="823914"/>
                      <a:pt x="415132" y="823914"/>
                    </a:cubicBezTo>
                    <a:cubicBezTo>
                      <a:pt x="185861" y="823914"/>
                      <a:pt x="0" y="639475"/>
                      <a:pt x="0" y="411957"/>
                    </a:cubicBezTo>
                    <a:cubicBezTo>
                      <a:pt x="0" y="184439"/>
                      <a:pt x="185861" y="0"/>
                      <a:pt x="415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51" name="Group 50"/>
          <p:cNvGrpSpPr/>
          <p:nvPr/>
        </p:nvGrpSpPr>
        <p:grpSpPr>
          <a:xfrm>
            <a:off x="9177268" y="1727613"/>
            <a:ext cx="1645920" cy="1645920"/>
            <a:chOff x="5273040" y="2606040"/>
            <a:chExt cx="1645920" cy="1645920"/>
          </a:xfrm>
        </p:grpSpPr>
        <p:sp>
          <p:nvSpPr>
            <p:cNvPr id="52" name="AutoShape 3"/>
            <p:cNvSpPr>
              <a:spLocks noChangeAspect="1" noChangeArrowheads="1" noTextEdit="1"/>
            </p:cNvSpPr>
            <p:nvPr/>
          </p:nvSpPr>
          <p:spPr bwMode="auto">
            <a:xfrm>
              <a:off x="5273040" y="2606040"/>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3" name="Group 52"/>
            <p:cNvGrpSpPr/>
            <p:nvPr/>
          </p:nvGrpSpPr>
          <p:grpSpPr>
            <a:xfrm>
              <a:off x="5441061" y="2961132"/>
              <a:ext cx="1309878" cy="935736"/>
              <a:chOff x="5441061" y="2961132"/>
              <a:chExt cx="1309878" cy="935736"/>
            </a:xfrm>
          </p:grpSpPr>
          <p:sp>
            <p:nvSpPr>
              <p:cNvPr id="54" name="Freeform 53"/>
              <p:cNvSpPr>
                <a:spLocks/>
              </p:cNvSpPr>
              <p:nvPr/>
            </p:nvSpPr>
            <p:spPr bwMode="auto">
              <a:xfrm>
                <a:off x="5441061" y="2961132"/>
                <a:ext cx="1309878" cy="935736"/>
              </a:xfrm>
              <a:custGeom>
                <a:avLst/>
                <a:gdLst>
                  <a:gd name="connsiteX0" fmla="*/ 4318003 w 5457825"/>
                  <a:gd name="connsiteY0" fmla="*/ 604464 h 3898900"/>
                  <a:gd name="connsiteX1" fmla="*/ 4318003 w 5457825"/>
                  <a:gd name="connsiteY1" fmla="*/ 607439 h 3898900"/>
                  <a:gd name="connsiteX2" fmla="*/ 4314756 w 5457825"/>
                  <a:gd name="connsiteY2" fmla="*/ 609873 h 3898900"/>
                  <a:gd name="connsiteX3" fmla="*/ 3404310 w 5457825"/>
                  <a:gd name="connsiteY3" fmla="*/ 301025 h 3898900"/>
                  <a:gd name="connsiteX4" fmla="*/ 4264431 w 5457825"/>
                  <a:gd name="connsiteY4" fmla="*/ 455719 h 3898900"/>
                  <a:gd name="connsiteX5" fmla="*/ 4267407 w 5457825"/>
                  <a:gd name="connsiteY5" fmla="*/ 458694 h 3898900"/>
                  <a:gd name="connsiteX6" fmla="*/ 4273360 w 5457825"/>
                  <a:gd name="connsiteY6" fmla="*/ 458694 h 3898900"/>
                  <a:gd name="connsiteX7" fmla="*/ 4276336 w 5457825"/>
                  <a:gd name="connsiteY7" fmla="*/ 458694 h 3898900"/>
                  <a:gd name="connsiteX8" fmla="*/ 4282288 w 5457825"/>
                  <a:gd name="connsiteY8" fmla="*/ 461669 h 3898900"/>
                  <a:gd name="connsiteX9" fmla="*/ 4306098 w 5457825"/>
                  <a:gd name="connsiteY9" fmla="*/ 473569 h 3898900"/>
                  <a:gd name="connsiteX10" fmla="*/ 4309074 w 5457825"/>
                  <a:gd name="connsiteY10" fmla="*/ 476544 h 3898900"/>
                  <a:gd name="connsiteX11" fmla="*/ 4309074 w 5457825"/>
                  <a:gd name="connsiteY11" fmla="*/ 479519 h 3898900"/>
                  <a:gd name="connsiteX12" fmla="*/ 4315026 w 5457825"/>
                  <a:gd name="connsiteY12" fmla="*/ 482493 h 3898900"/>
                  <a:gd name="connsiteX13" fmla="*/ 4318003 w 5457825"/>
                  <a:gd name="connsiteY13" fmla="*/ 485468 h 3898900"/>
                  <a:gd name="connsiteX14" fmla="*/ 4320979 w 5457825"/>
                  <a:gd name="connsiteY14" fmla="*/ 491418 h 3898900"/>
                  <a:gd name="connsiteX15" fmla="*/ 4326931 w 5457825"/>
                  <a:gd name="connsiteY15" fmla="*/ 497368 h 3898900"/>
                  <a:gd name="connsiteX16" fmla="*/ 4329907 w 5457825"/>
                  <a:gd name="connsiteY16" fmla="*/ 503318 h 3898900"/>
                  <a:gd name="connsiteX17" fmla="*/ 4332884 w 5457825"/>
                  <a:gd name="connsiteY17" fmla="*/ 509267 h 3898900"/>
                  <a:gd name="connsiteX18" fmla="*/ 4335860 w 5457825"/>
                  <a:gd name="connsiteY18" fmla="*/ 515217 h 3898900"/>
                  <a:gd name="connsiteX19" fmla="*/ 4338836 w 5457825"/>
                  <a:gd name="connsiteY19" fmla="*/ 521167 h 3898900"/>
                  <a:gd name="connsiteX20" fmla="*/ 4338836 w 5457825"/>
                  <a:gd name="connsiteY20" fmla="*/ 524142 h 3898900"/>
                  <a:gd name="connsiteX21" fmla="*/ 4338836 w 5457825"/>
                  <a:gd name="connsiteY21" fmla="*/ 527117 h 3898900"/>
                  <a:gd name="connsiteX22" fmla="*/ 4338836 w 5457825"/>
                  <a:gd name="connsiteY22" fmla="*/ 530092 h 3898900"/>
                  <a:gd name="connsiteX23" fmla="*/ 4338836 w 5457825"/>
                  <a:gd name="connsiteY23" fmla="*/ 536041 h 3898900"/>
                  <a:gd name="connsiteX24" fmla="*/ 4341812 w 5457825"/>
                  <a:gd name="connsiteY24" fmla="*/ 539016 h 3898900"/>
                  <a:gd name="connsiteX25" fmla="*/ 4341812 w 5457825"/>
                  <a:gd name="connsiteY25" fmla="*/ 544966 h 3898900"/>
                  <a:gd name="connsiteX26" fmla="*/ 4341812 w 5457825"/>
                  <a:gd name="connsiteY26" fmla="*/ 550916 h 3898900"/>
                  <a:gd name="connsiteX27" fmla="*/ 4338836 w 5457825"/>
                  <a:gd name="connsiteY27" fmla="*/ 559841 h 3898900"/>
                  <a:gd name="connsiteX28" fmla="*/ 4338836 w 5457825"/>
                  <a:gd name="connsiteY28" fmla="*/ 562816 h 3898900"/>
                  <a:gd name="connsiteX29" fmla="*/ 4338836 w 5457825"/>
                  <a:gd name="connsiteY29" fmla="*/ 565791 h 3898900"/>
                  <a:gd name="connsiteX30" fmla="*/ 4335860 w 5457825"/>
                  <a:gd name="connsiteY30" fmla="*/ 571740 h 3898900"/>
                  <a:gd name="connsiteX31" fmla="*/ 4332884 w 5457825"/>
                  <a:gd name="connsiteY31" fmla="*/ 577690 h 3898900"/>
                  <a:gd name="connsiteX32" fmla="*/ 4332884 w 5457825"/>
                  <a:gd name="connsiteY32" fmla="*/ 583640 h 3898900"/>
                  <a:gd name="connsiteX33" fmla="*/ 4326931 w 5457825"/>
                  <a:gd name="connsiteY33" fmla="*/ 589590 h 3898900"/>
                  <a:gd name="connsiteX34" fmla="*/ 4323955 w 5457825"/>
                  <a:gd name="connsiteY34" fmla="*/ 595539 h 3898900"/>
                  <a:gd name="connsiteX35" fmla="*/ 4323955 w 5457825"/>
                  <a:gd name="connsiteY35" fmla="*/ 598514 h 3898900"/>
                  <a:gd name="connsiteX36" fmla="*/ 4318003 w 5457825"/>
                  <a:gd name="connsiteY36" fmla="*/ 604464 h 3898900"/>
                  <a:gd name="connsiteX37" fmla="*/ 4306098 w 5457825"/>
                  <a:gd name="connsiteY37" fmla="*/ 616364 h 3898900"/>
                  <a:gd name="connsiteX38" fmla="*/ 4314756 w 5457825"/>
                  <a:gd name="connsiteY38" fmla="*/ 609873 h 3898900"/>
                  <a:gd name="connsiteX39" fmla="*/ 4309074 w 5457825"/>
                  <a:gd name="connsiteY39" fmla="*/ 619339 h 3898900"/>
                  <a:gd name="connsiteX40" fmla="*/ 3737644 w 5457825"/>
                  <a:gd name="connsiteY40" fmla="*/ 1285715 h 3898900"/>
                  <a:gd name="connsiteX41" fmla="*/ 3669192 w 5457825"/>
                  <a:gd name="connsiteY41" fmla="*/ 1318439 h 3898900"/>
                  <a:gd name="connsiteX42" fmla="*/ 3612644 w 5457825"/>
                  <a:gd name="connsiteY42" fmla="*/ 1294640 h 3898900"/>
                  <a:gd name="connsiteX43" fmla="*/ 3600739 w 5457825"/>
                  <a:gd name="connsiteY43" fmla="*/ 1169694 h 3898900"/>
                  <a:gd name="connsiteX44" fmla="*/ 3969787 w 5457825"/>
                  <a:gd name="connsiteY44" fmla="*/ 738334 h 3898900"/>
                  <a:gd name="connsiteX45" fmla="*/ 1240615 w 5457825"/>
                  <a:gd name="connsiteY45" fmla="*/ 1702200 h 3898900"/>
                  <a:gd name="connsiteX46" fmla="*/ 1210853 w 5457825"/>
                  <a:gd name="connsiteY46" fmla="*/ 1708150 h 3898900"/>
                  <a:gd name="connsiteX47" fmla="*/ 1124543 w 5457825"/>
                  <a:gd name="connsiteY47" fmla="*/ 1648652 h 3898900"/>
                  <a:gd name="connsiteX48" fmla="*/ 1181091 w 5457825"/>
                  <a:gd name="connsiteY48" fmla="*/ 1532631 h 3898900"/>
                  <a:gd name="connsiteX49" fmla="*/ 3904311 w 5457825"/>
                  <a:gd name="connsiteY49" fmla="*/ 571740 h 3898900"/>
                  <a:gd name="connsiteX50" fmla="*/ 3374548 w 5457825"/>
                  <a:gd name="connsiteY50" fmla="*/ 476544 h 3898900"/>
                  <a:gd name="connsiteX51" fmla="*/ 3300143 w 5457825"/>
                  <a:gd name="connsiteY51" fmla="*/ 372422 h 3898900"/>
                  <a:gd name="connsiteX52" fmla="*/ 3404310 w 5457825"/>
                  <a:gd name="connsiteY52" fmla="*/ 301025 h 3898900"/>
                  <a:gd name="connsiteX53" fmla="*/ 130175 w 5457825"/>
                  <a:gd name="connsiteY53" fmla="*/ 130175 h 3898900"/>
                  <a:gd name="connsiteX54" fmla="*/ 130175 w 5457825"/>
                  <a:gd name="connsiteY54" fmla="*/ 3768725 h 3898900"/>
                  <a:gd name="connsiteX55" fmla="*/ 5327650 w 5457825"/>
                  <a:gd name="connsiteY55" fmla="*/ 3768725 h 3898900"/>
                  <a:gd name="connsiteX56" fmla="*/ 5327650 w 5457825"/>
                  <a:gd name="connsiteY56" fmla="*/ 130175 h 3898900"/>
                  <a:gd name="connsiteX57" fmla="*/ 130175 w 5457825"/>
                  <a:gd name="connsiteY57" fmla="*/ 130175 h 3898900"/>
                  <a:gd name="connsiteX58" fmla="*/ 130940 w 5457825"/>
                  <a:gd name="connsiteY58" fmla="*/ 0 h 3898900"/>
                  <a:gd name="connsiteX59" fmla="*/ 5326885 w 5457825"/>
                  <a:gd name="connsiteY59" fmla="*/ 0 h 3898900"/>
                  <a:gd name="connsiteX60" fmla="*/ 5386403 w 5457825"/>
                  <a:gd name="connsiteY60" fmla="*/ 11905 h 3898900"/>
                  <a:gd name="connsiteX61" fmla="*/ 5457825 w 5457825"/>
                  <a:gd name="connsiteY61" fmla="*/ 130955 h 3898900"/>
                  <a:gd name="connsiteX62" fmla="*/ 5457825 w 5457825"/>
                  <a:gd name="connsiteY62" fmla="*/ 3767945 h 3898900"/>
                  <a:gd name="connsiteX63" fmla="*/ 5457825 w 5457825"/>
                  <a:gd name="connsiteY63" fmla="*/ 3773897 h 3898900"/>
                  <a:gd name="connsiteX64" fmla="*/ 5326885 w 5457825"/>
                  <a:gd name="connsiteY64" fmla="*/ 3898900 h 3898900"/>
                  <a:gd name="connsiteX65" fmla="*/ 130940 w 5457825"/>
                  <a:gd name="connsiteY65" fmla="*/ 3898900 h 3898900"/>
                  <a:gd name="connsiteX66" fmla="*/ 0 w 5457825"/>
                  <a:gd name="connsiteY66" fmla="*/ 3773897 h 3898900"/>
                  <a:gd name="connsiteX67" fmla="*/ 0 w 5457825"/>
                  <a:gd name="connsiteY67" fmla="*/ 3767945 h 3898900"/>
                  <a:gd name="connsiteX68" fmla="*/ 0 w 5457825"/>
                  <a:gd name="connsiteY68" fmla="*/ 130955 h 3898900"/>
                  <a:gd name="connsiteX69" fmla="*/ 71422 w 5457825"/>
                  <a:gd name="connsiteY69" fmla="*/ 11905 h 3898900"/>
                  <a:gd name="connsiteX70" fmla="*/ 130940 w 5457825"/>
                  <a:gd name="connsiteY70" fmla="*/ 0 h 389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457825" h="3898900">
                    <a:moveTo>
                      <a:pt x="4318003" y="604464"/>
                    </a:moveTo>
                    <a:cubicBezTo>
                      <a:pt x="4318003" y="604464"/>
                      <a:pt x="4318003" y="604464"/>
                      <a:pt x="4318003" y="607439"/>
                    </a:cubicBezTo>
                    <a:lnTo>
                      <a:pt x="4314756" y="609873"/>
                    </a:lnTo>
                    <a:close/>
                    <a:moveTo>
                      <a:pt x="3404310" y="301025"/>
                    </a:moveTo>
                    <a:cubicBezTo>
                      <a:pt x="4264431" y="455719"/>
                      <a:pt x="4264431" y="455719"/>
                      <a:pt x="4264431" y="455719"/>
                    </a:cubicBezTo>
                    <a:cubicBezTo>
                      <a:pt x="4267407" y="458694"/>
                      <a:pt x="4267407" y="458694"/>
                      <a:pt x="4267407" y="458694"/>
                    </a:cubicBezTo>
                    <a:cubicBezTo>
                      <a:pt x="4270383" y="458694"/>
                      <a:pt x="4273360" y="458694"/>
                      <a:pt x="4273360" y="458694"/>
                    </a:cubicBezTo>
                    <a:cubicBezTo>
                      <a:pt x="4276336" y="458694"/>
                      <a:pt x="4276336" y="458694"/>
                      <a:pt x="4276336" y="458694"/>
                    </a:cubicBezTo>
                    <a:cubicBezTo>
                      <a:pt x="4279312" y="461669"/>
                      <a:pt x="4279312" y="461669"/>
                      <a:pt x="4282288" y="461669"/>
                    </a:cubicBezTo>
                    <a:cubicBezTo>
                      <a:pt x="4291217" y="464644"/>
                      <a:pt x="4297169" y="467619"/>
                      <a:pt x="4306098" y="473569"/>
                    </a:cubicBezTo>
                    <a:cubicBezTo>
                      <a:pt x="4306098" y="476544"/>
                      <a:pt x="4309074" y="476544"/>
                      <a:pt x="4309074" y="476544"/>
                    </a:cubicBezTo>
                    <a:cubicBezTo>
                      <a:pt x="4309074" y="476544"/>
                      <a:pt x="4309074" y="476544"/>
                      <a:pt x="4309074" y="479519"/>
                    </a:cubicBezTo>
                    <a:cubicBezTo>
                      <a:pt x="4312050" y="479519"/>
                      <a:pt x="4312050" y="479519"/>
                      <a:pt x="4315026" y="482493"/>
                    </a:cubicBezTo>
                    <a:cubicBezTo>
                      <a:pt x="4318003" y="485468"/>
                      <a:pt x="4318003" y="485468"/>
                      <a:pt x="4318003" y="485468"/>
                    </a:cubicBezTo>
                    <a:cubicBezTo>
                      <a:pt x="4320979" y="488443"/>
                      <a:pt x="4320979" y="488443"/>
                      <a:pt x="4320979" y="491418"/>
                    </a:cubicBezTo>
                    <a:cubicBezTo>
                      <a:pt x="4323955" y="494393"/>
                      <a:pt x="4326931" y="494393"/>
                      <a:pt x="4326931" y="497368"/>
                    </a:cubicBezTo>
                    <a:cubicBezTo>
                      <a:pt x="4326931" y="500343"/>
                      <a:pt x="4329907" y="500343"/>
                      <a:pt x="4329907" y="503318"/>
                    </a:cubicBezTo>
                    <a:cubicBezTo>
                      <a:pt x="4329907" y="503318"/>
                      <a:pt x="4332884" y="506293"/>
                      <a:pt x="4332884" y="509267"/>
                    </a:cubicBezTo>
                    <a:cubicBezTo>
                      <a:pt x="4332884" y="512242"/>
                      <a:pt x="4335860" y="512242"/>
                      <a:pt x="4335860" y="515217"/>
                    </a:cubicBezTo>
                    <a:cubicBezTo>
                      <a:pt x="4335860" y="518192"/>
                      <a:pt x="4335860" y="521167"/>
                      <a:pt x="4338836" y="521167"/>
                    </a:cubicBezTo>
                    <a:cubicBezTo>
                      <a:pt x="4338836" y="524142"/>
                      <a:pt x="4338836" y="524142"/>
                      <a:pt x="4338836" y="524142"/>
                    </a:cubicBezTo>
                    <a:cubicBezTo>
                      <a:pt x="4338836" y="527117"/>
                      <a:pt x="4338836" y="527117"/>
                      <a:pt x="4338836" y="527117"/>
                    </a:cubicBezTo>
                    <a:cubicBezTo>
                      <a:pt x="4338836" y="530092"/>
                      <a:pt x="4338836" y="530092"/>
                      <a:pt x="4338836" y="530092"/>
                    </a:cubicBezTo>
                    <a:cubicBezTo>
                      <a:pt x="4338836" y="533067"/>
                      <a:pt x="4338836" y="533067"/>
                      <a:pt x="4338836" y="536041"/>
                    </a:cubicBezTo>
                    <a:cubicBezTo>
                      <a:pt x="4338836" y="536041"/>
                      <a:pt x="4338836" y="536041"/>
                      <a:pt x="4341812" y="539016"/>
                    </a:cubicBezTo>
                    <a:cubicBezTo>
                      <a:pt x="4341812" y="539016"/>
                      <a:pt x="4341812" y="541991"/>
                      <a:pt x="4341812" y="544966"/>
                    </a:cubicBezTo>
                    <a:cubicBezTo>
                      <a:pt x="4341812" y="547941"/>
                      <a:pt x="4341812" y="547941"/>
                      <a:pt x="4341812" y="550916"/>
                    </a:cubicBezTo>
                    <a:cubicBezTo>
                      <a:pt x="4341812" y="553891"/>
                      <a:pt x="4338836" y="556866"/>
                      <a:pt x="4338836" y="559841"/>
                    </a:cubicBezTo>
                    <a:cubicBezTo>
                      <a:pt x="4338836" y="562816"/>
                      <a:pt x="4338836" y="562816"/>
                      <a:pt x="4338836" y="562816"/>
                    </a:cubicBezTo>
                    <a:cubicBezTo>
                      <a:pt x="4338836" y="565791"/>
                      <a:pt x="4338836" y="565791"/>
                      <a:pt x="4338836" y="565791"/>
                    </a:cubicBezTo>
                    <a:cubicBezTo>
                      <a:pt x="4338836" y="568765"/>
                      <a:pt x="4335860" y="568765"/>
                      <a:pt x="4335860" y="571740"/>
                    </a:cubicBezTo>
                    <a:cubicBezTo>
                      <a:pt x="4335860" y="574715"/>
                      <a:pt x="4335860" y="577690"/>
                      <a:pt x="4332884" y="577690"/>
                    </a:cubicBezTo>
                    <a:cubicBezTo>
                      <a:pt x="4332884" y="580665"/>
                      <a:pt x="4332884" y="583640"/>
                      <a:pt x="4332884" y="583640"/>
                    </a:cubicBezTo>
                    <a:cubicBezTo>
                      <a:pt x="4329907" y="586615"/>
                      <a:pt x="4329907" y="589590"/>
                      <a:pt x="4326931" y="589590"/>
                    </a:cubicBezTo>
                    <a:cubicBezTo>
                      <a:pt x="4326931" y="592565"/>
                      <a:pt x="4326931" y="595539"/>
                      <a:pt x="4323955" y="595539"/>
                    </a:cubicBezTo>
                    <a:cubicBezTo>
                      <a:pt x="4323955" y="598514"/>
                      <a:pt x="4323955" y="598514"/>
                      <a:pt x="4323955" y="598514"/>
                    </a:cubicBezTo>
                    <a:cubicBezTo>
                      <a:pt x="4320979" y="601489"/>
                      <a:pt x="4320979" y="601489"/>
                      <a:pt x="4318003" y="604464"/>
                    </a:cubicBezTo>
                    <a:cubicBezTo>
                      <a:pt x="4315026" y="610414"/>
                      <a:pt x="4309074" y="613389"/>
                      <a:pt x="4306098" y="616364"/>
                    </a:cubicBezTo>
                    <a:lnTo>
                      <a:pt x="4314756" y="609873"/>
                    </a:lnTo>
                    <a:lnTo>
                      <a:pt x="4309074" y="619339"/>
                    </a:lnTo>
                    <a:cubicBezTo>
                      <a:pt x="3737644" y="1285715"/>
                      <a:pt x="3737644" y="1285715"/>
                      <a:pt x="3737644" y="1285715"/>
                    </a:cubicBezTo>
                    <a:cubicBezTo>
                      <a:pt x="3719787" y="1306539"/>
                      <a:pt x="3695977" y="1318439"/>
                      <a:pt x="3669192" y="1318439"/>
                    </a:cubicBezTo>
                    <a:cubicBezTo>
                      <a:pt x="3648358" y="1318439"/>
                      <a:pt x="3627525" y="1309514"/>
                      <a:pt x="3612644" y="1294640"/>
                    </a:cubicBezTo>
                    <a:cubicBezTo>
                      <a:pt x="3573953" y="1264891"/>
                      <a:pt x="3570977" y="1208368"/>
                      <a:pt x="3600739" y="1169694"/>
                    </a:cubicBezTo>
                    <a:cubicBezTo>
                      <a:pt x="3969787" y="738334"/>
                      <a:pt x="3969787" y="738334"/>
                      <a:pt x="3969787" y="738334"/>
                    </a:cubicBezTo>
                    <a:cubicBezTo>
                      <a:pt x="1240615" y="1702200"/>
                      <a:pt x="1240615" y="1702200"/>
                      <a:pt x="1240615" y="1702200"/>
                    </a:cubicBezTo>
                    <a:cubicBezTo>
                      <a:pt x="1228710" y="1705175"/>
                      <a:pt x="1219782" y="1708150"/>
                      <a:pt x="1210853" y="1708150"/>
                    </a:cubicBezTo>
                    <a:cubicBezTo>
                      <a:pt x="1172162" y="1708150"/>
                      <a:pt x="1139424" y="1684351"/>
                      <a:pt x="1124543" y="1648652"/>
                    </a:cubicBezTo>
                    <a:cubicBezTo>
                      <a:pt x="1109662" y="1601054"/>
                      <a:pt x="1133472" y="1550481"/>
                      <a:pt x="1181091" y="1532631"/>
                    </a:cubicBezTo>
                    <a:cubicBezTo>
                      <a:pt x="3904311" y="571740"/>
                      <a:pt x="3904311" y="571740"/>
                      <a:pt x="3904311" y="571740"/>
                    </a:cubicBezTo>
                    <a:cubicBezTo>
                      <a:pt x="3374548" y="476544"/>
                      <a:pt x="3374548" y="476544"/>
                      <a:pt x="3374548" y="476544"/>
                    </a:cubicBezTo>
                    <a:cubicBezTo>
                      <a:pt x="3323953" y="467619"/>
                      <a:pt x="3291215" y="420021"/>
                      <a:pt x="3300143" y="372422"/>
                    </a:cubicBezTo>
                    <a:cubicBezTo>
                      <a:pt x="3309072" y="321849"/>
                      <a:pt x="3356691" y="292100"/>
                      <a:pt x="3404310" y="301025"/>
                    </a:cubicBezTo>
                    <a:close/>
                    <a:moveTo>
                      <a:pt x="130175" y="130175"/>
                    </a:moveTo>
                    <a:cubicBezTo>
                      <a:pt x="130175" y="130175"/>
                      <a:pt x="130175" y="130175"/>
                      <a:pt x="130175" y="3768725"/>
                    </a:cubicBezTo>
                    <a:cubicBezTo>
                      <a:pt x="130175" y="3768725"/>
                      <a:pt x="130175" y="3768725"/>
                      <a:pt x="5327650" y="3768725"/>
                    </a:cubicBezTo>
                    <a:cubicBezTo>
                      <a:pt x="5327650" y="3768725"/>
                      <a:pt x="5327650" y="3768725"/>
                      <a:pt x="5327650" y="130175"/>
                    </a:cubicBezTo>
                    <a:cubicBezTo>
                      <a:pt x="5327650" y="130175"/>
                      <a:pt x="5327650" y="130175"/>
                      <a:pt x="130175" y="130175"/>
                    </a:cubicBezTo>
                    <a:close/>
                    <a:moveTo>
                      <a:pt x="130940" y="0"/>
                    </a:moveTo>
                    <a:cubicBezTo>
                      <a:pt x="130940" y="0"/>
                      <a:pt x="130940" y="0"/>
                      <a:pt x="5326885" y="0"/>
                    </a:cubicBezTo>
                    <a:cubicBezTo>
                      <a:pt x="5347716" y="0"/>
                      <a:pt x="5368547" y="2976"/>
                      <a:pt x="5386403" y="11905"/>
                    </a:cubicBezTo>
                    <a:cubicBezTo>
                      <a:pt x="5428066" y="35715"/>
                      <a:pt x="5457825" y="77383"/>
                      <a:pt x="5457825" y="130955"/>
                    </a:cubicBezTo>
                    <a:cubicBezTo>
                      <a:pt x="5457825" y="130955"/>
                      <a:pt x="5457825" y="130955"/>
                      <a:pt x="5457825" y="3767945"/>
                    </a:cubicBezTo>
                    <a:cubicBezTo>
                      <a:pt x="5457825" y="3767945"/>
                      <a:pt x="5457825" y="3770921"/>
                      <a:pt x="5457825" y="3773897"/>
                    </a:cubicBezTo>
                    <a:cubicBezTo>
                      <a:pt x="5454849" y="3842351"/>
                      <a:pt x="5395331" y="3898900"/>
                      <a:pt x="5326885" y="3898900"/>
                    </a:cubicBezTo>
                    <a:cubicBezTo>
                      <a:pt x="5326885" y="3898900"/>
                      <a:pt x="5326885" y="3898900"/>
                      <a:pt x="130940" y="3898900"/>
                    </a:cubicBezTo>
                    <a:cubicBezTo>
                      <a:pt x="59518" y="3898900"/>
                      <a:pt x="2976" y="3842351"/>
                      <a:pt x="0" y="3773897"/>
                    </a:cubicBezTo>
                    <a:cubicBezTo>
                      <a:pt x="0" y="3770921"/>
                      <a:pt x="0" y="3767945"/>
                      <a:pt x="0" y="3767945"/>
                    </a:cubicBezTo>
                    <a:cubicBezTo>
                      <a:pt x="0" y="3767945"/>
                      <a:pt x="0" y="3767945"/>
                      <a:pt x="0" y="130955"/>
                    </a:cubicBezTo>
                    <a:cubicBezTo>
                      <a:pt x="0" y="77383"/>
                      <a:pt x="26783" y="35715"/>
                      <a:pt x="71422" y="11905"/>
                    </a:cubicBezTo>
                    <a:cubicBezTo>
                      <a:pt x="89278" y="2976"/>
                      <a:pt x="110109" y="0"/>
                      <a:pt x="13094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55" name="Freeform 7"/>
              <p:cNvSpPr>
                <a:spLocks noEditPoints="1"/>
              </p:cNvSpPr>
              <p:nvPr/>
            </p:nvSpPr>
            <p:spPr bwMode="auto">
              <a:xfrm>
                <a:off x="5516499" y="3221736"/>
                <a:ext cx="1159002" cy="598551"/>
              </a:xfrm>
              <a:custGeom>
                <a:avLst/>
                <a:gdLst>
                  <a:gd name="T0" fmla="*/ 9 w 1622"/>
                  <a:gd name="T1" fmla="*/ 487 h 838"/>
                  <a:gd name="T2" fmla="*/ 338 w 1622"/>
                  <a:gd name="T3" fmla="*/ 487 h 838"/>
                  <a:gd name="T4" fmla="*/ 347 w 1622"/>
                  <a:gd name="T5" fmla="*/ 496 h 838"/>
                  <a:gd name="T6" fmla="*/ 347 w 1622"/>
                  <a:gd name="T7" fmla="*/ 830 h 838"/>
                  <a:gd name="T8" fmla="*/ 338 w 1622"/>
                  <a:gd name="T9" fmla="*/ 838 h 838"/>
                  <a:gd name="T10" fmla="*/ 9 w 1622"/>
                  <a:gd name="T11" fmla="*/ 838 h 838"/>
                  <a:gd name="T12" fmla="*/ 0 w 1622"/>
                  <a:gd name="T13" fmla="*/ 830 h 838"/>
                  <a:gd name="T14" fmla="*/ 0 w 1622"/>
                  <a:gd name="T15" fmla="*/ 496 h 838"/>
                  <a:gd name="T16" fmla="*/ 9 w 1622"/>
                  <a:gd name="T17" fmla="*/ 487 h 838"/>
                  <a:gd name="T18" fmla="*/ 434 w 1622"/>
                  <a:gd name="T19" fmla="*/ 351 h 838"/>
                  <a:gd name="T20" fmla="*/ 763 w 1622"/>
                  <a:gd name="T21" fmla="*/ 351 h 838"/>
                  <a:gd name="T22" fmla="*/ 772 w 1622"/>
                  <a:gd name="T23" fmla="*/ 360 h 838"/>
                  <a:gd name="T24" fmla="*/ 772 w 1622"/>
                  <a:gd name="T25" fmla="*/ 830 h 838"/>
                  <a:gd name="T26" fmla="*/ 763 w 1622"/>
                  <a:gd name="T27" fmla="*/ 838 h 838"/>
                  <a:gd name="T28" fmla="*/ 434 w 1622"/>
                  <a:gd name="T29" fmla="*/ 838 h 838"/>
                  <a:gd name="T30" fmla="*/ 425 w 1622"/>
                  <a:gd name="T31" fmla="*/ 830 h 838"/>
                  <a:gd name="T32" fmla="*/ 425 w 1622"/>
                  <a:gd name="T33" fmla="*/ 360 h 838"/>
                  <a:gd name="T34" fmla="*/ 434 w 1622"/>
                  <a:gd name="T35" fmla="*/ 351 h 838"/>
                  <a:gd name="T36" fmla="*/ 859 w 1622"/>
                  <a:gd name="T37" fmla="*/ 198 h 838"/>
                  <a:gd name="T38" fmla="*/ 1188 w 1622"/>
                  <a:gd name="T39" fmla="*/ 198 h 838"/>
                  <a:gd name="T40" fmla="*/ 1197 w 1622"/>
                  <a:gd name="T41" fmla="*/ 207 h 838"/>
                  <a:gd name="T42" fmla="*/ 1197 w 1622"/>
                  <a:gd name="T43" fmla="*/ 830 h 838"/>
                  <a:gd name="T44" fmla="*/ 1188 w 1622"/>
                  <a:gd name="T45" fmla="*/ 838 h 838"/>
                  <a:gd name="T46" fmla="*/ 859 w 1622"/>
                  <a:gd name="T47" fmla="*/ 838 h 838"/>
                  <a:gd name="T48" fmla="*/ 850 w 1622"/>
                  <a:gd name="T49" fmla="*/ 830 h 838"/>
                  <a:gd name="T50" fmla="*/ 850 w 1622"/>
                  <a:gd name="T51" fmla="*/ 207 h 838"/>
                  <a:gd name="T52" fmla="*/ 859 w 1622"/>
                  <a:gd name="T53" fmla="*/ 198 h 838"/>
                  <a:gd name="T54" fmla="*/ 1283 w 1622"/>
                  <a:gd name="T55" fmla="*/ 0 h 838"/>
                  <a:gd name="T56" fmla="*/ 1613 w 1622"/>
                  <a:gd name="T57" fmla="*/ 0 h 838"/>
                  <a:gd name="T58" fmla="*/ 1622 w 1622"/>
                  <a:gd name="T59" fmla="*/ 9 h 838"/>
                  <a:gd name="T60" fmla="*/ 1622 w 1622"/>
                  <a:gd name="T61" fmla="*/ 830 h 838"/>
                  <a:gd name="T62" fmla="*/ 1613 w 1622"/>
                  <a:gd name="T63" fmla="*/ 838 h 838"/>
                  <a:gd name="T64" fmla="*/ 1283 w 1622"/>
                  <a:gd name="T65" fmla="*/ 838 h 838"/>
                  <a:gd name="T66" fmla="*/ 1275 w 1622"/>
                  <a:gd name="T67" fmla="*/ 830 h 838"/>
                  <a:gd name="T68" fmla="*/ 1275 w 1622"/>
                  <a:gd name="T69" fmla="*/ 9 h 838"/>
                  <a:gd name="T70" fmla="*/ 1283 w 1622"/>
                  <a:gd name="T7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22" h="838">
                    <a:moveTo>
                      <a:pt x="9" y="487"/>
                    </a:moveTo>
                    <a:cubicBezTo>
                      <a:pt x="9" y="487"/>
                      <a:pt x="9" y="487"/>
                      <a:pt x="338" y="487"/>
                    </a:cubicBezTo>
                    <a:cubicBezTo>
                      <a:pt x="343" y="487"/>
                      <a:pt x="347" y="491"/>
                      <a:pt x="347" y="496"/>
                    </a:cubicBezTo>
                    <a:cubicBezTo>
                      <a:pt x="347" y="496"/>
                      <a:pt x="347" y="496"/>
                      <a:pt x="347" y="830"/>
                    </a:cubicBezTo>
                    <a:cubicBezTo>
                      <a:pt x="347" y="834"/>
                      <a:pt x="343" y="838"/>
                      <a:pt x="338" y="838"/>
                    </a:cubicBezTo>
                    <a:cubicBezTo>
                      <a:pt x="338" y="838"/>
                      <a:pt x="338" y="838"/>
                      <a:pt x="9" y="838"/>
                    </a:cubicBezTo>
                    <a:cubicBezTo>
                      <a:pt x="4" y="838"/>
                      <a:pt x="0" y="834"/>
                      <a:pt x="0" y="830"/>
                    </a:cubicBezTo>
                    <a:cubicBezTo>
                      <a:pt x="0" y="830"/>
                      <a:pt x="0" y="830"/>
                      <a:pt x="0" y="496"/>
                    </a:cubicBezTo>
                    <a:cubicBezTo>
                      <a:pt x="0" y="491"/>
                      <a:pt x="4" y="487"/>
                      <a:pt x="9" y="487"/>
                    </a:cubicBezTo>
                    <a:close/>
                    <a:moveTo>
                      <a:pt x="434" y="351"/>
                    </a:moveTo>
                    <a:cubicBezTo>
                      <a:pt x="434" y="351"/>
                      <a:pt x="434" y="351"/>
                      <a:pt x="763" y="351"/>
                    </a:cubicBezTo>
                    <a:cubicBezTo>
                      <a:pt x="768" y="351"/>
                      <a:pt x="772" y="355"/>
                      <a:pt x="772" y="360"/>
                    </a:cubicBezTo>
                    <a:cubicBezTo>
                      <a:pt x="772" y="360"/>
                      <a:pt x="772" y="360"/>
                      <a:pt x="772" y="830"/>
                    </a:cubicBezTo>
                    <a:cubicBezTo>
                      <a:pt x="772" y="834"/>
                      <a:pt x="768" y="838"/>
                      <a:pt x="763" y="838"/>
                    </a:cubicBezTo>
                    <a:cubicBezTo>
                      <a:pt x="763" y="838"/>
                      <a:pt x="763" y="838"/>
                      <a:pt x="434" y="838"/>
                    </a:cubicBezTo>
                    <a:cubicBezTo>
                      <a:pt x="429" y="838"/>
                      <a:pt x="425" y="834"/>
                      <a:pt x="425" y="830"/>
                    </a:cubicBezTo>
                    <a:cubicBezTo>
                      <a:pt x="425" y="830"/>
                      <a:pt x="425" y="830"/>
                      <a:pt x="425" y="360"/>
                    </a:cubicBezTo>
                    <a:cubicBezTo>
                      <a:pt x="425" y="355"/>
                      <a:pt x="429" y="351"/>
                      <a:pt x="434" y="351"/>
                    </a:cubicBezTo>
                    <a:close/>
                    <a:moveTo>
                      <a:pt x="859" y="198"/>
                    </a:moveTo>
                    <a:cubicBezTo>
                      <a:pt x="859" y="198"/>
                      <a:pt x="859" y="198"/>
                      <a:pt x="1188" y="198"/>
                    </a:cubicBezTo>
                    <a:cubicBezTo>
                      <a:pt x="1193" y="198"/>
                      <a:pt x="1197" y="202"/>
                      <a:pt x="1197" y="207"/>
                    </a:cubicBezTo>
                    <a:cubicBezTo>
                      <a:pt x="1197" y="207"/>
                      <a:pt x="1197" y="207"/>
                      <a:pt x="1197" y="830"/>
                    </a:cubicBezTo>
                    <a:cubicBezTo>
                      <a:pt x="1197" y="834"/>
                      <a:pt x="1193" y="838"/>
                      <a:pt x="1188" y="838"/>
                    </a:cubicBezTo>
                    <a:cubicBezTo>
                      <a:pt x="1188" y="838"/>
                      <a:pt x="1188" y="838"/>
                      <a:pt x="859" y="838"/>
                    </a:cubicBezTo>
                    <a:cubicBezTo>
                      <a:pt x="854" y="838"/>
                      <a:pt x="850" y="834"/>
                      <a:pt x="850" y="830"/>
                    </a:cubicBezTo>
                    <a:cubicBezTo>
                      <a:pt x="850" y="830"/>
                      <a:pt x="850" y="830"/>
                      <a:pt x="850" y="207"/>
                    </a:cubicBezTo>
                    <a:cubicBezTo>
                      <a:pt x="850" y="202"/>
                      <a:pt x="854" y="198"/>
                      <a:pt x="859" y="198"/>
                    </a:cubicBezTo>
                    <a:close/>
                    <a:moveTo>
                      <a:pt x="1283" y="0"/>
                    </a:moveTo>
                    <a:cubicBezTo>
                      <a:pt x="1283" y="0"/>
                      <a:pt x="1283" y="0"/>
                      <a:pt x="1613" y="0"/>
                    </a:cubicBezTo>
                    <a:cubicBezTo>
                      <a:pt x="1618" y="0"/>
                      <a:pt x="1622" y="4"/>
                      <a:pt x="1622" y="9"/>
                    </a:cubicBezTo>
                    <a:cubicBezTo>
                      <a:pt x="1622" y="9"/>
                      <a:pt x="1622" y="9"/>
                      <a:pt x="1622" y="830"/>
                    </a:cubicBezTo>
                    <a:cubicBezTo>
                      <a:pt x="1622" y="834"/>
                      <a:pt x="1618" y="838"/>
                      <a:pt x="1613" y="838"/>
                    </a:cubicBezTo>
                    <a:cubicBezTo>
                      <a:pt x="1613" y="838"/>
                      <a:pt x="1613" y="838"/>
                      <a:pt x="1283" y="838"/>
                    </a:cubicBezTo>
                    <a:cubicBezTo>
                      <a:pt x="1279" y="838"/>
                      <a:pt x="1275" y="834"/>
                      <a:pt x="1275" y="830"/>
                    </a:cubicBezTo>
                    <a:cubicBezTo>
                      <a:pt x="1275" y="830"/>
                      <a:pt x="1275" y="830"/>
                      <a:pt x="1275" y="9"/>
                    </a:cubicBezTo>
                    <a:cubicBezTo>
                      <a:pt x="1275" y="4"/>
                      <a:pt x="1279" y="0"/>
                      <a:pt x="1283"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spTree>
    <p:custDataLst>
      <p:tags r:id="rId1"/>
    </p:custDataLst>
    <p:extLst>
      <p:ext uri="{BB962C8B-B14F-4D97-AF65-F5344CB8AC3E}">
        <p14:creationId xmlns:p14="http://schemas.microsoft.com/office/powerpoint/2010/main" val="2104834133"/>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3"/>
            </p:custDataLst>
            <p:extLst>
              <p:ext uri="{D42A27DB-BD31-4B8C-83A1-F6EECF244321}">
                <p14:modId xmlns:p14="http://schemas.microsoft.com/office/powerpoint/2010/main" val="3697167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222" name="think-cell Slide" r:id="rId6" imgW="360" imgH="360" progId="TCLayout.ActiveDocument.1">
                  <p:embed/>
                </p:oleObj>
              </mc:Choice>
              <mc:Fallback>
                <p:oleObj name="think-cell Slide" r:id="rId6" imgW="360" imgH="36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solidFill>
                  <a:srgbClr val="D4DF33"/>
                </a:solidFill>
              </a:rPr>
              <a:t>Current Use:</a:t>
            </a:r>
            <a:br>
              <a:rPr lang="en-US" dirty="0"/>
            </a:br>
            <a:r>
              <a:rPr lang="en-US" dirty="0"/>
              <a:t>Improve content recommendation</a:t>
            </a:r>
            <a:br>
              <a:rPr lang="en-US" dirty="0"/>
            </a:br>
            <a:r>
              <a:rPr lang="en-US" dirty="0"/>
              <a:t>for Frequency of visits in </a:t>
            </a:r>
            <a:r>
              <a:rPr lang="en-US"/>
              <a:t>pilot campaign</a:t>
            </a:r>
            <a:endParaRPr lang="en-US" dirty="0"/>
          </a:p>
        </p:txBody>
      </p:sp>
      <p:pic>
        <p:nvPicPr>
          <p:cNvPr id="8" name="Picture 7"/>
          <p:cNvPicPr>
            <a:picLocks noChangeAspect="1"/>
          </p:cNvPicPr>
          <p:nvPr/>
        </p:nvPicPr>
        <p:blipFill rotWithShape="1">
          <a:blip r:embed="rId8">
            <a:extLst>
              <a:ext uri="{28A0092B-C50C-407E-A947-70E740481C1C}">
                <a14:useLocalDpi xmlns:a14="http://schemas.microsoft.com/office/drawing/2010/main" val="0"/>
              </a:ext>
            </a:extLst>
          </a:blip>
          <a:srcRect t="33465" b="6064"/>
          <a:stretch/>
        </p:blipFill>
        <p:spPr>
          <a:xfrm>
            <a:off x="4305865" y="326571"/>
            <a:ext cx="3351880" cy="6074229"/>
          </a:xfrm>
          <a:prstGeom prst="rect">
            <a:avLst/>
          </a:prstGeom>
        </p:spPr>
      </p:pic>
      <p:sp>
        <p:nvSpPr>
          <p:cNvPr id="9" name="Rectangle 8"/>
          <p:cNvSpPr/>
          <p:nvPr/>
        </p:nvSpPr>
        <p:spPr>
          <a:xfrm>
            <a:off x="4519989" y="1591617"/>
            <a:ext cx="2923632" cy="3674763"/>
          </a:xfrm>
          <a:prstGeom prst="rect">
            <a:avLst/>
          </a:prstGeom>
          <a:solidFill>
            <a:srgbClr val="C9E7CA">
              <a:alpha val="56863"/>
            </a:srgbClr>
          </a:solidFill>
          <a:ln w="57150" cap="rnd" cmpd="sng" algn="ctr">
            <a:solidFill>
              <a:srgbClr val="00B050"/>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37" name="Group 36"/>
          <p:cNvGrpSpPr/>
          <p:nvPr/>
        </p:nvGrpSpPr>
        <p:grpSpPr>
          <a:xfrm>
            <a:off x="7413376" y="1198950"/>
            <a:ext cx="4110506" cy="1718421"/>
            <a:chOff x="5048586" y="2424985"/>
            <a:chExt cx="2094829" cy="1764792"/>
          </a:xfrm>
        </p:grpSpPr>
        <p:cxnSp>
          <p:nvCxnSpPr>
            <p:cNvPr id="45" name="Straight Connector 44"/>
            <p:cNvCxnSpPr/>
            <p:nvPr/>
          </p:nvCxnSpPr>
          <p:spPr>
            <a:xfrm>
              <a:off x="5048586" y="3307381"/>
              <a:ext cx="323773" cy="0"/>
            </a:xfrm>
            <a:prstGeom prst="line">
              <a:avLst/>
            </a:prstGeom>
            <a:noFill/>
            <a:ln w="19050" cap="rnd" cmpd="sng" algn="ctr">
              <a:solidFill>
                <a:srgbClr val="3EAD92"/>
              </a:solidFill>
              <a:prstDash val="solid"/>
              <a:round/>
              <a:headEnd type="oval" w="med" len="med"/>
              <a:tailEnd type="none" w="sm" len="sm"/>
            </a:ln>
            <a:effectLst/>
          </p:spPr>
        </p:cxnSp>
        <p:sp>
          <p:nvSpPr>
            <p:cNvPr id="46" name="Rectangle 45"/>
            <p:cNvSpPr/>
            <p:nvPr/>
          </p:nvSpPr>
          <p:spPr>
            <a:xfrm>
              <a:off x="5378623" y="2424985"/>
              <a:ext cx="1764792" cy="1764792"/>
            </a:xfrm>
            <a:prstGeom prst="rect">
              <a:avLst/>
            </a:prstGeom>
            <a:solidFill>
              <a:sysClr val="window" lastClr="FFFFFF"/>
            </a:solidFill>
            <a:ln w="19050" cap="rnd" cmpd="sng" algn="ctr">
              <a:solidFill>
                <a:schemeClr val="accent4"/>
              </a:solidFill>
              <a:prstDash val="solid"/>
            </a:ln>
            <a:effectLst/>
          </p:spPr>
          <p:txBody>
            <a:bodyPr rtlCol="0" anchor="ctr" anchorCtr="0"/>
            <a:lstStyle/>
            <a:p>
              <a:pPr algn="ctr">
                <a:defRPr/>
              </a:pPr>
              <a:br>
                <a:rPr kumimoji="0" lang="en-US" sz="1200" b="0" i="0" u="none" strike="noStrike" kern="0" cap="none" spc="0" normalizeH="0" baseline="0" noProof="0" dirty="0">
                  <a:ln>
                    <a:noFill/>
                  </a:ln>
                  <a:solidFill>
                    <a:srgbClr val="3EAD92">
                      <a:lumMod val="100000"/>
                    </a:srgbClr>
                  </a:solidFill>
                  <a:effectLst/>
                  <a:uLnTx/>
                  <a:uFillTx/>
                </a:rPr>
              </a:br>
              <a:r>
                <a:rPr lang="en-US" sz="1600" noProof="0" dirty="0">
                  <a:solidFill>
                    <a:srgbClr val="575757"/>
                  </a:solidFill>
                  <a:latin typeface="Trebuchet MS" panose="020B0603020202020204" pitchFamily="34" charset="0"/>
                </a:rPr>
                <a:t>Use collaborative filtering to generate material specific to user, </a:t>
              </a:r>
              <a:r>
                <a:rPr lang="en-US" sz="1600" dirty="0">
                  <a:solidFill>
                    <a:srgbClr val="575757"/>
                  </a:solidFill>
                  <a:latin typeface="Trebuchet MS" panose="020B0603020202020204" pitchFamily="34" charset="0"/>
                </a:rPr>
                <a:t>out of roster of current films</a:t>
              </a:r>
            </a:p>
          </p:txBody>
        </p:sp>
      </p:grpSp>
      <p:pic>
        <p:nvPicPr>
          <p:cNvPr id="47" name="Picture 46"/>
          <p:cNvPicPr>
            <a:picLocks noChangeAspect="1"/>
          </p:cNvPicPr>
          <p:nvPr/>
        </p:nvPicPr>
        <p:blipFill rotWithShape="1">
          <a:blip r:embed="rId9"/>
          <a:srcRect l="13202" t="20097" r="13202" b="5257"/>
          <a:stretch/>
        </p:blipFill>
        <p:spPr>
          <a:xfrm>
            <a:off x="10992457" y="1342858"/>
            <a:ext cx="335482" cy="333376"/>
          </a:xfrm>
          <a:prstGeom prst="rect">
            <a:avLst/>
          </a:prstGeom>
          <a:ln w="9525" cap="flat" cmpd="sng" algn="ctr">
            <a:solidFill>
              <a:srgbClr val="9A9A9A"/>
            </a:solidFill>
            <a:prstDash val="solid"/>
            <a:round/>
            <a:headEnd type="none" w="med" len="med"/>
            <a:tailEnd type="none" w="med" len="med"/>
          </a:ln>
        </p:spPr>
      </p:pic>
      <p:pic>
        <p:nvPicPr>
          <p:cNvPr id="48" name="Picture 47"/>
          <p:cNvPicPr>
            <a:picLocks noChangeAspect="1"/>
          </p:cNvPicPr>
          <p:nvPr/>
        </p:nvPicPr>
        <p:blipFill>
          <a:blip r:embed="rId10"/>
          <a:stretch>
            <a:fillRect/>
          </a:stretch>
        </p:blipFill>
        <p:spPr>
          <a:xfrm>
            <a:off x="10619319" y="1342858"/>
            <a:ext cx="322037" cy="333376"/>
          </a:xfrm>
          <a:prstGeom prst="rect">
            <a:avLst/>
          </a:prstGeom>
          <a:ln w="9525" cap="flat" cmpd="sng" algn="ctr">
            <a:solidFill>
              <a:srgbClr val="9A9A9A"/>
            </a:solidFill>
            <a:prstDash val="solid"/>
            <a:round/>
            <a:headEnd type="none" w="med" len="med"/>
            <a:tailEnd type="none" w="med" len="med"/>
          </a:ln>
        </p:spPr>
      </p:pic>
      <p:pic>
        <p:nvPicPr>
          <p:cNvPr id="49" name="Picture 48"/>
          <p:cNvPicPr>
            <a:picLocks noChangeAspect="1"/>
          </p:cNvPicPr>
          <p:nvPr/>
        </p:nvPicPr>
        <p:blipFill>
          <a:blip r:embed="rId11"/>
          <a:stretch>
            <a:fillRect/>
          </a:stretch>
        </p:blipFill>
        <p:spPr>
          <a:xfrm>
            <a:off x="9121936" y="1342858"/>
            <a:ext cx="328663" cy="333376"/>
          </a:xfrm>
          <a:prstGeom prst="rect">
            <a:avLst/>
          </a:prstGeom>
          <a:ln w="9525" cap="flat" cmpd="sng" algn="ctr">
            <a:solidFill>
              <a:srgbClr val="9A9A9A"/>
            </a:solidFill>
            <a:prstDash val="solid"/>
            <a:round/>
            <a:headEnd type="none" w="med" len="med"/>
            <a:tailEnd type="none" w="med" len="med"/>
          </a:ln>
        </p:spPr>
      </p:pic>
      <p:pic>
        <p:nvPicPr>
          <p:cNvPr id="50" name="Picture 49"/>
          <p:cNvPicPr>
            <a:picLocks noChangeAspect="1"/>
          </p:cNvPicPr>
          <p:nvPr/>
        </p:nvPicPr>
        <p:blipFill>
          <a:blip r:embed="rId12"/>
          <a:stretch>
            <a:fillRect/>
          </a:stretch>
        </p:blipFill>
        <p:spPr>
          <a:xfrm>
            <a:off x="8365283" y="1342858"/>
            <a:ext cx="321075" cy="333376"/>
          </a:xfrm>
          <a:prstGeom prst="rect">
            <a:avLst/>
          </a:prstGeom>
          <a:ln w="9525" cap="flat" cmpd="sng" algn="ctr">
            <a:solidFill>
              <a:srgbClr val="9A9A9A"/>
            </a:solidFill>
            <a:prstDash val="solid"/>
            <a:round/>
            <a:headEnd type="none" w="med" len="med"/>
            <a:tailEnd type="none" w="med" len="med"/>
          </a:ln>
        </p:spPr>
      </p:pic>
      <p:pic>
        <p:nvPicPr>
          <p:cNvPr id="51" name="Picture 50"/>
          <p:cNvPicPr>
            <a:picLocks noChangeAspect="1"/>
          </p:cNvPicPr>
          <p:nvPr/>
        </p:nvPicPr>
        <p:blipFill>
          <a:blip r:embed="rId13"/>
          <a:stretch>
            <a:fillRect/>
          </a:stretch>
        </p:blipFill>
        <p:spPr>
          <a:xfrm>
            <a:off x="8737459" y="1342858"/>
            <a:ext cx="333376" cy="333376"/>
          </a:xfrm>
          <a:prstGeom prst="rect">
            <a:avLst/>
          </a:prstGeom>
          <a:ln w="9525" cap="flat" cmpd="sng" algn="ctr">
            <a:solidFill>
              <a:srgbClr val="9A9A9A"/>
            </a:solidFill>
            <a:prstDash val="solid"/>
            <a:round/>
            <a:headEnd type="none" w="med" len="med"/>
            <a:tailEnd type="none" w="med" len="med"/>
          </a:ln>
        </p:spPr>
      </p:pic>
      <p:pic>
        <p:nvPicPr>
          <p:cNvPr id="52" name="Picture 51"/>
          <p:cNvPicPr>
            <a:picLocks noChangeAspect="1"/>
          </p:cNvPicPr>
          <p:nvPr/>
        </p:nvPicPr>
        <p:blipFill rotWithShape="1">
          <a:blip r:embed="rId14"/>
          <a:srcRect l="18448" t="10922" r="18448" b="2440"/>
          <a:stretch/>
        </p:blipFill>
        <p:spPr>
          <a:xfrm>
            <a:off x="9882012" y="1342858"/>
            <a:ext cx="315301" cy="333376"/>
          </a:xfrm>
          <a:prstGeom prst="rect">
            <a:avLst/>
          </a:prstGeom>
          <a:ln w="9525" cap="flat" cmpd="sng" algn="ctr">
            <a:solidFill>
              <a:srgbClr val="9A9A9A"/>
            </a:solidFill>
            <a:prstDash val="solid"/>
            <a:round/>
            <a:headEnd type="none" w="med" len="med"/>
            <a:tailEnd type="none" w="med" len="med"/>
          </a:ln>
        </p:spPr>
      </p:pic>
      <p:pic>
        <p:nvPicPr>
          <p:cNvPr id="53" name="Picture 52"/>
          <p:cNvPicPr>
            <a:picLocks noChangeAspect="1"/>
          </p:cNvPicPr>
          <p:nvPr/>
        </p:nvPicPr>
        <p:blipFill rotWithShape="1">
          <a:blip r:embed="rId15"/>
          <a:srcRect l="17929" t="6383" r="17929" b="3955"/>
          <a:stretch/>
        </p:blipFill>
        <p:spPr>
          <a:xfrm>
            <a:off x="9501700" y="1342858"/>
            <a:ext cx="329211" cy="333376"/>
          </a:xfrm>
          <a:prstGeom prst="rect">
            <a:avLst/>
          </a:prstGeom>
          <a:ln w="9525" cap="flat" cmpd="sng" algn="ctr">
            <a:solidFill>
              <a:srgbClr val="9A9A9A"/>
            </a:solidFill>
            <a:prstDash val="solid"/>
            <a:round/>
            <a:headEnd type="none" w="med" len="med"/>
            <a:tailEnd type="none" w="med" len="med"/>
          </a:ln>
        </p:spPr>
      </p:pic>
      <p:pic>
        <p:nvPicPr>
          <p:cNvPr id="54" name="Picture 53"/>
          <p:cNvPicPr>
            <a:picLocks noChangeAspect="1"/>
          </p:cNvPicPr>
          <p:nvPr/>
        </p:nvPicPr>
        <p:blipFill rotWithShape="1">
          <a:blip r:embed="rId16"/>
          <a:srcRect l="24497" t="12678" r="24497" b="10916"/>
          <a:stretch/>
        </p:blipFill>
        <p:spPr>
          <a:xfrm>
            <a:off x="10248414" y="1342858"/>
            <a:ext cx="319804" cy="333376"/>
          </a:xfrm>
          <a:prstGeom prst="rect">
            <a:avLst/>
          </a:prstGeom>
          <a:ln w="9525" cap="flat" cmpd="sng" algn="ctr">
            <a:solidFill>
              <a:srgbClr val="9A9A9A"/>
            </a:solidFill>
            <a:prstDash val="solid"/>
            <a:round/>
            <a:headEnd type="none" w="med" len="med"/>
            <a:tailEnd type="none" w="med" len="med"/>
          </a:ln>
        </p:spPr>
      </p:pic>
      <p:grpSp>
        <p:nvGrpSpPr>
          <p:cNvPr id="64" name="Group 63"/>
          <p:cNvGrpSpPr/>
          <p:nvPr/>
        </p:nvGrpSpPr>
        <p:grpSpPr>
          <a:xfrm>
            <a:off x="7413376" y="3775484"/>
            <a:ext cx="4110506" cy="1718421"/>
            <a:chOff x="5048586" y="2424985"/>
            <a:chExt cx="2094829" cy="1764792"/>
          </a:xfrm>
        </p:grpSpPr>
        <p:cxnSp>
          <p:nvCxnSpPr>
            <p:cNvPr id="65" name="Straight Connector 64"/>
            <p:cNvCxnSpPr/>
            <p:nvPr/>
          </p:nvCxnSpPr>
          <p:spPr>
            <a:xfrm>
              <a:off x="5048586" y="3307381"/>
              <a:ext cx="323773" cy="0"/>
            </a:xfrm>
            <a:prstGeom prst="line">
              <a:avLst/>
            </a:prstGeom>
            <a:noFill/>
            <a:ln w="19050" cap="rnd" cmpd="sng" algn="ctr">
              <a:solidFill>
                <a:srgbClr val="3EAD92"/>
              </a:solidFill>
              <a:prstDash val="solid"/>
              <a:round/>
              <a:headEnd type="oval" w="med" len="med"/>
              <a:tailEnd type="none" w="sm" len="sm"/>
            </a:ln>
            <a:effectLst/>
          </p:spPr>
        </p:cxnSp>
        <p:sp>
          <p:nvSpPr>
            <p:cNvPr id="66" name="Rectangle 65"/>
            <p:cNvSpPr/>
            <p:nvPr/>
          </p:nvSpPr>
          <p:spPr>
            <a:xfrm>
              <a:off x="5378623" y="2424985"/>
              <a:ext cx="1764792" cy="1764792"/>
            </a:xfrm>
            <a:prstGeom prst="rect">
              <a:avLst/>
            </a:prstGeom>
            <a:solidFill>
              <a:sysClr val="window" lastClr="FFFFFF"/>
            </a:solidFill>
            <a:ln w="19050" cap="rnd" cmpd="sng" algn="ctr">
              <a:solidFill>
                <a:srgbClr val="3EAD92"/>
              </a:solidFill>
              <a:prstDash val="solid"/>
              <a:round/>
              <a:headEnd type="none" w="med" len="med"/>
              <a:tailEnd type="none" w="med" len="med"/>
            </a:ln>
            <a:effectLst/>
          </p:spPr>
          <p:txBody>
            <a:bodyPr rtlCol="0" anchor="ctr" anchorCtr="0"/>
            <a:lstStyle/>
            <a:p>
              <a:pPr marL="968375" lvl="1">
                <a:buClr>
                  <a:schemeClr val="tx2">
                    <a:lumMod val="100000"/>
                  </a:schemeClr>
                </a:buClr>
                <a:buSzPct val="100000"/>
              </a:pPr>
              <a:r>
                <a:rPr lang="en-US" dirty="0">
                  <a:solidFill>
                    <a:srgbClr val="575757"/>
                  </a:solidFill>
                  <a:latin typeface="Trebuchet MS" panose="020B0603020202020204" pitchFamily="34" charset="0"/>
                </a:rPr>
                <a:t>Personalized content film has higher likelihood of capturing interest</a:t>
              </a:r>
            </a:p>
          </p:txBody>
        </p:sp>
      </p:grpSp>
      <p:grpSp>
        <p:nvGrpSpPr>
          <p:cNvPr id="38" name="Group 14">
            <a:extLst>
              <a:ext uri="{FF2B5EF4-FFF2-40B4-BE49-F238E27FC236}">
                <a16:creationId xmlns:a16="http://schemas.microsoft.com/office/drawing/2014/main" id="{195B7453-ED0F-40CE-B263-53440277ED13}"/>
              </a:ext>
            </a:extLst>
          </p:cNvPr>
          <p:cNvGrpSpPr>
            <a:grpSpLocks noChangeAspect="1"/>
          </p:cNvGrpSpPr>
          <p:nvPr/>
        </p:nvGrpSpPr>
        <p:grpSpPr bwMode="auto">
          <a:xfrm>
            <a:off x="8098404" y="4148028"/>
            <a:ext cx="972431" cy="973332"/>
            <a:chOff x="1682" y="0"/>
            <a:chExt cx="4316" cy="4320"/>
          </a:xfrm>
        </p:grpSpPr>
        <p:sp>
          <p:nvSpPr>
            <p:cNvPr id="39" name="AutoShape 13">
              <a:extLst>
                <a:ext uri="{FF2B5EF4-FFF2-40B4-BE49-F238E27FC236}">
                  <a16:creationId xmlns:a16="http://schemas.microsoft.com/office/drawing/2014/main" id="{152173D1-492D-4CF0-A43A-3355A98779A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a:extLst>
                <a:ext uri="{FF2B5EF4-FFF2-40B4-BE49-F238E27FC236}">
                  <a16:creationId xmlns:a16="http://schemas.microsoft.com/office/drawing/2014/main" id="{7ABA485A-81EA-4709-97C9-EBA2706DC405}"/>
                </a:ext>
              </a:extLst>
            </p:cNvPr>
            <p:cNvSpPr>
              <a:spLocks noEditPoints="1"/>
            </p:cNvSpPr>
            <p:nvPr/>
          </p:nvSpPr>
          <p:spPr bwMode="auto">
            <a:xfrm>
              <a:off x="1965" y="1549"/>
              <a:ext cx="3480" cy="1817"/>
            </a:xfrm>
            <a:custGeom>
              <a:avLst/>
              <a:gdLst>
                <a:gd name="T0" fmla="*/ 1171 w 1858"/>
                <a:gd name="T1" fmla="*/ 159 h 969"/>
                <a:gd name="T2" fmla="*/ 1116 w 1858"/>
                <a:gd name="T3" fmla="*/ 240 h 969"/>
                <a:gd name="T4" fmla="*/ 990 w 1858"/>
                <a:gd name="T5" fmla="*/ 495 h 969"/>
                <a:gd name="T6" fmla="*/ 984 w 1858"/>
                <a:gd name="T7" fmla="*/ 501 h 969"/>
                <a:gd name="T8" fmla="*/ 984 w 1858"/>
                <a:gd name="T9" fmla="*/ 599 h 969"/>
                <a:gd name="T10" fmla="*/ 940 w 1858"/>
                <a:gd name="T11" fmla="*/ 635 h 969"/>
                <a:gd name="T12" fmla="*/ 940 w 1858"/>
                <a:gd name="T13" fmla="*/ 533 h 969"/>
                <a:gd name="T14" fmla="*/ 778 w 1858"/>
                <a:gd name="T15" fmla="*/ 598 h 969"/>
                <a:gd name="T16" fmla="*/ 632 w 1858"/>
                <a:gd name="T17" fmla="*/ 543 h 969"/>
                <a:gd name="T18" fmla="*/ 632 w 1858"/>
                <a:gd name="T19" fmla="*/ 637 h 969"/>
                <a:gd name="T20" fmla="*/ 588 w 1858"/>
                <a:gd name="T21" fmla="*/ 600 h 969"/>
                <a:gd name="T22" fmla="*/ 588 w 1858"/>
                <a:gd name="T23" fmla="*/ 513 h 969"/>
                <a:gd name="T24" fmla="*/ 566 w 1858"/>
                <a:gd name="T25" fmla="*/ 495 h 969"/>
                <a:gd name="T26" fmla="*/ 441 w 1858"/>
                <a:gd name="T27" fmla="*/ 241 h 969"/>
                <a:gd name="T28" fmla="*/ 381 w 1858"/>
                <a:gd name="T29" fmla="*/ 116 h 969"/>
                <a:gd name="T30" fmla="*/ 383 w 1858"/>
                <a:gd name="T31" fmla="*/ 108 h 969"/>
                <a:gd name="T32" fmla="*/ 395 w 1858"/>
                <a:gd name="T33" fmla="*/ 130 h 969"/>
                <a:gd name="T34" fmla="*/ 428 w 1858"/>
                <a:gd name="T35" fmla="*/ 144 h 969"/>
                <a:gd name="T36" fmla="*/ 465 w 1858"/>
                <a:gd name="T37" fmla="*/ 203 h 969"/>
                <a:gd name="T38" fmla="*/ 478 w 1858"/>
                <a:gd name="T39" fmla="*/ 216 h 969"/>
                <a:gd name="T40" fmla="*/ 595 w 1858"/>
                <a:gd name="T41" fmla="*/ 463 h 969"/>
                <a:gd name="T42" fmla="*/ 778 w 1858"/>
                <a:gd name="T43" fmla="*/ 554 h 969"/>
                <a:gd name="T44" fmla="*/ 961 w 1858"/>
                <a:gd name="T45" fmla="*/ 463 h 969"/>
                <a:gd name="T46" fmla="*/ 1078 w 1858"/>
                <a:gd name="T47" fmla="*/ 216 h 969"/>
                <a:gd name="T48" fmla="*/ 1089 w 1858"/>
                <a:gd name="T49" fmla="*/ 205 h 969"/>
                <a:gd name="T50" fmla="*/ 1118 w 1858"/>
                <a:gd name="T51" fmla="*/ 176 h 969"/>
                <a:gd name="T52" fmla="*/ 1171 w 1858"/>
                <a:gd name="T53" fmla="*/ 159 h 969"/>
                <a:gd name="T54" fmla="*/ 1498 w 1858"/>
                <a:gd name="T55" fmla="*/ 197 h 969"/>
                <a:gd name="T56" fmla="*/ 1656 w 1858"/>
                <a:gd name="T57" fmla="*/ 44 h 969"/>
                <a:gd name="T58" fmla="*/ 1814 w 1858"/>
                <a:gd name="T59" fmla="*/ 197 h 969"/>
                <a:gd name="T60" fmla="*/ 1858 w 1858"/>
                <a:gd name="T61" fmla="*/ 197 h 969"/>
                <a:gd name="T62" fmla="*/ 1799 w 1858"/>
                <a:gd name="T63" fmla="*/ 55 h 969"/>
                <a:gd name="T64" fmla="*/ 1656 w 1858"/>
                <a:gd name="T65" fmla="*/ 0 h 969"/>
                <a:gd name="T66" fmla="*/ 1513 w 1858"/>
                <a:gd name="T67" fmla="*/ 55 h 969"/>
                <a:gd name="T68" fmla="*/ 1454 w 1858"/>
                <a:gd name="T69" fmla="*/ 197 h 969"/>
                <a:gd name="T70" fmla="*/ 1498 w 1858"/>
                <a:gd name="T71" fmla="*/ 197 h 969"/>
                <a:gd name="T72" fmla="*/ 1276 w 1858"/>
                <a:gd name="T73" fmla="*/ 636 h 969"/>
                <a:gd name="T74" fmla="*/ 1039 w 1858"/>
                <a:gd name="T75" fmla="*/ 610 h 969"/>
                <a:gd name="T76" fmla="*/ 791 w 1858"/>
                <a:gd name="T77" fmla="*/ 814 h 969"/>
                <a:gd name="T78" fmla="*/ 780 w 1858"/>
                <a:gd name="T79" fmla="*/ 814 h 969"/>
                <a:gd name="T80" fmla="*/ 531 w 1858"/>
                <a:gd name="T81" fmla="*/ 610 h 969"/>
                <a:gd name="T82" fmla="*/ 194 w 1858"/>
                <a:gd name="T83" fmla="*/ 668 h 969"/>
                <a:gd name="T84" fmla="*/ 5 w 1858"/>
                <a:gd name="T85" fmla="*/ 944 h 969"/>
                <a:gd name="T86" fmla="*/ 23 w 1858"/>
                <a:gd name="T87" fmla="*/ 969 h 969"/>
                <a:gd name="T88" fmla="*/ 1266 w 1858"/>
                <a:gd name="T89" fmla="*/ 969 h 969"/>
                <a:gd name="T90" fmla="*/ 1276 w 1858"/>
                <a:gd name="T91" fmla="*/ 636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58" h="969">
                  <a:moveTo>
                    <a:pt x="1171" y="159"/>
                  </a:moveTo>
                  <a:cubicBezTo>
                    <a:pt x="1166" y="182"/>
                    <a:pt x="1152" y="218"/>
                    <a:pt x="1116" y="240"/>
                  </a:cubicBezTo>
                  <a:cubicBezTo>
                    <a:pt x="1096" y="290"/>
                    <a:pt x="1026" y="464"/>
                    <a:pt x="990" y="495"/>
                  </a:cubicBezTo>
                  <a:cubicBezTo>
                    <a:pt x="988" y="497"/>
                    <a:pt x="986" y="499"/>
                    <a:pt x="984" y="501"/>
                  </a:cubicBezTo>
                  <a:cubicBezTo>
                    <a:pt x="984" y="599"/>
                    <a:pt x="984" y="599"/>
                    <a:pt x="984" y="599"/>
                  </a:cubicBezTo>
                  <a:cubicBezTo>
                    <a:pt x="972" y="609"/>
                    <a:pt x="957" y="621"/>
                    <a:pt x="940" y="635"/>
                  </a:cubicBezTo>
                  <a:cubicBezTo>
                    <a:pt x="940" y="533"/>
                    <a:pt x="940" y="533"/>
                    <a:pt x="940" y="533"/>
                  </a:cubicBezTo>
                  <a:cubicBezTo>
                    <a:pt x="891" y="565"/>
                    <a:pt x="825" y="598"/>
                    <a:pt x="778" y="598"/>
                  </a:cubicBezTo>
                  <a:cubicBezTo>
                    <a:pt x="736" y="598"/>
                    <a:pt x="679" y="571"/>
                    <a:pt x="632" y="543"/>
                  </a:cubicBezTo>
                  <a:cubicBezTo>
                    <a:pt x="632" y="637"/>
                    <a:pt x="632" y="637"/>
                    <a:pt x="632" y="637"/>
                  </a:cubicBezTo>
                  <a:cubicBezTo>
                    <a:pt x="615" y="623"/>
                    <a:pt x="600" y="610"/>
                    <a:pt x="588" y="600"/>
                  </a:cubicBezTo>
                  <a:cubicBezTo>
                    <a:pt x="588" y="513"/>
                    <a:pt x="588" y="513"/>
                    <a:pt x="588" y="513"/>
                  </a:cubicBezTo>
                  <a:cubicBezTo>
                    <a:pt x="579" y="507"/>
                    <a:pt x="572" y="501"/>
                    <a:pt x="566" y="495"/>
                  </a:cubicBezTo>
                  <a:cubicBezTo>
                    <a:pt x="531" y="464"/>
                    <a:pt x="461" y="293"/>
                    <a:pt x="441" y="241"/>
                  </a:cubicBezTo>
                  <a:cubicBezTo>
                    <a:pt x="391" y="215"/>
                    <a:pt x="381" y="142"/>
                    <a:pt x="381" y="116"/>
                  </a:cubicBezTo>
                  <a:cubicBezTo>
                    <a:pt x="381" y="113"/>
                    <a:pt x="382" y="110"/>
                    <a:pt x="383" y="108"/>
                  </a:cubicBezTo>
                  <a:cubicBezTo>
                    <a:pt x="387" y="115"/>
                    <a:pt x="390" y="123"/>
                    <a:pt x="395" y="130"/>
                  </a:cubicBezTo>
                  <a:cubicBezTo>
                    <a:pt x="405" y="143"/>
                    <a:pt x="419" y="144"/>
                    <a:pt x="428" y="144"/>
                  </a:cubicBezTo>
                  <a:cubicBezTo>
                    <a:pt x="433" y="167"/>
                    <a:pt x="444" y="196"/>
                    <a:pt x="465" y="203"/>
                  </a:cubicBezTo>
                  <a:cubicBezTo>
                    <a:pt x="471" y="206"/>
                    <a:pt x="476" y="210"/>
                    <a:pt x="478" y="216"/>
                  </a:cubicBezTo>
                  <a:cubicBezTo>
                    <a:pt x="514" y="307"/>
                    <a:pt x="574" y="443"/>
                    <a:pt x="595" y="463"/>
                  </a:cubicBezTo>
                  <a:cubicBezTo>
                    <a:pt x="631" y="494"/>
                    <a:pt x="727" y="554"/>
                    <a:pt x="778" y="554"/>
                  </a:cubicBezTo>
                  <a:cubicBezTo>
                    <a:pt x="829" y="554"/>
                    <a:pt x="926" y="494"/>
                    <a:pt x="961" y="463"/>
                  </a:cubicBezTo>
                  <a:cubicBezTo>
                    <a:pt x="983" y="443"/>
                    <a:pt x="1043" y="307"/>
                    <a:pt x="1078" y="216"/>
                  </a:cubicBezTo>
                  <a:cubicBezTo>
                    <a:pt x="1080" y="211"/>
                    <a:pt x="1084" y="207"/>
                    <a:pt x="1089" y="205"/>
                  </a:cubicBezTo>
                  <a:cubicBezTo>
                    <a:pt x="1103" y="197"/>
                    <a:pt x="1112" y="187"/>
                    <a:pt x="1118" y="176"/>
                  </a:cubicBezTo>
                  <a:cubicBezTo>
                    <a:pt x="1137" y="173"/>
                    <a:pt x="1155" y="167"/>
                    <a:pt x="1171" y="159"/>
                  </a:cubicBezTo>
                  <a:close/>
                  <a:moveTo>
                    <a:pt x="1498" y="197"/>
                  </a:moveTo>
                  <a:cubicBezTo>
                    <a:pt x="1504" y="104"/>
                    <a:pt x="1565" y="44"/>
                    <a:pt x="1656" y="44"/>
                  </a:cubicBezTo>
                  <a:cubicBezTo>
                    <a:pt x="1748" y="44"/>
                    <a:pt x="1808" y="104"/>
                    <a:pt x="1814" y="197"/>
                  </a:cubicBezTo>
                  <a:cubicBezTo>
                    <a:pt x="1858" y="197"/>
                    <a:pt x="1858" y="197"/>
                    <a:pt x="1858" y="197"/>
                  </a:cubicBezTo>
                  <a:cubicBezTo>
                    <a:pt x="1855" y="140"/>
                    <a:pt x="1835" y="91"/>
                    <a:pt x="1799" y="55"/>
                  </a:cubicBezTo>
                  <a:cubicBezTo>
                    <a:pt x="1763" y="20"/>
                    <a:pt x="1712" y="0"/>
                    <a:pt x="1656" y="0"/>
                  </a:cubicBezTo>
                  <a:cubicBezTo>
                    <a:pt x="1600" y="0"/>
                    <a:pt x="1549" y="20"/>
                    <a:pt x="1513" y="55"/>
                  </a:cubicBezTo>
                  <a:cubicBezTo>
                    <a:pt x="1477" y="91"/>
                    <a:pt x="1457" y="140"/>
                    <a:pt x="1454" y="197"/>
                  </a:cubicBezTo>
                  <a:lnTo>
                    <a:pt x="1498" y="197"/>
                  </a:lnTo>
                  <a:close/>
                  <a:moveTo>
                    <a:pt x="1276" y="636"/>
                  </a:moveTo>
                  <a:cubicBezTo>
                    <a:pt x="1164" y="612"/>
                    <a:pt x="1039" y="610"/>
                    <a:pt x="1039" y="610"/>
                  </a:cubicBezTo>
                  <a:cubicBezTo>
                    <a:pt x="1039" y="610"/>
                    <a:pt x="899" y="727"/>
                    <a:pt x="791" y="814"/>
                  </a:cubicBezTo>
                  <a:cubicBezTo>
                    <a:pt x="787" y="816"/>
                    <a:pt x="783" y="816"/>
                    <a:pt x="780" y="814"/>
                  </a:cubicBezTo>
                  <a:cubicBezTo>
                    <a:pt x="700" y="750"/>
                    <a:pt x="531" y="610"/>
                    <a:pt x="531" y="610"/>
                  </a:cubicBezTo>
                  <a:cubicBezTo>
                    <a:pt x="531" y="610"/>
                    <a:pt x="312" y="613"/>
                    <a:pt x="194" y="668"/>
                  </a:cubicBezTo>
                  <a:cubicBezTo>
                    <a:pt x="98" y="712"/>
                    <a:pt x="29" y="879"/>
                    <a:pt x="5" y="944"/>
                  </a:cubicBezTo>
                  <a:cubicBezTo>
                    <a:pt x="0" y="956"/>
                    <a:pt x="9" y="969"/>
                    <a:pt x="23" y="969"/>
                  </a:cubicBezTo>
                  <a:cubicBezTo>
                    <a:pt x="1266" y="969"/>
                    <a:pt x="1266" y="969"/>
                    <a:pt x="1266" y="969"/>
                  </a:cubicBezTo>
                  <a:lnTo>
                    <a:pt x="1276" y="63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a:extLst>
                <a:ext uri="{FF2B5EF4-FFF2-40B4-BE49-F238E27FC236}">
                  <a16:creationId xmlns:a16="http://schemas.microsoft.com/office/drawing/2014/main" id="{484B5DCC-4EA0-44D2-AE6F-0D949A92CFC3}"/>
                </a:ext>
              </a:extLst>
            </p:cNvPr>
            <p:cNvSpPr>
              <a:spLocks noEditPoints="1"/>
            </p:cNvSpPr>
            <p:nvPr/>
          </p:nvSpPr>
          <p:spPr bwMode="auto">
            <a:xfrm>
              <a:off x="2712" y="699"/>
              <a:ext cx="3117" cy="2895"/>
            </a:xfrm>
            <a:custGeom>
              <a:avLst/>
              <a:gdLst>
                <a:gd name="T0" fmla="*/ 1573 w 1664"/>
                <a:gd name="T1" fmla="*/ 709 h 1544"/>
                <a:gd name="T2" fmla="*/ 1559 w 1664"/>
                <a:gd name="T3" fmla="*/ 694 h 1544"/>
                <a:gd name="T4" fmla="*/ 948 w 1664"/>
                <a:gd name="T5" fmla="*/ 694 h 1544"/>
                <a:gd name="T6" fmla="*/ 933 w 1664"/>
                <a:gd name="T7" fmla="*/ 709 h 1544"/>
                <a:gd name="T8" fmla="*/ 907 w 1664"/>
                <a:gd name="T9" fmla="*/ 1530 h 1544"/>
                <a:gd name="T10" fmla="*/ 922 w 1664"/>
                <a:gd name="T11" fmla="*/ 1544 h 1544"/>
                <a:gd name="T12" fmla="*/ 1585 w 1664"/>
                <a:gd name="T13" fmla="*/ 1544 h 1544"/>
                <a:gd name="T14" fmla="*/ 1599 w 1664"/>
                <a:gd name="T15" fmla="*/ 1530 h 1544"/>
                <a:gd name="T16" fmla="*/ 1573 w 1664"/>
                <a:gd name="T17" fmla="*/ 709 h 1544"/>
                <a:gd name="T18" fmla="*/ 1253 w 1664"/>
                <a:gd name="T19" fmla="*/ 1308 h 1544"/>
                <a:gd name="T20" fmla="*/ 1253 w 1664"/>
                <a:gd name="T21" fmla="*/ 1039 h 1544"/>
                <a:gd name="T22" fmla="*/ 1253 w 1664"/>
                <a:gd name="T23" fmla="*/ 1308 h 1544"/>
                <a:gd name="T24" fmla="*/ 800 w 1664"/>
                <a:gd name="T25" fmla="*/ 552 h 1544"/>
                <a:gd name="T26" fmla="*/ 682 w 1664"/>
                <a:gd name="T27" fmla="*/ 587 h 1544"/>
                <a:gd name="T28" fmla="*/ 211 w 1664"/>
                <a:gd name="T29" fmla="*/ 308 h 1544"/>
                <a:gd name="T30" fmla="*/ 173 w 1664"/>
                <a:gd name="T31" fmla="*/ 330 h 1544"/>
                <a:gd name="T32" fmla="*/ 21 w 1664"/>
                <a:gd name="T33" fmla="*/ 555 h 1544"/>
                <a:gd name="T34" fmla="*/ 0 w 1664"/>
                <a:gd name="T35" fmla="*/ 393 h 1544"/>
                <a:gd name="T36" fmla="*/ 387 w 1664"/>
                <a:gd name="T37" fmla="*/ 0 h 1544"/>
                <a:gd name="T38" fmla="*/ 774 w 1664"/>
                <a:gd name="T39" fmla="*/ 393 h 1544"/>
                <a:gd name="T40" fmla="*/ 773 w 1664"/>
                <a:gd name="T41" fmla="*/ 467 h 1544"/>
                <a:gd name="T42" fmla="*/ 800 w 1664"/>
                <a:gd name="T43" fmla="*/ 552 h 1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64" h="1544">
                  <a:moveTo>
                    <a:pt x="1573" y="709"/>
                  </a:moveTo>
                  <a:cubicBezTo>
                    <a:pt x="1573" y="701"/>
                    <a:pt x="1567" y="694"/>
                    <a:pt x="1559" y="694"/>
                  </a:cubicBezTo>
                  <a:cubicBezTo>
                    <a:pt x="948" y="694"/>
                    <a:pt x="948" y="694"/>
                    <a:pt x="948" y="694"/>
                  </a:cubicBezTo>
                  <a:cubicBezTo>
                    <a:pt x="940" y="694"/>
                    <a:pt x="933" y="701"/>
                    <a:pt x="933" y="709"/>
                  </a:cubicBezTo>
                  <a:cubicBezTo>
                    <a:pt x="907" y="1530"/>
                    <a:pt x="907" y="1530"/>
                    <a:pt x="907" y="1530"/>
                  </a:cubicBezTo>
                  <a:cubicBezTo>
                    <a:pt x="907" y="1538"/>
                    <a:pt x="914" y="1544"/>
                    <a:pt x="922" y="1544"/>
                  </a:cubicBezTo>
                  <a:cubicBezTo>
                    <a:pt x="1585" y="1544"/>
                    <a:pt x="1585" y="1544"/>
                    <a:pt x="1585" y="1544"/>
                  </a:cubicBezTo>
                  <a:cubicBezTo>
                    <a:pt x="1593" y="1544"/>
                    <a:pt x="1599" y="1538"/>
                    <a:pt x="1599" y="1530"/>
                  </a:cubicBezTo>
                  <a:lnTo>
                    <a:pt x="1573" y="709"/>
                  </a:lnTo>
                  <a:close/>
                  <a:moveTo>
                    <a:pt x="1253" y="1308"/>
                  </a:moveTo>
                  <a:cubicBezTo>
                    <a:pt x="843" y="1039"/>
                    <a:pt x="1169" y="830"/>
                    <a:pt x="1253" y="1039"/>
                  </a:cubicBezTo>
                  <a:cubicBezTo>
                    <a:pt x="1337" y="830"/>
                    <a:pt x="1664" y="1039"/>
                    <a:pt x="1253" y="1308"/>
                  </a:cubicBezTo>
                  <a:close/>
                  <a:moveTo>
                    <a:pt x="800" y="552"/>
                  </a:moveTo>
                  <a:cubicBezTo>
                    <a:pt x="800" y="552"/>
                    <a:pt x="720" y="609"/>
                    <a:pt x="682" y="587"/>
                  </a:cubicBezTo>
                  <a:cubicBezTo>
                    <a:pt x="638" y="563"/>
                    <a:pt x="453" y="308"/>
                    <a:pt x="211" y="308"/>
                  </a:cubicBezTo>
                  <a:cubicBezTo>
                    <a:pt x="211" y="308"/>
                    <a:pt x="185" y="323"/>
                    <a:pt x="173" y="330"/>
                  </a:cubicBezTo>
                  <a:cubicBezTo>
                    <a:pt x="64" y="405"/>
                    <a:pt x="59" y="589"/>
                    <a:pt x="21" y="555"/>
                  </a:cubicBezTo>
                  <a:cubicBezTo>
                    <a:pt x="7" y="537"/>
                    <a:pt x="0" y="441"/>
                    <a:pt x="0" y="393"/>
                  </a:cubicBezTo>
                  <a:cubicBezTo>
                    <a:pt x="0" y="176"/>
                    <a:pt x="168" y="0"/>
                    <a:pt x="387" y="0"/>
                  </a:cubicBezTo>
                  <a:cubicBezTo>
                    <a:pt x="606" y="0"/>
                    <a:pt x="774" y="176"/>
                    <a:pt x="774" y="393"/>
                  </a:cubicBezTo>
                  <a:cubicBezTo>
                    <a:pt x="774" y="419"/>
                    <a:pt x="775" y="443"/>
                    <a:pt x="773" y="467"/>
                  </a:cubicBezTo>
                  <a:cubicBezTo>
                    <a:pt x="771" y="488"/>
                    <a:pt x="778" y="520"/>
                    <a:pt x="800" y="55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ustDataLst>
      <p:tags r:id="rId2"/>
    </p:custDataLst>
    <p:extLst>
      <p:ext uri="{BB962C8B-B14F-4D97-AF65-F5344CB8AC3E}">
        <p14:creationId xmlns:p14="http://schemas.microsoft.com/office/powerpoint/2010/main" val="933476753"/>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Validation</a:t>
            </a:r>
          </a:p>
        </p:txBody>
      </p:sp>
    </p:spTree>
    <p:custDataLst>
      <p:tags r:id="rId1"/>
    </p:custDataLst>
    <p:extLst>
      <p:ext uri="{BB962C8B-B14F-4D97-AF65-F5344CB8AC3E}">
        <p14:creationId xmlns:p14="http://schemas.microsoft.com/office/powerpoint/2010/main" val="1375110519"/>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ee4pContent1"/>
          <p:cNvSpPr txBox="1"/>
          <p:nvPr/>
        </p:nvSpPr>
        <p:spPr>
          <a:xfrm>
            <a:off x="629400" y="2955600"/>
            <a:ext cx="3123862"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a:solidFill>
                  <a:schemeClr val="tx1">
                    <a:lumMod val="100000"/>
                  </a:schemeClr>
                </a:solidFill>
              </a:rPr>
              <a:t>First: entire matrix of user-film purchases</a:t>
            </a:r>
            <a:br>
              <a:rPr lang="en-US" dirty="0">
                <a:solidFill>
                  <a:schemeClr val="tx1">
                    <a:lumMod val="100000"/>
                  </a:schemeClr>
                </a:solidFill>
              </a:rPr>
            </a:br>
            <a:br>
              <a:rPr lang="en-US" dirty="0">
                <a:solidFill>
                  <a:schemeClr val="tx1">
                    <a:lumMod val="100000"/>
                  </a:schemeClr>
                </a:solidFill>
              </a:rPr>
            </a:br>
            <a:endParaRPr lang="en-US" dirty="0">
              <a:solidFill>
                <a:schemeClr val="tx1">
                  <a:lumMod val="100000"/>
                </a:schemeClr>
              </a:solidFill>
            </a:endParaRPr>
          </a:p>
          <a:p>
            <a:pPr lvl="1">
              <a:buClr>
                <a:schemeClr val="tx2">
                  <a:lumMod val="100000"/>
                </a:schemeClr>
              </a:buClr>
              <a:buSzPct val="100000"/>
            </a:pPr>
            <a:r>
              <a:rPr lang="en-US" dirty="0">
                <a:solidFill>
                  <a:schemeClr val="tx1">
                    <a:lumMod val="100000"/>
                  </a:schemeClr>
                </a:solidFill>
                <a:latin typeface="+mn-lt"/>
              </a:rPr>
              <a:t>Second:</a:t>
            </a:r>
            <a:r>
              <a:rPr lang="en-US" dirty="0">
                <a:solidFill>
                  <a:schemeClr val="tx1">
                    <a:lumMod val="100000"/>
                  </a:schemeClr>
                </a:solidFill>
              </a:rPr>
              <a:t> Partially censored matrix</a:t>
            </a:r>
          </a:p>
          <a:p>
            <a:pPr lvl="2">
              <a:buClr>
                <a:schemeClr val="tx2">
                  <a:lumMod val="100000"/>
                </a:schemeClr>
              </a:buClr>
              <a:buSzPct val="100000"/>
            </a:pPr>
            <a:r>
              <a:rPr lang="en-US" dirty="0">
                <a:solidFill>
                  <a:schemeClr val="tx1">
                    <a:lumMod val="100000"/>
                  </a:schemeClr>
                </a:solidFill>
              </a:rPr>
              <a:t>Subset of user-item purchases hidden.</a:t>
            </a:r>
          </a:p>
        </p:txBody>
      </p:sp>
      <p:sp>
        <p:nvSpPr>
          <p:cNvPr id="93" name="ee4pContent2"/>
          <p:cNvSpPr txBox="1"/>
          <p:nvPr/>
        </p:nvSpPr>
        <p:spPr>
          <a:xfrm>
            <a:off x="4533030" y="2955600"/>
            <a:ext cx="3125941"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a:solidFill>
                  <a:schemeClr val="tx1">
                    <a:lumMod val="100000"/>
                  </a:schemeClr>
                </a:solidFill>
              </a:rPr>
              <a:t>Build Collaborative Filtering model with 'censored' matrix.</a:t>
            </a:r>
            <a:br>
              <a:rPr lang="en-US" dirty="0">
                <a:solidFill>
                  <a:schemeClr val="tx1">
                    <a:lumMod val="100000"/>
                  </a:schemeClr>
                </a:solidFill>
              </a:rPr>
            </a:br>
            <a:endParaRPr lang="en-US" dirty="0">
              <a:solidFill>
                <a:schemeClr val="tx1">
                  <a:lumMod val="100000"/>
                </a:schemeClr>
              </a:solidFill>
            </a:endParaRPr>
          </a:p>
          <a:p>
            <a:pPr lvl="1">
              <a:buClr>
                <a:schemeClr val="tx2">
                  <a:lumMod val="100000"/>
                </a:schemeClr>
              </a:buClr>
              <a:buSzPct val="100000"/>
            </a:pPr>
            <a:r>
              <a:rPr lang="en-US" dirty="0">
                <a:solidFill>
                  <a:schemeClr val="tx1">
                    <a:lumMod val="100000"/>
                  </a:schemeClr>
                </a:solidFill>
              </a:rPr>
              <a:t>Answers are 'withheld' from the model so we can properly quiz it</a:t>
            </a:r>
          </a:p>
          <a:p>
            <a:endParaRPr lang="en-US" dirty="0">
              <a:latin typeface="+mn-lt"/>
            </a:endParaRPr>
          </a:p>
        </p:txBody>
      </p:sp>
      <p:sp>
        <p:nvSpPr>
          <p:cNvPr id="92" name="ee4pContent3"/>
          <p:cNvSpPr txBox="1"/>
          <p:nvPr/>
        </p:nvSpPr>
        <p:spPr>
          <a:xfrm>
            <a:off x="8437258" y="2955600"/>
            <a:ext cx="3125941"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a:solidFill>
                  <a:schemeClr val="tx1">
                    <a:lumMod val="100000"/>
                  </a:schemeClr>
                </a:solidFill>
              </a:rPr>
              <a:t>Calculate predictions with latent factors.</a:t>
            </a:r>
            <a:br>
              <a:rPr lang="en-US" dirty="0">
                <a:solidFill>
                  <a:schemeClr val="tx1">
                    <a:lumMod val="100000"/>
                  </a:schemeClr>
                </a:solidFill>
              </a:rPr>
            </a:br>
            <a:endParaRPr lang="en-US" dirty="0">
              <a:solidFill>
                <a:schemeClr val="tx1">
                  <a:lumMod val="100000"/>
                </a:schemeClr>
              </a:solidFill>
            </a:endParaRPr>
          </a:p>
          <a:p>
            <a:pPr marL="108000" lvl="1" indent="0">
              <a:buClr>
                <a:schemeClr val="tx2">
                  <a:lumMod val="100000"/>
                </a:schemeClr>
              </a:buClr>
              <a:buSzPct val="100000"/>
              <a:buNone/>
            </a:pPr>
            <a:endParaRPr lang="en-US" b="1" dirty="0">
              <a:solidFill>
                <a:schemeClr val="tx1">
                  <a:lumMod val="100000"/>
                </a:schemeClr>
              </a:solidFill>
            </a:endParaRPr>
          </a:p>
          <a:p>
            <a:pPr lvl="1">
              <a:buClr>
                <a:schemeClr val="tx2">
                  <a:lumMod val="100000"/>
                </a:schemeClr>
              </a:buClr>
              <a:buSzPct val="100000"/>
            </a:pPr>
            <a:r>
              <a:rPr lang="en-US" dirty="0">
                <a:solidFill>
                  <a:srgbClr val="575757"/>
                </a:solidFill>
              </a:rPr>
              <a:t>Validate by comparing predictions to censored purchase behavior</a:t>
            </a:r>
          </a:p>
        </p:txBody>
      </p:sp>
      <p:sp>
        <p:nvSpPr>
          <p:cNvPr id="17" name="ee4pHeader1"/>
          <p:cNvSpPr txBox="1"/>
          <p:nvPr/>
        </p:nvSpPr>
        <p:spPr>
          <a:xfrm>
            <a:off x="629400" y="2077200"/>
            <a:ext cx="3123862" cy="759600"/>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Make two matrices of users' film purchases</a:t>
            </a:r>
          </a:p>
        </p:txBody>
      </p:sp>
      <p:sp>
        <p:nvSpPr>
          <p:cNvPr id="15" name="ee4pHeader2"/>
          <p:cNvSpPr txBox="1"/>
          <p:nvPr/>
        </p:nvSpPr>
        <p:spPr>
          <a:xfrm>
            <a:off x="4533030" y="2077200"/>
            <a:ext cx="3125941" cy="759600"/>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Fit model with using censored dataset</a:t>
            </a:r>
          </a:p>
        </p:txBody>
      </p:sp>
      <p:sp>
        <p:nvSpPr>
          <p:cNvPr id="13" name="ee4pHeader3"/>
          <p:cNvSpPr txBox="1"/>
          <p:nvPr/>
        </p:nvSpPr>
        <p:spPr>
          <a:xfrm>
            <a:off x="8437258" y="2077200"/>
            <a:ext cx="3125941" cy="759600"/>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Evaluate performance on entire dataset</a:t>
            </a:r>
          </a:p>
        </p:txBody>
      </p:sp>
      <p:sp>
        <p:nvSpPr>
          <p:cNvPr id="3" name="Title 2"/>
          <p:cNvSpPr>
            <a:spLocks noGrp="1"/>
          </p:cNvSpPr>
          <p:nvPr>
            <p:ph type="title"/>
          </p:nvPr>
        </p:nvSpPr>
        <p:spPr>
          <a:xfrm>
            <a:off x="630000" y="622800"/>
            <a:ext cx="10933200" cy="941796"/>
          </a:xfrm>
        </p:spPr>
        <p:txBody>
          <a:bodyPr/>
          <a:lstStyle/>
          <a:p>
            <a:r>
              <a:rPr lang="en-US" dirty="0"/>
              <a:t>Model Validation approach involves 'hides' information from our model to test it's performance</a:t>
            </a:r>
          </a:p>
        </p:txBody>
      </p:sp>
      <p:grpSp>
        <p:nvGrpSpPr>
          <p:cNvPr id="10" name="Group 9"/>
          <p:cNvGrpSpPr/>
          <p:nvPr/>
        </p:nvGrpSpPr>
        <p:grpSpPr>
          <a:xfrm>
            <a:off x="3750211" y="2077200"/>
            <a:ext cx="306171" cy="3943483"/>
            <a:chOff x="5938164" y="2060923"/>
            <a:chExt cx="306171" cy="3943483"/>
          </a:xfrm>
        </p:grpSpPr>
        <p:cxnSp>
          <p:nvCxnSpPr>
            <p:cNvPr id="11" name="Straight Connector 10"/>
            <p:cNvCxnSpPr/>
            <p:nvPr/>
          </p:nvCxnSpPr>
          <p:spPr>
            <a:xfrm>
              <a:off x="6091249" y="2060923"/>
              <a:ext cx="0" cy="3943483"/>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938164" y="3833745"/>
              <a:ext cx="306171" cy="306910"/>
              <a:chOff x="5942914" y="3833745"/>
              <a:chExt cx="306171" cy="306910"/>
            </a:xfrm>
          </p:grpSpPr>
          <p:sp>
            <p:nvSpPr>
              <p:cNvPr id="14" name="Freeform 94"/>
              <p:cNvSpPr>
                <a:spLocks/>
              </p:cNvSpPr>
              <p:nvPr/>
            </p:nvSpPr>
            <p:spPr bwMode="gray">
              <a:xfrm>
                <a:off x="594291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16" name="Freeform 95"/>
              <p:cNvSpPr>
                <a:spLocks/>
              </p:cNvSpPr>
              <p:nvPr/>
            </p:nvSpPr>
            <p:spPr bwMode="gray">
              <a:xfrm>
                <a:off x="605934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grpSp>
        <p:nvGrpSpPr>
          <p:cNvPr id="19" name="Group 18"/>
          <p:cNvGrpSpPr/>
          <p:nvPr/>
        </p:nvGrpSpPr>
        <p:grpSpPr>
          <a:xfrm>
            <a:off x="7767144" y="2077199"/>
            <a:ext cx="306171" cy="3943483"/>
            <a:chOff x="5938164" y="2060923"/>
            <a:chExt cx="306171" cy="3943483"/>
          </a:xfrm>
        </p:grpSpPr>
        <p:cxnSp>
          <p:nvCxnSpPr>
            <p:cNvPr id="20" name="Straight Connector 19"/>
            <p:cNvCxnSpPr/>
            <p:nvPr/>
          </p:nvCxnSpPr>
          <p:spPr>
            <a:xfrm>
              <a:off x="6091249" y="2060923"/>
              <a:ext cx="0" cy="3943483"/>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5938164" y="3833745"/>
              <a:ext cx="306171" cy="306910"/>
              <a:chOff x="5942914" y="3833745"/>
              <a:chExt cx="306171" cy="306910"/>
            </a:xfrm>
          </p:grpSpPr>
          <p:sp>
            <p:nvSpPr>
              <p:cNvPr id="22" name="Freeform 94"/>
              <p:cNvSpPr>
                <a:spLocks/>
              </p:cNvSpPr>
              <p:nvPr/>
            </p:nvSpPr>
            <p:spPr bwMode="gray">
              <a:xfrm>
                <a:off x="594291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23" name="Freeform 95"/>
              <p:cNvSpPr>
                <a:spLocks/>
              </p:cNvSpPr>
              <p:nvPr/>
            </p:nvSpPr>
            <p:spPr bwMode="gray">
              <a:xfrm>
                <a:off x="605934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Tree>
    <p:custDataLst>
      <p:tags r:id="rId1"/>
    </p:custDataLst>
    <p:extLst>
      <p:ext uri="{BB962C8B-B14F-4D97-AF65-F5344CB8AC3E}">
        <p14:creationId xmlns:p14="http://schemas.microsoft.com/office/powerpoint/2010/main" val="371012713"/>
      </p:ext>
    </p:extLst>
  </p:cSld>
  <p:clrMapOvr>
    <a:masterClrMapping/>
  </p:clrMapOvr>
  <p:transition>
    <p:push/>
  </p:transition>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EE4P_MASTERWIZARD_DRAFT" val="0"/>
  <p:tag name="EE4P_MASTERWIZARD_MARGINS" val="0"/>
  <p:tag name="EE4P_LANGUAGE_ID" val="1033"/>
  <p:tag name="THINKCELLPRESENTATIONDONOTDELETE" val="&lt;?xml version=&quot;1.0&quot; encoding=&quot;UTF-16&quot; standalone=&quot;yes&quot;?&gt;&lt;root reqver=&quot;23045&quot;&gt;&lt;version val=&quot;25181&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yearfmt&gt;&lt;begin val=&quot;0&quot;/&gt;&lt;end val=&quot;4&quot;/&gt;&lt;/m_yearfmt&gt;&lt;/m_precDefaultMonth&gt;&lt;m_precDefaultWeek&gt;&lt;m_bNumberIsYear val=&quot;0&quot;/&gt;&lt;m_strFormatTime&gt;%d.&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BCG_CLIENT_FRIENDLY" val="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KD4je4jmT42uI0iZZ0G8X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1V51eEF6T826Ue9.4REKW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ecfzjkvRRNiGRPCvL253P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aFnUd4geQje8pDuezwmfM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JzHgYUMYRESJuzQz4fxvP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cmR3gluqQL6laJN7qrc6W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cURtjU27RcCU0Huf5eiKSg"/>
</p:tagLst>
</file>

<file path=ppt/tags/tag107.xml><?xml version="1.0" encoding="utf-8"?>
<p:tagLst xmlns:a="http://schemas.openxmlformats.org/drawingml/2006/main" xmlns:r="http://schemas.openxmlformats.org/officeDocument/2006/relationships" xmlns:p="http://schemas.openxmlformats.org/presentationml/2006/main">
  <p:tag name="BCG_MODE" val="Presentation"/>
  <p:tag name="BCG_DESIGN" val="Three heading"/>
  <p:tag name="EE4P_STRETCH" val="1"/>
  <p:tag name="EE4P_LAYOUT_ID" val="K"/>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6Ol2r.V3Sc2.ON2kihMaJw"/>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2971_WRPS62ic0ymcN43k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XckP3eCqT4GA9tum6rYyB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YJm019u8Rv2VZzfHhg7WG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c2KHFms2RHuFHwmVRPWsx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v7F5W9LOTKS6KWWyMOYHT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Rdh1NDFuT8GMFSL7XXF_u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_cx5GOMWSd6xWkdoOXXjQ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YAScO0TL.Jw2E_GTlQ2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McZ.OaPxTbWnthvDRWOQ1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UzdofWm1SfepccKw0slqvw"/>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roOze8ifTISVC88kS._1z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5h8DFYd7QVmHVTz3Or4ZO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xy3favrKRmqHWPR9QgkvA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XuMCRjfESYyw9WApwjIbK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jomT6RZwT0qAsN270.UxW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urbuYibuQySZ4lH2Oz0ow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Y69hg2R2Qp.vrZBpexr9T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OBL5aBDnQg2w2kq7J3G6a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SNj1oSQMS6ivZEl_dGSpa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j4FpQaZnTLSZSuyV4ulfEg"/>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LE4mx8e2T02Pk4DkXfj_o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aLgEOpnhShqqqFzPMGYOp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jPL.PUNZSwG.pwdUbkS22g"/>
</p:tagLst>
</file>

<file path=ppt/tags/tag133.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line"/>
  <p:tag name="EE4P_LAYOUT_ID" val="K"/>
  <p:tag name="BCG_TRANSITION_BACKUP" val="0;0.25"/>
  <p:tag name="BCG_HIDDEN_BACKUP" val="0"/>
</p:tagLst>
</file>

<file path=ppt/tags/tag134.xml><?xml version="1.0" encoding="utf-8"?>
<p:tagLst xmlns:a="http://schemas.openxmlformats.org/drawingml/2006/main" xmlns:r="http://schemas.openxmlformats.org/officeDocument/2006/relationships" xmlns:p="http://schemas.openxmlformats.org/presentationml/2006/main">
  <p:tag name="BCG_MODE" val="Presentation"/>
  <p:tag name="BCG_DESIGN" val="Three heading"/>
  <p:tag name="EE4P_STRETCH" val="1"/>
  <p:tag name="EE4P_LAYOUT_ID" val="K"/>
  <p:tag name="BCG_TRANSITION_BACKUP" val="3849;0.25"/>
  <p:tag name="BCG_HIDDEN_BACKUP" val="0"/>
</p:tagLst>
</file>

<file path=ppt/tags/tag135.xml><?xml version="1.0" encoding="utf-8"?>
<p:tagLst xmlns:a="http://schemas.openxmlformats.org/drawingml/2006/main" xmlns:r="http://schemas.openxmlformats.org/officeDocument/2006/relationships" xmlns:p="http://schemas.openxmlformats.org/presentationml/2006/main">
  <p:tag name="BCG_MODE" val="Presentation"/>
  <p:tag name="BCG_DESIGN" val="Three heading"/>
  <p:tag name="EE4P_STRETCH" val="1"/>
  <p:tag name="EE4P_LAYOUT_ID" val="K"/>
  <p:tag name="BCG_TRANSITION_BACKUP" val="3849;0.25"/>
  <p:tag name="BCG_HIDDEN_BACKUP" val="0"/>
</p:tagLst>
</file>

<file path=ppt/tags/tag136.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line"/>
  <p:tag name="EE4P_LAYOUT_ID" val="K"/>
  <p:tag name="BCG_TRANSITION_BACKUP" val="0;0.25"/>
  <p:tag name="BCG_HIDDEN_BACKUP" val="0"/>
</p:tagLst>
</file>

<file path=ppt/tags/tag137.xml><?xml version="1.0" encoding="utf-8"?>
<p:tagLst xmlns:a="http://schemas.openxmlformats.org/drawingml/2006/main" xmlns:r="http://schemas.openxmlformats.org/officeDocument/2006/relationships" xmlns:p="http://schemas.openxmlformats.org/presentationml/2006/main">
  <p:tag name="BCG_TRANSITION_BACKUP" val="0;0.25"/>
  <p:tag name="BCG_HIDDEN_BACKUP" val="0"/>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BCG_TRANSITION_BACKUP" val="0;0.25"/>
  <p:tag name="BCG_HIDDEN_BACKUP" val="0"/>
</p:tagLst>
</file>

<file path=ppt/tags/tag73.xml><?xml version="1.0" encoding="utf-8"?>
<p:tagLst xmlns:a="http://schemas.openxmlformats.org/drawingml/2006/main" xmlns:r="http://schemas.openxmlformats.org/officeDocument/2006/relationships" xmlns:p="http://schemas.openxmlformats.org/presentationml/2006/main">
  <p:tag name="BCG_TRANSITION_BACKUP" val="0;0.25"/>
  <p:tag name="BCG_HIDDEN_BACKUP" val="0"/>
</p:tagLst>
</file>

<file path=ppt/tags/tag74.xml><?xml version="1.0" encoding="utf-8"?>
<p:tagLst xmlns:a="http://schemas.openxmlformats.org/drawingml/2006/main" xmlns:r="http://schemas.openxmlformats.org/officeDocument/2006/relationships" xmlns:p="http://schemas.openxmlformats.org/presentationml/2006/main">
  <p:tag name="BCG_MODE" val="Presentation"/>
  <p:tag name="BCG_DESIGN" val="Green one third"/>
  <p:tag name="EE4P_LAYOUT_ID" val="K"/>
  <p:tag name="BCG_TRANSITION_BACKUP" val="0;0.25"/>
  <p:tag name="BCG_HIDDEN_BACKUP" val="0"/>
</p:tagLst>
</file>

<file path=ppt/tags/tag75.xml><?xml version="1.0" encoding="utf-8"?>
<p:tagLst xmlns:a="http://schemas.openxmlformats.org/drawingml/2006/main" xmlns:r="http://schemas.openxmlformats.org/officeDocument/2006/relationships" xmlns:p="http://schemas.openxmlformats.org/presentationml/2006/main">
  <p:tag name="BCG_TRANSITION_BACKUP" val="3849;0.25"/>
  <p:tag name="BCG_HIDDEN_BACKUP" val="0"/>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BCG_MODE" val="Presentation"/>
  <p:tag name="BCG_DESIGN" val="Blank"/>
  <p:tag name="EE4P_LAYOUT_ID" val="K"/>
  <p:tag name="BCG_TRANSITION_BACKUP" val="3849;0.25"/>
  <p:tag name="BCG_HIDDEN_BACKUP" val="0"/>
</p:tagLst>
</file>

<file path=ppt/tags/tag78.xml><?xml version="1.0" encoding="utf-8"?>
<p:tagLst xmlns:a="http://schemas.openxmlformats.org/drawingml/2006/main" xmlns:r="http://schemas.openxmlformats.org/officeDocument/2006/relationships" xmlns:p="http://schemas.openxmlformats.org/presentationml/2006/main">
  <p:tag name="BCG_MODE" val="Presentation"/>
  <p:tag name="BCG_DESIGN" val="Three column"/>
  <p:tag name="EE4P_STRETCH" val="1"/>
  <p:tag name="EE4P_LAYOUT_ID" val="K"/>
  <p:tag name="BCG_TRANSITION_BACKUP" val="0;0.25"/>
  <p:tag name="BCG_HIDDEN_BACKUP" val="0"/>
</p:tagLst>
</file>

<file path=ppt/tags/tag79.xml><?xml version="1.0" encoding="utf-8"?>
<p:tagLst xmlns:a="http://schemas.openxmlformats.org/drawingml/2006/main" xmlns:r="http://schemas.openxmlformats.org/officeDocument/2006/relationships" xmlns:p="http://schemas.openxmlformats.org/presentationml/2006/main">
  <p:tag name="BCG_TRANSITION_BACKUP" val="0;0.25"/>
  <p:tag name="BCG_HIDDEN_BACKUP" val="0"/>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line"/>
  <p:tag name="EE4P_LAYOUT_ID" val="K"/>
  <p:tag name="BCG_TRANSITION_BACKUP" val="0;0.25"/>
  <p:tag name="BCG_HIDDEN_BACKUP" val="0"/>
</p:tagLst>
</file>

<file path=ppt/tags/tag82.xml><?xml version="1.0" encoding="utf-8"?>
<p:tagLst xmlns:a="http://schemas.openxmlformats.org/drawingml/2006/main" xmlns:r="http://schemas.openxmlformats.org/officeDocument/2006/relationships" xmlns:p="http://schemas.openxmlformats.org/presentationml/2006/main">
  <p:tag name="BCG_MODE" val="Presentation"/>
  <p:tag name="BCG_DESIGN" val="Three heading"/>
  <p:tag name="EE4P_STRETCH" val="1"/>
  <p:tag name="EE4P_LAYOUT_ID" val="K"/>
  <p:tag name="BCG_TRANSITION_BACKUP" val="3849;0.25"/>
  <p:tag name="BCG_HIDDEN_BACKUP" val="0"/>
</p:tagLst>
</file>

<file path=ppt/tags/tag83.xml><?xml version="1.0" encoding="utf-8"?>
<p:tagLst xmlns:a="http://schemas.openxmlformats.org/drawingml/2006/main" xmlns:r="http://schemas.openxmlformats.org/officeDocument/2006/relationships" xmlns:p="http://schemas.openxmlformats.org/presentationml/2006/main">
  <p:tag name="BCG_MODE" val="Documentation"/>
  <p:tag name="BCG_DESIGN" val="Three heading"/>
  <p:tag name="EE4P_STRETCH" val="1"/>
  <p:tag name="EE4P_LAYOUT_ID" val="D"/>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6bArjPddSSqqkcPBkpZt6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_3rSy_L3SUikP7bjRdO03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SdtEowtpR5yVh63qtk7WM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y0tPcP5xSAKQXX7nHVq5r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_GO.Wq3nR2ywRYe9El8Ncw"/>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S_8neIdXS6WNtPK7lU1xn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U4KXF5OXT_i8hEF6.RjkM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ne9SPa6tTiCu9IFgeWaMv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OQE4BN8pQ564yKaglgs9T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4AqW6qxhRNyxIXlqTVXUB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afJDWhxXRwuIwQCEhwFxE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V1qrIwK5QFySSGMlk2fCT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r.1v3JrvSaSHZyC7lRgnp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ROVQVCZzSiWD3_2XaJtjo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0aR4jD1wRIWDtwwcoTAy4A"/>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11063</TotalTime>
  <Words>899</Words>
  <Application>Microsoft Macintosh PowerPoint</Application>
  <PresentationFormat>Widescreen</PresentationFormat>
  <Paragraphs>209</Paragraphs>
  <Slides>17</Slides>
  <Notes>16</Notes>
  <HiddenSlides>1</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17</vt:i4>
      </vt:variant>
      <vt:variant>
        <vt:lpstr>Custom Shows</vt:lpstr>
      </vt:variant>
      <vt:variant>
        <vt:i4>1</vt:i4>
      </vt:variant>
    </vt:vector>
  </HeadingPairs>
  <TitlesOfParts>
    <vt:vector size="24" baseType="lpstr">
      <vt:lpstr>Arial</vt:lpstr>
      <vt:lpstr>Cambria Math</vt:lpstr>
      <vt:lpstr>Trebuchet MS</vt:lpstr>
      <vt:lpstr>BCG Grid 16:9</vt:lpstr>
      <vt:lpstr>think-cell Slide</vt:lpstr>
      <vt:lpstr>Chart</vt:lpstr>
      <vt:lpstr>Collaborative Filtering</vt:lpstr>
      <vt:lpstr>Agenda</vt:lpstr>
      <vt:lpstr>What is collaborative filtering?</vt:lpstr>
      <vt:lpstr>Transaction data used to produce a matrix of users and film interactions</vt:lpstr>
      <vt:lpstr>PowerPoint Presentation</vt:lpstr>
      <vt:lpstr>Recommenders can be utilized beyond personalization, and support operational planning and forecasting</vt:lpstr>
      <vt:lpstr>Current Use: Improve content recommendation for Frequency of visits in pilot campaign</vt:lpstr>
      <vt:lpstr>Model Validation</vt:lpstr>
      <vt:lpstr>Model Validation approach involves 'hides' information from our model to test it's performance</vt:lpstr>
      <vt:lpstr>Retrospective Analysis Results: Modified Top-3 Recall.  If model provides 3 recommendations, what percentage chance is any recommendation relevant?</vt:lpstr>
      <vt:lpstr>Recommender captures a larger variety of films tailored to the individual, outperforming controls overall</vt:lpstr>
      <vt:lpstr>Other metrics may be more useful depending on the use-case</vt:lpstr>
      <vt:lpstr>Current Snapshot and Next Steps</vt:lpstr>
      <vt:lpstr>Current Modules can likely be used for transitional use-cases before new architecture is implemented. </vt:lpstr>
      <vt:lpstr>3 Broad Areas of Changes Affect how this model is to be used and deployed</vt:lpstr>
      <vt:lpstr>Questions?</vt:lpstr>
      <vt:lpstr>PowerPoint Presentation</vt:lpstr>
      <vt:lpstr>Format Guide Workshop</vt:lpstr>
    </vt:vector>
  </TitlesOfParts>
  <Company>The Boston Consulting Group</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Microsoft Office User</cp:lastModifiedBy>
  <cp:revision>730</cp:revision>
  <cp:lastPrinted>2000-01-01T04:00:00Z</cp:lastPrinted>
  <dcterms:created xsi:type="dcterms:W3CDTF">2018-07-27T13:21:32Z</dcterms:created>
  <dcterms:modified xsi:type="dcterms:W3CDTF">2018-12-04T18:35:46Z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