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ownloads\project_movie%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istrator\Downloads\project_movi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[project_movie.xlsx]Sheet3!PivotTable4</c:name>
    <c:fmtId val="9"/>
  </c:pivotSource>
  <c:chart>
    <c:autoTitleDeleted val="0"/>
    <c:pivotFmts>
      <c:pivotFmt>
        <c:idx val="0"/>
        <c:spPr>
          <a:solidFill>
            <a:schemeClr val="accent1"/>
          </a:solidFill>
          <a:ln w="9525" cap="flat" cmpd="sng" algn="ctr">
            <a:noFill/>
            <a:miter lim="800000"/>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square"/>
          <c:size val="6"/>
          <c:spPr>
            <a:solidFill>
              <a:schemeClr val="accent2"/>
            </a:solidFill>
            <a:ln w="9525">
              <a:solidFill>
                <a:schemeClr val="accent2"/>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miter lim="800000"/>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miter lim="800000"/>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miter lim="800000"/>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Sum of Sum of budget</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Sheet3!$A$2:$A$7</c:f>
              <c:strCache>
                <c:ptCount val="5"/>
                <c:pt idx="0">
                  <c:v>J.K. Simmons</c:v>
                </c:pt>
                <c:pt idx="1">
                  <c:v>Jason Statham</c:v>
                </c:pt>
                <c:pt idx="2">
                  <c:v>Johnny Depp</c:v>
                </c:pt>
                <c:pt idx="3">
                  <c:v>Robert De Niro</c:v>
                </c:pt>
                <c:pt idx="4">
                  <c:v>Robin Williams</c:v>
                </c:pt>
              </c:strCache>
            </c:strRef>
          </c:cat>
          <c:val>
            <c:numRef>
              <c:f>Sheet3!$B$2:$B$7</c:f>
              <c:numCache>
                <c:formatCode>General</c:formatCode>
                <c:ptCount val="5"/>
                <c:pt idx="0">
                  <c:v>1907300000</c:v>
                </c:pt>
                <c:pt idx="1">
                  <c:v>1001474000</c:v>
                </c:pt>
                <c:pt idx="2">
                  <c:v>3136600000</c:v>
                </c:pt>
                <c:pt idx="3">
                  <c:v>1535500000</c:v>
                </c:pt>
                <c:pt idx="4">
                  <c:v>1346400000</c:v>
                </c:pt>
              </c:numCache>
            </c:numRef>
          </c:val>
          <c:extLst>
            <c:ext xmlns:c16="http://schemas.microsoft.com/office/drawing/2014/chart" uri="{C3380CC4-5D6E-409C-BE32-E72D297353CC}">
              <c16:uniqueId val="{00000000-4DB6-4EF5-AFD3-0D86D60B91FC}"/>
            </c:ext>
          </c:extLst>
        </c:ser>
        <c:ser>
          <c:idx val="1"/>
          <c:order val="1"/>
          <c:tx>
            <c:strRef>
              <c:f>Sheet3!$C$1</c:f>
              <c:strCache>
                <c:ptCount val="1"/>
                <c:pt idx="0">
                  <c:v>Sum of Sum of actor_1_facebook_likes</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Sheet3!$A$2:$A$7</c:f>
              <c:strCache>
                <c:ptCount val="5"/>
                <c:pt idx="0">
                  <c:v>J.K. Simmons</c:v>
                </c:pt>
                <c:pt idx="1">
                  <c:v>Jason Statham</c:v>
                </c:pt>
                <c:pt idx="2">
                  <c:v>Johnny Depp</c:v>
                </c:pt>
                <c:pt idx="3">
                  <c:v>Robert De Niro</c:v>
                </c:pt>
                <c:pt idx="4">
                  <c:v>Robin Williams</c:v>
                </c:pt>
              </c:strCache>
            </c:strRef>
          </c:cat>
          <c:val>
            <c:numRef>
              <c:f>Sheet3!$C$2:$C$7</c:f>
              <c:numCache>
                <c:formatCode>General</c:formatCode>
                <c:ptCount val="5"/>
                <c:pt idx="0">
                  <c:v>744000</c:v>
                </c:pt>
                <c:pt idx="1">
                  <c:v>650000</c:v>
                </c:pt>
                <c:pt idx="2">
                  <c:v>1560000</c:v>
                </c:pt>
                <c:pt idx="3">
                  <c:v>924000</c:v>
                </c:pt>
                <c:pt idx="4">
                  <c:v>1225000</c:v>
                </c:pt>
              </c:numCache>
            </c:numRef>
          </c:val>
          <c:extLst>
            <c:ext xmlns:c16="http://schemas.microsoft.com/office/drawing/2014/chart" uri="{C3380CC4-5D6E-409C-BE32-E72D297353CC}">
              <c16:uniqueId val="{00000001-4DB6-4EF5-AFD3-0D86D60B91FC}"/>
            </c:ext>
          </c:extLst>
        </c:ser>
        <c:dLbls>
          <c:dLblPos val="outEnd"/>
          <c:showLegendKey val="0"/>
          <c:showVal val="1"/>
          <c:showCatName val="0"/>
          <c:showSerName val="0"/>
          <c:showPercent val="0"/>
          <c:showBubbleSize val="0"/>
        </c:dLbls>
        <c:gapWidth val="315"/>
        <c:overlap val="-40"/>
        <c:axId val="2016373871"/>
        <c:axId val="2016378671"/>
      </c:barChart>
      <c:catAx>
        <c:axId val="201637387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016378671"/>
        <c:crosses val="autoZero"/>
        <c:auto val="1"/>
        <c:lblAlgn val="ctr"/>
        <c:lblOffset val="100"/>
        <c:noMultiLvlLbl val="0"/>
      </c:catAx>
      <c:valAx>
        <c:axId val="201637867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01637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[project_movie.xlsx]Sheet31!PivotTable21</c:name>
    <c:fmtId val="16"/>
  </c:pivotSource>
  <c:chart>
    <c:autoTitleDeleted val="0"/>
    <c:pivotFmts>
      <c:pivotFmt>
        <c:idx val="0"/>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Sheet31!$B$1</c:f>
              <c:strCache>
                <c:ptCount val="1"/>
                <c:pt idx="0">
                  <c:v>Sum of Sum of imdb_score</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Sheet31!$A$2:$A$12</c:f>
              <c:strCache>
                <c:ptCount val="10"/>
                <c:pt idx="0">
                  <c:v>Action</c:v>
                </c:pt>
                <c:pt idx="1">
                  <c:v>Comedy</c:v>
                </c:pt>
                <c:pt idx="2">
                  <c:v>Drama</c:v>
                </c:pt>
                <c:pt idx="3">
                  <c:v>Adventure</c:v>
                </c:pt>
                <c:pt idx="4">
                  <c:v>Crime</c:v>
                </c:pt>
                <c:pt idx="5">
                  <c:v>Biography</c:v>
                </c:pt>
                <c:pt idx="6">
                  <c:v>Horror</c:v>
                </c:pt>
                <c:pt idx="7">
                  <c:v>Animation</c:v>
                </c:pt>
                <c:pt idx="8">
                  <c:v>Fantasy</c:v>
                </c:pt>
                <c:pt idx="9">
                  <c:v>Documentary</c:v>
                </c:pt>
              </c:strCache>
            </c:strRef>
          </c:cat>
          <c:val>
            <c:numRef>
              <c:f>Sheet31!$B$2:$B$12</c:f>
              <c:numCache>
                <c:formatCode>General</c:formatCode>
                <c:ptCount val="10"/>
                <c:pt idx="0">
                  <c:v>6031.9000000000033</c:v>
                </c:pt>
                <c:pt idx="1">
                  <c:v>6101.6000000000076</c:v>
                </c:pt>
                <c:pt idx="2">
                  <c:v>4569.6000000000031</c:v>
                </c:pt>
                <c:pt idx="3">
                  <c:v>2417.1000000000008</c:v>
                </c:pt>
                <c:pt idx="4">
                  <c:v>1769.8</c:v>
                </c:pt>
                <c:pt idx="5">
                  <c:v>1467.6000000000013</c:v>
                </c:pt>
                <c:pt idx="6">
                  <c:v>959.20000000000027</c:v>
                </c:pt>
                <c:pt idx="7">
                  <c:v>303.29999999999995</c:v>
                </c:pt>
                <c:pt idx="8">
                  <c:v>232.39999999999998</c:v>
                </c:pt>
                <c:pt idx="9">
                  <c:v>176.7</c:v>
                </c:pt>
              </c:numCache>
            </c:numRef>
          </c:val>
          <c:smooth val="0"/>
          <c:extLst>
            <c:ext xmlns:c16="http://schemas.microsoft.com/office/drawing/2014/chart" uri="{C3380CC4-5D6E-409C-BE32-E72D297353CC}">
              <c16:uniqueId val="{00000000-B504-46B8-9A65-55FA9E8583FC}"/>
            </c:ext>
          </c:extLst>
        </c:ser>
        <c:ser>
          <c:idx val="1"/>
          <c:order val="1"/>
          <c:tx>
            <c:strRef>
              <c:f>Sheet31!$C$1</c:f>
              <c:strCache>
                <c:ptCount val="1"/>
                <c:pt idx="0">
                  <c:v>Sum of Sum of aspect_ratio</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Sheet31!$A$2:$A$12</c:f>
              <c:strCache>
                <c:ptCount val="10"/>
                <c:pt idx="0">
                  <c:v>Action</c:v>
                </c:pt>
                <c:pt idx="1">
                  <c:v>Comedy</c:v>
                </c:pt>
                <c:pt idx="2">
                  <c:v>Drama</c:v>
                </c:pt>
                <c:pt idx="3">
                  <c:v>Adventure</c:v>
                </c:pt>
                <c:pt idx="4">
                  <c:v>Crime</c:v>
                </c:pt>
                <c:pt idx="5">
                  <c:v>Biography</c:v>
                </c:pt>
                <c:pt idx="6">
                  <c:v>Horror</c:v>
                </c:pt>
                <c:pt idx="7">
                  <c:v>Animation</c:v>
                </c:pt>
                <c:pt idx="8">
                  <c:v>Fantasy</c:v>
                </c:pt>
                <c:pt idx="9">
                  <c:v>Documentary</c:v>
                </c:pt>
              </c:strCache>
            </c:strRef>
          </c:cat>
          <c:val>
            <c:numRef>
              <c:f>Sheet31!$C$2:$C$12</c:f>
              <c:numCache>
                <c:formatCode>General</c:formatCode>
                <c:ptCount val="10"/>
                <c:pt idx="0">
                  <c:v>2127.4799999999618</c:v>
                </c:pt>
                <c:pt idx="1">
                  <c:v>1983.5899999999658</c:v>
                </c:pt>
                <c:pt idx="2">
                  <c:v>1414.9599999999912</c:v>
                </c:pt>
                <c:pt idx="3">
                  <c:v>764.74000000000456</c:v>
                </c:pt>
                <c:pt idx="4">
                  <c:v>546.19000000000244</c:v>
                </c:pt>
                <c:pt idx="5">
                  <c:v>439.30000000000155</c:v>
                </c:pt>
                <c:pt idx="6">
                  <c:v>344.84000000000043</c:v>
                </c:pt>
                <c:pt idx="7">
                  <c:v>85.779999999999973</c:v>
                </c:pt>
                <c:pt idx="8">
                  <c:v>76.19</c:v>
                </c:pt>
                <c:pt idx="9">
                  <c:v>63.080000000000013</c:v>
                </c:pt>
              </c:numCache>
            </c:numRef>
          </c:val>
          <c:smooth val="0"/>
          <c:extLst>
            <c:ext xmlns:c16="http://schemas.microsoft.com/office/drawing/2014/chart" uri="{C3380CC4-5D6E-409C-BE32-E72D297353CC}">
              <c16:uniqueId val="{00000001-B504-46B8-9A65-55FA9E8583FC}"/>
            </c:ext>
          </c:extLst>
        </c:ser>
        <c:dLbls>
          <c:showLegendKey val="0"/>
          <c:showVal val="0"/>
          <c:showCatName val="0"/>
          <c:showSerName val="0"/>
          <c:showPercent val="0"/>
          <c:showBubbleSize val="0"/>
        </c:dLbls>
        <c:marker val="1"/>
        <c:smooth val="0"/>
        <c:axId val="840837296"/>
        <c:axId val="840835376"/>
      </c:lineChart>
      <c:catAx>
        <c:axId val="84083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835376"/>
        <c:crosses val="autoZero"/>
        <c:auto val="1"/>
        <c:lblAlgn val="ctr"/>
        <c:lblOffset val="100"/>
        <c:noMultiLvlLbl val="0"/>
      </c:catAx>
      <c:valAx>
        <c:axId val="840835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837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 (1).xlsx]Sheet3!PivotTable1</c:name>
    <c:fmtId val="5"/>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Sheet3!$A$2:$A$7</c:f>
              <c:strCache>
                <c:ptCount val="5"/>
                <c:pt idx="0">
                  <c:v>English</c:v>
                </c:pt>
                <c:pt idx="1">
                  <c:v>Maya</c:v>
                </c:pt>
                <c:pt idx="2">
                  <c:v>Spanish</c:v>
                </c:pt>
                <c:pt idx="3">
                  <c:v>Persian</c:v>
                </c:pt>
                <c:pt idx="4">
                  <c:v>Romanian</c:v>
                </c:pt>
              </c:strCache>
            </c:strRef>
          </c:cat>
          <c:val>
            <c:numRef>
              <c:f>Sheet3!$B$2:$B$7</c:f>
              <c:numCache>
                <c:formatCode>General</c:formatCode>
                <c:ptCount val="5"/>
                <c:pt idx="0">
                  <c:v>11863138382</c:v>
                </c:pt>
                <c:pt idx="1">
                  <c:v>10859889</c:v>
                </c:pt>
                <c:pt idx="2">
                  <c:v>6257896</c:v>
                </c:pt>
                <c:pt idx="3">
                  <c:v>663780</c:v>
                </c:pt>
                <c:pt idx="4">
                  <c:v>595783</c:v>
                </c:pt>
              </c:numCache>
            </c:numRef>
          </c:val>
          <c:extLst>
            <c:ext xmlns:c16="http://schemas.microsoft.com/office/drawing/2014/chart" uri="{C3380CC4-5D6E-409C-BE32-E72D297353CC}">
              <c16:uniqueId val="{00000000-88A0-427B-B874-E87AC2B2C7A6}"/>
            </c:ext>
          </c:extLst>
        </c:ser>
        <c:dLbls>
          <c:showLegendKey val="0"/>
          <c:showVal val="0"/>
          <c:showCatName val="0"/>
          <c:showSerName val="0"/>
          <c:showPercent val="0"/>
          <c:showBubbleSize val="0"/>
        </c:dLbls>
        <c:gapWidth val="315"/>
        <c:overlap val="-40"/>
        <c:axId val="73410607"/>
        <c:axId val="73411567"/>
      </c:barChart>
      <c:catAx>
        <c:axId val="734106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11567"/>
        <c:crosses val="autoZero"/>
        <c:auto val="1"/>
        <c:lblAlgn val="ctr"/>
        <c:lblOffset val="100"/>
        <c:noMultiLvlLbl val="0"/>
      </c:catAx>
      <c:valAx>
        <c:axId val="7341156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34106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[project_movie.xlsx]Sheet16!PivotTable9</c:name>
    <c:fmtId val="9"/>
  </c:pivotSource>
  <c:chart>
    <c:autoTitleDeleted val="1"/>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Sheet16!$B$1</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cat>
            <c:strRef>
              <c:f>Sheet16!$A$2:$A$19</c:f>
              <c:strCache>
                <c:ptCount val="17"/>
                <c:pt idx="0">
                  <c:v>Adventure</c:v>
                </c:pt>
                <c:pt idx="1">
                  <c:v>Action</c:v>
                </c:pt>
                <c:pt idx="2">
                  <c:v>Horror</c:v>
                </c:pt>
                <c:pt idx="3">
                  <c:v>Comedy</c:v>
                </c:pt>
                <c:pt idx="4">
                  <c:v>Biography</c:v>
                </c:pt>
                <c:pt idx="5">
                  <c:v>Animation</c:v>
                </c:pt>
                <c:pt idx="6">
                  <c:v>Drama</c:v>
                </c:pt>
                <c:pt idx="7">
                  <c:v>Fantasy</c:v>
                </c:pt>
                <c:pt idx="8">
                  <c:v>Family</c:v>
                </c:pt>
                <c:pt idx="9">
                  <c:v>Mystery</c:v>
                </c:pt>
                <c:pt idx="10">
                  <c:v>Documentary</c:v>
                </c:pt>
                <c:pt idx="11">
                  <c:v>Musical</c:v>
                </c:pt>
                <c:pt idx="12">
                  <c:v>Western</c:v>
                </c:pt>
                <c:pt idx="13">
                  <c:v>Sci-Fi</c:v>
                </c:pt>
                <c:pt idx="14">
                  <c:v>Romance</c:v>
                </c:pt>
                <c:pt idx="15">
                  <c:v>Thriller</c:v>
                </c:pt>
                <c:pt idx="16">
                  <c:v>Crime</c:v>
                </c:pt>
              </c:strCache>
            </c:strRef>
          </c:cat>
          <c:val>
            <c:numRef>
              <c:f>Sheet16!$B$2:$B$19</c:f>
              <c:numCache>
                <c:formatCode>General</c:formatCode>
                <c:ptCount val="17"/>
                <c:pt idx="0">
                  <c:v>6473602117</c:v>
                </c:pt>
                <c:pt idx="1">
                  <c:v>5877535732</c:v>
                </c:pt>
                <c:pt idx="2">
                  <c:v>3370369843</c:v>
                </c:pt>
                <c:pt idx="3">
                  <c:v>3212342514</c:v>
                </c:pt>
                <c:pt idx="4">
                  <c:v>2263663972</c:v>
                </c:pt>
                <c:pt idx="5">
                  <c:v>1514330085</c:v>
                </c:pt>
                <c:pt idx="6">
                  <c:v>1310215035</c:v>
                </c:pt>
                <c:pt idx="7">
                  <c:v>899873199</c:v>
                </c:pt>
                <c:pt idx="8">
                  <c:v>402981433</c:v>
                </c:pt>
                <c:pt idx="9">
                  <c:v>387846494</c:v>
                </c:pt>
                <c:pt idx="10">
                  <c:v>334113619</c:v>
                </c:pt>
                <c:pt idx="11">
                  <c:v>177789000</c:v>
                </c:pt>
                <c:pt idx="12">
                  <c:v>39400000</c:v>
                </c:pt>
                <c:pt idx="13">
                  <c:v>14456530</c:v>
                </c:pt>
                <c:pt idx="14">
                  <c:v>12253315</c:v>
                </c:pt>
                <c:pt idx="15">
                  <c:v>-297532</c:v>
                </c:pt>
                <c:pt idx="16">
                  <c:v>-2346968257</c:v>
                </c:pt>
              </c:numCache>
            </c:numRef>
          </c:val>
          <c:extLst>
            <c:ext xmlns:c16="http://schemas.microsoft.com/office/drawing/2014/chart" uri="{C3380CC4-5D6E-409C-BE32-E72D297353CC}">
              <c16:uniqueId val="{00000000-05AB-49E2-A8C4-94FF6BB076FD}"/>
            </c:ext>
          </c:extLst>
        </c:ser>
        <c:dLbls>
          <c:showLegendKey val="0"/>
          <c:showVal val="0"/>
          <c:showCatName val="0"/>
          <c:showSerName val="0"/>
          <c:showPercent val="0"/>
          <c:showBubbleSize val="0"/>
        </c:dLbls>
        <c:gapWidth val="65"/>
        <c:axId val="73427407"/>
        <c:axId val="73430287"/>
      </c:barChart>
      <c:catAx>
        <c:axId val="7342740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3430287"/>
        <c:crosses val="autoZero"/>
        <c:auto val="1"/>
        <c:lblAlgn val="ctr"/>
        <c:lblOffset val="100"/>
        <c:noMultiLvlLbl val="0"/>
      </c:catAx>
      <c:valAx>
        <c:axId val="7343028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3427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[project_movie.xlsx]Sheet31!PivotTable3</c:name>
    <c:fmtId val="7"/>
  </c:pivotSource>
  <c:chart>
    <c:autoTitleDeleted val="0"/>
    <c:pivotFmts>
      <c:pivotFmt>
        <c:idx val="0"/>
        <c:spPr>
          <a:noFill/>
          <a:ln w="25400" cap="flat" cmpd="sng" algn="ctr">
            <a:solidFill>
              <a:schemeClr val="accent1"/>
            </a:solidFill>
            <a:miter lim="800000"/>
          </a:ln>
          <a:effectLst/>
        </c:spPr>
        <c:marker>
          <c:symbol val="circle"/>
          <c:size val="6"/>
          <c:spPr>
            <a:noFill/>
            <a:ln w="19050" cap="rnd">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chemeClr val="accent1"/>
            </a:solidFill>
            <a:miter lim="800000"/>
          </a:ln>
          <a:effectLst/>
        </c:spPr>
        <c:marker>
          <c:symbol val="circle"/>
          <c:size val="6"/>
          <c:spPr>
            <a:noFill/>
            <a:ln w="19050" cap="rnd">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Sheet31!$B$1</c:f>
              <c:strCache>
                <c:ptCount val="1"/>
                <c:pt idx="0">
                  <c:v>Sum of Sum of num_critic_for_reviews</c:v>
                </c:pt>
              </c:strCache>
            </c:strRef>
          </c:tx>
          <c:spPr>
            <a:noFill/>
            <a:ln w="25400" cap="flat" cmpd="sng" algn="ctr">
              <a:solidFill>
                <a:schemeClr val="accent1"/>
              </a:solidFill>
              <a:miter lim="800000"/>
            </a:ln>
            <a:effectLst/>
          </c:spPr>
          <c:invertIfNegative val="0"/>
          <c:cat>
            <c:strRef>
              <c:f>Sheet31!$A$2:$A$7</c:f>
              <c:strCache>
                <c:ptCount val="5"/>
                <c:pt idx="0">
                  <c:v>Steven Spielberg</c:v>
                </c:pt>
                <c:pt idx="1">
                  <c:v>George Lucas</c:v>
                </c:pt>
                <c:pt idx="2">
                  <c:v>James Cameron</c:v>
                </c:pt>
                <c:pt idx="3">
                  <c:v>Joss Whedon</c:v>
                </c:pt>
                <c:pt idx="4">
                  <c:v>Chris Columbus</c:v>
                </c:pt>
              </c:strCache>
            </c:strRef>
          </c:cat>
          <c:val>
            <c:numRef>
              <c:f>Sheet31!$B$2:$B$7</c:f>
              <c:numCache>
                <c:formatCode>General</c:formatCode>
                <c:ptCount val="5"/>
                <c:pt idx="0">
                  <c:v>6526</c:v>
                </c:pt>
                <c:pt idx="1">
                  <c:v>1345</c:v>
                </c:pt>
                <c:pt idx="2">
                  <c:v>1878</c:v>
                </c:pt>
                <c:pt idx="3">
                  <c:v>2317</c:v>
                </c:pt>
                <c:pt idx="4">
                  <c:v>1567</c:v>
                </c:pt>
              </c:numCache>
            </c:numRef>
          </c:val>
          <c:extLst>
            <c:ext xmlns:c16="http://schemas.microsoft.com/office/drawing/2014/chart" uri="{C3380CC4-5D6E-409C-BE32-E72D297353CC}">
              <c16:uniqueId val="{00000000-73C1-4401-9444-3C7BA96F535F}"/>
            </c:ext>
          </c:extLst>
        </c:ser>
        <c:ser>
          <c:idx val="1"/>
          <c:order val="1"/>
          <c:tx>
            <c:strRef>
              <c:f>Sheet31!$C$1</c:f>
              <c:strCache>
                <c:ptCount val="1"/>
                <c:pt idx="0">
                  <c:v>Sum of Sum of profit</c:v>
                </c:pt>
              </c:strCache>
            </c:strRef>
          </c:tx>
          <c:spPr>
            <a:noFill/>
            <a:ln w="25400" cap="flat" cmpd="sng" algn="ctr">
              <a:solidFill>
                <a:schemeClr val="accent2"/>
              </a:solidFill>
              <a:miter lim="800000"/>
            </a:ln>
            <a:effectLst/>
          </c:spPr>
          <c:invertIfNegative val="0"/>
          <c:cat>
            <c:strRef>
              <c:f>Sheet31!$A$2:$A$7</c:f>
              <c:strCache>
                <c:ptCount val="5"/>
                <c:pt idx="0">
                  <c:v>Steven Spielberg</c:v>
                </c:pt>
                <c:pt idx="1">
                  <c:v>George Lucas</c:v>
                </c:pt>
                <c:pt idx="2">
                  <c:v>James Cameron</c:v>
                </c:pt>
                <c:pt idx="3">
                  <c:v>Joss Whedon</c:v>
                </c:pt>
                <c:pt idx="4">
                  <c:v>Chris Columbus</c:v>
                </c:pt>
              </c:strCache>
            </c:strRef>
          </c:cat>
          <c:val>
            <c:numRef>
              <c:f>Sheet31!$C$2:$C$7</c:f>
              <c:numCache>
                <c:formatCode>General</c:formatCode>
                <c:ptCount val="5"/>
                <c:pt idx="0">
                  <c:v>2486332231</c:v>
                </c:pt>
                <c:pt idx="1">
                  <c:v>1386641480</c:v>
                </c:pt>
                <c:pt idx="2">
                  <c:v>1199625910</c:v>
                </c:pt>
                <c:pt idx="3">
                  <c:v>1000886628</c:v>
                </c:pt>
                <c:pt idx="4">
                  <c:v>941707624</c:v>
                </c:pt>
              </c:numCache>
            </c:numRef>
          </c:val>
          <c:extLst>
            <c:ext xmlns:c16="http://schemas.microsoft.com/office/drawing/2014/chart" uri="{C3380CC4-5D6E-409C-BE32-E72D297353CC}">
              <c16:uniqueId val="{00000001-73C1-4401-9444-3C7BA96F535F}"/>
            </c:ext>
          </c:extLst>
        </c:ser>
        <c:dLbls>
          <c:showLegendKey val="0"/>
          <c:showVal val="0"/>
          <c:showCatName val="0"/>
          <c:showSerName val="0"/>
          <c:showPercent val="0"/>
          <c:showBubbleSize val="0"/>
        </c:dLbls>
        <c:gapWidth val="164"/>
        <c:overlap val="-35"/>
        <c:axId val="73412047"/>
        <c:axId val="73435567"/>
      </c:barChart>
      <c:catAx>
        <c:axId val="734120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3435567"/>
        <c:crosses val="autoZero"/>
        <c:auto val="1"/>
        <c:lblAlgn val="ctr"/>
        <c:lblOffset val="100"/>
        <c:noMultiLvlLbl val="0"/>
      </c:catAx>
      <c:valAx>
        <c:axId val="734355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73412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[project_movie.xlsx]Sheet16!PivotTable7</c:name>
    <c:fmtId val="9"/>
  </c:pivotSource>
  <c:chart>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Sheet16!$B$3</c:f>
              <c:strCache>
                <c:ptCount val="1"/>
                <c:pt idx="0">
                  <c:v>Average of imdb_score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Sheet16!$A$4:$A$16</c:f>
              <c:strCache>
                <c:ptCount val="12"/>
                <c:pt idx="0">
                  <c:v>R</c:v>
                </c:pt>
                <c:pt idx="1">
                  <c:v>PG-13</c:v>
                </c:pt>
                <c:pt idx="2">
                  <c:v>PG</c:v>
                </c:pt>
                <c:pt idx="3">
                  <c:v>Approved</c:v>
                </c:pt>
                <c:pt idx="4">
                  <c:v>G</c:v>
                </c:pt>
                <c:pt idx="5">
                  <c:v>Unrated</c:v>
                </c:pt>
                <c:pt idx="6">
                  <c:v>Not Rated</c:v>
                </c:pt>
                <c:pt idx="7">
                  <c:v>M</c:v>
                </c:pt>
                <c:pt idx="8">
                  <c:v>NC-17</c:v>
                </c:pt>
                <c:pt idx="9">
                  <c:v>GP</c:v>
                </c:pt>
                <c:pt idx="10">
                  <c:v>X</c:v>
                </c:pt>
                <c:pt idx="11">
                  <c:v>Passed</c:v>
                </c:pt>
              </c:strCache>
            </c:strRef>
          </c:cat>
          <c:val>
            <c:numRef>
              <c:f>Sheet16!$B$4:$B$16</c:f>
              <c:numCache>
                <c:formatCode>0.0</c:formatCode>
                <c:ptCount val="12"/>
                <c:pt idx="0">
                  <c:v>6.6394705882353113</c:v>
                </c:pt>
                <c:pt idx="1">
                  <c:v>6.2711229946524121</c:v>
                </c:pt>
                <c:pt idx="2">
                  <c:v>6.2980565371024761</c:v>
                </c:pt>
                <c:pt idx="3">
                  <c:v>7.4705882352941178</c:v>
                </c:pt>
                <c:pt idx="4">
                  <c:v>6.5022988505747161</c:v>
                </c:pt>
                <c:pt idx="5">
                  <c:v>6.9454545454545462</c:v>
                </c:pt>
                <c:pt idx="6">
                  <c:v>6.9676470588235278</c:v>
                </c:pt>
                <c:pt idx="7">
                  <c:v>7.4499999999999993</c:v>
                </c:pt>
                <c:pt idx="8">
                  <c:v>6.3666666666666663</c:v>
                </c:pt>
                <c:pt idx="9">
                  <c:v>6.7</c:v>
                </c:pt>
                <c:pt idx="10">
                  <c:v>6.5400000000000009</c:v>
                </c:pt>
                <c:pt idx="11">
                  <c:v>7.1333333333333329</c:v>
                </c:pt>
              </c:numCache>
            </c:numRef>
          </c:val>
          <c:extLst>
            <c:ext xmlns:c16="http://schemas.microsoft.com/office/drawing/2014/chart" uri="{C3380CC4-5D6E-409C-BE32-E72D297353CC}">
              <c16:uniqueId val="{00000000-95C2-4EAB-9146-56CA3CAB983E}"/>
            </c:ext>
          </c:extLst>
        </c:ser>
        <c:ser>
          <c:idx val="1"/>
          <c:order val="1"/>
          <c:tx>
            <c:strRef>
              <c:f>Sheet16!$C$3</c:f>
              <c:strCache>
                <c:ptCount val="1"/>
                <c:pt idx="0">
                  <c:v>Max of duration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Sheet16!$A$4:$A$16</c:f>
              <c:strCache>
                <c:ptCount val="12"/>
                <c:pt idx="0">
                  <c:v>R</c:v>
                </c:pt>
                <c:pt idx="1">
                  <c:v>PG-13</c:v>
                </c:pt>
                <c:pt idx="2">
                  <c:v>PG</c:v>
                </c:pt>
                <c:pt idx="3">
                  <c:v>Approved</c:v>
                </c:pt>
                <c:pt idx="4">
                  <c:v>G</c:v>
                </c:pt>
                <c:pt idx="5">
                  <c:v>Unrated</c:v>
                </c:pt>
                <c:pt idx="6">
                  <c:v>Not Rated</c:v>
                </c:pt>
                <c:pt idx="7">
                  <c:v>M</c:v>
                </c:pt>
                <c:pt idx="8">
                  <c:v>NC-17</c:v>
                </c:pt>
                <c:pt idx="9">
                  <c:v>GP</c:v>
                </c:pt>
                <c:pt idx="10">
                  <c:v>X</c:v>
                </c:pt>
                <c:pt idx="11">
                  <c:v>Passed</c:v>
                </c:pt>
              </c:strCache>
            </c:strRef>
          </c:cat>
          <c:val>
            <c:numRef>
              <c:f>Sheet16!$C$4:$C$16</c:f>
              <c:numCache>
                <c:formatCode>General</c:formatCode>
                <c:ptCount val="12"/>
                <c:pt idx="0">
                  <c:v>330</c:v>
                </c:pt>
                <c:pt idx="1">
                  <c:v>280</c:v>
                </c:pt>
                <c:pt idx="2">
                  <c:v>271</c:v>
                </c:pt>
                <c:pt idx="3">
                  <c:v>251</c:v>
                </c:pt>
                <c:pt idx="4">
                  <c:v>226</c:v>
                </c:pt>
                <c:pt idx="5">
                  <c:v>202</c:v>
                </c:pt>
                <c:pt idx="6">
                  <c:v>176</c:v>
                </c:pt>
                <c:pt idx="7">
                  <c:v>142</c:v>
                </c:pt>
                <c:pt idx="8">
                  <c:v>131</c:v>
                </c:pt>
                <c:pt idx="9">
                  <c:v>120</c:v>
                </c:pt>
                <c:pt idx="10">
                  <c:v>109</c:v>
                </c:pt>
                <c:pt idx="11">
                  <c:v>107</c:v>
                </c:pt>
              </c:numCache>
            </c:numRef>
          </c:val>
          <c:extLst>
            <c:ext xmlns:c16="http://schemas.microsoft.com/office/drawing/2014/chart" uri="{C3380CC4-5D6E-409C-BE32-E72D297353CC}">
              <c16:uniqueId val="{00000001-95C2-4EAB-9146-56CA3CAB983E}"/>
            </c:ext>
          </c:extLst>
        </c:ser>
        <c:dLbls>
          <c:dLblPos val="inEnd"/>
          <c:showLegendKey val="0"/>
          <c:showVal val="1"/>
          <c:showCatName val="0"/>
          <c:showSerName val="0"/>
          <c:showPercent val="0"/>
          <c:showBubbleSize val="0"/>
        </c:dLbls>
        <c:gapWidth val="65"/>
        <c:axId val="1099433456"/>
        <c:axId val="1099433936"/>
      </c:barChart>
      <c:catAx>
        <c:axId val="10994334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99433936"/>
        <c:crosses val="autoZero"/>
        <c:auto val="1"/>
        <c:lblAlgn val="ctr"/>
        <c:lblOffset val="100"/>
        <c:noMultiLvlLbl val="0"/>
      </c:catAx>
      <c:valAx>
        <c:axId val="109943393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1"/>
        <c:majorTickMark val="none"/>
        <c:minorTickMark val="none"/>
        <c:tickLblPos val="nextTo"/>
        <c:crossAx val="109943345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[project_movie.xlsx]Sheet22!PivotTable9</c:name>
    <c:fmtId val="10"/>
  </c:pivotSource>
  <c:chart>
    <c:autoTitleDeleted val="0"/>
    <c:pivotFmts>
      <c:pivotFmt>
        <c:idx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circle"/>
          <c:size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circle"/>
          <c:size val="4"/>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Sheet22!$B$1</c:f>
              <c:strCache>
                <c:ptCount val="1"/>
                <c:pt idx="0">
                  <c:v>Sum of Sum of gross</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Sheet22!$A$2:$A$7</c:f>
              <c:strCache>
                <c:ptCount val="5"/>
                <c:pt idx="0">
                  <c:v>Steven Spielberg</c:v>
                </c:pt>
                <c:pt idx="1">
                  <c:v>Clint Eastwood</c:v>
                </c:pt>
                <c:pt idx="2">
                  <c:v>Martin Scorsese</c:v>
                </c:pt>
                <c:pt idx="3">
                  <c:v>David Fincher</c:v>
                </c:pt>
                <c:pt idx="4">
                  <c:v>Woody Allen</c:v>
                </c:pt>
              </c:strCache>
            </c:strRef>
          </c:cat>
          <c:val>
            <c:numRef>
              <c:f>Sheet22!$B$2:$B$7</c:f>
              <c:numCache>
                <c:formatCode>General</c:formatCode>
                <c:ptCount val="5"/>
                <c:pt idx="0">
                  <c:v>4114233101</c:v>
                </c:pt>
                <c:pt idx="1">
                  <c:v>1378321100</c:v>
                </c:pt>
                <c:pt idx="2">
                  <c:v>914609800</c:v>
                </c:pt>
                <c:pt idx="3">
                  <c:v>863904524</c:v>
                </c:pt>
                <c:pt idx="4">
                  <c:v>308345443</c:v>
                </c:pt>
              </c:numCache>
            </c:numRef>
          </c:val>
          <c:extLst>
            <c:ext xmlns:c16="http://schemas.microsoft.com/office/drawing/2014/chart" uri="{C3380CC4-5D6E-409C-BE32-E72D297353CC}">
              <c16:uniqueId val="{00000000-AC10-4962-AC24-EBFB0CC0A54E}"/>
            </c:ext>
          </c:extLst>
        </c:ser>
        <c:ser>
          <c:idx val="1"/>
          <c:order val="1"/>
          <c:tx>
            <c:strRef>
              <c:f>Sheet22!$C$1</c:f>
              <c:strCache>
                <c:ptCount val="1"/>
                <c:pt idx="0">
                  <c:v>Sum of Sum of director_facebook_likes</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Sheet22!$A$2:$A$7</c:f>
              <c:strCache>
                <c:ptCount val="5"/>
                <c:pt idx="0">
                  <c:v>Steven Spielberg</c:v>
                </c:pt>
                <c:pt idx="1">
                  <c:v>Clint Eastwood</c:v>
                </c:pt>
                <c:pt idx="2">
                  <c:v>Martin Scorsese</c:v>
                </c:pt>
                <c:pt idx="3">
                  <c:v>David Fincher</c:v>
                </c:pt>
                <c:pt idx="4">
                  <c:v>Woody Allen</c:v>
                </c:pt>
              </c:strCache>
            </c:strRef>
          </c:cat>
          <c:val>
            <c:numRef>
              <c:f>Sheet22!$C$2:$C$7</c:f>
              <c:numCache>
                <c:formatCode>General</c:formatCode>
                <c:ptCount val="5"/>
                <c:pt idx="0">
                  <c:v>350000</c:v>
                </c:pt>
                <c:pt idx="1">
                  <c:v>304000</c:v>
                </c:pt>
                <c:pt idx="2">
                  <c:v>272000</c:v>
                </c:pt>
                <c:pt idx="3">
                  <c:v>210000</c:v>
                </c:pt>
                <c:pt idx="4">
                  <c:v>209000</c:v>
                </c:pt>
              </c:numCache>
            </c:numRef>
          </c:val>
          <c:extLst>
            <c:ext xmlns:c16="http://schemas.microsoft.com/office/drawing/2014/chart" uri="{C3380CC4-5D6E-409C-BE32-E72D297353CC}">
              <c16:uniqueId val="{00000001-AC10-4962-AC24-EBFB0CC0A54E}"/>
            </c:ext>
          </c:extLst>
        </c:ser>
        <c:dLbls>
          <c:dLblPos val="inEnd"/>
          <c:showLegendKey val="0"/>
          <c:showVal val="1"/>
          <c:showCatName val="0"/>
          <c:showSerName val="0"/>
          <c:showPercent val="0"/>
          <c:showBubbleSize val="0"/>
        </c:dLbls>
        <c:gapWidth val="100"/>
        <c:overlap val="-24"/>
        <c:axId val="840832016"/>
        <c:axId val="840832976"/>
      </c:barChart>
      <c:catAx>
        <c:axId val="84083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840832976"/>
        <c:crosses val="autoZero"/>
        <c:auto val="1"/>
        <c:lblAlgn val="ctr"/>
        <c:lblOffset val="100"/>
        <c:noMultiLvlLbl val="0"/>
      </c:catAx>
      <c:valAx>
        <c:axId val="84083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84083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[project_movie.xlsx]Sheet25!PivotTable12</c:name>
    <c:fmtId val="5"/>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Sheet25!$B$1</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trendline>
            <c:spPr>
              <a:ln w="25400" cap="rnd">
                <a:solidFill>
                  <a:schemeClr val="accent1">
                    <a:alpha val="50000"/>
                  </a:schemeClr>
                </a:solidFill>
              </a:ln>
              <a:effectLst/>
            </c:spPr>
            <c:trendlineType val="linear"/>
            <c:dispRSqr val="0"/>
            <c:dispEq val="0"/>
          </c:trendline>
          <c:cat>
            <c:strRef>
              <c:f>Sheet25!$A$2:$A$12</c:f>
              <c:strCache>
                <c:ptCount val="10"/>
                <c:pt idx="0">
                  <c:v>2006</c:v>
                </c:pt>
                <c:pt idx="1">
                  <c:v>2005</c:v>
                </c:pt>
                <c:pt idx="2">
                  <c:v>2004</c:v>
                </c:pt>
                <c:pt idx="3">
                  <c:v>2013</c:v>
                </c:pt>
                <c:pt idx="4">
                  <c:v>2008</c:v>
                </c:pt>
                <c:pt idx="5">
                  <c:v>2010</c:v>
                </c:pt>
                <c:pt idx="6">
                  <c:v>2012</c:v>
                </c:pt>
                <c:pt idx="7">
                  <c:v>2009</c:v>
                </c:pt>
                <c:pt idx="8">
                  <c:v>2014</c:v>
                </c:pt>
                <c:pt idx="9">
                  <c:v>2011</c:v>
                </c:pt>
              </c:strCache>
            </c:strRef>
          </c:cat>
          <c:val>
            <c:numRef>
              <c:f>Sheet25!$B$2:$B$12</c:f>
              <c:numCache>
                <c:formatCode>General</c:formatCode>
                <c:ptCount val="10"/>
                <c:pt idx="0">
                  <c:v>19749542000</c:v>
                </c:pt>
                <c:pt idx="1">
                  <c:v>14156164211</c:v>
                </c:pt>
                <c:pt idx="2">
                  <c:v>9128657498</c:v>
                </c:pt>
                <c:pt idx="3">
                  <c:v>8305416167</c:v>
                </c:pt>
                <c:pt idx="4">
                  <c:v>8196632000</c:v>
                </c:pt>
                <c:pt idx="5">
                  <c:v>8187615000</c:v>
                </c:pt>
                <c:pt idx="6">
                  <c:v>7718431375</c:v>
                </c:pt>
                <c:pt idx="7">
                  <c:v>7587715000</c:v>
                </c:pt>
                <c:pt idx="8">
                  <c:v>7581670000</c:v>
                </c:pt>
                <c:pt idx="9">
                  <c:v>7517910000</c:v>
                </c:pt>
              </c:numCache>
            </c:numRef>
          </c:val>
          <c:extLst>
            <c:ext xmlns:c16="http://schemas.microsoft.com/office/drawing/2014/chart" uri="{C3380CC4-5D6E-409C-BE32-E72D297353CC}">
              <c16:uniqueId val="{00000001-ED8E-408D-ADDF-71B29A45C304}"/>
            </c:ext>
          </c:extLst>
        </c:ser>
        <c:dLbls>
          <c:showLegendKey val="0"/>
          <c:showVal val="0"/>
          <c:showCatName val="0"/>
          <c:showSerName val="0"/>
          <c:showPercent val="0"/>
          <c:showBubbleSize val="0"/>
        </c:dLbls>
        <c:gapWidth val="315"/>
        <c:overlap val="-40"/>
        <c:axId val="659687344"/>
        <c:axId val="659679184"/>
      </c:barChart>
      <c:catAx>
        <c:axId val="65968734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9679184"/>
        <c:crosses val="autoZero"/>
        <c:auto val="1"/>
        <c:lblAlgn val="ctr"/>
        <c:lblOffset val="100"/>
        <c:noMultiLvlLbl val="0"/>
      </c:catAx>
      <c:valAx>
        <c:axId val="6596791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59687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[project_movie.xlsx]Sheet27!PivotTable15</c:name>
    <c:fmtId val="7"/>
  </c:pivotSource>
  <c:chart>
    <c:autoTitleDeleted val="1"/>
    <c:pivotFmts>
      <c:pivotFmt>
        <c:idx val="0"/>
        <c:spPr>
          <a:noFill/>
          <a:ln w="25400" cap="flat" cmpd="sng" algn="ctr">
            <a:solidFill>
              <a:schemeClr val="accent1"/>
            </a:solidFill>
            <a:miter lim="800000"/>
          </a:ln>
          <a:effectLst/>
        </c:spPr>
        <c:marker>
          <c:symbol val="circle"/>
          <c:size val="6"/>
          <c:spPr>
            <a:noFill/>
            <a:ln w="19050" cap="rnd">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Sheet27!$B$1</c:f>
              <c:strCache>
                <c:ptCount val="1"/>
                <c:pt idx="0">
                  <c:v>Total</c:v>
                </c:pt>
              </c:strCache>
            </c:strRef>
          </c:tx>
          <c:spPr>
            <a:noFill/>
            <a:ln w="25400" cap="flat" cmpd="sng" algn="ctr">
              <a:solidFill>
                <a:schemeClr val="accent1"/>
              </a:solidFill>
              <a:miter lim="800000"/>
            </a:ln>
            <a:effectLst/>
          </c:spPr>
          <c:invertIfNegative val="0"/>
          <c:cat>
            <c:strRef>
              <c:f>Sheet27!$A$2:$A$12</c:f>
              <c:strCache>
                <c:ptCount val="10"/>
                <c:pt idx="0">
                  <c:v>USA</c:v>
                </c:pt>
                <c:pt idx="1">
                  <c:v>UK</c:v>
                </c:pt>
                <c:pt idx="2">
                  <c:v>New Zealand</c:v>
                </c:pt>
                <c:pt idx="3">
                  <c:v>Canada</c:v>
                </c:pt>
                <c:pt idx="4">
                  <c:v>Australia</c:v>
                </c:pt>
                <c:pt idx="5">
                  <c:v>South Africa</c:v>
                </c:pt>
                <c:pt idx="6">
                  <c:v>Taiwan</c:v>
                </c:pt>
                <c:pt idx="7">
                  <c:v>Mexico</c:v>
                </c:pt>
                <c:pt idx="8">
                  <c:v>Argentina</c:v>
                </c:pt>
                <c:pt idx="9">
                  <c:v>Peru</c:v>
                </c:pt>
              </c:strCache>
            </c:strRef>
          </c:cat>
          <c:val>
            <c:numRef>
              <c:f>Sheet27!$B$2:$B$12</c:f>
              <c:numCache>
                <c:formatCode>General</c:formatCode>
                <c:ptCount val="10"/>
                <c:pt idx="0">
                  <c:v>52792710499</c:v>
                </c:pt>
                <c:pt idx="1">
                  <c:v>1574370487</c:v>
                </c:pt>
                <c:pt idx="2">
                  <c:v>245159794</c:v>
                </c:pt>
                <c:pt idx="3">
                  <c:v>218593263</c:v>
                </c:pt>
                <c:pt idx="4">
                  <c:v>206668349</c:v>
                </c:pt>
                <c:pt idx="5">
                  <c:v>103740241</c:v>
                </c:pt>
                <c:pt idx="6">
                  <c:v>98681364</c:v>
                </c:pt>
                <c:pt idx="7">
                  <c:v>50609008</c:v>
                </c:pt>
                <c:pt idx="8">
                  <c:v>16792809</c:v>
                </c:pt>
                <c:pt idx="9">
                  <c:v>12362581</c:v>
                </c:pt>
              </c:numCache>
            </c:numRef>
          </c:val>
          <c:extLst>
            <c:ext xmlns:c16="http://schemas.microsoft.com/office/drawing/2014/chart" uri="{C3380CC4-5D6E-409C-BE32-E72D297353CC}">
              <c16:uniqueId val="{00000000-521D-4570-9FD4-F9CD003E87C9}"/>
            </c:ext>
          </c:extLst>
        </c:ser>
        <c:dLbls>
          <c:showLegendKey val="0"/>
          <c:showVal val="0"/>
          <c:showCatName val="0"/>
          <c:showSerName val="0"/>
          <c:showPercent val="0"/>
          <c:showBubbleSize val="0"/>
        </c:dLbls>
        <c:gapWidth val="164"/>
        <c:overlap val="-35"/>
        <c:axId val="1099438256"/>
        <c:axId val="1099419536"/>
      </c:barChart>
      <c:catAx>
        <c:axId val="10994382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99419536"/>
        <c:crosses val="autoZero"/>
        <c:auto val="1"/>
        <c:lblAlgn val="ctr"/>
        <c:lblOffset val="100"/>
        <c:noMultiLvlLbl val="0"/>
      </c:catAx>
      <c:valAx>
        <c:axId val="10994195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99438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[project_movie.xlsx]Sheet29!PivotTable17</c:name>
    <c:fmtId val="9"/>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Sheet29!$B$1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Sheet29!$A$2:$A$12</c:f>
              <c:strCache>
                <c:ptCount val="10"/>
                <c:pt idx="0">
                  <c:v>2012</c:v>
                </c:pt>
                <c:pt idx="1">
                  <c:v>2014</c:v>
                </c:pt>
                <c:pt idx="2">
                  <c:v>2002</c:v>
                </c:pt>
                <c:pt idx="3">
                  <c:v>2013</c:v>
                </c:pt>
                <c:pt idx="4">
                  <c:v>2009</c:v>
                </c:pt>
                <c:pt idx="5">
                  <c:v>2015</c:v>
                </c:pt>
                <c:pt idx="6">
                  <c:v>2003</c:v>
                </c:pt>
                <c:pt idx="7">
                  <c:v>2007</c:v>
                </c:pt>
                <c:pt idx="8">
                  <c:v>1994</c:v>
                </c:pt>
                <c:pt idx="9">
                  <c:v>2001</c:v>
                </c:pt>
              </c:strCache>
            </c:strRef>
          </c:cat>
          <c:val>
            <c:numRef>
              <c:f>Sheet29!$B$2:$B$12</c:f>
              <c:numCache>
                <c:formatCode>General</c:formatCode>
                <c:ptCount val="10"/>
                <c:pt idx="0">
                  <c:v>3180732244</c:v>
                </c:pt>
                <c:pt idx="1">
                  <c:v>2713508323</c:v>
                </c:pt>
                <c:pt idx="2">
                  <c:v>2255673159</c:v>
                </c:pt>
                <c:pt idx="3">
                  <c:v>2160214269</c:v>
                </c:pt>
                <c:pt idx="4">
                  <c:v>2081781189</c:v>
                </c:pt>
                <c:pt idx="5">
                  <c:v>2001164099</c:v>
                </c:pt>
                <c:pt idx="6">
                  <c:v>1896841951</c:v>
                </c:pt>
                <c:pt idx="7">
                  <c:v>1688356517</c:v>
                </c:pt>
                <c:pt idx="8">
                  <c:v>1620334433</c:v>
                </c:pt>
                <c:pt idx="9">
                  <c:v>1456639220</c:v>
                </c:pt>
              </c:numCache>
            </c:numRef>
          </c:val>
          <c:smooth val="0"/>
          <c:extLst>
            <c:ext xmlns:c16="http://schemas.microsoft.com/office/drawing/2014/chart" uri="{C3380CC4-5D6E-409C-BE32-E72D297353CC}">
              <c16:uniqueId val="{00000000-BDBA-4F38-9C8F-BB02F3815EAC}"/>
            </c:ext>
          </c:extLst>
        </c:ser>
        <c:dLbls>
          <c:showLegendKey val="0"/>
          <c:showVal val="0"/>
          <c:showCatName val="0"/>
          <c:showSerName val="0"/>
          <c:showPercent val="0"/>
          <c:showBubbleSize val="0"/>
        </c:dLbls>
        <c:marker val="1"/>
        <c:smooth val="0"/>
        <c:axId val="678806912"/>
        <c:axId val="765085568"/>
      </c:lineChart>
      <c:catAx>
        <c:axId val="67880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085568"/>
        <c:crosses val="autoZero"/>
        <c:auto val="1"/>
        <c:lblAlgn val="ctr"/>
        <c:lblOffset val="100"/>
        <c:noMultiLvlLbl val="0"/>
      </c:catAx>
      <c:valAx>
        <c:axId val="765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806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DB37-C1C0-8E54-9251-10BCAAB02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85714-C85E-E543-A43B-D2AB60900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80832-3919-2050-5FB9-657F46EC4F47}"/>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5" name="Footer Placeholder 4">
            <a:extLst>
              <a:ext uri="{FF2B5EF4-FFF2-40B4-BE49-F238E27FC236}">
                <a16:creationId xmlns:a16="http://schemas.microsoft.com/office/drawing/2014/main" id="{D8954DF1-9BD5-1F6D-2567-6BC72697A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F35E4-95C4-6A63-7D02-9718BC77D462}"/>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393086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7D7D-0ACE-C4AE-37CB-FB74693CA3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D6F18-3D10-3EE6-C2E2-8507FAE69B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52686-9D59-D2CC-8E31-0557F94010CD}"/>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5" name="Footer Placeholder 4">
            <a:extLst>
              <a:ext uri="{FF2B5EF4-FFF2-40B4-BE49-F238E27FC236}">
                <a16:creationId xmlns:a16="http://schemas.microsoft.com/office/drawing/2014/main" id="{E740BAC9-DA19-C019-00A7-846CD8F85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8A32D-4F7B-C20B-661F-FD8765522945}"/>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202316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4FD087-2E34-7C1A-FD83-DEB0CCB387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A4CD62-7DC1-FADF-1291-F3113F7224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C3A8B-7C36-1EC0-2958-C0E4C1F2CEDA}"/>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5" name="Footer Placeholder 4">
            <a:extLst>
              <a:ext uri="{FF2B5EF4-FFF2-40B4-BE49-F238E27FC236}">
                <a16:creationId xmlns:a16="http://schemas.microsoft.com/office/drawing/2014/main" id="{1AC7B92F-9644-3FFB-3CD1-367CB7251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66FD2-DC1A-A552-9B6B-6C511140B95E}"/>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206782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E5B2-E933-5856-487F-D4042D9A0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D14712-D72E-E71E-2FE3-0D2E211C91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30FBD-CDCE-1187-816A-A72021CDD772}"/>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5" name="Footer Placeholder 4">
            <a:extLst>
              <a:ext uri="{FF2B5EF4-FFF2-40B4-BE49-F238E27FC236}">
                <a16:creationId xmlns:a16="http://schemas.microsoft.com/office/drawing/2014/main" id="{D70E63F2-B538-B65F-D515-9F55E94DB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46DC1-6E69-47F8-3FE8-A3B65045EEBD}"/>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384937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FBB7-8C5E-3ADA-ADB7-442400317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BEDAE6-145B-5402-B648-C4DD11F7D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BA5AC9-BAC7-2735-F3BF-984218D7D1DC}"/>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5" name="Footer Placeholder 4">
            <a:extLst>
              <a:ext uri="{FF2B5EF4-FFF2-40B4-BE49-F238E27FC236}">
                <a16:creationId xmlns:a16="http://schemas.microsoft.com/office/drawing/2014/main" id="{BE8EBE34-27EF-9529-75CF-2780FD3CF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AB125-7F07-0375-CC1D-1D92812F7ABA}"/>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171815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E90C-DCA7-F660-A37E-451F0E9DF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DCC23-DD25-F1C1-EE1A-173EEC9F2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BF969-CB79-483F-9E9B-D8D706DF77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81B74B-6BEE-2A99-1A52-2F5081F03724}"/>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6" name="Footer Placeholder 5">
            <a:extLst>
              <a:ext uri="{FF2B5EF4-FFF2-40B4-BE49-F238E27FC236}">
                <a16:creationId xmlns:a16="http://schemas.microsoft.com/office/drawing/2014/main" id="{F97EEE6C-AA9E-A704-CF45-EC29D04CB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18DB9-E1A1-8B04-028C-E91A93D98D86}"/>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348735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A8C-B8D0-3368-D82A-6C5EAA7594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0BAD5D-9414-A949-CA7D-8E8D1F498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0E6E6-188E-D549-7EFD-7DF3B52B4E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4E75AC-592B-6850-8F45-3D20B5873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35494-2551-1F27-A34C-A95D7E34B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DE1826-9304-0736-1F06-69CDBCF632DE}"/>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8" name="Footer Placeholder 7">
            <a:extLst>
              <a:ext uri="{FF2B5EF4-FFF2-40B4-BE49-F238E27FC236}">
                <a16:creationId xmlns:a16="http://schemas.microsoft.com/office/drawing/2014/main" id="{F5AAD96A-114D-8E33-D878-D414049B8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89708-4DFC-A17D-A659-58722B4E691C}"/>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192469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E3B6-3CF7-50E6-71AA-D2DEF03913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F9E46B-56D5-16D7-61D8-667193474841}"/>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4" name="Footer Placeholder 3">
            <a:extLst>
              <a:ext uri="{FF2B5EF4-FFF2-40B4-BE49-F238E27FC236}">
                <a16:creationId xmlns:a16="http://schemas.microsoft.com/office/drawing/2014/main" id="{E271C718-08B4-FA92-A061-6069D956E1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3A304-40D4-7687-3212-1E521F7A727E}"/>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165732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49496-0E8B-BF6B-2E10-804C04704DC4}"/>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3" name="Footer Placeholder 2">
            <a:extLst>
              <a:ext uri="{FF2B5EF4-FFF2-40B4-BE49-F238E27FC236}">
                <a16:creationId xmlns:a16="http://schemas.microsoft.com/office/drawing/2014/main" id="{0A680A67-06BB-53CB-CC47-9C95E25D52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4D1560-D301-7E74-BDB7-68387F976927}"/>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385935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B6AC-2FB7-3564-4DF6-00B602E54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62425C-8B92-C559-B8C7-131EF4106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2F0989-2D00-503B-943F-0B69BD5FA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03AA2-5319-D7C2-E431-A94F926B1228}"/>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6" name="Footer Placeholder 5">
            <a:extLst>
              <a:ext uri="{FF2B5EF4-FFF2-40B4-BE49-F238E27FC236}">
                <a16:creationId xmlns:a16="http://schemas.microsoft.com/office/drawing/2014/main" id="{AD80E474-F4B0-0754-21F8-07230D7F3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4220C-0E2F-2DDD-22A5-A1C52E892821}"/>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4065231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9838-CF7A-F4AC-0D09-92CE4917A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E50E8C-E09E-5323-33E3-CEA5668FC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F8A7A9-960A-A85F-42B8-2A62C0D52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06476-CC0F-0E2E-50E4-B13D879D86FD}"/>
              </a:ext>
            </a:extLst>
          </p:cNvPr>
          <p:cNvSpPr>
            <a:spLocks noGrp="1"/>
          </p:cNvSpPr>
          <p:nvPr>
            <p:ph type="dt" sz="half" idx="10"/>
          </p:nvPr>
        </p:nvSpPr>
        <p:spPr/>
        <p:txBody>
          <a:bodyPr/>
          <a:lstStyle/>
          <a:p>
            <a:fld id="{DCC76246-054A-4E16-AC7E-0625F27789B6}" type="datetimeFigureOut">
              <a:rPr lang="en-US" smtClean="0"/>
              <a:t>7/16/2024</a:t>
            </a:fld>
            <a:endParaRPr lang="en-US"/>
          </a:p>
        </p:txBody>
      </p:sp>
      <p:sp>
        <p:nvSpPr>
          <p:cNvPr id="6" name="Footer Placeholder 5">
            <a:extLst>
              <a:ext uri="{FF2B5EF4-FFF2-40B4-BE49-F238E27FC236}">
                <a16:creationId xmlns:a16="http://schemas.microsoft.com/office/drawing/2014/main" id="{FA973A54-FD6C-AC72-44C1-946F6A18E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5D71A-417B-7C78-5316-E6225E9367E5}"/>
              </a:ext>
            </a:extLst>
          </p:cNvPr>
          <p:cNvSpPr>
            <a:spLocks noGrp="1"/>
          </p:cNvSpPr>
          <p:nvPr>
            <p:ph type="sldNum" sz="quarter" idx="12"/>
          </p:nvPr>
        </p:nvSpPr>
        <p:spPr/>
        <p:txBody>
          <a:bodyPr/>
          <a:lstStyle/>
          <a:p>
            <a:fld id="{E8032165-0AD0-4FA7-AAC5-22C2597D3FB2}" type="slidenum">
              <a:rPr lang="en-US" smtClean="0"/>
              <a:t>‹#›</a:t>
            </a:fld>
            <a:endParaRPr lang="en-US"/>
          </a:p>
        </p:txBody>
      </p:sp>
    </p:spTree>
    <p:extLst>
      <p:ext uri="{BB962C8B-B14F-4D97-AF65-F5344CB8AC3E}">
        <p14:creationId xmlns:p14="http://schemas.microsoft.com/office/powerpoint/2010/main" val="317160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E9296-4469-E09C-6228-900102765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FF629D-1A9B-668D-1413-EDBC4DD19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7AC5E-F28D-1C7D-5F15-B43FF8FF8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76246-054A-4E16-AC7E-0625F27789B6}" type="datetimeFigureOut">
              <a:rPr lang="en-US" smtClean="0"/>
              <a:t>7/16/2024</a:t>
            </a:fld>
            <a:endParaRPr lang="en-US"/>
          </a:p>
        </p:txBody>
      </p:sp>
      <p:sp>
        <p:nvSpPr>
          <p:cNvPr id="5" name="Footer Placeholder 4">
            <a:extLst>
              <a:ext uri="{FF2B5EF4-FFF2-40B4-BE49-F238E27FC236}">
                <a16:creationId xmlns:a16="http://schemas.microsoft.com/office/drawing/2014/main" id="{3F5BB194-FD39-63DD-D77B-58C6724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08EF02-EEE8-2664-9A83-A61075927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32165-0AD0-4FA7-AAC5-22C2597D3FB2}" type="slidenum">
              <a:rPr lang="en-US" smtClean="0"/>
              <a:t>‹#›</a:t>
            </a:fld>
            <a:endParaRPr lang="en-US"/>
          </a:p>
        </p:txBody>
      </p:sp>
    </p:spTree>
    <p:extLst>
      <p:ext uri="{BB962C8B-B14F-4D97-AF65-F5344CB8AC3E}">
        <p14:creationId xmlns:p14="http://schemas.microsoft.com/office/powerpoint/2010/main" val="1355147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EB70B-C532-5E37-6D4F-F45614A561F2}"/>
              </a:ext>
            </a:extLst>
          </p:cNvPr>
          <p:cNvSpPr>
            <a:spLocks noGrp="1"/>
          </p:cNvSpPr>
          <p:nvPr>
            <p:ph type="ctrTitle"/>
          </p:nvPr>
        </p:nvSpPr>
        <p:spPr/>
        <p:txBody>
          <a:bodyPr>
            <a:normAutofit/>
          </a:bodyPr>
          <a:lstStyle/>
          <a:p>
            <a:r>
              <a:rPr lang="en-US" sz="2400" dirty="0"/>
              <a:t>STUDENT NAME:ANGELA WANJIKU NJERI</a:t>
            </a:r>
            <a:br>
              <a:rPr lang="en-US" sz="2400" dirty="0"/>
            </a:br>
            <a:r>
              <a:rPr lang="en-US" sz="2400" dirty="0"/>
              <a:t>INSTITUTION AFFILIATION :SEVENNET BOOT CAMP</a:t>
            </a:r>
            <a:br>
              <a:rPr lang="en-US" sz="2400" dirty="0"/>
            </a:br>
            <a:r>
              <a:rPr lang="en-US" sz="2400" dirty="0"/>
              <a:t>CLASS UNIT:MICROSOFT EXCEL</a:t>
            </a:r>
            <a:br>
              <a:rPr lang="en-US" sz="2400" dirty="0"/>
            </a:br>
            <a:r>
              <a:rPr lang="en-US" sz="2400" dirty="0"/>
              <a:t>INSTRUCTOR:RAGHUVENDRA ANSHU</a:t>
            </a:r>
            <a:br>
              <a:rPr lang="en-US" sz="2400" dirty="0"/>
            </a:br>
            <a:r>
              <a:rPr lang="en-US" sz="2400" dirty="0"/>
              <a:t>DATE:13/07/2024</a:t>
            </a:r>
            <a:br>
              <a:rPr lang="en-US" sz="2400" dirty="0"/>
            </a:br>
            <a:endParaRPr lang="en-US" sz="2400" dirty="0"/>
          </a:p>
        </p:txBody>
      </p:sp>
      <p:sp>
        <p:nvSpPr>
          <p:cNvPr id="5" name="Subtitle 4">
            <a:extLst>
              <a:ext uri="{FF2B5EF4-FFF2-40B4-BE49-F238E27FC236}">
                <a16:creationId xmlns:a16="http://schemas.microsoft.com/office/drawing/2014/main" id="{28DFC9AE-91DA-F4A5-291A-791604762D9D}"/>
              </a:ext>
            </a:extLst>
          </p:cNvPr>
          <p:cNvSpPr>
            <a:spLocks noGrp="1"/>
          </p:cNvSpPr>
          <p:nvPr>
            <p:ph type="subTitle" idx="1"/>
          </p:nvPr>
        </p:nvSpPr>
        <p:spPr/>
        <p:txBody>
          <a:bodyPr/>
          <a:lstStyle/>
          <a:p>
            <a:r>
              <a:rPr lang="en-US" dirty="0"/>
              <a:t>FINAL EXCEL PROJECT – BASED ON MOVIE DATASET</a:t>
            </a:r>
          </a:p>
        </p:txBody>
      </p:sp>
    </p:spTree>
    <p:extLst>
      <p:ext uri="{BB962C8B-B14F-4D97-AF65-F5344CB8AC3E}">
        <p14:creationId xmlns:p14="http://schemas.microsoft.com/office/powerpoint/2010/main" val="1428005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3512-38F3-45DA-965E-AEDB868B3D78}"/>
              </a:ext>
            </a:extLst>
          </p:cNvPr>
          <p:cNvSpPr>
            <a:spLocks noGrp="1"/>
          </p:cNvSpPr>
          <p:nvPr>
            <p:ph type="title"/>
          </p:nvPr>
        </p:nvSpPr>
        <p:spPr/>
        <p:txBody>
          <a:bodyPr>
            <a:normAutofit/>
          </a:bodyPr>
          <a:lstStyle/>
          <a:p>
            <a:r>
              <a:rPr lang="en-US" sz="2000" dirty="0"/>
              <a:t>6.The sum of Facebook likes and the gross earning of  a director. To find out whether the popularity of a director on the social media like Facebook can bring in high gross earnings in a movie.</a:t>
            </a:r>
          </a:p>
        </p:txBody>
      </p:sp>
      <p:graphicFrame>
        <p:nvGraphicFramePr>
          <p:cNvPr id="5" name="Content Placeholder 4">
            <a:extLst>
              <a:ext uri="{FF2B5EF4-FFF2-40B4-BE49-F238E27FC236}">
                <a16:creationId xmlns:a16="http://schemas.microsoft.com/office/drawing/2014/main" id="{475367F7-D53E-5E56-016F-A1C7B237B0DA}"/>
              </a:ext>
            </a:extLst>
          </p:cNvPr>
          <p:cNvGraphicFramePr>
            <a:graphicFrameLocks noGrp="1"/>
          </p:cNvGraphicFramePr>
          <p:nvPr>
            <p:ph sz="half" idx="1"/>
            <p:extLst>
              <p:ext uri="{D42A27DB-BD31-4B8C-83A1-F6EECF244321}">
                <p14:modId xmlns:p14="http://schemas.microsoft.com/office/powerpoint/2010/main" val="4143316757"/>
              </p:ext>
            </p:extLst>
          </p:nvPr>
        </p:nvGraphicFramePr>
        <p:xfrm>
          <a:off x="712381" y="1825625"/>
          <a:ext cx="5307420" cy="4351338"/>
        </p:xfrm>
        <a:graphic>
          <a:graphicData uri="http://schemas.openxmlformats.org/drawingml/2006/table">
            <a:tbl>
              <a:tblPr>
                <a:tableStyleId>{5C22544A-7EE6-4342-B048-85BDC9FD1C3A}</a:tableStyleId>
              </a:tblPr>
              <a:tblGrid>
                <a:gridCol w="1248804">
                  <a:extLst>
                    <a:ext uri="{9D8B030D-6E8A-4147-A177-3AD203B41FA5}">
                      <a16:colId xmlns:a16="http://schemas.microsoft.com/office/drawing/2014/main" val="2048936560"/>
                    </a:ext>
                  </a:extLst>
                </a:gridCol>
                <a:gridCol w="1404905">
                  <a:extLst>
                    <a:ext uri="{9D8B030D-6E8A-4147-A177-3AD203B41FA5}">
                      <a16:colId xmlns:a16="http://schemas.microsoft.com/office/drawing/2014/main" val="2717941063"/>
                    </a:ext>
                  </a:extLst>
                </a:gridCol>
                <a:gridCol w="2653711">
                  <a:extLst>
                    <a:ext uri="{9D8B030D-6E8A-4147-A177-3AD203B41FA5}">
                      <a16:colId xmlns:a16="http://schemas.microsoft.com/office/drawing/2014/main" val="2827473025"/>
                    </a:ext>
                  </a:extLst>
                </a:gridCol>
              </a:tblGrid>
              <a:tr h="725223">
                <a:tc>
                  <a:txBody>
                    <a:bodyPr/>
                    <a:lstStyle/>
                    <a:p>
                      <a:pPr algn="l" fontAlgn="b"/>
                      <a:r>
                        <a:rPr lang="en-US" sz="1100" u="none" strike="noStrike">
                          <a:effectLst/>
                          <a:highlight>
                            <a:srgbClr val="DDEBF7"/>
                          </a:highlight>
                        </a:rPr>
                        <a:t>Directors name</a:t>
                      </a:r>
                      <a:endParaRPr lang="en-US" sz="11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100" u="none" strike="noStrike">
                          <a:effectLst/>
                          <a:highlight>
                            <a:srgbClr val="DDEBF7"/>
                          </a:highlight>
                        </a:rPr>
                        <a:t>Sum of Sum of gross</a:t>
                      </a:r>
                      <a:endParaRPr lang="en-US" sz="11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100" u="none" strike="noStrike">
                          <a:effectLst/>
                          <a:highlight>
                            <a:srgbClr val="DDEBF7"/>
                          </a:highlight>
                        </a:rPr>
                        <a:t>Sum of Sum of director_facebook_likes</a:t>
                      </a:r>
                      <a:endParaRPr lang="en-US" sz="11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3736546145"/>
                  </a:ext>
                </a:extLst>
              </a:tr>
              <a:tr h="725223">
                <a:tc>
                  <a:txBody>
                    <a:bodyPr/>
                    <a:lstStyle/>
                    <a:p>
                      <a:pPr algn="l" fontAlgn="b"/>
                      <a:r>
                        <a:rPr lang="en-US" sz="1100" u="none" strike="noStrike">
                          <a:effectLst/>
                        </a:rPr>
                        <a:t>Steven Spielberg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4114233101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350000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9790243"/>
                  </a:ext>
                </a:extLst>
              </a:tr>
              <a:tr h="725223">
                <a:tc>
                  <a:txBody>
                    <a:bodyPr/>
                    <a:lstStyle/>
                    <a:p>
                      <a:pPr algn="l" fontAlgn="b"/>
                      <a:r>
                        <a:rPr lang="en-US" sz="1100" u="none" strike="noStrike">
                          <a:effectLst/>
                        </a:rPr>
                        <a:t>Clint Eastwood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1378321100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304000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5010300"/>
                  </a:ext>
                </a:extLst>
              </a:tr>
              <a:tr h="725223">
                <a:tc>
                  <a:txBody>
                    <a:bodyPr/>
                    <a:lstStyle/>
                    <a:p>
                      <a:pPr algn="l" fontAlgn="b"/>
                      <a:r>
                        <a:rPr lang="en-US" sz="1100" u="none" strike="noStrike">
                          <a:effectLst/>
                        </a:rPr>
                        <a:t>Martin Scorsese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914609800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272000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0551786"/>
                  </a:ext>
                </a:extLst>
              </a:tr>
              <a:tr h="725223">
                <a:tc>
                  <a:txBody>
                    <a:bodyPr/>
                    <a:lstStyle/>
                    <a:p>
                      <a:pPr algn="l" fontAlgn="b"/>
                      <a:r>
                        <a:rPr lang="en-US" sz="1100" u="none" strike="noStrike">
                          <a:effectLst/>
                        </a:rPr>
                        <a:t>David Fincher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863904524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210000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00097879"/>
                  </a:ext>
                </a:extLst>
              </a:tr>
              <a:tr h="725223">
                <a:tc>
                  <a:txBody>
                    <a:bodyPr/>
                    <a:lstStyle/>
                    <a:p>
                      <a:pPr algn="l" fontAlgn="b"/>
                      <a:r>
                        <a:rPr lang="en-US" sz="1100" u="none" strike="noStrike">
                          <a:effectLst/>
                        </a:rPr>
                        <a:t>Woody Allen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308345443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209000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37535663"/>
                  </a:ext>
                </a:extLst>
              </a:tr>
            </a:tbl>
          </a:graphicData>
        </a:graphic>
      </p:graphicFrame>
      <p:graphicFrame>
        <p:nvGraphicFramePr>
          <p:cNvPr id="6" name="Content Placeholder 5">
            <a:extLst>
              <a:ext uri="{FF2B5EF4-FFF2-40B4-BE49-F238E27FC236}">
                <a16:creationId xmlns:a16="http://schemas.microsoft.com/office/drawing/2014/main" id="{50B7BEBC-B3C9-B2BB-43A6-EFF275DC0BE5}"/>
              </a:ext>
            </a:extLst>
          </p:cNvPr>
          <p:cNvGraphicFramePr>
            <a:graphicFrameLocks noGrp="1"/>
          </p:cNvGraphicFramePr>
          <p:nvPr>
            <p:ph sz="half" idx="2"/>
            <p:extLst>
              <p:ext uri="{D42A27DB-BD31-4B8C-83A1-F6EECF244321}">
                <p14:modId xmlns:p14="http://schemas.microsoft.com/office/powerpoint/2010/main" val="2352986464"/>
              </p:ext>
            </p:extLst>
          </p:nvPr>
        </p:nvGraphicFramePr>
        <p:xfrm>
          <a:off x="6172200" y="1825625"/>
          <a:ext cx="5863856" cy="42349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273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8EAC-B693-2E44-C79A-410EC1C91BA7}"/>
              </a:ext>
            </a:extLst>
          </p:cNvPr>
          <p:cNvSpPr>
            <a:spLocks noGrp="1"/>
          </p:cNvSpPr>
          <p:nvPr>
            <p:ph type="title"/>
          </p:nvPr>
        </p:nvSpPr>
        <p:spPr>
          <a:xfrm>
            <a:off x="1005665" y="336956"/>
            <a:ext cx="10506740" cy="1520567"/>
          </a:xfrm>
        </p:spPr>
        <p:txBody>
          <a:bodyPr>
            <a:normAutofit/>
          </a:bodyPr>
          <a:lstStyle/>
          <a:p>
            <a:r>
              <a:rPr lang="en-US" sz="2200" dirty="0"/>
              <a:t>7.The budget compared throughout the last 10 years. The budget has decreased due to innovation of technology for, example the green screen which allows the actors seem in a different location while they are in a room, Previously they had to move to movie locations physically and other factors.</a:t>
            </a:r>
          </a:p>
        </p:txBody>
      </p:sp>
      <p:graphicFrame>
        <p:nvGraphicFramePr>
          <p:cNvPr id="5" name="Content Placeholder 4">
            <a:extLst>
              <a:ext uri="{FF2B5EF4-FFF2-40B4-BE49-F238E27FC236}">
                <a16:creationId xmlns:a16="http://schemas.microsoft.com/office/drawing/2014/main" id="{16366AB2-0B26-CF66-854C-F7EBD9189858}"/>
              </a:ext>
            </a:extLst>
          </p:cNvPr>
          <p:cNvGraphicFramePr>
            <a:graphicFrameLocks noGrp="1"/>
          </p:cNvGraphicFramePr>
          <p:nvPr>
            <p:ph sz="half" idx="1"/>
            <p:extLst>
              <p:ext uri="{D42A27DB-BD31-4B8C-83A1-F6EECF244321}">
                <p14:modId xmlns:p14="http://schemas.microsoft.com/office/powerpoint/2010/main" val="1009616537"/>
              </p:ext>
            </p:extLst>
          </p:nvPr>
        </p:nvGraphicFramePr>
        <p:xfrm>
          <a:off x="1275907" y="1825625"/>
          <a:ext cx="4657060" cy="4351336"/>
        </p:xfrm>
        <a:graphic>
          <a:graphicData uri="http://schemas.openxmlformats.org/drawingml/2006/table">
            <a:tbl>
              <a:tblPr>
                <a:tableStyleId>{5C22544A-7EE6-4342-B048-85BDC9FD1C3A}</a:tableStyleId>
              </a:tblPr>
              <a:tblGrid>
                <a:gridCol w="1809600">
                  <a:extLst>
                    <a:ext uri="{9D8B030D-6E8A-4147-A177-3AD203B41FA5}">
                      <a16:colId xmlns:a16="http://schemas.microsoft.com/office/drawing/2014/main" val="83407343"/>
                    </a:ext>
                  </a:extLst>
                </a:gridCol>
                <a:gridCol w="2847460">
                  <a:extLst>
                    <a:ext uri="{9D8B030D-6E8A-4147-A177-3AD203B41FA5}">
                      <a16:colId xmlns:a16="http://schemas.microsoft.com/office/drawing/2014/main" val="3637370292"/>
                    </a:ext>
                  </a:extLst>
                </a:gridCol>
              </a:tblGrid>
              <a:tr h="395576">
                <a:tc>
                  <a:txBody>
                    <a:bodyPr/>
                    <a:lstStyle/>
                    <a:p>
                      <a:pPr algn="l" fontAlgn="b"/>
                      <a:r>
                        <a:rPr lang="en-US" sz="2000" u="none" strike="noStrike" dirty="0">
                          <a:effectLst/>
                          <a:highlight>
                            <a:srgbClr val="DDEBF7"/>
                          </a:highlight>
                        </a:rPr>
                        <a:t>Title year</a:t>
                      </a:r>
                      <a:endParaRPr lang="en-US" sz="2000" b="1" i="0" u="none" strike="noStrike" dirty="0">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2000" u="none" strike="noStrike">
                          <a:effectLst/>
                          <a:highlight>
                            <a:srgbClr val="DDEBF7"/>
                          </a:highlight>
                        </a:rPr>
                        <a:t>Sum of Sum of budget</a:t>
                      </a:r>
                      <a:endParaRPr lang="en-US" sz="20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2542219893"/>
                  </a:ext>
                </a:extLst>
              </a:tr>
              <a:tr h="395576">
                <a:tc>
                  <a:txBody>
                    <a:bodyPr/>
                    <a:lstStyle/>
                    <a:p>
                      <a:pPr algn="l" fontAlgn="b"/>
                      <a:r>
                        <a:rPr lang="en-US" sz="2000" u="none" strike="noStrike">
                          <a:effectLst/>
                        </a:rPr>
                        <a:t>2006</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19749542000</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55631652"/>
                  </a:ext>
                </a:extLst>
              </a:tr>
              <a:tr h="395576">
                <a:tc>
                  <a:txBody>
                    <a:bodyPr/>
                    <a:lstStyle/>
                    <a:p>
                      <a:pPr algn="l" fontAlgn="b"/>
                      <a:r>
                        <a:rPr lang="en-US" sz="2000" u="none" strike="noStrike">
                          <a:effectLst/>
                        </a:rPr>
                        <a:t>2005</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14156164211</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199991"/>
                  </a:ext>
                </a:extLst>
              </a:tr>
              <a:tr h="395576">
                <a:tc>
                  <a:txBody>
                    <a:bodyPr/>
                    <a:lstStyle/>
                    <a:p>
                      <a:pPr algn="l" fontAlgn="b"/>
                      <a:r>
                        <a:rPr lang="en-US" sz="2000" u="none" strike="noStrike">
                          <a:effectLst/>
                        </a:rPr>
                        <a:t>2004</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9128657498</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61307164"/>
                  </a:ext>
                </a:extLst>
              </a:tr>
              <a:tr h="395576">
                <a:tc>
                  <a:txBody>
                    <a:bodyPr/>
                    <a:lstStyle/>
                    <a:p>
                      <a:pPr algn="l" fontAlgn="b"/>
                      <a:r>
                        <a:rPr lang="en-US" sz="2000" u="none" strike="noStrike">
                          <a:effectLst/>
                        </a:rPr>
                        <a:t>2013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8305416167</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3858218"/>
                  </a:ext>
                </a:extLst>
              </a:tr>
              <a:tr h="395576">
                <a:tc>
                  <a:txBody>
                    <a:bodyPr/>
                    <a:lstStyle/>
                    <a:p>
                      <a:pPr algn="l" fontAlgn="b"/>
                      <a:r>
                        <a:rPr lang="en-US" sz="2000" u="none" strike="noStrike">
                          <a:effectLst/>
                        </a:rPr>
                        <a:t>2008</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8196632000</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61574023"/>
                  </a:ext>
                </a:extLst>
              </a:tr>
              <a:tr h="395576">
                <a:tc>
                  <a:txBody>
                    <a:bodyPr/>
                    <a:lstStyle/>
                    <a:p>
                      <a:pPr algn="l" fontAlgn="b"/>
                      <a:r>
                        <a:rPr lang="en-US" sz="2000" u="none" strike="noStrike">
                          <a:effectLst/>
                        </a:rPr>
                        <a:t>2010</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8187615000</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0650460"/>
                  </a:ext>
                </a:extLst>
              </a:tr>
              <a:tr h="395576">
                <a:tc>
                  <a:txBody>
                    <a:bodyPr/>
                    <a:lstStyle/>
                    <a:p>
                      <a:pPr algn="l" fontAlgn="b"/>
                      <a:r>
                        <a:rPr lang="en-US" sz="2000" u="none" strike="noStrike">
                          <a:effectLst/>
                        </a:rPr>
                        <a:t>2012</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7718431375</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43363951"/>
                  </a:ext>
                </a:extLst>
              </a:tr>
              <a:tr h="395576">
                <a:tc>
                  <a:txBody>
                    <a:bodyPr/>
                    <a:lstStyle/>
                    <a:p>
                      <a:pPr algn="l" fontAlgn="b"/>
                      <a:r>
                        <a:rPr lang="en-US" sz="2000" u="none" strike="noStrike">
                          <a:effectLst/>
                        </a:rPr>
                        <a:t>2009</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7587715000</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4146710"/>
                  </a:ext>
                </a:extLst>
              </a:tr>
              <a:tr h="395576">
                <a:tc>
                  <a:txBody>
                    <a:bodyPr/>
                    <a:lstStyle/>
                    <a:p>
                      <a:pPr algn="l" fontAlgn="b"/>
                      <a:r>
                        <a:rPr lang="en-US" sz="2000" u="none" strike="noStrike">
                          <a:effectLst/>
                        </a:rPr>
                        <a:t>2014</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7581670000</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9844256"/>
                  </a:ext>
                </a:extLst>
              </a:tr>
              <a:tr h="395576">
                <a:tc>
                  <a:txBody>
                    <a:bodyPr/>
                    <a:lstStyle/>
                    <a:p>
                      <a:pPr algn="l" fontAlgn="b"/>
                      <a:r>
                        <a:rPr lang="en-US" sz="2000" u="none" strike="noStrike">
                          <a:effectLst/>
                        </a:rPr>
                        <a:t>2011</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7517910000</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62614767"/>
                  </a:ext>
                </a:extLst>
              </a:tr>
            </a:tbl>
          </a:graphicData>
        </a:graphic>
      </p:graphicFrame>
      <p:graphicFrame>
        <p:nvGraphicFramePr>
          <p:cNvPr id="6" name="Content Placeholder 5">
            <a:extLst>
              <a:ext uri="{FF2B5EF4-FFF2-40B4-BE49-F238E27FC236}">
                <a16:creationId xmlns:a16="http://schemas.microsoft.com/office/drawing/2014/main" id="{A894CAF8-05D8-380F-8476-49E27AEF200C}"/>
              </a:ext>
            </a:extLst>
          </p:cNvPr>
          <p:cNvGraphicFramePr>
            <a:graphicFrameLocks noGrp="1"/>
          </p:cNvGraphicFramePr>
          <p:nvPr>
            <p:ph sz="half" idx="2"/>
            <p:extLst>
              <p:ext uri="{D42A27DB-BD31-4B8C-83A1-F6EECF244321}">
                <p14:modId xmlns:p14="http://schemas.microsoft.com/office/powerpoint/2010/main" val="476276333"/>
              </p:ext>
            </p:extLst>
          </p:nvPr>
        </p:nvGraphicFramePr>
        <p:xfrm>
          <a:off x="6172199" y="1825625"/>
          <a:ext cx="5842591" cy="42561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610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C337-40AD-5C30-798E-E20B81869604}"/>
              </a:ext>
            </a:extLst>
          </p:cNvPr>
          <p:cNvSpPr>
            <a:spLocks noGrp="1"/>
          </p:cNvSpPr>
          <p:nvPr>
            <p:ph type="title"/>
          </p:nvPr>
        </p:nvSpPr>
        <p:spPr/>
        <p:txBody>
          <a:bodyPr>
            <a:normAutofit/>
          </a:bodyPr>
          <a:lstStyle/>
          <a:p>
            <a:r>
              <a:rPr lang="en-US" sz="2200" dirty="0"/>
              <a:t>8.The earnings of a movie depending on the country. The country can also be used to determine the success of a movie</a:t>
            </a:r>
            <a:r>
              <a:rPr lang="en-US" dirty="0"/>
              <a:t>.</a:t>
            </a:r>
          </a:p>
        </p:txBody>
      </p:sp>
      <p:graphicFrame>
        <p:nvGraphicFramePr>
          <p:cNvPr id="5" name="Content Placeholder 4">
            <a:extLst>
              <a:ext uri="{FF2B5EF4-FFF2-40B4-BE49-F238E27FC236}">
                <a16:creationId xmlns:a16="http://schemas.microsoft.com/office/drawing/2014/main" id="{2D0B577B-8744-0944-843B-5C5CE9112D6B}"/>
              </a:ext>
            </a:extLst>
          </p:cNvPr>
          <p:cNvGraphicFramePr>
            <a:graphicFrameLocks noGrp="1"/>
          </p:cNvGraphicFramePr>
          <p:nvPr>
            <p:ph sz="half" idx="1"/>
            <p:extLst>
              <p:ext uri="{D42A27DB-BD31-4B8C-83A1-F6EECF244321}">
                <p14:modId xmlns:p14="http://schemas.microsoft.com/office/powerpoint/2010/main" val="3939339236"/>
              </p:ext>
            </p:extLst>
          </p:nvPr>
        </p:nvGraphicFramePr>
        <p:xfrm>
          <a:off x="542260" y="1690687"/>
          <a:ext cx="5181600" cy="4486273"/>
        </p:xfrm>
        <a:graphic>
          <a:graphicData uri="http://schemas.openxmlformats.org/drawingml/2006/table">
            <a:tbl>
              <a:tblPr>
                <a:tableStyleId>{5C22544A-7EE6-4342-B048-85BDC9FD1C3A}</a:tableStyleId>
              </a:tblPr>
              <a:tblGrid>
                <a:gridCol w="2084905">
                  <a:extLst>
                    <a:ext uri="{9D8B030D-6E8A-4147-A177-3AD203B41FA5}">
                      <a16:colId xmlns:a16="http://schemas.microsoft.com/office/drawing/2014/main" val="2429444716"/>
                    </a:ext>
                  </a:extLst>
                </a:gridCol>
                <a:gridCol w="3096695">
                  <a:extLst>
                    <a:ext uri="{9D8B030D-6E8A-4147-A177-3AD203B41FA5}">
                      <a16:colId xmlns:a16="http://schemas.microsoft.com/office/drawing/2014/main" val="1332829726"/>
                    </a:ext>
                  </a:extLst>
                </a:gridCol>
              </a:tblGrid>
              <a:tr h="407843">
                <a:tc>
                  <a:txBody>
                    <a:bodyPr/>
                    <a:lstStyle/>
                    <a:p>
                      <a:pPr algn="l" fontAlgn="b"/>
                      <a:r>
                        <a:rPr lang="en-US" sz="2000" u="none" strike="noStrike" dirty="0">
                          <a:effectLst/>
                          <a:highlight>
                            <a:srgbClr val="DDEBF7"/>
                          </a:highlight>
                        </a:rPr>
                        <a:t>Country</a:t>
                      </a:r>
                      <a:endParaRPr lang="en-US" sz="2000" b="1" i="0" u="none" strike="noStrike" dirty="0">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2000" u="none" strike="noStrike">
                          <a:effectLst/>
                          <a:highlight>
                            <a:srgbClr val="DDEBF7"/>
                          </a:highlight>
                        </a:rPr>
                        <a:t>Sum of Sum of profit</a:t>
                      </a:r>
                      <a:endParaRPr lang="en-US" sz="20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947822631"/>
                  </a:ext>
                </a:extLst>
              </a:tr>
              <a:tr h="407843">
                <a:tc>
                  <a:txBody>
                    <a:bodyPr/>
                    <a:lstStyle/>
                    <a:p>
                      <a:pPr algn="l" fontAlgn="b"/>
                      <a:r>
                        <a:rPr lang="en-US" sz="2000" u="none" strike="noStrike">
                          <a:effectLst/>
                        </a:rPr>
                        <a:t>USA</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52792710499</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2207881"/>
                  </a:ext>
                </a:extLst>
              </a:tr>
              <a:tr h="407843">
                <a:tc>
                  <a:txBody>
                    <a:bodyPr/>
                    <a:lstStyle/>
                    <a:p>
                      <a:pPr algn="l" fontAlgn="b"/>
                      <a:r>
                        <a:rPr lang="en-US" sz="2000" u="none" strike="noStrike">
                          <a:effectLst/>
                        </a:rPr>
                        <a:t>UK</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1574370487</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79580880"/>
                  </a:ext>
                </a:extLst>
              </a:tr>
              <a:tr h="407843">
                <a:tc>
                  <a:txBody>
                    <a:bodyPr/>
                    <a:lstStyle/>
                    <a:p>
                      <a:pPr algn="l" fontAlgn="b"/>
                      <a:r>
                        <a:rPr lang="en-US" sz="2000" u="none" strike="noStrike">
                          <a:effectLst/>
                        </a:rPr>
                        <a:t>New Zealand</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245159794</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26053455"/>
                  </a:ext>
                </a:extLst>
              </a:tr>
              <a:tr h="407843">
                <a:tc>
                  <a:txBody>
                    <a:bodyPr/>
                    <a:lstStyle/>
                    <a:p>
                      <a:pPr algn="l" fontAlgn="b"/>
                      <a:r>
                        <a:rPr lang="en-US" sz="2000" u="none" strike="noStrike" dirty="0">
                          <a:effectLst/>
                        </a:rPr>
                        <a:t>Canada</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218593263</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04893560"/>
                  </a:ext>
                </a:extLst>
              </a:tr>
              <a:tr h="407843">
                <a:tc>
                  <a:txBody>
                    <a:bodyPr/>
                    <a:lstStyle/>
                    <a:p>
                      <a:pPr algn="l" fontAlgn="b"/>
                      <a:r>
                        <a:rPr lang="en-US" sz="2000" u="none" strike="noStrike">
                          <a:effectLst/>
                        </a:rPr>
                        <a:t>Australia</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206668349</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3671385"/>
                  </a:ext>
                </a:extLst>
              </a:tr>
              <a:tr h="407843">
                <a:tc>
                  <a:txBody>
                    <a:bodyPr/>
                    <a:lstStyle/>
                    <a:p>
                      <a:pPr algn="l" fontAlgn="b"/>
                      <a:r>
                        <a:rPr lang="en-US" sz="2000" u="none" strike="noStrike">
                          <a:effectLst/>
                        </a:rPr>
                        <a:t>South Africa</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103740241</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78974342"/>
                  </a:ext>
                </a:extLst>
              </a:tr>
              <a:tr h="407843">
                <a:tc>
                  <a:txBody>
                    <a:bodyPr/>
                    <a:lstStyle/>
                    <a:p>
                      <a:pPr algn="l" fontAlgn="b"/>
                      <a:r>
                        <a:rPr lang="en-US" sz="2000" u="none" strike="noStrike">
                          <a:effectLst/>
                        </a:rPr>
                        <a:t>Taiwan</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98681364</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5931638"/>
                  </a:ext>
                </a:extLst>
              </a:tr>
              <a:tr h="407843">
                <a:tc>
                  <a:txBody>
                    <a:bodyPr/>
                    <a:lstStyle/>
                    <a:p>
                      <a:pPr algn="l" fontAlgn="b"/>
                      <a:r>
                        <a:rPr lang="en-US" sz="2000" u="none" strike="noStrike">
                          <a:effectLst/>
                        </a:rPr>
                        <a:t>Mexico</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50609008</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50204306"/>
                  </a:ext>
                </a:extLst>
              </a:tr>
              <a:tr h="407843">
                <a:tc>
                  <a:txBody>
                    <a:bodyPr/>
                    <a:lstStyle/>
                    <a:p>
                      <a:pPr algn="l" fontAlgn="b"/>
                      <a:r>
                        <a:rPr lang="en-US" sz="2000" u="none" strike="noStrike">
                          <a:effectLst/>
                        </a:rPr>
                        <a:t>Argentina</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16792809</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77068659"/>
                  </a:ext>
                </a:extLst>
              </a:tr>
              <a:tr h="407843">
                <a:tc>
                  <a:txBody>
                    <a:bodyPr/>
                    <a:lstStyle/>
                    <a:p>
                      <a:pPr algn="l" fontAlgn="b"/>
                      <a:r>
                        <a:rPr lang="en-US" sz="2000" u="none" strike="noStrike">
                          <a:effectLst/>
                        </a:rPr>
                        <a:t>Peru</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12362581</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344892"/>
                  </a:ext>
                </a:extLst>
              </a:tr>
            </a:tbl>
          </a:graphicData>
        </a:graphic>
      </p:graphicFrame>
      <p:graphicFrame>
        <p:nvGraphicFramePr>
          <p:cNvPr id="6" name="Content Placeholder 5">
            <a:extLst>
              <a:ext uri="{FF2B5EF4-FFF2-40B4-BE49-F238E27FC236}">
                <a16:creationId xmlns:a16="http://schemas.microsoft.com/office/drawing/2014/main" id="{4D4A7F50-8D24-911D-662F-76A84763E245}"/>
              </a:ext>
            </a:extLst>
          </p:cNvPr>
          <p:cNvGraphicFramePr>
            <a:graphicFrameLocks noGrp="1"/>
          </p:cNvGraphicFramePr>
          <p:nvPr>
            <p:ph sz="half" idx="2"/>
            <p:extLst>
              <p:ext uri="{D42A27DB-BD31-4B8C-83A1-F6EECF244321}">
                <p14:modId xmlns:p14="http://schemas.microsoft.com/office/powerpoint/2010/main" val="3182123453"/>
              </p:ext>
            </p:extLst>
          </p:nvPr>
        </p:nvGraphicFramePr>
        <p:xfrm>
          <a:off x="6172200" y="1690687"/>
          <a:ext cx="5831958" cy="44862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816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D509-4ABE-4F5A-C18E-F6D1A00C16F2}"/>
              </a:ext>
            </a:extLst>
          </p:cNvPr>
          <p:cNvSpPr>
            <a:spLocks noGrp="1"/>
          </p:cNvSpPr>
          <p:nvPr>
            <p:ph type="title"/>
          </p:nvPr>
        </p:nvSpPr>
        <p:spPr/>
        <p:txBody>
          <a:bodyPr>
            <a:normAutofit/>
          </a:bodyPr>
          <a:lstStyle/>
          <a:p>
            <a:r>
              <a:rPr lang="en-US" sz="2000" dirty="0"/>
              <a:t>9.The year a movie is titled and the sum profit of the movie. The pattern of the profits are unpredictable throughout the years .This means there are several factors that affect the profitability of a movie.</a:t>
            </a:r>
            <a:br>
              <a:rPr lang="en-US" sz="2000" dirty="0"/>
            </a:br>
            <a:endParaRPr lang="en-US" sz="2000" dirty="0"/>
          </a:p>
        </p:txBody>
      </p:sp>
      <p:graphicFrame>
        <p:nvGraphicFramePr>
          <p:cNvPr id="5" name="Content Placeholder 4">
            <a:extLst>
              <a:ext uri="{FF2B5EF4-FFF2-40B4-BE49-F238E27FC236}">
                <a16:creationId xmlns:a16="http://schemas.microsoft.com/office/drawing/2014/main" id="{6A3413AA-816E-A643-AA63-62731884364F}"/>
              </a:ext>
            </a:extLst>
          </p:cNvPr>
          <p:cNvGraphicFramePr>
            <a:graphicFrameLocks noGrp="1"/>
          </p:cNvGraphicFramePr>
          <p:nvPr>
            <p:ph sz="half" idx="1"/>
            <p:extLst>
              <p:ext uri="{D42A27DB-BD31-4B8C-83A1-F6EECF244321}">
                <p14:modId xmlns:p14="http://schemas.microsoft.com/office/powerpoint/2010/main" val="557310625"/>
              </p:ext>
            </p:extLst>
          </p:nvPr>
        </p:nvGraphicFramePr>
        <p:xfrm>
          <a:off x="586562" y="1758154"/>
          <a:ext cx="5509438" cy="4486279"/>
        </p:xfrm>
        <a:graphic>
          <a:graphicData uri="http://schemas.openxmlformats.org/drawingml/2006/table">
            <a:tbl>
              <a:tblPr>
                <a:tableStyleId>{5C22544A-7EE6-4342-B048-85BDC9FD1C3A}</a:tableStyleId>
              </a:tblPr>
              <a:tblGrid>
                <a:gridCol w="2216815">
                  <a:extLst>
                    <a:ext uri="{9D8B030D-6E8A-4147-A177-3AD203B41FA5}">
                      <a16:colId xmlns:a16="http://schemas.microsoft.com/office/drawing/2014/main" val="4267260299"/>
                    </a:ext>
                  </a:extLst>
                </a:gridCol>
                <a:gridCol w="3292623">
                  <a:extLst>
                    <a:ext uri="{9D8B030D-6E8A-4147-A177-3AD203B41FA5}">
                      <a16:colId xmlns:a16="http://schemas.microsoft.com/office/drawing/2014/main" val="1694278465"/>
                    </a:ext>
                  </a:extLst>
                </a:gridCol>
              </a:tblGrid>
              <a:tr h="702039">
                <a:tc>
                  <a:txBody>
                    <a:bodyPr/>
                    <a:lstStyle/>
                    <a:p>
                      <a:pPr algn="l" fontAlgn="b"/>
                      <a:r>
                        <a:rPr lang="en-US" sz="2000" u="none" strike="noStrike">
                          <a:effectLst/>
                          <a:highlight>
                            <a:srgbClr val="DDEBF7"/>
                          </a:highlight>
                        </a:rPr>
                        <a:t>movie title year</a:t>
                      </a:r>
                      <a:endParaRPr lang="en-US" sz="20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2000" u="none" strike="noStrike">
                          <a:effectLst/>
                          <a:highlight>
                            <a:srgbClr val="DDEBF7"/>
                          </a:highlight>
                        </a:rPr>
                        <a:t>Sum of Sum of profit</a:t>
                      </a:r>
                      <a:endParaRPr lang="en-US" sz="20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3148697497"/>
                  </a:ext>
                </a:extLst>
              </a:tr>
              <a:tr h="378424">
                <a:tc>
                  <a:txBody>
                    <a:bodyPr/>
                    <a:lstStyle/>
                    <a:p>
                      <a:pPr algn="l" fontAlgn="b"/>
                      <a:r>
                        <a:rPr lang="en-US" sz="2000" u="none" strike="noStrike">
                          <a:effectLst/>
                        </a:rPr>
                        <a:t>2012</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3180732244</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9936010"/>
                  </a:ext>
                </a:extLst>
              </a:tr>
              <a:tr h="378424">
                <a:tc>
                  <a:txBody>
                    <a:bodyPr/>
                    <a:lstStyle/>
                    <a:p>
                      <a:pPr algn="l" fontAlgn="b"/>
                      <a:r>
                        <a:rPr lang="en-US" sz="2000" u="none" strike="noStrike">
                          <a:effectLst/>
                        </a:rPr>
                        <a:t>2014</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2713508323</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42158631"/>
                  </a:ext>
                </a:extLst>
              </a:tr>
              <a:tr h="378424">
                <a:tc>
                  <a:txBody>
                    <a:bodyPr/>
                    <a:lstStyle/>
                    <a:p>
                      <a:pPr algn="l" fontAlgn="b"/>
                      <a:r>
                        <a:rPr lang="en-US" sz="2000" u="none" strike="noStrike">
                          <a:effectLst/>
                        </a:rPr>
                        <a:t>2002</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2255673159</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12645812"/>
                  </a:ext>
                </a:extLst>
              </a:tr>
              <a:tr h="378424">
                <a:tc>
                  <a:txBody>
                    <a:bodyPr/>
                    <a:lstStyle/>
                    <a:p>
                      <a:pPr algn="l" fontAlgn="b"/>
                      <a:r>
                        <a:rPr lang="en-US" sz="2000" u="none" strike="noStrike">
                          <a:effectLst/>
                        </a:rPr>
                        <a:t>2013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2160214269</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5651517"/>
                  </a:ext>
                </a:extLst>
              </a:tr>
              <a:tr h="378424">
                <a:tc>
                  <a:txBody>
                    <a:bodyPr/>
                    <a:lstStyle/>
                    <a:p>
                      <a:pPr algn="l" fontAlgn="b"/>
                      <a:r>
                        <a:rPr lang="en-US" sz="2000" u="none" strike="noStrike">
                          <a:effectLst/>
                        </a:rPr>
                        <a:t>2009</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2081781189</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36889345"/>
                  </a:ext>
                </a:extLst>
              </a:tr>
              <a:tr h="378424">
                <a:tc>
                  <a:txBody>
                    <a:bodyPr/>
                    <a:lstStyle/>
                    <a:p>
                      <a:pPr algn="l" fontAlgn="b"/>
                      <a:r>
                        <a:rPr lang="en-US" sz="2000" u="none" strike="noStrike">
                          <a:effectLst/>
                        </a:rPr>
                        <a:t>2015</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2001164099</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7259441"/>
                  </a:ext>
                </a:extLst>
              </a:tr>
              <a:tr h="378424">
                <a:tc>
                  <a:txBody>
                    <a:bodyPr/>
                    <a:lstStyle/>
                    <a:p>
                      <a:pPr algn="l" fontAlgn="b"/>
                      <a:r>
                        <a:rPr lang="en-US" sz="2000" u="none" strike="noStrike">
                          <a:effectLst/>
                        </a:rPr>
                        <a:t>2003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1896841951</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1421479"/>
                  </a:ext>
                </a:extLst>
              </a:tr>
              <a:tr h="378424">
                <a:tc>
                  <a:txBody>
                    <a:bodyPr/>
                    <a:lstStyle/>
                    <a:p>
                      <a:pPr algn="l" fontAlgn="b"/>
                      <a:r>
                        <a:rPr lang="en-US" sz="2000" u="none" strike="noStrike">
                          <a:effectLst/>
                        </a:rPr>
                        <a:t>2007</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1688356517</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6283030"/>
                  </a:ext>
                </a:extLst>
              </a:tr>
              <a:tr h="378424">
                <a:tc>
                  <a:txBody>
                    <a:bodyPr/>
                    <a:lstStyle/>
                    <a:p>
                      <a:pPr algn="l" fontAlgn="b"/>
                      <a:r>
                        <a:rPr lang="en-US" sz="2000" u="none" strike="noStrike">
                          <a:effectLst/>
                        </a:rPr>
                        <a:t>1994</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a:effectLst/>
                        </a:rPr>
                        <a:t>1620334433</a:t>
                      </a:r>
                      <a:endParaRPr lang="en-US"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03632871"/>
                  </a:ext>
                </a:extLst>
              </a:tr>
              <a:tr h="378424">
                <a:tc>
                  <a:txBody>
                    <a:bodyPr/>
                    <a:lstStyle/>
                    <a:p>
                      <a:pPr algn="l" fontAlgn="b"/>
                      <a:r>
                        <a:rPr lang="en-US" sz="2000" u="none" strike="noStrike">
                          <a:effectLst/>
                        </a:rPr>
                        <a:t>2001</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1456639220</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6720070"/>
                  </a:ext>
                </a:extLst>
              </a:tr>
            </a:tbl>
          </a:graphicData>
        </a:graphic>
      </p:graphicFrame>
      <p:graphicFrame>
        <p:nvGraphicFramePr>
          <p:cNvPr id="6" name="Content Placeholder 5">
            <a:extLst>
              <a:ext uri="{FF2B5EF4-FFF2-40B4-BE49-F238E27FC236}">
                <a16:creationId xmlns:a16="http://schemas.microsoft.com/office/drawing/2014/main" id="{67F4F725-E3F3-9B76-5971-F0618525355A}"/>
              </a:ext>
            </a:extLst>
          </p:cNvPr>
          <p:cNvGraphicFramePr>
            <a:graphicFrameLocks noGrp="1"/>
          </p:cNvGraphicFramePr>
          <p:nvPr>
            <p:ph sz="half" idx="2"/>
            <p:extLst>
              <p:ext uri="{D42A27DB-BD31-4B8C-83A1-F6EECF244321}">
                <p14:modId xmlns:p14="http://schemas.microsoft.com/office/powerpoint/2010/main" val="1073488177"/>
              </p:ext>
            </p:extLst>
          </p:nvPr>
        </p:nvGraphicFramePr>
        <p:xfrm>
          <a:off x="6172199" y="1825625"/>
          <a:ext cx="584259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422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C61A-779F-34A5-133E-0DADAC409108}"/>
              </a:ext>
            </a:extLst>
          </p:cNvPr>
          <p:cNvSpPr>
            <a:spLocks noGrp="1"/>
          </p:cNvSpPr>
          <p:nvPr>
            <p:ph type="title"/>
          </p:nvPr>
        </p:nvSpPr>
        <p:spPr/>
        <p:txBody>
          <a:bodyPr>
            <a:normAutofit/>
          </a:bodyPr>
          <a:lstStyle/>
          <a:p>
            <a:r>
              <a:rPr lang="en-US" sz="2000" b="1" dirty="0">
                <a:solidFill>
                  <a:schemeClr val="bg1"/>
                </a:solidFill>
                <a:latin typeface="+mn-lt"/>
              </a:rPr>
              <a:t>`</a:t>
            </a:r>
            <a:r>
              <a:rPr lang="en-US" sz="2000" b="1" dirty="0">
                <a:latin typeface="+mn-lt"/>
              </a:rPr>
              <a:t>10. Aspect ratio-this term refers to the proportional relationship between the width and height of an image or video. The below pivot table and chart helps  to understand that there is a relationship between the IMDB score an the aspect ratio. The higher the aspect ratio the higher the IMDB score.</a:t>
            </a:r>
            <a:endParaRPr lang="en-US" sz="2000" b="1" dirty="0">
              <a:solidFill>
                <a:schemeClr val="bg1"/>
              </a:solidFill>
              <a:latin typeface="+mn-lt"/>
            </a:endParaRPr>
          </a:p>
        </p:txBody>
      </p:sp>
      <p:graphicFrame>
        <p:nvGraphicFramePr>
          <p:cNvPr id="14" name="Content Placeholder 13">
            <a:extLst>
              <a:ext uri="{FF2B5EF4-FFF2-40B4-BE49-F238E27FC236}">
                <a16:creationId xmlns:a16="http://schemas.microsoft.com/office/drawing/2014/main" id="{3D61703C-1FB1-B843-BBDC-09714F8AF669}"/>
              </a:ext>
            </a:extLst>
          </p:cNvPr>
          <p:cNvGraphicFramePr>
            <a:graphicFrameLocks noGrp="1"/>
          </p:cNvGraphicFramePr>
          <p:nvPr>
            <p:ph sz="half" idx="1"/>
            <p:extLst>
              <p:ext uri="{D42A27DB-BD31-4B8C-83A1-F6EECF244321}">
                <p14:modId xmlns:p14="http://schemas.microsoft.com/office/powerpoint/2010/main" val="3027083093"/>
              </p:ext>
            </p:extLst>
          </p:nvPr>
        </p:nvGraphicFramePr>
        <p:xfrm>
          <a:off x="838199" y="1690687"/>
          <a:ext cx="5181600" cy="4780567"/>
        </p:xfrm>
        <a:graphic>
          <a:graphicData uri="http://schemas.openxmlformats.org/drawingml/2006/table">
            <a:tbl>
              <a:tblPr>
                <a:tableStyleId>{5C22544A-7EE6-4342-B048-85BDC9FD1C3A}</a:tableStyleId>
              </a:tblPr>
              <a:tblGrid>
                <a:gridCol w="1067724">
                  <a:extLst>
                    <a:ext uri="{9D8B030D-6E8A-4147-A177-3AD203B41FA5}">
                      <a16:colId xmlns:a16="http://schemas.microsoft.com/office/drawing/2014/main" val="3823182791"/>
                    </a:ext>
                  </a:extLst>
                </a:gridCol>
                <a:gridCol w="2025534">
                  <a:extLst>
                    <a:ext uri="{9D8B030D-6E8A-4147-A177-3AD203B41FA5}">
                      <a16:colId xmlns:a16="http://schemas.microsoft.com/office/drawing/2014/main" val="531010720"/>
                    </a:ext>
                  </a:extLst>
                </a:gridCol>
                <a:gridCol w="2088342">
                  <a:extLst>
                    <a:ext uri="{9D8B030D-6E8A-4147-A177-3AD203B41FA5}">
                      <a16:colId xmlns:a16="http://schemas.microsoft.com/office/drawing/2014/main" val="4093423235"/>
                    </a:ext>
                  </a:extLst>
                </a:gridCol>
              </a:tblGrid>
              <a:tr h="407843">
                <a:tc>
                  <a:txBody>
                    <a:bodyPr/>
                    <a:lstStyle/>
                    <a:p>
                      <a:pPr algn="l" fontAlgn="b"/>
                      <a:r>
                        <a:rPr lang="en-US" sz="1800" u="none" strike="noStrike">
                          <a:effectLst/>
                          <a:highlight>
                            <a:srgbClr val="DDEBF7"/>
                          </a:highlight>
                        </a:rPr>
                        <a:t>Movie genre</a:t>
                      </a:r>
                      <a:endParaRPr lang="en-US" sz="18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800" u="none" strike="noStrike">
                          <a:effectLst/>
                          <a:highlight>
                            <a:srgbClr val="DDEBF7"/>
                          </a:highlight>
                        </a:rPr>
                        <a:t>Sum of Sum of imdb_score</a:t>
                      </a:r>
                      <a:endParaRPr lang="en-US" sz="18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800" u="none" strike="noStrike">
                          <a:effectLst/>
                          <a:highlight>
                            <a:srgbClr val="DDEBF7"/>
                          </a:highlight>
                        </a:rPr>
                        <a:t>Sum of Sum of aspect_ratio</a:t>
                      </a:r>
                      <a:endParaRPr lang="en-US" sz="18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2485727089"/>
                  </a:ext>
                </a:extLst>
              </a:tr>
              <a:tr h="407843">
                <a:tc>
                  <a:txBody>
                    <a:bodyPr/>
                    <a:lstStyle/>
                    <a:p>
                      <a:pPr algn="l" fontAlgn="b"/>
                      <a:r>
                        <a:rPr lang="en-US" sz="1800" u="none" strike="noStrike">
                          <a:effectLst/>
                        </a:rPr>
                        <a:t>Action</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6031.9</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2127.48</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613567"/>
                  </a:ext>
                </a:extLst>
              </a:tr>
              <a:tr h="407843">
                <a:tc>
                  <a:txBody>
                    <a:bodyPr/>
                    <a:lstStyle/>
                    <a:p>
                      <a:pPr algn="l" fontAlgn="b"/>
                      <a:r>
                        <a:rPr lang="en-US" sz="1800" u="none" strike="noStrike">
                          <a:effectLst/>
                        </a:rPr>
                        <a:t>Comedy</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6101.6</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1983.59</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78793052"/>
                  </a:ext>
                </a:extLst>
              </a:tr>
              <a:tr h="407843">
                <a:tc>
                  <a:txBody>
                    <a:bodyPr/>
                    <a:lstStyle/>
                    <a:p>
                      <a:pPr algn="l" fontAlgn="b"/>
                      <a:r>
                        <a:rPr lang="en-US" sz="1800" u="none" strike="noStrike">
                          <a:effectLst/>
                        </a:rPr>
                        <a:t>Drama</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4569.6</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1414.96</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91396222"/>
                  </a:ext>
                </a:extLst>
              </a:tr>
              <a:tr h="407843">
                <a:tc>
                  <a:txBody>
                    <a:bodyPr/>
                    <a:lstStyle/>
                    <a:p>
                      <a:pPr algn="l" fontAlgn="b"/>
                      <a:r>
                        <a:rPr lang="en-US" sz="1800" u="none" strike="noStrike">
                          <a:effectLst/>
                        </a:rPr>
                        <a:t>Adventure</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2417.1</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764.74</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5367836"/>
                  </a:ext>
                </a:extLst>
              </a:tr>
              <a:tr h="407843">
                <a:tc>
                  <a:txBody>
                    <a:bodyPr/>
                    <a:lstStyle/>
                    <a:p>
                      <a:pPr algn="l" fontAlgn="b"/>
                      <a:r>
                        <a:rPr lang="en-US" sz="1800" u="none" strike="noStrike">
                          <a:effectLst/>
                        </a:rPr>
                        <a:t>Crime</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1769.8</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546.19</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5765451"/>
                  </a:ext>
                </a:extLst>
              </a:tr>
              <a:tr h="407843">
                <a:tc>
                  <a:txBody>
                    <a:bodyPr/>
                    <a:lstStyle/>
                    <a:p>
                      <a:pPr algn="l" fontAlgn="b"/>
                      <a:r>
                        <a:rPr lang="en-US" sz="1800" u="none" strike="noStrike">
                          <a:effectLst/>
                        </a:rPr>
                        <a:t>Biography</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1467.6</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439.3</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8083007"/>
                  </a:ext>
                </a:extLst>
              </a:tr>
              <a:tr h="407843">
                <a:tc>
                  <a:txBody>
                    <a:bodyPr/>
                    <a:lstStyle/>
                    <a:p>
                      <a:pPr algn="l" fontAlgn="b"/>
                      <a:r>
                        <a:rPr lang="en-US" sz="1800" u="none" strike="noStrike">
                          <a:effectLst/>
                        </a:rPr>
                        <a:t>Horror</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959.2</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344.84</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19500115"/>
                  </a:ext>
                </a:extLst>
              </a:tr>
              <a:tr h="407843">
                <a:tc>
                  <a:txBody>
                    <a:bodyPr/>
                    <a:lstStyle/>
                    <a:p>
                      <a:pPr algn="l" fontAlgn="b"/>
                      <a:r>
                        <a:rPr lang="en-US" sz="1800" u="none" strike="noStrike">
                          <a:effectLst/>
                        </a:rPr>
                        <a:t>Animation</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303.3</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85.78</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3838935"/>
                  </a:ext>
                </a:extLst>
              </a:tr>
              <a:tr h="407843">
                <a:tc>
                  <a:txBody>
                    <a:bodyPr/>
                    <a:lstStyle/>
                    <a:p>
                      <a:pPr algn="l" fontAlgn="b"/>
                      <a:r>
                        <a:rPr lang="en-US" sz="1800" u="none" strike="noStrike">
                          <a:effectLst/>
                        </a:rPr>
                        <a:t>Fantasy</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232.4</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76.19</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0156681"/>
                  </a:ext>
                </a:extLst>
              </a:tr>
              <a:tr h="407843">
                <a:tc>
                  <a:txBody>
                    <a:bodyPr/>
                    <a:lstStyle/>
                    <a:p>
                      <a:pPr algn="l" fontAlgn="b"/>
                      <a:r>
                        <a:rPr lang="en-US" sz="1800" u="none" strike="noStrike">
                          <a:effectLst/>
                        </a:rPr>
                        <a:t>Documentary</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176.7</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dirty="0">
                          <a:effectLst/>
                        </a:rPr>
                        <a:t>63.08</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19406981"/>
                  </a:ext>
                </a:extLst>
              </a:tr>
            </a:tbl>
          </a:graphicData>
        </a:graphic>
      </p:graphicFrame>
      <p:graphicFrame>
        <p:nvGraphicFramePr>
          <p:cNvPr id="15" name="Content Placeholder 14">
            <a:extLst>
              <a:ext uri="{FF2B5EF4-FFF2-40B4-BE49-F238E27FC236}">
                <a16:creationId xmlns:a16="http://schemas.microsoft.com/office/drawing/2014/main" id="{F8876496-AB38-E809-6E78-5D7AB6C82071}"/>
              </a:ext>
            </a:extLst>
          </p:cNvPr>
          <p:cNvGraphicFramePr>
            <a:graphicFrameLocks noGrp="1"/>
          </p:cNvGraphicFramePr>
          <p:nvPr>
            <p:ph sz="half" idx="2"/>
            <p:extLst>
              <p:ext uri="{D42A27DB-BD31-4B8C-83A1-F6EECF244321}">
                <p14:modId xmlns:p14="http://schemas.microsoft.com/office/powerpoint/2010/main" val="621268212"/>
              </p:ext>
            </p:extLst>
          </p:nvPr>
        </p:nvGraphicFramePr>
        <p:xfrm>
          <a:off x="6172200" y="1825624"/>
          <a:ext cx="5906386" cy="43837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695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4D60-21B6-C1B4-B67F-749FD66527C2}"/>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05A4875E-674A-2A1F-84DE-5E844A119CF3}"/>
              </a:ext>
            </a:extLst>
          </p:cNvPr>
          <p:cNvSpPr>
            <a:spLocks noGrp="1"/>
          </p:cNvSpPr>
          <p:nvPr>
            <p:ph type="subTitle" idx="1"/>
          </p:nvPr>
        </p:nvSpPr>
        <p:spPr/>
        <p:txBody>
          <a:bodyPr>
            <a:normAutofit/>
          </a:bodyPr>
          <a:lstStyle/>
          <a:p>
            <a:r>
              <a:rPr lang="en-US" sz="6000" dirty="0"/>
              <a:t>THANK YOU</a:t>
            </a:r>
          </a:p>
        </p:txBody>
      </p:sp>
    </p:spTree>
    <p:extLst>
      <p:ext uri="{BB962C8B-B14F-4D97-AF65-F5344CB8AC3E}">
        <p14:creationId xmlns:p14="http://schemas.microsoft.com/office/powerpoint/2010/main" val="334333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2793-59BA-B400-6FC1-3F3826BE286C}"/>
              </a:ext>
            </a:extLst>
          </p:cNvPr>
          <p:cNvSpPr>
            <a:spLocks noGrp="1"/>
          </p:cNvSpPr>
          <p:nvPr>
            <p:ph type="title"/>
          </p:nvPr>
        </p:nvSpPr>
        <p:spPr/>
        <p:txBody>
          <a:bodyPr/>
          <a:lstStyle/>
          <a:p>
            <a:r>
              <a:rPr lang="en-US" dirty="0"/>
              <a:t>Data cleaning process step 1:Filtering -by adding filter on the row heads.</a:t>
            </a:r>
          </a:p>
        </p:txBody>
      </p:sp>
      <p:pic>
        <p:nvPicPr>
          <p:cNvPr id="5" name="Content Placeholder 4">
            <a:extLst>
              <a:ext uri="{FF2B5EF4-FFF2-40B4-BE49-F238E27FC236}">
                <a16:creationId xmlns:a16="http://schemas.microsoft.com/office/drawing/2014/main" id="{3B232C00-079D-9A36-5CC0-6A9AF238B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173" y="2331158"/>
            <a:ext cx="8839654" cy="3340272"/>
          </a:xfrm>
        </p:spPr>
      </p:pic>
    </p:spTree>
    <p:extLst>
      <p:ext uri="{BB962C8B-B14F-4D97-AF65-F5344CB8AC3E}">
        <p14:creationId xmlns:p14="http://schemas.microsoft.com/office/powerpoint/2010/main" val="321322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523A-0333-166C-7874-81299B8A4CD7}"/>
              </a:ext>
            </a:extLst>
          </p:cNvPr>
          <p:cNvSpPr>
            <a:spLocks noGrp="1"/>
          </p:cNvSpPr>
          <p:nvPr>
            <p:ph type="title"/>
          </p:nvPr>
        </p:nvSpPr>
        <p:spPr/>
        <p:txBody>
          <a:bodyPr>
            <a:normAutofit/>
          </a:bodyPr>
          <a:lstStyle/>
          <a:p>
            <a:r>
              <a:rPr lang="en-US" sz="2000" dirty="0"/>
              <a:t>Sorting the data to find if there are any errors.</a:t>
            </a:r>
            <a:br>
              <a:rPr lang="en-US" sz="2000" dirty="0"/>
            </a:br>
            <a:r>
              <a:rPr lang="en-US" sz="2000" dirty="0"/>
              <a:t>Below is an example of an error in the data. I have to replace with the correct character to clear the error. So I am able to work with the data more effectively.</a:t>
            </a:r>
          </a:p>
        </p:txBody>
      </p:sp>
      <p:sp>
        <p:nvSpPr>
          <p:cNvPr id="4" name="Content Placeholder 3">
            <a:extLst>
              <a:ext uri="{FF2B5EF4-FFF2-40B4-BE49-F238E27FC236}">
                <a16:creationId xmlns:a16="http://schemas.microsoft.com/office/drawing/2014/main" id="{9475767C-A138-CABC-D6F1-A1ABCEEB37A1}"/>
              </a:ext>
            </a:extLst>
          </p:cNvPr>
          <p:cNvSpPr>
            <a:spLocks noGrp="1"/>
          </p:cNvSpPr>
          <p:nvPr>
            <p:ph idx="1"/>
          </p:nvPr>
        </p:nvSpPr>
        <p:spPr/>
        <p:txBody>
          <a:bodyPr/>
          <a:lstStyle/>
          <a:p>
            <a:endParaRPr lang="en-US" dirty="0"/>
          </a:p>
        </p:txBody>
      </p:sp>
      <p:pic>
        <p:nvPicPr>
          <p:cNvPr id="6" name="Content Placeholder 3">
            <a:extLst>
              <a:ext uri="{FF2B5EF4-FFF2-40B4-BE49-F238E27FC236}">
                <a16:creationId xmlns:a16="http://schemas.microsoft.com/office/drawing/2014/main" id="{E3E4ACB9-69EB-85DF-3036-B213B5E52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825625"/>
            <a:ext cx="11112795" cy="4351338"/>
          </a:xfrm>
          <a:prstGeom prst="rect">
            <a:avLst/>
          </a:prstGeom>
        </p:spPr>
      </p:pic>
    </p:spTree>
    <p:extLst>
      <p:ext uri="{BB962C8B-B14F-4D97-AF65-F5344CB8AC3E}">
        <p14:creationId xmlns:p14="http://schemas.microsoft.com/office/powerpoint/2010/main" val="344458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03C0-E5F3-C178-0EE5-D97216B74E0D}"/>
              </a:ext>
            </a:extLst>
          </p:cNvPr>
          <p:cNvSpPr>
            <a:spLocks noGrp="1"/>
          </p:cNvSpPr>
          <p:nvPr>
            <p:ph type="title"/>
          </p:nvPr>
        </p:nvSpPr>
        <p:spPr>
          <a:xfrm>
            <a:off x="838200" y="365125"/>
            <a:ext cx="10515600" cy="1644428"/>
          </a:xfrm>
        </p:spPr>
        <p:txBody>
          <a:bodyPr>
            <a:normAutofit/>
          </a:bodyPr>
          <a:lstStyle/>
          <a:p>
            <a:r>
              <a:rPr lang="en-US" sz="2000" dirty="0"/>
              <a:t>Filling gaps in data with unknown and if there are any missing numerical data you fill in the gaps  with the average of the available data .</a:t>
            </a:r>
          </a:p>
        </p:txBody>
      </p:sp>
      <p:pic>
        <p:nvPicPr>
          <p:cNvPr id="5" name="Content Placeholder 4">
            <a:extLst>
              <a:ext uri="{FF2B5EF4-FFF2-40B4-BE49-F238E27FC236}">
                <a16:creationId xmlns:a16="http://schemas.microsoft.com/office/drawing/2014/main" id="{A12D9A1A-76A7-529E-28BD-076CDAAAF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6764"/>
            <a:ext cx="10515600" cy="3509060"/>
          </a:xfrm>
        </p:spPr>
      </p:pic>
    </p:spTree>
    <p:extLst>
      <p:ext uri="{BB962C8B-B14F-4D97-AF65-F5344CB8AC3E}">
        <p14:creationId xmlns:p14="http://schemas.microsoft.com/office/powerpoint/2010/main" val="3820665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F53603-B4B0-8521-3D0E-C53536C162B4}"/>
              </a:ext>
            </a:extLst>
          </p:cNvPr>
          <p:cNvSpPr>
            <a:spLocks noGrp="1"/>
          </p:cNvSpPr>
          <p:nvPr>
            <p:ph type="title"/>
          </p:nvPr>
        </p:nvSpPr>
        <p:spPr>
          <a:xfrm>
            <a:off x="838200" y="365125"/>
            <a:ext cx="10515600" cy="1538103"/>
          </a:xfrm>
        </p:spPr>
        <p:txBody>
          <a:bodyPr>
            <a:normAutofit/>
          </a:bodyPr>
          <a:lstStyle/>
          <a:p>
            <a:r>
              <a:rPr lang="en-US" sz="2000" dirty="0"/>
              <a:t>Insight 1:Finding the correlation between the budget of a movie with the Facebook likes of an actor. The top five high budgets. The popularity of a leading  actor to some extent can affect the budget of a movie.  </a:t>
            </a:r>
          </a:p>
        </p:txBody>
      </p:sp>
      <p:graphicFrame>
        <p:nvGraphicFramePr>
          <p:cNvPr id="3" name="Content Placeholder 2">
            <a:extLst>
              <a:ext uri="{FF2B5EF4-FFF2-40B4-BE49-F238E27FC236}">
                <a16:creationId xmlns:a16="http://schemas.microsoft.com/office/drawing/2014/main" id="{25C05E4F-1695-9B47-4213-B4A5B61AEC33}"/>
              </a:ext>
            </a:extLst>
          </p:cNvPr>
          <p:cNvGraphicFramePr>
            <a:graphicFrameLocks noGrp="1"/>
          </p:cNvGraphicFramePr>
          <p:nvPr>
            <p:ph sz="half" idx="1"/>
            <p:extLst>
              <p:ext uri="{D42A27DB-BD31-4B8C-83A1-F6EECF244321}">
                <p14:modId xmlns:p14="http://schemas.microsoft.com/office/powerpoint/2010/main" val="3031686293"/>
              </p:ext>
            </p:extLst>
          </p:nvPr>
        </p:nvGraphicFramePr>
        <p:xfrm>
          <a:off x="627321" y="2200940"/>
          <a:ext cx="5209953" cy="3530010"/>
        </p:xfrm>
        <a:graphic>
          <a:graphicData uri="http://schemas.openxmlformats.org/drawingml/2006/table">
            <a:tbl>
              <a:tblPr>
                <a:tableStyleId>{5C22544A-7EE6-4342-B048-85BDC9FD1C3A}</a:tableStyleId>
              </a:tblPr>
              <a:tblGrid>
                <a:gridCol w="1289242">
                  <a:extLst>
                    <a:ext uri="{9D8B030D-6E8A-4147-A177-3AD203B41FA5}">
                      <a16:colId xmlns:a16="http://schemas.microsoft.com/office/drawing/2014/main" val="1470789795"/>
                    </a:ext>
                  </a:extLst>
                </a:gridCol>
                <a:gridCol w="1271582">
                  <a:extLst>
                    <a:ext uri="{9D8B030D-6E8A-4147-A177-3AD203B41FA5}">
                      <a16:colId xmlns:a16="http://schemas.microsoft.com/office/drawing/2014/main" val="2416401604"/>
                    </a:ext>
                  </a:extLst>
                </a:gridCol>
                <a:gridCol w="2649129">
                  <a:extLst>
                    <a:ext uri="{9D8B030D-6E8A-4147-A177-3AD203B41FA5}">
                      <a16:colId xmlns:a16="http://schemas.microsoft.com/office/drawing/2014/main" val="588631019"/>
                    </a:ext>
                  </a:extLst>
                </a:gridCol>
              </a:tblGrid>
              <a:tr h="588335">
                <a:tc>
                  <a:txBody>
                    <a:bodyPr/>
                    <a:lstStyle/>
                    <a:p>
                      <a:pPr algn="l" fontAlgn="b"/>
                      <a:r>
                        <a:rPr lang="en-US" sz="1100" u="none" strike="noStrike">
                          <a:effectLst/>
                          <a:highlight>
                            <a:srgbClr val="DDEBF7"/>
                          </a:highlight>
                        </a:rPr>
                        <a:t>Actor name</a:t>
                      </a:r>
                      <a:endParaRPr lang="en-US" sz="11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100" u="none" strike="noStrike">
                          <a:effectLst/>
                          <a:highlight>
                            <a:srgbClr val="DDEBF7"/>
                          </a:highlight>
                        </a:rPr>
                        <a:t>Sum of budget</a:t>
                      </a:r>
                      <a:endParaRPr lang="en-US" sz="11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100" u="none" strike="noStrike">
                          <a:effectLst/>
                          <a:highlight>
                            <a:srgbClr val="DDEBF7"/>
                          </a:highlight>
                        </a:rPr>
                        <a:t>Sum of actor_1_facebook_likes</a:t>
                      </a:r>
                      <a:endParaRPr lang="en-US" sz="11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616629851"/>
                  </a:ext>
                </a:extLst>
              </a:tr>
              <a:tr h="588335">
                <a:tc>
                  <a:txBody>
                    <a:bodyPr/>
                    <a:lstStyle/>
                    <a:p>
                      <a:pPr algn="l" fontAlgn="b"/>
                      <a:r>
                        <a:rPr lang="en-US" sz="1100" u="none" strike="noStrike">
                          <a:effectLst/>
                        </a:rPr>
                        <a:t>Johnny Depp</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3136600000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1560000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90202031"/>
                  </a:ext>
                </a:extLst>
              </a:tr>
              <a:tr h="588335">
                <a:tc>
                  <a:txBody>
                    <a:bodyPr/>
                    <a:lstStyle/>
                    <a:p>
                      <a:pPr algn="l" fontAlgn="b"/>
                      <a:r>
                        <a:rPr lang="en-US" sz="1100" u="none" strike="noStrike">
                          <a:effectLst/>
                        </a:rPr>
                        <a:t>Robin Williams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1346400000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1225000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20956212"/>
                  </a:ext>
                </a:extLst>
              </a:tr>
              <a:tr h="588335">
                <a:tc>
                  <a:txBody>
                    <a:bodyPr/>
                    <a:lstStyle/>
                    <a:p>
                      <a:pPr algn="l" fontAlgn="b"/>
                      <a:r>
                        <a:rPr lang="en-US" sz="1100" u="none" strike="noStrike">
                          <a:effectLst/>
                        </a:rPr>
                        <a:t>Robert De Niro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1535500000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924000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9483940"/>
                  </a:ext>
                </a:extLst>
              </a:tr>
              <a:tr h="588335">
                <a:tc>
                  <a:txBody>
                    <a:bodyPr/>
                    <a:lstStyle/>
                    <a:p>
                      <a:pPr algn="l" fontAlgn="b"/>
                      <a:r>
                        <a:rPr lang="en-US" sz="1100" u="none" strike="noStrike">
                          <a:effectLst/>
                        </a:rPr>
                        <a:t>J.K. Simmons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1907300000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744000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3630824"/>
                  </a:ext>
                </a:extLst>
              </a:tr>
              <a:tr h="588335">
                <a:tc>
                  <a:txBody>
                    <a:bodyPr/>
                    <a:lstStyle/>
                    <a:p>
                      <a:pPr algn="l" fontAlgn="b"/>
                      <a:r>
                        <a:rPr lang="en-US" sz="1100" u="none" strike="noStrike" dirty="0">
                          <a:effectLst/>
                        </a:rPr>
                        <a:t>Jason Statham</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1001474000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650000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10608634"/>
                  </a:ext>
                </a:extLst>
              </a:tr>
            </a:tbl>
          </a:graphicData>
        </a:graphic>
      </p:graphicFrame>
      <p:graphicFrame>
        <p:nvGraphicFramePr>
          <p:cNvPr id="9" name="Content Placeholder 8">
            <a:extLst>
              <a:ext uri="{FF2B5EF4-FFF2-40B4-BE49-F238E27FC236}">
                <a16:creationId xmlns:a16="http://schemas.microsoft.com/office/drawing/2014/main" id="{CD040B38-0BC2-8761-7C8B-3A4E884408C4}"/>
              </a:ext>
            </a:extLst>
          </p:cNvPr>
          <p:cNvGraphicFramePr>
            <a:graphicFrameLocks noGrp="1"/>
          </p:cNvGraphicFramePr>
          <p:nvPr>
            <p:ph sz="half" idx="2"/>
            <p:extLst>
              <p:ext uri="{D42A27DB-BD31-4B8C-83A1-F6EECF244321}">
                <p14:modId xmlns:p14="http://schemas.microsoft.com/office/powerpoint/2010/main" val="3879627908"/>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540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C5D6-0F59-CC25-AA97-40527E1BA432}"/>
              </a:ext>
            </a:extLst>
          </p:cNvPr>
          <p:cNvSpPr>
            <a:spLocks noGrp="1"/>
          </p:cNvSpPr>
          <p:nvPr>
            <p:ph type="title"/>
          </p:nvPr>
        </p:nvSpPr>
        <p:spPr/>
        <p:txBody>
          <a:bodyPr>
            <a:normAutofit/>
          </a:bodyPr>
          <a:lstStyle/>
          <a:p>
            <a:r>
              <a:rPr lang="en-US" sz="2000" dirty="0"/>
              <a:t>2.The effect of language on the  profit of a movie. The more universal /the language is understood by a large audience the more the movie is able to give high profit. This makes language an important factor to consider while making a movie.</a:t>
            </a:r>
          </a:p>
        </p:txBody>
      </p:sp>
      <p:graphicFrame>
        <p:nvGraphicFramePr>
          <p:cNvPr id="12" name="Content Placeholder 11">
            <a:extLst>
              <a:ext uri="{FF2B5EF4-FFF2-40B4-BE49-F238E27FC236}">
                <a16:creationId xmlns:a16="http://schemas.microsoft.com/office/drawing/2014/main" id="{70D44B6B-E385-CC07-DE7D-B60BDD16FEDE}"/>
              </a:ext>
            </a:extLst>
          </p:cNvPr>
          <p:cNvGraphicFramePr>
            <a:graphicFrameLocks noGrp="1"/>
          </p:cNvGraphicFramePr>
          <p:nvPr>
            <p:ph sz="half" idx="1"/>
            <p:extLst>
              <p:ext uri="{D42A27DB-BD31-4B8C-83A1-F6EECF244321}">
                <p14:modId xmlns:p14="http://schemas.microsoft.com/office/powerpoint/2010/main" val="1110026699"/>
              </p:ext>
            </p:extLst>
          </p:nvPr>
        </p:nvGraphicFramePr>
        <p:xfrm>
          <a:off x="1669312" y="1903227"/>
          <a:ext cx="4189228" cy="4273734"/>
        </p:xfrm>
        <a:graphic>
          <a:graphicData uri="http://schemas.openxmlformats.org/drawingml/2006/table">
            <a:tbl>
              <a:tblPr>
                <a:tableStyleId>{5C22544A-7EE6-4342-B048-85BDC9FD1C3A}</a:tableStyleId>
              </a:tblPr>
              <a:tblGrid>
                <a:gridCol w="1561202">
                  <a:extLst>
                    <a:ext uri="{9D8B030D-6E8A-4147-A177-3AD203B41FA5}">
                      <a16:colId xmlns:a16="http://schemas.microsoft.com/office/drawing/2014/main" val="2665673029"/>
                    </a:ext>
                  </a:extLst>
                </a:gridCol>
                <a:gridCol w="2628026">
                  <a:extLst>
                    <a:ext uri="{9D8B030D-6E8A-4147-A177-3AD203B41FA5}">
                      <a16:colId xmlns:a16="http://schemas.microsoft.com/office/drawing/2014/main" val="3301319365"/>
                    </a:ext>
                  </a:extLst>
                </a:gridCol>
              </a:tblGrid>
              <a:tr h="712289">
                <a:tc>
                  <a:txBody>
                    <a:bodyPr/>
                    <a:lstStyle/>
                    <a:p>
                      <a:pPr algn="l" fontAlgn="b"/>
                      <a:r>
                        <a:rPr lang="en-US" sz="1600" u="none" strike="noStrike">
                          <a:effectLst/>
                          <a:highlight>
                            <a:srgbClr val="DDEBF7"/>
                          </a:highlight>
                        </a:rPr>
                        <a:t>Language</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600" u="none" strike="noStrike">
                          <a:effectLst/>
                          <a:highlight>
                            <a:srgbClr val="DDEBF7"/>
                          </a:highlight>
                        </a:rPr>
                        <a:t>Sum of Sum of profit</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1631588608"/>
                  </a:ext>
                </a:extLst>
              </a:tr>
              <a:tr h="712289">
                <a:tc>
                  <a:txBody>
                    <a:bodyPr/>
                    <a:lstStyle/>
                    <a:p>
                      <a:pPr algn="l" fontAlgn="b"/>
                      <a:r>
                        <a:rPr lang="en-US" sz="1600" u="none" strike="noStrike">
                          <a:effectLst/>
                        </a:rPr>
                        <a:t>English</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11863138382</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45953116"/>
                  </a:ext>
                </a:extLst>
              </a:tr>
              <a:tr h="712289">
                <a:tc>
                  <a:txBody>
                    <a:bodyPr/>
                    <a:lstStyle/>
                    <a:p>
                      <a:pPr algn="l" fontAlgn="b"/>
                      <a:r>
                        <a:rPr lang="en-US" sz="1600" u="none" strike="noStrike">
                          <a:effectLst/>
                        </a:rPr>
                        <a:t>Maya</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10859889</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21523215"/>
                  </a:ext>
                </a:extLst>
              </a:tr>
              <a:tr h="712289">
                <a:tc>
                  <a:txBody>
                    <a:bodyPr/>
                    <a:lstStyle/>
                    <a:p>
                      <a:pPr algn="l" fontAlgn="b"/>
                      <a:r>
                        <a:rPr lang="en-US" sz="1600" u="none" strike="noStrike">
                          <a:effectLst/>
                        </a:rPr>
                        <a:t>Spanish</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6257896</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20953681"/>
                  </a:ext>
                </a:extLst>
              </a:tr>
              <a:tr h="712289">
                <a:tc>
                  <a:txBody>
                    <a:bodyPr/>
                    <a:lstStyle/>
                    <a:p>
                      <a:pPr algn="l" fontAlgn="b"/>
                      <a:r>
                        <a:rPr lang="en-US" sz="1600" u="none" strike="noStrike">
                          <a:effectLst/>
                        </a:rPr>
                        <a:t>Persian</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663780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41394103"/>
                  </a:ext>
                </a:extLst>
              </a:tr>
              <a:tr h="712289">
                <a:tc>
                  <a:txBody>
                    <a:bodyPr/>
                    <a:lstStyle/>
                    <a:p>
                      <a:pPr algn="l" fontAlgn="b"/>
                      <a:r>
                        <a:rPr lang="en-US" sz="1600" u="none" strike="noStrike">
                          <a:effectLst/>
                        </a:rPr>
                        <a:t>Romanian</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595783</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0526967"/>
                  </a:ext>
                </a:extLst>
              </a:tr>
            </a:tbl>
          </a:graphicData>
        </a:graphic>
      </p:graphicFrame>
      <p:graphicFrame>
        <p:nvGraphicFramePr>
          <p:cNvPr id="13" name="Content Placeholder 12">
            <a:extLst>
              <a:ext uri="{FF2B5EF4-FFF2-40B4-BE49-F238E27FC236}">
                <a16:creationId xmlns:a16="http://schemas.microsoft.com/office/drawing/2014/main" id="{8E5CA5E9-A3DC-70D1-665C-E95026E198A2}"/>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541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9630-8CCD-74F9-BB84-ACFB27548658}"/>
              </a:ext>
            </a:extLst>
          </p:cNvPr>
          <p:cNvSpPr>
            <a:spLocks noGrp="1"/>
          </p:cNvSpPr>
          <p:nvPr>
            <p:ph type="title"/>
          </p:nvPr>
        </p:nvSpPr>
        <p:spPr/>
        <p:txBody>
          <a:bodyPr>
            <a:normAutofit/>
          </a:bodyPr>
          <a:lstStyle/>
          <a:p>
            <a:r>
              <a:rPr lang="en-US" sz="2000" dirty="0"/>
              <a:t>3.The genres and the profits earned .To find out how  the genre of a movie can determine the earnings because of the preference of the audience.</a:t>
            </a:r>
          </a:p>
        </p:txBody>
      </p:sp>
      <p:graphicFrame>
        <p:nvGraphicFramePr>
          <p:cNvPr id="7" name="Content Placeholder 6">
            <a:extLst>
              <a:ext uri="{FF2B5EF4-FFF2-40B4-BE49-F238E27FC236}">
                <a16:creationId xmlns:a16="http://schemas.microsoft.com/office/drawing/2014/main" id="{7173343E-2048-144E-D079-977DC71084A5}"/>
              </a:ext>
            </a:extLst>
          </p:cNvPr>
          <p:cNvGraphicFramePr>
            <a:graphicFrameLocks noGrp="1"/>
          </p:cNvGraphicFramePr>
          <p:nvPr>
            <p:ph sz="half" idx="1"/>
            <p:extLst>
              <p:ext uri="{D42A27DB-BD31-4B8C-83A1-F6EECF244321}">
                <p14:modId xmlns:p14="http://schemas.microsoft.com/office/powerpoint/2010/main" val="2337303285"/>
              </p:ext>
            </p:extLst>
          </p:nvPr>
        </p:nvGraphicFramePr>
        <p:xfrm>
          <a:off x="1169581" y="1690687"/>
          <a:ext cx="4667693" cy="4503420"/>
        </p:xfrm>
        <a:graphic>
          <a:graphicData uri="http://schemas.openxmlformats.org/drawingml/2006/table">
            <a:tbl>
              <a:tblPr>
                <a:tableStyleId>{5C22544A-7EE6-4342-B048-85BDC9FD1C3A}</a:tableStyleId>
              </a:tblPr>
              <a:tblGrid>
                <a:gridCol w="2531073">
                  <a:extLst>
                    <a:ext uri="{9D8B030D-6E8A-4147-A177-3AD203B41FA5}">
                      <a16:colId xmlns:a16="http://schemas.microsoft.com/office/drawing/2014/main" val="3225401759"/>
                    </a:ext>
                  </a:extLst>
                </a:gridCol>
                <a:gridCol w="2136620">
                  <a:extLst>
                    <a:ext uri="{9D8B030D-6E8A-4147-A177-3AD203B41FA5}">
                      <a16:colId xmlns:a16="http://schemas.microsoft.com/office/drawing/2014/main" val="1122527344"/>
                    </a:ext>
                  </a:extLst>
                </a:gridCol>
              </a:tblGrid>
              <a:tr h="249238">
                <a:tc>
                  <a:txBody>
                    <a:bodyPr/>
                    <a:lstStyle/>
                    <a:p>
                      <a:pPr algn="l" fontAlgn="b"/>
                      <a:r>
                        <a:rPr lang="en-US" sz="1600" u="none" strike="noStrike">
                          <a:effectLst/>
                          <a:highlight>
                            <a:srgbClr val="DDEBF7"/>
                          </a:highlight>
                        </a:rPr>
                        <a:t>Genre</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600" u="none" strike="noStrike">
                          <a:effectLst/>
                          <a:highlight>
                            <a:srgbClr val="DDEBF7"/>
                          </a:highlight>
                        </a:rPr>
                        <a:t>Sum of profit</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469546648"/>
                  </a:ext>
                </a:extLst>
              </a:tr>
              <a:tr h="249238">
                <a:tc>
                  <a:txBody>
                    <a:bodyPr/>
                    <a:lstStyle/>
                    <a:p>
                      <a:pPr algn="l" fontAlgn="b"/>
                      <a:r>
                        <a:rPr lang="en-US" sz="1600" u="none" strike="noStrike">
                          <a:effectLst/>
                        </a:rPr>
                        <a:t>Adventure</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6473602117</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25961464"/>
                  </a:ext>
                </a:extLst>
              </a:tr>
              <a:tr h="249238">
                <a:tc>
                  <a:txBody>
                    <a:bodyPr/>
                    <a:lstStyle/>
                    <a:p>
                      <a:pPr algn="l" fontAlgn="b"/>
                      <a:r>
                        <a:rPr lang="en-US" sz="1600" u="none" strike="noStrike">
                          <a:effectLst/>
                        </a:rPr>
                        <a:t>Action</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5877535732</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73211720"/>
                  </a:ext>
                </a:extLst>
              </a:tr>
              <a:tr h="249238">
                <a:tc>
                  <a:txBody>
                    <a:bodyPr/>
                    <a:lstStyle/>
                    <a:p>
                      <a:pPr algn="l" fontAlgn="b"/>
                      <a:r>
                        <a:rPr lang="en-US" sz="1600" u="none" strike="noStrike">
                          <a:effectLst/>
                        </a:rPr>
                        <a:t>Horror</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3370369843</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31845175"/>
                  </a:ext>
                </a:extLst>
              </a:tr>
              <a:tr h="249238">
                <a:tc>
                  <a:txBody>
                    <a:bodyPr/>
                    <a:lstStyle/>
                    <a:p>
                      <a:pPr algn="l" fontAlgn="b"/>
                      <a:r>
                        <a:rPr lang="en-US" sz="1600" u="none" strike="noStrike">
                          <a:effectLst/>
                        </a:rPr>
                        <a:t>Comedy</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3212342514</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1927308"/>
                  </a:ext>
                </a:extLst>
              </a:tr>
              <a:tr h="249238">
                <a:tc>
                  <a:txBody>
                    <a:bodyPr/>
                    <a:lstStyle/>
                    <a:p>
                      <a:pPr algn="l" fontAlgn="b"/>
                      <a:r>
                        <a:rPr lang="en-US" sz="1600" u="none" strike="noStrike">
                          <a:effectLst/>
                        </a:rPr>
                        <a:t>Biography</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2263663972</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8260860"/>
                  </a:ext>
                </a:extLst>
              </a:tr>
              <a:tr h="249238">
                <a:tc>
                  <a:txBody>
                    <a:bodyPr/>
                    <a:lstStyle/>
                    <a:p>
                      <a:pPr algn="l" fontAlgn="b"/>
                      <a:r>
                        <a:rPr lang="en-US" sz="1600" u="none" strike="noStrike">
                          <a:effectLst/>
                        </a:rPr>
                        <a:t>Animation</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1514330085</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59257998"/>
                  </a:ext>
                </a:extLst>
              </a:tr>
              <a:tr h="249238">
                <a:tc>
                  <a:txBody>
                    <a:bodyPr/>
                    <a:lstStyle/>
                    <a:p>
                      <a:pPr algn="l" fontAlgn="b"/>
                      <a:r>
                        <a:rPr lang="en-US" sz="1600" u="none" strike="noStrike">
                          <a:effectLst/>
                        </a:rPr>
                        <a:t>Drama</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1310215035</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20930361"/>
                  </a:ext>
                </a:extLst>
              </a:tr>
              <a:tr h="249238">
                <a:tc>
                  <a:txBody>
                    <a:bodyPr/>
                    <a:lstStyle/>
                    <a:p>
                      <a:pPr algn="l" fontAlgn="b"/>
                      <a:r>
                        <a:rPr lang="en-US" sz="1600" u="none" strike="noStrike">
                          <a:effectLst/>
                        </a:rPr>
                        <a:t>Fantasy</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899873199</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32399300"/>
                  </a:ext>
                </a:extLst>
              </a:tr>
              <a:tr h="249238">
                <a:tc>
                  <a:txBody>
                    <a:bodyPr/>
                    <a:lstStyle/>
                    <a:p>
                      <a:pPr algn="l" fontAlgn="b"/>
                      <a:r>
                        <a:rPr lang="en-US" sz="1600" u="none" strike="noStrike">
                          <a:effectLst/>
                        </a:rPr>
                        <a:t>Family</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402981433</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35015300"/>
                  </a:ext>
                </a:extLst>
              </a:tr>
              <a:tr h="249238">
                <a:tc>
                  <a:txBody>
                    <a:bodyPr/>
                    <a:lstStyle/>
                    <a:p>
                      <a:pPr algn="l" fontAlgn="b"/>
                      <a:r>
                        <a:rPr lang="en-US" sz="1600" u="none" strike="noStrike">
                          <a:effectLst/>
                        </a:rPr>
                        <a:t>Mystery</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387846494</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7606640"/>
                  </a:ext>
                </a:extLst>
              </a:tr>
              <a:tr h="249238">
                <a:tc>
                  <a:txBody>
                    <a:bodyPr/>
                    <a:lstStyle/>
                    <a:p>
                      <a:pPr algn="l" fontAlgn="b"/>
                      <a:r>
                        <a:rPr lang="en-US" sz="1600" u="none" strike="noStrike">
                          <a:effectLst/>
                        </a:rPr>
                        <a:t>Documentary</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334113619</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6554212"/>
                  </a:ext>
                </a:extLst>
              </a:tr>
              <a:tr h="249238">
                <a:tc>
                  <a:txBody>
                    <a:bodyPr/>
                    <a:lstStyle/>
                    <a:p>
                      <a:pPr algn="l" fontAlgn="b"/>
                      <a:r>
                        <a:rPr lang="en-US" sz="1600" u="none" strike="noStrike">
                          <a:effectLst/>
                        </a:rPr>
                        <a:t>Musical</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177789000</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745475"/>
                  </a:ext>
                </a:extLst>
              </a:tr>
              <a:tr h="249238">
                <a:tc>
                  <a:txBody>
                    <a:bodyPr/>
                    <a:lstStyle/>
                    <a:p>
                      <a:pPr algn="l" fontAlgn="b"/>
                      <a:r>
                        <a:rPr lang="en-US" sz="1600" u="none" strike="noStrike">
                          <a:effectLst/>
                        </a:rPr>
                        <a:t>Western</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39400000</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4995180"/>
                  </a:ext>
                </a:extLst>
              </a:tr>
              <a:tr h="249238">
                <a:tc>
                  <a:txBody>
                    <a:bodyPr/>
                    <a:lstStyle/>
                    <a:p>
                      <a:pPr algn="l" fontAlgn="b"/>
                      <a:r>
                        <a:rPr lang="en-US" sz="1600" u="none" strike="noStrike">
                          <a:effectLst/>
                        </a:rPr>
                        <a:t>Sci-Fi</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14456530</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27046694"/>
                  </a:ext>
                </a:extLst>
              </a:tr>
              <a:tr h="249238">
                <a:tc>
                  <a:txBody>
                    <a:bodyPr/>
                    <a:lstStyle/>
                    <a:p>
                      <a:pPr algn="l" fontAlgn="b"/>
                      <a:r>
                        <a:rPr lang="en-US" sz="1600" u="none" strike="noStrike">
                          <a:effectLst/>
                        </a:rPr>
                        <a:t>Romance</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12253315</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1767774"/>
                  </a:ext>
                </a:extLst>
              </a:tr>
              <a:tr h="249238">
                <a:tc>
                  <a:txBody>
                    <a:bodyPr/>
                    <a:lstStyle/>
                    <a:p>
                      <a:pPr algn="l" fontAlgn="b"/>
                      <a:r>
                        <a:rPr lang="en-US" sz="1600" u="none" strike="noStrike">
                          <a:effectLst/>
                        </a:rPr>
                        <a:t>Thriller</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-297532</a:t>
                      </a:r>
                      <a:endParaRPr lang="en-US" sz="16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76052004"/>
                  </a:ext>
                </a:extLst>
              </a:tr>
              <a:tr h="249238">
                <a:tc>
                  <a:txBody>
                    <a:bodyPr/>
                    <a:lstStyle/>
                    <a:p>
                      <a:pPr algn="l" fontAlgn="b"/>
                      <a:r>
                        <a:rPr lang="en-US" sz="1600" u="none" strike="noStrike">
                          <a:effectLst/>
                        </a:rPr>
                        <a:t>Crime</a:t>
                      </a:r>
                      <a:endParaRPr lang="en-US" sz="16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-2346968257</a:t>
                      </a:r>
                      <a:endParaRPr lang="en-US" sz="16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379002"/>
                  </a:ext>
                </a:extLst>
              </a:tr>
            </a:tbl>
          </a:graphicData>
        </a:graphic>
      </p:graphicFrame>
      <p:graphicFrame>
        <p:nvGraphicFramePr>
          <p:cNvPr id="10" name="Content Placeholder 9">
            <a:extLst>
              <a:ext uri="{FF2B5EF4-FFF2-40B4-BE49-F238E27FC236}">
                <a16:creationId xmlns:a16="http://schemas.microsoft.com/office/drawing/2014/main" id="{A2D1655E-AE46-B923-4324-95435DA220FA}"/>
              </a:ext>
            </a:extLst>
          </p:cNvPr>
          <p:cNvGraphicFramePr>
            <a:graphicFrameLocks noGrp="1"/>
          </p:cNvGraphicFramePr>
          <p:nvPr>
            <p:ph sz="half" idx="2"/>
            <p:extLst>
              <p:ext uri="{D42A27DB-BD31-4B8C-83A1-F6EECF244321}">
                <p14:modId xmlns:p14="http://schemas.microsoft.com/office/powerpoint/2010/main" val="749941893"/>
              </p:ext>
            </p:extLst>
          </p:nvPr>
        </p:nvGraphicFramePr>
        <p:xfrm>
          <a:off x="6172200" y="1825625"/>
          <a:ext cx="5874488" cy="43684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041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189B-A541-DE5A-0A20-3854E22E0C4B}"/>
              </a:ext>
            </a:extLst>
          </p:cNvPr>
          <p:cNvSpPr>
            <a:spLocks noGrp="1"/>
          </p:cNvSpPr>
          <p:nvPr>
            <p:ph type="title"/>
          </p:nvPr>
        </p:nvSpPr>
        <p:spPr>
          <a:xfrm>
            <a:off x="838200" y="290697"/>
            <a:ext cx="10515600" cy="1325563"/>
          </a:xfrm>
        </p:spPr>
        <p:txBody>
          <a:bodyPr>
            <a:normAutofit/>
          </a:bodyPr>
          <a:lstStyle/>
          <a:p>
            <a:r>
              <a:rPr lang="en-US" sz="2200" dirty="0"/>
              <a:t>4.The effect of the critic reviews on the directors how it correlates to the </a:t>
            </a:r>
            <a:r>
              <a:rPr lang="en-US" sz="2200" dirty="0" err="1"/>
              <a:t>the</a:t>
            </a:r>
            <a:r>
              <a:rPr lang="en-US" sz="2200" dirty="0"/>
              <a:t> sum profit. The directors with the high number critic reviews seems to earn more profits. This would translate to the director being popular among the critic reviewers the better the performance of the movie directed.</a:t>
            </a:r>
          </a:p>
        </p:txBody>
      </p:sp>
      <p:graphicFrame>
        <p:nvGraphicFramePr>
          <p:cNvPr id="7" name="Content Placeholder 6">
            <a:extLst>
              <a:ext uri="{FF2B5EF4-FFF2-40B4-BE49-F238E27FC236}">
                <a16:creationId xmlns:a16="http://schemas.microsoft.com/office/drawing/2014/main" id="{791F2192-2F2F-3096-F4EF-DA975131C2BE}"/>
              </a:ext>
            </a:extLst>
          </p:cNvPr>
          <p:cNvGraphicFramePr>
            <a:graphicFrameLocks noGrp="1"/>
          </p:cNvGraphicFramePr>
          <p:nvPr>
            <p:ph sz="half" idx="1"/>
            <p:extLst>
              <p:ext uri="{D42A27DB-BD31-4B8C-83A1-F6EECF244321}">
                <p14:modId xmlns:p14="http://schemas.microsoft.com/office/powerpoint/2010/main" val="4157269107"/>
              </p:ext>
            </p:extLst>
          </p:nvPr>
        </p:nvGraphicFramePr>
        <p:xfrm>
          <a:off x="1020725" y="2041450"/>
          <a:ext cx="5151473" cy="3902148"/>
        </p:xfrm>
        <a:graphic>
          <a:graphicData uri="http://schemas.openxmlformats.org/drawingml/2006/table">
            <a:tbl>
              <a:tblPr>
                <a:tableStyleId>{5C22544A-7EE6-4342-B048-85BDC9FD1C3A}</a:tableStyleId>
              </a:tblPr>
              <a:tblGrid>
                <a:gridCol w="1126005">
                  <a:extLst>
                    <a:ext uri="{9D8B030D-6E8A-4147-A177-3AD203B41FA5}">
                      <a16:colId xmlns:a16="http://schemas.microsoft.com/office/drawing/2014/main" val="378298049"/>
                    </a:ext>
                  </a:extLst>
                </a:gridCol>
                <a:gridCol w="2603887">
                  <a:extLst>
                    <a:ext uri="{9D8B030D-6E8A-4147-A177-3AD203B41FA5}">
                      <a16:colId xmlns:a16="http://schemas.microsoft.com/office/drawing/2014/main" val="2453750026"/>
                    </a:ext>
                  </a:extLst>
                </a:gridCol>
                <a:gridCol w="1421581">
                  <a:extLst>
                    <a:ext uri="{9D8B030D-6E8A-4147-A177-3AD203B41FA5}">
                      <a16:colId xmlns:a16="http://schemas.microsoft.com/office/drawing/2014/main" val="2256792602"/>
                    </a:ext>
                  </a:extLst>
                </a:gridCol>
              </a:tblGrid>
              <a:tr h="650358">
                <a:tc>
                  <a:txBody>
                    <a:bodyPr/>
                    <a:lstStyle/>
                    <a:p>
                      <a:pPr algn="l" fontAlgn="b"/>
                      <a:r>
                        <a:rPr lang="en-US" sz="1600" u="none" strike="noStrike">
                          <a:effectLst/>
                          <a:highlight>
                            <a:srgbClr val="DDEBF7"/>
                          </a:highlight>
                        </a:rPr>
                        <a:t>Director Name</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600" u="none" strike="noStrike">
                          <a:effectLst/>
                          <a:highlight>
                            <a:srgbClr val="DDEBF7"/>
                          </a:highlight>
                        </a:rPr>
                        <a:t>Sum of Sum of num_critic_for_reviews</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600" u="none" strike="noStrike">
                          <a:effectLst/>
                          <a:highlight>
                            <a:srgbClr val="DDEBF7"/>
                          </a:highlight>
                        </a:rPr>
                        <a:t>Sum of Sum of profit</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802645028"/>
                  </a:ext>
                </a:extLst>
              </a:tr>
              <a:tr h="650358">
                <a:tc>
                  <a:txBody>
                    <a:bodyPr/>
                    <a:lstStyle/>
                    <a:p>
                      <a:pPr algn="l" fontAlgn="b"/>
                      <a:r>
                        <a:rPr lang="en-US" sz="1600" u="none" strike="noStrike">
                          <a:effectLst/>
                        </a:rPr>
                        <a:t>Steven Spielberg</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6526</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2486332231</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8269343"/>
                  </a:ext>
                </a:extLst>
              </a:tr>
              <a:tr h="650358">
                <a:tc>
                  <a:txBody>
                    <a:bodyPr/>
                    <a:lstStyle/>
                    <a:p>
                      <a:pPr algn="l" fontAlgn="b"/>
                      <a:r>
                        <a:rPr lang="en-US" sz="1600" u="none" strike="noStrike">
                          <a:effectLst/>
                        </a:rPr>
                        <a:t>George Lucas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1345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1386641480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5405984"/>
                  </a:ext>
                </a:extLst>
              </a:tr>
              <a:tr h="650358">
                <a:tc>
                  <a:txBody>
                    <a:bodyPr/>
                    <a:lstStyle/>
                    <a:p>
                      <a:pPr algn="l" fontAlgn="b"/>
                      <a:r>
                        <a:rPr lang="en-US" sz="1600" u="none" strike="noStrike">
                          <a:effectLst/>
                        </a:rPr>
                        <a:t>James Cameron</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1878</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1199625910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316360"/>
                  </a:ext>
                </a:extLst>
              </a:tr>
              <a:tr h="650358">
                <a:tc>
                  <a:txBody>
                    <a:bodyPr/>
                    <a:lstStyle/>
                    <a:p>
                      <a:pPr algn="l" fontAlgn="b"/>
                      <a:r>
                        <a:rPr lang="en-US" sz="1600" u="none" strike="noStrike">
                          <a:effectLst/>
                        </a:rPr>
                        <a:t>Joss Whedon</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2317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1000886628</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44378637"/>
                  </a:ext>
                </a:extLst>
              </a:tr>
              <a:tr h="650358">
                <a:tc>
                  <a:txBody>
                    <a:bodyPr/>
                    <a:lstStyle/>
                    <a:p>
                      <a:pPr algn="l" fontAlgn="b"/>
                      <a:r>
                        <a:rPr lang="en-US" sz="1600" u="none" strike="noStrike">
                          <a:effectLst/>
                        </a:rPr>
                        <a:t>Chris Columbus</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1567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941707624</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2257901"/>
                  </a:ext>
                </a:extLst>
              </a:tr>
            </a:tbl>
          </a:graphicData>
        </a:graphic>
      </p:graphicFrame>
      <p:graphicFrame>
        <p:nvGraphicFramePr>
          <p:cNvPr id="10" name="Content Placeholder 9">
            <a:extLst>
              <a:ext uri="{FF2B5EF4-FFF2-40B4-BE49-F238E27FC236}">
                <a16:creationId xmlns:a16="http://schemas.microsoft.com/office/drawing/2014/main" id="{A960D25B-484A-D51C-132D-212901C10B77}"/>
              </a:ext>
            </a:extLst>
          </p:cNvPr>
          <p:cNvGraphicFramePr>
            <a:graphicFrameLocks noGrp="1"/>
          </p:cNvGraphicFramePr>
          <p:nvPr>
            <p:ph sz="half" idx="2"/>
            <p:extLst>
              <p:ext uri="{D42A27DB-BD31-4B8C-83A1-F6EECF244321}">
                <p14:modId xmlns:p14="http://schemas.microsoft.com/office/powerpoint/2010/main" val="4181524217"/>
              </p:ext>
            </p:extLst>
          </p:nvPr>
        </p:nvGraphicFramePr>
        <p:xfrm>
          <a:off x="6172199" y="1825625"/>
          <a:ext cx="5853224" cy="41179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664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AD77-5B6F-7BD9-1E2C-EB9D38064CF2}"/>
              </a:ext>
            </a:extLst>
          </p:cNvPr>
          <p:cNvSpPr>
            <a:spLocks noGrp="1"/>
          </p:cNvSpPr>
          <p:nvPr>
            <p:ph type="title"/>
          </p:nvPr>
        </p:nvSpPr>
        <p:spPr/>
        <p:txBody>
          <a:bodyPr>
            <a:normAutofit/>
          </a:bodyPr>
          <a:lstStyle/>
          <a:p>
            <a:r>
              <a:rPr lang="en-US" sz="2000" dirty="0"/>
              <a:t>5.The top five movies with the maximum duration against the IMDB score based the content rating. To find out whether the duration of a movie would help with the IMDB score based the content rating.</a:t>
            </a:r>
          </a:p>
        </p:txBody>
      </p:sp>
      <p:graphicFrame>
        <p:nvGraphicFramePr>
          <p:cNvPr id="5" name="Content Placeholder 4">
            <a:extLst>
              <a:ext uri="{FF2B5EF4-FFF2-40B4-BE49-F238E27FC236}">
                <a16:creationId xmlns:a16="http://schemas.microsoft.com/office/drawing/2014/main" id="{22C903FB-37AA-2864-134E-468303036C0C}"/>
              </a:ext>
            </a:extLst>
          </p:cNvPr>
          <p:cNvGraphicFramePr>
            <a:graphicFrameLocks noGrp="1"/>
          </p:cNvGraphicFramePr>
          <p:nvPr>
            <p:ph sz="half" idx="1"/>
            <p:extLst>
              <p:ext uri="{D42A27DB-BD31-4B8C-83A1-F6EECF244321}">
                <p14:modId xmlns:p14="http://schemas.microsoft.com/office/powerpoint/2010/main" val="1197343644"/>
              </p:ext>
            </p:extLst>
          </p:nvPr>
        </p:nvGraphicFramePr>
        <p:xfrm>
          <a:off x="1001234" y="1825629"/>
          <a:ext cx="5018567" cy="4351334"/>
        </p:xfrm>
        <a:graphic>
          <a:graphicData uri="http://schemas.openxmlformats.org/drawingml/2006/table">
            <a:tbl>
              <a:tblPr>
                <a:tableStyleId>{5C22544A-7EE6-4342-B048-85BDC9FD1C3A}</a:tableStyleId>
              </a:tblPr>
              <a:tblGrid>
                <a:gridCol w="1570558">
                  <a:extLst>
                    <a:ext uri="{9D8B030D-6E8A-4147-A177-3AD203B41FA5}">
                      <a16:colId xmlns:a16="http://schemas.microsoft.com/office/drawing/2014/main" val="2445216902"/>
                    </a:ext>
                  </a:extLst>
                </a:gridCol>
                <a:gridCol w="2003817">
                  <a:extLst>
                    <a:ext uri="{9D8B030D-6E8A-4147-A177-3AD203B41FA5}">
                      <a16:colId xmlns:a16="http://schemas.microsoft.com/office/drawing/2014/main" val="3723099685"/>
                    </a:ext>
                  </a:extLst>
                </a:gridCol>
                <a:gridCol w="1444192">
                  <a:extLst>
                    <a:ext uri="{9D8B030D-6E8A-4147-A177-3AD203B41FA5}">
                      <a16:colId xmlns:a16="http://schemas.microsoft.com/office/drawing/2014/main" val="3543803205"/>
                    </a:ext>
                  </a:extLst>
                </a:gridCol>
              </a:tblGrid>
              <a:tr h="334718">
                <a:tc>
                  <a:txBody>
                    <a:bodyPr/>
                    <a:lstStyle/>
                    <a:p>
                      <a:pPr algn="l" fontAlgn="b"/>
                      <a:r>
                        <a:rPr lang="en-US" sz="1600" u="none" strike="noStrike">
                          <a:effectLst/>
                          <a:highlight>
                            <a:srgbClr val="DDEBF7"/>
                          </a:highlight>
                        </a:rPr>
                        <a:t>Content Rating</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600" u="none" strike="noStrike">
                          <a:effectLst/>
                          <a:highlight>
                            <a:srgbClr val="DDEBF7"/>
                          </a:highlight>
                        </a:rPr>
                        <a:t>Average of imdb_score</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tc>
                  <a:txBody>
                    <a:bodyPr/>
                    <a:lstStyle/>
                    <a:p>
                      <a:pPr algn="l" fontAlgn="b"/>
                      <a:r>
                        <a:rPr lang="en-US" sz="1600" u="none" strike="noStrike">
                          <a:effectLst/>
                          <a:highlight>
                            <a:srgbClr val="DDEBF7"/>
                          </a:highlight>
                        </a:rPr>
                        <a:t>Max of duration</a:t>
                      </a:r>
                      <a:endParaRPr lang="en-US" sz="1600" b="1" i="0" u="none" strike="noStrike">
                        <a:solidFill>
                          <a:srgbClr val="000000"/>
                        </a:solidFill>
                        <a:effectLst/>
                        <a:highlight>
                          <a:srgbClr val="DDEBF7"/>
                        </a:highlight>
                        <a:latin typeface="Calibri" panose="020F0502020204030204" pitchFamily="34" charset="0"/>
                      </a:endParaRPr>
                    </a:p>
                  </a:txBody>
                  <a:tcPr marL="6350" marR="6350" marT="6350" marB="0" anchor="b"/>
                </a:tc>
                <a:extLst>
                  <a:ext uri="{0D108BD9-81ED-4DB2-BD59-A6C34878D82A}">
                    <a16:rowId xmlns:a16="http://schemas.microsoft.com/office/drawing/2014/main" val="1346897189"/>
                  </a:ext>
                </a:extLst>
              </a:tr>
              <a:tr h="334718">
                <a:tc>
                  <a:txBody>
                    <a:bodyPr/>
                    <a:lstStyle/>
                    <a:p>
                      <a:pPr algn="l" fontAlgn="b"/>
                      <a:r>
                        <a:rPr lang="en-US" sz="1600" u="none" strike="noStrike" dirty="0">
                          <a:effectLst/>
                        </a:rPr>
                        <a:t>R</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6.6</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330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61954161"/>
                  </a:ext>
                </a:extLst>
              </a:tr>
              <a:tr h="334718">
                <a:tc>
                  <a:txBody>
                    <a:bodyPr/>
                    <a:lstStyle/>
                    <a:p>
                      <a:pPr algn="l" fontAlgn="b"/>
                      <a:r>
                        <a:rPr lang="en-US" sz="1600" u="none" strike="noStrike">
                          <a:effectLst/>
                        </a:rPr>
                        <a:t>PG-13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280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0935498"/>
                  </a:ext>
                </a:extLst>
              </a:tr>
              <a:tr h="334718">
                <a:tc>
                  <a:txBody>
                    <a:bodyPr/>
                    <a:lstStyle/>
                    <a:p>
                      <a:pPr algn="l" fontAlgn="b"/>
                      <a:r>
                        <a:rPr lang="en-US" sz="1600" u="none" strike="noStrike">
                          <a:effectLst/>
                        </a:rPr>
                        <a:t>PG</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6.3</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271</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90958921"/>
                  </a:ext>
                </a:extLst>
              </a:tr>
              <a:tr h="334718">
                <a:tc>
                  <a:txBody>
                    <a:bodyPr/>
                    <a:lstStyle/>
                    <a:p>
                      <a:pPr algn="l" fontAlgn="b"/>
                      <a:r>
                        <a:rPr lang="en-US" sz="1600" u="none" strike="noStrike" dirty="0">
                          <a:effectLst/>
                        </a:rPr>
                        <a:t>Approved</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7.5</a:t>
                      </a:r>
                      <a:endParaRPr lang="en-US"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251</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37090760"/>
                  </a:ext>
                </a:extLst>
              </a:tr>
              <a:tr h="334718">
                <a:tc>
                  <a:txBody>
                    <a:bodyPr/>
                    <a:lstStyle/>
                    <a:p>
                      <a:pPr algn="l" fontAlgn="b"/>
                      <a:r>
                        <a:rPr lang="en-US" sz="1600" u="none" strike="noStrike">
                          <a:effectLst/>
                        </a:rPr>
                        <a:t>G</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226</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6619258"/>
                  </a:ext>
                </a:extLst>
              </a:tr>
              <a:tr h="334718">
                <a:tc>
                  <a:txBody>
                    <a:bodyPr/>
                    <a:lstStyle/>
                    <a:p>
                      <a:pPr algn="l" fontAlgn="b"/>
                      <a:r>
                        <a:rPr lang="en-US" sz="1600" u="none" strike="noStrike">
                          <a:effectLst/>
                        </a:rPr>
                        <a:t>Unrated</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6.9</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202</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91997417"/>
                  </a:ext>
                </a:extLst>
              </a:tr>
              <a:tr h="334718">
                <a:tc>
                  <a:txBody>
                    <a:bodyPr/>
                    <a:lstStyle/>
                    <a:p>
                      <a:pPr algn="l" fontAlgn="b"/>
                      <a:r>
                        <a:rPr lang="en-US" sz="1600" u="none" strike="noStrike">
                          <a:effectLst/>
                        </a:rPr>
                        <a:t>Not Rated</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176</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936810"/>
                  </a:ext>
                </a:extLst>
              </a:tr>
              <a:tr h="334718">
                <a:tc>
                  <a:txBody>
                    <a:bodyPr/>
                    <a:lstStyle/>
                    <a:p>
                      <a:pPr algn="l" fontAlgn="b"/>
                      <a:r>
                        <a:rPr lang="en-US" sz="1600" u="none" strike="noStrike">
                          <a:effectLst/>
                        </a:rPr>
                        <a:t>M</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142</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34183002"/>
                  </a:ext>
                </a:extLst>
              </a:tr>
              <a:tr h="334718">
                <a:tc>
                  <a:txBody>
                    <a:bodyPr/>
                    <a:lstStyle/>
                    <a:p>
                      <a:pPr algn="l" fontAlgn="b"/>
                      <a:r>
                        <a:rPr lang="en-US" sz="1600" u="none" strike="noStrike">
                          <a:effectLst/>
                        </a:rPr>
                        <a:t>NC-17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6.4</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131</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06760453"/>
                  </a:ext>
                </a:extLst>
              </a:tr>
              <a:tr h="334718">
                <a:tc>
                  <a:txBody>
                    <a:bodyPr/>
                    <a:lstStyle/>
                    <a:p>
                      <a:pPr algn="l" fontAlgn="b"/>
                      <a:r>
                        <a:rPr lang="en-US" sz="1600" u="none" strike="noStrike">
                          <a:effectLst/>
                        </a:rPr>
                        <a:t>GP</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6.7</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120</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5880285"/>
                  </a:ext>
                </a:extLst>
              </a:tr>
              <a:tr h="334718">
                <a:tc>
                  <a:txBody>
                    <a:bodyPr/>
                    <a:lstStyle/>
                    <a:p>
                      <a:pPr algn="l" fontAlgn="b"/>
                      <a:r>
                        <a:rPr lang="en-US" sz="1600" u="none" strike="noStrike">
                          <a:effectLst/>
                        </a:rPr>
                        <a:t>X</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109</a:t>
                      </a:r>
                      <a:endParaRPr lang="en-US"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0611773"/>
                  </a:ext>
                </a:extLst>
              </a:tr>
              <a:tr h="334718">
                <a:tc>
                  <a:txBody>
                    <a:bodyPr/>
                    <a:lstStyle/>
                    <a:p>
                      <a:pPr algn="l" fontAlgn="b"/>
                      <a:r>
                        <a:rPr lang="en-US" sz="1600" u="none" strike="noStrike">
                          <a:effectLst/>
                        </a:rPr>
                        <a:t>Passed</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a:effectLst/>
                        </a:rPr>
                        <a:t>7.1</a:t>
                      </a:r>
                      <a:endParaRPr lang="en-US"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600" u="none" strike="noStrike" dirty="0">
                          <a:effectLst/>
                        </a:rPr>
                        <a:t>107</a:t>
                      </a:r>
                      <a:endParaRPr lang="en-US"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19637823"/>
                  </a:ext>
                </a:extLst>
              </a:tr>
            </a:tbl>
          </a:graphicData>
        </a:graphic>
      </p:graphicFrame>
      <p:graphicFrame>
        <p:nvGraphicFramePr>
          <p:cNvPr id="6" name="Content Placeholder 5">
            <a:extLst>
              <a:ext uri="{FF2B5EF4-FFF2-40B4-BE49-F238E27FC236}">
                <a16:creationId xmlns:a16="http://schemas.microsoft.com/office/drawing/2014/main" id="{B2A2F03C-009D-FFC6-BCC5-131D45D9C879}"/>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494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913</Words>
  <Application>Microsoft Office PowerPoint</Application>
  <PresentationFormat>Widescreen</PresentationFormat>
  <Paragraphs>258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STUDENT NAME:ANGELA WANJIKU NJERI INSTITUTION AFFILIATION :SEVENNET BOOT CAMP CLASS UNIT:MICROSOFT EXCEL INSTRUCTOR:RAGHUVENDRA ANSHU DATE:13/07/2024 </vt:lpstr>
      <vt:lpstr>Data cleaning process step 1:Filtering -by adding filter on the row heads.</vt:lpstr>
      <vt:lpstr>Sorting the data to find if there are any errors. Below is an example of an error in the data. I have to replace with the correct character to clear the error. So I am able to work with the data more effectively.</vt:lpstr>
      <vt:lpstr>Filling gaps in data with unknown and if there are any missing numerical data you fill in the gaps  with the average of the available data .</vt:lpstr>
      <vt:lpstr>Insight 1:Finding the correlation between the budget of a movie with the Facebook likes of an actor. The top five high budgets. The popularity of a leading  actor to some extent can affect the budget of a movie.  </vt:lpstr>
      <vt:lpstr>2.The effect of language on the  profit of a movie. The more universal /the language is understood by a large audience the more the movie is able to give high profit. This makes language an important factor to consider while making a movie.</vt:lpstr>
      <vt:lpstr>3.The genres and the profits earned .To find out how  the genre of a movie can determine the earnings because of the preference of the audience.</vt:lpstr>
      <vt:lpstr>4.The effect of the critic reviews on the directors how it correlates to the the sum profit. The directors with the high number critic reviews seems to earn more profits. This would translate to the director being popular among the critic reviewers the better the performance of the movie directed.</vt:lpstr>
      <vt:lpstr>5.The top five movies with the maximum duration against the IMDB score based the content rating. To find out whether the duration of a movie would help with the IMDB score based the content rating.</vt:lpstr>
      <vt:lpstr>6.The sum of Facebook likes and the gross earning of  a director. To find out whether the popularity of a director on the social media like Facebook can bring in high gross earnings in a movie.</vt:lpstr>
      <vt:lpstr>7.The budget compared throughout the last 10 years. The budget has decreased due to innovation of technology for, example the green screen which allows the actors seem in a different location while they are in a room, Previously they had to move to movie locations physically and other factors.</vt:lpstr>
      <vt:lpstr>8.The earnings of a movie depending on the country. The country can also be used to determine the success of a movie.</vt:lpstr>
      <vt:lpstr>9.The year a movie is titled and the sum profit of the movie. The pattern of the profits are unpredictable throughout the years .This means there are several factors that affect the profitability of a movie. </vt:lpstr>
      <vt:lpstr>`10. Aspect ratio-this term refers to the proportional relationship between the width and height of an image or video. The below pivot table and chart helps  to understand that there is a relationship between the IMDB score an the aspect ratio. The higher the aspect ratio the higher the IMDB score.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14</cp:revision>
  <dcterms:created xsi:type="dcterms:W3CDTF">2024-07-13T11:32:06Z</dcterms:created>
  <dcterms:modified xsi:type="dcterms:W3CDTF">2024-07-16T18:14:42Z</dcterms:modified>
</cp:coreProperties>
</file>