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1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6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5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3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01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47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0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26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06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in" TargetMode="External"/><Relationship Id="rId2" Type="http://schemas.openxmlformats.org/officeDocument/2006/relationships/hyperlink" Target="https://en.wikipedia.org/wiki/Spanish_cul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Hispanidad" TargetMode="External"/><Relationship Id="rId4" Type="http://schemas.openxmlformats.org/officeDocument/2006/relationships/hyperlink" Target="https://en.wikipedia.org/wiki/Spanish_languag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23248A8B-6888-6ECF-94BB-B4D42594C8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1465" b="8178"/>
          <a:stretch/>
        </p:blipFill>
        <p:spPr>
          <a:xfrm>
            <a:off x="20" y="37060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1E11-A6CB-ECD9-6482-1A39857BD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CO" dirty="0"/>
              <a:t>Project 3: Cleaning data-Salaries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9DACD-D12A-DA11-F89C-93A2F351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CO" dirty="0"/>
          </a:p>
          <a:p>
            <a:r>
              <a:rPr lang="en-CO" dirty="0"/>
              <a:t>Angela SALGADO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54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EE7C-A93A-5DEC-CACC-E02BB9DC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CO" dirty="0">
                <a:solidFill>
                  <a:srgbClr val="FFFFFF"/>
                </a:solidFill>
              </a:rPr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3285-3E0B-5D37-10DF-42470B68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explore the data in depth. </a:t>
            </a:r>
          </a:p>
          <a:p>
            <a:r>
              <a:rPr lang="en-US" dirty="0"/>
              <a:t>In the cleaning process, you have to save the changes progressively. </a:t>
            </a:r>
          </a:p>
          <a:p>
            <a:r>
              <a:rPr lang="en-US" dirty="0"/>
              <a:t>There are some inconsistencies that are not obvious from the very beginning and that appear throughout the cleaning process.</a:t>
            </a:r>
            <a:endParaRPr lang="en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9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6D5DF-6E83-DF66-B5B5-01C21998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CO" dirty="0">
                <a:solidFill>
                  <a:srgbClr val="FFFFFF"/>
                </a:solidFill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4B3C-CDA6-9E9C-0750-71A1DE7C8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Organization: At some point I had a very long file with a lot of codes, which I couldn’t no longer understand.</a:t>
            </a:r>
          </a:p>
          <a:p>
            <a:r>
              <a:rPr lang="en-US" dirty="0"/>
              <a:t>Save in variables, the changes made, to be able to track them</a:t>
            </a:r>
          </a:p>
          <a:p>
            <a:endParaRPr lang="en-C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76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F25A-DBDD-7093-AD2A-47F883EF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FF13-EAEF-E137-DA2E-BC3F054C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933" y="1690688"/>
            <a:ext cx="5969000" cy="458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A990A4-EA2A-3A40-5B83-F868BAFE8102}"/>
              </a:ext>
            </a:extLst>
          </p:cNvPr>
          <p:cNvSpPr txBox="1"/>
          <p:nvPr/>
        </p:nvSpPr>
        <p:spPr>
          <a:xfrm>
            <a:off x="707572" y="180256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Initial number of rows: 62642 </a:t>
            </a:r>
          </a:p>
          <a:p>
            <a:endParaRPr lang="en-US" dirty="0"/>
          </a:p>
          <a:p>
            <a:r>
              <a:rPr lang="en-US" dirty="0"/>
              <a:t>Final number of rows: 62561</a:t>
            </a:r>
          </a:p>
          <a:p>
            <a:endParaRPr lang="en-US" dirty="0"/>
          </a:p>
          <a:p>
            <a:r>
              <a:rPr lang="en-US" dirty="0"/>
              <a:t>Initial number of columns: 29 </a:t>
            </a:r>
          </a:p>
          <a:p>
            <a:endParaRPr lang="en-US" dirty="0"/>
          </a:p>
          <a:p>
            <a:r>
              <a:rPr lang="en-US" dirty="0"/>
              <a:t>Final number of columns: 12</a:t>
            </a:r>
          </a:p>
        </p:txBody>
      </p:sp>
    </p:spTree>
    <p:extLst>
      <p:ext uri="{BB962C8B-B14F-4D97-AF65-F5344CB8AC3E}">
        <p14:creationId xmlns:p14="http://schemas.microsoft.com/office/powerpoint/2010/main" val="199353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396461F-9874-37BB-FD76-F493F8F4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1249706"/>
            <a:ext cx="6410084" cy="43726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99BADEC-B6D1-3F8F-5643-053B533B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317" y="643467"/>
            <a:ext cx="3638056" cy="247565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326EA0-5710-6033-3105-8DD996751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266" y="3748194"/>
            <a:ext cx="3694158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8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3E61D4-F250-C6B7-C7C1-1AE64CDB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7" y="1210734"/>
            <a:ext cx="6184131" cy="421851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4CB8143-8B2B-9ABD-CCE4-4B59A704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88" y="3694037"/>
            <a:ext cx="3822230" cy="260734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5142B30-8B26-98DE-1DC0-90AD5F772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55" y="502466"/>
            <a:ext cx="4034096" cy="27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F97D59D-B0C3-CBB1-2F02-C83812A35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24" y="1123527"/>
            <a:ext cx="2049135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AF37A215-7E31-2038-AD2B-C9DAA529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368" y="1123527"/>
            <a:ext cx="2359960" cy="4604800"/>
          </a:xfrm>
          <a:prstGeom prst="rect">
            <a:avLst/>
          </a:prstGeom>
        </p:spPr>
      </p:pic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3C0E2DB9-885F-436A-CC36-909A0794A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184" y="1123528"/>
            <a:ext cx="232542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6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7D39F5-8666-282E-F354-5327D1AA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0" y="1168400"/>
            <a:ext cx="50038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8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6C2C5-4D47-16CA-8C9C-A5B6EE3A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70A77BF8-79ED-19D2-D1F4-3FCF6174C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09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Stock exchange numbers">
            <a:extLst>
              <a:ext uri="{FF2B5EF4-FFF2-40B4-BE49-F238E27FC236}">
                <a16:creationId xmlns:a16="http://schemas.microsoft.com/office/drawing/2014/main" id="{B7E039F1-F3A5-D848-83A6-392323C21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5" r="14733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C09D8-6403-5642-7835-02CEC49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40925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3CF3-56AE-1FE9-5A2F-19BD1977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8565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topic: salaries in technology companies. </a:t>
            </a:r>
          </a:p>
          <a:p>
            <a:endParaRPr lang="en-US" dirty="0"/>
          </a:p>
          <a:p>
            <a:r>
              <a:rPr lang="en-US" dirty="0"/>
              <a:t>number of rows: 62642 </a:t>
            </a:r>
          </a:p>
          <a:p>
            <a:endParaRPr lang="en-US" dirty="0"/>
          </a:p>
          <a:p>
            <a:r>
              <a:rPr lang="en-US" dirty="0"/>
              <a:t>number of columns: 29 </a:t>
            </a:r>
          </a:p>
          <a:p>
            <a:endParaRPr lang="en-US" dirty="0"/>
          </a:p>
          <a:p>
            <a:r>
              <a:rPr lang="en-US" dirty="0"/>
              <a:t>Variable themes: 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Salary bonus</a:t>
            </a:r>
          </a:p>
          <a:p>
            <a:pPr lvl="1"/>
            <a:r>
              <a:rPr lang="en-US" dirty="0"/>
              <a:t>Years of experience</a:t>
            </a:r>
          </a:p>
          <a:p>
            <a:pPr lvl="1"/>
            <a:r>
              <a:rPr lang="en-US" dirty="0"/>
              <a:t>Years in the company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Encoding about education and race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Information entry date </a:t>
            </a:r>
          </a:p>
          <a:p>
            <a:endParaRPr lang="en-CO" dirty="0"/>
          </a:p>
        </p:txBody>
      </p:sp>
      <p:pic>
        <p:nvPicPr>
          <p:cNvPr id="1028" name="Picture 4" descr="Amazon logo : histoire, signification et évolution, symbole">
            <a:extLst>
              <a:ext uri="{FF2B5EF4-FFF2-40B4-BE49-F238E27FC236}">
                <a16:creationId xmlns:a16="http://schemas.microsoft.com/office/drawing/2014/main" id="{6CEA6472-4AEC-50EF-1275-BBAC4AEF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29" y="413657"/>
            <a:ext cx="1158875" cy="111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logo et symbole, sens, histoire, PNG, marque">
            <a:extLst>
              <a:ext uri="{FF2B5EF4-FFF2-40B4-BE49-F238E27FC236}">
                <a16:creationId xmlns:a16="http://schemas.microsoft.com/office/drawing/2014/main" id="{7C047245-4A8A-8814-249C-61BE256B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39" y="3133885"/>
            <a:ext cx="1695456" cy="94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669DB2C-A681-1B80-3A3A-A653D1990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16" y="1742117"/>
            <a:ext cx="787897" cy="91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ll — Wikipédia">
            <a:extLst>
              <a:ext uri="{FF2B5EF4-FFF2-40B4-BE49-F238E27FC236}">
                <a16:creationId xmlns:a16="http://schemas.microsoft.com/office/drawing/2014/main" id="{69561FB1-0CB9-EB18-6196-6E046625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616" y="4749242"/>
            <a:ext cx="973384" cy="97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6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93C3-62DF-A001-73E2-351D0A33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CO" dirty="0"/>
              <a:t>Challenges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1F6D-8D51-5965-019F-D25AA129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3109" cy="4351338"/>
          </a:xfrm>
        </p:spPr>
        <p:txBody>
          <a:bodyPr>
            <a:normAutofit/>
          </a:bodyPr>
          <a:lstStyle/>
          <a:p>
            <a:r>
              <a:rPr lang="en-CO" dirty="0"/>
              <a:t>Missing data:</a:t>
            </a:r>
          </a:p>
          <a:p>
            <a:pPr marL="0" indent="0">
              <a:buNone/>
            </a:pPr>
            <a:r>
              <a:rPr lang="en-US" dirty="0"/>
              <a:t>	Critical: education, race, 	gender, "other details”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some other variables less than 15% data was missing, and I thought it was possible to complete it…</a:t>
            </a:r>
          </a:p>
          <a:p>
            <a:pPr marL="0" indent="0">
              <a:buNone/>
            </a:pPr>
            <a:r>
              <a:rPr lang="en-US" b="1" dirty="0"/>
              <a:t>maybe not…</a:t>
            </a:r>
            <a:endParaRPr lang="en-CO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1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42D3-CC0B-D213-F6BC-E08BACDB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1C5C-47F7-81EA-9F2B-26D18E1B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Years of experience over 50 years .. (one was=160)</a:t>
            </a:r>
          </a:p>
          <a:p>
            <a:r>
              <a:rPr lang="en-US" dirty="0"/>
              <a:t>Years in the company over 50 years</a:t>
            </a:r>
          </a:p>
          <a:p>
            <a:pPr lvl="1"/>
            <a:r>
              <a:rPr lang="en-US" dirty="0"/>
              <a:t>people who were in the company before it was founded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Base salary =0</a:t>
            </a:r>
          </a:p>
        </p:txBody>
      </p:sp>
    </p:spTree>
    <p:extLst>
      <p:ext uri="{BB962C8B-B14F-4D97-AF65-F5344CB8AC3E}">
        <p14:creationId xmlns:p14="http://schemas.microsoft.com/office/powerpoint/2010/main" val="3911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68B9-1D8D-FFC1-C73C-961232AF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Duplicated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4CEB-32E2-EB20-396E-5ECD6139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"timestamp" column had to be the one with the unique values ,however, there were repeated rows.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were rows without any information.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33795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2F52-A47C-2DB0-E772-2397656D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Inconsisted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A070-98B3-E2A1-437E-EA0B8F27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1499129"/>
            <a:ext cx="10515600" cy="3859742"/>
          </a:xfrm>
        </p:spPr>
        <p:txBody>
          <a:bodyPr>
            <a:normAutofit/>
          </a:bodyPr>
          <a:lstStyle/>
          <a:p>
            <a:r>
              <a:rPr lang="en-US" dirty="0"/>
              <a:t>Company names and title names had misspellings.</a:t>
            </a:r>
          </a:p>
          <a:p>
            <a:endParaRPr lang="en-US" dirty="0"/>
          </a:p>
          <a:p>
            <a:r>
              <a:rPr lang="en-US" dirty="0"/>
              <a:t>the encoding of the education and race variables was incomplete: some rows had no race at all or had multiples values.</a:t>
            </a:r>
          </a:p>
          <a:p>
            <a:r>
              <a:rPr lang="en-US" dirty="0"/>
              <a:t>Years at the company &gt;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239572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AB57-87D8-F21D-5BC5-93E3BC68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Methodological inconsistency</a:t>
            </a:r>
            <a:endParaRPr lang="en-CO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EE4C-ED19-A3B6-92B6-F877572E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9439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To obtain data about “race”, the following categories were used:</a:t>
            </a:r>
            <a:endParaRPr lang="en-CO" sz="2000" dirty="0"/>
          </a:p>
          <a:p>
            <a:pPr lvl="1"/>
            <a:r>
              <a:rPr lang="en-CO" sz="2000" dirty="0"/>
              <a:t>”Race_Black”, “Race_Asian”, </a:t>
            </a:r>
            <a:r>
              <a:rPr lang="en-CO" sz="2000" dirty="0">
                <a:highlight>
                  <a:srgbClr val="FFFF00"/>
                </a:highlight>
              </a:rPr>
              <a:t>“Race_Hispanic”, </a:t>
            </a:r>
            <a:r>
              <a:rPr lang="en-CO" sz="2000" dirty="0"/>
              <a:t>“Race_White”, “Two_Race_or_More”</a:t>
            </a:r>
          </a:p>
          <a:p>
            <a:pPr marL="457200" lvl="1" indent="0">
              <a:buNone/>
            </a:pPr>
            <a:r>
              <a:rPr lang="en-US" sz="2000" dirty="0"/>
              <a:t>From a sociological perspective</a:t>
            </a:r>
            <a:r>
              <a:rPr lang="en-CO" sz="2000" dirty="0"/>
              <a:t> “Hispanic” </a:t>
            </a:r>
            <a:r>
              <a:rPr lang="en-CO" sz="2000" b="1" dirty="0">
                <a:highlight>
                  <a:srgbClr val="FFFF00"/>
                </a:highlight>
              </a:rPr>
              <a:t>IS NOT A RACE</a:t>
            </a:r>
          </a:p>
          <a:p>
            <a:pPr marL="457200" lvl="1" indent="0">
              <a:buNone/>
            </a:pPr>
            <a:endParaRPr lang="en-CO" sz="20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CO" sz="2000" dirty="0">
                <a:highlight>
                  <a:srgbClr val="FFFF00"/>
                </a:highlight>
              </a:rPr>
              <a:t>Hispanic=</a:t>
            </a:r>
          </a:p>
          <a:p>
            <a:pPr marL="457200" lvl="1" indent="0">
              <a:buNone/>
            </a:pPr>
            <a:r>
              <a:rPr lang="en-CO" sz="2000" dirty="0"/>
              <a:t>“</a:t>
            </a:r>
            <a:r>
              <a:rPr lang="en-US" sz="2000" i="1" dirty="0"/>
              <a:t>The term Hispanic refers to people, </a:t>
            </a:r>
            <a:r>
              <a:rPr lang="en-US" sz="2000" i="1" dirty="0">
                <a:hlinkClick r:id="rId2" tooltip="Spanish cul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cultures</a:t>
            </a:r>
            <a:r>
              <a:rPr lang="en-US" sz="2000" i="1" dirty="0"/>
              <a:t>, or countries related to </a:t>
            </a:r>
            <a:r>
              <a:rPr lang="en-US" sz="2000" i="1" dirty="0">
                <a:hlinkClick r:id="rId3" tooltip="Spa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Spain</a:t>
            </a:r>
            <a:r>
              <a:rPr lang="en-US" sz="2000" i="1" dirty="0"/>
              <a:t>, the </a:t>
            </a:r>
            <a:r>
              <a:rPr lang="en-US" sz="2000" i="1" dirty="0">
                <a:hlinkClick r:id="rId4" tooltip="Spanish langu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Spanish language</a:t>
            </a:r>
            <a:r>
              <a:rPr lang="en-US" sz="2000" i="1" dirty="0"/>
              <a:t>, or </a:t>
            </a:r>
            <a:r>
              <a:rPr lang="en-US" sz="2000" i="1" dirty="0">
                <a:hlinkClick r:id="rId5" tooltip="Hispanida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Hispanidad</a:t>
            </a:r>
            <a:r>
              <a:rPr lang="en-US" sz="2000" i="1" dirty="0"/>
              <a:t>.”</a:t>
            </a:r>
          </a:p>
          <a:p>
            <a:endParaRPr lang="en-CO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2FADF-3EE5-6B38-5E31-812708B28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4864" y="1934450"/>
            <a:ext cx="3193371" cy="287403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7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EA2D-4CDC-673C-B0A9-B607ECBB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D399C-8A14-264C-29EF-49DD34EFA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80"/>
          <a:stretch/>
        </p:blipFill>
        <p:spPr>
          <a:xfrm>
            <a:off x="1338942" y="2919413"/>
            <a:ext cx="8943189" cy="5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8856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393</Words>
  <Application>Microsoft Macintosh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Tw Cen MT</vt:lpstr>
      <vt:lpstr>ShapesVTI</vt:lpstr>
      <vt:lpstr>Project 3: Cleaning data-Salaries</vt:lpstr>
      <vt:lpstr>Dataset Description</vt:lpstr>
      <vt:lpstr>PowerPoint Presentation</vt:lpstr>
      <vt:lpstr>Challenges</vt:lpstr>
      <vt:lpstr>Outliers</vt:lpstr>
      <vt:lpstr>Duplicated data</vt:lpstr>
      <vt:lpstr>Inconsisted data</vt:lpstr>
      <vt:lpstr>Methodological inconsistency</vt:lpstr>
      <vt:lpstr>Process</vt:lpstr>
      <vt:lpstr>Learnings</vt:lpstr>
      <vt:lpstr>Improvements</vt:lpstr>
      <vt:lpstr>Datasets comparison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Cleaning data-Salaries</dc:title>
  <dc:creator>angelasalgadob@gmail.com</dc:creator>
  <cp:lastModifiedBy>angelasalgadob@gmail.com</cp:lastModifiedBy>
  <cp:revision>12</cp:revision>
  <dcterms:created xsi:type="dcterms:W3CDTF">2022-10-30T19:42:42Z</dcterms:created>
  <dcterms:modified xsi:type="dcterms:W3CDTF">2022-10-31T10:31:41Z</dcterms:modified>
</cp:coreProperties>
</file>