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7"/>
  </p:notesMasterIdLst>
  <p:sldIdLst>
    <p:sldId id="484" r:id="rId2"/>
    <p:sldId id="462" r:id="rId3"/>
    <p:sldId id="279" r:id="rId4"/>
    <p:sldId id="463" r:id="rId5"/>
    <p:sldId id="466" r:id="rId6"/>
    <p:sldId id="464" r:id="rId7"/>
    <p:sldId id="465" r:id="rId8"/>
    <p:sldId id="260" r:id="rId9"/>
    <p:sldId id="506" r:id="rId10"/>
    <p:sldId id="467" r:id="rId11"/>
    <p:sldId id="468" r:id="rId12"/>
    <p:sldId id="474" r:id="rId13"/>
    <p:sldId id="504" r:id="rId14"/>
    <p:sldId id="505" r:id="rId15"/>
    <p:sldId id="469" r:id="rId16"/>
    <p:sldId id="470" r:id="rId17"/>
    <p:sldId id="475" r:id="rId18"/>
    <p:sldId id="471" r:id="rId19"/>
    <p:sldId id="472" r:id="rId20"/>
    <p:sldId id="501" r:id="rId21"/>
    <p:sldId id="478" r:id="rId22"/>
    <p:sldId id="479" r:id="rId23"/>
    <p:sldId id="480" r:id="rId24"/>
    <p:sldId id="481" r:id="rId25"/>
    <p:sldId id="482" r:id="rId26"/>
    <p:sldId id="483" r:id="rId27"/>
    <p:sldId id="485" r:id="rId28"/>
    <p:sldId id="487" r:id="rId29"/>
    <p:sldId id="508" r:id="rId30"/>
    <p:sldId id="489" r:id="rId31"/>
    <p:sldId id="490" r:id="rId32"/>
    <p:sldId id="494" r:id="rId33"/>
    <p:sldId id="495" r:id="rId34"/>
    <p:sldId id="507" r:id="rId35"/>
    <p:sldId id="491" r:id="rId36"/>
    <p:sldId id="492" r:id="rId37"/>
    <p:sldId id="509" r:id="rId38"/>
    <p:sldId id="493" r:id="rId39"/>
    <p:sldId id="510" r:id="rId40"/>
    <p:sldId id="496" r:id="rId41"/>
    <p:sldId id="498" r:id="rId42"/>
    <p:sldId id="499" r:id="rId43"/>
    <p:sldId id="500" r:id="rId44"/>
    <p:sldId id="502" r:id="rId45"/>
    <p:sldId id="503"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99FF99"/>
    <a:srgbClr val="008080"/>
    <a:srgbClr val="6699FF"/>
    <a:srgbClr val="003366"/>
    <a:srgbClr val="99FFCC"/>
    <a:srgbClr val="66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34" autoAdjust="0"/>
    <p:restoredTop sz="94719" autoAdjust="0"/>
  </p:normalViewPr>
  <p:slideViewPr>
    <p:cSldViewPr>
      <p:cViewPr varScale="1">
        <p:scale>
          <a:sx n="89" d="100"/>
          <a:sy n="89" d="100"/>
        </p:scale>
        <p:origin x="-99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94"/>
    </p:cViewPr>
  </p:sorterViewPr>
  <p:notesViewPr>
    <p:cSldViewPr>
      <p:cViewPr>
        <p:scale>
          <a:sx n="75" d="100"/>
          <a:sy n="75" d="100"/>
        </p:scale>
        <p:origin x="-173" y="12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92B0BFF7-FCA9-4F08-9322-6D7FDD98202B}" type="slidenum">
              <a:rPr lang="en-US" altLang="zh-CN"/>
              <a:pPr>
                <a:defRPr/>
              </a:pPr>
              <a:t>‹#›</a:t>
            </a:fld>
            <a:endParaRPr lang="en-US" altLang="zh-CN"/>
          </a:p>
        </p:txBody>
      </p:sp>
    </p:spTree>
    <p:extLst>
      <p:ext uri="{BB962C8B-B14F-4D97-AF65-F5344CB8AC3E}">
        <p14:creationId xmlns:p14="http://schemas.microsoft.com/office/powerpoint/2010/main" val="1990724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37 w 717"/>
                <a:gd name="T1" fmla="*/ 845 h 845"/>
                <a:gd name="T2" fmla="*/ 737 w 717"/>
                <a:gd name="T3" fmla="*/ 821 h 845"/>
                <a:gd name="T4" fmla="*/ 594 w 717"/>
                <a:gd name="T5" fmla="*/ 605 h 845"/>
                <a:gd name="T6" fmla="*/ 416 w 717"/>
                <a:gd name="T7" fmla="*/ 396 h 845"/>
                <a:gd name="T8" fmla="*/ 231 w 717"/>
                <a:gd name="T9" fmla="*/ 192 h 845"/>
                <a:gd name="T10" fmla="*/ 17 w 717"/>
                <a:gd name="T11" fmla="*/ 0 h 845"/>
                <a:gd name="T12" fmla="*/ 0 w 717"/>
                <a:gd name="T13" fmla="*/ 0 h 845"/>
                <a:gd name="T14" fmla="*/ 219 w 717"/>
                <a:gd name="T15" fmla="*/ 198 h 845"/>
                <a:gd name="T16" fmla="*/ 410 w 717"/>
                <a:gd name="T17" fmla="*/ 408 h 845"/>
                <a:gd name="T18" fmla="*/ 588 w 717"/>
                <a:gd name="T19" fmla="*/ 623 h 845"/>
                <a:gd name="T20" fmla="*/ 737 w 717"/>
                <a:gd name="T21" fmla="*/ 845 h 845"/>
                <a:gd name="T22" fmla="*/ 737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17 w 407"/>
                <a:gd name="T1" fmla="*/ 414 h 414"/>
                <a:gd name="T2" fmla="*/ 417 w 407"/>
                <a:gd name="T3" fmla="*/ 396 h 414"/>
                <a:gd name="T4" fmla="*/ 232 w 407"/>
                <a:gd name="T5" fmla="*/ 192 h 414"/>
                <a:gd name="T6" fmla="*/ 12 w 407"/>
                <a:gd name="T7" fmla="*/ 0 h 414"/>
                <a:gd name="T8" fmla="*/ 0 w 407"/>
                <a:gd name="T9" fmla="*/ 0 h 414"/>
                <a:gd name="T10" fmla="*/ 108 w 407"/>
                <a:gd name="T11" fmla="*/ 102 h 414"/>
                <a:gd name="T12" fmla="*/ 226 w 407"/>
                <a:gd name="T13" fmla="*/ 204 h 414"/>
                <a:gd name="T14" fmla="*/ 417 w 407"/>
                <a:gd name="T15" fmla="*/ 414 h 414"/>
                <a:gd name="T16" fmla="*/ 417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06 w 586"/>
                <a:gd name="T1" fmla="*/ 0 h 599"/>
                <a:gd name="T2" fmla="*/ 588 w 586"/>
                <a:gd name="T3" fmla="*/ 0 h 599"/>
                <a:gd name="T4" fmla="*/ 417 w 586"/>
                <a:gd name="T5" fmla="*/ 132 h 599"/>
                <a:gd name="T6" fmla="*/ 267 w 586"/>
                <a:gd name="T7" fmla="*/ 270 h 599"/>
                <a:gd name="T8" fmla="*/ 120 w 586"/>
                <a:gd name="T9" fmla="*/ 420 h 599"/>
                <a:gd name="T10" fmla="*/ 0 w 586"/>
                <a:gd name="T11" fmla="*/ 575 h 599"/>
                <a:gd name="T12" fmla="*/ 0 w 586"/>
                <a:gd name="T13" fmla="*/ 599 h 599"/>
                <a:gd name="T14" fmla="*/ 120 w 586"/>
                <a:gd name="T15" fmla="*/ 432 h 599"/>
                <a:gd name="T16" fmla="*/ 267 w 586"/>
                <a:gd name="T17" fmla="*/ 282 h 599"/>
                <a:gd name="T18" fmla="*/ 423 w 586"/>
                <a:gd name="T19" fmla="*/ 138 h 599"/>
                <a:gd name="T20" fmla="*/ 606 w 586"/>
                <a:gd name="T21" fmla="*/ 0 h 599"/>
                <a:gd name="T22" fmla="*/ 606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79 w 269"/>
                <a:gd name="T1" fmla="*/ 0 h 252"/>
                <a:gd name="T2" fmla="*/ 26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9 w 269"/>
                <a:gd name="T15" fmla="*/ 0 h 252"/>
                <a:gd name="T16" fmla="*/ 279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3207"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263208"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D81FF839-690A-4F98-BB69-D6781CF1FE77}" type="slidenum">
              <a:rPr lang="en-US" altLang="zh-CN"/>
              <a:pPr>
                <a:defRPr/>
              </a:pPr>
              <a:t>‹#›</a:t>
            </a:fld>
            <a:endParaRPr lang="en-US" altLang="zh-CN"/>
          </a:p>
        </p:txBody>
      </p:sp>
    </p:spTree>
    <p:extLst>
      <p:ext uri="{BB962C8B-B14F-4D97-AF65-F5344CB8AC3E}">
        <p14:creationId xmlns:p14="http://schemas.microsoft.com/office/powerpoint/2010/main" val="248784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4A674A8B-7044-4206-A4DE-A26AB747ACE8}" type="slidenum">
              <a:rPr lang="en-US" altLang="zh-CN"/>
              <a:pPr>
                <a:defRPr/>
              </a:pPr>
              <a:t>‹#›</a:t>
            </a:fld>
            <a:endParaRPr lang="en-US" altLang="zh-CN"/>
          </a:p>
        </p:txBody>
      </p:sp>
    </p:spTree>
    <p:extLst>
      <p:ext uri="{BB962C8B-B14F-4D97-AF65-F5344CB8AC3E}">
        <p14:creationId xmlns:p14="http://schemas.microsoft.com/office/powerpoint/2010/main" val="169204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CE46DDCF-AD14-4341-8601-87D66FFCBF0F}" type="slidenum">
              <a:rPr lang="en-US" altLang="zh-CN"/>
              <a:pPr>
                <a:defRPr/>
              </a:pPr>
              <a:t>‹#›</a:t>
            </a:fld>
            <a:endParaRPr lang="en-US" altLang="zh-CN"/>
          </a:p>
        </p:txBody>
      </p:sp>
    </p:spTree>
    <p:extLst>
      <p:ext uri="{BB962C8B-B14F-4D97-AF65-F5344CB8AC3E}">
        <p14:creationId xmlns:p14="http://schemas.microsoft.com/office/powerpoint/2010/main" val="154405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E674011-8C5E-443F-A22F-D0BC3F1394DB}" type="slidenum">
              <a:rPr lang="en-US" altLang="zh-CN"/>
              <a:pPr>
                <a:defRPr/>
              </a:pPr>
              <a:t>‹#›</a:t>
            </a:fld>
            <a:endParaRPr lang="en-US" altLang="zh-CN"/>
          </a:p>
        </p:txBody>
      </p:sp>
    </p:spTree>
    <p:extLst>
      <p:ext uri="{BB962C8B-B14F-4D97-AF65-F5344CB8AC3E}">
        <p14:creationId xmlns:p14="http://schemas.microsoft.com/office/powerpoint/2010/main" val="197096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C4C29F3-3602-49C7-B707-81F107F7A115}" type="slidenum">
              <a:rPr lang="en-US" altLang="zh-CN"/>
              <a:pPr>
                <a:defRPr/>
              </a:pPr>
              <a:t>‹#›</a:t>
            </a:fld>
            <a:endParaRPr lang="en-US" altLang="zh-CN"/>
          </a:p>
        </p:txBody>
      </p:sp>
    </p:spTree>
    <p:extLst>
      <p:ext uri="{BB962C8B-B14F-4D97-AF65-F5344CB8AC3E}">
        <p14:creationId xmlns:p14="http://schemas.microsoft.com/office/powerpoint/2010/main" val="210071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747E33C-1D70-48E2-A05A-DEBDBC0574CD}" type="slidenum">
              <a:rPr lang="en-US" altLang="zh-CN"/>
              <a:pPr>
                <a:defRPr/>
              </a:pPr>
              <a:t>‹#›</a:t>
            </a:fld>
            <a:endParaRPr lang="en-US" altLang="zh-CN"/>
          </a:p>
        </p:txBody>
      </p:sp>
    </p:spTree>
    <p:extLst>
      <p:ext uri="{BB962C8B-B14F-4D97-AF65-F5344CB8AC3E}">
        <p14:creationId xmlns:p14="http://schemas.microsoft.com/office/powerpoint/2010/main" val="103286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4F546D8F-ACB1-4427-BA6C-CBD0DB5938AB}" type="slidenum">
              <a:rPr lang="en-US" altLang="zh-CN"/>
              <a:pPr>
                <a:defRPr/>
              </a:pPr>
              <a:t>‹#›</a:t>
            </a:fld>
            <a:endParaRPr lang="en-US" altLang="zh-CN"/>
          </a:p>
        </p:txBody>
      </p:sp>
    </p:spTree>
    <p:extLst>
      <p:ext uri="{BB962C8B-B14F-4D97-AF65-F5344CB8AC3E}">
        <p14:creationId xmlns:p14="http://schemas.microsoft.com/office/powerpoint/2010/main" val="177410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D0F176E9-E7CC-4598-8EA8-438CCB2922E9}" type="slidenum">
              <a:rPr lang="en-US" altLang="zh-CN"/>
              <a:pPr>
                <a:defRPr/>
              </a:pPr>
              <a:t>‹#›</a:t>
            </a:fld>
            <a:endParaRPr lang="en-US" altLang="zh-CN"/>
          </a:p>
        </p:txBody>
      </p:sp>
    </p:spTree>
    <p:extLst>
      <p:ext uri="{BB962C8B-B14F-4D97-AF65-F5344CB8AC3E}">
        <p14:creationId xmlns:p14="http://schemas.microsoft.com/office/powerpoint/2010/main" val="180305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303BE689-5DFE-4F67-BE86-A70EA5B26DFA}" type="slidenum">
              <a:rPr lang="en-US" altLang="zh-CN"/>
              <a:pPr>
                <a:defRPr/>
              </a:pPr>
              <a:t>‹#›</a:t>
            </a:fld>
            <a:endParaRPr lang="en-US" altLang="zh-CN"/>
          </a:p>
        </p:txBody>
      </p:sp>
    </p:spTree>
    <p:extLst>
      <p:ext uri="{BB962C8B-B14F-4D97-AF65-F5344CB8AC3E}">
        <p14:creationId xmlns:p14="http://schemas.microsoft.com/office/powerpoint/2010/main" val="264795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A1F02A1-509B-42A2-BDAC-47F4C8D942AB}" type="slidenum">
              <a:rPr lang="en-US" altLang="zh-CN"/>
              <a:pPr>
                <a:defRPr/>
              </a:pPr>
              <a:t>‹#›</a:t>
            </a:fld>
            <a:endParaRPr lang="en-US" altLang="zh-CN"/>
          </a:p>
        </p:txBody>
      </p:sp>
    </p:spTree>
    <p:extLst>
      <p:ext uri="{BB962C8B-B14F-4D97-AF65-F5344CB8AC3E}">
        <p14:creationId xmlns:p14="http://schemas.microsoft.com/office/powerpoint/2010/main" val="397074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256DD6A-F0BF-4ACF-982B-AC8C1242AC80}" type="slidenum">
              <a:rPr lang="en-US" altLang="zh-CN"/>
              <a:pPr>
                <a:defRPr/>
              </a:pPr>
              <a:t>‹#›</a:t>
            </a:fld>
            <a:endParaRPr lang="en-US" altLang="zh-CN"/>
          </a:p>
        </p:txBody>
      </p:sp>
    </p:spTree>
    <p:extLst>
      <p:ext uri="{BB962C8B-B14F-4D97-AF65-F5344CB8AC3E}">
        <p14:creationId xmlns:p14="http://schemas.microsoft.com/office/powerpoint/2010/main" val="4081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26214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26214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26214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26215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5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6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6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6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sp>
            <p:nvSpPr>
              <p:cNvPr id="26216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p>
            </p:txBody>
          </p:sp>
        </p:grpSp>
        <p:sp>
          <p:nvSpPr>
            <p:cNvPr id="26216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26216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p>
          </p:txBody>
        </p:sp>
        <p:sp>
          <p:nvSpPr>
            <p:cNvPr id="26216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37 w 717"/>
                <a:gd name="T1" fmla="*/ 845 h 845"/>
                <a:gd name="T2" fmla="*/ 737 w 717"/>
                <a:gd name="T3" fmla="*/ 821 h 845"/>
                <a:gd name="T4" fmla="*/ 594 w 717"/>
                <a:gd name="T5" fmla="*/ 605 h 845"/>
                <a:gd name="T6" fmla="*/ 416 w 717"/>
                <a:gd name="T7" fmla="*/ 396 h 845"/>
                <a:gd name="T8" fmla="*/ 231 w 717"/>
                <a:gd name="T9" fmla="*/ 192 h 845"/>
                <a:gd name="T10" fmla="*/ 17 w 717"/>
                <a:gd name="T11" fmla="*/ 0 h 845"/>
                <a:gd name="T12" fmla="*/ 0 w 717"/>
                <a:gd name="T13" fmla="*/ 0 h 845"/>
                <a:gd name="T14" fmla="*/ 219 w 717"/>
                <a:gd name="T15" fmla="*/ 198 h 845"/>
                <a:gd name="T16" fmla="*/ 410 w 717"/>
                <a:gd name="T17" fmla="*/ 408 h 845"/>
                <a:gd name="T18" fmla="*/ 588 w 717"/>
                <a:gd name="T19" fmla="*/ 623 h 845"/>
                <a:gd name="T20" fmla="*/ 737 w 717"/>
                <a:gd name="T21" fmla="*/ 845 h 845"/>
                <a:gd name="T22" fmla="*/ 737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17 w 407"/>
                <a:gd name="T1" fmla="*/ 414 h 414"/>
                <a:gd name="T2" fmla="*/ 417 w 407"/>
                <a:gd name="T3" fmla="*/ 396 h 414"/>
                <a:gd name="T4" fmla="*/ 232 w 407"/>
                <a:gd name="T5" fmla="*/ 192 h 414"/>
                <a:gd name="T6" fmla="*/ 12 w 407"/>
                <a:gd name="T7" fmla="*/ 0 h 414"/>
                <a:gd name="T8" fmla="*/ 0 w 407"/>
                <a:gd name="T9" fmla="*/ 0 h 414"/>
                <a:gd name="T10" fmla="*/ 108 w 407"/>
                <a:gd name="T11" fmla="*/ 102 h 414"/>
                <a:gd name="T12" fmla="*/ 226 w 407"/>
                <a:gd name="T13" fmla="*/ 204 h 414"/>
                <a:gd name="T14" fmla="*/ 417 w 407"/>
                <a:gd name="T15" fmla="*/ 414 h 414"/>
                <a:gd name="T16" fmla="*/ 417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216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06 w 586"/>
                <a:gd name="T1" fmla="*/ 0 h 599"/>
                <a:gd name="T2" fmla="*/ 588 w 586"/>
                <a:gd name="T3" fmla="*/ 0 h 599"/>
                <a:gd name="T4" fmla="*/ 417 w 586"/>
                <a:gd name="T5" fmla="*/ 132 h 599"/>
                <a:gd name="T6" fmla="*/ 267 w 586"/>
                <a:gd name="T7" fmla="*/ 270 h 599"/>
                <a:gd name="T8" fmla="*/ 120 w 586"/>
                <a:gd name="T9" fmla="*/ 420 h 599"/>
                <a:gd name="T10" fmla="*/ 0 w 586"/>
                <a:gd name="T11" fmla="*/ 575 h 599"/>
                <a:gd name="T12" fmla="*/ 0 w 586"/>
                <a:gd name="T13" fmla="*/ 599 h 599"/>
                <a:gd name="T14" fmla="*/ 120 w 586"/>
                <a:gd name="T15" fmla="*/ 432 h 599"/>
                <a:gd name="T16" fmla="*/ 267 w 586"/>
                <a:gd name="T17" fmla="*/ 282 h 599"/>
                <a:gd name="T18" fmla="*/ 423 w 586"/>
                <a:gd name="T19" fmla="*/ 138 h 599"/>
                <a:gd name="T20" fmla="*/ 606 w 586"/>
                <a:gd name="T21" fmla="*/ 0 h 599"/>
                <a:gd name="T22" fmla="*/ 606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79 w 269"/>
                <a:gd name="T1" fmla="*/ 0 h 252"/>
                <a:gd name="T2" fmla="*/ 26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9 w 269"/>
                <a:gd name="T15" fmla="*/ 0 h 252"/>
                <a:gd name="T16" fmla="*/ 279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2183"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262184"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en-US" altLang="zh-CN"/>
          </a:p>
        </p:txBody>
      </p:sp>
      <p:sp>
        <p:nvSpPr>
          <p:cNvPr id="262185"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en-US" altLang="zh-CN"/>
          </a:p>
        </p:txBody>
      </p:sp>
      <p:sp>
        <p:nvSpPr>
          <p:cNvPr id="262186"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E2EA22F8-2DFA-43F4-8CCD-F02462B16F82}" type="slidenum">
              <a:rPr lang="en-US" altLang="zh-CN"/>
              <a:pPr>
                <a:defRPr/>
              </a:pPr>
              <a:t>‹#›</a:t>
            </a:fld>
            <a:endParaRPr lang="en-US" altLang="zh-CN"/>
          </a:p>
        </p:txBody>
      </p:sp>
      <p:sp>
        <p:nvSpPr>
          <p:cNvPr id="26218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ctrTitle"/>
          </p:nvPr>
        </p:nvSpPr>
        <p:spPr/>
        <p:txBody>
          <a:bodyPr/>
          <a:lstStyle/>
          <a:p>
            <a:pPr eaLnBrk="1" hangingPunct="1">
              <a:defRPr/>
            </a:pPr>
            <a:r>
              <a:rPr lang="zh-CN" altLang="en-US" smtClean="0"/>
              <a:t>第七章 操作符重载</a:t>
            </a:r>
          </a:p>
        </p:txBody>
      </p:sp>
      <p:sp>
        <p:nvSpPr>
          <p:cNvPr id="367619"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115888"/>
            <a:ext cx="8229600" cy="919162"/>
          </a:xfrm>
        </p:spPr>
        <p:txBody>
          <a:bodyPr/>
          <a:lstStyle/>
          <a:p>
            <a:pPr eaLnBrk="1" hangingPunct="1">
              <a:defRPr/>
            </a:pPr>
            <a:r>
              <a:rPr lang="zh-CN" altLang="en-GB" smtClean="0"/>
              <a:t>双目操作符重载</a:t>
            </a:r>
            <a:endParaRPr lang="zh-CN" altLang="en-US" smtClean="0"/>
          </a:p>
        </p:txBody>
      </p:sp>
      <p:sp>
        <p:nvSpPr>
          <p:cNvPr id="269315" name="Rectangle 3"/>
          <p:cNvSpPr>
            <a:spLocks noGrp="1" noChangeArrowheads="1"/>
          </p:cNvSpPr>
          <p:nvPr>
            <p:ph type="body" idx="1"/>
          </p:nvPr>
        </p:nvSpPr>
        <p:spPr>
          <a:xfrm>
            <a:off x="107950" y="1196975"/>
            <a:ext cx="8964613" cy="5661025"/>
          </a:xfrm>
        </p:spPr>
        <p:txBody>
          <a:bodyPr/>
          <a:lstStyle/>
          <a:p>
            <a:pPr eaLnBrk="1" hangingPunct="1">
              <a:defRPr/>
            </a:pPr>
            <a:r>
              <a:rPr lang="zh-CN" altLang="en-GB" sz="2800" smtClean="0"/>
              <a:t>作为成员函数重载</a:t>
            </a:r>
            <a:endParaRPr lang="zh-CN" altLang="en-US" sz="2800" smtClean="0"/>
          </a:p>
          <a:p>
            <a:pPr lvl="1" eaLnBrk="1" hangingPunct="1">
              <a:defRPr/>
            </a:pPr>
            <a:r>
              <a:rPr lang="zh-CN" altLang="en-US" sz="2400" smtClean="0"/>
              <a:t>定义格式</a:t>
            </a:r>
          </a:p>
          <a:p>
            <a:pPr lvl="2" eaLnBrk="1" hangingPunct="1">
              <a:buFont typeface="Wingdings" pitchFamily="2" charset="2"/>
              <a:buNone/>
              <a:defRPr/>
            </a:pPr>
            <a:r>
              <a:rPr lang="en-GB" altLang="zh-CN" sz="2000" smtClean="0"/>
              <a:t>class &lt;</a:t>
            </a:r>
            <a:r>
              <a:rPr lang="zh-CN" altLang="en-GB" sz="2000" smtClean="0"/>
              <a:t>类名</a:t>
            </a:r>
            <a:r>
              <a:rPr lang="en-GB" altLang="zh-CN" sz="2000" smtClean="0"/>
              <a:t>&gt;</a:t>
            </a:r>
          </a:p>
          <a:p>
            <a:pPr lvl="2" eaLnBrk="1" hangingPunct="1">
              <a:buFont typeface="Wingdings" pitchFamily="2" charset="2"/>
              <a:buNone/>
              <a:defRPr/>
            </a:pPr>
            <a:r>
              <a:rPr lang="en-GB" altLang="zh-CN" sz="2000" smtClean="0"/>
              <a:t>{	......</a:t>
            </a:r>
          </a:p>
          <a:p>
            <a:pPr lvl="2" eaLnBrk="1" hangingPunct="1">
              <a:buFont typeface="Wingdings" pitchFamily="2" charset="2"/>
              <a:buNone/>
              <a:defRPr/>
            </a:pPr>
            <a:r>
              <a:rPr lang="en-GB" altLang="zh-CN" sz="2000" smtClean="0"/>
              <a:t>	&lt;</a:t>
            </a:r>
            <a:r>
              <a:rPr lang="zh-CN" altLang="en-GB" sz="2000" smtClean="0"/>
              <a:t>返回值类型</a:t>
            </a:r>
            <a:r>
              <a:rPr lang="en-GB" altLang="zh-CN" sz="2000" smtClean="0"/>
              <a:t>&gt; </a:t>
            </a:r>
            <a:r>
              <a:rPr lang="en-GB" altLang="zh-CN" sz="2000" smtClean="0">
                <a:solidFill>
                  <a:schemeClr val="folHlink"/>
                </a:solidFill>
              </a:rPr>
              <a:t>operator #</a:t>
            </a:r>
            <a:r>
              <a:rPr lang="en-GB" altLang="zh-CN" sz="2000" smtClean="0"/>
              <a:t> (&lt;</a:t>
            </a:r>
            <a:r>
              <a:rPr lang="zh-CN" altLang="en-GB" sz="2000" smtClean="0"/>
              <a:t>类型</a:t>
            </a:r>
            <a:r>
              <a:rPr lang="en-GB" altLang="zh-CN" sz="2000" smtClean="0"/>
              <a:t>&gt;); //</a:t>
            </a:r>
            <a:r>
              <a:rPr lang="en-GB" altLang="zh-CN" sz="2000" smtClean="0">
                <a:solidFill>
                  <a:schemeClr val="folHlink"/>
                </a:solidFill>
              </a:rPr>
              <a:t>#</a:t>
            </a:r>
            <a:r>
              <a:rPr lang="zh-CN" altLang="en-GB" sz="2000" smtClean="0">
                <a:solidFill>
                  <a:schemeClr val="folHlink"/>
                </a:solidFill>
              </a:rPr>
              <a:t>代表可重载的操作符</a:t>
            </a:r>
          </a:p>
          <a:p>
            <a:pPr lvl="2" eaLnBrk="1" hangingPunct="1">
              <a:buFont typeface="Wingdings" pitchFamily="2" charset="2"/>
              <a:buNone/>
              <a:defRPr/>
            </a:pPr>
            <a:r>
              <a:rPr lang="en-GB" altLang="zh-CN" sz="2000" smtClean="0"/>
              <a:t>};</a:t>
            </a:r>
          </a:p>
          <a:p>
            <a:pPr lvl="2" eaLnBrk="1" hangingPunct="1">
              <a:buFont typeface="Wingdings" pitchFamily="2" charset="2"/>
              <a:buNone/>
              <a:defRPr/>
            </a:pPr>
            <a:r>
              <a:rPr lang="en-GB" altLang="zh-CN" sz="2000" smtClean="0"/>
              <a:t>&lt;</a:t>
            </a:r>
            <a:r>
              <a:rPr lang="zh-CN" altLang="en-GB" sz="2000" smtClean="0"/>
              <a:t>返回值类型</a:t>
            </a:r>
            <a:r>
              <a:rPr lang="en-GB" altLang="zh-CN" sz="2000" smtClean="0"/>
              <a:t>&gt; &lt;</a:t>
            </a:r>
            <a:r>
              <a:rPr lang="zh-CN" altLang="en-GB" sz="2000" smtClean="0"/>
              <a:t>类名</a:t>
            </a:r>
            <a:r>
              <a:rPr lang="en-GB" altLang="zh-CN" sz="2000" smtClean="0"/>
              <a:t>&gt;::</a:t>
            </a:r>
            <a:r>
              <a:rPr lang="en-GB" altLang="zh-CN" sz="2000" smtClean="0">
                <a:solidFill>
                  <a:schemeClr val="folHlink"/>
                </a:solidFill>
              </a:rPr>
              <a:t>operator #</a:t>
            </a:r>
            <a:r>
              <a:rPr lang="en-GB" altLang="zh-CN" sz="2000" smtClean="0"/>
              <a:t> (&lt;</a:t>
            </a:r>
            <a:r>
              <a:rPr lang="zh-CN" altLang="en-GB" sz="2000" smtClean="0"/>
              <a:t>类型</a:t>
            </a:r>
            <a:r>
              <a:rPr lang="en-GB" altLang="zh-CN" sz="2000" smtClean="0"/>
              <a:t>&gt; &lt;</a:t>
            </a:r>
            <a:r>
              <a:rPr lang="zh-CN" altLang="en-GB" sz="2000" smtClean="0"/>
              <a:t>参数</a:t>
            </a:r>
            <a:r>
              <a:rPr lang="en-GB" altLang="zh-CN" sz="2000" smtClean="0"/>
              <a:t>&gt;) { ...... }</a:t>
            </a:r>
          </a:p>
          <a:p>
            <a:pPr lvl="1" eaLnBrk="1" hangingPunct="1">
              <a:defRPr/>
            </a:pPr>
            <a:r>
              <a:rPr lang="zh-CN" altLang="en-US" sz="2400" smtClean="0"/>
              <a:t>使用格式</a:t>
            </a:r>
          </a:p>
          <a:p>
            <a:pPr lvl="2" eaLnBrk="1" hangingPunct="1">
              <a:buFont typeface="Wingdings" pitchFamily="2" charset="2"/>
              <a:buNone/>
              <a:defRPr/>
            </a:pPr>
            <a:r>
              <a:rPr lang="en-GB" altLang="zh-CN" sz="2000" smtClean="0"/>
              <a:t>&lt;</a:t>
            </a:r>
            <a:r>
              <a:rPr lang="zh-CN" altLang="en-GB" sz="2000" smtClean="0"/>
              <a:t>类名</a:t>
            </a:r>
            <a:r>
              <a:rPr lang="en-GB" altLang="zh-CN" sz="2000" smtClean="0"/>
              <a:t>&gt; a;</a:t>
            </a:r>
          </a:p>
          <a:p>
            <a:pPr lvl="2" eaLnBrk="1" hangingPunct="1">
              <a:buFont typeface="Wingdings" pitchFamily="2" charset="2"/>
              <a:buNone/>
              <a:defRPr/>
            </a:pPr>
            <a:r>
              <a:rPr lang="en-GB" altLang="zh-CN" sz="2000" smtClean="0"/>
              <a:t>&lt;</a:t>
            </a:r>
            <a:r>
              <a:rPr lang="zh-CN" altLang="en-GB" sz="2000" smtClean="0"/>
              <a:t>类型</a:t>
            </a:r>
            <a:r>
              <a:rPr lang="en-GB" altLang="zh-CN" sz="2000" smtClean="0"/>
              <a:t>&gt; b;</a:t>
            </a:r>
          </a:p>
          <a:p>
            <a:pPr lvl="2" eaLnBrk="1" hangingPunct="1">
              <a:buFont typeface="Wingdings" pitchFamily="2" charset="2"/>
              <a:buNone/>
              <a:defRPr/>
            </a:pPr>
            <a:r>
              <a:rPr lang="en-GB" altLang="zh-CN" sz="2000" smtClean="0">
                <a:solidFill>
                  <a:schemeClr val="folHlink"/>
                </a:solidFill>
              </a:rPr>
              <a:t>a # b</a:t>
            </a:r>
          </a:p>
          <a:p>
            <a:pPr lvl="2" eaLnBrk="1" hangingPunct="1">
              <a:buFont typeface="Wingdings" pitchFamily="2" charset="2"/>
              <a:buNone/>
              <a:defRPr/>
            </a:pPr>
            <a:r>
              <a:rPr lang="zh-CN" altLang="en-GB" sz="2000" smtClean="0"/>
              <a:t>或，</a:t>
            </a:r>
          </a:p>
          <a:p>
            <a:pPr lvl="2" eaLnBrk="1" hangingPunct="1">
              <a:buFont typeface="Wingdings" pitchFamily="2" charset="2"/>
              <a:buNone/>
              <a:defRPr/>
            </a:pPr>
            <a:r>
              <a:rPr lang="en-GB" altLang="zh-CN" sz="2000" smtClean="0">
                <a:solidFill>
                  <a:schemeClr val="folHlink"/>
                </a:solidFill>
              </a:rPr>
              <a:t>a.operator#(b)</a:t>
            </a:r>
            <a:endParaRPr lang="en-US" altLang="zh-CN" sz="2000" smtClean="0">
              <a:solidFill>
                <a:schemeClr val="folHlin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0" y="115888"/>
            <a:ext cx="9144000" cy="795337"/>
          </a:xfrm>
        </p:spPr>
        <p:txBody>
          <a:bodyPr/>
          <a:lstStyle/>
          <a:p>
            <a:pPr eaLnBrk="1" hangingPunct="1">
              <a:defRPr/>
            </a:pPr>
            <a:r>
              <a:rPr lang="zh-CN" altLang="en-US" sz="3600" smtClean="0"/>
              <a:t>例、实现复数的“等于”和“不等于”操作</a:t>
            </a:r>
          </a:p>
        </p:txBody>
      </p:sp>
      <p:sp>
        <p:nvSpPr>
          <p:cNvPr id="270339" name="Rectangle 3"/>
          <p:cNvSpPr>
            <a:spLocks noGrp="1" noChangeArrowheads="1"/>
          </p:cNvSpPr>
          <p:nvPr>
            <p:ph type="body" idx="1"/>
          </p:nvPr>
        </p:nvSpPr>
        <p:spPr>
          <a:xfrm>
            <a:off x="206375" y="1052513"/>
            <a:ext cx="8686800" cy="5545137"/>
          </a:xfrm>
        </p:spPr>
        <p:txBody>
          <a:bodyPr>
            <a:normAutofit lnSpcReduction="10000"/>
          </a:bodyPr>
          <a:lstStyle/>
          <a:p>
            <a:pPr defTabSz="449263" eaLnBrk="1" hangingPunct="1">
              <a:lnSpc>
                <a:spcPct val="80000"/>
              </a:lnSpc>
              <a:buFont typeface="Wingdings" pitchFamily="2" charset="2"/>
              <a:buNone/>
              <a:defRPr/>
            </a:pPr>
            <a:r>
              <a:rPr lang="en-GB" altLang="zh-CN" sz="2400" smtClean="0"/>
              <a:t>class Complex</a:t>
            </a:r>
          </a:p>
          <a:p>
            <a:pPr defTabSz="449263" eaLnBrk="1" hangingPunct="1">
              <a:lnSpc>
                <a:spcPct val="80000"/>
              </a:lnSpc>
              <a:buFont typeface="Wingdings" pitchFamily="2" charset="2"/>
              <a:buNone/>
              <a:defRPr/>
            </a:pPr>
            <a:r>
              <a:rPr lang="en-GB" altLang="zh-CN" sz="2400" smtClean="0"/>
              <a:t>{		double real, imag;</a:t>
            </a:r>
          </a:p>
          <a:p>
            <a:pPr defTabSz="449263" eaLnBrk="1" hangingPunct="1">
              <a:lnSpc>
                <a:spcPct val="80000"/>
              </a:lnSpc>
              <a:buFont typeface="Wingdings" pitchFamily="2" charset="2"/>
              <a:buNone/>
              <a:defRPr/>
            </a:pPr>
            <a:r>
              <a:rPr lang="en-GB" altLang="zh-CN" sz="2400" smtClean="0"/>
              <a:t>	public:</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		bool operator ==(const Complex&amp; x) const</a:t>
            </a:r>
          </a:p>
          <a:p>
            <a:pPr defTabSz="449263" eaLnBrk="1" hangingPunct="1">
              <a:lnSpc>
                <a:spcPct val="80000"/>
              </a:lnSpc>
              <a:buFont typeface="Wingdings" pitchFamily="2" charset="2"/>
              <a:buNone/>
              <a:defRPr/>
            </a:pPr>
            <a:r>
              <a:rPr lang="en-GB" altLang="zh-CN" sz="2400" smtClean="0"/>
              <a:t>		{	return (real == x.real) &amp;&amp; (imag == x.imag);</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		bool operator !=(const Complex&amp; x) const</a:t>
            </a:r>
          </a:p>
          <a:p>
            <a:pPr defTabSz="449263" eaLnBrk="1" hangingPunct="1">
              <a:lnSpc>
                <a:spcPct val="80000"/>
              </a:lnSpc>
              <a:buFont typeface="Wingdings" pitchFamily="2" charset="2"/>
              <a:buNone/>
              <a:defRPr/>
            </a:pPr>
            <a:r>
              <a:rPr lang="en-GB" altLang="zh-CN" sz="2400" smtClean="0"/>
              <a:t>		{	return (real </a:t>
            </a:r>
            <a:r>
              <a:rPr lang="en-US" altLang="zh-CN" sz="2400" smtClean="0"/>
              <a:t>!</a:t>
            </a:r>
            <a:r>
              <a:rPr lang="en-GB" altLang="zh-CN" sz="2400" smtClean="0"/>
              <a:t>= x.real) || (imag != x.imag);</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a:t>
            </a:r>
          </a:p>
          <a:p>
            <a:pPr defTabSz="449263" eaLnBrk="1" hangingPunct="1">
              <a:lnSpc>
                <a:spcPct val="80000"/>
              </a:lnSpc>
              <a:buFont typeface="Wingdings" pitchFamily="2" charset="2"/>
              <a:buNone/>
              <a:defRPr/>
            </a:pPr>
            <a:r>
              <a:rPr lang="en-GB" altLang="zh-CN" sz="2400" smtClean="0"/>
              <a:t>......</a:t>
            </a:r>
          </a:p>
          <a:p>
            <a:pPr defTabSz="449263" eaLnBrk="1" hangingPunct="1">
              <a:lnSpc>
                <a:spcPct val="80000"/>
              </a:lnSpc>
              <a:buFont typeface="Wingdings" pitchFamily="2" charset="2"/>
              <a:buNone/>
              <a:defRPr/>
            </a:pPr>
            <a:r>
              <a:rPr lang="en-GB" altLang="zh-CN" sz="2400" smtClean="0"/>
              <a:t>Complex c1,c2;</a:t>
            </a:r>
          </a:p>
          <a:p>
            <a:pPr defTabSz="449263" eaLnBrk="1" hangingPunct="1">
              <a:lnSpc>
                <a:spcPct val="80000"/>
              </a:lnSpc>
              <a:buFont typeface="Wingdings" pitchFamily="2" charset="2"/>
              <a:buNone/>
              <a:defRPr/>
            </a:pPr>
            <a:r>
              <a:rPr lang="en-GB" altLang="zh-CN" sz="2400" smtClean="0"/>
              <a:t>...... </a:t>
            </a:r>
          </a:p>
          <a:p>
            <a:pPr defTabSz="449263" eaLnBrk="1" hangingPunct="1">
              <a:lnSpc>
                <a:spcPct val="80000"/>
              </a:lnSpc>
              <a:buFont typeface="Wingdings" pitchFamily="2" charset="2"/>
              <a:buNone/>
              <a:defRPr/>
            </a:pPr>
            <a:r>
              <a:rPr lang="en-GB" altLang="zh-CN" sz="2400" smtClean="0"/>
              <a:t>if (c1 == c2) //</a:t>
            </a:r>
            <a:r>
              <a:rPr lang="zh-CN" altLang="en-GB" sz="2400" smtClean="0"/>
              <a:t>或 </a:t>
            </a:r>
            <a:r>
              <a:rPr lang="en-GB" altLang="zh-CN" sz="2400" smtClean="0"/>
              <a:t>if (c1 != c2)</a:t>
            </a:r>
          </a:p>
          <a:p>
            <a:pPr defTabSz="449263" eaLnBrk="1" hangingPunct="1">
              <a:lnSpc>
                <a:spcPct val="80000"/>
              </a:lnSpc>
              <a:buFont typeface="Wingdings" pitchFamily="2" charset="2"/>
              <a:buNone/>
              <a:defRPr/>
            </a:pPr>
            <a:r>
              <a:rPr lang="en-GB" altLang="zh-CN" sz="2400" smtClean="0"/>
              <a:t>......</a:t>
            </a:r>
            <a:endParaRPr lang="en-US" altLang="zh-CN" sz="2400" smtClean="0"/>
          </a:p>
        </p:txBody>
      </p:sp>
      <p:sp>
        <p:nvSpPr>
          <p:cNvPr id="6" name="TextBox 5"/>
          <p:cNvSpPr txBox="1">
            <a:spLocks noChangeArrowheads="1"/>
          </p:cNvSpPr>
          <p:nvPr/>
        </p:nvSpPr>
        <p:spPr bwMode="auto">
          <a:xfrm>
            <a:off x="647700" y="3357563"/>
            <a:ext cx="7596188" cy="977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9263" eaLnBrk="0" hangingPunct="0">
              <a:defRPr>
                <a:solidFill>
                  <a:schemeClr val="tx1"/>
                </a:solidFill>
                <a:latin typeface="Verdana" pitchFamily="34" charset="0"/>
                <a:ea typeface="宋体" pitchFamily="2" charset="-122"/>
              </a:defRPr>
            </a:lvl1pPr>
            <a:lvl2pPr marL="742950" indent="-285750" defTabSz="449263" eaLnBrk="0" hangingPunct="0">
              <a:defRPr>
                <a:solidFill>
                  <a:schemeClr val="tx1"/>
                </a:solidFill>
                <a:latin typeface="Verdana" pitchFamily="34" charset="0"/>
                <a:ea typeface="宋体" pitchFamily="2" charset="-122"/>
              </a:defRPr>
            </a:lvl2pPr>
            <a:lvl3pPr marL="1143000" indent="-228600" defTabSz="449263" eaLnBrk="0" hangingPunct="0">
              <a:defRPr>
                <a:solidFill>
                  <a:schemeClr val="tx1"/>
                </a:solidFill>
                <a:latin typeface="Verdana" pitchFamily="34" charset="0"/>
                <a:ea typeface="宋体" pitchFamily="2" charset="-122"/>
              </a:defRPr>
            </a:lvl3pPr>
            <a:lvl4pPr marL="1600200" indent="-228600" defTabSz="449263" eaLnBrk="0" hangingPunct="0">
              <a:defRPr>
                <a:solidFill>
                  <a:schemeClr val="tx1"/>
                </a:solidFill>
                <a:latin typeface="Verdana" pitchFamily="34" charset="0"/>
                <a:ea typeface="宋体" pitchFamily="2" charset="-122"/>
              </a:defRPr>
            </a:lvl4pPr>
            <a:lvl5pPr marL="2057400" indent="-228600" defTabSz="449263" eaLnBrk="0" hangingPunct="0">
              <a:defRPr>
                <a:solidFill>
                  <a:schemeClr val="tx1"/>
                </a:solidFill>
                <a:latin typeface="Verdana" pitchFamily="34" charset="0"/>
                <a:ea typeface="宋体" pitchFamily="2" charset="-122"/>
              </a:defRPr>
            </a:lvl5pPr>
            <a:lvl6pPr marL="2514600" indent="-228600" defTabSz="449263"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449263"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449263"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44926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80000"/>
              </a:lnSpc>
              <a:buFont typeface="Wingdings" pitchFamily="2" charset="2"/>
              <a:buNone/>
            </a:pPr>
            <a:r>
              <a:rPr lang="en-GB" altLang="zh-CN" sz="2400"/>
              <a:t>bool operator !=(const Complex&amp; x) const</a:t>
            </a:r>
          </a:p>
          <a:p>
            <a:pPr eaLnBrk="1" hangingPunct="1">
              <a:lnSpc>
                <a:spcPct val="80000"/>
              </a:lnSpc>
              <a:buFont typeface="Wingdings" pitchFamily="2" charset="2"/>
              <a:buNone/>
            </a:pPr>
            <a:r>
              <a:rPr lang="en-GB" altLang="zh-CN" sz="2400"/>
              <a:t>{	return !(*this == x);</a:t>
            </a:r>
          </a:p>
          <a:p>
            <a:pPr eaLnBrk="1" hangingPunct="1">
              <a:lnSpc>
                <a:spcPct val="80000"/>
              </a:lnSpc>
              <a:buFont typeface="Wingdings" pitchFamily="2" charset="2"/>
              <a:buNone/>
            </a:pPr>
            <a:r>
              <a:rPr lang="en-GB" altLang="zh-CN" sz="2400"/>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250825" y="44450"/>
            <a:ext cx="8686800" cy="1139825"/>
          </a:xfrm>
        </p:spPr>
        <p:txBody>
          <a:bodyPr/>
          <a:lstStyle/>
          <a:p>
            <a:pPr eaLnBrk="1" hangingPunct="1">
              <a:defRPr/>
            </a:pPr>
            <a:r>
              <a:rPr lang="zh-CN" altLang="en-US" sz="3600" smtClean="0"/>
              <a:t>双目操作符重</a:t>
            </a:r>
            <a:r>
              <a:rPr lang="zh-CN" altLang="en-GB" sz="3600" smtClean="0"/>
              <a:t>（续</a:t>
            </a:r>
            <a:r>
              <a:rPr lang="en-GB" altLang="zh-CN" sz="3600" smtClean="0"/>
              <a:t>1</a:t>
            </a:r>
            <a:r>
              <a:rPr lang="zh-CN" altLang="en-GB" sz="3600" smtClean="0"/>
              <a:t>）</a:t>
            </a:r>
            <a:endParaRPr lang="zh-CN" altLang="en-US" sz="3600" smtClean="0"/>
          </a:p>
        </p:txBody>
      </p:sp>
      <p:sp>
        <p:nvSpPr>
          <p:cNvPr id="276483" name="Rectangle 3"/>
          <p:cNvSpPr>
            <a:spLocks noGrp="1" noChangeArrowheads="1"/>
          </p:cNvSpPr>
          <p:nvPr>
            <p:ph type="body" idx="1"/>
          </p:nvPr>
        </p:nvSpPr>
        <p:spPr>
          <a:xfrm>
            <a:off x="457200" y="1196975"/>
            <a:ext cx="8218488" cy="5661025"/>
          </a:xfrm>
        </p:spPr>
        <p:txBody>
          <a:bodyPr/>
          <a:lstStyle/>
          <a:p>
            <a:pPr eaLnBrk="1" hangingPunct="1">
              <a:defRPr/>
            </a:pPr>
            <a:r>
              <a:rPr lang="zh-CN" altLang="en-GB" smtClean="0"/>
              <a:t>作为全局（友元）函数重载</a:t>
            </a:r>
            <a:r>
              <a:rPr lang="zh-CN" altLang="en-US" smtClean="0"/>
              <a:t>载</a:t>
            </a:r>
          </a:p>
          <a:p>
            <a:pPr lvl="1" eaLnBrk="1" hangingPunct="1">
              <a:defRPr/>
            </a:pPr>
            <a:r>
              <a:rPr lang="zh-CN" altLang="en-GB" smtClean="0"/>
              <a:t>定义格式</a:t>
            </a:r>
          </a:p>
          <a:p>
            <a:pPr lvl="2" eaLnBrk="1" hangingPunct="1">
              <a:buFont typeface="Wingdings" pitchFamily="2" charset="2"/>
              <a:buNone/>
              <a:defRPr/>
            </a:pPr>
            <a:r>
              <a:rPr lang="en-GB" altLang="zh-CN" smtClean="0"/>
              <a:t>&lt;</a:t>
            </a:r>
            <a:r>
              <a:rPr lang="zh-CN" altLang="en-GB" smtClean="0"/>
              <a:t>返回值类型</a:t>
            </a:r>
            <a:r>
              <a:rPr lang="en-GB" altLang="zh-CN" smtClean="0"/>
              <a:t>&gt; </a:t>
            </a:r>
            <a:r>
              <a:rPr lang="en-GB" altLang="zh-CN" smtClean="0">
                <a:solidFill>
                  <a:schemeClr val="folHlink"/>
                </a:solidFill>
              </a:rPr>
              <a:t>operator #</a:t>
            </a:r>
            <a:r>
              <a:rPr lang="en-GB" altLang="zh-CN" smtClean="0"/>
              <a:t>(&lt;</a:t>
            </a:r>
            <a:r>
              <a:rPr lang="zh-CN" altLang="en-GB" smtClean="0"/>
              <a:t>类型</a:t>
            </a:r>
            <a:r>
              <a:rPr lang="en-GB" altLang="zh-CN" smtClean="0"/>
              <a:t>1&gt; &lt;</a:t>
            </a:r>
            <a:r>
              <a:rPr lang="zh-CN" altLang="en-GB" smtClean="0"/>
              <a:t>参数</a:t>
            </a:r>
            <a:r>
              <a:rPr lang="en-GB" altLang="zh-CN" smtClean="0"/>
              <a:t>1&gt;,</a:t>
            </a:r>
          </a:p>
          <a:p>
            <a:pPr lvl="2" eaLnBrk="1" hangingPunct="1">
              <a:buFont typeface="Wingdings" pitchFamily="2" charset="2"/>
              <a:buNone/>
              <a:defRPr/>
            </a:pPr>
            <a:r>
              <a:rPr lang="en-GB" altLang="zh-CN" smtClean="0"/>
              <a:t>				           &lt;</a:t>
            </a:r>
            <a:r>
              <a:rPr lang="zh-CN" altLang="en-GB" smtClean="0"/>
              <a:t>类型</a:t>
            </a:r>
            <a:r>
              <a:rPr lang="en-GB" altLang="zh-CN" smtClean="0"/>
              <a:t>2&gt; &lt;</a:t>
            </a:r>
            <a:r>
              <a:rPr lang="zh-CN" altLang="en-GB" smtClean="0"/>
              <a:t>参数</a:t>
            </a:r>
            <a:r>
              <a:rPr lang="en-GB" altLang="zh-CN" smtClean="0"/>
              <a:t>2&gt;) </a:t>
            </a:r>
          </a:p>
          <a:p>
            <a:pPr lvl="2" eaLnBrk="1" hangingPunct="1">
              <a:buFont typeface="Wingdings" pitchFamily="2" charset="2"/>
              <a:buNone/>
              <a:defRPr/>
            </a:pPr>
            <a:r>
              <a:rPr lang="en-GB" altLang="zh-CN" smtClean="0"/>
              <a:t>{ </a:t>
            </a:r>
            <a:r>
              <a:rPr lang="en-GB" altLang="zh-CN" smtClean="0">
                <a:latin typeface="Arial"/>
              </a:rPr>
              <a:t>…</a:t>
            </a:r>
            <a:r>
              <a:rPr lang="en-GB" altLang="zh-CN" smtClean="0"/>
              <a:t>... }</a:t>
            </a:r>
          </a:p>
          <a:p>
            <a:pPr lvl="1" eaLnBrk="1" hangingPunct="1">
              <a:defRPr/>
            </a:pPr>
            <a:r>
              <a:rPr lang="zh-CN" altLang="en-GB" smtClean="0"/>
              <a:t>使用格式为：</a:t>
            </a:r>
          </a:p>
          <a:p>
            <a:pPr lvl="2" eaLnBrk="1" hangingPunct="1">
              <a:buFont typeface="Wingdings" pitchFamily="2" charset="2"/>
              <a:buNone/>
              <a:defRPr/>
            </a:pPr>
            <a:r>
              <a:rPr lang="en-GB" altLang="zh-CN" smtClean="0"/>
              <a:t>&lt;</a:t>
            </a:r>
            <a:r>
              <a:rPr lang="zh-CN" altLang="en-GB" smtClean="0"/>
              <a:t>类型</a:t>
            </a:r>
            <a:r>
              <a:rPr lang="en-GB" altLang="zh-CN" smtClean="0"/>
              <a:t>1&gt; a;</a:t>
            </a:r>
          </a:p>
          <a:p>
            <a:pPr lvl="2" eaLnBrk="1" hangingPunct="1">
              <a:buFont typeface="Wingdings" pitchFamily="2" charset="2"/>
              <a:buNone/>
              <a:defRPr/>
            </a:pPr>
            <a:r>
              <a:rPr lang="en-GB" altLang="zh-CN" smtClean="0"/>
              <a:t>&lt;</a:t>
            </a:r>
            <a:r>
              <a:rPr lang="zh-CN" altLang="en-GB" smtClean="0"/>
              <a:t>类型</a:t>
            </a:r>
            <a:r>
              <a:rPr lang="en-GB" altLang="zh-CN" smtClean="0"/>
              <a:t>2&gt; b;</a:t>
            </a:r>
          </a:p>
          <a:p>
            <a:pPr lvl="2" eaLnBrk="1" hangingPunct="1">
              <a:buFont typeface="Wingdings" pitchFamily="2" charset="2"/>
              <a:buNone/>
              <a:defRPr/>
            </a:pPr>
            <a:r>
              <a:rPr lang="en-GB" altLang="zh-CN" smtClean="0">
                <a:solidFill>
                  <a:schemeClr val="folHlink"/>
                </a:solidFill>
              </a:rPr>
              <a:t>a # b</a:t>
            </a:r>
          </a:p>
          <a:p>
            <a:pPr lvl="2" eaLnBrk="1" hangingPunct="1">
              <a:buFont typeface="Wingdings" pitchFamily="2" charset="2"/>
              <a:buNone/>
              <a:defRPr/>
            </a:pPr>
            <a:r>
              <a:rPr lang="zh-CN" altLang="en-GB" smtClean="0"/>
              <a:t>或</a:t>
            </a:r>
          </a:p>
          <a:p>
            <a:pPr lvl="2" eaLnBrk="1" hangingPunct="1">
              <a:buFont typeface="Wingdings" pitchFamily="2" charset="2"/>
              <a:buNone/>
              <a:defRPr/>
            </a:pPr>
            <a:r>
              <a:rPr lang="en-GB" altLang="zh-CN" smtClean="0">
                <a:solidFill>
                  <a:schemeClr val="folHlink"/>
                </a:solidFill>
              </a:rPr>
              <a:t>operator#(a,b)</a:t>
            </a:r>
            <a:endParaRPr lang="en-US" altLang="zh-CN" smtClean="0">
              <a:solidFill>
                <a:schemeClr val="folHlink"/>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457200" y="115888"/>
            <a:ext cx="8229600" cy="1139825"/>
          </a:xfrm>
        </p:spPr>
        <p:txBody>
          <a:bodyPr/>
          <a:lstStyle/>
          <a:p>
            <a:pPr marL="806450" indent="-806450" algn="l" eaLnBrk="1" hangingPunct="1">
              <a:defRPr/>
            </a:pPr>
            <a:r>
              <a:rPr lang="zh-CN" altLang="en-GB" sz="3200" smtClean="0"/>
              <a:t>例：重载操作符</a:t>
            </a:r>
            <a:r>
              <a:rPr lang="en-GB" altLang="zh-CN" sz="3200" smtClean="0"/>
              <a:t>+</a:t>
            </a:r>
            <a:r>
              <a:rPr lang="zh-CN" altLang="en-GB" sz="3200" smtClean="0"/>
              <a:t>，使其能够实现实数与复数的混合运算。</a:t>
            </a:r>
            <a:r>
              <a:rPr lang="zh-CN" altLang="en-US" sz="4000" smtClean="0"/>
              <a:t> </a:t>
            </a:r>
          </a:p>
        </p:txBody>
      </p:sp>
      <p:sp>
        <p:nvSpPr>
          <p:cNvPr id="278531" name="Rectangle 3"/>
          <p:cNvSpPr>
            <a:spLocks noGrp="1" noChangeArrowheads="1"/>
          </p:cNvSpPr>
          <p:nvPr>
            <p:ph type="body" idx="1"/>
          </p:nvPr>
        </p:nvSpPr>
        <p:spPr>
          <a:xfrm>
            <a:off x="142875" y="1600200"/>
            <a:ext cx="8893175" cy="4997450"/>
          </a:xfrm>
        </p:spPr>
        <p:txBody>
          <a:bodyPr/>
          <a:lstStyle/>
          <a:p>
            <a:pPr defTabSz="712788" eaLnBrk="1" hangingPunct="1">
              <a:lnSpc>
                <a:spcPct val="80000"/>
              </a:lnSpc>
              <a:buFont typeface="Wingdings" pitchFamily="2" charset="2"/>
              <a:buNone/>
              <a:defRPr/>
            </a:pPr>
            <a:r>
              <a:rPr lang="en-GB" altLang="zh-CN" sz="2400" smtClean="0"/>
              <a:t>class Complex</a:t>
            </a:r>
          </a:p>
          <a:p>
            <a:pPr defTabSz="712788" eaLnBrk="1" hangingPunct="1">
              <a:lnSpc>
                <a:spcPct val="80000"/>
              </a:lnSpc>
              <a:buFont typeface="Wingdings" pitchFamily="2" charset="2"/>
              <a:buNone/>
              <a:defRPr/>
            </a:pPr>
            <a:r>
              <a:rPr lang="en-GB" altLang="zh-CN" sz="2400" smtClean="0"/>
              <a:t>{		double real, imag;</a:t>
            </a:r>
          </a:p>
          <a:p>
            <a:pPr defTabSz="712788" eaLnBrk="1" hangingPunct="1">
              <a:lnSpc>
                <a:spcPct val="80000"/>
              </a:lnSpc>
              <a:buFont typeface="Wingdings" pitchFamily="2" charset="2"/>
              <a:buNone/>
              <a:defRPr/>
            </a:pPr>
            <a:r>
              <a:rPr lang="en-GB" altLang="zh-CN" sz="2400" smtClean="0"/>
              <a:t>	public:</a:t>
            </a:r>
          </a:p>
          <a:p>
            <a:pPr defTabSz="712788" eaLnBrk="1" hangingPunct="1">
              <a:lnSpc>
                <a:spcPct val="80000"/>
              </a:lnSpc>
              <a:buFont typeface="Wingdings" pitchFamily="2" charset="2"/>
              <a:buNone/>
              <a:defRPr/>
            </a:pPr>
            <a:r>
              <a:rPr lang="en-GB" altLang="zh-CN" sz="2400" smtClean="0"/>
              <a:t>		Complex() { real = 0; imag = 0; }</a:t>
            </a:r>
          </a:p>
          <a:p>
            <a:pPr defTabSz="712788" eaLnBrk="1" hangingPunct="1">
              <a:lnSpc>
                <a:spcPct val="80000"/>
              </a:lnSpc>
              <a:buFont typeface="Wingdings" pitchFamily="2" charset="2"/>
              <a:buNone/>
              <a:defRPr/>
            </a:pPr>
            <a:r>
              <a:rPr lang="en-GB" altLang="zh-CN" sz="2400" smtClean="0"/>
              <a:t>		Complex(double r, double i) { real = r; imag = i; }</a:t>
            </a:r>
          </a:p>
          <a:p>
            <a:pPr defTabSz="712788" eaLnBrk="1" hangingPunct="1">
              <a:lnSpc>
                <a:spcPct val="80000"/>
              </a:lnSpc>
              <a:buFont typeface="Wingdings" pitchFamily="2" charset="2"/>
              <a:buNone/>
              <a:defRPr/>
            </a:pPr>
            <a:r>
              <a:rPr lang="en-GB" altLang="zh-CN" sz="2400" smtClean="0"/>
              <a:t>		......</a:t>
            </a:r>
          </a:p>
          <a:p>
            <a:pPr defTabSz="712788" eaLnBrk="1" hangingPunct="1">
              <a:lnSpc>
                <a:spcPct val="80000"/>
              </a:lnSpc>
              <a:buFont typeface="Wingdings" pitchFamily="2" charset="2"/>
              <a:buNone/>
              <a:defRPr/>
            </a:pPr>
            <a:r>
              <a:rPr lang="en-GB" altLang="zh-CN" sz="2400" smtClean="0"/>
              <a:t>	friend Complex operator + (const Complex&amp; c1, </a:t>
            </a:r>
          </a:p>
          <a:p>
            <a:pPr defTabSz="712788" eaLnBrk="1" hangingPunct="1">
              <a:lnSpc>
                <a:spcPct val="80000"/>
              </a:lnSpc>
              <a:buFont typeface="Wingdings" pitchFamily="2" charset="2"/>
              <a:buNone/>
              <a:defRPr/>
            </a:pPr>
            <a:r>
              <a:rPr lang="en-GB" altLang="zh-CN" sz="2400" smtClean="0"/>
              <a:t>							    const Complex&amp; c2);</a:t>
            </a:r>
          </a:p>
          <a:p>
            <a:pPr defTabSz="712788" eaLnBrk="1" hangingPunct="1">
              <a:lnSpc>
                <a:spcPct val="80000"/>
              </a:lnSpc>
              <a:buFont typeface="Wingdings" pitchFamily="2" charset="2"/>
              <a:buNone/>
              <a:defRPr/>
            </a:pPr>
            <a:r>
              <a:rPr lang="en-GB" altLang="zh-CN" sz="2400" smtClean="0"/>
              <a:t>	friend Complex operator + (const Complex&amp; c, </a:t>
            </a:r>
          </a:p>
          <a:p>
            <a:pPr defTabSz="712788" eaLnBrk="1" hangingPunct="1">
              <a:lnSpc>
                <a:spcPct val="80000"/>
              </a:lnSpc>
              <a:buFont typeface="Wingdings" pitchFamily="2" charset="2"/>
              <a:buNone/>
              <a:defRPr/>
            </a:pPr>
            <a:r>
              <a:rPr lang="en-GB" altLang="zh-CN" sz="2400" smtClean="0"/>
              <a:t> 							    double d);</a:t>
            </a:r>
          </a:p>
          <a:p>
            <a:pPr defTabSz="712788" eaLnBrk="1" hangingPunct="1">
              <a:lnSpc>
                <a:spcPct val="80000"/>
              </a:lnSpc>
              <a:buFont typeface="Wingdings" pitchFamily="2" charset="2"/>
              <a:buNone/>
              <a:defRPr/>
            </a:pPr>
            <a:r>
              <a:rPr lang="en-GB" altLang="zh-CN" sz="2400" smtClean="0"/>
              <a:t>	friend Complex operator + (double d, </a:t>
            </a:r>
          </a:p>
          <a:p>
            <a:pPr defTabSz="712788" eaLnBrk="1" hangingPunct="1">
              <a:lnSpc>
                <a:spcPct val="80000"/>
              </a:lnSpc>
              <a:buFont typeface="Wingdings" pitchFamily="2" charset="2"/>
              <a:buNone/>
              <a:defRPr/>
            </a:pPr>
            <a:r>
              <a:rPr lang="en-GB" altLang="zh-CN" sz="2400" smtClean="0"/>
              <a:t>							    const Complex&amp; c);</a:t>
            </a:r>
          </a:p>
          <a:p>
            <a:pPr defTabSz="712788" eaLnBrk="1" hangingPunct="1">
              <a:lnSpc>
                <a:spcPct val="80000"/>
              </a:lnSpc>
              <a:buFont typeface="Wingdings" pitchFamily="2" charset="2"/>
              <a:buNone/>
              <a:defRPr/>
            </a:pPr>
            <a:r>
              <a:rPr lang="en-GB" altLang="zh-CN" sz="24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type="body" idx="1"/>
          </p:nvPr>
        </p:nvSpPr>
        <p:spPr>
          <a:xfrm>
            <a:off x="457200" y="333375"/>
            <a:ext cx="8229600" cy="6381750"/>
          </a:xfrm>
        </p:spPr>
        <p:txBody>
          <a:bodyPr/>
          <a:lstStyle/>
          <a:p>
            <a:pPr eaLnBrk="1" hangingPunct="1">
              <a:lnSpc>
                <a:spcPct val="80000"/>
              </a:lnSpc>
              <a:buFont typeface="Wingdings" pitchFamily="2" charset="2"/>
              <a:buNone/>
              <a:defRPr/>
            </a:pPr>
            <a:r>
              <a:rPr lang="en-GB" altLang="zh-CN" sz="2400" smtClean="0"/>
              <a:t>Complex operator + (const Complex&amp; c1, </a:t>
            </a:r>
          </a:p>
          <a:p>
            <a:pPr eaLnBrk="1" hangingPunct="1">
              <a:lnSpc>
                <a:spcPct val="80000"/>
              </a:lnSpc>
              <a:buFont typeface="Wingdings" pitchFamily="2" charset="2"/>
              <a:buNone/>
              <a:defRPr/>
            </a:pPr>
            <a:r>
              <a:rPr lang="en-GB" altLang="zh-CN" sz="2400" smtClean="0"/>
              <a:t>				      const Complex&amp; c2)</a:t>
            </a:r>
          </a:p>
          <a:p>
            <a:pPr eaLnBrk="1" hangingPunct="1">
              <a:lnSpc>
                <a:spcPct val="80000"/>
              </a:lnSpc>
              <a:buFont typeface="Wingdings" pitchFamily="2" charset="2"/>
              <a:buNone/>
              <a:defRPr/>
            </a:pPr>
            <a:r>
              <a:rPr lang="en-GB" altLang="zh-CN" sz="2400" smtClean="0"/>
              <a:t>{	return Complex(c1.real+c2.real,c1.imag+c2.imag);</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Complex operator + (const Complex&amp; c, double d)</a:t>
            </a:r>
          </a:p>
          <a:p>
            <a:pPr eaLnBrk="1" hangingPunct="1">
              <a:lnSpc>
                <a:spcPct val="80000"/>
              </a:lnSpc>
              <a:buFont typeface="Wingdings" pitchFamily="2" charset="2"/>
              <a:buNone/>
              <a:defRPr/>
            </a:pPr>
            <a:r>
              <a:rPr lang="en-GB" altLang="zh-CN" sz="2400" smtClean="0"/>
              <a:t>{	return Complex(c.real+d,c.imag);</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Complex operator + (double d, const Complex&amp; c)</a:t>
            </a:r>
          </a:p>
          <a:p>
            <a:pPr eaLnBrk="1" hangingPunct="1">
              <a:lnSpc>
                <a:spcPct val="80000"/>
              </a:lnSpc>
              <a:buFont typeface="Wingdings" pitchFamily="2" charset="2"/>
              <a:buNone/>
              <a:defRPr/>
            </a:pPr>
            <a:r>
              <a:rPr lang="en-GB" altLang="zh-CN" sz="2400" smtClean="0">
                <a:solidFill>
                  <a:schemeClr val="folHlink"/>
                </a:solidFill>
              </a:rPr>
              <a:t>//</a:t>
            </a:r>
            <a:r>
              <a:rPr lang="zh-CN" altLang="en-US" sz="2400" smtClean="0">
                <a:solidFill>
                  <a:schemeClr val="folHlink"/>
                </a:solidFill>
              </a:rPr>
              <a:t>这个</a:t>
            </a:r>
            <a:r>
              <a:rPr lang="zh-CN" altLang="en-GB" sz="2400" smtClean="0">
                <a:solidFill>
                  <a:schemeClr val="folHlink"/>
                </a:solidFill>
              </a:rPr>
              <a:t>只能作为全局函数重载。为什么？</a:t>
            </a:r>
            <a:endParaRPr lang="en-GB" altLang="zh-CN" sz="2400" smtClean="0">
              <a:solidFill>
                <a:schemeClr val="folHlink"/>
              </a:solidFill>
            </a:endParaRPr>
          </a:p>
          <a:p>
            <a:pPr eaLnBrk="1" hangingPunct="1">
              <a:lnSpc>
                <a:spcPct val="80000"/>
              </a:lnSpc>
              <a:buFont typeface="Wingdings" pitchFamily="2" charset="2"/>
              <a:buNone/>
              <a:defRPr/>
            </a:pPr>
            <a:r>
              <a:rPr lang="en-GB" altLang="zh-CN" sz="2400" smtClean="0"/>
              <a:t>{	return Complex(d+c.real,c.imag);</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a:t>
            </a:r>
          </a:p>
          <a:p>
            <a:pPr eaLnBrk="1" hangingPunct="1">
              <a:lnSpc>
                <a:spcPct val="80000"/>
              </a:lnSpc>
              <a:buFont typeface="Wingdings" pitchFamily="2" charset="2"/>
              <a:buNone/>
              <a:defRPr/>
            </a:pPr>
            <a:r>
              <a:rPr lang="en-GB" altLang="zh-CN" sz="2400" smtClean="0"/>
              <a:t>Complex a(1,2),b(3,4),c1,c2,c3;</a:t>
            </a:r>
          </a:p>
          <a:p>
            <a:pPr eaLnBrk="1" hangingPunct="1">
              <a:lnSpc>
                <a:spcPct val="80000"/>
              </a:lnSpc>
              <a:buFont typeface="Wingdings" pitchFamily="2" charset="2"/>
              <a:buNone/>
              <a:defRPr/>
            </a:pPr>
            <a:r>
              <a:rPr lang="en-GB" altLang="zh-CN" sz="2400" smtClean="0"/>
              <a:t>c1 = a + b;</a:t>
            </a:r>
          </a:p>
          <a:p>
            <a:pPr eaLnBrk="1" hangingPunct="1">
              <a:lnSpc>
                <a:spcPct val="80000"/>
              </a:lnSpc>
              <a:buFont typeface="Wingdings" pitchFamily="2" charset="2"/>
              <a:buNone/>
              <a:defRPr/>
            </a:pPr>
            <a:r>
              <a:rPr lang="en-GB" altLang="zh-CN" sz="2400" smtClean="0"/>
              <a:t>c2 = b + 21.5;</a:t>
            </a:r>
          </a:p>
          <a:p>
            <a:pPr eaLnBrk="1" hangingPunct="1">
              <a:lnSpc>
                <a:spcPct val="80000"/>
              </a:lnSpc>
              <a:buFont typeface="Wingdings" pitchFamily="2" charset="2"/>
              <a:buNone/>
              <a:defRPr/>
            </a:pPr>
            <a:r>
              <a:rPr lang="en-GB" altLang="zh-CN" sz="2400" smtClean="0"/>
              <a:t>c3 = 10.2 + a;</a:t>
            </a:r>
            <a:endParaRPr lang="en-US" altLang="zh-CN"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a:xfrm>
            <a:off x="287338" y="1081088"/>
            <a:ext cx="8532812" cy="5661025"/>
          </a:xfrm>
        </p:spPr>
        <p:txBody>
          <a:bodyPr/>
          <a:lstStyle/>
          <a:p>
            <a:pPr eaLnBrk="1" hangingPunct="1">
              <a:defRPr/>
            </a:pPr>
            <a:r>
              <a:rPr lang="zh-CN" altLang="en-GB" smtClean="0"/>
              <a:t>作为成员函数重载</a:t>
            </a:r>
            <a:endParaRPr lang="zh-CN" altLang="en-US" smtClean="0"/>
          </a:p>
          <a:p>
            <a:pPr lvl="1" eaLnBrk="1" hangingPunct="1">
              <a:defRPr/>
            </a:pPr>
            <a:r>
              <a:rPr lang="zh-CN" altLang="en-US" smtClean="0"/>
              <a:t>定义格式</a:t>
            </a:r>
          </a:p>
          <a:p>
            <a:pPr lvl="2" eaLnBrk="1" hangingPunct="1">
              <a:buFont typeface="Wingdings" pitchFamily="2" charset="2"/>
              <a:buNone/>
              <a:defRPr/>
            </a:pPr>
            <a:r>
              <a:rPr lang="en-GB" altLang="zh-CN" smtClean="0"/>
              <a:t>class &lt;</a:t>
            </a:r>
            <a:r>
              <a:rPr lang="zh-CN" altLang="en-GB" smtClean="0"/>
              <a:t>类名</a:t>
            </a:r>
            <a:r>
              <a:rPr lang="en-GB" altLang="zh-CN" smtClean="0"/>
              <a:t>&gt;</a:t>
            </a:r>
          </a:p>
          <a:p>
            <a:pPr lvl="2" eaLnBrk="1" hangingPunct="1">
              <a:buFont typeface="Wingdings" pitchFamily="2" charset="2"/>
              <a:buNone/>
              <a:defRPr/>
            </a:pPr>
            <a:r>
              <a:rPr lang="en-GB" altLang="zh-CN" smtClean="0"/>
              <a:t>{	......</a:t>
            </a:r>
          </a:p>
          <a:p>
            <a:pPr lvl="2" eaLnBrk="1" hangingPunct="1">
              <a:buFont typeface="Wingdings" pitchFamily="2" charset="2"/>
              <a:buNone/>
              <a:defRPr/>
            </a:pPr>
            <a:r>
              <a:rPr lang="en-GB" altLang="zh-CN" smtClean="0"/>
              <a:t>	&lt;</a:t>
            </a:r>
            <a:r>
              <a:rPr lang="zh-CN" altLang="en-GB" smtClean="0"/>
              <a:t>返回值类型</a:t>
            </a:r>
            <a:r>
              <a:rPr lang="en-GB" altLang="zh-CN" smtClean="0"/>
              <a:t>&gt; </a:t>
            </a:r>
            <a:r>
              <a:rPr lang="en-GB" altLang="zh-CN" smtClean="0">
                <a:solidFill>
                  <a:schemeClr val="folHlink"/>
                </a:solidFill>
              </a:rPr>
              <a:t>operator #</a:t>
            </a:r>
            <a:r>
              <a:rPr lang="en-GB" altLang="zh-CN" smtClean="0"/>
              <a:t> (); </a:t>
            </a:r>
          </a:p>
          <a:p>
            <a:pPr lvl="2" eaLnBrk="1" hangingPunct="1">
              <a:buFont typeface="Wingdings" pitchFamily="2" charset="2"/>
              <a:buNone/>
              <a:defRPr/>
            </a:pPr>
            <a:r>
              <a:rPr lang="en-GB" altLang="zh-CN" smtClean="0"/>
              <a:t>};</a:t>
            </a:r>
          </a:p>
          <a:p>
            <a:pPr lvl="2" eaLnBrk="1" hangingPunct="1">
              <a:buFont typeface="Wingdings" pitchFamily="2" charset="2"/>
              <a:buNone/>
              <a:defRPr/>
            </a:pPr>
            <a:r>
              <a:rPr lang="en-GB" altLang="zh-CN" smtClean="0"/>
              <a:t>&lt;</a:t>
            </a:r>
            <a:r>
              <a:rPr lang="zh-CN" altLang="en-GB" smtClean="0"/>
              <a:t>返回值类型</a:t>
            </a:r>
            <a:r>
              <a:rPr lang="en-GB" altLang="zh-CN" smtClean="0"/>
              <a:t>&gt; &lt;</a:t>
            </a:r>
            <a:r>
              <a:rPr lang="zh-CN" altLang="en-GB" smtClean="0"/>
              <a:t>类名</a:t>
            </a:r>
            <a:r>
              <a:rPr lang="en-GB" altLang="zh-CN" smtClean="0"/>
              <a:t>&gt;::</a:t>
            </a:r>
            <a:r>
              <a:rPr lang="en-GB" altLang="zh-CN" smtClean="0">
                <a:solidFill>
                  <a:schemeClr val="folHlink"/>
                </a:solidFill>
              </a:rPr>
              <a:t>operator #</a:t>
            </a:r>
            <a:r>
              <a:rPr lang="en-GB" altLang="zh-CN" smtClean="0"/>
              <a:t> () { ...... }</a:t>
            </a:r>
          </a:p>
          <a:p>
            <a:pPr lvl="1" eaLnBrk="1" hangingPunct="1">
              <a:defRPr/>
            </a:pPr>
            <a:r>
              <a:rPr lang="zh-CN" altLang="en-US" smtClean="0"/>
              <a:t>使用格式</a:t>
            </a:r>
          </a:p>
          <a:p>
            <a:pPr lvl="2" eaLnBrk="1" hangingPunct="1">
              <a:buFont typeface="Wingdings" pitchFamily="2" charset="2"/>
              <a:buNone/>
              <a:defRPr/>
            </a:pPr>
            <a:r>
              <a:rPr lang="en-GB" altLang="zh-CN" smtClean="0"/>
              <a:t>&lt;</a:t>
            </a:r>
            <a:r>
              <a:rPr lang="zh-CN" altLang="en-GB" smtClean="0"/>
              <a:t>类名</a:t>
            </a:r>
            <a:r>
              <a:rPr lang="en-GB" altLang="zh-CN" smtClean="0"/>
              <a:t>&gt; a;</a:t>
            </a:r>
          </a:p>
          <a:p>
            <a:pPr lvl="2" eaLnBrk="1" hangingPunct="1">
              <a:buFont typeface="Wingdings" pitchFamily="2" charset="2"/>
              <a:buNone/>
              <a:defRPr/>
            </a:pPr>
            <a:r>
              <a:rPr lang="en-GB" altLang="zh-CN" smtClean="0">
                <a:solidFill>
                  <a:srgbClr val="FFC000"/>
                </a:solidFill>
              </a:rPr>
              <a:t>#a</a:t>
            </a:r>
          </a:p>
          <a:p>
            <a:pPr lvl="2" eaLnBrk="1" hangingPunct="1">
              <a:buFont typeface="Wingdings" pitchFamily="2" charset="2"/>
              <a:buNone/>
              <a:defRPr/>
            </a:pPr>
            <a:r>
              <a:rPr lang="zh-CN" altLang="en-GB" smtClean="0"/>
              <a:t>或，</a:t>
            </a:r>
          </a:p>
          <a:p>
            <a:pPr lvl="2" eaLnBrk="1" hangingPunct="1">
              <a:buFont typeface="Wingdings" pitchFamily="2" charset="2"/>
              <a:buNone/>
              <a:defRPr/>
            </a:pPr>
            <a:r>
              <a:rPr lang="en-GB" altLang="zh-CN" smtClean="0">
                <a:solidFill>
                  <a:srgbClr val="FFC000"/>
                </a:solidFill>
              </a:rPr>
              <a:t>a.operator#()</a:t>
            </a:r>
            <a:endParaRPr lang="en-US" altLang="zh-CN" smtClean="0">
              <a:solidFill>
                <a:srgbClr val="FFC000"/>
              </a:solidFill>
            </a:endParaRPr>
          </a:p>
        </p:txBody>
      </p:sp>
      <p:sp>
        <p:nvSpPr>
          <p:cNvPr id="386048" name="Rectangle 0"/>
          <p:cNvSpPr>
            <a:spLocks noGrp="1" noChangeArrowheads="1"/>
          </p:cNvSpPr>
          <p:nvPr>
            <p:ph type="title"/>
          </p:nvPr>
        </p:nvSpPr>
        <p:spPr>
          <a:xfrm>
            <a:off x="457200" y="115888"/>
            <a:ext cx="8229600" cy="919162"/>
          </a:xfrm>
        </p:spPr>
        <p:txBody>
          <a:bodyPr/>
          <a:lstStyle/>
          <a:p>
            <a:pPr algn="l" eaLnBrk="1" hangingPunct="1">
              <a:defRPr/>
            </a:pPr>
            <a:r>
              <a:rPr lang="zh-CN" altLang="en-GB" sz="4000" smtClean="0"/>
              <a:t>单目操作符重载</a:t>
            </a:r>
            <a:endParaRPr lang="zh-CN" altLang="en-US" sz="4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例：实现复数的取负操作</a:t>
            </a:r>
          </a:p>
        </p:txBody>
      </p:sp>
      <p:sp>
        <p:nvSpPr>
          <p:cNvPr id="272387" name="Rectangle 3"/>
          <p:cNvSpPr>
            <a:spLocks noGrp="1" noChangeArrowheads="1"/>
          </p:cNvSpPr>
          <p:nvPr>
            <p:ph type="body" idx="1"/>
          </p:nvPr>
        </p:nvSpPr>
        <p:spPr>
          <a:xfrm>
            <a:off x="457200" y="1196975"/>
            <a:ext cx="8229600" cy="5327650"/>
          </a:xfrm>
        </p:spPr>
        <p:txBody>
          <a:bodyPr>
            <a:normAutofit lnSpcReduction="10000"/>
          </a:bodyPr>
          <a:lstStyle/>
          <a:p>
            <a:pPr defTabSz="449263" eaLnBrk="1" hangingPunct="1">
              <a:lnSpc>
                <a:spcPct val="90000"/>
              </a:lnSpc>
              <a:buFont typeface="Wingdings" pitchFamily="2" charset="2"/>
              <a:buNone/>
              <a:defRPr/>
            </a:pPr>
            <a:r>
              <a:rPr lang="en-GB" altLang="zh-CN" sz="2400" smtClean="0"/>
              <a:t>class Complex</a:t>
            </a:r>
          </a:p>
          <a:p>
            <a:pPr defTabSz="449263" eaLnBrk="1" hangingPunct="1">
              <a:lnSpc>
                <a:spcPct val="90000"/>
              </a:lnSpc>
              <a:buFont typeface="Wingdings" pitchFamily="2" charset="2"/>
              <a:buNone/>
              <a:defRPr/>
            </a:pPr>
            <a:r>
              <a:rPr lang="en-GB" altLang="zh-CN" sz="2400" smtClean="0"/>
              <a:t>{	......</a:t>
            </a:r>
          </a:p>
          <a:p>
            <a:pPr defTabSz="449263" eaLnBrk="1" hangingPunct="1">
              <a:lnSpc>
                <a:spcPct val="90000"/>
              </a:lnSpc>
              <a:buFont typeface="Wingdings" pitchFamily="2" charset="2"/>
              <a:buNone/>
              <a:defRPr/>
            </a:pPr>
            <a:r>
              <a:rPr lang="en-GB" altLang="zh-CN" sz="2400" smtClean="0"/>
              <a:t>	public:</a:t>
            </a:r>
          </a:p>
          <a:p>
            <a:pPr defTabSz="449263" eaLnBrk="1" hangingPunct="1">
              <a:lnSpc>
                <a:spcPct val="90000"/>
              </a:lnSpc>
              <a:buFont typeface="Wingdings" pitchFamily="2" charset="2"/>
              <a:buNone/>
              <a:defRPr/>
            </a:pPr>
            <a:r>
              <a:rPr lang="en-GB" altLang="zh-CN" sz="2400" smtClean="0"/>
              <a:t>		......</a:t>
            </a:r>
          </a:p>
          <a:p>
            <a:pPr defTabSz="449263" eaLnBrk="1" hangingPunct="1">
              <a:lnSpc>
                <a:spcPct val="90000"/>
              </a:lnSpc>
              <a:buFont typeface="Wingdings" pitchFamily="2" charset="2"/>
              <a:buNone/>
              <a:defRPr/>
            </a:pPr>
            <a:r>
              <a:rPr lang="en-GB" altLang="zh-CN" sz="2400" smtClean="0"/>
              <a:t>		Complex operator -() </a:t>
            </a:r>
            <a:r>
              <a:rPr lang="en-GB" altLang="zh-CN" sz="2400" err="1" smtClean="0"/>
              <a:t>const</a:t>
            </a:r>
            <a:endParaRPr lang="en-GB" altLang="zh-CN" sz="2400" smtClean="0"/>
          </a:p>
          <a:p>
            <a:pPr defTabSz="449263" eaLnBrk="1" hangingPunct="1">
              <a:lnSpc>
                <a:spcPct val="90000"/>
              </a:lnSpc>
              <a:buFont typeface="Wingdings" pitchFamily="2" charset="2"/>
              <a:buNone/>
              <a:defRPr/>
            </a:pPr>
            <a:r>
              <a:rPr lang="en-GB" altLang="zh-CN" sz="2400" smtClean="0"/>
              <a:t>		{	Complex temp;</a:t>
            </a:r>
          </a:p>
          <a:p>
            <a:pPr defTabSz="449263" eaLnBrk="1" hangingPunct="1">
              <a:lnSpc>
                <a:spcPct val="90000"/>
              </a:lnSpc>
              <a:buFont typeface="Wingdings" pitchFamily="2" charset="2"/>
              <a:buNone/>
              <a:defRPr/>
            </a:pPr>
            <a:r>
              <a:rPr lang="en-GB" altLang="zh-CN" sz="2400" smtClean="0"/>
              <a:t>			temp .real = -real;</a:t>
            </a:r>
          </a:p>
          <a:p>
            <a:pPr defTabSz="449263" eaLnBrk="1" hangingPunct="1">
              <a:lnSpc>
                <a:spcPct val="90000"/>
              </a:lnSpc>
              <a:buFont typeface="Wingdings" pitchFamily="2" charset="2"/>
              <a:buNone/>
              <a:defRPr/>
            </a:pPr>
            <a:r>
              <a:rPr lang="en-GB" altLang="zh-CN" sz="2400" smtClean="0"/>
              <a:t>			</a:t>
            </a:r>
            <a:r>
              <a:rPr lang="en-GB" altLang="zh-CN" sz="2400" err="1" smtClean="0"/>
              <a:t>temp.imag</a:t>
            </a:r>
            <a:r>
              <a:rPr lang="en-GB" altLang="zh-CN" sz="2400" smtClean="0"/>
              <a:t> = -</a:t>
            </a:r>
            <a:r>
              <a:rPr lang="en-GB" altLang="zh-CN" sz="2400" err="1" smtClean="0"/>
              <a:t>imag</a:t>
            </a:r>
            <a:r>
              <a:rPr lang="en-GB" altLang="zh-CN" sz="2400" smtClean="0"/>
              <a:t>;</a:t>
            </a:r>
          </a:p>
          <a:p>
            <a:pPr defTabSz="449263" eaLnBrk="1" hangingPunct="1">
              <a:lnSpc>
                <a:spcPct val="90000"/>
              </a:lnSpc>
              <a:buFont typeface="Wingdings" pitchFamily="2" charset="2"/>
              <a:buNone/>
              <a:defRPr/>
            </a:pPr>
            <a:r>
              <a:rPr lang="en-GB" altLang="zh-CN" sz="2400" smtClean="0"/>
              <a:t>			return temp;</a:t>
            </a:r>
          </a:p>
          <a:p>
            <a:pPr defTabSz="449263" eaLnBrk="1" hangingPunct="1">
              <a:lnSpc>
                <a:spcPct val="90000"/>
              </a:lnSpc>
              <a:buFont typeface="Wingdings" pitchFamily="2" charset="2"/>
              <a:buNone/>
              <a:defRPr/>
            </a:pPr>
            <a:r>
              <a:rPr lang="en-GB" altLang="zh-CN" sz="2400" smtClean="0"/>
              <a:t>		}</a:t>
            </a:r>
          </a:p>
          <a:p>
            <a:pPr defTabSz="449263" eaLnBrk="1" hangingPunct="1">
              <a:lnSpc>
                <a:spcPct val="90000"/>
              </a:lnSpc>
              <a:buFont typeface="Wingdings" pitchFamily="2" charset="2"/>
              <a:buNone/>
              <a:defRPr/>
            </a:pPr>
            <a:r>
              <a:rPr lang="en-GB" altLang="zh-CN" sz="2400" smtClean="0"/>
              <a:t>};</a:t>
            </a:r>
          </a:p>
          <a:p>
            <a:pPr defTabSz="449263" eaLnBrk="1" hangingPunct="1">
              <a:lnSpc>
                <a:spcPct val="90000"/>
              </a:lnSpc>
              <a:buFont typeface="Wingdings" pitchFamily="2" charset="2"/>
              <a:buNone/>
              <a:defRPr/>
            </a:pPr>
            <a:r>
              <a:rPr lang="en-GB" altLang="zh-CN" sz="2400" smtClean="0"/>
              <a:t>......</a:t>
            </a:r>
          </a:p>
          <a:p>
            <a:pPr defTabSz="449263" eaLnBrk="1" hangingPunct="1">
              <a:lnSpc>
                <a:spcPct val="90000"/>
              </a:lnSpc>
              <a:buFont typeface="Wingdings" pitchFamily="2" charset="2"/>
              <a:buNone/>
              <a:defRPr/>
            </a:pPr>
            <a:r>
              <a:rPr lang="en-GB" altLang="zh-CN" sz="2400" smtClean="0"/>
              <a:t>Complex a(1,2),b;</a:t>
            </a:r>
          </a:p>
          <a:p>
            <a:pPr defTabSz="449263" eaLnBrk="1" hangingPunct="1">
              <a:lnSpc>
                <a:spcPct val="90000"/>
              </a:lnSpc>
              <a:buFont typeface="Wingdings" pitchFamily="2" charset="2"/>
              <a:buNone/>
              <a:defRPr/>
            </a:pPr>
            <a:r>
              <a:rPr lang="en-GB" altLang="zh-CN" sz="2400" smtClean="0"/>
              <a:t>b = -a;  //</a:t>
            </a:r>
            <a:r>
              <a:rPr lang="zh-CN" altLang="en-GB" sz="2400" smtClean="0"/>
              <a:t>把</a:t>
            </a:r>
            <a:r>
              <a:rPr lang="en-GB" altLang="zh-CN" sz="2400" smtClean="0"/>
              <a:t>b</a:t>
            </a:r>
            <a:r>
              <a:rPr lang="zh-CN" altLang="en-GB" sz="2400" smtClean="0"/>
              <a:t>修改成</a:t>
            </a:r>
            <a:r>
              <a:rPr lang="en-GB" altLang="zh-CN" sz="2400" smtClean="0"/>
              <a:t>a</a:t>
            </a:r>
            <a:r>
              <a:rPr lang="zh-CN" altLang="en-GB" sz="2400" smtClean="0"/>
              <a:t>的负数。</a:t>
            </a:r>
            <a:endParaRPr lang="zh-CN" alt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206375" y="188913"/>
            <a:ext cx="8686800" cy="941387"/>
          </a:xfrm>
        </p:spPr>
        <p:txBody>
          <a:bodyPr/>
          <a:lstStyle/>
          <a:p>
            <a:pPr eaLnBrk="1" hangingPunct="1">
              <a:defRPr/>
            </a:pPr>
            <a:r>
              <a:rPr lang="zh-CN" altLang="en-US" sz="3600" smtClean="0"/>
              <a:t>单目操作符重载</a:t>
            </a:r>
            <a:r>
              <a:rPr lang="zh-CN" altLang="en-GB" sz="3600" smtClean="0"/>
              <a:t>（续</a:t>
            </a:r>
            <a:r>
              <a:rPr lang="en-GB" altLang="zh-CN" sz="3600" smtClean="0"/>
              <a:t>1</a:t>
            </a:r>
            <a:r>
              <a:rPr lang="zh-CN" altLang="en-GB" sz="3600" smtClean="0"/>
              <a:t>）</a:t>
            </a:r>
            <a:endParaRPr lang="zh-CN" altLang="en-US" sz="3600" smtClean="0"/>
          </a:p>
        </p:txBody>
      </p:sp>
      <p:sp>
        <p:nvSpPr>
          <p:cNvPr id="277507" name="Rectangle 3"/>
          <p:cNvSpPr>
            <a:spLocks noGrp="1" noChangeArrowheads="1"/>
          </p:cNvSpPr>
          <p:nvPr>
            <p:ph type="body" idx="1"/>
          </p:nvPr>
        </p:nvSpPr>
        <p:spPr>
          <a:xfrm>
            <a:off x="0" y="1268413"/>
            <a:ext cx="9144000" cy="5589587"/>
          </a:xfrm>
        </p:spPr>
        <p:txBody>
          <a:bodyPr/>
          <a:lstStyle/>
          <a:p>
            <a:pPr eaLnBrk="1" hangingPunct="1">
              <a:defRPr/>
            </a:pPr>
            <a:r>
              <a:rPr lang="zh-CN" altLang="en-GB" smtClean="0"/>
              <a:t>作为全局（友元）函数重载</a:t>
            </a:r>
            <a:endParaRPr lang="zh-CN" altLang="en-US" smtClean="0"/>
          </a:p>
          <a:p>
            <a:pPr lvl="1" eaLnBrk="1" hangingPunct="1">
              <a:defRPr/>
            </a:pPr>
            <a:r>
              <a:rPr lang="zh-CN" altLang="en-GB" smtClean="0"/>
              <a:t>定义格式</a:t>
            </a:r>
          </a:p>
          <a:p>
            <a:pPr lvl="2" eaLnBrk="1" hangingPunct="1">
              <a:buFont typeface="Wingdings" pitchFamily="2" charset="2"/>
              <a:buNone/>
              <a:defRPr/>
            </a:pPr>
            <a:r>
              <a:rPr lang="en-GB" altLang="zh-CN" smtClean="0"/>
              <a:t>&lt;</a:t>
            </a:r>
            <a:r>
              <a:rPr lang="zh-CN" altLang="en-GB" smtClean="0"/>
              <a:t>返回值类型</a:t>
            </a:r>
            <a:r>
              <a:rPr lang="en-GB" altLang="zh-CN" smtClean="0"/>
              <a:t>&gt; </a:t>
            </a:r>
            <a:r>
              <a:rPr lang="en-GB" altLang="zh-CN" smtClean="0">
                <a:solidFill>
                  <a:schemeClr val="folHlink"/>
                </a:solidFill>
              </a:rPr>
              <a:t>operator #</a:t>
            </a:r>
            <a:r>
              <a:rPr lang="en-GB" altLang="zh-CN" smtClean="0"/>
              <a:t>(&lt;</a:t>
            </a:r>
            <a:r>
              <a:rPr lang="zh-CN" altLang="en-GB" smtClean="0"/>
              <a:t>类型</a:t>
            </a:r>
            <a:r>
              <a:rPr lang="en-GB" altLang="zh-CN" smtClean="0"/>
              <a:t>&gt; &lt;</a:t>
            </a:r>
            <a:r>
              <a:rPr lang="zh-CN" altLang="en-GB" smtClean="0"/>
              <a:t>参数</a:t>
            </a:r>
            <a:r>
              <a:rPr lang="en-GB" altLang="zh-CN" smtClean="0"/>
              <a:t>&gt;) { </a:t>
            </a:r>
            <a:r>
              <a:rPr lang="en-GB" altLang="zh-CN" smtClean="0">
                <a:latin typeface="Arial"/>
              </a:rPr>
              <a:t>…</a:t>
            </a:r>
            <a:r>
              <a:rPr lang="en-GB" altLang="zh-CN" smtClean="0"/>
              <a:t>... }</a:t>
            </a:r>
          </a:p>
          <a:p>
            <a:pPr lvl="1" eaLnBrk="1" hangingPunct="1">
              <a:defRPr/>
            </a:pPr>
            <a:r>
              <a:rPr lang="zh-CN" altLang="en-GB" smtClean="0"/>
              <a:t>使用格式为：</a:t>
            </a:r>
          </a:p>
          <a:p>
            <a:pPr lvl="2" eaLnBrk="1" hangingPunct="1">
              <a:buFont typeface="Wingdings" pitchFamily="2" charset="2"/>
              <a:buNone/>
              <a:defRPr/>
            </a:pPr>
            <a:r>
              <a:rPr lang="en-GB" altLang="zh-CN" smtClean="0"/>
              <a:t>&lt;</a:t>
            </a:r>
            <a:r>
              <a:rPr lang="zh-CN" altLang="en-GB" smtClean="0"/>
              <a:t>类型</a:t>
            </a:r>
            <a:r>
              <a:rPr lang="en-GB" altLang="zh-CN" smtClean="0"/>
              <a:t>&gt; a;</a:t>
            </a:r>
          </a:p>
          <a:p>
            <a:pPr lvl="2" eaLnBrk="1" hangingPunct="1">
              <a:buFont typeface="Wingdings" pitchFamily="2" charset="2"/>
              <a:buNone/>
              <a:defRPr/>
            </a:pPr>
            <a:r>
              <a:rPr lang="en-GB" altLang="zh-CN" smtClean="0">
                <a:solidFill>
                  <a:schemeClr val="folHlink"/>
                </a:solidFill>
              </a:rPr>
              <a:t>#a</a:t>
            </a:r>
            <a:endParaRPr lang="zh-CN" altLang="en-GB" smtClean="0">
              <a:solidFill>
                <a:schemeClr val="folHlink"/>
              </a:solidFill>
            </a:endParaRPr>
          </a:p>
          <a:p>
            <a:pPr lvl="2" eaLnBrk="1" hangingPunct="1">
              <a:buFont typeface="Wingdings" pitchFamily="2" charset="2"/>
              <a:buNone/>
              <a:defRPr/>
            </a:pPr>
            <a:r>
              <a:rPr lang="zh-CN" altLang="en-GB" smtClean="0"/>
              <a:t>或</a:t>
            </a:r>
          </a:p>
          <a:p>
            <a:pPr lvl="2" eaLnBrk="1" hangingPunct="1">
              <a:buFont typeface="Wingdings" pitchFamily="2" charset="2"/>
              <a:buNone/>
              <a:defRPr/>
            </a:pPr>
            <a:r>
              <a:rPr lang="en-GB" altLang="zh-CN" smtClean="0">
                <a:solidFill>
                  <a:schemeClr val="folHlink"/>
                </a:solidFill>
              </a:rPr>
              <a:t>operator#(a)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zh-CN" altLang="en-GB" smtClean="0"/>
              <a:t>操作符</a:t>
            </a:r>
            <a:r>
              <a:rPr lang="en-GB" altLang="zh-CN" smtClean="0"/>
              <a:t>++</a:t>
            </a:r>
            <a:r>
              <a:rPr lang="zh-CN" altLang="en-GB" smtClean="0"/>
              <a:t>和</a:t>
            </a:r>
            <a:r>
              <a:rPr lang="en-GB" altLang="zh-CN" smtClean="0"/>
              <a:t>--</a:t>
            </a:r>
            <a:r>
              <a:rPr lang="en-US" altLang="zh-CN" smtClean="0"/>
              <a:t> </a:t>
            </a:r>
            <a:r>
              <a:rPr lang="zh-CN" altLang="en-US" smtClean="0"/>
              <a:t>的重载</a:t>
            </a:r>
          </a:p>
        </p:txBody>
      </p:sp>
      <p:sp>
        <p:nvSpPr>
          <p:cNvPr id="273411" name="Rectangle 3"/>
          <p:cNvSpPr>
            <a:spLocks noGrp="1" noChangeArrowheads="1"/>
          </p:cNvSpPr>
          <p:nvPr>
            <p:ph type="body" idx="1"/>
          </p:nvPr>
        </p:nvSpPr>
        <p:spPr>
          <a:xfrm>
            <a:off x="457200" y="1600200"/>
            <a:ext cx="8229600" cy="5068888"/>
          </a:xfrm>
        </p:spPr>
        <p:txBody>
          <a:bodyPr>
            <a:normAutofit fontScale="92500"/>
          </a:bodyPr>
          <a:lstStyle/>
          <a:p>
            <a:pPr eaLnBrk="1" hangingPunct="1">
              <a:lnSpc>
                <a:spcPct val="90000"/>
              </a:lnSpc>
              <a:defRPr/>
            </a:pPr>
            <a:r>
              <a:rPr lang="zh-CN" altLang="en-GB" smtClean="0"/>
              <a:t>操作符</a:t>
            </a:r>
            <a:r>
              <a:rPr lang="en-GB" altLang="zh-CN" smtClean="0"/>
              <a:t>++</a:t>
            </a:r>
            <a:r>
              <a:rPr lang="zh-CN" altLang="en-GB" smtClean="0"/>
              <a:t>（</a:t>
            </a:r>
            <a:r>
              <a:rPr lang="en-GB" altLang="zh-CN" smtClean="0"/>
              <a:t>--</a:t>
            </a:r>
            <a:r>
              <a:rPr lang="zh-CN" altLang="en-GB" smtClean="0"/>
              <a:t>）</a:t>
            </a:r>
            <a:r>
              <a:rPr lang="zh-CN" altLang="en-US" smtClean="0"/>
              <a:t>有前置和后置两种用法：</a:t>
            </a:r>
            <a:endParaRPr lang="en-US" altLang="zh-CN" smtClean="0"/>
          </a:p>
          <a:p>
            <a:pPr lvl="1" eaLnBrk="1" hangingPunct="1">
              <a:lnSpc>
                <a:spcPct val="90000"/>
              </a:lnSpc>
              <a:defRPr/>
            </a:pPr>
            <a:r>
              <a:rPr lang="en-US" altLang="zh-CN" err="1" smtClean="0"/>
              <a:t>int</a:t>
            </a:r>
            <a:r>
              <a:rPr lang="en-US" altLang="zh-CN" smtClean="0"/>
              <a:t> x=0;</a:t>
            </a:r>
          </a:p>
          <a:p>
            <a:pPr lvl="1" eaLnBrk="1" hangingPunct="1">
              <a:lnSpc>
                <a:spcPct val="90000"/>
              </a:lnSpc>
              <a:defRPr/>
            </a:pPr>
            <a:r>
              <a:rPr lang="en-US" altLang="zh-CN" smtClean="0"/>
              <a:t>x++; ++x; //OK</a:t>
            </a:r>
          </a:p>
          <a:p>
            <a:pPr lvl="1" eaLnBrk="1" hangingPunct="1">
              <a:lnSpc>
                <a:spcPct val="90000"/>
              </a:lnSpc>
              <a:defRPr/>
            </a:pPr>
            <a:r>
              <a:rPr lang="en-US" altLang="zh-CN" smtClean="0"/>
              <a:t>(x++)++; ++(x++); //</a:t>
            </a:r>
            <a:r>
              <a:rPr lang="en-US" altLang="zh-CN" smtClean="0">
                <a:solidFill>
                  <a:srgbClr val="FFC000"/>
                </a:solidFill>
              </a:rPr>
              <a:t>?</a:t>
            </a:r>
          </a:p>
          <a:p>
            <a:pPr lvl="1" eaLnBrk="1" hangingPunct="1">
              <a:lnSpc>
                <a:spcPct val="90000"/>
              </a:lnSpc>
              <a:defRPr/>
            </a:pPr>
            <a:r>
              <a:rPr lang="en-US" altLang="zh-CN" smtClean="0"/>
              <a:t>(++x)++; ++(++x); //</a:t>
            </a:r>
            <a:r>
              <a:rPr lang="en-US" altLang="zh-CN" smtClean="0">
                <a:solidFill>
                  <a:srgbClr val="FFC000"/>
                </a:solidFill>
              </a:rPr>
              <a:t>?</a:t>
            </a:r>
          </a:p>
          <a:p>
            <a:pPr eaLnBrk="1" hangingPunct="1">
              <a:lnSpc>
                <a:spcPct val="90000"/>
              </a:lnSpc>
              <a:defRPr/>
            </a:pPr>
            <a:r>
              <a:rPr lang="zh-CN" altLang="en-US" smtClean="0"/>
              <a:t>重载</a:t>
            </a:r>
            <a:r>
              <a:rPr lang="en-GB" altLang="zh-CN"/>
              <a:t>++</a:t>
            </a:r>
            <a:r>
              <a:rPr lang="zh-CN" altLang="en-GB"/>
              <a:t>（</a:t>
            </a:r>
            <a:r>
              <a:rPr lang="en-GB" altLang="zh-CN"/>
              <a:t>--</a:t>
            </a:r>
            <a:r>
              <a:rPr lang="zh-CN" altLang="en-GB" smtClean="0"/>
              <a:t>）</a:t>
            </a:r>
            <a:r>
              <a:rPr lang="zh-CN" altLang="en-US" smtClean="0"/>
              <a:t>时，如果没有特殊处理，它们的后置用法使用与前</a:t>
            </a:r>
            <a:r>
              <a:rPr lang="zh-CN" altLang="en-US"/>
              <a:t>置</a:t>
            </a:r>
            <a:r>
              <a:rPr lang="zh-CN" altLang="en-US" smtClean="0"/>
              <a:t>用法相同的重载函数。</a:t>
            </a:r>
          </a:p>
          <a:p>
            <a:pPr eaLnBrk="1" hangingPunct="1">
              <a:lnSpc>
                <a:spcPct val="90000"/>
              </a:lnSpc>
              <a:defRPr/>
            </a:pPr>
            <a:r>
              <a:rPr lang="zh-CN" altLang="en-US" smtClean="0"/>
              <a:t>为了能够区分</a:t>
            </a:r>
            <a:r>
              <a:rPr lang="en-US" altLang="zh-CN" smtClean="0"/>
              <a:t>++</a:t>
            </a:r>
            <a:r>
              <a:rPr lang="zh-CN" altLang="en-US" smtClean="0"/>
              <a:t>（</a:t>
            </a:r>
            <a:r>
              <a:rPr lang="en-US" altLang="zh-CN" smtClean="0"/>
              <a:t>--</a:t>
            </a:r>
            <a:r>
              <a:rPr lang="zh-CN" altLang="en-US" smtClean="0"/>
              <a:t>）的前置与后置用法，可为它们再写一个重载函数用于实现它们的后置用法，该重载函数应有一个形式上的</a:t>
            </a:r>
            <a:r>
              <a:rPr lang="en-US" altLang="zh-CN" err="1" smtClean="0"/>
              <a:t>int</a:t>
            </a:r>
            <a:r>
              <a:rPr lang="zh-CN" altLang="en-US" smtClean="0"/>
              <a:t>型参数。</a:t>
            </a:r>
            <a:endParaRPr lang="en-US" altLang="zh-CN" sz="3100" smtClean="0"/>
          </a:p>
        </p:txBody>
      </p:sp>
      <p:sp>
        <p:nvSpPr>
          <p:cNvPr id="2" name="TextBox 1"/>
          <p:cNvSpPr txBox="1">
            <a:spLocks noChangeArrowheads="1"/>
          </p:cNvSpPr>
          <p:nvPr/>
        </p:nvSpPr>
        <p:spPr bwMode="auto">
          <a:xfrm>
            <a:off x="5292725" y="2995613"/>
            <a:ext cx="828675"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Error</a:t>
            </a:r>
            <a:endParaRPr lang="zh-CN" altLang="en-US" sz="2000"/>
          </a:p>
        </p:txBody>
      </p:sp>
      <p:sp>
        <p:nvSpPr>
          <p:cNvPr id="5" name="TextBox 4"/>
          <p:cNvSpPr txBox="1">
            <a:spLocks noChangeArrowheads="1"/>
          </p:cNvSpPr>
          <p:nvPr/>
        </p:nvSpPr>
        <p:spPr bwMode="auto">
          <a:xfrm>
            <a:off x="5292725" y="3421063"/>
            <a:ext cx="563563"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OK</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206375" y="0"/>
            <a:ext cx="8937625" cy="6858000"/>
          </a:xfrm>
        </p:spPr>
        <p:txBody>
          <a:bodyPr/>
          <a:lstStyle/>
          <a:p>
            <a:pPr defTabSz="279400" eaLnBrk="1" hangingPunct="1">
              <a:lnSpc>
                <a:spcPct val="80000"/>
              </a:lnSpc>
              <a:buFont typeface="Wingdings" pitchFamily="2" charset="2"/>
              <a:buNone/>
              <a:defRPr/>
            </a:pPr>
            <a:r>
              <a:rPr lang="en-GB" altLang="zh-CN" sz="2200" dirty="0" smtClean="0"/>
              <a:t>class Counter</a:t>
            </a:r>
          </a:p>
          <a:p>
            <a:pPr defTabSz="279400" eaLnBrk="1" hangingPunct="1">
              <a:lnSpc>
                <a:spcPct val="80000"/>
              </a:lnSpc>
              <a:buFont typeface="Wingdings" pitchFamily="2" charset="2"/>
              <a:buNone/>
              <a:defRPr/>
            </a:pPr>
            <a:r>
              <a:rPr lang="en-GB" altLang="zh-CN" sz="2200" dirty="0" smtClean="0"/>
              <a:t>{		</a:t>
            </a:r>
            <a:r>
              <a:rPr lang="en-GB" altLang="zh-CN" sz="2200" dirty="0" err="1" smtClean="0"/>
              <a:t>int</a:t>
            </a:r>
            <a:r>
              <a:rPr lang="en-GB" altLang="zh-CN" sz="2200" dirty="0" smtClean="0"/>
              <a:t> value;</a:t>
            </a:r>
          </a:p>
          <a:p>
            <a:pPr defTabSz="279400" eaLnBrk="1" hangingPunct="1">
              <a:lnSpc>
                <a:spcPct val="80000"/>
              </a:lnSpc>
              <a:buFont typeface="Wingdings" pitchFamily="2" charset="2"/>
              <a:buNone/>
              <a:defRPr/>
            </a:pPr>
            <a:r>
              <a:rPr lang="en-GB" altLang="zh-CN" sz="2200" dirty="0" smtClean="0"/>
              <a:t>	public:</a:t>
            </a:r>
          </a:p>
          <a:p>
            <a:pPr defTabSz="279400" eaLnBrk="1" hangingPunct="1">
              <a:lnSpc>
                <a:spcPct val="80000"/>
              </a:lnSpc>
              <a:buFont typeface="Wingdings" pitchFamily="2" charset="2"/>
              <a:buNone/>
              <a:defRPr/>
            </a:pPr>
            <a:r>
              <a:rPr lang="en-GB" altLang="zh-CN" sz="2200" dirty="0" smtClean="0"/>
              <a:t>		Counter() { value = 0; }</a:t>
            </a:r>
          </a:p>
          <a:p>
            <a:pPr defTabSz="279400" eaLnBrk="1" hangingPunct="1">
              <a:lnSpc>
                <a:spcPct val="80000"/>
              </a:lnSpc>
              <a:buFont typeface="Wingdings" pitchFamily="2" charset="2"/>
              <a:buNone/>
              <a:defRPr/>
            </a:pPr>
            <a:r>
              <a:rPr lang="en-GB" altLang="zh-CN" sz="2200" dirty="0" smtClean="0"/>
              <a:t>		</a:t>
            </a:r>
            <a:r>
              <a:rPr lang="en-GB" altLang="zh-CN" sz="2200" dirty="0" smtClean="0">
                <a:solidFill>
                  <a:schemeClr val="folHlink"/>
                </a:solidFill>
              </a:rPr>
              <a:t>Counter&amp;</a:t>
            </a:r>
            <a:r>
              <a:rPr lang="en-GB" altLang="zh-CN" sz="2200" dirty="0" smtClean="0"/>
              <a:t> operator ++()  //</a:t>
            </a:r>
            <a:r>
              <a:rPr lang="zh-CN" altLang="en-GB" sz="2200" dirty="0" smtClean="0"/>
              <a:t>前置的</a:t>
            </a:r>
            <a:r>
              <a:rPr lang="en-GB" altLang="zh-CN" sz="2200" dirty="0" smtClean="0"/>
              <a:t>++</a:t>
            </a:r>
            <a:r>
              <a:rPr lang="zh-CN" altLang="en-GB" sz="2200" dirty="0" smtClean="0"/>
              <a:t>重载函数</a:t>
            </a:r>
          </a:p>
          <a:p>
            <a:pPr defTabSz="279400" eaLnBrk="1" hangingPunct="1">
              <a:lnSpc>
                <a:spcPct val="80000"/>
              </a:lnSpc>
              <a:buFont typeface="Wingdings" pitchFamily="2" charset="2"/>
              <a:buNone/>
              <a:defRPr/>
            </a:pPr>
            <a:r>
              <a:rPr lang="zh-CN" altLang="en-GB" sz="2200" dirty="0" smtClean="0"/>
              <a:t>		</a:t>
            </a:r>
            <a:r>
              <a:rPr lang="en-GB" altLang="zh-CN" sz="2200" dirty="0" smtClean="0"/>
              <a:t>{	value++;</a:t>
            </a:r>
          </a:p>
          <a:p>
            <a:pPr defTabSz="279400" eaLnBrk="1" hangingPunct="1">
              <a:lnSpc>
                <a:spcPct val="80000"/>
              </a:lnSpc>
              <a:buFont typeface="Wingdings" pitchFamily="2" charset="2"/>
              <a:buNone/>
              <a:defRPr/>
            </a:pPr>
            <a:r>
              <a:rPr lang="en-GB" altLang="zh-CN" sz="2200" dirty="0" smtClean="0"/>
              <a:t>			return *this;</a:t>
            </a:r>
          </a:p>
          <a:p>
            <a:pPr defTabSz="279400" eaLnBrk="1" hangingPunct="1">
              <a:lnSpc>
                <a:spcPct val="80000"/>
              </a:lnSpc>
              <a:buFont typeface="Wingdings" pitchFamily="2" charset="2"/>
              <a:buNone/>
              <a:defRPr/>
            </a:pPr>
            <a:r>
              <a:rPr lang="en-GB" altLang="zh-CN" sz="2200" dirty="0" smtClean="0"/>
              <a:t>		}</a:t>
            </a:r>
          </a:p>
          <a:p>
            <a:pPr defTabSz="279400" eaLnBrk="1" hangingPunct="1">
              <a:lnSpc>
                <a:spcPct val="80000"/>
              </a:lnSpc>
              <a:buFont typeface="Wingdings" pitchFamily="2" charset="2"/>
              <a:buNone/>
              <a:defRPr/>
            </a:pPr>
            <a:r>
              <a:rPr lang="en-GB" altLang="zh-CN" sz="2200" dirty="0" smtClean="0"/>
              <a:t>		</a:t>
            </a:r>
            <a:r>
              <a:rPr lang="en-GB" altLang="zh-CN" sz="2200" dirty="0" err="1" smtClean="0">
                <a:solidFill>
                  <a:schemeClr val="folHlink"/>
                </a:solidFill>
              </a:rPr>
              <a:t>const</a:t>
            </a:r>
            <a:r>
              <a:rPr lang="en-GB" altLang="zh-CN" sz="2200" dirty="0" smtClean="0">
                <a:solidFill>
                  <a:schemeClr val="folHlink"/>
                </a:solidFill>
              </a:rPr>
              <a:t> Counter</a:t>
            </a:r>
            <a:r>
              <a:rPr lang="en-GB" altLang="zh-CN" sz="2200" dirty="0" smtClean="0"/>
              <a:t> operator ++(</a:t>
            </a:r>
            <a:r>
              <a:rPr lang="en-GB" altLang="zh-CN" sz="2200" dirty="0" err="1" smtClean="0">
                <a:solidFill>
                  <a:srgbClr val="FFC000"/>
                </a:solidFill>
              </a:rPr>
              <a:t>int</a:t>
            </a:r>
            <a:r>
              <a:rPr lang="en-GB" altLang="zh-CN" sz="2200" dirty="0" smtClean="0"/>
              <a:t>)  //</a:t>
            </a:r>
            <a:r>
              <a:rPr lang="zh-CN" altLang="en-GB" sz="2200" dirty="0" smtClean="0"/>
              <a:t>后置的</a:t>
            </a:r>
            <a:r>
              <a:rPr lang="en-GB" altLang="zh-CN" sz="2200" dirty="0" smtClean="0"/>
              <a:t>++</a:t>
            </a:r>
            <a:r>
              <a:rPr lang="zh-CN" altLang="en-GB" sz="2200" dirty="0" smtClean="0"/>
              <a:t>重载函数</a:t>
            </a:r>
          </a:p>
          <a:p>
            <a:pPr defTabSz="279400" eaLnBrk="1" hangingPunct="1">
              <a:lnSpc>
                <a:spcPct val="80000"/>
              </a:lnSpc>
              <a:buFont typeface="Wingdings" pitchFamily="2" charset="2"/>
              <a:buNone/>
              <a:defRPr/>
            </a:pPr>
            <a:r>
              <a:rPr lang="zh-CN" altLang="en-GB" sz="2200" dirty="0" smtClean="0"/>
              <a:t>		</a:t>
            </a:r>
            <a:r>
              <a:rPr lang="en-GB" altLang="zh-CN" sz="2200" dirty="0" smtClean="0"/>
              <a:t>{	Counter temp=*this; //</a:t>
            </a:r>
            <a:r>
              <a:rPr lang="zh-CN" altLang="en-GB" sz="2200" dirty="0" smtClean="0"/>
              <a:t>保存原来的对象</a:t>
            </a:r>
          </a:p>
          <a:p>
            <a:pPr defTabSz="279400" eaLnBrk="1" hangingPunct="1">
              <a:lnSpc>
                <a:spcPct val="80000"/>
              </a:lnSpc>
              <a:buFont typeface="Wingdings" pitchFamily="2" charset="2"/>
              <a:buNone/>
              <a:defRPr/>
            </a:pPr>
            <a:r>
              <a:rPr lang="en-GB" altLang="zh-CN" sz="2200" dirty="0" smtClean="0"/>
              <a:t>			++(*this); //</a:t>
            </a:r>
            <a:r>
              <a:rPr lang="zh-CN" altLang="en-GB" sz="2200" dirty="0" smtClean="0"/>
              <a:t>调用前置的</a:t>
            </a:r>
            <a:r>
              <a:rPr lang="en-GB" altLang="zh-CN" sz="2200" dirty="0" smtClean="0"/>
              <a:t>++</a:t>
            </a:r>
            <a:r>
              <a:rPr lang="zh-CN" altLang="en-GB" sz="2200" dirty="0" smtClean="0"/>
              <a:t>重载函数，或直接写成</a:t>
            </a:r>
            <a:r>
              <a:rPr lang="en-GB" altLang="zh-CN" sz="2200" dirty="0" smtClean="0"/>
              <a:t>value++; </a:t>
            </a:r>
            <a:endParaRPr lang="zh-CN" altLang="en-GB" sz="2200" dirty="0" smtClean="0"/>
          </a:p>
          <a:p>
            <a:pPr defTabSz="279400" eaLnBrk="1" hangingPunct="1">
              <a:lnSpc>
                <a:spcPct val="80000"/>
              </a:lnSpc>
              <a:buFont typeface="Wingdings" pitchFamily="2" charset="2"/>
              <a:buNone/>
              <a:defRPr/>
            </a:pPr>
            <a:r>
              <a:rPr lang="zh-CN" altLang="en-GB" sz="2200" dirty="0" smtClean="0"/>
              <a:t>			</a:t>
            </a:r>
            <a:r>
              <a:rPr lang="en-GB" altLang="zh-CN" sz="2200" dirty="0" smtClean="0"/>
              <a:t>return temp; //</a:t>
            </a:r>
            <a:r>
              <a:rPr lang="zh-CN" altLang="en-GB" sz="2200" dirty="0" smtClean="0"/>
              <a:t>返回原来的对象</a:t>
            </a:r>
          </a:p>
          <a:p>
            <a:pPr defTabSz="279400" eaLnBrk="1" hangingPunct="1">
              <a:lnSpc>
                <a:spcPct val="80000"/>
              </a:lnSpc>
              <a:buFont typeface="Wingdings" pitchFamily="2" charset="2"/>
              <a:buNone/>
              <a:defRPr/>
            </a:pPr>
            <a:r>
              <a:rPr lang="en-GB" altLang="zh-CN" sz="2200" dirty="0" smtClean="0"/>
              <a:t>		}</a:t>
            </a:r>
          </a:p>
          <a:p>
            <a:pPr defTabSz="279400" eaLnBrk="1" hangingPunct="1">
              <a:lnSpc>
                <a:spcPct val="80000"/>
              </a:lnSpc>
              <a:buFont typeface="Wingdings" pitchFamily="2" charset="2"/>
              <a:buNone/>
              <a:defRPr/>
            </a:pPr>
            <a:r>
              <a:rPr lang="en-GB" altLang="zh-CN" sz="2200" dirty="0" smtClean="0"/>
              <a:t>};</a:t>
            </a:r>
          </a:p>
          <a:p>
            <a:pPr defTabSz="279400" eaLnBrk="1" hangingPunct="1">
              <a:lnSpc>
                <a:spcPct val="80000"/>
              </a:lnSpc>
              <a:buFont typeface="Wingdings" pitchFamily="2" charset="2"/>
              <a:buNone/>
              <a:defRPr/>
            </a:pPr>
            <a:r>
              <a:rPr lang="en-GB" altLang="zh-CN" sz="2200" dirty="0" smtClean="0"/>
              <a:t>.....</a:t>
            </a:r>
          </a:p>
          <a:p>
            <a:pPr defTabSz="279400" eaLnBrk="1" hangingPunct="1">
              <a:lnSpc>
                <a:spcPct val="80000"/>
              </a:lnSpc>
              <a:buFont typeface="Wingdings" pitchFamily="2" charset="2"/>
              <a:buNone/>
              <a:defRPr/>
            </a:pPr>
            <a:r>
              <a:rPr lang="en-GB" altLang="zh-CN" sz="2200" dirty="0" smtClean="0"/>
              <a:t>Counter </a:t>
            </a:r>
            <a:r>
              <a:rPr lang="en-GB" altLang="zh-CN" sz="2200" dirty="0" err="1" smtClean="0"/>
              <a:t>a,b,c</a:t>
            </a:r>
            <a:r>
              <a:rPr lang="en-GB" altLang="zh-CN" sz="2200" dirty="0" smtClean="0"/>
              <a:t>;</a:t>
            </a:r>
          </a:p>
          <a:p>
            <a:pPr defTabSz="279400" eaLnBrk="1" hangingPunct="1">
              <a:lnSpc>
                <a:spcPct val="80000"/>
              </a:lnSpc>
              <a:buFont typeface="Wingdings" pitchFamily="2" charset="2"/>
              <a:buNone/>
              <a:defRPr/>
            </a:pPr>
            <a:r>
              <a:rPr lang="en-GB" altLang="zh-CN" sz="2200" dirty="0" smtClean="0"/>
              <a:t>b = ++a;  //</a:t>
            </a:r>
            <a:r>
              <a:rPr lang="zh-CN" altLang="en-GB" sz="2200" dirty="0" smtClean="0"/>
              <a:t>使用的是上述类定义中不带参数的操作符</a:t>
            </a:r>
            <a:r>
              <a:rPr lang="en-GB" altLang="zh-CN" sz="2200" dirty="0" smtClean="0"/>
              <a:t>++</a:t>
            </a:r>
            <a:r>
              <a:rPr lang="zh-CN" altLang="en-GB" sz="2200" dirty="0" smtClean="0"/>
              <a:t>重载函数</a:t>
            </a:r>
          </a:p>
          <a:p>
            <a:pPr defTabSz="279400" eaLnBrk="1" hangingPunct="1">
              <a:lnSpc>
                <a:spcPct val="80000"/>
              </a:lnSpc>
              <a:buFont typeface="Wingdings" pitchFamily="2" charset="2"/>
              <a:buNone/>
              <a:defRPr/>
            </a:pPr>
            <a:r>
              <a:rPr lang="en-GB" altLang="zh-CN" sz="2200" dirty="0" smtClean="0"/>
              <a:t>c = a++;  //</a:t>
            </a:r>
            <a:r>
              <a:rPr lang="zh-CN" altLang="en-GB" sz="2200" dirty="0" smtClean="0"/>
              <a:t>使用的是上述类定义中带</a:t>
            </a:r>
            <a:r>
              <a:rPr lang="en-GB" altLang="zh-CN" sz="2200" dirty="0" err="1" smtClean="0"/>
              <a:t>int</a:t>
            </a:r>
            <a:r>
              <a:rPr lang="zh-CN" altLang="en-GB" sz="2200" dirty="0" smtClean="0"/>
              <a:t>型参数的操作符</a:t>
            </a:r>
            <a:r>
              <a:rPr lang="en-GB" altLang="zh-CN" sz="2200" dirty="0" smtClean="0"/>
              <a:t>++</a:t>
            </a:r>
            <a:r>
              <a:rPr lang="zh-CN" altLang="en-GB" sz="2200" dirty="0" smtClean="0"/>
              <a:t>重载函数</a:t>
            </a:r>
          </a:p>
          <a:p>
            <a:pPr defTabSz="279400" eaLnBrk="1" hangingPunct="1">
              <a:lnSpc>
                <a:spcPct val="80000"/>
              </a:lnSpc>
              <a:buFont typeface="Wingdings" pitchFamily="2" charset="2"/>
              <a:buNone/>
              <a:defRPr/>
            </a:pPr>
            <a:r>
              <a:rPr lang="en-US" altLang="zh-CN" sz="2200" dirty="0" smtClean="0"/>
              <a:t>++(++a); (++a)++; //</a:t>
            </a:r>
            <a:r>
              <a:rPr lang="en-US" altLang="zh-CN" sz="2200" dirty="0" smtClean="0">
                <a:solidFill>
                  <a:schemeClr val="folHlink"/>
                </a:solidFill>
              </a:rPr>
              <a:t>OK</a:t>
            </a:r>
          </a:p>
          <a:p>
            <a:pPr defTabSz="279400" eaLnBrk="1" hangingPunct="1">
              <a:lnSpc>
                <a:spcPct val="80000"/>
              </a:lnSpc>
              <a:buFont typeface="Wingdings" pitchFamily="2" charset="2"/>
              <a:buNone/>
              <a:defRPr/>
            </a:pPr>
            <a:r>
              <a:rPr lang="en-US" altLang="zh-CN" sz="2200" dirty="0" smtClean="0"/>
              <a:t>++(a++); (a++)++; //</a:t>
            </a:r>
            <a:r>
              <a:rPr lang="en-US" altLang="zh-CN" sz="2200" dirty="0" smtClean="0">
                <a:solidFill>
                  <a:schemeClr val="folHlink"/>
                </a:solidFill>
              </a:rPr>
              <a:t>Error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zh-CN" altLang="en-US" smtClean="0"/>
              <a:t>本章内容</a:t>
            </a:r>
          </a:p>
        </p:txBody>
      </p:sp>
      <p:sp>
        <p:nvSpPr>
          <p:cNvPr id="264195" name="Rectangle 3"/>
          <p:cNvSpPr>
            <a:spLocks noGrp="1" noChangeArrowheads="1"/>
          </p:cNvSpPr>
          <p:nvPr>
            <p:ph type="body" idx="1"/>
          </p:nvPr>
        </p:nvSpPr>
        <p:spPr/>
        <p:txBody>
          <a:bodyPr/>
          <a:lstStyle/>
          <a:p>
            <a:pPr eaLnBrk="1" hangingPunct="1">
              <a:defRPr/>
            </a:pPr>
            <a:r>
              <a:rPr lang="zh-CN" altLang="en-US" smtClean="0"/>
              <a:t>操作符重载的需要性</a:t>
            </a:r>
          </a:p>
          <a:p>
            <a:pPr eaLnBrk="1" hangingPunct="1">
              <a:defRPr/>
            </a:pPr>
            <a:r>
              <a:rPr lang="zh-CN" altLang="en-US" smtClean="0"/>
              <a:t>双目操作符重载</a:t>
            </a:r>
          </a:p>
          <a:p>
            <a:pPr eaLnBrk="1" hangingPunct="1">
              <a:defRPr/>
            </a:pPr>
            <a:r>
              <a:rPr lang="zh-CN" altLang="en-US" smtClean="0"/>
              <a:t>单目操作符重载</a:t>
            </a:r>
          </a:p>
          <a:p>
            <a:pPr eaLnBrk="1" hangingPunct="1">
              <a:defRPr/>
            </a:pPr>
            <a:r>
              <a:rPr lang="zh-CN" altLang="en-US" smtClean="0"/>
              <a:t>一些特殊操作符的重载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defRPr/>
            </a:pPr>
            <a:r>
              <a:rPr lang="zh-CN" altLang="en-GB" smtClean="0"/>
              <a:t>赋值操作符“</a:t>
            </a:r>
            <a:r>
              <a:rPr lang="en-GB" altLang="zh-CN" smtClean="0"/>
              <a:t>=”</a:t>
            </a:r>
            <a:r>
              <a:rPr lang="zh-CN" altLang="en-GB" smtClean="0"/>
              <a:t>的重载</a:t>
            </a:r>
            <a:endParaRPr lang="zh-CN" altLang="en-US" smtClean="0"/>
          </a:p>
        </p:txBody>
      </p:sp>
      <p:sp>
        <p:nvSpPr>
          <p:cNvPr id="407555" name="Rectangle 3"/>
          <p:cNvSpPr>
            <a:spLocks noGrp="1" noChangeArrowheads="1"/>
          </p:cNvSpPr>
          <p:nvPr>
            <p:ph type="body" idx="1"/>
          </p:nvPr>
        </p:nvSpPr>
        <p:spPr/>
        <p:txBody>
          <a:bodyPr/>
          <a:lstStyle/>
          <a:p>
            <a:pPr eaLnBrk="1" hangingPunct="1">
              <a:defRPr/>
            </a:pPr>
            <a:r>
              <a:rPr lang="en-GB" altLang="zh-CN" dirty="0" smtClean="0"/>
              <a:t>C++</a:t>
            </a:r>
            <a:r>
              <a:rPr lang="zh-CN" altLang="en-GB" dirty="0" smtClean="0"/>
              <a:t>编译程序会为每个类定义一个</a:t>
            </a:r>
            <a:r>
              <a:rPr lang="zh-CN" altLang="en-GB" dirty="0" smtClean="0">
                <a:solidFill>
                  <a:srgbClr val="FFC000"/>
                </a:solidFill>
              </a:rPr>
              <a:t>隐式的赋值操作符重载函数</a:t>
            </a:r>
            <a:r>
              <a:rPr lang="zh-CN" altLang="en-GB" dirty="0" smtClean="0"/>
              <a:t>，其行为是：逐个成员进行赋值操作（</a:t>
            </a:r>
            <a:r>
              <a:rPr lang="en-GB" altLang="zh-CN" dirty="0" smtClean="0"/>
              <a:t>member-wise assignment</a:t>
            </a:r>
            <a:r>
              <a:rPr lang="zh-CN" altLang="en-GB" dirty="0" smtClean="0"/>
              <a:t>）。</a:t>
            </a:r>
          </a:p>
          <a:p>
            <a:pPr lvl="1" eaLnBrk="1" hangingPunct="1">
              <a:defRPr/>
            </a:pPr>
            <a:r>
              <a:rPr lang="zh-CN" altLang="en-GB" dirty="0" smtClean="0"/>
              <a:t>对于普通成员，它采用常规的赋值操作</a:t>
            </a:r>
            <a:r>
              <a:rPr lang="zh-CN" altLang="en-US" dirty="0"/>
              <a:t>。</a:t>
            </a:r>
            <a:endParaRPr lang="zh-CN" altLang="en-GB" dirty="0" smtClean="0"/>
          </a:p>
          <a:p>
            <a:pPr lvl="1" eaLnBrk="1" hangingPunct="1">
              <a:defRPr/>
            </a:pPr>
            <a:r>
              <a:rPr lang="zh-CN" altLang="en-GB" dirty="0" smtClean="0"/>
              <a:t>对于成员对象，则调用该成员对象的赋值操作符重载函数进行赋值操作</a:t>
            </a:r>
            <a:r>
              <a:rPr lang="zh-CN" altLang="en-US" dirty="0" smtClean="0"/>
              <a:t>。（</a:t>
            </a:r>
            <a:r>
              <a:rPr lang="zh-CN" altLang="en-GB" dirty="0" smtClean="0">
                <a:solidFill>
                  <a:srgbClr val="FFC000"/>
                </a:solidFill>
              </a:rPr>
              <a:t>递归</a:t>
            </a:r>
            <a:r>
              <a:rPr lang="zh-CN" altLang="en-US" dirty="0" smtClean="0">
                <a:solidFill>
                  <a:srgbClr val="FFC000"/>
                </a:solidFill>
              </a:rPr>
              <a:t>定义</a:t>
            </a:r>
            <a:r>
              <a:rPr lang="zh-CN" altLang="en-US"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body" idx="1"/>
          </p:nvPr>
        </p:nvSpPr>
        <p:spPr>
          <a:xfrm>
            <a:off x="250825" y="260350"/>
            <a:ext cx="8435975" cy="6597650"/>
          </a:xfrm>
        </p:spPr>
        <p:txBody>
          <a:bodyPr/>
          <a:lstStyle/>
          <a:p>
            <a:pPr defTabSz="414338" eaLnBrk="1" hangingPunct="1">
              <a:lnSpc>
                <a:spcPct val="90000"/>
              </a:lnSpc>
              <a:defRPr/>
            </a:pPr>
            <a:r>
              <a:rPr lang="zh-CN" altLang="en-US" sz="2400" smtClean="0"/>
              <a:t>对下面类</a:t>
            </a:r>
            <a:r>
              <a:rPr lang="en-US" altLang="zh-CN" sz="2400" smtClean="0"/>
              <a:t>A</a:t>
            </a:r>
            <a:r>
              <a:rPr lang="zh-CN" altLang="en-US" sz="2400" smtClean="0"/>
              <a:t>的对象进行赋值操作时，系统提供的赋值操作存在问题： </a:t>
            </a:r>
          </a:p>
          <a:p>
            <a:pPr lvl="1" defTabSz="414338" eaLnBrk="1" hangingPunct="1">
              <a:lnSpc>
                <a:spcPct val="120000"/>
              </a:lnSpc>
              <a:buFontTx/>
              <a:buNone/>
              <a:defRPr/>
            </a:pPr>
            <a:r>
              <a:rPr lang="en-GB" altLang="zh-CN" sz="2200" smtClean="0"/>
              <a:t>class A</a:t>
            </a:r>
          </a:p>
          <a:p>
            <a:pPr lvl="1" defTabSz="414338" eaLnBrk="1" hangingPunct="1">
              <a:lnSpc>
                <a:spcPct val="90000"/>
              </a:lnSpc>
              <a:buFontTx/>
              <a:buNone/>
              <a:defRPr/>
            </a:pPr>
            <a:r>
              <a:rPr lang="en-GB" altLang="zh-CN" sz="2200" smtClean="0"/>
              <a:t>{		</a:t>
            </a:r>
            <a:r>
              <a:rPr lang="en-GB" altLang="zh-CN" sz="2200" err="1" smtClean="0"/>
              <a:t>int</a:t>
            </a:r>
            <a:r>
              <a:rPr lang="en-GB" altLang="zh-CN" sz="2200" smtClean="0"/>
              <a:t> </a:t>
            </a:r>
            <a:r>
              <a:rPr lang="en-GB" altLang="zh-CN" sz="2200" err="1" smtClean="0"/>
              <a:t>x,y</a:t>
            </a:r>
            <a:r>
              <a:rPr lang="en-GB" altLang="zh-CN" sz="2200" smtClean="0"/>
              <a:t>;</a:t>
            </a:r>
          </a:p>
          <a:p>
            <a:pPr lvl="1" defTabSz="414338" eaLnBrk="1" hangingPunct="1">
              <a:lnSpc>
                <a:spcPct val="90000"/>
              </a:lnSpc>
              <a:buFontTx/>
              <a:buNone/>
              <a:defRPr/>
            </a:pPr>
            <a:r>
              <a:rPr lang="en-GB" altLang="zh-CN" sz="2200" smtClean="0"/>
              <a:t>		char *p;</a:t>
            </a:r>
          </a:p>
          <a:p>
            <a:pPr lvl="1" defTabSz="414338" eaLnBrk="1" hangingPunct="1">
              <a:lnSpc>
                <a:spcPct val="90000"/>
              </a:lnSpc>
              <a:buFontTx/>
              <a:buNone/>
              <a:defRPr/>
            </a:pPr>
            <a:r>
              <a:rPr lang="en-GB" altLang="zh-CN" sz="2200" smtClean="0"/>
              <a:t>	public:</a:t>
            </a:r>
          </a:p>
          <a:p>
            <a:pPr lvl="1" defTabSz="414338" eaLnBrk="1" hangingPunct="1">
              <a:lnSpc>
                <a:spcPct val="90000"/>
              </a:lnSpc>
              <a:buFontTx/>
              <a:buNone/>
              <a:defRPr/>
            </a:pPr>
            <a:r>
              <a:rPr lang="en-GB" altLang="zh-CN" sz="2200" smtClean="0"/>
              <a:t>		A() { x = y = 0; p = NULL; }</a:t>
            </a:r>
          </a:p>
          <a:p>
            <a:pPr lvl="1" defTabSz="414338" eaLnBrk="1" hangingPunct="1">
              <a:lnSpc>
                <a:spcPct val="90000"/>
              </a:lnSpc>
              <a:buFontTx/>
              <a:buNone/>
              <a:defRPr/>
            </a:pPr>
            <a:r>
              <a:rPr lang="en-GB" altLang="zh-CN" sz="2200" smtClean="0"/>
              <a:t>		A(const char *</a:t>
            </a:r>
            <a:r>
              <a:rPr lang="en-GB" altLang="zh-CN" sz="2200" err="1" smtClean="0"/>
              <a:t>str</a:t>
            </a:r>
            <a:r>
              <a:rPr lang="en-GB" altLang="zh-CN" sz="2200" smtClean="0"/>
              <a:t>) </a:t>
            </a:r>
          </a:p>
          <a:p>
            <a:pPr lvl="1" defTabSz="414338" eaLnBrk="1" hangingPunct="1">
              <a:lnSpc>
                <a:spcPct val="90000"/>
              </a:lnSpc>
              <a:buFontTx/>
              <a:buNone/>
              <a:defRPr/>
            </a:pPr>
            <a:r>
              <a:rPr lang="en-GB" altLang="zh-CN" sz="2200" smtClean="0"/>
              <a:t>		{	p = new char[</a:t>
            </a:r>
            <a:r>
              <a:rPr lang="en-GB" altLang="zh-CN" sz="2200" err="1" smtClean="0"/>
              <a:t>strlen</a:t>
            </a:r>
            <a:r>
              <a:rPr lang="en-GB" altLang="zh-CN" sz="2200" smtClean="0"/>
              <a:t>(</a:t>
            </a:r>
            <a:r>
              <a:rPr lang="en-GB" altLang="zh-CN" sz="2200" err="1" smtClean="0"/>
              <a:t>str</a:t>
            </a:r>
            <a:r>
              <a:rPr lang="en-GB" altLang="zh-CN" sz="2200" smtClean="0"/>
              <a:t>)+1];</a:t>
            </a:r>
          </a:p>
          <a:p>
            <a:pPr lvl="1" defTabSz="414338" eaLnBrk="1" hangingPunct="1">
              <a:lnSpc>
                <a:spcPct val="90000"/>
              </a:lnSpc>
              <a:buFontTx/>
              <a:buNone/>
              <a:defRPr/>
            </a:pPr>
            <a:r>
              <a:rPr lang="en-GB" altLang="zh-CN" sz="2200" smtClean="0"/>
              <a:t>			</a:t>
            </a:r>
            <a:r>
              <a:rPr lang="fr-FR" altLang="zh-CN" sz="2200" smtClean="0"/>
              <a:t>strcpy(p,str);</a:t>
            </a:r>
          </a:p>
          <a:p>
            <a:pPr lvl="1" defTabSz="414338" eaLnBrk="1" hangingPunct="1">
              <a:lnSpc>
                <a:spcPct val="90000"/>
              </a:lnSpc>
              <a:buFontTx/>
              <a:buNone/>
              <a:defRPr/>
            </a:pPr>
            <a:r>
              <a:rPr lang="fr-FR" altLang="zh-CN" sz="2200" smtClean="0"/>
              <a:t>			x = y = 0;</a:t>
            </a:r>
          </a:p>
          <a:p>
            <a:pPr lvl="1" defTabSz="414338" eaLnBrk="1" hangingPunct="1">
              <a:lnSpc>
                <a:spcPct val="90000"/>
              </a:lnSpc>
              <a:buFontTx/>
              <a:buNone/>
              <a:defRPr/>
            </a:pPr>
            <a:r>
              <a:rPr lang="fr-FR" altLang="zh-CN" sz="2200" smtClean="0"/>
              <a:t>		</a:t>
            </a:r>
            <a:r>
              <a:rPr lang="it-IT" altLang="zh-CN" sz="2200" smtClean="0"/>
              <a:t>}</a:t>
            </a:r>
          </a:p>
          <a:p>
            <a:pPr lvl="1" defTabSz="414338" eaLnBrk="1" hangingPunct="1">
              <a:lnSpc>
                <a:spcPct val="90000"/>
              </a:lnSpc>
              <a:buFontTx/>
              <a:buNone/>
              <a:defRPr/>
            </a:pPr>
            <a:r>
              <a:rPr lang="it-IT" altLang="zh-CN" sz="2200" smtClean="0"/>
              <a:t>		~A()</a:t>
            </a:r>
          </a:p>
          <a:p>
            <a:pPr lvl="1" defTabSz="414338" eaLnBrk="1" hangingPunct="1">
              <a:lnSpc>
                <a:spcPct val="90000"/>
              </a:lnSpc>
              <a:buFontTx/>
              <a:buNone/>
              <a:defRPr/>
            </a:pPr>
            <a:r>
              <a:rPr lang="it-IT" altLang="zh-CN" sz="2200" smtClean="0"/>
              <a:t>		{	delete []p;</a:t>
            </a:r>
          </a:p>
          <a:p>
            <a:pPr lvl="1" defTabSz="414338" eaLnBrk="1" hangingPunct="1">
              <a:lnSpc>
                <a:spcPct val="90000"/>
              </a:lnSpc>
              <a:buFontTx/>
              <a:buNone/>
              <a:defRPr/>
            </a:pPr>
            <a:r>
              <a:rPr lang="it-IT" altLang="zh-CN" sz="2200" smtClean="0"/>
              <a:t>			p = NULL;</a:t>
            </a:r>
          </a:p>
          <a:p>
            <a:pPr lvl="1" defTabSz="414338" eaLnBrk="1" hangingPunct="1">
              <a:lnSpc>
                <a:spcPct val="90000"/>
              </a:lnSpc>
              <a:buFontTx/>
              <a:buNone/>
              <a:defRPr/>
            </a:pPr>
            <a:r>
              <a:rPr lang="it-IT" altLang="zh-CN" sz="2200" smtClean="0"/>
              <a:t>		</a:t>
            </a:r>
            <a:r>
              <a:rPr lang="en-GB" altLang="zh-CN" sz="2200" smtClean="0"/>
              <a:t>}</a:t>
            </a:r>
          </a:p>
          <a:p>
            <a:pPr lvl="1" defTabSz="414338" eaLnBrk="1" hangingPunct="1">
              <a:lnSpc>
                <a:spcPct val="90000"/>
              </a:lnSpc>
              <a:buFontTx/>
              <a:buNone/>
              <a:defRPr/>
            </a:pPr>
            <a:r>
              <a:rPr lang="en-GB" altLang="zh-CN" sz="2200" smtClean="0"/>
              <a:t>};</a:t>
            </a:r>
            <a:r>
              <a:rPr lang="en-US" altLang="zh-CN" sz="22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a:xfrm>
            <a:off x="179388" y="188913"/>
            <a:ext cx="8964612" cy="2663825"/>
          </a:xfrm>
        </p:spPr>
        <p:txBody>
          <a:bodyPr/>
          <a:lstStyle/>
          <a:p>
            <a:pPr eaLnBrk="1" hangingPunct="1">
              <a:buFont typeface="Wingdings" pitchFamily="2" charset="2"/>
              <a:buNone/>
              <a:defRPr/>
            </a:pPr>
            <a:r>
              <a:rPr lang="en-GB" altLang="zh-CN" sz="2800" smtClean="0"/>
              <a:t>A </a:t>
            </a:r>
            <a:r>
              <a:rPr lang="en-GB" altLang="zh-CN" sz="2800" err="1" smtClean="0"/>
              <a:t>a</a:t>
            </a:r>
            <a:r>
              <a:rPr lang="en-GB" altLang="zh-CN" sz="2800" smtClean="0"/>
              <a:t>("xyz"),b("</a:t>
            </a:r>
            <a:r>
              <a:rPr lang="en-GB" altLang="zh-CN" sz="2800" err="1" smtClean="0"/>
              <a:t>abcdefg</a:t>
            </a:r>
            <a:r>
              <a:rPr lang="en-GB" altLang="zh-CN" sz="2800" smtClean="0"/>
              <a:t>");</a:t>
            </a:r>
          </a:p>
          <a:p>
            <a:pPr eaLnBrk="1" hangingPunct="1">
              <a:buFont typeface="Wingdings" pitchFamily="2" charset="2"/>
              <a:buNone/>
              <a:defRPr/>
            </a:pPr>
            <a:r>
              <a:rPr lang="en-GB" altLang="zh-CN" sz="2800" smtClean="0"/>
              <a:t>.......</a:t>
            </a:r>
          </a:p>
          <a:p>
            <a:pPr eaLnBrk="1" hangingPunct="1">
              <a:buFont typeface="Wingdings" pitchFamily="2" charset="2"/>
              <a:buNone/>
              <a:defRPr/>
            </a:pPr>
            <a:r>
              <a:rPr lang="en-GB" altLang="zh-CN" sz="2800" smtClean="0"/>
              <a:t>a = b;  </a:t>
            </a:r>
          </a:p>
          <a:p>
            <a:pPr eaLnBrk="1" hangingPunct="1">
              <a:buFont typeface="Wingdings" pitchFamily="2" charset="2"/>
              <a:buNone/>
              <a:defRPr/>
            </a:pPr>
            <a:r>
              <a:rPr lang="en-GB" altLang="zh-CN" sz="2800" smtClean="0"/>
              <a:t>//</a:t>
            </a:r>
            <a:r>
              <a:rPr lang="zh-CN" altLang="en-GB" sz="2800" smtClean="0"/>
              <a:t>赋值后，</a:t>
            </a:r>
            <a:r>
              <a:rPr lang="en-GB" altLang="zh-CN" sz="2800" err="1" smtClean="0"/>
              <a:t>a.p</a:t>
            </a:r>
            <a:r>
              <a:rPr lang="zh-CN" altLang="en-GB" sz="2800" smtClean="0"/>
              <a:t>原来所指向的空间成了</a:t>
            </a:r>
            <a:r>
              <a:rPr lang="zh-CN" altLang="en-GB" sz="2800" smtClean="0">
                <a:latin typeface="Arial"/>
              </a:rPr>
              <a:t>“</a:t>
            </a:r>
            <a:r>
              <a:rPr lang="zh-CN" altLang="en-GB" sz="2800" smtClean="0">
                <a:solidFill>
                  <a:schemeClr val="folHlink"/>
                </a:solidFill>
              </a:rPr>
              <a:t>孤儿</a:t>
            </a:r>
            <a:r>
              <a:rPr lang="zh-CN" altLang="en-GB" sz="2800" smtClean="0">
                <a:latin typeface="Arial"/>
              </a:rPr>
              <a:t>”</a:t>
            </a:r>
            <a:endParaRPr lang="en-US" altLang="zh-CN" sz="2800" smtClean="0">
              <a:latin typeface="Arial"/>
            </a:endParaRPr>
          </a:p>
          <a:p>
            <a:pPr eaLnBrk="1" hangingPunct="1">
              <a:buFont typeface="Wingdings" pitchFamily="2" charset="2"/>
              <a:buNone/>
              <a:defRPr/>
            </a:pPr>
            <a:r>
              <a:rPr lang="en-US" altLang="zh-CN" sz="2800" smtClean="0">
                <a:latin typeface="Arial"/>
              </a:rPr>
              <a:t>//a</a:t>
            </a:r>
            <a:r>
              <a:rPr lang="zh-CN" altLang="en-US" sz="2800" smtClean="0">
                <a:latin typeface="Arial"/>
              </a:rPr>
              <a:t>，</a:t>
            </a:r>
            <a:r>
              <a:rPr lang="en-US" altLang="zh-CN" sz="2800" smtClean="0">
                <a:latin typeface="Arial"/>
              </a:rPr>
              <a:t>b</a:t>
            </a:r>
            <a:r>
              <a:rPr lang="zh-CN" altLang="en-US" sz="2800" smtClean="0">
                <a:latin typeface="Arial"/>
              </a:rPr>
              <a:t>消亡时，</a:t>
            </a:r>
            <a:r>
              <a:rPr lang="en-US" altLang="zh-CN" sz="2800" smtClean="0">
                <a:latin typeface="Arial"/>
              </a:rPr>
              <a:t>"</a:t>
            </a:r>
            <a:r>
              <a:rPr lang="en-US" altLang="zh-CN" sz="2800" err="1" smtClean="0">
                <a:latin typeface="Arial"/>
              </a:rPr>
              <a:t>abcdefg</a:t>
            </a:r>
            <a:r>
              <a:rPr lang="en-US" altLang="zh-CN" sz="2800" smtClean="0">
                <a:latin typeface="Arial"/>
              </a:rPr>
              <a:t>"</a:t>
            </a:r>
            <a:r>
              <a:rPr lang="zh-CN" altLang="en-US" sz="2800" smtClean="0">
                <a:latin typeface="Arial"/>
              </a:rPr>
              <a:t>所在的空间将会被</a:t>
            </a:r>
            <a:r>
              <a:rPr lang="zh-CN" altLang="en-US" sz="2800" smtClean="0">
                <a:solidFill>
                  <a:srgbClr val="FFC000"/>
                </a:solidFill>
                <a:latin typeface="Arial"/>
              </a:rPr>
              <a:t>释放两次</a:t>
            </a:r>
            <a:r>
              <a:rPr lang="zh-CN" altLang="en-US" sz="2800" smtClean="0">
                <a:latin typeface="Arial"/>
              </a:rPr>
              <a:t>！</a:t>
            </a:r>
            <a:endParaRPr lang="zh-CN" altLang="en-US" sz="2800" smtClean="0"/>
          </a:p>
        </p:txBody>
      </p:sp>
      <p:sp>
        <p:nvSpPr>
          <p:cNvPr id="24579" name="Rectangle 5"/>
          <p:cNvSpPr>
            <a:spLocks noChangeArrowheads="1"/>
          </p:cNvSpPr>
          <p:nvPr/>
        </p:nvSpPr>
        <p:spPr bwMode="auto">
          <a:xfrm>
            <a:off x="1670050" y="3833813"/>
            <a:ext cx="795338"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24580" name="Line 6"/>
          <p:cNvSpPr>
            <a:spLocks noChangeShapeType="1"/>
          </p:cNvSpPr>
          <p:nvPr/>
        </p:nvSpPr>
        <p:spPr bwMode="auto">
          <a:xfrm>
            <a:off x="1670050" y="4391025"/>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1" name="Line 7"/>
          <p:cNvSpPr>
            <a:spLocks noChangeShapeType="1"/>
          </p:cNvSpPr>
          <p:nvPr/>
        </p:nvSpPr>
        <p:spPr bwMode="auto">
          <a:xfrm>
            <a:off x="1670050" y="5008563"/>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2" name="Rectangle 8"/>
          <p:cNvSpPr>
            <a:spLocks noChangeArrowheads="1"/>
          </p:cNvSpPr>
          <p:nvPr/>
        </p:nvSpPr>
        <p:spPr bwMode="auto">
          <a:xfrm>
            <a:off x="5699125" y="3803650"/>
            <a:ext cx="795338"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24583" name="Line 9"/>
          <p:cNvSpPr>
            <a:spLocks noChangeShapeType="1"/>
          </p:cNvSpPr>
          <p:nvPr/>
        </p:nvSpPr>
        <p:spPr bwMode="auto">
          <a:xfrm>
            <a:off x="5699125" y="4360863"/>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Line 10"/>
          <p:cNvSpPr>
            <a:spLocks noChangeShapeType="1"/>
          </p:cNvSpPr>
          <p:nvPr/>
        </p:nvSpPr>
        <p:spPr bwMode="auto">
          <a:xfrm>
            <a:off x="5699125" y="4978400"/>
            <a:ext cx="795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Rectangle 11"/>
          <p:cNvSpPr>
            <a:spLocks noChangeArrowheads="1"/>
          </p:cNvSpPr>
          <p:nvPr/>
        </p:nvSpPr>
        <p:spPr bwMode="auto">
          <a:xfrm>
            <a:off x="3259138" y="5008563"/>
            <a:ext cx="898525" cy="611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341004" name="Line 12"/>
          <p:cNvSpPr>
            <a:spLocks noChangeShapeType="1"/>
          </p:cNvSpPr>
          <p:nvPr/>
        </p:nvSpPr>
        <p:spPr bwMode="auto">
          <a:xfrm>
            <a:off x="2200275" y="5314950"/>
            <a:ext cx="1058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1005" name="Line 13"/>
          <p:cNvSpPr>
            <a:spLocks noChangeShapeType="1"/>
          </p:cNvSpPr>
          <p:nvPr/>
        </p:nvSpPr>
        <p:spPr bwMode="auto">
          <a:xfrm>
            <a:off x="2124075" y="5314950"/>
            <a:ext cx="0" cy="922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06" name="Line 14"/>
          <p:cNvSpPr>
            <a:spLocks noChangeShapeType="1"/>
          </p:cNvSpPr>
          <p:nvPr/>
        </p:nvSpPr>
        <p:spPr bwMode="auto">
          <a:xfrm flipH="1">
            <a:off x="2124075" y="6237288"/>
            <a:ext cx="5903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07" name="Line 15"/>
          <p:cNvSpPr>
            <a:spLocks noChangeShapeType="1"/>
          </p:cNvSpPr>
          <p:nvPr/>
        </p:nvSpPr>
        <p:spPr bwMode="auto">
          <a:xfrm flipV="1">
            <a:off x="8027988" y="5619750"/>
            <a:ext cx="0" cy="617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Text Box 16"/>
          <p:cNvSpPr txBox="1">
            <a:spLocks noChangeArrowheads="1"/>
          </p:cNvSpPr>
          <p:nvPr/>
        </p:nvSpPr>
        <p:spPr bwMode="auto">
          <a:xfrm>
            <a:off x="1054100" y="3946525"/>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x</a:t>
            </a:r>
          </a:p>
        </p:txBody>
      </p:sp>
      <p:sp>
        <p:nvSpPr>
          <p:cNvPr id="24591" name="Text Box 17"/>
          <p:cNvSpPr txBox="1">
            <a:spLocks noChangeArrowheads="1"/>
          </p:cNvSpPr>
          <p:nvPr/>
        </p:nvSpPr>
        <p:spPr bwMode="auto">
          <a:xfrm>
            <a:off x="1042988"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y</a:t>
            </a:r>
          </a:p>
        </p:txBody>
      </p:sp>
      <p:sp>
        <p:nvSpPr>
          <p:cNvPr id="24592" name="Text Box 18"/>
          <p:cNvSpPr txBox="1">
            <a:spLocks noChangeArrowheads="1"/>
          </p:cNvSpPr>
          <p:nvPr/>
        </p:nvSpPr>
        <p:spPr bwMode="auto">
          <a:xfrm>
            <a:off x="1054100" y="5172075"/>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a:t>
            </a:r>
          </a:p>
        </p:txBody>
      </p:sp>
      <p:sp>
        <p:nvSpPr>
          <p:cNvPr id="24593" name="Text Box 19"/>
          <p:cNvSpPr txBox="1">
            <a:spLocks noChangeArrowheads="1"/>
          </p:cNvSpPr>
          <p:nvPr/>
        </p:nvSpPr>
        <p:spPr bwMode="auto">
          <a:xfrm>
            <a:off x="5014913" y="393223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x</a:t>
            </a:r>
          </a:p>
        </p:txBody>
      </p:sp>
      <p:sp>
        <p:nvSpPr>
          <p:cNvPr id="24594" name="Text Box 20"/>
          <p:cNvSpPr txBox="1">
            <a:spLocks noChangeArrowheads="1"/>
          </p:cNvSpPr>
          <p:nvPr/>
        </p:nvSpPr>
        <p:spPr bwMode="auto">
          <a:xfrm>
            <a:off x="5003800" y="450850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y</a:t>
            </a:r>
          </a:p>
        </p:txBody>
      </p:sp>
      <p:sp>
        <p:nvSpPr>
          <p:cNvPr id="24595" name="Text Box 21"/>
          <p:cNvSpPr txBox="1">
            <a:spLocks noChangeArrowheads="1"/>
          </p:cNvSpPr>
          <p:nvPr/>
        </p:nvSpPr>
        <p:spPr bwMode="auto">
          <a:xfrm>
            <a:off x="5014913" y="515778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a:t>
            </a:r>
          </a:p>
        </p:txBody>
      </p:sp>
      <p:sp>
        <p:nvSpPr>
          <p:cNvPr id="24596" name="Text Box 22"/>
          <p:cNvSpPr txBox="1">
            <a:spLocks noChangeArrowheads="1"/>
          </p:cNvSpPr>
          <p:nvPr/>
        </p:nvSpPr>
        <p:spPr bwMode="auto">
          <a:xfrm>
            <a:off x="1773238" y="328453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a</a:t>
            </a:r>
          </a:p>
        </p:txBody>
      </p:sp>
      <p:sp>
        <p:nvSpPr>
          <p:cNvPr id="24597" name="Text Box 23"/>
          <p:cNvSpPr txBox="1">
            <a:spLocks noChangeArrowheads="1"/>
          </p:cNvSpPr>
          <p:nvPr/>
        </p:nvSpPr>
        <p:spPr bwMode="auto">
          <a:xfrm>
            <a:off x="5753100" y="3298825"/>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b</a:t>
            </a:r>
          </a:p>
        </p:txBody>
      </p:sp>
      <p:sp>
        <p:nvSpPr>
          <p:cNvPr id="24598" name="Text Box 24"/>
          <p:cNvSpPr txBox="1">
            <a:spLocks noChangeArrowheads="1"/>
          </p:cNvSpPr>
          <p:nvPr/>
        </p:nvSpPr>
        <p:spPr bwMode="auto">
          <a:xfrm>
            <a:off x="3373438" y="514985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xyz</a:t>
            </a:r>
          </a:p>
        </p:txBody>
      </p:sp>
      <p:sp>
        <p:nvSpPr>
          <p:cNvPr id="24599" name="Text Box 25"/>
          <p:cNvSpPr txBox="1">
            <a:spLocks noChangeArrowheads="1"/>
          </p:cNvSpPr>
          <p:nvPr/>
        </p:nvSpPr>
        <p:spPr bwMode="auto">
          <a:xfrm>
            <a:off x="1773238" y="39465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0</a:t>
            </a:r>
          </a:p>
        </p:txBody>
      </p:sp>
      <p:sp>
        <p:nvSpPr>
          <p:cNvPr id="24600" name="Text Box 26"/>
          <p:cNvSpPr txBox="1">
            <a:spLocks noChangeArrowheads="1"/>
          </p:cNvSpPr>
          <p:nvPr/>
        </p:nvSpPr>
        <p:spPr bwMode="auto">
          <a:xfrm>
            <a:off x="1752600" y="445135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0</a:t>
            </a:r>
          </a:p>
        </p:txBody>
      </p:sp>
      <p:sp>
        <p:nvSpPr>
          <p:cNvPr id="24601" name="Text Box 27"/>
          <p:cNvSpPr txBox="1">
            <a:spLocks noChangeArrowheads="1"/>
          </p:cNvSpPr>
          <p:nvPr/>
        </p:nvSpPr>
        <p:spPr bwMode="auto">
          <a:xfrm>
            <a:off x="5803900" y="393223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0</a:t>
            </a:r>
          </a:p>
        </p:txBody>
      </p:sp>
      <p:sp>
        <p:nvSpPr>
          <p:cNvPr id="24602" name="Text Box 28"/>
          <p:cNvSpPr txBox="1">
            <a:spLocks noChangeArrowheads="1"/>
          </p:cNvSpPr>
          <p:nvPr/>
        </p:nvSpPr>
        <p:spPr bwMode="auto">
          <a:xfrm>
            <a:off x="5783263" y="443706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0</a:t>
            </a:r>
          </a:p>
        </p:txBody>
      </p:sp>
      <p:sp>
        <p:nvSpPr>
          <p:cNvPr id="24603" name="Rectangle 29"/>
          <p:cNvSpPr>
            <a:spLocks noChangeArrowheads="1"/>
          </p:cNvSpPr>
          <p:nvPr/>
        </p:nvSpPr>
        <p:spPr bwMode="auto">
          <a:xfrm>
            <a:off x="7418388" y="5013325"/>
            <a:ext cx="1185862"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24604" name="Text Box 30"/>
          <p:cNvSpPr txBox="1">
            <a:spLocks noChangeArrowheads="1"/>
          </p:cNvSpPr>
          <p:nvPr/>
        </p:nvSpPr>
        <p:spPr bwMode="auto">
          <a:xfrm>
            <a:off x="7518400" y="510063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abcdefg</a:t>
            </a:r>
          </a:p>
        </p:txBody>
      </p:sp>
      <p:sp>
        <p:nvSpPr>
          <p:cNvPr id="24605" name="Line 31"/>
          <p:cNvSpPr>
            <a:spLocks noChangeShapeType="1"/>
          </p:cNvSpPr>
          <p:nvPr/>
        </p:nvSpPr>
        <p:spPr bwMode="auto">
          <a:xfrm>
            <a:off x="6084888" y="5302250"/>
            <a:ext cx="1295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anim calcmode="lin" valueType="num">
                                      <p:cBhvr additive="base">
                                        <p:cTn id="7" dur="5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341004"/>
                                        </p:tgtEl>
                                        <p:attrNameLst>
                                          <p:attrName>ppt_x</p:attrName>
                                        </p:attrNameLst>
                                      </p:cBhvr>
                                      <p:tavLst>
                                        <p:tav tm="0">
                                          <p:val>
                                            <p:strVal val="ppt_x"/>
                                          </p:val>
                                        </p:tav>
                                        <p:tav tm="100000">
                                          <p:val>
                                            <p:strVal val="ppt_x"/>
                                          </p:val>
                                        </p:tav>
                                      </p:tavLst>
                                    </p:anim>
                                    <p:anim calcmode="lin" valueType="num">
                                      <p:cBhvr additive="base">
                                        <p:cTn id="13" dur="500"/>
                                        <p:tgtEl>
                                          <p:spTgt spid="341004"/>
                                        </p:tgtEl>
                                        <p:attrNameLst>
                                          <p:attrName>ppt_y</p:attrName>
                                        </p:attrNameLst>
                                      </p:cBhvr>
                                      <p:tavLst>
                                        <p:tav tm="0">
                                          <p:val>
                                            <p:strVal val="ppt_y"/>
                                          </p:val>
                                        </p:tav>
                                        <p:tav tm="100000">
                                          <p:val>
                                            <p:strVal val="1+ppt_h/2"/>
                                          </p:val>
                                        </p:tav>
                                      </p:tavLst>
                                    </p:anim>
                                    <p:set>
                                      <p:cBhvr>
                                        <p:cTn id="14" dur="1" fill="hold">
                                          <p:stCondLst>
                                            <p:cond delay="499"/>
                                          </p:stCondLst>
                                        </p:cTn>
                                        <p:tgtEl>
                                          <p:spTgt spid="34100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1005"/>
                                        </p:tgtEl>
                                        <p:attrNameLst>
                                          <p:attrName>style.visibility</p:attrName>
                                        </p:attrNameLst>
                                      </p:cBhvr>
                                      <p:to>
                                        <p:strVal val="visible"/>
                                      </p:to>
                                    </p:set>
                                    <p:anim calcmode="lin" valueType="num">
                                      <p:cBhvr additive="base">
                                        <p:cTn id="19" dur="500" fill="hold"/>
                                        <p:tgtEl>
                                          <p:spTgt spid="341005"/>
                                        </p:tgtEl>
                                        <p:attrNameLst>
                                          <p:attrName>ppt_x</p:attrName>
                                        </p:attrNameLst>
                                      </p:cBhvr>
                                      <p:tavLst>
                                        <p:tav tm="0">
                                          <p:val>
                                            <p:strVal val="#ppt_x"/>
                                          </p:val>
                                        </p:tav>
                                        <p:tav tm="100000">
                                          <p:val>
                                            <p:strVal val="#ppt_x"/>
                                          </p:val>
                                        </p:tav>
                                      </p:tavLst>
                                    </p:anim>
                                    <p:anim calcmode="lin" valueType="num">
                                      <p:cBhvr additive="base">
                                        <p:cTn id="20" dur="500" fill="hold"/>
                                        <p:tgtEl>
                                          <p:spTgt spid="3410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1006"/>
                                        </p:tgtEl>
                                        <p:attrNameLst>
                                          <p:attrName>style.visibility</p:attrName>
                                        </p:attrNameLst>
                                      </p:cBhvr>
                                      <p:to>
                                        <p:strVal val="visible"/>
                                      </p:to>
                                    </p:set>
                                    <p:anim calcmode="lin" valueType="num">
                                      <p:cBhvr additive="base">
                                        <p:cTn id="23" dur="500" fill="hold"/>
                                        <p:tgtEl>
                                          <p:spTgt spid="341006"/>
                                        </p:tgtEl>
                                        <p:attrNameLst>
                                          <p:attrName>ppt_x</p:attrName>
                                        </p:attrNameLst>
                                      </p:cBhvr>
                                      <p:tavLst>
                                        <p:tav tm="0">
                                          <p:val>
                                            <p:strVal val="#ppt_x"/>
                                          </p:val>
                                        </p:tav>
                                        <p:tav tm="100000">
                                          <p:val>
                                            <p:strVal val="#ppt_x"/>
                                          </p:val>
                                        </p:tav>
                                      </p:tavLst>
                                    </p:anim>
                                    <p:anim calcmode="lin" valueType="num">
                                      <p:cBhvr additive="base">
                                        <p:cTn id="24" dur="500" fill="hold"/>
                                        <p:tgtEl>
                                          <p:spTgt spid="3410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1007"/>
                                        </p:tgtEl>
                                        <p:attrNameLst>
                                          <p:attrName>style.visibility</p:attrName>
                                        </p:attrNameLst>
                                      </p:cBhvr>
                                      <p:to>
                                        <p:strVal val="visible"/>
                                      </p:to>
                                    </p:set>
                                    <p:anim calcmode="lin" valueType="num">
                                      <p:cBhvr additive="base">
                                        <p:cTn id="27" dur="500" fill="hold"/>
                                        <p:tgtEl>
                                          <p:spTgt spid="341007"/>
                                        </p:tgtEl>
                                        <p:attrNameLst>
                                          <p:attrName>ppt_x</p:attrName>
                                        </p:attrNameLst>
                                      </p:cBhvr>
                                      <p:tavLst>
                                        <p:tav tm="0">
                                          <p:val>
                                            <p:strVal val="#ppt_x"/>
                                          </p:val>
                                        </p:tav>
                                        <p:tav tm="100000">
                                          <p:val>
                                            <p:strVal val="#ppt_x"/>
                                          </p:val>
                                        </p:tav>
                                      </p:tavLst>
                                    </p:anim>
                                    <p:anim calcmode="lin" valueType="num">
                                      <p:cBhvr additive="base">
                                        <p:cTn id="28" dur="500" fill="hold"/>
                                        <p:tgtEl>
                                          <p:spTgt spid="34100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40995">
                                            <p:txEl>
                                              <p:pRg st="3" end="3"/>
                                            </p:txEl>
                                          </p:spTgt>
                                        </p:tgtEl>
                                        <p:attrNameLst>
                                          <p:attrName>style.visibility</p:attrName>
                                        </p:attrNameLst>
                                      </p:cBhvr>
                                      <p:to>
                                        <p:strVal val="visible"/>
                                      </p:to>
                                    </p:set>
                                    <p:anim calcmode="lin" valueType="num">
                                      <p:cBhvr additive="base">
                                        <p:cTn id="33" dur="5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0995">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0995">
                                            <p:txEl>
                                              <p:pRg st="4" end="4"/>
                                            </p:txEl>
                                          </p:spTgt>
                                        </p:tgtEl>
                                        <p:attrNameLst>
                                          <p:attrName>style.visibility</p:attrName>
                                        </p:attrNameLst>
                                      </p:cBhvr>
                                      <p:to>
                                        <p:strVal val="visible"/>
                                      </p:to>
                                    </p:set>
                                    <p:anim calcmode="lin" valueType="num">
                                      <p:cBhvr additive="base">
                                        <p:cTn id="37" dur="500" fill="hold"/>
                                        <p:tgtEl>
                                          <p:spTgt spid="3409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0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4" grpId="0" animBg="1"/>
      <p:bldP spid="341005" grpId="0" animBg="1"/>
      <p:bldP spid="341006" grpId="0" animBg="1"/>
      <p:bldP spid="3410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a:xfrm>
            <a:off x="457200" y="366713"/>
            <a:ext cx="8229600" cy="5942012"/>
          </a:xfrm>
        </p:spPr>
        <p:txBody>
          <a:bodyPr/>
          <a:lstStyle/>
          <a:p>
            <a:pPr eaLnBrk="1" hangingPunct="1">
              <a:defRPr/>
            </a:pPr>
            <a:r>
              <a:rPr lang="zh-CN" altLang="en-GB" sz="2800" dirty="0" smtClean="0"/>
              <a:t>解决上面问题的办法是自己定义赋值操作符重载函数：</a:t>
            </a:r>
          </a:p>
          <a:p>
            <a:pPr lvl="1" eaLnBrk="1" hangingPunct="1">
              <a:buFontTx/>
              <a:buNone/>
              <a:defRPr/>
            </a:pPr>
            <a:r>
              <a:rPr lang="en-GB" altLang="zh-CN" sz="2400" dirty="0" smtClean="0"/>
              <a:t>class A</a:t>
            </a:r>
          </a:p>
          <a:p>
            <a:pPr lvl="1" eaLnBrk="1" hangingPunct="1">
              <a:buFontTx/>
              <a:buNone/>
              <a:defRPr/>
            </a:pPr>
            <a:r>
              <a:rPr lang="en-GB" altLang="zh-CN" sz="2400" dirty="0" smtClean="0"/>
              <a:t>{  ......</a:t>
            </a:r>
          </a:p>
          <a:p>
            <a:pPr lvl="2" eaLnBrk="1" hangingPunct="1">
              <a:buFontTx/>
              <a:buNone/>
              <a:defRPr/>
            </a:pPr>
            <a:r>
              <a:rPr lang="en-GB" altLang="zh-CN" sz="2000" dirty="0" smtClean="0"/>
              <a:t>A&amp; operator = (</a:t>
            </a:r>
            <a:r>
              <a:rPr lang="en-GB" altLang="zh-CN" sz="2000" dirty="0" err="1" smtClean="0"/>
              <a:t>const</a:t>
            </a:r>
            <a:r>
              <a:rPr lang="en-GB" altLang="zh-CN" sz="2000" dirty="0" smtClean="0"/>
              <a:t> A&amp; a)</a:t>
            </a:r>
          </a:p>
          <a:p>
            <a:pPr lvl="2" eaLnBrk="1" hangingPunct="1">
              <a:buFontTx/>
              <a:buNone/>
              <a:defRPr/>
            </a:pPr>
            <a:r>
              <a:rPr lang="en-GB" altLang="zh-CN" sz="2000" dirty="0" smtClean="0"/>
              <a:t>{	if (&amp;a == this) return *this;  //</a:t>
            </a:r>
            <a:r>
              <a:rPr lang="zh-CN" altLang="en-GB" sz="2000" dirty="0" smtClean="0"/>
              <a:t>防止自身赋值。</a:t>
            </a:r>
          </a:p>
          <a:p>
            <a:pPr lvl="2" eaLnBrk="1" hangingPunct="1">
              <a:buFontTx/>
              <a:buNone/>
              <a:defRPr/>
            </a:pPr>
            <a:r>
              <a:rPr lang="zh-CN" altLang="en-GB" sz="2000" dirty="0" smtClean="0"/>
              <a:t>	</a:t>
            </a:r>
            <a:r>
              <a:rPr lang="en-GB" altLang="zh-CN" sz="2000" dirty="0" smtClean="0"/>
              <a:t>delete []p;</a:t>
            </a:r>
          </a:p>
          <a:p>
            <a:pPr lvl="2" eaLnBrk="1" hangingPunct="1">
              <a:buFontTx/>
              <a:buNone/>
              <a:defRPr/>
            </a:pPr>
            <a:r>
              <a:rPr lang="en-GB" altLang="zh-CN" sz="2000" dirty="0" smtClean="0"/>
              <a:t>	p = new char[</a:t>
            </a:r>
            <a:r>
              <a:rPr lang="en-GB" altLang="zh-CN" sz="2000" dirty="0" err="1" smtClean="0"/>
              <a:t>strlen</a:t>
            </a:r>
            <a:r>
              <a:rPr lang="en-GB" altLang="zh-CN" sz="2000" dirty="0" smtClean="0"/>
              <a:t>(</a:t>
            </a:r>
            <a:r>
              <a:rPr lang="en-GB" altLang="zh-CN" sz="2000" dirty="0" err="1" smtClean="0"/>
              <a:t>a.p</a:t>
            </a:r>
            <a:r>
              <a:rPr lang="en-GB" altLang="zh-CN" sz="2000" dirty="0" smtClean="0"/>
              <a:t>)+1];</a:t>
            </a:r>
          </a:p>
          <a:p>
            <a:pPr lvl="2" eaLnBrk="1" hangingPunct="1">
              <a:buFontTx/>
              <a:buNone/>
              <a:defRPr/>
            </a:pPr>
            <a:r>
              <a:rPr lang="en-GB" altLang="zh-CN" sz="2000" dirty="0" smtClean="0"/>
              <a:t>	</a:t>
            </a:r>
            <a:r>
              <a:rPr lang="en-GB" altLang="zh-CN" sz="2000" dirty="0" err="1" smtClean="0"/>
              <a:t>strcpy</a:t>
            </a:r>
            <a:r>
              <a:rPr lang="en-GB" altLang="zh-CN" sz="2000" dirty="0" smtClean="0"/>
              <a:t>(</a:t>
            </a:r>
            <a:r>
              <a:rPr lang="en-GB" altLang="zh-CN" sz="2000" dirty="0" err="1" smtClean="0"/>
              <a:t>p,a.p</a:t>
            </a:r>
            <a:r>
              <a:rPr lang="en-GB" altLang="zh-CN" sz="2000" dirty="0" smtClean="0"/>
              <a:t>);</a:t>
            </a:r>
          </a:p>
          <a:p>
            <a:pPr lvl="2" eaLnBrk="1" hangingPunct="1">
              <a:buFontTx/>
              <a:buNone/>
              <a:defRPr/>
            </a:pPr>
            <a:r>
              <a:rPr lang="en-GB" altLang="zh-CN" sz="2000" dirty="0" smtClean="0"/>
              <a:t>   x = </a:t>
            </a:r>
            <a:r>
              <a:rPr lang="en-GB" altLang="zh-CN" sz="2000" dirty="0" err="1" smtClean="0"/>
              <a:t>a.x</a:t>
            </a:r>
            <a:r>
              <a:rPr lang="en-GB" altLang="zh-CN" sz="2000" dirty="0" smtClean="0"/>
              <a:t>; y = </a:t>
            </a:r>
            <a:r>
              <a:rPr lang="en-GB" altLang="zh-CN" sz="2000" dirty="0" err="1" smtClean="0"/>
              <a:t>a.y</a:t>
            </a:r>
            <a:r>
              <a:rPr lang="en-GB" altLang="zh-CN" sz="2000" dirty="0" smtClean="0"/>
              <a:t>;</a:t>
            </a:r>
          </a:p>
          <a:p>
            <a:pPr lvl="2" eaLnBrk="1" hangingPunct="1">
              <a:buFontTx/>
              <a:buNone/>
              <a:defRPr/>
            </a:pPr>
            <a:r>
              <a:rPr lang="en-GB" altLang="zh-CN" sz="2000" dirty="0" smtClean="0"/>
              <a:t>	return *this;</a:t>
            </a:r>
          </a:p>
          <a:p>
            <a:pPr lvl="2" eaLnBrk="1" hangingPunct="1">
              <a:buFontTx/>
              <a:buNone/>
              <a:defRPr/>
            </a:pPr>
            <a:r>
              <a:rPr lang="en-GB" altLang="zh-CN" sz="2000" dirty="0" smtClean="0"/>
              <a:t>}</a:t>
            </a:r>
          </a:p>
          <a:p>
            <a:pPr lvl="1" eaLnBrk="1" hangingPunct="1">
              <a:buFontTx/>
              <a:buNone/>
              <a:defRPr/>
            </a:pPr>
            <a:r>
              <a:rPr lang="en-GB"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body" idx="1"/>
          </p:nvPr>
        </p:nvSpPr>
        <p:spPr>
          <a:xfrm>
            <a:off x="0" y="188913"/>
            <a:ext cx="9144000" cy="6669087"/>
          </a:xfrm>
        </p:spPr>
        <p:txBody>
          <a:bodyPr/>
          <a:lstStyle/>
          <a:p>
            <a:pPr defTabSz="295275" eaLnBrk="1" hangingPunct="1">
              <a:lnSpc>
                <a:spcPct val="90000"/>
              </a:lnSpc>
              <a:defRPr/>
            </a:pPr>
            <a:r>
              <a:rPr lang="zh-CN" altLang="en-GB" sz="2800" smtClean="0"/>
              <a:t>自定义的赋值操作符重载函数不会自动地去进行成员对象的赋值操作，必须要在自定义的赋值操作符重载函数中显式地指出，例如：</a:t>
            </a:r>
          </a:p>
          <a:p>
            <a:pPr lvl="1" defTabSz="295275" eaLnBrk="1" hangingPunct="1">
              <a:lnSpc>
                <a:spcPct val="110000"/>
              </a:lnSpc>
              <a:buFontTx/>
              <a:buNone/>
              <a:defRPr/>
            </a:pPr>
            <a:r>
              <a:rPr lang="en-GB" altLang="zh-CN" sz="2400" smtClean="0"/>
              <a:t>class A { .......};</a:t>
            </a:r>
          </a:p>
          <a:p>
            <a:pPr lvl="1" defTabSz="295275" eaLnBrk="1" hangingPunct="1">
              <a:lnSpc>
                <a:spcPct val="90000"/>
              </a:lnSpc>
              <a:buFontTx/>
              <a:buNone/>
              <a:defRPr/>
            </a:pPr>
            <a:r>
              <a:rPr lang="en-GB" altLang="zh-CN" sz="2400" smtClean="0"/>
              <a:t>class B</a:t>
            </a:r>
          </a:p>
          <a:p>
            <a:pPr lvl="1" defTabSz="295275" eaLnBrk="1" hangingPunct="1">
              <a:lnSpc>
                <a:spcPct val="90000"/>
              </a:lnSpc>
              <a:buFontTx/>
              <a:buNone/>
              <a:defRPr/>
            </a:pPr>
            <a:r>
              <a:rPr lang="en-GB" altLang="zh-CN" sz="2400" smtClean="0"/>
              <a:t>{		A a;</a:t>
            </a:r>
          </a:p>
          <a:p>
            <a:pPr lvl="1" defTabSz="295275" eaLnBrk="1" hangingPunct="1">
              <a:lnSpc>
                <a:spcPct val="90000"/>
              </a:lnSpc>
              <a:buFontTx/>
              <a:buNone/>
              <a:defRPr/>
            </a:pPr>
            <a:r>
              <a:rPr lang="en-GB" altLang="zh-CN" sz="2400" smtClean="0"/>
              <a:t>		int x,y;</a:t>
            </a:r>
          </a:p>
          <a:p>
            <a:pPr lvl="1" defTabSz="295275" eaLnBrk="1" hangingPunct="1">
              <a:lnSpc>
                <a:spcPct val="90000"/>
              </a:lnSpc>
              <a:buFontTx/>
              <a:buNone/>
              <a:defRPr/>
            </a:pPr>
            <a:r>
              <a:rPr lang="en-GB" altLang="zh-CN" sz="2400" smtClean="0"/>
              <a:t>	public:</a:t>
            </a:r>
          </a:p>
          <a:p>
            <a:pPr lvl="1" defTabSz="295275" eaLnBrk="1" hangingPunct="1">
              <a:lnSpc>
                <a:spcPct val="90000"/>
              </a:lnSpc>
              <a:buFontTx/>
              <a:buNone/>
              <a:defRPr/>
            </a:pPr>
            <a:r>
              <a:rPr lang="en-GB" altLang="zh-CN" sz="2400" smtClean="0"/>
              <a:t>		......</a:t>
            </a:r>
          </a:p>
          <a:p>
            <a:pPr lvl="1" defTabSz="295275" eaLnBrk="1" hangingPunct="1">
              <a:lnSpc>
                <a:spcPct val="90000"/>
              </a:lnSpc>
              <a:buFontTx/>
              <a:buNone/>
              <a:defRPr/>
            </a:pPr>
            <a:r>
              <a:rPr lang="en-GB" altLang="zh-CN" sz="2400" smtClean="0"/>
              <a:t>		B&amp; operator = (const B&amp; b)</a:t>
            </a:r>
          </a:p>
          <a:p>
            <a:pPr lvl="1" defTabSz="295275" eaLnBrk="1" hangingPunct="1">
              <a:lnSpc>
                <a:spcPct val="90000"/>
              </a:lnSpc>
              <a:buFontTx/>
              <a:buNone/>
              <a:defRPr/>
            </a:pPr>
            <a:r>
              <a:rPr lang="en-GB" altLang="zh-CN" sz="2400" smtClean="0"/>
              <a:t>		{	</a:t>
            </a:r>
            <a:r>
              <a:rPr lang="en-GB" altLang="zh-CN" sz="2400" smtClean="0">
                <a:solidFill>
                  <a:schemeClr val="folHlink"/>
                </a:solidFill>
              </a:rPr>
              <a:t>a = b.a</a:t>
            </a:r>
            <a:r>
              <a:rPr lang="en-GB" altLang="zh-CN" sz="2400" smtClean="0"/>
              <a:t>;</a:t>
            </a:r>
            <a:r>
              <a:rPr lang="en-GB" altLang="zh-CN" sz="2000" smtClean="0"/>
              <a:t>//</a:t>
            </a:r>
            <a:r>
              <a:rPr lang="zh-CN" altLang="en-GB" sz="2000" smtClean="0"/>
              <a:t>调用</a:t>
            </a:r>
            <a:r>
              <a:rPr lang="en-GB" altLang="zh-CN" sz="2000" smtClean="0"/>
              <a:t>A</a:t>
            </a:r>
            <a:r>
              <a:rPr lang="zh-CN" altLang="en-GB" sz="2000" smtClean="0"/>
              <a:t>类的赋值操符符重载函数来实现成员对象的赋值。</a:t>
            </a:r>
          </a:p>
          <a:p>
            <a:pPr lvl="1" defTabSz="295275" eaLnBrk="1" hangingPunct="1">
              <a:lnSpc>
                <a:spcPct val="90000"/>
              </a:lnSpc>
              <a:buFontTx/>
              <a:buNone/>
              <a:defRPr/>
            </a:pPr>
            <a:r>
              <a:rPr lang="zh-CN" altLang="en-GB" sz="2400" smtClean="0"/>
              <a:t>			</a:t>
            </a:r>
            <a:r>
              <a:rPr lang="en-GB" altLang="zh-CN" sz="2400" smtClean="0"/>
              <a:t>x = b.x;</a:t>
            </a:r>
          </a:p>
          <a:p>
            <a:pPr lvl="1" defTabSz="295275" eaLnBrk="1" hangingPunct="1">
              <a:lnSpc>
                <a:spcPct val="90000"/>
              </a:lnSpc>
              <a:buFontTx/>
              <a:buNone/>
              <a:defRPr/>
            </a:pPr>
            <a:r>
              <a:rPr lang="en-GB" altLang="zh-CN" sz="2400" smtClean="0"/>
              <a:t>			y = b.y;</a:t>
            </a:r>
          </a:p>
          <a:p>
            <a:pPr lvl="1" defTabSz="295275" eaLnBrk="1" hangingPunct="1">
              <a:lnSpc>
                <a:spcPct val="90000"/>
              </a:lnSpc>
              <a:buFontTx/>
              <a:buNone/>
              <a:defRPr/>
            </a:pPr>
            <a:r>
              <a:rPr lang="en-GB" altLang="zh-CN" sz="2400" smtClean="0"/>
              <a:t>			return *this;</a:t>
            </a:r>
          </a:p>
          <a:p>
            <a:pPr lvl="1" defTabSz="295275" eaLnBrk="1" hangingPunct="1">
              <a:lnSpc>
                <a:spcPct val="90000"/>
              </a:lnSpc>
              <a:buFontTx/>
              <a:buNone/>
              <a:defRPr/>
            </a:pPr>
            <a:r>
              <a:rPr lang="en-GB" altLang="zh-CN" sz="2400" smtClean="0"/>
              <a:t>		}</a:t>
            </a:r>
          </a:p>
          <a:p>
            <a:pPr lvl="1" defTabSz="295275" eaLnBrk="1" hangingPunct="1">
              <a:lnSpc>
                <a:spcPct val="90000"/>
              </a:lnSpc>
              <a:buFontTx/>
              <a:buNone/>
              <a:defRPr/>
            </a:pPr>
            <a:r>
              <a:rPr lang="en-GB" altLang="zh-CN" sz="2400" smtClean="0"/>
              <a:t>};</a:t>
            </a:r>
            <a:r>
              <a:rPr lang="en-US" altLang="zh-CN" sz="240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type="body" idx="1"/>
          </p:nvPr>
        </p:nvSpPr>
        <p:spPr>
          <a:xfrm>
            <a:off x="503238" y="1125538"/>
            <a:ext cx="8101012" cy="5013325"/>
          </a:xfrm>
        </p:spPr>
        <p:txBody>
          <a:bodyPr/>
          <a:lstStyle/>
          <a:p>
            <a:pPr eaLnBrk="1" hangingPunct="1">
              <a:defRPr/>
            </a:pPr>
            <a:r>
              <a:rPr lang="zh-CN" altLang="en-GB" sz="2800" smtClean="0"/>
              <a:t>赋值操作符只能作为非静态的成员函数来重载。</a:t>
            </a:r>
            <a:endParaRPr lang="en-US" altLang="zh-CN" sz="2800" smtClean="0"/>
          </a:p>
          <a:p>
            <a:pPr eaLnBrk="1" hangingPunct="1">
              <a:defRPr/>
            </a:pPr>
            <a:r>
              <a:rPr lang="zh-CN" altLang="en-US" sz="2800" smtClean="0"/>
              <a:t>不能被继承。 </a:t>
            </a:r>
            <a:endParaRPr lang="zh-CN" altLang="en-GB" sz="2800" smtClean="0"/>
          </a:p>
          <a:p>
            <a:pPr eaLnBrk="1" hangingPunct="1">
              <a:defRPr/>
            </a:pPr>
            <a:r>
              <a:rPr lang="zh-CN" altLang="en-GB" sz="2800" smtClean="0">
                <a:solidFill>
                  <a:schemeClr val="folHlink"/>
                </a:solidFill>
              </a:rPr>
              <a:t>一般来讲</a:t>
            </a:r>
            <a:r>
              <a:rPr lang="zh-CN" altLang="en-GB" sz="2800" smtClean="0"/>
              <a:t>，需要自定义拷贝构造函数的类通常也需要自定义赋值操作符重载函数。</a:t>
            </a:r>
            <a:r>
              <a:rPr lang="zh-CN" altLang="en-US" sz="2800" smtClean="0"/>
              <a:t> </a:t>
            </a:r>
          </a:p>
          <a:p>
            <a:pPr eaLnBrk="1" hangingPunct="1">
              <a:defRPr/>
            </a:pPr>
            <a:r>
              <a:rPr lang="zh-CN" altLang="en-GB" sz="2800" smtClean="0"/>
              <a:t>注意：要区别何时调用拷贝构造函数和赋值操作符</a:t>
            </a:r>
            <a:r>
              <a:rPr lang="en-GB" altLang="zh-CN" sz="2800" smtClean="0"/>
              <a:t>=</a:t>
            </a:r>
            <a:r>
              <a:rPr lang="zh-CN" altLang="en-GB" sz="2800" smtClean="0"/>
              <a:t>重载函数。</a:t>
            </a:r>
            <a:r>
              <a:rPr lang="zh-CN" altLang="en-US" sz="2800" smtClean="0"/>
              <a:t> </a:t>
            </a:r>
            <a:endParaRPr lang="en-GB" altLang="zh-CN" sz="2800" smtClean="0"/>
          </a:p>
          <a:p>
            <a:pPr lvl="1" eaLnBrk="1" hangingPunct="1">
              <a:buFontTx/>
              <a:buNone/>
              <a:defRPr/>
            </a:pPr>
            <a:r>
              <a:rPr lang="en-GB" altLang="zh-CN" sz="2400" smtClean="0"/>
              <a:t>A a;</a:t>
            </a:r>
          </a:p>
          <a:p>
            <a:pPr lvl="1" eaLnBrk="1" hangingPunct="1">
              <a:buFontTx/>
              <a:buNone/>
              <a:defRPr/>
            </a:pPr>
            <a:r>
              <a:rPr lang="en-GB" altLang="zh-CN" sz="2400" smtClean="0"/>
              <a:t>A b=a; //</a:t>
            </a:r>
            <a:r>
              <a:rPr lang="zh-CN" altLang="en-GB" sz="2400" smtClean="0"/>
              <a:t>调用拷贝构造函数，它等价于：</a:t>
            </a:r>
            <a:r>
              <a:rPr lang="en-GB" altLang="zh-CN" sz="2400" smtClean="0"/>
              <a:t>A b(a);</a:t>
            </a:r>
            <a:r>
              <a:rPr lang="zh-CN" altLang="en-GB" sz="2400" smtClean="0"/>
              <a:t>。</a:t>
            </a:r>
          </a:p>
          <a:p>
            <a:pPr lvl="1" eaLnBrk="1" hangingPunct="1">
              <a:buFontTx/>
              <a:buNone/>
              <a:defRPr/>
            </a:pPr>
            <a:r>
              <a:rPr lang="en-GB" altLang="zh-CN" sz="2400" smtClean="0"/>
              <a:t>......</a:t>
            </a:r>
          </a:p>
          <a:p>
            <a:pPr lvl="1" eaLnBrk="1" hangingPunct="1">
              <a:buFontTx/>
              <a:buNone/>
              <a:defRPr/>
            </a:pPr>
            <a:r>
              <a:rPr lang="en-GB" altLang="zh-CN" sz="2400" smtClean="0"/>
              <a:t>b = a; //</a:t>
            </a:r>
            <a:r>
              <a:rPr lang="zh-CN" altLang="en-GB" sz="2400" smtClean="0"/>
              <a:t>调用赋值操作符</a:t>
            </a:r>
            <a:r>
              <a:rPr lang="en-GB" altLang="zh-CN" sz="2400" smtClean="0"/>
              <a:t>=</a:t>
            </a:r>
            <a:r>
              <a:rPr lang="zh-CN" altLang="en-GB" sz="2400" smtClean="0"/>
              <a:t>重载函数。</a:t>
            </a:r>
            <a:endParaRPr lang="zh-CN" alt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57200" y="115888"/>
            <a:ext cx="8229600" cy="990600"/>
          </a:xfrm>
        </p:spPr>
        <p:txBody>
          <a:bodyPr/>
          <a:lstStyle/>
          <a:p>
            <a:pPr eaLnBrk="1" hangingPunct="1">
              <a:defRPr/>
            </a:pPr>
            <a:r>
              <a:rPr lang="zh-CN" altLang="en-GB" sz="4000" smtClean="0"/>
              <a:t>数组元素访问操作符 “</a:t>
            </a:r>
            <a:r>
              <a:rPr lang="en-GB" altLang="zh-CN" sz="4000" smtClean="0"/>
              <a:t>[]”</a:t>
            </a:r>
            <a:r>
              <a:rPr lang="zh-CN" altLang="en-GB" sz="4000" smtClean="0"/>
              <a:t>的重载</a:t>
            </a:r>
            <a:r>
              <a:rPr lang="zh-CN" altLang="en-US" smtClean="0"/>
              <a:t> </a:t>
            </a:r>
          </a:p>
        </p:txBody>
      </p:sp>
      <p:sp>
        <p:nvSpPr>
          <p:cNvPr id="366595" name="Rectangle 3"/>
          <p:cNvSpPr>
            <a:spLocks noGrp="1" noChangeArrowheads="1"/>
          </p:cNvSpPr>
          <p:nvPr>
            <p:ph type="body" idx="1"/>
          </p:nvPr>
        </p:nvSpPr>
        <p:spPr>
          <a:xfrm>
            <a:off x="457200" y="1196975"/>
            <a:ext cx="8229600" cy="5661025"/>
          </a:xfrm>
        </p:spPr>
        <p:txBody>
          <a:bodyPr/>
          <a:lstStyle/>
          <a:p>
            <a:pPr defTabSz="360363" eaLnBrk="1" hangingPunct="1">
              <a:defRPr/>
            </a:pPr>
            <a:r>
              <a:rPr lang="zh-CN" altLang="en-GB" sz="2800" dirty="0" smtClean="0"/>
              <a:t>对于由具有</a:t>
            </a:r>
            <a:r>
              <a:rPr lang="zh-CN" altLang="en-GB" sz="2800" dirty="0" smtClean="0">
                <a:solidFill>
                  <a:schemeClr val="folHlink"/>
                </a:solidFill>
              </a:rPr>
              <a:t>线性关系</a:t>
            </a:r>
            <a:r>
              <a:rPr lang="zh-CN" altLang="en-GB" sz="2800" dirty="0" smtClean="0"/>
              <a:t>的</a:t>
            </a:r>
            <a:r>
              <a:rPr lang="zh-CN" altLang="en-GB" sz="2800" dirty="0" smtClean="0">
                <a:solidFill>
                  <a:schemeClr val="folHlink"/>
                </a:solidFill>
              </a:rPr>
              <a:t>元素</a:t>
            </a:r>
            <a:r>
              <a:rPr lang="zh-CN" altLang="en-GB" sz="2800" dirty="0" smtClean="0"/>
              <a:t>所构成的对象，可通过重载</a:t>
            </a:r>
            <a:r>
              <a:rPr lang="zh-CN" altLang="en-GB" sz="2800" dirty="0" smtClean="0">
                <a:latin typeface="Arial"/>
              </a:rPr>
              <a:t>“</a:t>
            </a:r>
            <a:r>
              <a:rPr lang="en-GB" altLang="zh-CN" sz="2800" dirty="0" smtClean="0"/>
              <a:t>[]</a:t>
            </a:r>
            <a:r>
              <a:rPr lang="en-GB" altLang="zh-CN" sz="2800" dirty="0" smtClean="0">
                <a:latin typeface="Arial"/>
              </a:rPr>
              <a:t>”</a:t>
            </a:r>
            <a:r>
              <a:rPr lang="zh-CN" altLang="en-GB" sz="2800" dirty="0" smtClean="0"/>
              <a:t>，实现对其元素的访问。例如：</a:t>
            </a:r>
          </a:p>
          <a:p>
            <a:pPr lvl="1" defTabSz="360363" eaLnBrk="1" hangingPunct="1">
              <a:lnSpc>
                <a:spcPct val="80000"/>
              </a:lnSpc>
              <a:buFontTx/>
              <a:buNone/>
              <a:defRPr/>
            </a:pPr>
            <a:r>
              <a:rPr lang="en-GB" altLang="zh-CN" sz="2000" dirty="0" smtClean="0"/>
              <a:t>class String</a:t>
            </a:r>
          </a:p>
          <a:p>
            <a:pPr lvl="1" defTabSz="360363" eaLnBrk="1" hangingPunct="1">
              <a:lnSpc>
                <a:spcPct val="80000"/>
              </a:lnSpc>
              <a:buFontTx/>
              <a:buNone/>
              <a:defRPr/>
            </a:pPr>
            <a:r>
              <a:rPr lang="en-GB" altLang="zh-CN" sz="2000" dirty="0" smtClean="0"/>
              <a:t>{		char *p;</a:t>
            </a:r>
          </a:p>
          <a:p>
            <a:pPr lvl="1" defTabSz="360363" eaLnBrk="1" hangingPunct="1">
              <a:lnSpc>
                <a:spcPct val="80000"/>
              </a:lnSpc>
              <a:buFontTx/>
              <a:buNone/>
              <a:defRPr/>
            </a:pPr>
            <a:r>
              <a:rPr lang="en-GB" altLang="zh-CN" sz="2000" dirty="0" smtClean="0"/>
              <a:t>	public:</a:t>
            </a:r>
          </a:p>
          <a:p>
            <a:pPr lvl="1" defTabSz="360363" eaLnBrk="1" hangingPunct="1">
              <a:lnSpc>
                <a:spcPct val="80000"/>
              </a:lnSpc>
              <a:buFontTx/>
              <a:buNone/>
              <a:defRPr/>
            </a:pPr>
            <a:r>
              <a:rPr lang="en-GB" altLang="zh-CN" sz="2000" dirty="0" smtClean="0"/>
              <a:t>		......</a:t>
            </a:r>
          </a:p>
          <a:p>
            <a:pPr lvl="1" defTabSz="360363" eaLnBrk="1" hangingPunct="1">
              <a:lnSpc>
                <a:spcPct val="80000"/>
              </a:lnSpc>
              <a:buFontTx/>
              <a:buNone/>
              <a:defRPr/>
            </a:pPr>
            <a:r>
              <a:rPr lang="en-GB" altLang="zh-CN" sz="2000" dirty="0" smtClean="0"/>
              <a:t>		char</a:t>
            </a:r>
            <a:r>
              <a:rPr lang="en-US" altLang="zh-CN" sz="2000" dirty="0" smtClean="0"/>
              <a:t>&amp;</a:t>
            </a:r>
            <a:r>
              <a:rPr lang="en-GB" altLang="zh-CN" sz="2000" dirty="0" smtClean="0"/>
              <a:t> </a:t>
            </a:r>
            <a:r>
              <a:rPr lang="en-GB" altLang="zh-CN" sz="2000" dirty="0" smtClean="0">
                <a:solidFill>
                  <a:srgbClr val="FFC000"/>
                </a:solidFill>
              </a:rPr>
              <a:t>operator []</a:t>
            </a:r>
            <a:r>
              <a:rPr lang="en-GB" altLang="zh-CN" sz="2000" dirty="0" smtClean="0"/>
              <a:t>(</a:t>
            </a:r>
            <a:r>
              <a:rPr lang="en-GB" altLang="zh-CN" sz="2000" dirty="0" err="1" smtClean="0"/>
              <a:t>int</a:t>
            </a:r>
            <a:r>
              <a:rPr lang="en-GB" altLang="zh-CN" sz="2000" dirty="0" smtClean="0"/>
              <a:t> </a:t>
            </a:r>
            <a:r>
              <a:rPr lang="en-GB" altLang="zh-CN" sz="2000" dirty="0" err="1" smtClean="0"/>
              <a:t>i</a:t>
            </a:r>
            <a:r>
              <a:rPr lang="en-GB" altLang="zh-CN" sz="2000" dirty="0" smtClean="0"/>
              <a:t>)  //</a:t>
            </a:r>
            <a:r>
              <a:rPr lang="zh-CN" altLang="en-GB" sz="2000" dirty="0" smtClean="0"/>
              <a:t>操作符</a:t>
            </a:r>
            <a:r>
              <a:rPr lang="en-GB" altLang="zh-CN" sz="2000" dirty="0" smtClean="0"/>
              <a:t>[]</a:t>
            </a:r>
            <a:r>
              <a:rPr lang="zh-CN" altLang="en-GB" sz="2000" dirty="0" smtClean="0"/>
              <a:t>的重载函数</a:t>
            </a:r>
          </a:p>
          <a:p>
            <a:pPr lvl="1" defTabSz="360363" eaLnBrk="1" hangingPunct="1">
              <a:lnSpc>
                <a:spcPct val="80000"/>
              </a:lnSpc>
              <a:buFontTx/>
              <a:buNone/>
              <a:defRPr/>
            </a:pPr>
            <a:r>
              <a:rPr lang="zh-CN" altLang="en-GB" sz="2000" dirty="0" smtClean="0"/>
              <a:t>		</a:t>
            </a:r>
            <a:r>
              <a:rPr lang="en-GB" altLang="zh-CN" sz="2000" dirty="0" smtClean="0"/>
              <a:t>{	if (</a:t>
            </a:r>
            <a:r>
              <a:rPr lang="en-GB" altLang="zh-CN" sz="2000" dirty="0" err="1" smtClean="0"/>
              <a:t>i</a:t>
            </a:r>
            <a:r>
              <a:rPr lang="en-GB" altLang="zh-CN" sz="2000" dirty="0" smtClean="0"/>
              <a:t> &gt;= </a:t>
            </a:r>
            <a:r>
              <a:rPr lang="en-GB" altLang="zh-CN" sz="2000" dirty="0" err="1" smtClean="0"/>
              <a:t>strlen</a:t>
            </a:r>
            <a:r>
              <a:rPr lang="en-GB" altLang="zh-CN" sz="2000" dirty="0" smtClean="0"/>
              <a:t>(p) || </a:t>
            </a:r>
            <a:r>
              <a:rPr lang="en-GB" altLang="zh-CN" sz="2000" dirty="0" err="1" smtClean="0"/>
              <a:t>i</a:t>
            </a:r>
            <a:r>
              <a:rPr lang="en-GB" altLang="zh-CN" sz="2000" dirty="0" smtClean="0"/>
              <a:t> &lt; 0)</a:t>
            </a:r>
          </a:p>
          <a:p>
            <a:pPr lvl="1" defTabSz="360363" eaLnBrk="1" hangingPunct="1">
              <a:lnSpc>
                <a:spcPct val="80000"/>
              </a:lnSpc>
              <a:buFontTx/>
              <a:buNone/>
              <a:defRPr/>
            </a:pPr>
            <a:r>
              <a:rPr lang="en-GB" altLang="zh-CN" sz="2000" dirty="0" smtClean="0"/>
              <a:t>			{	</a:t>
            </a:r>
            <a:r>
              <a:rPr lang="en-GB" altLang="zh-CN" sz="2000" dirty="0" err="1" smtClean="0"/>
              <a:t>cerr</a:t>
            </a:r>
            <a:r>
              <a:rPr lang="en-GB" altLang="zh-CN" sz="2000" dirty="0" smtClean="0"/>
              <a:t> &lt;&lt; "</a:t>
            </a:r>
            <a:r>
              <a:rPr lang="zh-CN" altLang="en-GB" sz="2000" dirty="0" smtClean="0"/>
              <a:t>下标越界错误</a:t>
            </a:r>
            <a:r>
              <a:rPr lang="en-GB" altLang="zh-CN" sz="2000" dirty="0" smtClean="0"/>
              <a:t>\n";</a:t>
            </a:r>
          </a:p>
          <a:p>
            <a:pPr lvl="1" defTabSz="360363" eaLnBrk="1" hangingPunct="1">
              <a:lnSpc>
                <a:spcPct val="80000"/>
              </a:lnSpc>
              <a:buFontTx/>
              <a:buNone/>
              <a:defRPr/>
            </a:pPr>
            <a:r>
              <a:rPr lang="en-GB" altLang="zh-CN" sz="2000" dirty="0" smtClean="0"/>
              <a:t>				exit(-1);</a:t>
            </a:r>
          </a:p>
          <a:p>
            <a:pPr lvl="1" defTabSz="360363" eaLnBrk="1" hangingPunct="1">
              <a:lnSpc>
                <a:spcPct val="80000"/>
              </a:lnSpc>
              <a:buFontTx/>
              <a:buNone/>
              <a:defRPr/>
            </a:pPr>
            <a:r>
              <a:rPr lang="en-GB" altLang="zh-CN" sz="2000" dirty="0" smtClean="0"/>
              <a:t>			}</a:t>
            </a:r>
          </a:p>
          <a:p>
            <a:pPr lvl="1" defTabSz="360363" eaLnBrk="1" hangingPunct="1">
              <a:lnSpc>
                <a:spcPct val="80000"/>
              </a:lnSpc>
              <a:buFontTx/>
              <a:buNone/>
              <a:defRPr/>
            </a:pPr>
            <a:r>
              <a:rPr lang="en-GB" altLang="zh-CN" sz="2000" dirty="0" smtClean="0"/>
              <a:t>			return p[</a:t>
            </a:r>
            <a:r>
              <a:rPr lang="en-GB" altLang="zh-CN" sz="2000" dirty="0" err="1" smtClean="0"/>
              <a:t>i</a:t>
            </a:r>
            <a:r>
              <a:rPr lang="en-GB" altLang="zh-CN" sz="2000" dirty="0" smtClean="0"/>
              <a:t>]; </a:t>
            </a:r>
          </a:p>
          <a:p>
            <a:pPr lvl="1" defTabSz="360363" eaLnBrk="1" hangingPunct="1">
              <a:lnSpc>
                <a:spcPct val="80000"/>
              </a:lnSpc>
              <a:buFontTx/>
              <a:buNone/>
              <a:defRPr/>
            </a:pPr>
            <a:r>
              <a:rPr lang="en-GB" altLang="zh-CN" sz="2000" dirty="0" smtClean="0"/>
              <a:t>	</a:t>
            </a:r>
            <a:r>
              <a:rPr lang="en-GB" altLang="zh-CN" sz="2000" smtClean="0"/>
              <a:t>	}</a:t>
            </a:r>
          </a:p>
          <a:p>
            <a:pPr lvl="1" defTabSz="360363" eaLnBrk="1" hangingPunct="1">
              <a:lnSpc>
                <a:spcPct val="80000"/>
              </a:lnSpc>
              <a:buFontTx/>
              <a:buNone/>
              <a:defRPr/>
            </a:pPr>
            <a:r>
              <a:rPr lang="en-GB" altLang="zh-CN" sz="2000" smtClean="0"/>
              <a:t>};</a:t>
            </a:r>
            <a:endParaRPr lang="en-GB" altLang="zh-CN" sz="2000" dirty="0" smtClean="0"/>
          </a:p>
          <a:p>
            <a:pPr lvl="1" defTabSz="360363" eaLnBrk="1" hangingPunct="1">
              <a:lnSpc>
                <a:spcPct val="80000"/>
              </a:lnSpc>
              <a:buFontTx/>
              <a:buNone/>
              <a:defRPr/>
            </a:pPr>
            <a:r>
              <a:rPr lang="en-US" altLang="zh-CN" sz="2000" dirty="0" smtClean="0"/>
              <a:t>......</a:t>
            </a:r>
          </a:p>
          <a:p>
            <a:pPr lvl="1" defTabSz="360363" eaLnBrk="1" hangingPunct="1">
              <a:lnSpc>
                <a:spcPct val="80000"/>
              </a:lnSpc>
              <a:buFontTx/>
              <a:buNone/>
              <a:defRPr/>
            </a:pPr>
            <a:r>
              <a:rPr lang="en-US" altLang="zh-CN" sz="2000" dirty="0" smtClean="0"/>
              <a:t>String s("</a:t>
            </a:r>
            <a:r>
              <a:rPr lang="en-US" altLang="zh-CN" sz="2000" dirty="0" err="1" smtClean="0"/>
              <a:t>abcdefg</a:t>
            </a:r>
            <a:r>
              <a:rPr lang="en-US" altLang="zh-CN" sz="2000" dirty="0" smtClean="0"/>
              <a:t>"); </a:t>
            </a:r>
          </a:p>
          <a:p>
            <a:pPr lvl="1" defTabSz="360363" eaLnBrk="1" hangingPunct="1">
              <a:lnSpc>
                <a:spcPct val="80000"/>
              </a:lnSpc>
              <a:buFontTx/>
              <a:buNone/>
              <a:defRPr/>
            </a:pPr>
            <a:r>
              <a:rPr lang="en-US" altLang="zh-CN" sz="2000" dirty="0"/>
              <a:t>if (</a:t>
            </a:r>
            <a:r>
              <a:rPr lang="en-US" altLang="zh-CN" sz="2000" dirty="0">
                <a:solidFill>
                  <a:srgbClr val="FFC000"/>
                </a:solidFill>
              </a:rPr>
              <a:t>s[</a:t>
            </a:r>
            <a:r>
              <a:rPr lang="en-US" altLang="zh-CN" sz="2000" dirty="0" err="1">
                <a:solidFill>
                  <a:srgbClr val="FFC000"/>
                </a:solidFill>
              </a:rPr>
              <a:t>i</a:t>
            </a:r>
            <a:r>
              <a:rPr lang="en-US" altLang="zh-CN" sz="2000" dirty="0">
                <a:solidFill>
                  <a:srgbClr val="FFC000"/>
                </a:solidFill>
              </a:rPr>
              <a:t>]</a:t>
            </a:r>
            <a:r>
              <a:rPr lang="en-US" altLang="zh-CN" sz="2000" dirty="0"/>
              <a:t> &gt;= 'a' &amp;&amp; </a:t>
            </a:r>
            <a:r>
              <a:rPr lang="en-US" altLang="zh-CN" sz="2000" dirty="0">
                <a:solidFill>
                  <a:srgbClr val="FFC000"/>
                </a:solidFill>
              </a:rPr>
              <a:t>s[</a:t>
            </a:r>
            <a:r>
              <a:rPr lang="en-US" altLang="zh-CN" sz="2000" dirty="0" err="1">
                <a:solidFill>
                  <a:srgbClr val="FFC000"/>
                </a:solidFill>
              </a:rPr>
              <a:t>i</a:t>
            </a:r>
            <a:r>
              <a:rPr lang="en-US" altLang="zh-CN" sz="2000" dirty="0">
                <a:solidFill>
                  <a:srgbClr val="FFC000"/>
                </a:solidFill>
              </a:rPr>
              <a:t>]</a:t>
            </a:r>
            <a:r>
              <a:rPr lang="en-US" altLang="zh-CN" sz="2000" dirty="0"/>
              <a:t> &lt;= 'z') </a:t>
            </a:r>
            <a:r>
              <a:rPr lang="en-US" altLang="zh-CN" sz="2000" dirty="0">
                <a:solidFill>
                  <a:srgbClr val="FFC000"/>
                </a:solidFill>
              </a:rPr>
              <a:t>s[</a:t>
            </a:r>
            <a:r>
              <a:rPr lang="en-US" altLang="zh-CN" sz="2000" dirty="0" err="1">
                <a:solidFill>
                  <a:srgbClr val="FFC000"/>
                </a:solidFill>
              </a:rPr>
              <a:t>i</a:t>
            </a:r>
            <a:r>
              <a:rPr lang="en-US" altLang="zh-CN" sz="2000" dirty="0">
                <a:solidFill>
                  <a:srgbClr val="FFC000"/>
                </a:solidFill>
              </a:rPr>
              <a:t>]</a:t>
            </a:r>
            <a:r>
              <a:rPr lang="en-US" altLang="zh-CN" sz="2000" dirty="0"/>
              <a:t> = </a:t>
            </a:r>
            <a:r>
              <a:rPr lang="en-US" altLang="zh-CN" sz="2000" dirty="0">
                <a:solidFill>
                  <a:srgbClr val="FFC000"/>
                </a:solidFill>
              </a:rPr>
              <a:t>s[</a:t>
            </a:r>
            <a:r>
              <a:rPr lang="en-US" altLang="zh-CN" sz="2000" dirty="0" err="1">
                <a:solidFill>
                  <a:srgbClr val="FFC000"/>
                </a:solidFill>
              </a:rPr>
              <a:t>i</a:t>
            </a:r>
            <a:r>
              <a:rPr lang="en-US" altLang="zh-CN" sz="2000" dirty="0">
                <a:solidFill>
                  <a:srgbClr val="FFC000"/>
                </a:solidFill>
              </a:rPr>
              <a:t>]</a:t>
            </a:r>
            <a:r>
              <a:rPr lang="en-US" altLang="zh-CN" sz="2000" dirty="0"/>
              <a:t>-'</a:t>
            </a:r>
            <a:r>
              <a:rPr lang="en-US" altLang="zh-CN" sz="2000" dirty="0" err="1"/>
              <a:t>a'+'A</a:t>
            </a:r>
            <a:r>
              <a:rPr lang="en-US" altLang="zh-CN" sz="2000" dirty="0"/>
              <a:t>';</a:t>
            </a:r>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类成员访问操作符“</a:t>
            </a:r>
            <a:r>
              <a:rPr lang="en-GB" altLang="zh-CN" smtClean="0"/>
              <a:t>-&gt;”</a:t>
            </a:r>
            <a:r>
              <a:rPr lang="zh-CN" altLang="en-GB" smtClean="0"/>
              <a:t>的重载</a:t>
            </a:r>
            <a:r>
              <a:rPr lang="zh-CN" altLang="en-US" smtClean="0"/>
              <a:t> </a:t>
            </a:r>
          </a:p>
        </p:txBody>
      </p:sp>
      <p:sp>
        <p:nvSpPr>
          <p:cNvPr id="368643" name="Rectangle 3"/>
          <p:cNvSpPr>
            <a:spLocks noGrp="1" noChangeArrowheads="1"/>
          </p:cNvSpPr>
          <p:nvPr>
            <p:ph type="body" idx="1"/>
          </p:nvPr>
        </p:nvSpPr>
        <p:spPr>
          <a:xfrm>
            <a:off x="457200" y="1600200"/>
            <a:ext cx="8229600" cy="5257800"/>
          </a:xfrm>
        </p:spPr>
        <p:txBody>
          <a:bodyPr/>
          <a:lstStyle/>
          <a:p>
            <a:pPr eaLnBrk="1" hangingPunct="1">
              <a:lnSpc>
                <a:spcPct val="90000"/>
              </a:lnSpc>
              <a:defRPr/>
            </a:pPr>
            <a:r>
              <a:rPr lang="zh-CN" altLang="en-GB" dirty="0" smtClean="0">
                <a:latin typeface="Arial"/>
              </a:rPr>
              <a:t>“</a:t>
            </a:r>
            <a:r>
              <a:rPr lang="en-GB" altLang="zh-CN" dirty="0" smtClean="0"/>
              <a:t>-&gt;</a:t>
            </a:r>
            <a:r>
              <a:rPr lang="en-GB" altLang="zh-CN" dirty="0" smtClean="0">
                <a:latin typeface="Arial"/>
              </a:rPr>
              <a:t>”</a:t>
            </a:r>
            <a:r>
              <a:rPr lang="zh-CN" altLang="en-GB" dirty="0" smtClean="0"/>
              <a:t>为一个双目操作符，其第一个操作数为一个指向类或结构的指针，第二个操作数为第一个操作数所指向的类或结构的成员。</a:t>
            </a:r>
          </a:p>
          <a:p>
            <a:pPr eaLnBrk="1" hangingPunct="1">
              <a:lnSpc>
                <a:spcPct val="90000"/>
              </a:lnSpc>
              <a:defRPr/>
            </a:pPr>
            <a:r>
              <a:rPr lang="zh-CN" altLang="en-GB" dirty="0" smtClean="0"/>
              <a:t>通过对</a:t>
            </a:r>
            <a:r>
              <a:rPr lang="zh-CN" altLang="en-GB" dirty="0" smtClean="0">
                <a:latin typeface="Arial"/>
              </a:rPr>
              <a:t>“</a:t>
            </a:r>
            <a:r>
              <a:rPr lang="en-GB" altLang="zh-CN" dirty="0" smtClean="0"/>
              <a:t>-&gt;</a:t>
            </a:r>
            <a:r>
              <a:rPr lang="en-GB" altLang="zh-CN" dirty="0" smtClean="0">
                <a:latin typeface="Arial"/>
              </a:rPr>
              <a:t>”</a:t>
            </a:r>
            <a:r>
              <a:rPr lang="zh-CN" altLang="en-GB" dirty="0" smtClean="0"/>
              <a:t>进行重载，可以实现一种</a:t>
            </a:r>
            <a:r>
              <a:rPr lang="zh-CN" altLang="en-GB" dirty="0" smtClean="0">
                <a:solidFill>
                  <a:schemeClr val="folHlink"/>
                </a:solidFill>
              </a:rPr>
              <a:t>智能指针</a:t>
            </a:r>
            <a:r>
              <a:rPr lang="zh-CN" altLang="en-GB" dirty="0" smtClean="0"/>
              <a:t>（</a:t>
            </a:r>
            <a:r>
              <a:rPr lang="en-GB" altLang="zh-CN" dirty="0" smtClean="0"/>
              <a:t>smart pointers</a:t>
            </a:r>
            <a:r>
              <a:rPr lang="zh-CN" altLang="en-GB" dirty="0" smtClean="0"/>
              <a:t>）：</a:t>
            </a:r>
            <a:endParaRPr lang="en-GB" altLang="zh-CN" dirty="0" smtClean="0"/>
          </a:p>
          <a:p>
            <a:pPr lvl="1" eaLnBrk="1" hangingPunct="1">
              <a:lnSpc>
                <a:spcPct val="90000"/>
              </a:lnSpc>
              <a:defRPr/>
            </a:pPr>
            <a:r>
              <a:rPr lang="zh-CN" altLang="en-GB" dirty="0" smtClean="0"/>
              <a:t>一个具有指针功能的对象，通过该对象访问所</a:t>
            </a:r>
            <a:r>
              <a:rPr lang="zh-CN" altLang="en-GB" dirty="0" smtClean="0">
                <a:latin typeface="Arial"/>
              </a:rPr>
              <a:t>“</a:t>
            </a:r>
            <a:r>
              <a:rPr lang="zh-CN" altLang="en-GB" dirty="0" smtClean="0"/>
              <a:t>指向</a:t>
            </a:r>
            <a:r>
              <a:rPr lang="zh-CN" altLang="en-GB" dirty="0" smtClean="0">
                <a:latin typeface="Arial"/>
              </a:rPr>
              <a:t>”</a:t>
            </a:r>
            <a:r>
              <a:rPr lang="zh-CN" altLang="en-GB" dirty="0" smtClean="0"/>
              <a:t>的另一个对象时，在访问所指向对象的成员前能做一些</a:t>
            </a:r>
            <a:r>
              <a:rPr lang="zh-CN" altLang="en-GB" dirty="0" smtClean="0">
                <a:solidFill>
                  <a:schemeClr val="folHlink"/>
                </a:solidFill>
              </a:rPr>
              <a:t>额外</a:t>
            </a:r>
            <a:r>
              <a:rPr lang="zh-CN" altLang="en-GB" dirty="0" smtClean="0"/>
              <a:t>的事情。</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idx="1"/>
          </p:nvPr>
        </p:nvSpPr>
        <p:spPr>
          <a:xfrm>
            <a:off x="468313" y="260350"/>
            <a:ext cx="8229600" cy="6597650"/>
          </a:xfrm>
        </p:spPr>
        <p:txBody>
          <a:bodyPr/>
          <a:lstStyle/>
          <a:p>
            <a:pPr defTabSz="527050" eaLnBrk="1" hangingPunct="1">
              <a:lnSpc>
                <a:spcPct val="80000"/>
              </a:lnSpc>
              <a:buFont typeface="Wingdings" pitchFamily="2" charset="2"/>
              <a:buNone/>
              <a:defRPr/>
            </a:pPr>
            <a:r>
              <a:rPr lang="en-GB" altLang="zh-CN" sz="2000" dirty="0" smtClean="0"/>
              <a:t>class B  //</a:t>
            </a:r>
            <a:r>
              <a:rPr lang="zh-CN" altLang="en-GB" sz="2000" dirty="0" smtClean="0"/>
              <a:t>智能指针类</a:t>
            </a:r>
          </a:p>
          <a:p>
            <a:pPr defTabSz="527050" eaLnBrk="1" hangingPunct="1">
              <a:lnSpc>
                <a:spcPct val="80000"/>
              </a:lnSpc>
              <a:buFont typeface="Wingdings" pitchFamily="2" charset="2"/>
              <a:buNone/>
              <a:defRPr/>
            </a:pPr>
            <a:r>
              <a:rPr lang="en-GB" altLang="zh-CN" sz="2000" dirty="0" smtClean="0"/>
              <a:t>{		A *</a:t>
            </a:r>
            <a:r>
              <a:rPr lang="en-GB" altLang="zh-CN" sz="2000" dirty="0" err="1" smtClean="0"/>
              <a:t>p_a</a:t>
            </a:r>
            <a:r>
              <a:rPr lang="en-GB" altLang="zh-CN" sz="2000" dirty="0" smtClean="0"/>
              <a:t>;</a:t>
            </a:r>
          </a:p>
          <a:p>
            <a:pPr defTabSz="527050" eaLnBrk="1" hangingPunct="1">
              <a:lnSpc>
                <a:spcPct val="80000"/>
              </a:lnSpc>
              <a:buFont typeface="Wingdings" pitchFamily="2" charset="2"/>
              <a:buNone/>
              <a:defRPr/>
            </a:pPr>
            <a:r>
              <a:rPr lang="en-GB" altLang="zh-CN" sz="2000" dirty="0" smtClean="0"/>
              <a:t>		</a:t>
            </a:r>
            <a:r>
              <a:rPr lang="en-GB" altLang="zh-CN" sz="2000" dirty="0" err="1" smtClean="0"/>
              <a:t>int</a:t>
            </a:r>
            <a:r>
              <a:rPr lang="en-GB" altLang="zh-CN" sz="2000" dirty="0" smtClean="0"/>
              <a:t> count;</a:t>
            </a:r>
          </a:p>
          <a:p>
            <a:pPr defTabSz="527050" eaLnBrk="1" hangingPunct="1">
              <a:lnSpc>
                <a:spcPct val="80000"/>
              </a:lnSpc>
              <a:buFont typeface="Wingdings" pitchFamily="2" charset="2"/>
              <a:buNone/>
              <a:defRPr/>
            </a:pPr>
            <a:r>
              <a:rPr lang="en-GB" altLang="zh-CN" sz="2000" dirty="0" smtClean="0"/>
              <a:t>	public:</a:t>
            </a:r>
          </a:p>
          <a:p>
            <a:pPr defTabSz="527050" eaLnBrk="1" hangingPunct="1">
              <a:lnSpc>
                <a:spcPct val="80000"/>
              </a:lnSpc>
              <a:buFont typeface="Wingdings" pitchFamily="2" charset="2"/>
              <a:buNone/>
              <a:defRPr/>
            </a:pPr>
            <a:r>
              <a:rPr lang="en-GB" altLang="zh-CN" sz="2000" dirty="0" smtClean="0"/>
              <a:t>		B(A *p) </a:t>
            </a:r>
          </a:p>
          <a:p>
            <a:pPr defTabSz="527050" eaLnBrk="1" hangingPunct="1">
              <a:lnSpc>
                <a:spcPct val="80000"/>
              </a:lnSpc>
              <a:buFont typeface="Wingdings" pitchFamily="2" charset="2"/>
              <a:buNone/>
              <a:defRPr/>
            </a:pPr>
            <a:r>
              <a:rPr lang="en-GB" altLang="zh-CN" sz="2000" dirty="0" smtClean="0"/>
              <a:t>		{	</a:t>
            </a:r>
            <a:r>
              <a:rPr lang="en-GB" altLang="zh-CN" sz="2000" dirty="0" err="1" smtClean="0"/>
              <a:t>p_a</a:t>
            </a:r>
            <a:r>
              <a:rPr lang="en-GB" altLang="zh-CN" sz="2000" dirty="0" smtClean="0"/>
              <a:t> = p; </a:t>
            </a:r>
          </a:p>
          <a:p>
            <a:pPr defTabSz="527050" eaLnBrk="1" hangingPunct="1">
              <a:lnSpc>
                <a:spcPct val="80000"/>
              </a:lnSpc>
              <a:buFont typeface="Wingdings" pitchFamily="2" charset="2"/>
              <a:buNone/>
              <a:defRPr/>
            </a:pPr>
            <a:r>
              <a:rPr lang="en-GB" altLang="zh-CN" sz="2000" dirty="0" smtClean="0"/>
              <a:t>			count = 0; </a:t>
            </a:r>
          </a:p>
          <a:p>
            <a:pPr defTabSz="527050" eaLnBrk="1" hangingPunct="1">
              <a:lnSpc>
                <a:spcPct val="80000"/>
              </a:lnSpc>
              <a:buFont typeface="Wingdings" pitchFamily="2" charset="2"/>
              <a:buNone/>
              <a:defRPr/>
            </a:pPr>
            <a:r>
              <a:rPr lang="en-GB" altLang="zh-CN" sz="2000" dirty="0" smtClean="0"/>
              <a:t>		}</a:t>
            </a:r>
          </a:p>
          <a:p>
            <a:pPr defTabSz="527050" eaLnBrk="1" hangingPunct="1">
              <a:lnSpc>
                <a:spcPct val="80000"/>
              </a:lnSpc>
              <a:buFont typeface="Wingdings" pitchFamily="2" charset="2"/>
              <a:buNone/>
              <a:defRPr/>
            </a:pPr>
            <a:r>
              <a:rPr lang="en-GB" altLang="zh-CN" sz="2000" dirty="0" smtClean="0"/>
              <a:t>		</a:t>
            </a:r>
            <a:r>
              <a:rPr lang="en-GB" altLang="zh-CN" sz="2000" dirty="0" smtClean="0">
                <a:solidFill>
                  <a:schemeClr val="folHlink"/>
                </a:solidFill>
              </a:rPr>
              <a:t>A *operator -&gt;() </a:t>
            </a:r>
            <a:r>
              <a:rPr lang="en-GB" altLang="zh-CN" sz="2000" dirty="0" smtClean="0"/>
              <a:t> //</a:t>
            </a:r>
            <a:r>
              <a:rPr lang="zh-CN" altLang="en-GB" sz="2000" dirty="0" smtClean="0"/>
              <a:t>操作符</a:t>
            </a:r>
            <a:r>
              <a:rPr lang="zh-CN" altLang="en-GB" sz="2000" dirty="0" smtClean="0">
                <a:latin typeface="Arial" charset="0"/>
              </a:rPr>
              <a:t>“</a:t>
            </a:r>
            <a:r>
              <a:rPr lang="en-GB" altLang="zh-CN" sz="2000" dirty="0" smtClean="0"/>
              <a:t>-&gt;</a:t>
            </a:r>
            <a:r>
              <a:rPr lang="en-GB" altLang="zh-CN" sz="2000" dirty="0" smtClean="0">
                <a:latin typeface="Arial" charset="0"/>
              </a:rPr>
              <a:t>”</a:t>
            </a:r>
            <a:r>
              <a:rPr lang="zh-CN" altLang="en-GB" sz="2000" dirty="0" smtClean="0"/>
              <a:t>的重载函数</a:t>
            </a:r>
          </a:p>
          <a:p>
            <a:pPr defTabSz="527050" eaLnBrk="1" hangingPunct="1">
              <a:lnSpc>
                <a:spcPct val="80000"/>
              </a:lnSpc>
              <a:buFont typeface="Wingdings" pitchFamily="2" charset="2"/>
              <a:buNone/>
              <a:defRPr/>
            </a:pPr>
            <a:r>
              <a:rPr lang="zh-CN" altLang="en-GB" sz="2000" dirty="0" smtClean="0"/>
              <a:t>		</a:t>
            </a:r>
            <a:r>
              <a:rPr lang="en-GB" altLang="zh-CN" sz="2000" dirty="0" smtClean="0"/>
              <a:t>{	</a:t>
            </a:r>
          </a:p>
          <a:p>
            <a:pPr defTabSz="527050" eaLnBrk="1" hangingPunct="1">
              <a:lnSpc>
                <a:spcPct val="80000"/>
              </a:lnSpc>
              <a:buFont typeface="Wingdings" pitchFamily="2" charset="2"/>
              <a:buNone/>
              <a:defRPr/>
            </a:pPr>
            <a:r>
              <a:rPr lang="en-GB" altLang="zh-CN" sz="2000" dirty="0"/>
              <a:t>	</a:t>
            </a:r>
            <a:r>
              <a:rPr lang="en-GB" altLang="zh-CN" sz="2000" dirty="0" smtClean="0"/>
              <a:t>		count++; </a:t>
            </a:r>
          </a:p>
          <a:p>
            <a:pPr defTabSz="527050" eaLnBrk="1" hangingPunct="1">
              <a:lnSpc>
                <a:spcPct val="80000"/>
              </a:lnSpc>
              <a:buFont typeface="Wingdings" pitchFamily="2" charset="2"/>
              <a:buNone/>
              <a:defRPr/>
            </a:pPr>
            <a:r>
              <a:rPr lang="en-GB" altLang="zh-CN" sz="2000" dirty="0" smtClean="0"/>
              <a:t>			return </a:t>
            </a:r>
            <a:r>
              <a:rPr lang="en-GB" altLang="zh-CN" sz="2000" dirty="0" err="1" smtClean="0"/>
              <a:t>p_a</a:t>
            </a:r>
            <a:r>
              <a:rPr lang="en-GB" altLang="zh-CN" sz="2000" dirty="0" smtClean="0"/>
              <a:t>; </a:t>
            </a:r>
          </a:p>
          <a:p>
            <a:pPr defTabSz="527050" eaLnBrk="1" hangingPunct="1">
              <a:lnSpc>
                <a:spcPct val="80000"/>
              </a:lnSpc>
              <a:buFont typeface="Wingdings" pitchFamily="2" charset="2"/>
              <a:buNone/>
              <a:defRPr/>
            </a:pPr>
            <a:r>
              <a:rPr lang="en-GB" altLang="zh-CN" sz="2000" dirty="0" smtClean="0"/>
              <a:t>		}</a:t>
            </a:r>
          </a:p>
          <a:p>
            <a:pPr defTabSz="527050" eaLnBrk="1" hangingPunct="1">
              <a:lnSpc>
                <a:spcPct val="80000"/>
              </a:lnSpc>
              <a:buFont typeface="Wingdings" pitchFamily="2" charset="2"/>
              <a:buNone/>
              <a:defRPr/>
            </a:pPr>
            <a:r>
              <a:rPr lang="en-GB" altLang="zh-CN" sz="2000" dirty="0" smtClean="0"/>
              <a:t>		</a:t>
            </a:r>
            <a:r>
              <a:rPr lang="en-GB" altLang="zh-CN" sz="2000" dirty="0" err="1" smtClean="0"/>
              <a:t>int</a:t>
            </a:r>
            <a:r>
              <a:rPr lang="en-GB" altLang="zh-CN" sz="2000" dirty="0" smtClean="0"/>
              <a:t> </a:t>
            </a:r>
            <a:r>
              <a:rPr lang="en-GB" altLang="zh-CN" sz="2000" dirty="0" err="1" smtClean="0"/>
              <a:t>num_of_a_access</a:t>
            </a:r>
            <a:r>
              <a:rPr lang="en-GB" altLang="zh-CN" sz="2000" dirty="0" smtClean="0"/>
              <a:t>() </a:t>
            </a:r>
            <a:r>
              <a:rPr lang="en-GB" altLang="zh-CN" sz="2000" dirty="0" err="1" smtClean="0"/>
              <a:t>const</a:t>
            </a:r>
            <a:endParaRPr lang="en-GB" altLang="zh-CN" sz="2000" dirty="0" smtClean="0"/>
          </a:p>
          <a:p>
            <a:pPr defTabSz="527050" eaLnBrk="1" hangingPunct="1">
              <a:lnSpc>
                <a:spcPct val="80000"/>
              </a:lnSpc>
              <a:buFont typeface="Wingdings" pitchFamily="2" charset="2"/>
              <a:buNone/>
              <a:defRPr/>
            </a:pPr>
            <a:r>
              <a:rPr lang="en-GB" altLang="zh-CN" sz="2000" dirty="0" smtClean="0"/>
              <a:t>		{	return count; 	}</a:t>
            </a:r>
          </a:p>
          <a:p>
            <a:pPr defTabSz="527050" eaLnBrk="1" hangingPunct="1">
              <a:lnSpc>
                <a:spcPct val="80000"/>
              </a:lnSpc>
              <a:buFont typeface="Wingdings" pitchFamily="2" charset="2"/>
              <a:buNone/>
              <a:defRPr/>
            </a:pPr>
            <a:r>
              <a:rPr lang="en-GB" altLang="zh-CN" sz="2000" dirty="0" smtClean="0"/>
              <a:t>};</a:t>
            </a:r>
          </a:p>
          <a:p>
            <a:pPr defTabSz="527050" eaLnBrk="1" hangingPunct="1">
              <a:lnSpc>
                <a:spcPct val="80000"/>
              </a:lnSpc>
              <a:buFont typeface="Wingdings" pitchFamily="2" charset="2"/>
              <a:buNone/>
              <a:defRPr/>
            </a:pPr>
            <a:r>
              <a:rPr lang="en-GB" altLang="zh-CN" sz="2000" dirty="0" smtClean="0"/>
              <a:t>A </a:t>
            </a:r>
            <a:r>
              <a:rPr lang="en-GB" altLang="zh-CN" sz="2000" dirty="0" err="1" smtClean="0"/>
              <a:t>a</a:t>
            </a:r>
            <a:r>
              <a:rPr lang="en-GB" altLang="zh-CN" sz="2000" dirty="0" smtClean="0"/>
              <a:t>;</a:t>
            </a:r>
          </a:p>
          <a:p>
            <a:pPr defTabSz="527050" eaLnBrk="1" hangingPunct="1">
              <a:lnSpc>
                <a:spcPct val="80000"/>
              </a:lnSpc>
              <a:buFont typeface="Wingdings" pitchFamily="2" charset="2"/>
              <a:buNone/>
              <a:defRPr/>
            </a:pPr>
            <a:r>
              <a:rPr lang="en-GB" altLang="zh-CN" sz="2000" dirty="0" smtClean="0"/>
              <a:t>B </a:t>
            </a:r>
            <a:r>
              <a:rPr lang="en-GB" altLang="zh-CN" sz="2000" dirty="0" smtClean="0">
                <a:solidFill>
                  <a:srgbClr val="FFC000"/>
                </a:solidFill>
              </a:rPr>
              <a:t>b</a:t>
            </a:r>
            <a:r>
              <a:rPr lang="en-GB" altLang="zh-CN" sz="2000" dirty="0" smtClean="0"/>
              <a:t>(&amp;a);  //b</a:t>
            </a:r>
            <a:r>
              <a:rPr lang="zh-CN" altLang="en-GB" sz="2000" dirty="0" smtClean="0"/>
              <a:t>为一个</a:t>
            </a:r>
            <a:r>
              <a:rPr lang="zh-CN" altLang="en-GB" sz="2000" dirty="0" smtClean="0">
                <a:solidFill>
                  <a:schemeClr val="folHlink"/>
                </a:solidFill>
              </a:rPr>
              <a:t>智能指针对象</a:t>
            </a:r>
            <a:r>
              <a:rPr lang="zh-CN" altLang="en-GB" sz="2000" dirty="0" smtClean="0"/>
              <a:t>，它指向了</a:t>
            </a:r>
            <a:r>
              <a:rPr lang="en-GB" altLang="zh-CN" sz="2000" dirty="0" smtClean="0"/>
              <a:t>a</a:t>
            </a:r>
            <a:r>
              <a:rPr lang="zh-CN" altLang="en-GB" sz="2000" dirty="0" smtClean="0"/>
              <a:t>。</a:t>
            </a:r>
          </a:p>
          <a:p>
            <a:pPr defTabSz="527050" eaLnBrk="1" hangingPunct="1">
              <a:lnSpc>
                <a:spcPct val="80000"/>
              </a:lnSpc>
              <a:buFont typeface="Wingdings" pitchFamily="2" charset="2"/>
              <a:buNone/>
              <a:defRPr/>
            </a:pPr>
            <a:r>
              <a:rPr lang="en-GB" altLang="zh-CN" sz="2000" dirty="0" smtClean="0"/>
              <a:t>b</a:t>
            </a:r>
            <a:r>
              <a:rPr lang="en-GB" altLang="zh-CN" sz="2000" dirty="0" smtClean="0">
                <a:solidFill>
                  <a:schemeClr val="folHlink"/>
                </a:solidFill>
              </a:rPr>
              <a:t>-&gt;</a:t>
            </a:r>
            <a:r>
              <a:rPr lang="en-GB" altLang="zh-CN" sz="2000" dirty="0" smtClean="0"/>
              <a:t>f();</a:t>
            </a:r>
            <a:r>
              <a:rPr lang="en-GB" altLang="zh-CN" sz="2000" dirty="0" smtClean="0">
                <a:solidFill>
                  <a:schemeClr val="folHlink"/>
                </a:solidFill>
              </a:rPr>
              <a:t> </a:t>
            </a:r>
            <a:r>
              <a:rPr lang="en-GB" altLang="zh-CN" sz="2000" dirty="0" smtClean="0"/>
              <a:t> //</a:t>
            </a:r>
            <a:r>
              <a:rPr lang="zh-CN" altLang="en-GB" sz="2000" dirty="0" smtClean="0"/>
              <a:t>等价于：</a:t>
            </a:r>
            <a:r>
              <a:rPr lang="en-GB" altLang="zh-CN" sz="2000" dirty="0" err="1" smtClean="0"/>
              <a:t>b</a:t>
            </a:r>
            <a:r>
              <a:rPr lang="en-GB" altLang="zh-CN" sz="2000" dirty="0" err="1" smtClean="0">
                <a:solidFill>
                  <a:srgbClr val="FFC000"/>
                </a:solidFill>
              </a:rPr>
              <a:t>.operator</a:t>
            </a:r>
            <a:r>
              <a:rPr lang="en-GB" altLang="zh-CN" sz="2000" dirty="0" smtClean="0">
                <a:solidFill>
                  <a:srgbClr val="FFC000"/>
                </a:solidFill>
              </a:rPr>
              <a:t>-&gt;()-&gt;</a:t>
            </a:r>
            <a:r>
              <a:rPr lang="en-GB" altLang="zh-CN" sz="2000" dirty="0" smtClean="0"/>
              <a:t>f(); </a:t>
            </a:r>
            <a:r>
              <a:rPr lang="zh-CN" altLang="en-GB" sz="2000" dirty="0" smtClean="0"/>
              <a:t>即访问的是</a:t>
            </a:r>
            <a:r>
              <a:rPr lang="en-GB" altLang="zh-CN" sz="2000" dirty="0" err="1" smtClean="0"/>
              <a:t>a.f</a:t>
            </a:r>
            <a:r>
              <a:rPr lang="en-GB" altLang="zh-CN" sz="2000" dirty="0" smtClean="0"/>
              <a:t>()</a:t>
            </a:r>
          </a:p>
          <a:p>
            <a:pPr defTabSz="527050" eaLnBrk="1" hangingPunct="1">
              <a:lnSpc>
                <a:spcPct val="80000"/>
              </a:lnSpc>
              <a:buFont typeface="Wingdings" pitchFamily="2" charset="2"/>
              <a:buNone/>
              <a:defRPr/>
            </a:pPr>
            <a:r>
              <a:rPr lang="en-GB" altLang="zh-CN" sz="2000" dirty="0" smtClean="0"/>
              <a:t>b</a:t>
            </a:r>
            <a:r>
              <a:rPr lang="en-GB" altLang="zh-CN" sz="2000" dirty="0" smtClean="0">
                <a:solidFill>
                  <a:schemeClr val="folHlink"/>
                </a:solidFill>
              </a:rPr>
              <a:t>-&gt;</a:t>
            </a:r>
            <a:r>
              <a:rPr lang="en-GB" altLang="zh-CN" sz="2000" dirty="0" smtClean="0"/>
              <a:t>g();</a:t>
            </a:r>
            <a:r>
              <a:rPr lang="en-GB" altLang="zh-CN" sz="2000" dirty="0" smtClean="0">
                <a:solidFill>
                  <a:schemeClr val="folHlink"/>
                </a:solidFill>
              </a:rPr>
              <a:t> </a:t>
            </a:r>
            <a:r>
              <a:rPr lang="en-GB" altLang="zh-CN" sz="2000" dirty="0" smtClean="0"/>
              <a:t> //</a:t>
            </a:r>
            <a:r>
              <a:rPr lang="zh-CN" altLang="en-GB" sz="2000" dirty="0" smtClean="0"/>
              <a:t>等价于：</a:t>
            </a:r>
            <a:r>
              <a:rPr lang="en-GB" altLang="zh-CN" sz="2000" dirty="0" err="1" smtClean="0"/>
              <a:t>b</a:t>
            </a:r>
            <a:r>
              <a:rPr lang="en-GB" altLang="zh-CN" sz="2000" dirty="0" err="1" smtClean="0">
                <a:solidFill>
                  <a:srgbClr val="FFC000"/>
                </a:solidFill>
              </a:rPr>
              <a:t>.operator</a:t>
            </a:r>
            <a:r>
              <a:rPr lang="en-GB" altLang="zh-CN" sz="2000" dirty="0" smtClean="0">
                <a:solidFill>
                  <a:srgbClr val="FFC000"/>
                </a:solidFill>
              </a:rPr>
              <a:t>-&gt;()-&gt;</a:t>
            </a:r>
            <a:r>
              <a:rPr lang="en-GB" altLang="zh-CN" sz="2000" dirty="0" smtClean="0"/>
              <a:t>g(); </a:t>
            </a:r>
            <a:r>
              <a:rPr lang="zh-CN" altLang="en-GB" sz="2000" dirty="0" smtClean="0"/>
              <a:t>即访问的是</a:t>
            </a:r>
            <a:r>
              <a:rPr lang="en-GB" altLang="zh-CN" sz="2000" dirty="0" err="1" smtClean="0"/>
              <a:t>a.g</a:t>
            </a:r>
            <a:r>
              <a:rPr lang="en-GB" altLang="zh-CN" sz="2000" dirty="0" smtClean="0"/>
              <a:t>()</a:t>
            </a:r>
          </a:p>
          <a:p>
            <a:pPr defTabSz="527050" eaLnBrk="1" hangingPunct="1">
              <a:lnSpc>
                <a:spcPct val="80000"/>
              </a:lnSpc>
              <a:buFont typeface="Wingdings" pitchFamily="2" charset="2"/>
              <a:buNone/>
              <a:defRPr/>
            </a:pPr>
            <a:r>
              <a:rPr lang="en-GB" altLang="zh-CN" sz="2000" dirty="0" err="1" smtClean="0"/>
              <a:t>cout</a:t>
            </a:r>
            <a:r>
              <a:rPr lang="en-GB" altLang="zh-CN" sz="2000" dirty="0" smtClean="0"/>
              <a:t> &lt;&lt; </a:t>
            </a:r>
            <a:r>
              <a:rPr lang="en-GB" altLang="zh-CN" sz="2000" dirty="0" err="1" smtClean="0"/>
              <a:t>b.num_of_a_access</a:t>
            </a:r>
            <a:r>
              <a:rPr lang="en-GB" altLang="zh-CN" sz="2000" dirty="0" smtClean="0"/>
              <a:t>(); // </a:t>
            </a:r>
            <a:r>
              <a:rPr lang="zh-CN" altLang="en-GB" sz="2000" dirty="0" smtClean="0"/>
              <a:t>显示对象</a:t>
            </a:r>
            <a:r>
              <a:rPr lang="en-GB" altLang="zh-CN" sz="2000" dirty="0" smtClean="0"/>
              <a:t>a</a:t>
            </a:r>
            <a:r>
              <a:rPr lang="zh-CN" altLang="en-GB" sz="2000" dirty="0" smtClean="0"/>
              <a:t>的访问次数</a:t>
            </a:r>
            <a:endParaRPr lang="zh-CN" altLang="en-US" sz="2000" dirty="0" smtClean="0"/>
          </a:p>
        </p:txBody>
      </p:sp>
      <p:sp>
        <p:nvSpPr>
          <p:cNvPr id="370688" name="Text Box 0"/>
          <p:cNvSpPr txBox="1">
            <a:spLocks noChangeArrowheads="1"/>
          </p:cNvSpPr>
          <p:nvPr/>
        </p:nvSpPr>
        <p:spPr bwMode="auto">
          <a:xfrm>
            <a:off x="6962775" y="284163"/>
            <a:ext cx="1857375" cy="3170237"/>
          </a:xfrm>
          <a:prstGeom prst="rect">
            <a:avLst/>
          </a:prstGeom>
          <a:solidFill>
            <a:schemeClr val="bg1"/>
          </a:solidFill>
          <a:ln w="9525">
            <a:noFill/>
            <a:miter lim="800000"/>
            <a:headEnd/>
            <a:tailEnd/>
          </a:ln>
          <a:effectLst/>
        </p:spPr>
        <p:txBody>
          <a:bodyPr wrap="none">
            <a:spAutoFit/>
          </a:bodyPr>
          <a:lstStyle/>
          <a:p>
            <a:pPr defTabSz="265113">
              <a:defRPr/>
            </a:pPr>
            <a:r>
              <a:rPr lang="en-GB" altLang="zh-CN" sz="2000">
                <a:effectLst>
                  <a:outerShdw blurRad="38100" dist="38100" dir="2700000" algn="tl">
                    <a:srgbClr val="000000"/>
                  </a:outerShdw>
                </a:effectLst>
              </a:rPr>
              <a:t>class A</a:t>
            </a:r>
          </a:p>
          <a:p>
            <a:pPr defTabSz="265113">
              <a:defRPr/>
            </a:pPr>
            <a:r>
              <a:rPr lang="en-GB" altLang="zh-CN" sz="2000">
                <a:effectLst>
                  <a:outerShdw blurRad="38100" dist="38100" dir="2700000" algn="tl">
                    <a:srgbClr val="000000"/>
                  </a:outerShdw>
                </a:effectLst>
              </a:rPr>
              <a:t>{		int x,y;</a:t>
            </a:r>
          </a:p>
          <a:p>
            <a:pPr defTabSz="265113">
              <a:defRPr/>
            </a:pPr>
            <a:r>
              <a:rPr lang="en-GB" altLang="zh-CN" sz="2000">
                <a:effectLst>
                  <a:outerShdw blurRad="38100" dist="38100" dir="2700000" algn="tl">
                    <a:srgbClr val="000000"/>
                  </a:outerShdw>
                </a:effectLst>
              </a:rPr>
              <a:t>	public:</a:t>
            </a:r>
          </a:p>
          <a:p>
            <a:pPr defTabSz="265113">
              <a:defRPr/>
            </a:pPr>
            <a:r>
              <a:rPr lang="en-GB" altLang="zh-CN" sz="2000">
                <a:effectLst>
                  <a:outerShdw blurRad="38100" dist="38100" dir="2700000" algn="tl">
                    <a:srgbClr val="000000"/>
                  </a:outerShdw>
                </a:effectLst>
              </a:rPr>
              <a:t>		void f();</a:t>
            </a:r>
          </a:p>
          <a:p>
            <a:pPr defTabSz="265113">
              <a:defRPr/>
            </a:pPr>
            <a:r>
              <a:rPr lang="en-GB" altLang="zh-CN" sz="2000">
                <a:effectLst>
                  <a:outerShdw blurRad="38100" dist="38100" dir="2700000" algn="tl">
                    <a:srgbClr val="000000"/>
                  </a:outerShdw>
                </a:effectLst>
              </a:rPr>
              <a:t>		void g();</a:t>
            </a:r>
          </a:p>
          <a:p>
            <a:pPr defTabSz="265113">
              <a:defRPr/>
            </a:pPr>
            <a:r>
              <a:rPr lang="en-GB" altLang="zh-CN" sz="2000">
                <a:effectLst>
                  <a:outerShdw blurRad="38100" dist="38100" dir="2700000" algn="tl">
                    <a:srgbClr val="000000"/>
                  </a:outerShdw>
                </a:effectLst>
              </a:rPr>
              <a:t>};</a:t>
            </a:r>
          </a:p>
          <a:p>
            <a:pPr defTabSz="265113">
              <a:defRPr/>
            </a:pPr>
            <a:r>
              <a:rPr lang="en-GB" altLang="zh-CN" sz="2000">
                <a:effectLst>
                  <a:outerShdw blurRad="38100" dist="38100" dir="2700000" algn="tl">
                    <a:srgbClr val="000000"/>
                  </a:outerShdw>
                </a:effectLst>
              </a:rPr>
              <a:t>A a;</a:t>
            </a:r>
          </a:p>
          <a:p>
            <a:pPr defTabSz="265113">
              <a:defRPr/>
            </a:pPr>
            <a:r>
              <a:rPr lang="en-US" altLang="zh-CN" sz="2000">
                <a:effectLst>
                  <a:outerShdw blurRad="38100" dist="38100" dir="2700000" algn="tl">
                    <a:srgbClr val="000000"/>
                  </a:outerShdw>
                </a:effectLst>
              </a:rPr>
              <a:t>A *</a:t>
            </a:r>
            <a:r>
              <a:rPr lang="en-US" altLang="zh-CN" sz="2000">
                <a:solidFill>
                  <a:srgbClr val="FFC000"/>
                </a:solidFill>
                <a:effectLst>
                  <a:outerShdw blurRad="38100" dist="38100" dir="2700000" algn="tl">
                    <a:srgbClr val="000000"/>
                  </a:outerShdw>
                </a:effectLst>
              </a:rPr>
              <a:t>p</a:t>
            </a:r>
            <a:r>
              <a:rPr lang="en-US" altLang="zh-CN" sz="2000">
                <a:effectLst>
                  <a:outerShdw blurRad="38100" dist="38100" dir="2700000" algn="tl">
                    <a:srgbClr val="000000"/>
                  </a:outerShdw>
                </a:effectLst>
              </a:rPr>
              <a:t>=&amp;a; </a:t>
            </a:r>
          </a:p>
          <a:p>
            <a:pPr defTabSz="265113">
              <a:defRPr/>
            </a:pPr>
            <a:r>
              <a:rPr lang="en-US" altLang="zh-CN" sz="2000">
                <a:effectLst>
                  <a:outerShdw blurRad="38100" dist="38100" dir="2700000" algn="tl">
                    <a:srgbClr val="000000"/>
                  </a:outerShdw>
                </a:effectLst>
              </a:rPr>
              <a:t>p-&gt;f(); </a:t>
            </a:r>
          </a:p>
          <a:p>
            <a:pPr defTabSz="265113">
              <a:defRPr/>
            </a:pPr>
            <a:r>
              <a:rPr lang="en-US" altLang="zh-CN" sz="2000">
                <a:effectLst>
                  <a:outerShdw blurRad="38100" dist="38100" dir="2700000" algn="tl">
                    <a:srgbClr val="000000"/>
                  </a:outerShdw>
                </a:effectLst>
              </a:rPr>
              <a:t>p-&gt;g();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0691">
                                            <p:txEl>
                                              <p:pRg st="3" end="3"/>
                                            </p:txEl>
                                          </p:spTgt>
                                        </p:tgtEl>
                                        <p:attrNameLst>
                                          <p:attrName>style.visibility</p:attrName>
                                        </p:attrNameLst>
                                      </p:cBhvr>
                                      <p:to>
                                        <p:strVal val="visible"/>
                                      </p:to>
                                    </p:set>
                                    <p:anim calcmode="lin" valueType="num">
                                      <p:cBhvr additive="base">
                                        <p:cTn id="15"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0691">
                                            <p:txEl>
                                              <p:pRg st="4" end="4"/>
                                            </p:txEl>
                                          </p:spTgt>
                                        </p:tgtEl>
                                        <p:attrNameLst>
                                          <p:attrName>style.visibility</p:attrName>
                                        </p:attrNameLst>
                                      </p:cBhvr>
                                      <p:to>
                                        <p:strVal val="visible"/>
                                      </p:to>
                                    </p:set>
                                    <p:anim calcmode="lin" valueType="num">
                                      <p:cBhvr additive="base">
                                        <p:cTn id="19"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0691">
                                            <p:txEl>
                                              <p:pRg st="5" end="5"/>
                                            </p:txEl>
                                          </p:spTgt>
                                        </p:tgtEl>
                                        <p:attrNameLst>
                                          <p:attrName>style.visibility</p:attrName>
                                        </p:attrNameLst>
                                      </p:cBhvr>
                                      <p:to>
                                        <p:strVal val="visible"/>
                                      </p:to>
                                    </p:set>
                                    <p:anim calcmode="lin" valueType="num">
                                      <p:cBhvr additive="base">
                                        <p:cTn id="23"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0691">
                                            <p:txEl>
                                              <p:pRg st="7" end="7"/>
                                            </p:txEl>
                                          </p:spTgt>
                                        </p:tgtEl>
                                        <p:attrNameLst>
                                          <p:attrName>style.visibility</p:attrName>
                                        </p:attrNameLst>
                                      </p:cBhvr>
                                      <p:to>
                                        <p:strVal val="visible"/>
                                      </p:to>
                                    </p:set>
                                    <p:anim calcmode="lin" valueType="num">
                                      <p:cBhvr additive="base">
                                        <p:cTn id="27" dur="500" fill="hold"/>
                                        <p:tgtEl>
                                          <p:spTgt spid="37069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0691">
                                            <p:txEl>
                                              <p:pRg st="8" end="8"/>
                                            </p:txEl>
                                          </p:spTgt>
                                        </p:tgtEl>
                                        <p:attrNameLst>
                                          <p:attrName>style.visibility</p:attrName>
                                        </p:attrNameLst>
                                      </p:cBhvr>
                                      <p:to>
                                        <p:strVal val="visible"/>
                                      </p:to>
                                    </p:set>
                                    <p:anim calcmode="lin" valueType="num">
                                      <p:cBhvr additive="base">
                                        <p:cTn id="31" dur="500" fill="hold"/>
                                        <p:tgtEl>
                                          <p:spTgt spid="37069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691">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0691">
                                            <p:txEl>
                                              <p:pRg st="9" end="9"/>
                                            </p:txEl>
                                          </p:spTgt>
                                        </p:tgtEl>
                                        <p:attrNameLst>
                                          <p:attrName>style.visibility</p:attrName>
                                        </p:attrNameLst>
                                      </p:cBhvr>
                                      <p:to>
                                        <p:strVal val="visible"/>
                                      </p:to>
                                    </p:set>
                                    <p:anim calcmode="lin" valueType="num">
                                      <p:cBhvr additive="base">
                                        <p:cTn id="35" dur="500" fill="hold"/>
                                        <p:tgtEl>
                                          <p:spTgt spid="37069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069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0691">
                                            <p:txEl>
                                              <p:pRg st="11" end="11"/>
                                            </p:txEl>
                                          </p:spTgt>
                                        </p:tgtEl>
                                        <p:attrNameLst>
                                          <p:attrName>style.visibility</p:attrName>
                                        </p:attrNameLst>
                                      </p:cBhvr>
                                      <p:to>
                                        <p:strVal val="visible"/>
                                      </p:to>
                                    </p:set>
                                    <p:anim calcmode="lin" valueType="num">
                                      <p:cBhvr additive="base">
                                        <p:cTn id="39" dur="500" fill="hold"/>
                                        <p:tgtEl>
                                          <p:spTgt spid="370691">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0691">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0691">
                                            <p:txEl>
                                              <p:pRg st="12" end="12"/>
                                            </p:txEl>
                                          </p:spTgt>
                                        </p:tgtEl>
                                        <p:attrNameLst>
                                          <p:attrName>style.visibility</p:attrName>
                                        </p:attrNameLst>
                                      </p:cBhvr>
                                      <p:to>
                                        <p:strVal val="visible"/>
                                      </p:to>
                                    </p:set>
                                    <p:anim calcmode="lin" valueType="num">
                                      <p:cBhvr additive="base">
                                        <p:cTn id="43" dur="500" fill="hold"/>
                                        <p:tgtEl>
                                          <p:spTgt spid="370691">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0691">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70691">
                                            <p:txEl>
                                              <p:pRg st="15" end="15"/>
                                            </p:txEl>
                                          </p:spTgt>
                                        </p:tgtEl>
                                        <p:attrNameLst>
                                          <p:attrName>style.visibility</p:attrName>
                                        </p:attrNameLst>
                                      </p:cBhvr>
                                      <p:to>
                                        <p:strVal val="visible"/>
                                      </p:to>
                                    </p:set>
                                    <p:anim calcmode="lin" valueType="num">
                                      <p:cBhvr additive="base">
                                        <p:cTn id="47" dur="500" fill="hold"/>
                                        <p:tgtEl>
                                          <p:spTgt spid="370691">
                                            <p:txEl>
                                              <p:pRg st="15" end="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0691">
                                            <p:txEl>
                                              <p:pRg st="15" end="1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0691">
                                            <p:txEl>
                                              <p:pRg st="16" end="16"/>
                                            </p:txEl>
                                          </p:spTgt>
                                        </p:tgtEl>
                                        <p:attrNameLst>
                                          <p:attrName>style.visibility</p:attrName>
                                        </p:attrNameLst>
                                      </p:cBhvr>
                                      <p:to>
                                        <p:strVal val="visible"/>
                                      </p:to>
                                    </p:set>
                                    <p:anim calcmode="lin" valueType="num">
                                      <p:cBhvr additive="base">
                                        <p:cTn id="51" dur="500" fill="hold"/>
                                        <p:tgtEl>
                                          <p:spTgt spid="370691">
                                            <p:txEl>
                                              <p:pRg st="16" end="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70691">
                                            <p:txEl>
                                              <p:pRg st="16" end="1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70691">
                                            <p:txEl>
                                              <p:pRg st="17" end="17"/>
                                            </p:txEl>
                                          </p:spTgt>
                                        </p:tgtEl>
                                        <p:attrNameLst>
                                          <p:attrName>style.visibility</p:attrName>
                                        </p:attrNameLst>
                                      </p:cBhvr>
                                      <p:to>
                                        <p:strVal val="visible"/>
                                      </p:to>
                                    </p:set>
                                    <p:anim calcmode="lin" valueType="num">
                                      <p:cBhvr additive="base">
                                        <p:cTn id="55" dur="500" fill="hold"/>
                                        <p:tgtEl>
                                          <p:spTgt spid="370691">
                                            <p:txEl>
                                              <p:pRg st="17" end="1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0691">
                                            <p:txEl>
                                              <p:pRg st="17" end="1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0691">
                                            <p:txEl>
                                              <p:pRg st="18" end="18"/>
                                            </p:txEl>
                                          </p:spTgt>
                                        </p:tgtEl>
                                        <p:attrNameLst>
                                          <p:attrName>style.visibility</p:attrName>
                                        </p:attrNameLst>
                                      </p:cBhvr>
                                      <p:to>
                                        <p:strVal val="visible"/>
                                      </p:to>
                                    </p:set>
                                    <p:anim calcmode="lin" valueType="num">
                                      <p:cBhvr additive="base">
                                        <p:cTn id="59" dur="500" fill="hold"/>
                                        <p:tgtEl>
                                          <p:spTgt spid="370691">
                                            <p:txEl>
                                              <p:pRg st="18" end="1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0691">
                                            <p:txEl>
                                              <p:pRg st="18" end="1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0691">
                                            <p:txEl>
                                              <p:pRg st="19" end="19"/>
                                            </p:txEl>
                                          </p:spTgt>
                                        </p:tgtEl>
                                        <p:attrNameLst>
                                          <p:attrName>style.visibility</p:attrName>
                                        </p:attrNameLst>
                                      </p:cBhvr>
                                      <p:to>
                                        <p:strVal val="visible"/>
                                      </p:to>
                                    </p:set>
                                    <p:anim calcmode="lin" valueType="num">
                                      <p:cBhvr additive="base">
                                        <p:cTn id="63" dur="500" fill="hold"/>
                                        <p:tgtEl>
                                          <p:spTgt spid="370691">
                                            <p:txEl>
                                              <p:pRg st="19" end="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0691">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70691">
                                            <p:txEl>
                                              <p:pRg st="6" end="6"/>
                                            </p:txEl>
                                          </p:spTgt>
                                        </p:tgtEl>
                                        <p:attrNameLst>
                                          <p:attrName>style.visibility</p:attrName>
                                        </p:attrNameLst>
                                      </p:cBhvr>
                                      <p:to>
                                        <p:strVal val="visible"/>
                                      </p:to>
                                    </p:set>
                                    <p:anim calcmode="lin" valueType="num">
                                      <p:cBhvr additive="base">
                                        <p:cTn id="69" dur="500" fill="hold"/>
                                        <p:tgtEl>
                                          <p:spTgt spid="370691">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70691">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70691">
                                            <p:txEl>
                                              <p:pRg st="2" end="2"/>
                                            </p:txEl>
                                          </p:spTgt>
                                        </p:tgtEl>
                                        <p:attrNameLst>
                                          <p:attrName>style.visibility</p:attrName>
                                        </p:attrNameLst>
                                      </p:cBhvr>
                                      <p:to>
                                        <p:strVal val="visible"/>
                                      </p:to>
                                    </p:set>
                                    <p:anim calcmode="lin" valueType="num">
                                      <p:cBhvr additive="base">
                                        <p:cTn id="73"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70691">
                                            <p:txEl>
                                              <p:pRg st="10" end="10"/>
                                            </p:txEl>
                                          </p:spTgt>
                                        </p:tgtEl>
                                        <p:attrNameLst>
                                          <p:attrName>style.visibility</p:attrName>
                                        </p:attrNameLst>
                                      </p:cBhvr>
                                      <p:to>
                                        <p:strVal val="visible"/>
                                      </p:to>
                                    </p:set>
                                    <p:anim calcmode="lin" valueType="num">
                                      <p:cBhvr additive="base">
                                        <p:cTn id="77" dur="500" fill="hold"/>
                                        <p:tgtEl>
                                          <p:spTgt spid="370691">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70691">
                                            <p:txEl>
                                              <p:pRg st="10" end="10"/>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70691">
                                            <p:txEl>
                                              <p:pRg st="13" end="13"/>
                                            </p:txEl>
                                          </p:spTgt>
                                        </p:tgtEl>
                                        <p:attrNameLst>
                                          <p:attrName>style.visibility</p:attrName>
                                        </p:attrNameLst>
                                      </p:cBhvr>
                                      <p:to>
                                        <p:strVal val="visible"/>
                                      </p:to>
                                    </p:set>
                                    <p:anim calcmode="lin" valueType="num">
                                      <p:cBhvr additive="base">
                                        <p:cTn id="81" dur="500" fill="hold"/>
                                        <p:tgtEl>
                                          <p:spTgt spid="37069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70691">
                                            <p:txEl>
                                              <p:pRg st="13" end="13"/>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70691">
                                            <p:txEl>
                                              <p:pRg st="14" end="14"/>
                                            </p:txEl>
                                          </p:spTgt>
                                        </p:tgtEl>
                                        <p:attrNameLst>
                                          <p:attrName>style.visibility</p:attrName>
                                        </p:attrNameLst>
                                      </p:cBhvr>
                                      <p:to>
                                        <p:strVal val="visible"/>
                                      </p:to>
                                    </p:set>
                                    <p:anim calcmode="lin" valueType="num">
                                      <p:cBhvr additive="base">
                                        <p:cTn id="85" dur="500" fill="hold"/>
                                        <p:tgtEl>
                                          <p:spTgt spid="370691">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70691">
                                            <p:txEl>
                                              <p:pRg st="14" end="14"/>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70691">
                                            <p:txEl>
                                              <p:pRg st="20" end="20"/>
                                            </p:txEl>
                                          </p:spTgt>
                                        </p:tgtEl>
                                        <p:attrNameLst>
                                          <p:attrName>style.visibility</p:attrName>
                                        </p:attrNameLst>
                                      </p:cBhvr>
                                      <p:to>
                                        <p:strVal val="visible"/>
                                      </p:to>
                                    </p:set>
                                    <p:anim calcmode="lin" valueType="num">
                                      <p:cBhvr additive="base">
                                        <p:cTn id="89" dur="500" fill="hold"/>
                                        <p:tgtEl>
                                          <p:spTgt spid="370691">
                                            <p:txEl>
                                              <p:pRg st="20" end="2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70691">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GB" smtClean="0"/>
              <a:t>操作符</a:t>
            </a:r>
            <a:r>
              <a:rPr lang="en-GB" altLang="zh-CN" smtClean="0"/>
              <a:t>new</a:t>
            </a:r>
            <a:r>
              <a:rPr lang="zh-CN" altLang="en-GB" smtClean="0"/>
              <a:t>与</a:t>
            </a:r>
            <a:r>
              <a:rPr lang="en-GB" altLang="zh-CN" smtClean="0"/>
              <a:t>delete</a:t>
            </a:r>
            <a:r>
              <a:rPr lang="zh-CN" altLang="en-GB" smtClean="0"/>
              <a:t>的重载</a:t>
            </a:r>
            <a:r>
              <a:rPr lang="zh-CN" altLang="en-US" smtClean="0"/>
              <a:t> </a:t>
            </a:r>
            <a:endParaRPr lang="zh-CN" altLang="en-US"/>
          </a:p>
        </p:txBody>
      </p:sp>
      <p:sp>
        <p:nvSpPr>
          <p:cNvPr id="3" name="内容占位符 2"/>
          <p:cNvSpPr>
            <a:spLocks noGrp="1"/>
          </p:cNvSpPr>
          <p:nvPr>
            <p:ph idx="1"/>
          </p:nvPr>
        </p:nvSpPr>
        <p:spPr/>
        <p:txBody>
          <a:bodyPr>
            <a:normAutofit lnSpcReduction="10000"/>
          </a:bodyPr>
          <a:lstStyle/>
          <a:p>
            <a:pPr>
              <a:defRPr/>
            </a:pPr>
            <a:r>
              <a:rPr lang="zh-CN" altLang="en-US" smtClean="0"/>
              <a:t>操作符</a:t>
            </a:r>
            <a:r>
              <a:rPr lang="en-US" altLang="zh-CN" smtClean="0"/>
              <a:t>new</a:t>
            </a:r>
            <a:r>
              <a:rPr lang="zh-CN" altLang="en-US" smtClean="0"/>
              <a:t>有两个功能：</a:t>
            </a:r>
          </a:p>
          <a:p>
            <a:pPr lvl="1">
              <a:defRPr/>
            </a:pPr>
            <a:r>
              <a:rPr lang="zh-CN" altLang="en-US" smtClean="0"/>
              <a:t>为动态对象分配空间</a:t>
            </a:r>
          </a:p>
          <a:p>
            <a:pPr lvl="1">
              <a:defRPr/>
            </a:pPr>
            <a:r>
              <a:rPr lang="zh-CN" altLang="en-US" smtClean="0"/>
              <a:t>调用对象类的构造函数</a:t>
            </a:r>
          </a:p>
          <a:p>
            <a:pPr>
              <a:defRPr/>
            </a:pPr>
            <a:r>
              <a:rPr lang="zh-CN" altLang="en-US" smtClean="0"/>
              <a:t>操作符</a:t>
            </a:r>
            <a:r>
              <a:rPr lang="en-US" altLang="zh-CN" smtClean="0"/>
              <a:t>delete</a:t>
            </a:r>
            <a:r>
              <a:rPr lang="zh-CN" altLang="en-US" smtClean="0"/>
              <a:t>也有两个功能：</a:t>
            </a:r>
          </a:p>
          <a:p>
            <a:pPr lvl="1">
              <a:defRPr/>
            </a:pPr>
            <a:r>
              <a:rPr lang="zh-CN" altLang="en-US" smtClean="0"/>
              <a:t>调用对象类的析构函数</a:t>
            </a:r>
          </a:p>
          <a:p>
            <a:pPr lvl="1">
              <a:defRPr/>
            </a:pPr>
            <a:r>
              <a:rPr lang="zh-CN" altLang="en-US" smtClean="0"/>
              <a:t>释放对象的空间</a:t>
            </a:r>
          </a:p>
          <a:p>
            <a:pPr>
              <a:defRPr/>
            </a:pPr>
            <a:r>
              <a:rPr lang="zh-CN" altLang="en-US" smtClean="0"/>
              <a:t>可以对操作符</a:t>
            </a:r>
            <a:r>
              <a:rPr lang="en-US" altLang="zh-CN" smtClean="0"/>
              <a:t>new</a:t>
            </a:r>
            <a:r>
              <a:rPr lang="zh-CN" altLang="en-US" smtClean="0"/>
              <a:t>和</a:t>
            </a:r>
            <a:r>
              <a:rPr lang="en-US" altLang="zh-CN" smtClean="0"/>
              <a:t>delete</a:t>
            </a:r>
            <a:r>
              <a:rPr lang="zh-CN" altLang="en-US" smtClean="0"/>
              <a:t>进行重载，使得程序能以自己的方式来实现动态对象的</a:t>
            </a:r>
            <a:r>
              <a:rPr lang="zh-CN" altLang="en-US" smtClean="0">
                <a:solidFill>
                  <a:srgbClr val="FFC000"/>
                </a:solidFill>
              </a:rPr>
              <a:t>空间分配</a:t>
            </a:r>
            <a:r>
              <a:rPr lang="zh-CN" altLang="en-US" smtClean="0"/>
              <a:t>和</a:t>
            </a:r>
            <a:r>
              <a:rPr lang="zh-CN" altLang="en-US" smtClean="0">
                <a:solidFill>
                  <a:srgbClr val="FFC000"/>
                </a:solidFill>
              </a:rPr>
              <a:t>释放</a:t>
            </a:r>
            <a:r>
              <a:rPr lang="zh-CN" altLang="en-US" smtClean="0"/>
              <a:t>功能。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88913"/>
            <a:ext cx="7772400" cy="971550"/>
          </a:xfrm>
        </p:spPr>
        <p:txBody>
          <a:bodyPr/>
          <a:lstStyle/>
          <a:p>
            <a:pPr eaLnBrk="1" hangingPunct="1">
              <a:defRPr/>
            </a:pPr>
            <a:r>
              <a:rPr lang="zh-CN" altLang="en-GB" sz="4000" b="1" smtClean="0">
                <a:latin typeface="Times New Roman" pitchFamily="18" charset="0"/>
              </a:rPr>
              <a:t>操作符重载的需要性</a:t>
            </a:r>
            <a:r>
              <a:rPr lang="zh-CN" altLang="en-US" sz="4000" smtClean="0"/>
              <a:t> </a:t>
            </a:r>
          </a:p>
        </p:txBody>
      </p:sp>
      <p:sp>
        <p:nvSpPr>
          <p:cNvPr id="34819" name="Rectangle 3"/>
          <p:cNvSpPr>
            <a:spLocks noGrp="1" noChangeArrowheads="1"/>
          </p:cNvSpPr>
          <p:nvPr>
            <p:ph type="body" idx="1"/>
          </p:nvPr>
        </p:nvSpPr>
        <p:spPr>
          <a:xfrm>
            <a:off x="179388" y="1484313"/>
            <a:ext cx="8675687" cy="5184775"/>
          </a:xfrm>
        </p:spPr>
        <p:txBody>
          <a:bodyPr/>
          <a:lstStyle/>
          <a:p>
            <a:pPr algn="just" eaLnBrk="1" hangingPunct="1">
              <a:lnSpc>
                <a:spcPct val="80000"/>
              </a:lnSpc>
              <a:defRPr/>
            </a:pPr>
            <a:r>
              <a:rPr lang="en-US" altLang="zh-CN" sz="2400" smtClean="0"/>
              <a:t>C++</a:t>
            </a:r>
            <a:r>
              <a:rPr lang="zh-CN" altLang="en-US" sz="2400" smtClean="0"/>
              <a:t>语言本身没有提供复数类型，可定义一个类来实现：</a:t>
            </a:r>
          </a:p>
          <a:p>
            <a:pPr lvl="1" algn="just" eaLnBrk="1" hangingPunct="1">
              <a:lnSpc>
                <a:spcPct val="120000"/>
              </a:lnSpc>
              <a:buFontTx/>
              <a:buNone/>
              <a:defRPr/>
            </a:pPr>
            <a:r>
              <a:rPr lang="en-US" altLang="zh-CN" sz="2000" smtClean="0"/>
              <a:t>class Complex	//</a:t>
            </a:r>
            <a:r>
              <a:rPr lang="zh-CN" altLang="en-US" sz="2000" smtClean="0"/>
              <a:t>复数类定义</a:t>
            </a:r>
          </a:p>
          <a:p>
            <a:pPr lvl="1" algn="just" eaLnBrk="1" hangingPunct="1">
              <a:lnSpc>
                <a:spcPct val="80000"/>
              </a:lnSpc>
              <a:buFontTx/>
              <a:buNone/>
              <a:defRPr/>
            </a:pPr>
            <a:r>
              <a:rPr lang="en-US" altLang="zh-CN" sz="2000" smtClean="0"/>
              <a:t>{public:</a:t>
            </a:r>
          </a:p>
          <a:p>
            <a:pPr lvl="1" eaLnBrk="1" hangingPunct="1">
              <a:lnSpc>
                <a:spcPct val="80000"/>
              </a:lnSpc>
              <a:buFontTx/>
              <a:buNone/>
              <a:defRPr/>
            </a:pPr>
            <a:r>
              <a:rPr lang="en-US" altLang="zh-CN" sz="2000" smtClean="0"/>
              <a:t>	 Complex(double r=0.0,double i=0.0)     </a:t>
            </a:r>
            <a:br>
              <a:rPr lang="en-US" altLang="zh-CN" sz="2000" smtClean="0"/>
            </a:br>
            <a:r>
              <a:rPr lang="en-US" altLang="zh-CN" sz="2000" smtClean="0"/>
              <a:t> { real=r; imag=i; </a:t>
            </a:r>
          </a:p>
          <a:p>
            <a:pPr lvl="1" eaLnBrk="1" hangingPunct="1">
              <a:lnSpc>
                <a:spcPct val="80000"/>
              </a:lnSpc>
              <a:buFontTx/>
              <a:buNone/>
              <a:defRPr/>
            </a:pPr>
            <a:r>
              <a:rPr lang="en-US" altLang="zh-CN" sz="2000" smtClean="0"/>
              <a:t>    }</a:t>
            </a:r>
            <a:br>
              <a:rPr lang="en-US" altLang="zh-CN" sz="2000" smtClean="0"/>
            </a:br>
            <a:r>
              <a:rPr lang="en-US" altLang="zh-CN" sz="2000" smtClean="0"/>
              <a:t> void display() const</a:t>
            </a:r>
          </a:p>
          <a:p>
            <a:pPr lvl="1" eaLnBrk="1" hangingPunct="1">
              <a:lnSpc>
                <a:spcPct val="80000"/>
              </a:lnSpc>
              <a:buFontTx/>
              <a:buNone/>
              <a:defRPr/>
            </a:pPr>
            <a:r>
              <a:rPr lang="en-US" altLang="zh-CN" sz="2000" smtClean="0"/>
              <a:t>    { cout &lt;&lt; real &lt;&lt; '+' &lt;&lt; imag &lt;&lt; 'i';</a:t>
            </a:r>
          </a:p>
          <a:p>
            <a:pPr lvl="1" eaLnBrk="1" hangingPunct="1">
              <a:lnSpc>
                <a:spcPct val="80000"/>
              </a:lnSpc>
              <a:buFontTx/>
              <a:buNone/>
              <a:defRPr/>
            </a:pPr>
            <a:r>
              <a:rPr lang="en-US" altLang="zh-CN" sz="2000" smtClean="0"/>
              <a:t>    } </a:t>
            </a:r>
          </a:p>
          <a:p>
            <a:pPr lvl="1" eaLnBrk="1" hangingPunct="1">
              <a:lnSpc>
                <a:spcPct val="80000"/>
              </a:lnSpc>
              <a:buFontTx/>
              <a:buNone/>
              <a:defRPr/>
            </a:pPr>
            <a:r>
              <a:rPr lang="en-US" altLang="zh-CN" sz="2000" smtClean="0"/>
              <a:t>    ......</a:t>
            </a:r>
          </a:p>
          <a:p>
            <a:pPr lvl="1" algn="just" eaLnBrk="1" hangingPunct="1">
              <a:lnSpc>
                <a:spcPct val="80000"/>
              </a:lnSpc>
              <a:buFontTx/>
              <a:buNone/>
              <a:defRPr/>
            </a:pPr>
            <a:r>
              <a:rPr lang="en-US" altLang="zh-CN" sz="2000" smtClean="0"/>
              <a:t>  private:	</a:t>
            </a:r>
          </a:p>
          <a:p>
            <a:pPr lvl="1" algn="just" eaLnBrk="1" hangingPunct="1">
              <a:lnSpc>
                <a:spcPct val="80000"/>
              </a:lnSpc>
              <a:buFontTx/>
              <a:buNone/>
              <a:defRPr/>
            </a:pPr>
            <a:r>
              <a:rPr lang="en-US" altLang="zh-CN" sz="2000" smtClean="0"/>
              <a:t>	 double real;</a:t>
            </a:r>
          </a:p>
          <a:p>
            <a:pPr lvl="1" algn="just" eaLnBrk="1" hangingPunct="1">
              <a:lnSpc>
                <a:spcPct val="80000"/>
              </a:lnSpc>
              <a:buFontTx/>
              <a:buNone/>
              <a:defRPr/>
            </a:pPr>
            <a:r>
              <a:rPr lang="en-US" altLang="zh-CN" sz="2000" smtClean="0"/>
              <a:t>	 double imag;</a:t>
            </a:r>
          </a:p>
          <a:p>
            <a:pPr lvl="1" algn="just" eaLnBrk="1" hangingPunct="1">
              <a:lnSpc>
                <a:spcPct val="80000"/>
              </a:lnSpc>
              <a:buFontTx/>
              <a:buNone/>
              <a:defRPr/>
            </a:pPr>
            <a:r>
              <a:rPr lang="en-US" altLang="zh-CN" sz="2000" smtClean="0"/>
              <a:t>};	</a:t>
            </a:r>
          </a:p>
          <a:p>
            <a:pPr algn="just" eaLnBrk="1" hangingPunct="1">
              <a:lnSpc>
                <a:spcPct val="140000"/>
              </a:lnSpc>
              <a:defRPr/>
            </a:pPr>
            <a:r>
              <a:rPr lang="zh-CN" altLang="en-US" sz="2400" smtClean="0"/>
              <a:t>如何实现两个复数（类型为</a:t>
            </a:r>
            <a:r>
              <a:rPr lang="en-US" altLang="zh-CN" sz="2400" smtClean="0"/>
              <a:t>Complex</a:t>
            </a:r>
            <a:r>
              <a:rPr lang="zh-CN" altLang="en-US" sz="2400" smtClean="0"/>
              <a:t>）相加？	</a:t>
            </a:r>
            <a:r>
              <a:rPr lang="zh-CN" altLang="en-US" sz="210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115888"/>
            <a:ext cx="8229600" cy="1139825"/>
          </a:xfrm>
        </p:spPr>
        <p:txBody>
          <a:bodyPr/>
          <a:lstStyle/>
          <a:p>
            <a:pPr eaLnBrk="1" hangingPunct="1">
              <a:defRPr/>
            </a:pPr>
            <a:r>
              <a:rPr lang="zh-CN" altLang="en-GB" smtClean="0"/>
              <a:t>重载操作符</a:t>
            </a:r>
            <a:r>
              <a:rPr lang="en-GB" altLang="zh-CN" smtClean="0"/>
              <a:t>new</a:t>
            </a:r>
            <a:endParaRPr lang="zh-CN" altLang="zh-CN" smtClean="0"/>
          </a:p>
        </p:txBody>
      </p:sp>
      <p:sp>
        <p:nvSpPr>
          <p:cNvPr id="372739" name="Rectangle 3"/>
          <p:cNvSpPr>
            <a:spLocks noGrp="1" noChangeArrowheads="1"/>
          </p:cNvSpPr>
          <p:nvPr>
            <p:ph type="body" idx="1"/>
          </p:nvPr>
        </p:nvSpPr>
        <p:spPr>
          <a:xfrm>
            <a:off x="323850" y="1268413"/>
            <a:ext cx="8507413" cy="5473700"/>
          </a:xfrm>
        </p:spPr>
        <p:txBody>
          <a:bodyPr>
            <a:normAutofit fontScale="92500" lnSpcReduction="20000"/>
          </a:bodyPr>
          <a:lstStyle/>
          <a:p>
            <a:pPr eaLnBrk="1" hangingPunct="1">
              <a:defRPr/>
            </a:pPr>
            <a:r>
              <a:rPr lang="zh-CN" altLang="en-GB" dirty="0" smtClean="0"/>
              <a:t>操作符</a:t>
            </a:r>
            <a:r>
              <a:rPr lang="en-GB" altLang="zh-CN" dirty="0" smtClean="0"/>
              <a:t>new</a:t>
            </a:r>
            <a:r>
              <a:rPr lang="zh-CN" altLang="en-GB" dirty="0" smtClean="0"/>
              <a:t>必须作为</a:t>
            </a:r>
            <a:r>
              <a:rPr lang="zh-CN" altLang="en-GB" dirty="0" smtClean="0">
                <a:solidFill>
                  <a:schemeClr val="folHlink"/>
                </a:solidFill>
              </a:rPr>
              <a:t>静态的</a:t>
            </a:r>
            <a:r>
              <a:rPr lang="zh-CN" altLang="en-GB" dirty="0" smtClean="0"/>
              <a:t>成员函数来重载（</a:t>
            </a:r>
            <a:r>
              <a:rPr lang="en-GB" altLang="zh-CN" dirty="0" smtClean="0"/>
              <a:t>static</a:t>
            </a:r>
            <a:r>
              <a:rPr lang="zh-CN" altLang="en-GB" dirty="0" smtClean="0"/>
              <a:t>说明可以不写），其格式为： </a:t>
            </a:r>
          </a:p>
          <a:p>
            <a:pPr marL="457200" lvl="1" indent="0" eaLnBrk="1" hangingPunct="1">
              <a:buFontTx/>
              <a:buNone/>
              <a:defRPr/>
            </a:pPr>
            <a:r>
              <a:rPr lang="en-GB" altLang="zh-CN" dirty="0" smtClean="0"/>
              <a:t>void *</a:t>
            </a:r>
            <a:r>
              <a:rPr lang="en-GB" altLang="zh-CN" dirty="0" smtClean="0">
                <a:solidFill>
                  <a:srgbClr val="FFC000"/>
                </a:solidFill>
              </a:rPr>
              <a:t>operator new</a:t>
            </a:r>
            <a:r>
              <a:rPr lang="en-GB" altLang="zh-CN" dirty="0" smtClean="0"/>
              <a:t>(</a:t>
            </a:r>
            <a:r>
              <a:rPr lang="en-GB" altLang="zh-CN" dirty="0" err="1" smtClean="0"/>
              <a:t>size_t</a:t>
            </a:r>
            <a:r>
              <a:rPr lang="en-GB" altLang="zh-CN" dirty="0" smtClean="0"/>
              <a:t> size);</a:t>
            </a:r>
            <a:r>
              <a:rPr lang="en-US" altLang="zh-CN" dirty="0" smtClean="0"/>
              <a:t> </a:t>
            </a:r>
          </a:p>
          <a:p>
            <a:pPr lvl="1" eaLnBrk="1" hangingPunct="1">
              <a:defRPr/>
            </a:pPr>
            <a:r>
              <a:rPr lang="zh-CN" altLang="en-GB" dirty="0" smtClean="0"/>
              <a:t>返回类型必须为</a:t>
            </a:r>
            <a:r>
              <a:rPr lang="en-GB" altLang="zh-CN" dirty="0" smtClean="0"/>
              <a:t>void *</a:t>
            </a:r>
            <a:endParaRPr lang="en-US" altLang="zh-CN" dirty="0" smtClean="0"/>
          </a:p>
          <a:p>
            <a:pPr lvl="1" eaLnBrk="1" hangingPunct="1">
              <a:defRPr/>
            </a:pPr>
            <a:r>
              <a:rPr lang="zh-CN" altLang="en-GB" dirty="0" smtClean="0"/>
              <a:t>参数表示</a:t>
            </a:r>
            <a:r>
              <a:rPr lang="zh-CN" altLang="en-US" dirty="0" smtClean="0"/>
              <a:t>对象</a:t>
            </a:r>
            <a:r>
              <a:rPr lang="zh-CN" altLang="en-GB" dirty="0" smtClean="0"/>
              <a:t>所需空间的大小，其类型为</a:t>
            </a:r>
            <a:r>
              <a:rPr lang="en-GB" altLang="zh-CN" dirty="0" err="1" smtClean="0"/>
              <a:t>size_t</a:t>
            </a:r>
            <a:r>
              <a:rPr lang="zh-CN" altLang="en-GB" dirty="0" smtClean="0"/>
              <a:t>（</a:t>
            </a:r>
            <a:r>
              <a:rPr lang="en-GB" altLang="zh-CN" dirty="0" smtClean="0"/>
              <a:t>unsigned </a:t>
            </a:r>
            <a:r>
              <a:rPr lang="en-GB" altLang="zh-CN" dirty="0" err="1" smtClean="0"/>
              <a:t>int</a:t>
            </a:r>
            <a:r>
              <a:rPr lang="zh-CN" altLang="en-GB" dirty="0" smtClean="0"/>
              <a:t>）</a:t>
            </a:r>
            <a:endParaRPr lang="en-US" altLang="zh-CN" dirty="0" smtClean="0"/>
          </a:p>
          <a:p>
            <a:pPr lvl="1" eaLnBrk="1" hangingPunct="1">
              <a:defRPr/>
            </a:pPr>
            <a:r>
              <a:rPr lang="zh-CN" altLang="en-US" dirty="0" smtClean="0">
                <a:solidFill>
                  <a:srgbClr val="FFC000"/>
                </a:solidFill>
              </a:rPr>
              <a:t>该函数负责分配空间，并返回空间的地址</a:t>
            </a:r>
            <a:endParaRPr lang="en-US" altLang="zh-CN" dirty="0" smtClean="0">
              <a:solidFill>
                <a:srgbClr val="FFC000"/>
              </a:solidFill>
            </a:endParaRPr>
          </a:p>
          <a:p>
            <a:pPr eaLnBrk="1" hangingPunct="1">
              <a:defRPr/>
            </a:pPr>
            <a:r>
              <a:rPr lang="en-GB" altLang="zh-CN" dirty="0" smtClean="0"/>
              <a:t>new</a:t>
            </a:r>
            <a:r>
              <a:rPr lang="zh-CN" altLang="en-GB" dirty="0"/>
              <a:t>的使用格式与系统提供的基本</a:t>
            </a:r>
            <a:r>
              <a:rPr lang="zh-CN" altLang="en-GB" dirty="0" smtClean="0"/>
              <a:t>相同</a:t>
            </a:r>
            <a:r>
              <a:rPr lang="zh-CN" altLang="en-US" dirty="0" smtClean="0"/>
              <a:t>，例如：</a:t>
            </a:r>
            <a:endParaRPr lang="en-US" altLang="zh-CN" dirty="0" smtClean="0"/>
          </a:p>
          <a:p>
            <a:pPr lvl="1" eaLnBrk="1" hangingPunct="1">
              <a:defRPr/>
            </a:pPr>
            <a:r>
              <a:rPr lang="en-US" altLang="zh-CN" dirty="0" smtClean="0"/>
              <a:t>A *p=new A; //</a:t>
            </a:r>
            <a:r>
              <a:rPr lang="zh-CN" altLang="en-US" dirty="0" smtClean="0"/>
              <a:t>假设</a:t>
            </a:r>
            <a:r>
              <a:rPr lang="en-US" altLang="zh-CN" dirty="0" smtClean="0"/>
              <a:t>A</a:t>
            </a:r>
            <a:r>
              <a:rPr lang="zh-CN" altLang="en-US" dirty="0" smtClean="0"/>
              <a:t>中重载了</a:t>
            </a:r>
            <a:r>
              <a:rPr lang="en-US" altLang="zh-CN" dirty="0" smtClean="0"/>
              <a:t>new</a:t>
            </a:r>
          </a:p>
          <a:p>
            <a:pPr lvl="2" eaLnBrk="1" hangingPunct="1">
              <a:defRPr/>
            </a:pPr>
            <a:r>
              <a:rPr lang="zh-CN" altLang="en-US" dirty="0" smtClean="0"/>
              <a:t>调用</a:t>
            </a:r>
            <a:r>
              <a:rPr lang="en-US" altLang="zh-CN" dirty="0" smtClean="0"/>
              <a:t>new</a:t>
            </a:r>
            <a:r>
              <a:rPr lang="zh-CN" altLang="en-US" dirty="0" smtClean="0"/>
              <a:t>重载函数，自动</a:t>
            </a:r>
            <a:r>
              <a:rPr lang="zh-CN" altLang="en-US" dirty="0"/>
              <a:t>计算</a:t>
            </a:r>
            <a:r>
              <a:rPr lang="en-US" altLang="zh-CN" dirty="0"/>
              <a:t>A</a:t>
            </a:r>
            <a:r>
              <a:rPr lang="zh-CN" altLang="en-US" dirty="0"/>
              <a:t>的</a:t>
            </a:r>
            <a:r>
              <a:rPr lang="zh-CN" altLang="en-US" dirty="0" smtClean="0"/>
              <a:t>大小并传</a:t>
            </a:r>
            <a:r>
              <a:rPr lang="zh-CN" altLang="en-US" dirty="0"/>
              <a:t>给</a:t>
            </a:r>
            <a:r>
              <a:rPr lang="zh-CN" altLang="en-US" dirty="0" smtClean="0"/>
              <a:t>参数</a:t>
            </a:r>
            <a:r>
              <a:rPr lang="en-US" altLang="zh-CN" dirty="0" smtClean="0"/>
              <a:t>size</a:t>
            </a:r>
          </a:p>
          <a:p>
            <a:pPr lvl="2" eaLnBrk="1" hangingPunct="1">
              <a:defRPr/>
            </a:pPr>
            <a:r>
              <a:rPr lang="zh-CN" altLang="en-US" dirty="0" smtClean="0"/>
              <a:t>调用默认构造函数</a:t>
            </a:r>
            <a:endParaRPr lang="en-US" altLang="zh-CN" dirty="0" smtClean="0"/>
          </a:p>
          <a:p>
            <a:pPr lvl="1" eaLnBrk="1" hangingPunct="1">
              <a:defRPr/>
            </a:pPr>
            <a:r>
              <a:rPr lang="en-US" altLang="zh-CN" dirty="0" smtClean="0"/>
              <a:t>A *q=new A(...);</a:t>
            </a:r>
            <a:r>
              <a:rPr lang="en-US" altLang="zh-CN" dirty="0"/>
              <a:t> //</a:t>
            </a:r>
            <a:r>
              <a:rPr lang="zh-CN" altLang="en-US" dirty="0"/>
              <a:t>假设</a:t>
            </a:r>
            <a:r>
              <a:rPr lang="en-US" altLang="zh-CN" dirty="0"/>
              <a:t>A</a:t>
            </a:r>
            <a:r>
              <a:rPr lang="zh-CN" altLang="en-US" dirty="0"/>
              <a:t>中重载了</a:t>
            </a:r>
            <a:r>
              <a:rPr lang="en-US" altLang="zh-CN" dirty="0" smtClean="0"/>
              <a:t>new</a:t>
            </a:r>
          </a:p>
          <a:p>
            <a:pPr lvl="2" eaLnBrk="1" hangingPunct="1">
              <a:defRPr/>
            </a:pPr>
            <a:r>
              <a:rPr lang="zh-CN" altLang="en-US" dirty="0" smtClean="0"/>
              <a:t>调用</a:t>
            </a:r>
            <a:r>
              <a:rPr lang="en-US" altLang="zh-CN" dirty="0" smtClean="0"/>
              <a:t>new</a:t>
            </a:r>
            <a:r>
              <a:rPr lang="zh-CN" altLang="en-US" dirty="0" smtClean="0"/>
              <a:t>重载</a:t>
            </a:r>
            <a:r>
              <a:rPr lang="zh-CN" altLang="en-US" dirty="0"/>
              <a:t>函数，自动计算</a:t>
            </a:r>
            <a:r>
              <a:rPr lang="en-US" altLang="zh-CN" dirty="0"/>
              <a:t>A</a:t>
            </a:r>
            <a:r>
              <a:rPr lang="zh-CN" altLang="en-US" dirty="0"/>
              <a:t>的</a:t>
            </a:r>
            <a:r>
              <a:rPr lang="zh-CN" altLang="en-US" dirty="0" smtClean="0"/>
              <a:t>大小并传</a:t>
            </a:r>
            <a:r>
              <a:rPr lang="zh-CN" altLang="en-US" dirty="0"/>
              <a:t>给参数</a:t>
            </a:r>
            <a:r>
              <a:rPr lang="en-US" altLang="zh-CN" dirty="0"/>
              <a:t>size</a:t>
            </a:r>
          </a:p>
          <a:p>
            <a:pPr lvl="2" eaLnBrk="1" hangingPunct="1">
              <a:defRPr/>
            </a:pPr>
            <a:r>
              <a:rPr lang="zh-CN" altLang="en-US" dirty="0" smtClean="0"/>
              <a:t>调用带参数的构造函数</a:t>
            </a:r>
            <a:endParaRPr lang="en-US" altLang="zh-CN" dirty="0"/>
          </a:p>
          <a:p>
            <a:pPr eaLnBrk="1" hangingPunct="1">
              <a:defRPr/>
            </a:pPr>
            <a:endParaRPr lang="zh-CN" altLang="en-GB"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eaLnBrk="1" hangingPunct="1">
              <a:defRPr/>
            </a:pPr>
            <a:r>
              <a:rPr lang="zh-CN" altLang="en-US" smtClean="0"/>
              <a:t>例：把动态对象初始化为全‘</a:t>
            </a:r>
            <a:r>
              <a:rPr lang="en-US" altLang="zh-CN" smtClean="0"/>
              <a:t>0’</a:t>
            </a:r>
          </a:p>
        </p:txBody>
      </p:sp>
      <p:sp>
        <p:nvSpPr>
          <p:cNvPr id="373763" name="Rectangle 3"/>
          <p:cNvSpPr>
            <a:spLocks noGrp="1" noChangeArrowheads="1"/>
          </p:cNvSpPr>
          <p:nvPr>
            <p:ph type="body" idx="1"/>
          </p:nvPr>
        </p:nvSpPr>
        <p:spPr>
          <a:xfrm>
            <a:off x="323850" y="1600200"/>
            <a:ext cx="8435975" cy="4997450"/>
          </a:xfrm>
        </p:spPr>
        <p:txBody>
          <a:bodyPr/>
          <a:lstStyle/>
          <a:p>
            <a:pPr eaLnBrk="1" hangingPunct="1">
              <a:lnSpc>
                <a:spcPct val="90000"/>
              </a:lnSpc>
              <a:buFont typeface="Wingdings" pitchFamily="2" charset="2"/>
              <a:buNone/>
              <a:tabLst>
                <a:tab pos="712788" algn="l"/>
              </a:tabLst>
              <a:defRPr/>
            </a:pPr>
            <a:r>
              <a:rPr lang="en-US" altLang="zh-CN" sz="2400" dirty="0" smtClean="0"/>
              <a:t>#include &lt;</a:t>
            </a:r>
            <a:r>
              <a:rPr lang="en-US" altLang="zh-CN" sz="2400" dirty="0" err="1" smtClean="0"/>
              <a:t>cstring</a:t>
            </a:r>
            <a:r>
              <a:rPr lang="en-US" altLang="zh-CN" sz="2400" dirty="0" smtClean="0"/>
              <a:t>&gt;</a:t>
            </a:r>
          </a:p>
          <a:p>
            <a:pPr eaLnBrk="1" hangingPunct="1">
              <a:lnSpc>
                <a:spcPct val="90000"/>
              </a:lnSpc>
              <a:buFont typeface="Wingdings" pitchFamily="2" charset="2"/>
              <a:buNone/>
              <a:tabLst>
                <a:tab pos="712788" algn="l"/>
              </a:tabLst>
              <a:defRPr/>
            </a:pPr>
            <a:r>
              <a:rPr lang="en-US" altLang="zh-CN" sz="2400" dirty="0" smtClean="0"/>
              <a:t>class A</a:t>
            </a:r>
          </a:p>
          <a:p>
            <a:pPr eaLnBrk="1" hangingPunct="1">
              <a:lnSpc>
                <a:spcPct val="90000"/>
              </a:lnSpc>
              <a:buFont typeface="Wingdings" pitchFamily="2" charset="2"/>
              <a:buNone/>
              <a:tabLst>
                <a:tab pos="712788" algn="l"/>
              </a:tabLst>
              <a:defRPr/>
            </a:pPr>
            <a:r>
              <a:rPr lang="en-US" altLang="zh-CN" sz="2400" dirty="0" smtClean="0"/>
              <a:t>{		</a:t>
            </a:r>
            <a:r>
              <a:rPr lang="en-US" altLang="zh-CN" sz="2400" dirty="0" err="1" smtClean="0"/>
              <a:t>int</a:t>
            </a:r>
            <a:r>
              <a:rPr lang="en-US" altLang="zh-CN" sz="2400" dirty="0" smtClean="0"/>
              <a:t> </a:t>
            </a:r>
            <a:r>
              <a:rPr lang="en-US" altLang="zh-CN" sz="2400" dirty="0" err="1" smtClean="0"/>
              <a:t>x,y</a:t>
            </a:r>
            <a:r>
              <a:rPr lang="en-US" altLang="zh-CN" sz="2400" dirty="0" smtClean="0"/>
              <a:t>;</a:t>
            </a:r>
          </a:p>
          <a:p>
            <a:pPr eaLnBrk="1" hangingPunct="1">
              <a:lnSpc>
                <a:spcPct val="90000"/>
              </a:lnSpc>
              <a:buFont typeface="Wingdings" pitchFamily="2" charset="2"/>
              <a:buNone/>
              <a:tabLst>
                <a:tab pos="712788" algn="l"/>
              </a:tabLst>
              <a:defRPr/>
            </a:pPr>
            <a:r>
              <a:rPr lang="en-US" altLang="zh-CN" sz="2400" dirty="0" smtClean="0"/>
              <a:t>	public:</a:t>
            </a:r>
          </a:p>
          <a:p>
            <a:pPr eaLnBrk="1" hangingPunct="1">
              <a:lnSpc>
                <a:spcPct val="90000"/>
              </a:lnSpc>
              <a:buFont typeface="Wingdings" pitchFamily="2" charset="2"/>
              <a:buNone/>
              <a:tabLst>
                <a:tab pos="712788" algn="l"/>
              </a:tabLst>
              <a:defRPr/>
            </a:pPr>
            <a:r>
              <a:rPr lang="en-GB" altLang="zh-CN" sz="2400" dirty="0" smtClean="0"/>
              <a:t>		void *operator new(</a:t>
            </a:r>
            <a:r>
              <a:rPr lang="en-GB" altLang="zh-CN" sz="2400" dirty="0" err="1" smtClean="0"/>
              <a:t>size_t</a:t>
            </a:r>
            <a:r>
              <a:rPr lang="en-GB" altLang="zh-CN" sz="2400" dirty="0" smtClean="0"/>
              <a:t> size)</a:t>
            </a:r>
          </a:p>
          <a:p>
            <a:pPr eaLnBrk="1" hangingPunct="1">
              <a:lnSpc>
                <a:spcPct val="90000"/>
              </a:lnSpc>
              <a:buFont typeface="Wingdings" pitchFamily="2" charset="2"/>
              <a:buNone/>
              <a:tabLst>
                <a:tab pos="712788" algn="l"/>
              </a:tabLst>
              <a:defRPr/>
            </a:pPr>
            <a:r>
              <a:rPr lang="en-GB" altLang="zh-CN" sz="2400" dirty="0" smtClean="0"/>
              <a:t>		{	void *p=</a:t>
            </a:r>
            <a:r>
              <a:rPr lang="en-GB" altLang="zh-CN" sz="2400" dirty="0" err="1" smtClean="0"/>
              <a:t>malloc</a:t>
            </a:r>
            <a:r>
              <a:rPr lang="en-GB" altLang="zh-CN" sz="2400" dirty="0" smtClean="0"/>
              <a:t>(size</a:t>
            </a:r>
            <a:r>
              <a:rPr lang="en-GB" altLang="zh-CN" sz="2400" dirty="0"/>
              <a:t>)</a:t>
            </a:r>
            <a:r>
              <a:rPr lang="en-GB" altLang="zh-CN" sz="2400" dirty="0" smtClean="0"/>
              <a:t>; </a:t>
            </a:r>
            <a:r>
              <a:rPr lang="en-GB" altLang="zh-CN" sz="2000" dirty="0" smtClean="0"/>
              <a:t>//</a:t>
            </a:r>
            <a:r>
              <a:rPr lang="zh-CN" altLang="en-GB" sz="2000" dirty="0" smtClean="0"/>
              <a:t>调用系统堆空间分配操作。</a:t>
            </a:r>
          </a:p>
          <a:p>
            <a:pPr eaLnBrk="1" hangingPunct="1">
              <a:lnSpc>
                <a:spcPct val="90000"/>
              </a:lnSpc>
              <a:buFont typeface="Wingdings" pitchFamily="2" charset="2"/>
              <a:buNone/>
              <a:tabLst>
                <a:tab pos="712788" algn="l"/>
              </a:tabLst>
              <a:defRPr/>
            </a:pPr>
            <a:r>
              <a:rPr lang="zh-CN" altLang="en-GB" sz="2400" dirty="0" smtClean="0"/>
              <a:t>			</a:t>
            </a:r>
            <a:r>
              <a:rPr lang="en-GB" altLang="zh-CN" sz="2400" dirty="0" err="1" smtClean="0"/>
              <a:t>memset</a:t>
            </a:r>
            <a:r>
              <a:rPr lang="en-GB" altLang="zh-CN" sz="2400" dirty="0" smtClean="0"/>
              <a:t>(p,0,size); </a:t>
            </a:r>
            <a:r>
              <a:rPr lang="en-GB" altLang="zh-CN" sz="2000" dirty="0" smtClean="0"/>
              <a:t>//</a:t>
            </a:r>
            <a:r>
              <a:rPr lang="zh-CN" altLang="en-GB" sz="2000" dirty="0" smtClean="0"/>
              <a:t>把申请到的堆空间初始化为全</a:t>
            </a:r>
            <a:r>
              <a:rPr lang="zh-CN" altLang="en-GB" sz="2000" dirty="0" smtClean="0">
                <a:latin typeface="Arial"/>
              </a:rPr>
              <a:t>“</a:t>
            </a:r>
            <a:r>
              <a:rPr lang="en-GB" altLang="zh-CN" sz="2000" dirty="0" smtClean="0"/>
              <a:t>0</a:t>
            </a:r>
            <a:r>
              <a:rPr lang="en-GB" altLang="zh-CN" sz="2000" dirty="0" smtClean="0">
                <a:latin typeface="Arial"/>
              </a:rPr>
              <a:t>”</a:t>
            </a:r>
            <a:r>
              <a:rPr lang="zh-CN" altLang="en-GB" sz="2000" dirty="0" smtClean="0"/>
              <a:t>。</a:t>
            </a:r>
          </a:p>
          <a:p>
            <a:pPr eaLnBrk="1" hangingPunct="1">
              <a:lnSpc>
                <a:spcPct val="90000"/>
              </a:lnSpc>
              <a:buFont typeface="Wingdings" pitchFamily="2" charset="2"/>
              <a:buNone/>
              <a:tabLst>
                <a:tab pos="712788" algn="l"/>
              </a:tabLst>
              <a:defRPr/>
            </a:pPr>
            <a:r>
              <a:rPr lang="zh-CN" altLang="en-GB" sz="2400" dirty="0" smtClean="0"/>
              <a:t>			</a:t>
            </a:r>
            <a:r>
              <a:rPr lang="en-GB" altLang="zh-CN" sz="2400" dirty="0" smtClean="0"/>
              <a:t>return p;</a:t>
            </a:r>
          </a:p>
          <a:p>
            <a:pPr eaLnBrk="1" hangingPunct="1">
              <a:lnSpc>
                <a:spcPct val="90000"/>
              </a:lnSpc>
              <a:buFont typeface="Wingdings" pitchFamily="2" charset="2"/>
              <a:buNone/>
              <a:tabLst>
                <a:tab pos="712788" algn="l"/>
              </a:tabLst>
              <a:defRPr/>
            </a:pPr>
            <a:r>
              <a:rPr lang="en-GB" altLang="zh-CN" sz="2400" dirty="0" smtClean="0"/>
              <a:t>		}</a:t>
            </a:r>
            <a:endParaRPr lang="en-US" altLang="zh-CN" sz="2400" dirty="0" smtClean="0"/>
          </a:p>
          <a:p>
            <a:pPr eaLnBrk="1" hangingPunct="1">
              <a:lnSpc>
                <a:spcPct val="90000"/>
              </a:lnSpc>
              <a:buFont typeface="Wingdings" pitchFamily="2" charset="2"/>
              <a:buNone/>
              <a:tabLst>
                <a:tab pos="712788" algn="l"/>
              </a:tabLst>
              <a:defRPr/>
            </a:pPr>
            <a:r>
              <a:rPr lang="en-US" altLang="zh-CN" sz="2400" dirty="0" smtClean="0"/>
              <a:t>		......</a:t>
            </a:r>
            <a:endParaRPr lang="en-GB" altLang="zh-CN" sz="2400" dirty="0" smtClean="0"/>
          </a:p>
          <a:p>
            <a:pPr eaLnBrk="1" hangingPunct="1">
              <a:lnSpc>
                <a:spcPct val="90000"/>
              </a:lnSpc>
              <a:buFont typeface="Wingdings" pitchFamily="2" charset="2"/>
              <a:buNone/>
              <a:tabLst>
                <a:tab pos="712788" algn="l"/>
              </a:tabLst>
              <a:defRPr/>
            </a:pPr>
            <a:r>
              <a:rPr lang="en-US" altLang="zh-CN" sz="2400" dirty="0" smtClean="0"/>
              <a:t>};</a:t>
            </a:r>
          </a:p>
          <a:p>
            <a:pPr eaLnBrk="1" hangingPunct="1">
              <a:lnSpc>
                <a:spcPct val="90000"/>
              </a:lnSpc>
              <a:buFont typeface="Wingdings" pitchFamily="2" charset="2"/>
              <a:buNone/>
              <a:tabLst>
                <a:tab pos="712788" algn="l"/>
              </a:tabLst>
              <a:defRPr/>
            </a:pPr>
            <a:r>
              <a:rPr lang="en-US" altLang="zh-CN" sz="2400" dirty="0" smtClean="0"/>
              <a:t>A *p=new A; //</a:t>
            </a:r>
            <a:r>
              <a:rPr lang="zh-CN" altLang="en-US" sz="2400" dirty="0" smtClean="0"/>
              <a:t>对象的数据成员</a:t>
            </a:r>
            <a:r>
              <a:rPr lang="en-US" altLang="zh-CN" sz="2400" dirty="0" smtClean="0"/>
              <a:t>x</a:t>
            </a:r>
            <a:r>
              <a:rPr lang="zh-CN" altLang="en-US" sz="2400" dirty="0" smtClean="0"/>
              <a:t>和</a:t>
            </a:r>
            <a:r>
              <a:rPr lang="en-US" altLang="zh-CN" sz="2400" dirty="0" smtClean="0"/>
              <a:t>y</a:t>
            </a:r>
            <a:r>
              <a:rPr lang="zh-CN" altLang="en-US" sz="2400" dirty="0" smtClean="0"/>
              <a:t>被初始化为</a:t>
            </a:r>
            <a:r>
              <a:rPr lang="en-US" altLang="zh-CN" sz="2400" dirty="0" smtClean="0"/>
              <a:t>0</a:t>
            </a:r>
            <a:r>
              <a:rPr lang="zh-CN" altLang="en-US" sz="2400"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115888"/>
            <a:ext cx="9144000" cy="1139825"/>
          </a:xfrm>
        </p:spPr>
        <p:txBody>
          <a:bodyPr/>
          <a:lstStyle/>
          <a:p>
            <a:pPr eaLnBrk="1" hangingPunct="1">
              <a:defRPr/>
            </a:pPr>
            <a:r>
              <a:rPr lang="zh-CN" altLang="en-US" sz="4000" smtClean="0"/>
              <a:t>例：在非“堆区” 为动态对象分配空间</a:t>
            </a:r>
          </a:p>
        </p:txBody>
      </p:sp>
      <p:sp>
        <p:nvSpPr>
          <p:cNvPr id="400387" name="Rectangle 3"/>
          <p:cNvSpPr>
            <a:spLocks noGrp="1" noChangeArrowheads="1"/>
          </p:cNvSpPr>
          <p:nvPr>
            <p:ph type="body" idx="1"/>
          </p:nvPr>
        </p:nvSpPr>
        <p:spPr>
          <a:xfrm>
            <a:off x="457200" y="1412875"/>
            <a:ext cx="8435975" cy="5257800"/>
          </a:xfrm>
        </p:spPr>
        <p:txBody>
          <a:bodyPr>
            <a:normAutofit lnSpcReduction="10000"/>
          </a:bodyPr>
          <a:lstStyle/>
          <a:p>
            <a:pPr eaLnBrk="1" hangingPunct="1">
              <a:lnSpc>
                <a:spcPct val="90000"/>
              </a:lnSpc>
              <a:buFont typeface="Wingdings" pitchFamily="2" charset="2"/>
              <a:buNone/>
              <a:defRPr/>
            </a:pPr>
            <a:r>
              <a:rPr lang="en-US" altLang="zh-CN" sz="2400" dirty="0" smtClean="0"/>
              <a:t>#include &lt;</a:t>
            </a:r>
            <a:r>
              <a:rPr lang="en-US" altLang="zh-CN" sz="2400" dirty="0" err="1" smtClean="0"/>
              <a:t>cstring</a:t>
            </a:r>
            <a:r>
              <a:rPr lang="en-US" altLang="zh-CN" sz="2400" dirty="0" smtClean="0"/>
              <a:t>&gt;</a:t>
            </a:r>
          </a:p>
          <a:p>
            <a:pPr eaLnBrk="1" hangingPunct="1">
              <a:lnSpc>
                <a:spcPct val="90000"/>
              </a:lnSpc>
              <a:buFont typeface="Wingdings" pitchFamily="2" charset="2"/>
              <a:buNone/>
              <a:defRPr/>
            </a:pPr>
            <a:r>
              <a:rPr lang="en-US" altLang="zh-CN" sz="2400" dirty="0" smtClean="0"/>
              <a:t>class A</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public:</a:t>
            </a:r>
          </a:p>
          <a:p>
            <a:pPr eaLnBrk="1" hangingPunct="1">
              <a:lnSpc>
                <a:spcPct val="90000"/>
              </a:lnSpc>
              <a:buFont typeface="Wingdings" pitchFamily="2" charset="2"/>
              <a:buNone/>
              <a:defRPr/>
            </a:pPr>
            <a:r>
              <a:rPr lang="en-US" altLang="zh-CN" sz="2400" dirty="0" smtClean="0"/>
              <a:t>		A(</a:t>
            </a:r>
            <a:r>
              <a:rPr lang="en-US" altLang="zh-CN" sz="2400" dirty="0" err="1" smtClean="0"/>
              <a:t>int</a:t>
            </a:r>
            <a:r>
              <a:rPr lang="en-US" altLang="zh-CN" sz="2400" dirty="0" smtClean="0"/>
              <a:t> </a:t>
            </a:r>
            <a:r>
              <a:rPr lang="en-US" altLang="zh-CN" sz="2400" dirty="0" err="1" smtClean="0"/>
              <a:t>i</a:t>
            </a:r>
            <a:r>
              <a:rPr lang="en-US" altLang="zh-CN" sz="2400" dirty="0" smtClean="0"/>
              <a:t>) { ... }</a:t>
            </a:r>
            <a:endParaRPr lang="en-GB" altLang="zh-CN" sz="2400" dirty="0" smtClean="0"/>
          </a:p>
          <a:p>
            <a:pPr eaLnBrk="1" hangingPunct="1">
              <a:lnSpc>
                <a:spcPct val="90000"/>
              </a:lnSpc>
              <a:buFont typeface="Wingdings" pitchFamily="2" charset="2"/>
              <a:buNone/>
              <a:defRPr/>
            </a:pPr>
            <a:r>
              <a:rPr lang="en-GB" altLang="zh-CN" sz="2400" dirty="0" smtClean="0"/>
              <a:t>		void *operator new(</a:t>
            </a:r>
            <a:r>
              <a:rPr lang="en-GB" altLang="zh-CN" sz="2400" dirty="0" err="1" smtClean="0"/>
              <a:t>size_t</a:t>
            </a:r>
            <a:r>
              <a:rPr lang="en-GB" altLang="zh-CN" sz="2400" dirty="0" smtClean="0"/>
              <a:t> </a:t>
            </a:r>
            <a:r>
              <a:rPr lang="en-GB" altLang="zh-CN" sz="2400" dirty="0" err="1" smtClean="0"/>
              <a:t>size,</a:t>
            </a:r>
            <a:r>
              <a:rPr lang="en-GB" altLang="zh-CN" sz="2400" dirty="0" err="1" smtClean="0">
                <a:solidFill>
                  <a:schemeClr val="folHlink"/>
                </a:solidFill>
              </a:rPr>
              <a:t>void</a:t>
            </a:r>
            <a:r>
              <a:rPr lang="en-GB" altLang="zh-CN" sz="2400" dirty="0" smtClean="0">
                <a:solidFill>
                  <a:schemeClr val="folHlink"/>
                </a:solidFill>
              </a:rPr>
              <a:t> *p</a:t>
            </a:r>
            <a:r>
              <a:rPr lang="en-GB" altLang="zh-CN" sz="2400" dirty="0" smtClean="0"/>
              <a:t>)</a:t>
            </a:r>
          </a:p>
          <a:p>
            <a:pPr eaLnBrk="1" hangingPunct="1">
              <a:lnSpc>
                <a:spcPct val="90000"/>
              </a:lnSpc>
              <a:buFont typeface="Wingdings" pitchFamily="2" charset="2"/>
              <a:buNone/>
              <a:defRPr/>
            </a:pPr>
            <a:r>
              <a:rPr lang="en-GB" altLang="zh-CN" sz="2400" dirty="0" smtClean="0"/>
              <a:t>		{	return p;</a:t>
            </a:r>
          </a:p>
          <a:p>
            <a:pPr eaLnBrk="1" hangingPunct="1">
              <a:lnSpc>
                <a:spcPct val="90000"/>
              </a:lnSpc>
              <a:buFont typeface="Wingdings" pitchFamily="2" charset="2"/>
              <a:buNone/>
              <a:defRPr/>
            </a:pPr>
            <a:r>
              <a:rPr lang="en-GB" altLang="zh-CN" sz="2400" dirty="0" smtClean="0"/>
              <a:t>		}</a:t>
            </a:r>
            <a:endParaRPr lang="en-US" altLang="zh-CN" sz="2400" dirty="0" smtClean="0"/>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GB" altLang="zh-CN" sz="2400" dirty="0" smtClean="0">
                <a:solidFill>
                  <a:schemeClr val="folHlink"/>
                </a:solidFill>
              </a:rPr>
              <a:t>char </a:t>
            </a:r>
            <a:r>
              <a:rPr lang="en-GB" altLang="zh-CN" sz="2400" dirty="0" err="1" smtClean="0">
                <a:solidFill>
                  <a:schemeClr val="folHlink"/>
                </a:solidFill>
              </a:rPr>
              <a:t>buf</a:t>
            </a:r>
            <a:r>
              <a:rPr lang="en-GB" altLang="zh-CN" sz="2400" dirty="0" smtClean="0">
                <a:solidFill>
                  <a:schemeClr val="folHlink"/>
                </a:solidFill>
              </a:rPr>
              <a:t>[</a:t>
            </a:r>
            <a:r>
              <a:rPr lang="en-GB" altLang="zh-CN" sz="2400" dirty="0" err="1" smtClean="0">
                <a:solidFill>
                  <a:schemeClr val="folHlink"/>
                </a:solidFill>
              </a:rPr>
              <a:t>sizeof</a:t>
            </a:r>
            <a:r>
              <a:rPr lang="en-GB" altLang="zh-CN" sz="2400" dirty="0" smtClean="0">
                <a:solidFill>
                  <a:schemeClr val="folHlink"/>
                </a:solidFill>
              </a:rPr>
              <a:t>(A)];</a:t>
            </a:r>
          </a:p>
          <a:p>
            <a:pPr eaLnBrk="1" hangingPunct="1">
              <a:lnSpc>
                <a:spcPct val="90000"/>
              </a:lnSpc>
              <a:buFont typeface="Wingdings" pitchFamily="2" charset="2"/>
              <a:buNone/>
              <a:defRPr/>
            </a:pPr>
            <a:r>
              <a:rPr lang="en-GB" altLang="zh-CN" sz="2400" dirty="0" smtClean="0"/>
              <a:t>A *p=new (</a:t>
            </a:r>
            <a:r>
              <a:rPr lang="en-GB" altLang="zh-CN" sz="2400" dirty="0" err="1" smtClean="0">
                <a:solidFill>
                  <a:schemeClr val="folHlink"/>
                </a:solidFill>
              </a:rPr>
              <a:t>buf</a:t>
            </a:r>
            <a:r>
              <a:rPr lang="en-GB" altLang="zh-CN" sz="2400" dirty="0" smtClean="0"/>
              <a:t>) A(0);//</a:t>
            </a:r>
            <a:r>
              <a:rPr lang="zh-CN" altLang="en-GB" sz="2400" dirty="0" smtClean="0"/>
              <a:t>动态对象的空间分配为</a:t>
            </a:r>
            <a:r>
              <a:rPr lang="en-GB" altLang="zh-CN" sz="2400" dirty="0" err="1" smtClean="0"/>
              <a:t>buf</a:t>
            </a:r>
            <a:endParaRPr lang="en-GB" altLang="zh-CN" sz="2400" dirty="0" smtClean="0"/>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delete p; //</a:t>
            </a:r>
            <a:r>
              <a:rPr lang="en-US" altLang="zh-CN" sz="2400" dirty="0" smtClean="0">
                <a:solidFill>
                  <a:srgbClr val="FFC000"/>
                </a:solidFill>
              </a:rPr>
              <a:t>?</a:t>
            </a:r>
          </a:p>
          <a:p>
            <a:pPr eaLnBrk="1" hangingPunct="1">
              <a:lnSpc>
                <a:spcPct val="90000"/>
              </a:lnSpc>
              <a:buFont typeface="Wingdings" pitchFamily="2" charset="2"/>
              <a:buNone/>
              <a:defRPr/>
            </a:pPr>
            <a:r>
              <a:rPr lang="en-US" altLang="zh-CN" sz="2400" dirty="0" smtClean="0"/>
              <a:t>p-&gt;~A(); //</a:t>
            </a:r>
            <a:r>
              <a:rPr lang="zh-CN" altLang="en-US" sz="2400" dirty="0" smtClean="0"/>
              <a:t>使</a:t>
            </a:r>
            <a:r>
              <a:rPr lang="en-US" altLang="zh-CN" sz="2400" dirty="0" smtClean="0"/>
              <a:t>p</a:t>
            </a:r>
            <a:r>
              <a:rPr lang="zh-CN" altLang="en-US" sz="2400" dirty="0" smtClean="0"/>
              <a:t>所指向的对象消亡</a:t>
            </a:r>
            <a:r>
              <a:rPr lang="zh-CN" altLang="en-US" sz="2400" dirty="0"/>
              <a:t>，</a:t>
            </a:r>
            <a:r>
              <a:rPr lang="zh-CN" altLang="en-US" sz="2400" dirty="0" smtClean="0">
                <a:solidFill>
                  <a:srgbClr val="FFC000"/>
                </a:solidFill>
              </a:rPr>
              <a:t>不能用系统的</a:t>
            </a:r>
            <a:r>
              <a:rPr lang="en-US" altLang="zh-CN" sz="2400" dirty="0" smtClean="0">
                <a:solidFill>
                  <a:srgbClr val="FFC000"/>
                </a:solidFill>
              </a:rPr>
              <a:t>delete</a:t>
            </a:r>
            <a:r>
              <a:rPr lang="zh-CN" altLang="en-US" sz="2400" dirty="0" smtClean="0">
                <a:solidFill>
                  <a:srgbClr val="FFC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0387">
                                            <p:txEl>
                                              <p:pRg st="13" end="13"/>
                                            </p:txEl>
                                          </p:spTgt>
                                        </p:tgtEl>
                                        <p:attrNameLst>
                                          <p:attrName>style.visibility</p:attrName>
                                        </p:attrNameLst>
                                      </p:cBhvr>
                                      <p:to>
                                        <p:strVal val="visible"/>
                                      </p:to>
                                    </p:set>
                                    <p:anim calcmode="lin" valueType="num">
                                      <p:cBhvr additive="base">
                                        <p:cTn id="7" dur="500" fill="hold"/>
                                        <p:tgtEl>
                                          <p:spTgt spid="40038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03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zh-CN" altLang="en-GB" smtClean="0"/>
              <a:t>重载</a:t>
            </a:r>
            <a:r>
              <a:rPr lang="en-GB" altLang="zh-CN" smtClean="0"/>
              <a:t>delete</a:t>
            </a:r>
            <a:endParaRPr lang="zh-CN" altLang="zh-CN" smtClean="0"/>
          </a:p>
        </p:txBody>
      </p:sp>
      <p:sp>
        <p:nvSpPr>
          <p:cNvPr id="401411" name="Rectangle 3"/>
          <p:cNvSpPr>
            <a:spLocks noGrp="1" noChangeArrowheads="1"/>
          </p:cNvSpPr>
          <p:nvPr>
            <p:ph type="body" idx="1"/>
          </p:nvPr>
        </p:nvSpPr>
        <p:spPr>
          <a:xfrm>
            <a:off x="250825" y="1600200"/>
            <a:ext cx="8642350" cy="4997450"/>
          </a:xfrm>
        </p:spPr>
        <p:txBody>
          <a:bodyPr>
            <a:normAutofit fontScale="92500" lnSpcReduction="20000"/>
          </a:bodyPr>
          <a:lstStyle/>
          <a:p>
            <a:pPr eaLnBrk="1" hangingPunct="1">
              <a:defRPr/>
            </a:pPr>
            <a:r>
              <a:rPr lang="zh-CN" altLang="zh-CN" dirty="0" smtClean="0"/>
              <a:t>一般来说，如果对某个类重载了操作符</a:t>
            </a:r>
            <a:r>
              <a:rPr lang="en-GB" altLang="zh-CN" dirty="0" smtClean="0"/>
              <a:t>new</a:t>
            </a:r>
            <a:r>
              <a:rPr lang="zh-CN" altLang="zh-CN" dirty="0" smtClean="0"/>
              <a:t>，则相应地也要重载操作符</a:t>
            </a:r>
            <a:r>
              <a:rPr lang="en-GB" altLang="zh-CN" dirty="0" smtClean="0"/>
              <a:t>delete</a:t>
            </a:r>
            <a:r>
              <a:rPr lang="zh-CN" altLang="zh-CN" dirty="0" smtClean="0"/>
              <a:t>。</a:t>
            </a:r>
            <a:endParaRPr lang="en-US" altLang="zh-CN" dirty="0" smtClean="0"/>
          </a:p>
          <a:p>
            <a:pPr eaLnBrk="1" hangingPunct="1">
              <a:defRPr/>
            </a:pPr>
            <a:r>
              <a:rPr lang="zh-CN" altLang="en-GB" dirty="0" smtClean="0"/>
              <a:t>操作符</a:t>
            </a:r>
            <a:r>
              <a:rPr lang="en-GB" altLang="zh-CN" dirty="0" smtClean="0"/>
              <a:t>delete</a:t>
            </a:r>
            <a:r>
              <a:rPr lang="zh-CN" altLang="en-GB" dirty="0" smtClean="0"/>
              <a:t>也必须作为静态的成员函数来重载（</a:t>
            </a:r>
            <a:r>
              <a:rPr lang="en-GB" altLang="zh-CN" dirty="0" smtClean="0"/>
              <a:t>static</a:t>
            </a:r>
            <a:r>
              <a:rPr lang="zh-CN" altLang="en-GB" dirty="0" smtClean="0"/>
              <a:t>说明可以不写），其格式为：</a:t>
            </a:r>
            <a:r>
              <a:rPr lang="zh-CN" altLang="en-US" dirty="0" smtClean="0"/>
              <a:t> </a:t>
            </a:r>
            <a:endParaRPr lang="en-US" altLang="zh-CN" dirty="0" smtClean="0"/>
          </a:p>
          <a:p>
            <a:pPr eaLnBrk="1" hangingPunct="1">
              <a:lnSpc>
                <a:spcPct val="150000"/>
              </a:lnSpc>
              <a:buFont typeface="Wingdings" pitchFamily="2" charset="2"/>
              <a:buNone/>
              <a:defRPr/>
            </a:pPr>
            <a:r>
              <a:rPr lang="en-US" altLang="zh-CN" sz="2800" dirty="0" smtClean="0"/>
              <a:t>	</a:t>
            </a:r>
            <a:r>
              <a:rPr lang="en-GB" altLang="zh-CN" sz="2800" dirty="0" smtClean="0"/>
              <a:t>void operator delete(void *p, </a:t>
            </a:r>
            <a:r>
              <a:rPr lang="en-GB" altLang="zh-CN" sz="2800" dirty="0" err="1" smtClean="0"/>
              <a:t>size_t</a:t>
            </a:r>
            <a:r>
              <a:rPr lang="en-GB" altLang="zh-CN" sz="2800" dirty="0" smtClean="0"/>
              <a:t> size);</a:t>
            </a:r>
            <a:endParaRPr lang="en-US" altLang="zh-CN" dirty="0" smtClean="0"/>
          </a:p>
          <a:p>
            <a:pPr lvl="1" eaLnBrk="1" hangingPunct="1">
              <a:defRPr/>
            </a:pPr>
            <a:r>
              <a:rPr lang="zh-CN" altLang="en-GB" dirty="0" smtClean="0"/>
              <a:t>返回类型必须为</a:t>
            </a:r>
            <a:r>
              <a:rPr lang="en-GB" altLang="zh-CN" dirty="0" smtClean="0"/>
              <a:t>void</a:t>
            </a:r>
            <a:r>
              <a:rPr lang="zh-CN" altLang="en-US" dirty="0"/>
              <a:t>。</a:t>
            </a:r>
            <a:endParaRPr lang="en-US" altLang="zh-CN" dirty="0" smtClean="0"/>
          </a:p>
          <a:p>
            <a:pPr lvl="1" eaLnBrk="1" hangingPunct="1">
              <a:defRPr/>
            </a:pPr>
            <a:r>
              <a:rPr lang="zh-CN" altLang="en-GB" dirty="0" smtClean="0"/>
              <a:t>第一个参数类型为</a:t>
            </a:r>
            <a:r>
              <a:rPr lang="en-GB" altLang="zh-CN" dirty="0" smtClean="0"/>
              <a:t>void *</a:t>
            </a:r>
            <a:r>
              <a:rPr lang="zh-CN" altLang="en-GB" dirty="0" smtClean="0"/>
              <a:t>，</a:t>
            </a:r>
            <a:r>
              <a:rPr lang="zh-CN" altLang="en-US" dirty="0" smtClean="0"/>
              <a:t>指向对象的内存空间。</a:t>
            </a:r>
            <a:endParaRPr lang="en-US" altLang="zh-CN" dirty="0" smtClean="0"/>
          </a:p>
          <a:p>
            <a:pPr lvl="1" eaLnBrk="1" hangingPunct="1">
              <a:defRPr/>
            </a:pPr>
            <a:r>
              <a:rPr lang="zh-CN" altLang="en-GB" dirty="0" smtClean="0"/>
              <a:t>第二个参数可有可无，如果有，则必须是</a:t>
            </a:r>
            <a:r>
              <a:rPr lang="en-GB" altLang="zh-CN" dirty="0" err="1" smtClean="0"/>
              <a:t>size_t</a:t>
            </a:r>
            <a:r>
              <a:rPr lang="zh-CN" altLang="en-GB" dirty="0" smtClean="0"/>
              <a:t>类型。</a:t>
            </a:r>
            <a:endParaRPr lang="en-US" altLang="zh-CN" dirty="0" smtClean="0"/>
          </a:p>
          <a:p>
            <a:pPr lvl="1" eaLnBrk="1" hangingPunct="1">
              <a:defRPr/>
            </a:pPr>
            <a:r>
              <a:rPr lang="zh-CN" altLang="en-US" dirty="0" smtClean="0">
                <a:solidFill>
                  <a:srgbClr val="FFC000"/>
                </a:solidFill>
              </a:rPr>
              <a:t>该函数负责</a:t>
            </a:r>
            <a:r>
              <a:rPr lang="zh-CN" altLang="en-US" dirty="0">
                <a:solidFill>
                  <a:srgbClr val="FFC000"/>
                </a:solidFill>
              </a:rPr>
              <a:t>归还</a:t>
            </a:r>
            <a:r>
              <a:rPr lang="zh-CN" altLang="en-US" dirty="0" smtClean="0">
                <a:solidFill>
                  <a:srgbClr val="FFC000"/>
                </a:solidFill>
              </a:rPr>
              <a:t>空间（根据</a:t>
            </a:r>
            <a:r>
              <a:rPr lang="en-US" altLang="zh-CN" dirty="0" smtClean="0">
                <a:solidFill>
                  <a:srgbClr val="FFC000"/>
                </a:solidFill>
              </a:rPr>
              <a:t>p</a:t>
            </a:r>
            <a:r>
              <a:rPr lang="zh-CN" altLang="en-US" dirty="0" smtClean="0">
                <a:solidFill>
                  <a:srgbClr val="FFC000"/>
                </a:solidFill>
              </a:rPr>
              <a:t>）</a:t>
            </a:r>
          </a:p>
          <a:p>
            <a:pPr eaLnBrk="1" hangingPunct="1">
              <a:defRPr/>
            </a:pPr>
            <a:r>
              <a:rPr lang="zh-CN" altLang="en-GB" dirty="0" smtClean="0"/>
              <a:t>重载</a:t>
            </a:r>
            <a:r>
              <a:rPr lang="zh-CN" altLang="en-US" dirty="0" smtClean="0"/>
              <a:t>后，</a:t>
            </a:r>
            <a:r>
              <a:rPr lang="zh-CN" altLang="en-GB" dirty="0" smtClean="0"/>
              <a:t>操作符</a:t>
            </a:r>
            <a:r>
              <a:rPr lang="en-GB" altLang="zh-CN" dirty="0" smtClean="0"/>
              <a:t>delete</a:t>
            </a:r>
            <a:r>
              <a:rPr lang="zh-CN" altLang="en-GB" dirty="0" smtClean="0"/>
              <a:t>的使用格式与未重载的相同。</a:t>
            </a: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613"/>
            <a:ext cx="8229600" cy="1139825"/>
          </a:xfrm>
        </p:spPr>
        <p:txBody>
          <a:bodyPr>
            <a:normAutofit fontScale="90000"/>
          </a:bodyPr>
          <a:lstStyle/>
          <a:p>
            <a:pPr>
              <a:defRPr/>
            </a:pPr>
            <a:r>
              <a:rPr lang="zh-CN" altLang="en-US" smtClean="0"/>
              <a:t>例：</a:t>
            </a:r>
            <a:r>
              <a:rPr lang="zh-CN" altLang="en-GB" smtClean="0"/>
              <a:t>重载操作符</a:t>
            </a:r>
            <a:r>
              <a:rPr lang="en-GB" altLang="zh-CN" smtClean="0"/>
              <a:t>new</a:t>
            </a:r>
            <a:r>
              <a:rPr lang="zh-CN" altLang="en-GB" smtClean="0"/>
              <a:t>与</a:t>
            </a:r>
            <a:r>
              <a:rPr lang="en-GB" altLang="zh-CN" smtClean="0"/>
              <a:t>delete</a:t>
            </a:r>
            <a:r>
              <a:rPr lang="zh-CN" altLang="en-GB" smtClean="0"/>
              <a:t>来管理程序中某类动态对象的堆空间。</a:t>
            </a:r>
            <a:r>
              <a:rPr lang="zh-CN" altLang="en-US" smtClean="0"/>
              <a:t> </a:t>
            </a:r>
            <a:endParaRPr lang="zh-CN" altLang="en-US"/>
          </a:p>
        </p:txBody>
      </p:sp>
      <p:sp>
        <p:nvSpPr>
          <p:cNvPr id="3" name="内容占位符 2"/>
          <p:cNvSpPr>
            <a:spLocks noGrp="1"/>
          </p:cNvSpPr>
          <p:nvPr>
            <p:ph idx="1"/>
          </p:nvPr>
        </p:nvSpPr>
        <p:spPr>
          <a:xfrm>
            <a:off x="457200" y="1701800"/>
            <a:ext cx="8229600" cy="5111750"/>
          </a:xfrm>
        </p:spPr>
        <p:txBody>
          <a:bodyPr>
            <a:normAutofit fontScale="85000" lnSpcReduction="20000"/>
          </a:bodyPr>
          <a:lstStyle/>
          <a:p>
            <a:pPr>
              <a:defRPr/>
            </a:pPr>
            <a:r>
              <a:rPr lang="zh-CN" altLang="en-US" dirty="0" smtClean="0"/>
              <a:t>系统提供的</a:t>
            </a:r>
            <a:r>
              <a:rPr lang="en-US" altLang="zh-CN" dirty="0" smtClean="0"/>
              <a:t>new</a:t>
            </a:r>
            <a:r>
              <a:rPr lang="zh-CN" altLang="en-US" dirty="0" smtClean="0"/>
              <a:t>和</a:t>
            </a:r>
            <a:r>
              <a:rPr lang="en-US" altLang="zh-CN" dirty="0" smtClean="0"/>
              <a:t>delete</a:t>
            </a:r>
            <a:r>
              <a:rPr lang="zh-CN" altLang="en-US" dirty="0" smtClean="0"/>
              <a:t>操作所涉及的空间是在系统管理的堆区中分配和去配的。</a:t>
            </a:r>
          </a:p>
          <a:p>
            <a:pPr>
              <a:defRPr/>
            </a:pPr>
            <a:r>
              <a:rPr lang="zh-CN" altLang="en-US" dirty="0" smtClean="0"/>
              <a:t>就某一个类的动态对象而言，系统的堆空间管理效率不高：</a:t>
            </a:r>
          </a:p>
          <a:p>
            <a:pPr lvl="1">
              <a:defRPr/>
            </a:pPr>
            <a:r>
              <a:rPr lang="zh-CN" altLang="en-US" dirty="0" smtClean="0"/>
              <a:t>系统要考虑程序中各种大小的堆空间申请和释放</a:t>
            </a:r>
          </a:p>
          <a:p>
            <a:pPr lvl="1">
              <a:defRPr/>
            </a:pPr>
            <a:r>
              <a:rPr lang="zh-CN" altLang="en-US" dirty="0" smtClean="0"/>
              <a:t>系统要处理“</a:t>
            </a:r>
            <a:r>
              <a:rPr lang="zh-CN" altLang="en-US" dirty="0" smtClean="0">
                <a:solidFill>
                  <a:srgbClr val="FFC000"/>
                </a:solidFill>
              </a:rPr>
              <a:t>碎片</a:t>
            </a:r>
            <a:r>
              <a:rPr lang="zh-CN" altLang="en-US" dirty="0" smtClean="0"/>
              <a:t>”问题</a:t>
            </a:r>
          </a:p>
          <a:p>
            <a:pPr>
              <a:defRPr/>
            </a:pPr>
            <a:r>
              <a:rPr lang="zh-CN" altLang="en-US" dirty="0" smtClean="0"/>
              <a:t>可以针对某个类重载</a:t>
            </a:r>
            <a:r>
              <a:rPr lang="en-US" altLang="zh-CN" dirty="0" smtClean="0"/>
              <a:t>new</a:t>
            </a:r>
            <a:r>
              <a:rPr lang="zh-CN" altLang="en-US" dirty="0" smtClean="0"/>
              <a:t>和</a:t>
            </a:r>
            <a:r>
              <a:rPr lang="en-US" altLang="zh-CN" dirty="0" smtClean="0"/>
              <a:t>delete</a:t>
            </a:r>
            <a:r>
              <a:rPr lang="zh-CN" altLang="en-US" dirty="0" smtClean="0"/>
              <a:t>来自己管理堆空间：</a:t>
            </a:r>
            <a:endParaRPr lang="en-US" altLang="zh-CN" dirty="0" smtClean="0"/>
          </a:p>
          <a:p>
            <a:pPr lvl="1">
              <a:defRPr/>
            </a:pPr>
            <a:r>
              <a:rPr lang="zh-CN" altLang="en-US" dirty="0" smtClean="0"/>
              <a:t>第一次创建该类的动态对象时，先申请一块很大的空间，</a:t>
            </a:r>
            <a:r>
              <a:rPr lang="zh-CN" altLang="en-US" dirty="0"/>
              <a:t>用链表来管理这个</a:t>
            </a:r>
            <a:r>
              <a:rPr lang="zh-CN" altLang="en-US" dirty="0" smtClean="0"/>
              <a:t>空间，每个节点的大小为一个对象的大小，然后在该链表上为本次和后续创建的该类对象分配空间。</a:t>
            </a:r>
            <a:endParaRPr lang="en-US" altLang="zh-CN" dirty="0" smtClean="0"/>
          </a:p>
          <a:p>
            <a:pPr lvl="1">
              <a:defRPr/>
            </a:pPr>
            <a:r>
              <a:rPr lang="zh-CN" altLang="en-US" dirty="0" smtClean="0"/>
              <a:t>该类的一个对象消亡时，该对象的空间归还到申请到的大空间上。</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defRPr/>
            </a:pPr>
            <a:endParaRPr lang="zh-CN" altLang="en-US" sz="4000" smtClean="0"/>
          </a:p>
        </p:txBody>
      </p:sp>
      <p:sp>
        <p:nvSpPr>
          <p:cNvPr id="397315" name="Rectangle 3"/>
          <p:cNvSpPr>
            <a:spLocks noGrp="1" noChangeArrowheads="1"/>
          </p:cNvSpPr>
          <p:nvPr>
            <p:ph type="body" idx="1"/>
          </p:nvPr>
        </p:nvSpPr>
        <p:spPr>
          <a:xfrm>
            <a:off x="250825" y="1600200"/>
            <a:ext cx="8686800" cy="5257800"/>
          </a:xfrm>
        </p:spPr>
        <p:txBody>
          <a:bodyPr/>
          <a:lstStyle/>
          <a:p>
            <a:pPr defTabSz="542925" eaLnBrk="1" hangingPunct="1">
              <a:lnSpc>
                <a:spcPct val="90000"/>
              </a:lnSpc>
              <a:buFont typeface="Wingdings" pitchFamily="2" charset="2"/>
              <a:buNone/>
              <a:defRPr/>
            </a:pPr>
            <a:r>
              <a:rPr lang="en-GB" altLang="zh-CN" sz="2400" smtClean="0"/>
              <a:t>#include &lt;cstring&gt;</a:t>
            </a:r>
          </a:p>
          <a:p>
            <a:pPr defTabSz="542925" eaLnBrk="1" hangingPunct="1">
              <a:lnSpc>
                <a:spcPct val="90000"/>
              </a:lnSpc>
              <a:buFont typeface="Wingdings" pitchFamily="2" charset="2"/>
              <a:buNone/>
              <a:defRPr/>
            </a:pPr>
            <a:r>
              <a:rPr lang="en-GB" altLang="zh-CN" sz="2400" smtClean="0"/>
              <a:t>class A</a:t>
            </a:r>
          </a:p>
          <a:p>
            <a:pPr defTabSz="542925" eaLnBrk="1" hangingPunct="1">
              <a:lnSpc>
                <a:spcPct val="90000"/>
              </a:lnSpc>
              <a:buFont typeface="Wingdings" pitchFamily="2" charset="2"/>
              <a:buNone/>
              <a:defRPr/>
            </a:pPr>
            <a:r>
              <a:rPr lang="en-GB" altLang="zh-CN" sz="2400" smtClean="0"/>
              <a:t>{		...... //</a:t>
            </a:r>
            <a:r>
              <a:rPr lang="zh-CN" altLang="en-GB" sz="2400" smtClean="0"/>
              <a:t>类</a:t>
            </a:r>
            <a:r>
              <a:rPr lang="en-GB" altLang="zh-CN" sz="2400" smtClean="0"/>
              <a:t>A</a:t>
            </a:r>
            <a:r>
              <a:rPr lang="zh-CN" altLang="en-GB" sz="2400" smtClean="0"/>
              <a:t>的已有成员说明。</a:t>
            </a:r>
          </a:p>
          <a:p>
            <a:pPr defTabSz="542925" eaLnBrk="1" hangingPunct="1">
              <a:lnSpc>
                <a:spcPct val="90000"/>
              </a:lnSpc>
              <a:buFont typeface="Wingdings" pitchFamily="2" charset="2"/>
              <a:buNone/>
              <a:defRPr/>
            </a:pPr>
            <a:r>
              <a:rPr lang="zh-CN" altLang="en-GB" sz="2400" smtClean="0"/>
              <a:t>	</a:t>
            </a:r>
            <a:r>
              <a:rPr lang="en-GB" altLang="zh-CN" sz="2400" smtClean="0"/>
              <a:t>public:</a:t>
            </a:r>
          </a:p>
          <a:p>
            <a:pPr defTabSz="542925" eaLnBrk="1" hangingPunct="1">
              <a:lnSpc>
                <a:spcPct val="90000"/>
              </a:lnSpc>
              <a:buFont typeface="Wingdings" pitchFamily="2" charset="2"/>
              <a:buNone/>
              <a:defRPr/>
            </a:pPr>
            <a:r>
              <a:rPr lang="en-GB" altLang="zh-CN" sz="2400" smtClean="0"/>
              <a:t>		static void *operator new(size_t size);</a:t>
            </a:r>
          </a:p>
          <a:p>
            <a:pPr defTabSz="542925" eaLnBrk="1" hangingPunct="1">
              <a:lnSpc>
                <a:spcPct val="90000"/>
              </a:lnSpc>
              <a:buFont typeface="Wingdings" pitchFamily="2" charset="2"/>
              <a:buNone/>
              <a:defRPr/>
            </a:pPr>
            <a:r>
              <a:rPr lang="en-GB" altLang="zh-CN" sz="2400" smtClean="0"/>
              <a:t>		static void operator delete(void *p);</a:t>
            </a:r>
          </a:p>
          <a:p>
            <a:pPr defTabSz="542925" eaLnBrk="1" hangingPunct="1">
              <a:lnSpc>
                <a:spcPct val="90000"/>
              </a:lnSpc>
              <a:buFont typeface="Wingdings" pitchFamily="2" charset="2"/>
              <a:buNone/>
              <a:defRPr/>
            </a:pPr>
            <a:r>
              <a:rPr lang="en-GB" altLang="zh-CN" sz="2400" smtClean="0"/>
              <a:t>	private:</a:t>
            </a:r>
          </a:p>
          <a:p>
            <a:pPr defTabSz="542925" eaLnBrk="1" hangingPunct="1">
              <a:lnSpc>
                <a:spcPct val="90000"/>
              </a:lnSpc>
              <a:buFont typeface="Wingdings" pitchFamily="2" charset="2"/>
              <a:buNone/>
              <a:defRPr/>
            </a:pPr>
            <a:r>
              <a:rPr lang="zh-CN" altLang="en-GB" sz="2400"/>
              <a:t>		</a:t>
            </a:r>
            <a:r>
              <a:rPr lang="en-GB" altLang="zh-CN" sz="2400"/>
              <a:t>A *next; //</a:t>
            </a:r>
            <a:r>
              <a:rPr lang="zh-CN" altLang="en-GB" sz="2400"/>
              <a:t>用于实现自由空间结点的链接。</a:t>
            </a:r>
          </a:p>
          <a:p>
            <a:pPr defTabSz="542925" eaLnBrk="1" hangingPunct="1">
              <a:lnSpc>
                <a:spcPct val="90000"/>
              </a:lnSpc>
              <a:buFont typeface="Wingdings" pitchFamily="2" charset="2"/>
              <a:buNone/>
              <a:defRPr/>
            </a:pPr>
            <a:r>
              <a:rPr lang="en-GB" altLang="zh-CN" sz="2400" smtClean="0"/>
              <a:t>		static A *p_free; //</a:t>
            </a:r>
            <a:r>
              <a:rPr lang="zh-CN" altLang="en-GB" sz="2400" smtClean="0"/>
              <a:t>用于指向</a:t>
            </a:r>
            <a:r>
              <a:rPr lang="en-GB" altLang="zh-CN" sz="2400" smtClean="0"/>
              <a:t>A</a:t>
            </a:r>
            <a:r>
              <a:rPr lang="zh-CN" altLang="en-GB" sz="2400" smtClean="0"/>
              <a:t>类对象的自由空间链表。</a:t>
            </a:r>
          </a:p>
          <a:p>
            <a:pPr defTabSz="542925" eaLnBrk="1" hangingPunct="1">
              <a:lnSpc>
                <a:spcPct val="90000"/>
              </a:lnSpc>
              <a:buFont typeface="Wingdings" pitchFamily="2" charset="2"/>
              <a:buNone/>
              <a:defRPr/>
            </a:pPr>
            <a:r>
              <a:rPr lang="en-GB" altLang="zh-CN" sz="2400" smtClean="0"/>
              <a:t>};</a:t>
            </a:r>
          </a:p>
          <a:p>
            <a:pPr defTabSz="542925" eaLnBrk="1" hangingPunct="1">
              <a:lnSpc>
                <a:spcPct val="90000"/>
              </a:lnSpc>
              <a:buFont typeface="Wingdings" pitchFamily="2" charset="2"/>
              <a:buNone/>
              <a:defRPr/>
            </a:pPr>
            <a:r>
              <a:rPr lang="en-GB" altLang="zh-CN" sz="2400" smtClean="0"/>
              <a:t>A *A::p_free=NULL;</a:t>
            </a:r>
            <a:endParaRPr lang="en-US" altLang="zh-CN"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type="body" idx="1"/>
          </p:nvPr>
        </p:nvSpPr>
        <p:spPr>
          <a:xfrm>
            <a:off x="179388" y="188913"/>
            <a:ext cx="8229600" cy="6408737"/>
          </a:xfrm>
        </p:spPr>
        <p:txBody>
          <a:bodyPr>
            <a:normAutofit lnSpcReduction="10000"/>
          </a:bodyPr>
          <a:lstStyle/>
          <a:p>
            <a:pPr defTabSz="604838" eaLnBrk="1" hangingPunct="1">
              <a:lnSpc>
                <a:spcPct val="90000"/>
              </a:lnSpc>
              <a:buFont typeface="Wingdings" pitchFamily="2" charset="2"/>
              <a:buNone/>
              <a:defRPr/>
            </a:pPr>
            <a:r>
              <a:rPr lang="en-GB" altLang="zh-CN" sz="2400"/>
              <a:t>const int NUM=32; </a:t>
            </a:r>
            <a:endParaRPr lang="en-GB" altLang="zh-CN" sz="2400" smtClean="0"/>
          </a:p>
          <a:p>
            <a:pPr defTabSz="604838" eaLnBrk="1" hangingPunct="1">
              <a:lnSpc>
                <a:spcPct val="90000"/>
              </a:lnSpc>
              <a:buFont typeface="Wingdings" pitchFamily="2" charset="2"/>
              <a:buNone/>
              <a:defRPr/>
            </a:pPr>
            <a:r>
              <a:rPr lang="en-GB" altLang="zh-CN" sz="2400" smtClean="0"/>
              <a:t>void *A::operator new(</a:t>
            </a:r>
            <a:r>
              <a:rPr lang="en-GB" altLang="zh-CN" sz="2400" err="1" smtClean="0"/>
              <a:t>size_t</a:t>
            </a:r>
            <a:r>
              <a:rPr lang="en-GB" altLang="zh-CN" sz="2400" smtClean="0"/>
              <a:t> size)</a:t>
            </a:r>
          </a:p>
          <a:p>
            <a:pPr defTabSz="604838" eaLnBrk="1" hangingPunct="1">
              <a:lnSpc>
                <a:spcPct val="90000"/>
              </a:lnSpc>
              <a:buFont typeface="Wingdings" pitchFamily="2" charset="2"/>
              <a:buNone/>
              <a:defRPr/>
            </a:pPr>
            <a:r>
              <a:rPr lang="en-GB" altLang="zh-CN" sz="2400" smtClean="0"/>
              <a:t>{	A *p;</a:t>
            </a:r>
          </a:p>
          <a:p>
            <a:pPr defTabSz="604838" eaLnBrk="1" hangingPunct="1">
              <a:lnSpc>
                <a:spcPct val="90000"/>
              </a:lnSpc>
              <a:buFont typeface="Wingdings" pitchFamily="2" charset="2"/>
              <a:buNone/>
              <a:defRPr/>
            </a:pPr>
            <a:r>
              <a:rPr lang="en-GB" altLang="zh-CN" sz="2400" smtClean="0"/>
              <a:t>	if (</a:t>
            </a:r>
            <a:r>
              <a:rPr lang="en-GB" altLang="zh-CN" sz="2400" err="1" smtClean="0"/>
              <a:t>p_free</a:t>
            </a:r>
            <a:r>
              <a:rPr lang="en-GB" altLang="zh-CN" sz="2400" smtClean="0"/>
              <a:t> == NULL)</a:t>
            </a:r>
          </a:p>
          <a:p>
            <a:pPr defTabSz="604838" eaLnBrk="1" hangingPunct="1">
              <a:lnSpc>
                <a:spcPct val="90000"/>
              </a:lnSpc>
              <a:buFont typeface="Wingdings" pitchFamily="2" charset="2"/>
              <a:buNone/>
              <a:defRPr/>
            </a:pPr>
            <a:r>
              <a:rPr lang="en-GB" altLang="zh-CN" sz="2400" smtClean="0"/>
              <a:t>	{	//</a:t>
            </a:r>
            <a:r>
              <a:rPr lang="zh-CN" altLang="en-GB" sz="2400" smtClean="0"/>
              <a:t>申请</a:t>
            </a:r>
            <a:r>
              <a:rPr lang="en-GB" altLang="zh-CN" sz="2400" smtClean="0"/>
              <a:t>NUM</a:t>
            </a:r>
            <a:r>
              <a:rPr lang="zh-CN" altLang="en-GB" sz="2400" smtClean="0"/>
              <a:t>个</a:t>
            </a:r>
            <a:r>
              <a:rPr lang="en-GB" altLang="zh-CN" sz="2400" smtClean="0"/>
              <a:t>A</a:t>
            </a:r>
            <a:r>
              <a:rPr lang="zh-CN" altLang="en-GB" sz="2400" smtClean="0"/>
              <a:t>类对象的堆空间。</a:t>
            </a:r>
          </a:p>
          <a:p>
            <a:pPr defTabSz="604838" eaLnBrk="1" hangingPunct="1">
              <a:lnSpc>
                <a:spcPct val="90000"/>
              </a:lnSpc>
              <a:buFont typeface="Wingdings" pitchFamily="2" charset="2"/>
              <a:buNone/>
              <a:defRPr/>
            </a:pPr>
            <a:r>
              <a:rPr lang="en-GB" altLang="zh-CN" sz="2400" smtClean="0"/>
              <a:t>	  </a:t>
            </a:r>
            <a:r>
              <a:rPr lang="en-GB" altLang="zh-CN" sz="2400" err="1" smtClean="0"/>
              <a:t>p_free</a:t>
            </a:r>
            <a:r>
              <a:rPr lang="en-GB" altLang="zh-CN" sz="2400" smtClean="0"/>
              <a:t> = (A *)malloc(size*NUM</a:t>
            </a:r>
            <a:r>
              <a:rPr lang="en-GB" altLang="zh-CN" sz="2400"/>
              <a:t>)</a:t>
            </a:r>
            <a:r>
              <a:rPr lang="en-GB" altLang="zh-CN" sz="2400" smtClean="0"/>
              <a:t>;  </a:t>
            </a:r>
          </a:p>
          <a:p>
            <a:pPr defTabSz="604838" eaLnBrk="1" hangingPunct="1">
              <a:lnSpc>
                <a:spcPct val="90000"/>
              </a:lnSpc>
              <a:buFont typeface="Wingdings" pitchFamily="2" charset="2"/>
              <a:buNone/>
              <a:defRPr/>
            </a:pPr>
            <a:r>
              <a:rPr lang="en-GB" altLang="zh-CN" sz="2400" smtClean="0"/>
              <a:t>		//</a:t>
            </a:r>
            <a:r>
              <a:rPr lang="zh-CN" altLang="en-GB" sz="2400" smtClean="0"/>
              <a:t>建立自由结点链表。</a:t>
            </a:r>
          </a:p>
          <a:p>
            <a:pPr defTabSz="604838" eaLnBrk="1" hangingPunct="1">
              <a:lnSpc>
                <a:spcPct val="90000"/>
              </a:lnSpc>
              <a:buFont typeface="Wingdings" pitchFamily="2" charset="2"/>
              <a:buNone/>
              <a:defRPr/>
            </a:pPr>
            <a:r>
              <a:rPr lang="zh-CN" altLang="en-GB" sz="2400" smtClean="0"/>
              <a:t>		</a:t>
            </a:r>
            <a:r>
              <a:rPr lang="en-GB" altLang="zh-CN" sz="2400" smtClean="0"/>
              <a:t>for (p=</a:t>
            </a:r>
            <a:r>
              <a:rPr lang="en-GB" altLang="zh-CN" sz="2400" err="1" smtClean="0"/>
              <a:t>p_free</a:t>
            </a:r>
            <a:r>
              <a:rPr lang="en-GB" altLang="zh-CN" sz="2400" smtClean="0"/>
              <a:t>; p!=p_free+NUM-1; p++)  </a:t>
            </a:r>
          </a:p>
          <a:p>
            <a:pPr defTabSz="604838" eaLnBrk="1" hangingPunct="1">
              <a:lnSpc>
                <a:spcPct val="90000"/>
              </a:lnSpc>
              <a:buFont typeface="Wingdings" pitchFamily="2" charset="2"/>
              <a:buNone/>
              <a:defRPr/>
            </a:pPr>
            <a:r>
              <a:rPr lang="zh-CN" altLang="en-GB" sz="2400" smtClean="0"/>
              <a:t>		   </a:t>
            </a:r>
            <a:r>
              <a:rPr lang="en-GB" altLang="zh-CN" sz="2400" smtClean="0"/>
              <a:t>p-&gt;next = p+1;</a:t>
            </a:r>
          </a:p>
          <a:p>
            <a:pPr defTabSz="604838" eaLnBrk="1" hangingPunct="1">
              <a:lnSpc>
                <a:spcPct val="90000"/>
              </a:lnSpc>
              <a:buFont typeface="Wingdings" pitchFamily="2" charset="2"/>
              <a:buNone/>
              <a:defRPr/>
            </a:pPr>
            <a:r>
              <a:rPr lang="en-GB" altLang="zh-CN" sz="2400" smtClean="0"/>
              <a:t>		p-&gt;next = NULL;</a:t>
            </a:r>
          </a:p>
          <a:p>
            <a:pPr defTabSz="604838" eaLnBrk="1" hangingPunct="1">
              <a:lnSpc>
                <a:spcPct val="90000"/>
              </a:lnSpc>
              <a:buFont typeface="Wingdings" pitchFamily="2" charset="2"/>
              <a:buNone/>
              <a:defRPr/>
            </a:pPr>
            <a:r>
              <a:rPr lang="en-GB" altLang="zh-CN" sz="2400" smtClean="0"/>
              <a:t>	}</a:t>
            </a:r>
          </a:p>
          <a:p>
            <a:pPr defTabSz="604838" eaLnBrk="1" hangingPunct="1">
              <a:lnSpc>
                <a:spcPct val="90000"/>
              </a:lnSpc>
              <a:buFont typeface="Wingdings" pitchFamily="2" charset="2"/>
              <a:buNone/>
              <a:defRPr/>
            </a:pPr>
            <a:r>
              <a:rPr lang="en-GB" altLang="zh-CN" sz="2400" smtClean="0"/>
              <a:t>	p = </a:t>
            </a:r>
            <a:r>
              <a:rPr lang="en-GB" altLang="zh-CN" sz="2400" err="1" smtClean="0"/>
              <a:t>p_free</a:t>
            </a:r>
            <a:r>
              <a:rPr lang="en-GB" altLang="zh-CN" sz="2400" smtClean="0"/>
              <a:t>;</a:t>
            </a:r>
          </a:p>
          <a:p>
            <a:pPr defTabSz="604838" eaLnBrk="1" hangingPunct="1">
              <a:lnSpc>
                <a:spcPct val="90000"/>
              </a:lnSpc>
              <a:buFont typeface="Wingdings" pitchFamily="2" charset="2"/>
              <a:buNone/>
              <a:defRPr/>
            </a:pPr>
            <a:r>
              <a:rPr lang="en-GB" altLang="zh-CN" sz="2400" smtClean="0"/>
              <a:t>	</a:t>
            </a:r>
            <a:r>
              <a:rPr lang="en-GB" altLang="zh-CN" sz="2400" err="1" smtClean="0"/>
              <a:t>p_free</a:t>
            </a:r>
            <a:r>
              <a:rPr lang="en-GB" altLang="zh-CN" sz="2400" smtClean="0"/>
              <a:t> = </a:t>
            </a:r>
            <a:r>
              <a:rPr lang="en-GB" altLang="zh-CN" sz="2400" err="1" smtClean="0"/>
              <a:t>p_free</a:t>
            </a:r>
            <a:r>
              <a:rPr lang="en-GB" altLang="zh-CN" sz="2400" smtClean="0"/>
              <a:t>-&gt;next;</a:t>
            </a:r>
          </a:p>
          <a:p>
            <a:pPr defTabSz="604838" eaLnBrk="1" hangingPunct="1">
              <a:lnSpc>
                <a:spcPct val="90000"/>
              </a:lnSpc>
              <a:buFont typeface="Wingdings" pitchFamily="2" charset="2"/>
              <a:buNone/>
              <a:defRPr/>
            </a:pPr>
            <a:r>
              <a:rPr lang="en-GB" altLang="zh-CN" sz="2400" smtClean="0"/>
              <a:t>	</a:t>
            </a:r>
            <a:r>
              <a:rPr lang="en-GB" altLang="zh-CN" sz="2400" err="1" smtClean="0"/>
              <a:t>memset</a:t>
            </a:r>
            <a:r>
              <a:rPr lang="en-GB" altLang="zh-CN" sz="2400" smtClean="0"/>
              <a:t>(p,0,size);</a:t>
            </a:r>
          </a:p>
          <a:p>
            <a:pPr defTabSz="604838" eaLnBrk="1" hangingPunct="1">
              <a:lnSpc>
                <a:spcPct val="90000"/>
              </a:lnSpc>
              <a:buFont typeface="Wingdings" pitchFamily="2" charset="2"/>
              <a:buNone/>
              <a:defRPr/>
            </a:pPr>
            <a:r>
              <a:rPr lang="en-GB" altLang="zh-CN" sz="2400" smtClean="0"/>
              <a:t>	return p;</a:t>
            </a:r>
          </a:p>
          <a:p>
            <a:pPr defTabSz="604838" eaLnBrk="1" hangingPunct="1">
              <a:lnSpc>
                <a:spcPct val="90000"/>
              </a:lnSpc>
              <a:buFont typeface="Wingdings" pitchFamily="2" charset="2"/>
              <a:buNone/>
              <a:defRPr/>
            </a:pPr>
            <a:r>
              <a:rPr lang="en-GB" altLang="zh-CN" sz="2400" smtClean="0"/>
              <a:t>}</a:t>
            </a:r>
            <a:endParaRPr lang="en-US" altLang="zh-CN" sz="2400" smtClean="0"/>
          </a:p>
        </p:txBody>
      </p:sp>
      <p:sp>
        <p:nvSpPr>
          <p:cNvPr id="37892" name="Line 18"/>
          <p:cNvSpPr>
            <a:spLocks noChangeShapeType="1"/>
          </p:cNvSpPr>
          <p:nvPr/>
        </p:nvSpPr>
        <p:spPr bwMode="auto">
          <a:xfrm>
            <a:off x="5961063" y="3987800"/>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0" name="Rectangle 21"/>
          <p:cNvSpPr>
            <a:spLocks noChangeArrowheads="1"/>
          </p:cNvSpPr>
          <p:nvPr/>
        </p:nvSpPr>
        <p:spPr bwMode="auto">
          <a:xfrm>
            <a:off x="6810375" y="390683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39941" name="Line 22"/>
          <p:cNvSpPr>
            <a:spLocks noChangeShapeType="1"/>
          </p:cNvSpPr>
          <p:nvPr/>
        </p:nvSpPr>
        <p:spPr bwMode="auto">
          <a:xfrm>
            <a:off x="6810375" y="459263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2" name="Line 23"/>
          <p:cNvSpPr>
            <a:spLocks noChangeShapeType="1"/>
          </p:cNvSpPr>
          <p:nvPr/>
        </p:nvSpPr>
        <p:spPr bwMode="auto">
          <a:xfrm>
            <a:off x="6810375" y="52816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Line 24"/>
          <p:cNvSpPr>
            <a:spLocks noChangeShapeType="1"/>
          </p:cNvSpPr>
          <p:nvPr/>
        </p:nvSpPr>
        <p:spPr bwMode="auto">
          <a:xfrm>
            <a:off x="6810375" y="59674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25"/>
          <p:cNvSpPr>
            <a:spLocks noChangeShapeType="1"/>
          </p:cNvSpPr>
          <p:nvPr/>
        </p:nvSpPr>
        <p:spPr bwMode="auto">
          <a:xfrm>
            <a:off x="8494713" y="448945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26"/>
          <p:cNvSpPr>
            <a:spLocks noChangeShapeType="1"/>
          </p:cNvSpPr>
          <p:nvPr/>
        </p:nvSpPr>
        <p:spPr bwMode="auto">
          <a:xfrm>
            <a:off x="9056688" y="448945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27"/>
          <p:cNvSpPr>
            <a:spLocks noChangeShapeType="1"/>
          </p:cNvSpPr>
          <p:nvPr/>
        </p:nvSpPr>
        <p:spPr bwMode="auto">
          <a:xfrm flipH="1">
            <a:off x="8775700" y="47164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7" name="Line 28"/>
          <p:cNvSpPr>
            <a:spLocks noChangeShapeType="1"/>
          </p:cNvSpPr>
          <p:nvPr/>
        </p:nvSpPr>
        <p:spPr bwMode="auto">
          <a:xfrm>
            <a:off x="8494713" y="517525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29"/>
          <p:cNvSpPr>
            <a:spLocks noChangeShapeType="1"/>
          </p:cNvSpPr>
          <p:nvPr/>
        </p:nvSpPr>
        <p:spPr bwMode="auto">
          <a:xfrm>
            <a:off x="9056688" y="517525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30"/>
          <p:cNvSpPr>
            <a:spLocks noChangeShapeType="1"/>
          </p:cNvSpPr>
          <p:nvPr/>
        </p:nvSpPr>
        <p:spPr bwMode="auto">
          <a:xfrm flipH="1">
            <a:off x="8775700" y="54022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0" name="Line 31"/>
          <p:cNvSpPr>
            <a:spLocks noChangeShapeType="1"/>
          </p:cNvSpPr>
          <p:nvPr/>
        </p:nvSpPr>
        <p:spPr bwMode="auto">
          <a:xfrm>
            <a:off x="8494713" y="586105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32"/>
          <p:cNvSpPr>
            <a:spLocks noChangeShapeType="1"/>
          </p:cNvSpPr>
          <p:nvPr/>
        </p:nvSpPr>
        <p:spPr bwMode="auto">
          <a:xfrm>
            <a:off x="9056688" y="586105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33"/>
          <p:cNvSpPr>
            <a:spLocks noChangeShapeType="1"/>
          </p:cNvSpPr>
          <p:nvPr/>
        </p:nvSpPr>
        <p:spPr bwMode="auto">
          <a:xfrm flipH="1">
            <a:off x="8775700" y="60880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Rectangle 34"/>
          <p:cNvSpPr>
            <a:spLocks noChangeArrowheads="1"/>
          </p:cNvSpPr>
          <p:nvPr/>
        </p:nvSpPr>
        <p:spPr bwMode="auto">
          <a:xfrm>
            <a:off x="5407025" y="3733800"/>
            <a:ext cx="842963"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39954" name="Text Box 35"/>
          <p:cNvSpPr txBox="1">
            <a:spLocks noChangeArrowheads="1"/>
          </p:cNvSpPr>
          <p:nvPr/>
        </p:nvSpPr>
        <p:spPr bwMode="auto">
          <a:xfrm>
            <a:off x="4356100" y="3789363"/>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p_free:</a:t>
            </a:r>
          </a:p>
        </p:txBody>
      </p:sp>
      <p:sp>
        <p:nvSpPr>
          <p:cNvPr id="39955" name="Line 36"/>
          <p:cNvSpPr>
            <a:spLocks noChangeShapeType="1"/>
          </p:cNvSpPr>
          <p:nvPr/>
        </p:nvSpPr>
        <p:spPr bwMode="auto">
          <a:xfrm>
            <a:off x="6824663" y="434816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6" name="Line 37"/>
          <p:cNvSpPr>
            <a:spLocks noChangeShapeType="1"/>
          </p:cNvSpPr>
          <p:nvPr/>
        </p:nvSpPr>
        <p:spPr bwMode="auto">
          <a:xfrm>
            <a:off x="6824663" y="5068888"/>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7" name="Line 38"/>
          <p:cNvSpPr>
            <a:spLocks noChangeShapeType="1"/>
          </p:cNvSpPr>
          <p:nvPr/>
        </p:nvSpPr>
        <p:spPr bwMode="auto">
          <a:xfrm>
            <a:off x="6824663" y="643731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39"/>
          <p:cNvSpPr>
            <a:spLocks noChangeShapeType="1"/>
          </p:cNvSpPr>
          <p:nvPr/>
        </p:nvSpPr>
        <p:spPr bwMode="auto">
          <a:xfrm>
            <a:off x="7689850" y="542925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9" name="Text Box 40"/>
          <p:cNvSpPr txBox="1">
            <a:spLocks noChangeArrowheads="1"/>
          </p:cNvSpPr>
          <p:nvPr/>
        </p:nvSpPr>
        <p:spPr bwMode="auto">
          <a:xfrm>
            <a:off x="7308850" y="6364288"/>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400"/>
              <a:t>NULL</a:t>
            </a:r>
          </a:p>
        </p:txBody>
      </p:sp>
      <p:cxnSp>
        <p:nvCxnSpPr>
          <p:cNvPr id="37" name="直接连接符 36"/>
          <p:cNvCxnSpPr>
            <a:cxnSpLocks noChangeShapeType="1"/>
          </p:cNvCxnSpPr>
          <p:nvPr/>
        </p:nvCxnSpPr>
        <p:spPr bwMode="auto">
          <a:xfrm rot="5400000">
            <a:off x="5616575" y="4329113"/>
            <a:ext cx="647700" cy="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 name="直接箭头连接符 38"/>
          <p:cNvCxnSpPr>
            <a:cxnSpLocks noChangeShapeType="1"/>
          </p:cNvCxnSpPr>
          <p:nvPr/>
        </p:nvCxnSpPr>
        <p:spPr bwMode="auto">
          <a:xfrm>
            <a:off x="5940425" y="4652963"/>
            <a:ext cx="863600"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40" name="矩形 39"/>
          <p:cNvSpPr>
            <a:spLocks noChangeArrowheads="1"/>
          </p:cNvSpPr>
          <p:nvPr/>
        </p:nvSpPr>
        <p:spPr bwMode="auto">
          <a:xfrm>
            <a:off x="6804025" y="3933825"/>
            <a:ext cx="1944688" cy="647700"/>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38939" name="矩形 26"/>
          <p:cNvSpPr>
            <a:spLocks noChangeArrowheads="1"/>
          </p:cNvSpPr>
          <p:nvPr/>
        </p:nvSpPr>
        <p:spPr bwMode="auto">
          <a:xfrm>
            <a:off x="7451725" y="3284538"/>
            <a:ext cx="865188" cy="431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cxnSp>
        <p:nvCxnSpPr>
          <p:cNvPr id="29" name="直接箭头连接符 28"/>
          <p:cNvCxnSpPr>
            <a:cxnSpLocks noChangeShapeType="1"/>
          </p:cNvCxnSpPr>
          <p:nvPr/>
        </p:nvCxnSpPr>
        <p:spPr bwMode="auto">
          <a:xfrm rot="5400000">
            <a:off x="7669213" y="3717925"/>
            <a:ext cx="431800" cy="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41" name="TextBox 30"/>
          <p:cNvSpPr txBox="1">
            <a:spLocks noChangeArrowheads="1"/>
          </p:cNvSpPr>
          <p:nvPr/>
        </p:nvSpPr>
        <p:spPr bwMode="auto">
          <a:xfrm>
            <a:off x="7019925" y="3284538"/>
            <a:ext cx="43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41"/>
                                        </p:tgtEl>
                                        <p:attrNameLst>
                                          <p:attrName>style.visibility</p:attrName>
                                        </p:attrNameLst>
                                      </p:cBhvr>
                                      <p:to>
                                        <p:strVal val="visible"/>
                                      </p:to>
                                    </p:set>
                                    <p:anim calcmode="lin" valueType="num">
                                      <p:cBhvr additive="base">
                                        <p:cTn id="11" dur="500" fill="hold"/>
                                        <p:tgtEl>
                                          <p:spTgt spid="38941"/>
                                        </p:tgtEl>
                                        <p:attrNameLst>
                                          <p:attrName>ppt_x</p:attrName>
                                        </p:attrNameLst>
                                      </p:cBhvr>
                                      <p:tavLst>
                                        <p:tav tm="0">
                                          <p:val>
                                            <p:strVal val="#ppt_x"/>
                                          </p:val>
                                        </p:tav>
                                        <p:tav tm="100000">
                                          <p:val>
                                            <p:strVal val="#ppt_x"/>
                                          </p:val>
                                        </p:tav>
                                      </p:tavLst>
                                    </p:anim>
                                    <p:anim calcmode="lin" valueType="num">
                                      <p:cBhvr additive="base">
                                        <p:cTn id="12" dur="500" fill="hold"/>
                                        <p:tgtEl>
                                          <p:spTgt spid="389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939"/>
                                        </p:tgtEl>
                                        <p:attrNameLst>
                                          <p:attrName>style.visibility</p:attrName>
                                        </p:attrNameLst>
                                      </p:cBhvr>
                                      <p:to>
                                        <p:strVal val="visible"/>
                                      </p:to>
                                    </p:set>
                                    <p:anim calcmode="lin" valueType="num">
                                      <p:cBhvr additive="base">
                                        <p:cTn id="15" dur="500" fill="hold"/>
                                        <p:tgtEl>
                                          <p:spTgt spid="38939"/>
                                        </p:tgtEl>
                                        <p:attrNameLst>
                                          <p:attrName>ppt_x</p:attrName>
                                        </p:attrNameLst>
                                      </p:cBhvr>
                                      <p:tavLst>
                                        <p:tav tm="0">
                                          <p:val>
                                            <p:strVal val="#ppt_x"/>
                                          </p:val>
                                        </p:tav>
                                        <p:tav tm="100000">
                                          <p:val>
                                            <p:strVal val="#ppt_x"/>
                                          </p:val>
                                        </p:tav>
                                      </p:tavLst>
                                    </p:anim>
                                    <p:anim calcmode="lin" valueType="num">
                                      <p:cBhvr additive="base">
                                        <p:cTn id="16" dur="500" fill="hold"/>
                                        <p:tgtEl>
                                          <p:spTgt spid="3893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xit" presetSubtype="4" fill="hold" grpId="0" nodeType="withEffect">
                                  <p:stCondLst>
                                    <p:cond delay="0"/>
                                  </p:stCondLst>
                                  <p:childTnLst>
                                    <p:anim calcmode="lin" valueType="num">
                                      <p:cBhvr additive="base">
                                        <p:cTn id="26" dur="500"/>
                                        <p:tgtEl>
                                          <p:spTgt spid="37892"/>
                                        </p:tgtEl>
                                        <p:attrNameLst>
                                          <p:attrName>ppt_x</p:attrName>
                                        </p:attrNameLst>
                                      </p:cBhvr>
                                      <p:tavLst>
                                        <p:tav tm="0">
                                          <p:val>
                                            <p:strVal val="ppt_x"/>
                                          </p:val>
                                        </p:tav>
                                        <p:tav tm="100000">
                                          <p:val>
                                            <p:strVal val="ppt_x"/>
                                          </p:val>
                                        </p:tav>
                                      </p:tavLst>
                                    </p:anim>
                                    <p:anim calcmode="lin" valueType="num">
                                      <p:cBhvr additive="base">
                                        <p:cTn id="27" dur="500"/>
                                        <p:tgtEl>
                                          <p:spTgt spid="37892"/>
                                        </p:tgtEl>
                                        <p:attrNameLst>
                                          <p:attrName>ppt_y</p:attrName>
                                        </p:attrNameLst>
                                      </p:cBhvr>
                                      <p:tavLst>
                                        <p:tav tm="0">
                                          <p:val>
                                            <p:strVal val="ppt_y"/>
                                          </p:val>
                                        </p:tav>
                                        <p:tav tm="100000">
                                          <p:val>
                                            <p:strVal val="1+ppt_h/2"/>
                                          </p:val>
                                        </p:tav>
                                      </p:tavLst>
                                    </p:anim>
                                    <p:set>
                                      <p:cBhvr>
                                        <p:cTn id="28" dur="1" fill="hold">
                                          <p:stCondLst>
                                            <p:cond delay="499"/>
                                          </p:stCondLst>
                                        </p:cTn>
                                        <p:tgtEl>
                                          <p:spTgt spid="37892"/>
                                        </p:tgtEl>
                                        <p:attrNameLst>
                                          <p:attrName>style.visibility</p:attrName>
                                        </p:attrNameLst>
                                      </p:cBhvr>
                                      <p:to>
                                        <p:strVal val="hidden"/>
                                      </p:to>
                                    </p:set>
                                  </p:childTnLst>
                                </p:cTn>
                              </p:par>
                              <p:par>
                                <p:cTn id="29" presetID="2" presetClass="entr" presetSubtype="4"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0" nodeType="clickEffect">
                                  <p:stCondLst>
                                    <p:cond delay="0"/>
                                  </p:stCondLst>
                                  <p:childTnLst>
                                    <p:anim calcmode="lin" valueType="num">
                                      <p:cBhvr additive="base">
                                        <p:cTn id="36" dur="500"/>
                                        <p:tgtEl>
                                          <p:spTgt spid="37905"/>
                                        </p:tgtEl>
                                        <p:attrNameLst>
                                          <p:attrName>ppt_x</p:attrName>
                                        </p:attrNameLst>
                                      </p:cBhvr>
                                      <p:tavLst>
                                        <p:tav tm="0">
                                          <p:val>
                                            <p:strVal val="ppt_x"/>
                                          </p:val>
                                        </p:tav>
                                        <p:tav tm="100000">
                                          <p:val>
                                            <p:strVal val="ppt_x"/>
                                          </p:val>
                                        </p:tav>
                                      </p:tavLst>
                                    </p:anim>
                                    <p:anim calcmode="lin" valueType="num">
                                      <p:cBhvr additive="base">
                                        <p:cTn id="37" dur="500"/>
                                        <p:tgtEl>
                                          <p:spTgt spid="37905"/>
                                        </p:tgtEl>
                                        <p:attrNameLst>
                                          <p:attrName>ppt_y</p:attrName>
                                        </p:attrNameLst>
                                      </p:cBhvr>
                                      <p:tavLst>
                                        <p:tav tm="0">
                                          <p:val>
                                            <p:strVal val="ppt_y"/>
                                          </p:val>
                                        </p:tav>
                                        <p:tav tm="100000">
                                          <p:val>
                                            <p:strVal val="1+ppt_h/2"/>
                                          </p:val>
                                        </p:tav>
                                      </p:tavLst>
                                    </p:anim>
                                    <p:set>
                                      <p:cBhvr>
                                        <p:cTn id="38" dur="1" fill="hold">
                                          <p:stCondLst>
                                            <p:cond delay="499"/>
                                          </p:stCondLst>
                                        </p:cTn>
                                        <p:tgtEl>
                                          <p:spTgt spid="37905"/>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37906"/>
                                        </p:tgtEl>
                                        <p:attrNameLst>
                                          <p:attrName>ppt_x</p:attrName>
                                        </p:attrNameLst>
                                      </p:cBhvr>
                                      <p:tavLst>
                                        <p:tav tm="0">
                                          <p:val>
                                            <p:strVal val="ppt_x"/>
                                          </p:val>
                                        </p:tav>
                                        <p:tav tm="100000">
                                          <p:val>
                                            <p:strVal val="ppt_x"/>
                                          </p:val>
                                        </p:tav>
                                      </p:tavLst>
                                    </p:anim>
                                    <p:anim calcmode="lin" valueType="num">
                                      <p:cBhvr additive="base">
                                        <p:cTn id="41" dur="500"/>
                                        <p:tgtEl>
                                          <p:spTgt spid="37906"/>
                                        </p:tgtEl>
                                        <p:attrNameLst>
                                          <p:attrName>ppt_y</p:attrName>
                                        </p:attrNameLst>
                                      </p:cBhvr>
                                      <p:tavLst>
                                        <p:tav tm="0">
                                          <p:val>
                                            <p:strVal val="ppt_y"/>
                                          </p:val>
                                        </p:tav>
                                        <p:tav tm="100000">
                                          <p:val>
                                            <p:strVal val="1+ppt_h/2"/>
                                          </p:val>
                                        </p:tav>
                                      </p:tavLst>
                                    </p:anim>
                                    <p:set>
                                      <p:cBhvr>
                                        <p:cTn id="42" dur="1" fill="hold">
                                          <p:stCondLst>
                                            <p:cond delay="499"/>
                                          </p:stCondLst>
                                        </p:cTn>
                                        <p:tgtEl>
                                          <p:spTgt spid="37906"/>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37907"/>
                                        </p:tgtEl>
                                        <p:attrNameLst>
                                          <p:attrName>ppt_x</p:attrName>
                                        </p:attrNameLst>
                                      </p:cBhvr>
                                      <p:tavLst>
                                        <p:tav tm="0">
                                          <p:val>
                                            <p:strVal val="ppt_x"/>
                                          </p:val>
                                        </p:tav>
                                        <p:tav tm="100000">
                                          <p:val>
                                            <p:strVal val="ppt_x"/>
                                          </p:val>
                                        </p:tav>
                                      </p:tavLst>
                                    </p:anim>
                                    <p:anim calcmode="lin" valueType="num">
                                      <p:cBhvr additive="base">
                                        <p:cTn id="45" dur="500"/>
                                        <p:tgtEl>
                                          <p:spTgt spid="37907"/>
                                        </p:tgtEl>
                                        <p:attrNameLst>
                                          <p:attrName>ppt_y</p:attrName>
                                        </p:attrNameLst>
                                      </p:cBhvr>
                                      <p:tavLst>
                                        <p:tav tm="0">
                                          <p:val>
                                            <p:strVal val="ppt_y"/>
                                          </p:val>
                                        </p:tav>
                                        <p:tav tm="100000">
                                          <p:val>
                                            <p:strVal val="1+ppt_h/2"/>
                                          </p:val>
                                        </p:tav>
                                      </p:tavLst>
                                    </p:anim>
                                    <p:set>
                                      <p:cBhvr>
                                        <p:cTn id="46" dur="1" fill="hold">
                                          <p:stCondLst>
                                            <p:cond delay="499"/>
                                          </p:stCondLst>
                                        </p:cTn>
                                        <p:tgtEl>
                                          <p:spTgt spid="379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905" grpId="0" animBg="1"/>
      <p:bldP spid="37906" grpId="0" animBg="1"/>
      <p:bldP spid="37907" grpId="0" animBg="1"/>
      <p:bldP spid="38939" grpId="0" animBg="1"/>
      <p:bldP spid="389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type="body" idx="1"/>
          </p:nvPr>
        </p:nvSpPr>
        <p:spPr>
          <a:xfrm>
            <a:off x="395288" y="331788"/>
            <a:ext cx="8229600" cy="1873250"/>
          </a:xfrm>
        </p:spPr>
        <p:txBody>
          <a:bodyPr/>
          <a:lstStyle/>
          <a:p>
            <a:pPr eaLnBrk="1" hangingPunct="1">
              <a:lnSpc>
                <a:spcPct val="80000"/>
              </a:lnSpc>
              <a:buFont typeface="Wingdings" pitchFamily="2" charset="2"/>
              <a:buNone/>
              <a:defRPr/>
            </a:pPr>
            <a:r>
              <a:rPr lang="en-GB" altLang="zh-CN" sz="2800" smtClean="0"/>
              <a:t>void A::operator delete(void *p)</a:t>
            </a:r>
          </a:p>
          <a:p>
            <a:pPr eaLnBrk="1" hangingPunct="1">
              <a:lnSpc>
                <a:spcPct val="80000"/>
              </a:lnSpc>
              <a:buFont typeface="Wingdings" pitchFamily="2" charset="2"/>
              <a:buNone/>
              <a:defRPr/>
            </a:pPr>
            <a:r>
              <a:rPr lang="en-GB" altLang="zh-CN" sz="2800" smtClean="0"/>
              <a:t>{	((A *)p)-&gt;next = </a:t>
            </a:r>
            <a:r>
              <a:rPr lang="en-GB" altLang="zh-CN" sz="2800" err="1" smtClean="0"/>
              <a:t>p_free</a:t>
            </a:r>
            <a:r>
              <a:rPr lang="en-GB" altLang="zh-CN" sz="2800" smtClean="0"/>
              <a:t>;</a:t>
            </a:r>
          </a:p>
          <a:p>
            <a:pPr eaLnBrk="1" hangingPunct="1">
              <a:lnSpc>
                <a:spcPct val="80000"/>
              </a:lnSpc>
              <a:buFont typeface="Wingdings" pitchFamily="2" charset="2"/>
              <a:buNone/>
              <a:defRPr/>
            </a:pPr>
            <a:r>
              <a:rPr lang="en-GB" altLang="zh-CN" sz="2800" smtClean="0"/>
              <a:t>	</a:t>
            </a:r>
            <a:r>
              <a:rPr lang="en-GB" altLang="zh-CN" sz="2800" err="1" smtClean="0"/>
              <a:t>p_free</a:t>
            </a:r>
            <a:r>
              <a:rPr lang="en-GB" altLang="zh-CN" sz="2800" smtClean="0"/>
              <a:t> = (A *)p;</a:t>
            </a:r>
          </a:p>
          <a:p>
            <a:pPr eaLnBrk="1" hangingPunct="1">
              <a:lnSpc>
                <a:spcPct val="80000"/>
              </a:lnSpc>
              <a:buFont typeface="Wingdings" pitchFamily="2" charset="2"/>
              <a:buNone/>
              <a:defRPr/>
            </a:pPr>
            <a:r>
              <a:rPr lang="en-GB" altLang="zh-CN" sz="2800" smtClean="0"/>
              <a:t>}</a:t>
            </a:r>
            <a:endParaRPr lang="en-US" altLang="zh-CN" sz="2800" smtClean="0"/>
          </a:p>
        </p:txBody>
      </p:sp>
      <p:sp>
        <p:nvSpPr>
          <p:cNvPr id="38915" name="Line 3"/>
          <p:cNvSpPr>
            <a:spLocks noChangeShapeType="1"/>
          </p:cNvSpPr>
          <p:nvPr/>
        </p:nvSpPr>
        <p:spPr bwMode="auto">
          <a:xfrm flipH="1" flipV="1">
            <a:off x="2103438" y="3876675"/>
            <a:ext cx="0" cy="1295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64" name="Rectangle 6"/>
          <p:cNvSpPr>
            <a:spLocks noChangeArrowheads="1"/>
          </p:cNvSpPr>
          <p:nvPr/>
        </p:nvSpPr>
        <p:spPr bwMode="auto">
          <a:xfrm>
            <a:off x="2973388" y="3706813"/>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0965" name="Line 7"/>
          <p:cNvSpPr>
            <a:spLocks noChangeShapeType="1"/>
          </p:cNvSpPr>
          <p:nvPr/>
        </p:nvSpPr>
        <p:spPr bwMode="auto">
          <a:xfrm>
            <a:off x="2973388" y="43926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6" name="Line 8"/>
          <p:cNvSpPr>
            <a:spLocks noChangeShapeType="1"/>
          </p:cNvSpPr>
          <p:nvPr/>
        </p:nvSpPr>
        <p:spPr bwMode="auto">
          <a:xfrm>
            <a:off x="2973388" y="50815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Line 9"/>
          <p:cNvSpPr>
            <a:spLocks noChangeShapeType="1"/>
          </p:cNvSpPr>
          <p:nvPr/>
        </p:nvSpPr>
        <p:spPr bwMode="auto">
          <a:xfrm>
            <a:off x="2973388" y="57673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Line 16"/>
          <p:cNvSpPr>
            <a:spLocks noChangeShapeType="1"/>
          </p:cNvSpPr>
          <p:nvPr/>
        </p:nvSpPr>
        <p:spPr bwMode="auto">
          <a:xfrm>
            <a:off x="4657725" y="5661025"/>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17"/>
          <p:cNvSpPr>
            <a:spLocks noChangeShapeType="1"/>
          </p:cNvSpPr>
          <p:nvPr/>
        </p:nvSpPr>
        <p:spPr bwMode="auto">
          <a:xfrm>
            <a:off x="5219700" y="5661025"/>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8"/>
          <p:cNvSpPr>
            <a:spLocks noChangeShapeType="1"/>
          </p:cNvSpPr>
          <p:nvPr/>
        </p:nvSpPr>
        <p:spPr bwMode="auto">
          <a:xfrm flipH="1">
            <a:off x="4938713" y="5888038"/>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1" name="Rectangle 19"/>
          <p:cNvSpPr>
            <a:spLocks noChangeArrowheads="1"/>
          </p:cNvSpPr>
          <p:nvPr/>
        </p:nvSpPr>
        <p:spPr bwMode="auto">
          <a:xfrm>
            <a:off x="1570038" y="3533775"/>
            <a:ext cx="842962"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0972" name="Text Box 20"/>
          <p:cNvSpPr txBox="1">
            <a:spLocks noChangeArrowheads="1"/>
          </p:cNvSpPr>
          <p:nvPr/>
        </p:nvSpPr>
        <p:spPr bwMode="auto">
          <a:xfrm>
            <a:off x="539750" y="3567113"/>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p_free:</a:t>
            </a:r>
          </a:p>
        </p:txBody>
      </p:sp>
      <p:sp>
        <p:nvSpPr>
          <p:cNvPr id="40973" name="Line 21"/>
          <p:cNvSpPr>
            <a:spLocks noChangeShapeType="1"/>
          </p:cNvSpPr>
          <p:nvPr/>
        </p:nvSpPr>
        <p:spPr bwMode="auto">
          <a:xfrm>
            <a:off x="2987675" y="414813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4" name="Line 22"/>
          <p:cNvSpPr>
            <a:spLocks noChangeShapeType="1"/>
          </p:cNvSpPr>
          <p:nvPr/>
        </p:nvSpPr>
        <p:spPr bwMode="auto">
          <a:xfrm>
            <a:off x="2987675" y="486886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5" name="Line 23"/>
          <p:cNvSpPr>
            <a:spLocks noChangeShapeType="1"/>
          </p:cNvSpPr>
          <p:nvPr/>
        </p:nvSpPr>
        <p:spPr bwMode="auto">
          <a:xfrm>
            <a:off x="2987675" y="623728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6" name="Line 24"/>
          <p:cNvSpPr>
            <a:spLocks noChangeShapeType="1"/>
          </p:cNvSpPr>
          <p:nvPr/>
        </p:nvSpPr>
        <p:spPr bwMode="auto">
          <a:xfrm>
            <a:off x="3852863" y="5229225"/>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77" name="Line 1"/>
          <p:cNvSpPr>
            <a:spLocks noChangeShapeType="1"/>
          </p:cNvSpPr>
          <p:nvPr/>
        </p:nvSpPr>
        <p:spPr bwMode="auto">
          <a:xfrm flipH="1">
            <a:off x="2103438" y="5172075"/>
            <a:ext cx="79216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TextBox 64"/>
          <p:cNvSpPr txBox="1">
            <a:spLocks noChangeArrowheads="1"/>
          </p:cNvSpPr>
          <p:nvPr/>
        </p:nvSpPr>
        <p:spPr bwMode="auto">
          <a:xfrm>
            <a:off x="3563938" y="6165850"/>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400"/>
              <a:t>NULL</a:t>
            </a:r>
            <a:endParaRPr lang="zh-CN" altLang="en-US" sz="1400"/>
          </a:p>
        </p:txBody>
      </p:sp>
      <p:sp>
        <p:nvSpPr>
          <p:cNvPr id="66" name="矩形 65"/>
          <p:cNvSpPr>
            <a:spLocks noChangeArrowheads="1"/>
          </p:cNvSpPr>
          <p:nvPr/>
        </p:nvSpPr>
        <p:spPr bwMode="auto">
          <a:xfrm>
            <a:off x="2987675" y="3716338"/>
            <a:ext cx="1944688" cy="649287"/>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0980" name="矩形 66"/>
          <p:cNvSpPr>
            <a:spLocks noChangeArrowheads="1"/>
          </p:cNvSpPr>
          <p:nvPr/>
        </p:nvSpPr>
        <p:spPr bwMode="auto">
          <a:xfrm>
            <a:off x="2987675" y="4437063"/>
            <a:ext cx="1944688" cy="647700"/>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0981" name="TextBox 67"/>
          <p:cNvSpPr txBox="1">
            <a:spLocks noChangeArrowheads="1"/>
          </p:cNvSpPr>
          <p:nvPr/>
        </p:nvSpPr>
        <p:spPr bwMode="auto">
          <a:xfrm>
            <a:off x="5683250" y="3573463"/>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a:t>
            </a:r>
            <a:endParaRPr lang="zh-CN" altLang="en-US"/>
          </a:p>
        </p:txBody>
      </p:sp>
      <p:cxnSp>
        <p:nvCxnSpPr>
          <p:cNvPr id="40982" name="直接箭头连接符 69"/>
          <p:cNvCxnSpPr>
            <a:cxnSpLocks noChangeShapeType="1"/>
          </p:cNvCxnSpPr>
          <p:nvPr/>
        </p:nvCxnSpPr>
        <p:spPr bwMode="auto">
          <a:xfrm rot="10800000">
            <a:off x="5003800" y="3789363"/>
            <a:ext cx="647700"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3" name="Line 16"/>
          <p:cNvSpPr>
            <a:spLocks noChangeShapeType="1"/>
          </p:cNvSpPr>
          <p:nvPr/>
        </p:nvSpPr>
        <p:spPr bwMode="auto">
          <a:xfrm>
            <a:off x="4643438" y="4281488"/>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7"/>
          <p:cNvSpPr>
            <a:spLocks noChangeShapeType="1"/>
          </p:cNvSpPr>
          <p:nvPr/>
        </p:nvSpPr>
        <p:spPr bwMode="auto">
          <a:xfrm>
            <a:off x="5205413" y="4281488"/>
            <a:ext cx="14287" cy="947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8"/>
          <p:cNvSpPr>
            <a:spLocks noChangeShapeType="1"/>
          </p:cNvSpPr>
          <p:nvPr/>
        </p:nvSpPr>
        <p:spPr bwMode="auto">
          <a:xfrm flipH="1">
            <a:off x="4924425" y="5229225"/>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77" name="直接箭头连接符 76"/>
          <p:cNvCxnSpPr>
            <a:cxnSpLocks noChangeShapeType="1"/>
          </p:cNvCxnSpPr>
          <p:nvPr/>
        </p:nvCxnSpPr>
        <p:spPr bwMode="auto">
          <a:xfrm>
            <a:off x="2124075" y="3860800"/>
            <a:ext cx="863600"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ppt_x"/>
                                          </p:val>
                                        </p:tav>
                                        <p:tav tm="100000">
                                          <p:val>
                                            <p:strVal val="#ppt_x"/>
                                          </p:val>
                                        </p:tav>
                                      </p:tavLst>
                                    </p:anim>
                                    <p:anim calcmode="lin" valueType="num">
                                      <p:cBhvr additive="base">
                                        <p:cTn id="12" dur="500" fill="hold"/>
                                        <p:tgtEl>
                                          <p:spTgt spid="7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ppt_x"/>
                                          </p:val>
                                        </p:tav>
                                        <p:tav tm="100000">
                                          <p:val>
                                            <p:strVal val="#ppt_x"/>
                                          </p:val>
                                        </p:tav>
                                      </p:tavLst>
                                    </p:anim>
                                    <p:anim calcmode="lin" valueType="num">
                                      <p:cBhvr additive="base">
                                        <p:cTn id="1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grpId="0" nodeType="clickEffect">
                                  <p:stCondLst>
                                    <p:cond delay="0"/>
                                  </p:stCondLst>
                                  <p:childTnLst>
                                    <p:anim calcmode="lin" valueType="num">
                                      <p:cBhvr additive="base">
                                        <p:cTn id="20" dur="500"/>
                                        <p:tgtEl>
                                          <p:spTgt spid="38915"/>
                                        </p:tgtEl>
                                        <p:attrNameLst>
                                          <p:attrName>ppt_x</p:attrName>
                                        </p:attrNameLst>
                                      </p:cBhvr>
                                      <p:tavLst>
                                        <p:tav tm="0">
                                          <p:val>
                                            <p:strVal val="ppt_x"/>
                                          </p:val>
                                        </p:tav>
                                        <p:tav tm="100000">
                                          <p:val>
                                            <p:strVal val="ppt_x"/>
                                          </p:val>
                                        </p:tav>
                                      </p:tavLst>
                                    </p:anim>
                                    <p:anim calcmode="lin" valueType="num">
                                      <p:cBhvr additive="base">
                                        <p:cTn id="21" dur="500"/>
                                        <p:tgtEl>
                                          <p:spTgt spid="38915"/>
                                        </p:tgtEl>
                                        <p:attrNameLst>
                                          <p:attrName>ppt_y</p:attrName>
                                        </p:attrNameLst>
                                      </p:cBhvr>
                                      <p:tavLst>
                                        <p:tav tm="0">
                                          <p:val>
                                            <p:strVal val="ppt_y"/>
                                          </p:val>
                                        </p:tav>
                                        <p:tav tm="100000">
                                          <p:val>
                                            <p:strVal val="1+ppt_h/2"/>
                                          </p:val>
                                        </p:tav>
                                      </p:tavLst>
                                    </p:anim>
                                    <p:set>
                                      <p:cBhvr>
                                        <p:cTn id="22" dur="1" fill="hold">
                                          <p:stCondLst>
                                            <p:cond delay="499"/>
                                          </p:stCondLst>
                                        </p:cTn>
                                        <p:tgtEl>
                                          <p:spTgt spid="38915"/>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8977"/>
                                        </p:tgtEl>
                                        <p:attrNameLst>
                                          <p:attrName>ppt_x</p:attrName>
                                        </p:attrNameLst>
                                      </p:cBhvr>
                                      <p:tavLst>
                                        <p:tav tm="0">
                                          <p:val>
                                            <p:strVal val="ppt_x"/>
                                          </p:val>
                                        </p:tav>
                                        <p:tav tm="100000">
                                          <p:val>
                                            <p:strVal val="ppt_x"/>
                                          </p:val>
                                        </p:tav>
                                      </p:tavLst>
                                    </p:anim>
                                    <p:anim calcmode="lin" valueType="num">
                                      <p:cBhvr additive="base">
                                        <p:cTn id="25" dur="500"/>
                                        <p:tgtEl>
                                          <p:spTgt spid="38977"/>
                                        </p:tgtEl>
                                        <p:attrNameLst>
                                          <p:attrName>ppt_y</p:attrName>
                                        </p:attrNameLst>
                                      </p:cBhvr>
                                      <p:tavLst>
                                        <p:tav tm="0">
                                          <p:val>
                                            <p:strVal val="ppt_y"/>
                                          </p:val>
                                        </p:tav>
                                        <p:tav tm="100000">
                                          <p:val>
                                            <p:strVal val="1+ppt_h/2"/>
                                          </p:val>
                                        </p:tav>
                                      </p:tavLst>
                                    </p:anim>
                                    <p:set>
                                      <p:cBhvr>
                                        <p:cTn id="26" dur="1" fill="hold">
                                          <p:stCondLst>
                                            <p:cond delay="499"/>
                                          </p:stCondLst>
                                        </p:cTn>
                                        <p:tgtEl>
                                          <p:spTgt spid="38977"/>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additive="base">
                                        <p:cTn id="29" dur="500" fill="hold"/>
                                        <p:tgtEl>
                                          <p:spTgt spid="77"/>
                                        </p:tgtEl>
                                        <p:attrNameLst>
                                          <p:attrName>ppt_x</p:attrName>
                                        </p:attrNameLst>
                                      </p:cBhvr>
                                      <p:tavLst>
                                        <p:tav tm="0">
                                          <p:val>
                                            <p:strVal val="#ppt_x"/>
                                          </p:val>
                                        </p:tav>
                                        <p:tav tm="100000">
                                          <p:val>
                                            <p:strVal val="#ppt_x"/>
                                          </p:val>
                                        </p:tav>
                                      </p:tavLst>
                                    </p:anim>
                                    <p:anim calcmode="lin" valueType="num">
                                      <p:cBhvr additive="base">
                                        <p:cTn id="30" dur="500" fill="hold"/>
                                        <p:tgtEl>
                                          <p:spTgt spid="77"/>
                                        </p:tgtEl>
                                        <p:attrNameLst>
                                          <p:attrName>ppt_y</p:attrName>
                                        </p:attrNameLst>
                                      </p:cBhvr>
                                      <p:tavLst>
                                        <p:tav tm="0">
                                          <p:val>
                                            <p:strVal val="1+#ppt_h/2"/>
                                          </p:val>
                                        </p:tav>
                                        <p:tav tm="100000">
                                          <p:val>
                                            <p:strVal val="#ppt_y"/>
                                          </p:val>
                                        </p:tav>
                                      </p:tavLst>
                                    </p:anim>
                                  </p:childTnLst>
                                </p:cTn>
                              </p:par>
                              <p:par>
                                <p:cTn id="31" presetID="2" presetClass="exit" presetSubtype="4" fill="hold" grpId="0" nodeType="withEffect">
                                  <p:stCondLst>
                                    <p:cond delay="0"/>
                                  </p:stCondLst>
                                  <p:childTnLst>
                                    <p:anim calcmode="lin" valueType="num">
                                      <p:cBhvr additive="base">
                                        <p:cTn id="32" dur="500"/>
                                        <p:tgtEl>
                                          <p:spTgt spid="66"/>
                                        </p:tgtEl>
                                        <p:attrNameLst>
                                          <p:attrName>ppt_x</p:attrName>
                                        </p:attrNameLst>
                                      </p:cBhvr>
                                      <p:tavLst>
                                        <p:tav tm="0">
                                          <p:val>
                                            <p:strVal val="ppt_x"/>
                                          </p:val>
                                        </p:tav>
                                        <p:tav tm="100000">
                                          <p:val>
                                            <p:strVal val="ppt_x"/>
                                          </p:val>
                                        </p:tav>
                                      </p:tavLst>
                                    </p:anim>
                                    <p:anim calcmode="lin" valueType="num">
                                      <p:cBhvr additive="base">
                                        <p:cTn id="33" dur="500"/>
                                        <p:tgtEl>
                                          <p:spTgt spid="66"/>
                                        </p:tgtEl>
                                        <p:attrNameLst>
                                          <p:attrName>ppt_y</p:attrName>
                                        </p:attrNameLst>
                                      </p:cBhvr>
                                      <p:tavLst>
                                        <p:tav tm="0">
                                          <p:val>
                                            <p:strVal val="ppt_y"/>
                                          </p:val>
                                        </p:tav>
                                        <p:tav tm="100000">
                                          <p:val>
                                            <p:strVal val="1+ppt_h/2"/>
                                          </p:val>
                                        </p:tav>
                                      </p:tavLst>
                                    </p:anim>
                                    <p:set>
                                      <p:cBhvr>
                                        <p:cTn id="34"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77" grpId="0" animBg="1"/>
      <p:bldP spid="66" grpId="0" animBg="1"/>
      <p:bldP spid="73" grpId="0" animBg="1"/>
      <p:bldP spid="74" grpId="0" animBg="1"/>
      <p:bldP spid="7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3"/>
          <p:cNvSpPr>
            <a:spLocks noChangeShapeType="1"/>
          </p:cNvSpPr>
          <p:nvPr/>
        </p:nvSpPr>
        <p:spPr bwMode="auto">
          <a:xfrm flipH="1">
            <a:off x="3924300" y="2638425"/>
            <a:ext cx="0" cy="647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87" name="Rectangle 6"/>
          <p:cNvSpPr>
            <a:spLocks noChangeArrowheads="1"/>
          </p:cNvSpPr>
          <p:nvPr/>
        </p:nvSpPr>
        <p:spPr bwMode="auto">
          <a:xfrm>
            <a:off x="1754188" y="318928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1988" name="Line 7"/>
          <p:cNvSpPr>
            <a:spLocks noChangeShapeType="1"/>
          </p:cNvSpPr>
          <p:nvPr/>
        </p:nvSpPr>
        <p:spPr bwMode="auto">
          <a:xfrm>
            <a:off x="1754188" y="38750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Line 8"/>
          <p:cNvSpPr>
            <a:spLocks noChangeShapeType="1"/>
          </p:cNvSpPr>
          <p:nvPr/>
        </p:nvSpPr>
        <p:spPr bwMode="auto">
          <a:xfrm>
            <a:off x="1754188" y="45640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9"/>
          <p:cNvSpPr>
            <a:spLocks noChangeShapeType="1"/>
          </p:cNvSpPr>
          <p:nvPr/>
        </p:nvSpPr>
        <p:spPr bwMode="auto">
          <a:xfrm>
            <a:off x="1754188" y="52498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Rectangle 19"/>
          <p:cNvSpPr>
            <a:spLocks noChangeArrowheads="1"/>
          </p:cNvSpPr>
          <p:nvPr/>
        </p:nvSpPr>
        <p:spPr bwMode="auto">
          <a:xfrm>
            <a:off x="3375025" y="2368550"/>
            <a:ext cx="842963"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1992" name="Text Box 20"/>
          <p:cNvSpPr txBox="1">
            <a:spLocks noChangeArrowheads="1"/>
          </p:cNvSpPr>
          <p:nvPr/>
        </p:nvSpPr>
        <p:spPr bwMode="auto">
          <a:xfrm>
            <a:off x="3332163" y="1846263"/>
            <a:ext cx="923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p_free</a:t>
            </a:r>
          </a:p>
        </p:txBody>
      </p:sp>
      <p:sp>
        <p:nvSpPr>
          <p:cNvPr id="41993" name="Line 21"/>
          <p:cNvSpPr>
            <a:spLocks noChangeShapeType="1"/>
          </p:cNvSpPr>
          <p:nvPr/>
        </p:nvSpPr>
        <p:spPr bwMode="auto">
          <a:xfrm>
            <a:off x="1768475" y="363061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4" name="Line 22"/>
          <p:cNvSpPr>
            <a:spLocks noChangeShapeType="1"/>
          </p:cNvSpPr>
          <p:nvPr/>
        </p:nvSpPr>
        <p:spPr bwMode="auto">
          <a:xfrm>
            <a:off x="1768475" y="435133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5" name="Line 23"/>
          <p:cNvSpPr>
            <a:spLocks noChangeShapeType="1"/>
          </p:cNvSpPr>
          <p:nvPr/>
        </p:nvSpPr>
        <p:spPr bwMode="auto">
          <a:xfrm>
            <a:off x="1768475" y="571976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6" name="Line 24"/>
          <p:cNvSpPr>
            <a:spLocks noChangeShapeType="1"/>
          </p:cNvSpPr>
          <p:nvPr/>
        </p:nvSpPr>
        <p:spPr bwMode="auto">
          <a:xfrm>
            <a:off x="2633663" y="471170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7" name="Rectangle 30"/>
          <p:cNvSpPr>
            <a:spLocks noChangeArrowheads="1"/>
          </p:cNvSpPr>
          <p:nvPr/>
        </p:nvSpPr>
        <p:spPr bwMode="auto">
          <a:xfrm>
            <a:off x="4341813" y="318928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1998" name="Line 31"/>
          <p:cNvSpPr>
            <a:spLocks noChangeShapeType="1"/>
          </p:cNvSpPr>
          <p:nvPr/>
        </p:nvSpPr>
        <p:spPr bwMode="auto">
          <a:xfrm>
            <a:off x="4341813" y="387508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32"/>
          <p:cNvSpPr>
            <a:spLocks noChangeShapeType="1"/>
          </p:cNvSpPr>
          <p:nvPr/>
        </p:nvSpPr>
        <p:spPr bwMode="auto">
          <a:xfrm>
            <a:off x="4341813" y="45640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33"/>
          <p:cNvSpPr>
            <a:spLocks noChangeShapeType="1"/>
          </p:cNvSpPr>
          <p:nvPr/>
        </p:nvSpPr>
        <p:spPr bwMode="auto">
          <a:xfrm>
            <a:off x="4341813" y="524986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34"/>
          <p:cNvSpPr>
            <a:spLocks noChangeShapeType="1"/>
          </p:cNvSpPr>
          <p:nvPr/>
        </p:nvSpPr>
        <p:spPr bwMode="auto">
          <a:xfrm>
            <a:off x="6026150" y="377190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35"/>
          <p:cNvSpPr>
            <a:spLocks noChangeShapeType="1"/>
          </p:cNvSpPr>
          <p:nvPr/>
        </p:nvSpPr>
        <p:spPr bwMode="auto">
          <a:xfrm>
            <a:off x="6588125" y="377190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36"/>
          <p:cNvSpPr>
            <a:spLocks noChangeShapeType="1"/>
          </p:cNvSpPr>
          <p:nvPr/>
        </p:nvSpPr>
        <p:spPr bwMode="auto">
          <a:xfrm flipH="1">
            <a:off x="6307138" y="3998913"/>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37"/>
          <p:cNvSpPr>
            <a:spLocks noChangeShapeType="1"/>
          </p:cNvSpPr>
          <p:nvPr/>
        </p:nvSpPr>
        <p:spPr bwMode="auto">
          <a:xfrm>
            <a:off x="6026150" y="445770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38"/>
          <p:cNvSpPr>
            <a:spLocks noChangeShapeType="1"/>
          </p:cNvSpPr>
          <p:nvPr/>
        </p:nvSpPr>
        <p:spPr bwMode="auto">
          <a:xfrm>
            <a:off x="6588125" y="445770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39"/>
          <p:cNvSpPr>
            <a:spLocks noChangeShapeType="1"/>
          </p:cNvSpPr>
          <p:nvPr/>
        </p:nvSpPr>
        <p:spPr bwMode="auto">
          <a:xfrm flipH="1">
            <a:off x="6307138" y="4684713"/>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7" name="Line 40"/>
          <p:cNvSpPr>
            <a:spLocks noChangeShapeType="1"/>
          </p:cNvSpPr>
          <p:nvPr/>
        </p:nvSpPr>
        <p:spPr bwMode="auto">
          <a:xfrm>
            <a:off x="6026150" y="5143500"/>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41"/>
          <p:cNvSpPr>
            <a:spLocks noChangeShapeType="1"/>
          </p:cNvSpPr>
          <p:nvPr/>
        </p:nvSpPr>
        <p:spPr bwMode="auto">
          <a:xfrm>
            <a:off x="6588125" y="5143500"/>
            <a:ext cx="0"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2"/>
          <p:cNvSpPr>
            <a:spLocks noChangeShapeType="1"/>
          </p:cNvSpPr>
          <p:nvPr/>
        </p:nvSpPr>
        <p:spPr bwMode="auto">
          <a:xfrm flipH="1">
            <a:off x="6307138" y="5370513"/>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45"/>
          <p:cNvSpPr>
            <a:spLocks noChangeShapeType="1"/>
          </p:cNvSpPr>
          <p:nvPr/>
        </p:nvSpPr>
        <p:spPr bwMode="auto">
          <a:xfrm>
            <a:off x="4356100" y="363061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1" name="Line 46"/>
          <p:cNvSpPr>
            <a:spLocks noChangeShapeType="1"/>
          </p:cNvSpPr>
          <p:nvPr/>
        </p:nvSpPr>
        <p:spPr bwMode="auto">
          <a:xfrm>
            <a:off x="4356100" y="4351338"/>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2" name="Line 47"/>
          <p:cNvSpPr>
            <a:spLocks noChangeShapeType="1"/>
          </p:cNvSpPr>
          <p:nvPr/>
        </p:nvSpPr>
        <p:spPr bwMode="auto">
          <a:xfrm>
            <a:off x="4356100" y="5719763"/>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3" name="Line 48"/>
          <p:cNvSpPr>
            <a:spLocks noChangeShapeType="1"/>
          </p:cNvSpPr>
          <p:nvPr/>
        </p:nvSpPr>
        <p:spPr bwMode="auto">
          <a:xfrm>
            <a:off x="5221288" y="471170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4" name="Text Box 67"/>
          <p:cNvSpPr txBox="1">
            <a:spLocks noChangeArrowheads="1"/>
          </p:cNvSpPr>
          <p:nvPr/>
        </p:nvSpPr>
        <p:spPr bwMode="auto">
          <a:xfrm>
            <a:off x="5060950" y="5645150"/>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400"/>
              <a:t>NULL</a:t>
            </a:r>
          </a:p>
        </p:txBody>
      </p:sp>
      <p:sp>
        <p:nvSpPr>
          <p:cNvPr id="42015" name="Line 1"/>
          <p:cNvSpPr>
            <a:spLocks noChangeShapeType="1"/>
          </p:cNvSpPr>
          <p:nvPr/>
        </p:nvSpPr>
        <p:spPr bwMode="auto">
          <a:xfrm flipH="1">
            <a:off x="3924300" y="3286125"/>
            <a:ext cx="4333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矩形 66"/>
          <p:cNvSpPr>
            <a:spLocks noChangeArrowheads="1"/>
          </p:cNvSpPr>
          <p:nvPr/>
        </p:nvSpPr>
        <p:spPr bwMode="auto">
          <a:xfrm>
            <a:off x="1820863" y="3286125"/>
            <a:ext cx="1871662" cy="2592388"/>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399363" name="Rectangle 3"/>
          <p:cNvSpPr>
            <a:spLocks noChangeArrowheads="1"/>
          </p:cNvSpPr>
          <p:nvPr/>
        </p:nvSpPr>
        <p:spPr bwMode="auto">
          <a:xfrm>
            <a:off x="395288" y="476250"/>
            <a:ext cx="8229600" cy="1008063"/>
          </a:xfrm>
          <a:prstGeom prst="rect">
            <a:avLst/>
          </a:prstGeom>
          <a:noFill/>
          <a:ln w="9525">
            <a:noFill/>
            <a:miter lim="800000"/>
            <a:headEnd/>
            <a:tailEnd/>
          </a:ln>
        </p:spPr>
        <p:txBody>
          <a:bodyPr/>
          <a:lstStyle/>
          <a:p>
            <a:pPr marL="342900" indent="-342900">
              <a:lnSpc>
                <a:spcPct val="80000"/>
              </a:lnSpc>
              <a:spcBef>
                <a:spcPct val="20000"/>
              </a:spcBef>
              <a:buClr>
                <a:schemeClr val="hlink"/>
              </a:buClr>
              <a:buSzPct val="60000"/>
              <a:buFont typeface="Wingdings" pitchFamily="2" charset="2"/>
              <a:buChar char="n"/>
              <a:defRPr/>
            </a:pPr>
            <a:r>
              <a:rPr lang="zh-CN" altLang="en-US" sz="2800">
                <a:effectLst>
                  <a:outerShdw blurRad="38100" dist="38100" dir="2700000" algn="tl">
                    <a:srgbClr val="000000"/>
                  </a:outerShdw>
                </a:effectLst>
              </a:rPr>
              <a:t>在申请空间时，一块用完了，将会申请第二块：</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1122363" y="3260725"/>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11" name="Line 7"/>
          <p:cNvSpPr>
            <a:spLocks noChangeShapeType="1"/>
          </p:cNvSpPr>
          <p:nvPr/>
        </p:nvSpPr>
        <p:spPr bwMode="auto">
          <a:xfrm>
            <a:off x="1122363" y="3946525"/>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2" name="Line 8"/>
          <p:cNvSpPr>
            <a:spLocks noChangeShapeType="1"/>
          </p:cNvSpPr>
          <p:nvPr/>
        </p:nvSpPr>
        <p:spPr bwMode="auto">
          <a:xfrm>
            <a:off x="1122363" y="46355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3" name="Line 9"/>
          <p:cNvSpPr>
            <a:spLocks noChangeShapeType="1"/>
          </p:cNvSpPr>
          <p:nvPr/>
        </p:nvSpPr>
        <p:spPr bwMode="auto">
          <a:xfrm>
            <a:off x="1122363" y="53213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Rectangle 19"/>
          <p:cNvSpPr>
            <a:spLocks noChangeArrowheads="1"/>
          </p:cNvSpPr>
          <p:nvPr/>
        </p:nvSpPr>
        <p:spPr bwMode="auto">
          <a:xfrm>
            <a:off x="5708650" y="2224088"/>
            <a:ext cx="842963" cy="458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15" name="Text Box 20"/>
          <p:cNvSpPr txBox="1">
            <a:spLocks noChangeArrowheads="1"/>
          </p:cNvSpPr>
          <p:nvPr/>
        </p:nvSpPr>
        <p:spPr bwMode="auto">
          <a:xfrm>
            <a:off x="5665788" y="1701800"/>
            <a:ext cx="923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p_free</a:t>
            </a:r>
          </a:p>
        </p:txBody>
      </p:sp>
      <p:sp>
        <p:nvSpPr>
          <p:cNvPr id="43016" name="Line 21"/>
          <p:cNvSpPr>
            <a:spLocks noChangeShapeType="1"/>
          </p:cNvSpPr>
          <p:nvPr/>
        </p:nvSpPr>
        <p:spPr bwMode="auto">
          <a:xfrm>
            <a:off x="1136650" y="370205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7" name="Line 22"/>
          <p:cNvSpPr>
            <a:spLocks noChangeShapeType="1"/>
          </p:cNvSpPr>
          <p:nvPr/>
        </p:nvSpPr>
        <p:spPr bwMode="auto">
          <a:xfrm>
            <a:off x="1136650" y="4422775"/>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8" name="Line 23"/>
          <p:cNvSpPr>
            <a:spLocks noChangeShapeType="1"/>
          </p:cNvSpPr>
          <p:nvPr/>
        </p:nvSpPr>
        <p:spPr bwMode="auto">
          <a:xfrm>
            <a:off x="1136650" y="579120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9" name="Rectangle 30"/>
          <p:cNvSpPr>
            <a:spLocks noChangeArrowheads="1"/>
          </p:cNvSpPr>
          <p:nvPr/>
        </p:nvSpPr>
        <p:spPr bwMode="auto">
          <a:xfrm>
            <a:off x="3709988" y="3260725"/>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20" name="Line 31"/>
          <p:cNvSpPr>
            <a:spLocks noChangeShapeType="1"/>
          </p:cNvSpPr>
          <p:nvPr/>
        </p:nvSpPr>
        <p:spPr bwMode="auto">
          <a:xfrm>
            <a:off x="3709988" y="3946525"/>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32"/>
          <p:cNvSpPr>
            <a:spLocks noChangeShapeType="1"/>
          </p:cNvSpPr>
          <p:nvPr/>
        </p:nvSpPr>
        <p:spPr bwMode="auto">
          <a:xfrm>
            <a:off x="3709988" y="46355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33"/>
          <p:cNvSpPr>
            <a:spLocks noChangeShapeType="1"/>
          </p:cNvSpPr>
          <p:nvPr/>
        </p:nvSpPr>
        <p:spPr bwMode="auto">
          <a:xfrm>
            <a:off x="3709988" y="53213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45"/>
          <p:cNvSpPr>
            <a:spLocks noChangeShapeType="1"/>
          </p:cNvSpPr>
          <p:nvPr/>
        </p:nvSpPr>
        <p:spPr bwMode="auto">
          <a:xfrm>
            <a:off x="3724275" y="370205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4" name="Line 46"/>
          <p:cNvSpPr>
            <a:spLocks noChangeShapeType="1"/>
          </p:cNvSpPr>
          <p:nvPr/>
        </p:nvSpPr>
        <p:spPr bwMode="auto">
          <a:xfrm>
            <a:off x="3724275" y="4422775"/>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5" name="Line 47"/>
          <p:cNvSpPr>
            <a:spLocks noChangeShapeType="1"/>
          </p:cNvSpPr>
          <p:nvPr/>
        </p:nvSpPr>
        <p:spPr bwMode="auto">
          <a:xfrm>
            <a:off x="3724275" y="5791200"/>
            <a:ext cx="19446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6" name="Line 48"/>
          <p:cNvSpPr>
            <a:spLocks noChangeShapeType="1"/>
          </p:cNvSpPr>
          <p:nvPr/>
        </p:nvSpPr>
        <p:spPr bwMode="auto">
          <a:xfrm>
            <a:off x="4589463" y="4783138"/>
            <a:ext cx="0" cy="28733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7" name="Rectangle 50"/>
          <p:cNvSpPr>
            <a:spLocks noChangeArrowheads="1"/>
          </p:cNvSpPr>
          <p:nvPr/>
        </p:nvSpPr>
        <p:spPr bwMode="auto">
          <a:xfrm>
            <a:off x="6302375" y="3259138"/>
            <a:ext cx="1965325" cy="27463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28" name="Line 51"/>
          <p:cNvSpPr>
            <a:spLocks noChangeShapeType="1"/>
          </p:cNvSpPr>
          <p:nvPr/>
        </p:nvSpPr>
        <p:spPr bwMode="auto">
          <a:xfrm>
            <a:off x="6302375" y="394493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52"/>
          <p:cNvSpPr>
            <a:spLocks noChangeShapeType="1"/>
          </p:cNvSpPr>
          <p:nvPr/>
        </p:nvSpPr>
        <p:spPr bwMode="auto">
          <a:xfrm>
            <a:off x="6302375" y="46339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53"/>
          <p:cNvSpPr>
            <a:spLocks noChangeShapeType="1"/>
          </p:cNvSpPr>
          <p:nvPr/>
        </p:nvSpPr>
        <p:spPr bwMode="auto">
          <a:xfrm>
            <a:off x="6302375" y="5319713"/>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63"/>
          <p:cNvSpPr>
            <a:spLocks noChangeShapeType="1"/>
          </p:cNvSpPr>
          <p:nvPr/>
        </p:nvSpPr>
        <p:spPr bwMode="auto">
          <a:xfrm>
            <a:off x="6316663" y="370046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2" name="Line 64"/>
          <p:cNvSpPr>
            <a:spLocks noChangeShapeType="1"/>
          </p:cNvSpPr>
          <p:nvPr/>
        </p:nvSpPr>
        <p:spPr bwMode="auto">
          <a:xfrm>
            <a:off x="6316663" y="4421188"/>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3" name="Line 65"/>
          <p:cNvSpPr>
            <a:spLocks noChangeShapeType="1"/>
          </p:cNvSpPr>
          <p:nvPr/>
        </p:nvSpPr>
        <p:spPr bwMode="auto">
          <a:xfrm>
            <a:off x="6316663" y="578961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4" name="Line 66"/>
          <p:cNvSpPr>
            <a:spLocks noChangeShapeType="1"/>
          </p:cNvSpPr>
          <p:nvPr/>
        </p:nvSpPr>
        <p:spPr bwMode="auto">
          <a:xfrm>
            <a:off x="7181850" y="4781550"/>
            <a:ext cx="0" cy="2873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35" name="Text Box 67"/>
          <p:cNvSpPr txBox="1">
            <a:spLocks noChangeArrowheads="1"/>
          </p:cNvSpPr>
          <p:nvPr/>
        </p:nvSpPr>
        <p:spPr bwMode="auto">
          <a:xfrm>
            <a:off x="1765300" y="5013325"/>
            <a:ext cx="64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400"/>
              <a:t>NULL</a:t>
            </a:r>
          </a:p>
        </p:txBody>
      </p:sp>
      <p:sp>
        <p:nvSpPr>
          <p:cNvPr id="43036" name="Line 0"/>
          <p:cNvSpPr>
            <a:spLocks noChangeShapeType="1"/>
          </p:cNvSpPr>
          <p:nvPr/>
        </p:nvSpPr>
        <p:spPr bwMode="auto">
          <a:xfrm>
            <a:off x="6084888" y="2493963"/>
            <a:ext cx="1587" cy="158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1"/>
          <p:cNvSpPr>
            <a:spLocks noChangeShapeType="1"/>
          </p:cNvSpPr>
          <p:nvPr/>
        </p:nvSpPr>
        <p:spPr bwMode="auto">
          <a:xfrm flipH="1">
            <a:off x="6084888" y="4076700"/>
            <a:ext cx="21748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37"/>
          <p:cNvSpPr>
            <a:spLocks noChangeShapeType="1"/>
          </p:cNvSpPr>
          <p:nvPr/>
        </p:nvSpPr>
        <p:spPr bwMode="auto">
          <a:xfrm>
            <a:off x="7972425" y="4510088"/>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38"/>
          <p:cNvSpPr>
            <a:spLocks noChangeShapeType="1"/>
          </p:cNvSpPr>
          <p:nvPr/>
        </p:nvSpPr>
        <p:spPr bwMode="auto">
          <a:xfrm>
            <a:off x="8534400" y="4510088"/>
            <a:ext cx="0"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39"/>
          <p:cNvSpPr>
            <a:spLocks noChangeShapeType="1"/>
          </p:cNvSpPr>
          <p:nvPr/>
        </p:nvSpPr>
        <p:spPr bwMode="auto">
          <a:xfrm flipH="1">
            <a:off x="8253413" y="5445125"/>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1" name="Line 37"/>
          <p:cNvSpPr>
            <a:spLocks noChangeShapeType="1"/>
          </p:cNvSpPr>
          <p:nvPr/>
        </p:nvSpPr>
        <p:spPr bwMode="auto">
          <a:xfrm>
            <a:off x="5942013" y="5876925"/>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38"/>
          <p:cNvSpPr>
            <a:spLocks noChangeShapeType="1"/>
          </p:cNvSpPr>
          <p:nvPr/>
        </p:nvSpPr>
        <p:spPr bwMode="auto">
          <a:xfrm>
            <a:off x="5942013" y="4076700"/>
            <a:ext cx="14287"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39"/>
          <p:cNvSpPr>
            <a:spLocks noChangeShapeType="1"/>
          </p:cNvSpPr>
          <p:nvPr/>
        </p:nvSpPr>
        <p:spPr bwMode="auto">
          <a:xfrm flipH="1">
            <a:off x="5675313" y="4076700"/>
            <a:ext cx="280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4" name="Line 37"/>
          <p:cNvSpPr>
            <a:spLocks noChangeShapeType="1"/>
          </p:cNvSpPr>
          <p:nvPr/>
        </p:nvSpPr>
        <p:spPr bwMode="auto">
          <a:xfrm>
            <a:off x="3349625" y="4510088"/>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38"/>
          <p:cNvSpPr>
            <a:spLocks noChangeShapeType="1"/>
          </p:cNvSpPr>
          <p:nvPr/>
        </p:nvSpPr>
        <p:spPr bwMode="auto">
          <a:xfrm>
            <a:off x="3349625" y="3357563"/>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39"/>
          <p:cNvSpPr>
            <a:spLocks noChangeShapeType="1"/>
          </p:cNvSpPr>
          <p:nvPr/>
        </p:nvSpPr>
        <p:spPr bwMode="auto">
          <a:xfrm flipH="1">
            <a:off x="3060700" y="3357563"/>
            <a:ext cx="2809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7" name="Line 0"/>
          <p:cNvSpPr>
            <a:spLocks noChangeShapeType="1"/>
          </p:cNvSpPr>
          <p:nvPr/>
        </p:nvSpPr>
        <p:spPr bwMode="auto">
          <a:xfrm flipH="1">
            <a:off x="900113" y="3789363"/>
            <a:ext cx="158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8" name="Line 1"/>
          <p:cNvSpPr>
            <a:spLocks noChangeShapeType="1"/>
          </p:cNvSpPr>
          <p:nvPr/>
        </p:nvSpPr>
        <p:spPr bwMode="auto">
          <a:xfrm flipH="1">
            <a:off x="900113" y="4725988"/>
            <a:ext cx="21748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49" name="Line 37"/>
          <p:cNvSpPr>
            <a:spLocks noChangeShapeType="1"/>
          </p:cNvSpPr>
          <p:nvPr/>
        </p:nvSpPr>
        <p:spPr bwMode="auto">
          <a:xfrm>
            <a:off x="901700" y="3789363"/>
            <a:ext cx="561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矩形 78"/>
          <p:cNvSpPr>
            <a:spLocks noChangeArrowheads="1"/>
          </p:cNvSpPr>
          <p:nvPr/>
        </p:nvSpPr>
        <p:spPr bwMode="auto">
          <a:xfrm>
            <a:off x="6302375" y="3284538"/>
            <a:ext cx="1943100" cy="649287"/>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1" name="矩形 79"/>
          <p:cNvSpPr>
            <a:spLocks noChangeArrowheads="1"/>
          </p:cNvSpPr>
          <p:nvPr/>
        </p:nvSpPr>
        <p:spPr bwMode="auto">
          <a:xfrm>
            <a:off x="6302375" y="4652963"/>
            <a:ext cx="1943100" cy="649287"/>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2" name="矩形 80"/>
          <p:cNvSpPr>
            <a:spLocks noChangeArrowheads="1"/>
          </p:cNvSpPr>
          <p:nvPr/>
        </p:nvSpPr>
        <p:spPr bwMode="auto">
          <a:xfrm>
            <a:off x="3709988" y="4652963"/>
            <a:ext cx="1943100" cy="649287"/>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3" name="矩形 82"/>
          <p:cNvSpPr>
            <a:spLocks noChangeArrowheads="1"/>
          </p:cNvSpPr>
          <p:nvPr/>
        </p:nvSpPr>
        <p:spPr bwMode="auto">
          <a:xfrm>
            <a:off x="3709988" y="5373688"/>
            <a:ext cx="1943100" cy="647700"/>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4" name="矩形 83"/>
          <p:cNvSpPr>
            <a:spLocks noChangeArrowheads="1"/>
          </p:cNvSpPr>
          <p:nvPr/>
        </p:nvSpPr>
        <p:spPr bwMode="auto">
          <a:xfrm>
            <a:off x="1116013" y="3933825"/>
            <a:ext cx="1943100" cy="647700"/>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5" name="矩形 84"/>
          <p:cNvSpPr>
            <a:spLocks noChangeArrowheads="1"/>
          </p:cNvSpPr>
          <p:nvPr/>
        </p:nvSpPr>
        <p:spPr bwMode="auto">
          <a:xfrm>
            <a:off x="1117600" y="5373688"/>
            <a:ext cx="1943100" cy="647700"/>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6" name="矩形 85"/>
          <p:cNvSpPr>
            <a:spLocks noChangeArrowheads="1"/>
          </p:cNvSpPr>
          <p:nvPr/>
        </p:nvSpPr>
        <p:spPr bwMode="auto">
          <a:xfrm>
            <a:off x="3709988" y="3284538"/>
            <a:ext cx="1943100" cy="649287"/>
          </a:xfrm>
          <a:prstGeom prst="rect">
            <a:avLst/>
          </a:prstGeom>
          <a:solidFill>
            <a:schemeClr val="accent1"/>
          </a:solidFill>
          <a:ln w="9525" algn="ctr">
            <a:solidFill>
              <a:schemeClr val="tx1"/>
            </a:solidFill>
            <a:miter lim="800000"/>
            <a:headEnd/>
            <a:tailEnd/>
          </a:ln>
        </p:spPr>
        <p:txBody>
          <a:bodyPr wrap="none"/>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43057" name="Line 21"/>
          <p:cNvSpPr>
            <a:spLocks noChangeShapeType="1"/>
          </p:cNvSpPr>
          <p:nvPr/>
        </p:nvSpPr>
        <p:spPr bwMode="auto">
          <a:xfrm>
            <a:off x="1116013" y="5084763"/>
            <a:ext cx="19446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363" name="Rectangle 3"/>
          <p:cNvSpPr>
            <a:spLocks noChangeArrowheads="1"/>
          </p:cNvSpPr>
          <p:nvPr/>
        </p:nvSpPr>
        <p:spPr bwMode="auto">
          <a:xfrm>
            <a:off x="395288" y="331788"/>
            <a:ext cx="8229600" cy="1009650"/>
          </a:xfrm>
          <a:prstGeom prst="rect">
            <a:avLst/>
          </a:prstGeom>
          <a:noFill/>
          <a:ln w="9525">
            <a:noFill/>
            <a:miter lim="800000"/>
            <a:headEnd/>
            <a:tailEnd/>
          </a:ln>
        </p:spPr>
        <p:txBody>
          <a:bodyPr/>
          <a:lstStyle/>
          <a:p>
            <a:pPr marL="342900" indent="-342900">
              <a:lnSpc>
                <a:spcPct val="80000"/>
              </a:lnSpc>
              <a:spcBef>
                <a:spcPct val="20000"/>
              </a:spcBef>
              <a:buClr>
                <a:schemeClr val="hlink"/>
              </a:buClr>
              <a:buSzPct val="60000"/>
              <a:buFont typeface="Wingdings" pitchFamily="2" charset="2"/>
              <a:buChar char="n"/>
              <a:defRPr/>
            </a:pPr>
            <a:r>
              <a:rPr lang="zh-CN" altLang="en-US" sz="2800">
                <a:effectLst>
                  <a:outerShdw blurRad="38100" dist="38100" dir="2700000" algn="tl">
                    <a:srgbClr val="000000"/>
                  </a:outerShdw>
                </a:effectLst>
              </a:rPr>
              <a:t>经过若干次分配、归还之后，可能会出现下面的格局：</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457200" y="260350"/>
            <a:ext cx="8229600" cy="5870575"/>
          </a:xfrm>
        </p:spPr>
        <p:txBody>
          <a:bodyPr/>
          <a:lstStyle/>
          <a:p>
            <a:pPr defTabSz="620713" eaLnBrk="1" hangingPunct="1">
              <a:lnSpc>
                <a:spcPct val="80000"/>
              </a:lnSpc>
              <a:defRPr/>
            </a:pPr>
            <a:r>
              <a:rPr lang="zh-CN" altLang="en-GB" sz="2800" smtClean="0"/>
              <a:t>一种方案：为</a:t>
            </a:r>
            <a:r>
              <a:rPr lang="en-GB" altLang="zh-CN" sz="2800" smtClean="0"/>
              <a:t>Complex</a:t>
            </a:r>
            <a:r>
              <a:rPr lang="zh-CN" altLang="en-GB" sz="2800" smtClean="0"/>
              <a:t>类定义一个成员函数</a:t>
            </a:r>
            <a:r>
              <a:rPr lang="en-GB" altLang="zh-CN" sz="2800" smtClean="0"/>
              <a:t>add</a:t>
            </a:r>
            <a:r>
              <a:rPr lang="zh-CN" altLang="en-GB" sz="2800" smtClean="0"/>
              <a:t>，例如：</a:t>
            </a:r>
          </a:p>
          <a:p>
            <a:pPr lvl="1" defTabSz="620713" eaLnBrk="1" hangingPunct="1">
              <a:buFontTx/>
              <a:buNone/>
              <a:defRPr/>
            </a:pPr>
            <a:r>
              <a:rPr lang="en-GB" altLang="zh-CN" sz="2400" smtClean="0"/>
              <a:t>class Complex</a:t>
            </a:r>
          </a:p>
          <a:p>
            <a:pPr lvl="1" defTabSz="620713" eaLnBrk="1" hangingPunct="1">
              <a:lnSpc>
                <a:spcPct val="80000"/>
              </a:lnSpc>
              <a:buFontTx/>
              <a:buNone/>
              <a:defRPr/>
            </a:pPr>
            <a:r>
              <a:rPr lang="en-GB" altLang="zh-CN" sz="2400" smtClean="0"/>
              <a:t>{	public:</a:t>
            </a:r>
          </a:p>
          <a:p>
            <a:pPr lvl="1" defTabSz="620713" eaLnBrk="1" hangingPunct="1">
              <a:lnSpc>
                <a:spcPct val="80000"/>
              </a:lnSpc>
              <a:buFontTx/>
              <a:buNone/>
              <a:defRPr/>
            </a:pPr>
            <a:r>
              <a:rPr lang="en-GB" altLang="zh-CN" sz="2400" smtClean="0"/>
              <a:t>		Complex </a:t>
            </a:r>
            <a:r>
              <a:rPr lang="en-GB" altLang="zh-CN" sz="2400" smtClean="0">
                <a:solidFill>
                  <a:srgbClr val="FFC000"/>
                </a:solidFill>
              </a:rPr>
              <a:t>add</a:t>
            </a:r>
            <a:r>
              <a:rPr lang="en-GB" altLang="zh-CN" sz="2400" smtClean="0"/>
              <a:t>(const Complex&amp; x) const</a:t>
            </a:r>
          </a:p>
          <a:p>
            <a:pPr lvl="1" defTabSz="620713" eaLnBrk="1" hangingPunct="1">
              <a:lnSpc>
                <a:spcPct val="80000"/>
              </a:lnSpc>
              <a:buFontTx/>
              <a:buNone/>
              <a:defRPr/>
            </a:pPr>
            <a:r>
              <a:rPr lang="en-GB" altLang="zh-CN" sz="2400" smtClean="0"/>
              <a:t>		{	Complex temp;</a:t>
            </a:r>
          </a:p>
          <a:p>
            <a:pPr lvl="1" defTabSz="620713" eaLnBrk="1" hangingPunct="1">
              <a:lnSpc>
                <a:spcPct val="80000"/>
              </a:lnSpc>
              <a:buFontTx/>
              <a:buNone/>
              <a:defRPr/>
            </a:pPr>
            <a:r>
              <a:rPr lang="en-GB" altLang="zh-CN" sz="2400" smtClean="0"/>
              <a:t>			temp.real = real+x.real;</a:t>
            </a:r>
          </a:p>
          <a:p>
            <a:pPr lvl="1" defTabSz="620713" eaLnBrk="1" hangingPunct="1">
              <a:lnSpc>
                <a:spcPct val="80000"/>
              </a:lnSpc>
              <a:buFontTx/>
              <a:buNone/>
              <a:defRPr/>
            </a:pPr>
            <a:r>
              <a:rPr lang="en-GB" altLang="zh-CN" sz="2400" smtClean="0"/>
              <a:t>			temp.imag = imag+x.imag;</a:t>
            </a:r>
          </a:p>
          <a:p>
            <a:pPr lvl="1" defTabSz="620713" eaLnBrk="1" hangingPunct="1">
              <a:lnSpc>
                <a:spcPct val="80000"/>
              </a:lnSpc>
              <a:buFontTx/>
              <a:buNone/>
              <a:defRPr/>
            </a:pPr>
            <a:r>
              <a:rPr lang="en-GB" altLang="zh-CN" sz="2400" smtClean="0"/>
              <a:t>			return temp;</a:t>
            </a:r>
          </a:p>
          <a:p>
            <a:pPr lvl="1" defTabSz="620713" eaLnBrk="1" hangingPunct="1">
              <a:lnSpc>
                <a:spcPct val="80000"/>
              </a:lnSpc>
              <a:buFontTx/>
              <a:buNone/>
              <a:defRPr/>
            </a:pPr>
            <a:r>
              <a:rPr lang="en-GB" altLang="zh-CN" sz="2400" smtClean="0"/>
              <a:t>		}</a:t>
            </a:r>
          </a:p>
          <a:p>
            <a:pPr lvl="1" defTabSz="620713" eaLnBrk="1" hangingPunct="1">
              <a:lnSpc>
                <a:spcPct val="80000"/>
              </a:lnSpc>
              <a:buFontTx/>
              <a:buNone/>
              <a:defRPr/>
            </a:pPr>
            <a:r>
              <a:rPr lang="en-GB" altLang="zh-CN" sz="2400" smtClean="0"/>
              <a:t>    </a:t>
            </a:r>
            <a:r>
              <a:rPr lang="en-GB" altLang="zh-CN" sz="2400" smtClean="0">
                <a:latin typeface="Arial"/>
              </a:rPr>
              <a:t>……</a:t>
            </a:r>
            <a:endParaRPr lang="en-GB" altLang="zh-CN" sz="2400" smtClean="0"/>
          </a:p>
          <a:p>
            <a:pPr lvl="1" defTabSz="620713" eaLnBrk="1" hangingPunct="1">
              <a:lnSpc>
                <a:spcPct val="80000"/>
              </a:lnSpc>
              <a:buFontTx/>
              <a:buNone/>
              <a:defRPr/>
            </a:pPr>
            <a:r>
              <a:rPr lang="en-GB" altLang="zh-CN" sz="2400" smtClean="0"/>
              <a:t>};</a:t>
            </a:r>
          </a:p>
          <a:p>
            <a:pPr lvl="1" defTabSz="620713" eaLnBrk="1" hangingPunct="1">
              <a:lnSpc>
                <a:spcPct val="80000"/>
              </a:lnSpc>
              <a:buFontTx/>
              <a:buNone/>
              <a:defRPr/>
            </a:pPr>
            <a:r>
              <a:rPr lang="en-GB" altLang="zh-CN" sz="2400" smtClean="0">
                <a:latin typeface="Arial"/>
              </a:rPr>
              <a:t>……</a:t>
            </a:r>
            <a:endParaRPr lang="en-GB" altLang="zh-CN" sz="2400" smtClean="0"/>
          </a:p>
          <a:p>
            <a:pPr lvl="1" defTabSz="620713" eaLnBrk="1" hangingPunct="1">
              <a:lnSpc>
                <a:spcPct val="80000"/>
              </a:lnSpc>
              <a:buFontTx/>
              <a:buNone/>
              <a:defRPr/>
            </a:pPr>
            <a:r>
              <a:rPr lang="en-GB" altLang="zh-CN" sz="2400" smtClean="0"/>
              <a:t>Complex a(1.0,2.0),b(3.0,4.0),c;</a:t>
            </a:r>
          </a:p>
          <a:p>
            <a:pPr lvl="1" defTabSz="620713" eaLnBrk="1" hangingPunct="1">
              <a:lnSpc>
                <a:spcPct val="80000"/>
              </a:lnSpc>
              <a:buFontTx/>
              <a:buNone/>
              <a:defRPr/>
            </a:pPr>
            <a:r>
              <a:rPr lang="en-GB" altLang="zh-CN" sz="2400" smtClean="0"/>
              <a:t>c = </a:t>
            </a:r>
            <a:r>
              <a:rPr lang="en-GB" altLang="zh-CN" sz="2400" smtClean="0">
                <a:solidFill>
                  <a:srgbClr val="FFC000"/>
                </a:solidFill>
              </a:rPr>
              <a:t>a.add(b)</a:t>
            </a:r>
            <a:r>
              <a:rPr lang="en-GB" altLang="zh-CN" sz="240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自定义类型转换操作符</a:t>
            </a:r>
            <a:r>
              <a:rPr lang="zh-CN" altLang="en-US" smtClean="0"/>
              <a:t> </a:t>
            </a:r>
          </a:p>
        </p:txBody>
      </p:sp>
      <p:sp>
        <p:nvSpPr>
          <p:cNvPr id="402435" name="Rectangle 3"/>
          <p:cNvSpPr>
            <a:spLocks noGrp="1" noChangeArrowheads="1"/>
          </p:cNvSpPr>
          <p:nvPr>
            <p:ph type="body" idx="1"/>
          </p:nvPr>
        </p:nvSpPr>
        <p:spPr>
          <a:xfrm>
            <a:off x="0" y="1196975"/>
            <a:ext cx="9036050" cy="5256213"/>
          </a:xfrm>
        </p:spPr>
        <p:txBody>
          <a:bodyPr>
            <a:normAutofit fontScale="92500"/>
          </a:bodyPr>
          <a:lstStyle/>
          <a:p>
            <a:pPr defTabSz="527050" eaLnBrk="1" hangingPunct="1">
              <a:defRPr/>
            </a:pPr>
            <a:r>
              <a:rPr lang="zh-CN" altLang="en-GB" sz="2400" smtClean="0"/>
              <a:t>带</a:t>
            </a:r>
            <a:r>
              <a:rPr lang="zh-CN" altLang="en-GB" sz="2400" smtClean="0">
                <a:solidFill>
                  <a:schemeClr val="folHlink"/>
                </a:solidFill>
              </a:rPr>
              <a:t>一个参数</a:t>
            </a:r>
            <a:r>
              <a:rPr lang="zh-CN" altLang="en-GB" sz="2400" smtClean="0"/>
              <a:t>的</a:t>
            </a:r>
            <a:r>
              <a:rPr lang="zh-CN" altLang="en-GB" sz="2400" smtClean="0">
                <a:solidFill>
                  <a:schemeClr val="folHlink"/>
                </a:solidFill>
              </a:rPr>
              <a:t>构造函数</a:t>
            </a:r>
            <a:r>
              <a:rPr lang="zh-CN" altLang="en-GB" sz="2400" smtClean="0"/>
              <a:t>可以用作从</a:t>
            </a:r>
            <a:r>
              <a:rPr lang="zh-CN" altLang="en-GB" sz="2400" smtClean="0">
                <a:solidFill>
                  <a:schemeClr val="folHlink"/>
                </a:solidFill>
              </a:rPr>
              <a:t>一个基本数据类型</a:t>
            </a:r>
            <a:r>
              <a:rPr lang="zh-CN" altLang="en-GB" sz="2400" smtClean="0"/>
              <a:t>或</a:t>
            </a:r>
            <a:r>
              <a:rPr lang="zh-CN" altLang="en-GB" sz="2400" smtClean="0">
                <a:solidFill>
                  <a:schemeClr val="folHlink"/>
                </a:solidFill>
              </a:rPr>
              <a:t>其它类</a:t>
            </a:r>
            <a:r>
              <a:rPr lang="zh-CN" altLang="en-GB" sz="2400" smtClean="0"/>
              <a:t>到</a:t>
            </a:r>
            <a:r>
              <a:rPr lang="zh-CN" altLang="en-GB" sz="2400" smtClean="0">
                <a:solidFill>
                  <a:schemeClr val="folHlink"/>
                </a:solidFill>
              </a:rPr>
              <a:t>某个类</a:t>
            </a:r>
            <a:r>
              <a:rPr lang="zh-CN" altLang="en-GB" sz="2400" smtClean="0"/>
              <a:t>的</a:t>
            </a:r>
            <a:r>
              <a:rPr lang="zh-CN" altLang="en-GB" sz="2400" smtClean="0">
                <a:solidFill>
                  <a:schemeClr val="folHlink"/>
                </a:solidFill>
              </a:rPr>
              <a:t>转换</a:t>
            </a:r>
            <a:r>
              <a:rPr lang="zh-CN" altLang="en-GB" sz="2400" smtClean="0"/>
              <a:t>。</a:t>
            </a:r>
            <a:r>
              <a:rPr lang="zh-CN" altLang="en-US" sz="2400" smtClean="0"/>
              <a:t> 例如：</a:t>
            </a:r>
          </a:p>
          <a:p>
            <a:pPr defTabSz="527050" eaLnBrk="1" hangingPunct="1">
              <a:lnSpc>
                <a:spcPct val="120000"/>
              </a:lnSpc>
              <a:buFont typeface="Wingdings" pitchFamily="2" charset="2"/>
              <a:buNone/>
              <a:defRPr/>
            </a:pPr>
            <a:r>
              <a:rPr lang="en-GB" altLang="zh-CN" sz="2200" smtClean="0"/>
              <a:t>class Complex</a:t>
            </a:r>
          </a:p>
          <a:p>
            <a:pPr defTabSz="527050" eaLnBrk="1" hangingPunct="1">
              <a:lnSpc>
                <a:spcPct val="80000"/>
              </a:lnSpc>
              <a:buFont typeface="Wingdings" pitchFamily="2" charset="2"/>
              <a:buNone/>
              <a:defRPr/>
            </a:pPr>
            <a:r>
              <a:rPr lang="en-GB" altLang="zh-CN" sz="2200" smtClean="0"/>
              <a:t>{		double real, imag;</a:t>
            </a:r>
          </a:p>
          <a:p>
            <a:pPr defTabSz="527050" eaLnBrk="1" hangingPunct="1">
              <a:lnSpc>
                <a:spcPct val="80000"/>
              </a:lnSpc>
              <a:buFont typeface="Wingdings" pitchFamily="2" charset="2"/>
              <a:buNone/>
              <a:defRPr/>
            </a:pPr>
            <a:r>
              <a:rPr lang="en-GB" altLang="zh-CN" sz="2200" smtClean="0"/>
              <a:t>	public:</a:t>
            </a:r>
          </a:p>
          <a:p>
            <a:pPr defTabSz="527050" eaLnBrk="1" hangingPunct="1">
              <a:lnSpc>
                <a:spcPct val="80000"/>
              </a:lnSpc>
              <a:buFont typeface="Wingdings" pitchFamily="2" charset="2"/>
              <a:buNone/>
              <a:defRPr/>
            </a:pPr>
            <a:r>
              <a:rPr lang="en-GB" altLang="zh-CN" sz="2200" smtClean="0"/>
              <a:t>		Complex() { real = 0; imag = 0; }</a:t>
            </a:r>
          </a:p>
          <a:p>
            <a:pPr defTabSz="527050" eaLnBrk="1" hangingPunct="1">
              <a:lnSpc>
                <a:spcPct val="80000"/>
              </a:lnSpc>
              <a:buFont typeface="Wingdings" pitchFamily="2" charset="2"/>
              <a:buNone/>
              <a:defRPr/>
            </a:pPr>
            <a:r>
              <a:rPr lang="en-GB" altLang="zh-CN" sz="2200" smtClean="0"/>
              <a:t>		</a:t>
            </a:r>
            <a:r>
              <a:rPr lang="en-GB" altLang="zh-CN" sz="2200" smtClean="0">
                <a:solidFill>
                  <a:srgbClr val="FFC000"/>
                </a:solidFill>
              </a:rPr>
              <a:t>Complex(double r)</a:t>
            </a:r>
            <a:r>
              <a:rPr lang="en-GB" altLang="zh-CN" sz="2200" smtClean="0"/>
              <a:t>  {	real = r; imag = 0; }</a:t>
            </a:r>
          </a:p>
          <a:p>
            <a:pPr defTabSz="527050" eaLnBrk="1" hangingPunct="1">
              <a:lnSpc>
                <a:spcPct val="80000"/>
              </a:lnSpc>
              <a:buFont typeface="Wingdings" pitchFamily="2" charset="2"/>
              <a:buNone/>
              <a:defRPr/>
            </a:pPr>
            <a:r>
              <a:rPr lang="en-GB" altLang="zh-CN" sz="2200" smtClean="0"/>
              <a:t>		Complex(double r, double i) { real = r; imag = i; }</a:t>
            </a:r>
          </a:p>
          <a:p>
            <a:pPr defTabSz="527050" eaLnBrk="1" hangingPunct="1">
              <a:lnSpc>
                <a:spcPct val="80000"/>
              </a:lnSpc>
              <a:buFont typeface="Wingdings" pitchFamily="2" charset="2"/>
              <a:buNone/>
              <a:defRPr/>
            </a:pPr>
            <a:r>
              <a:rPr lang="en-GB" altLang="zh-CN" sz="2200" smtClean="0"/>
              <a:t>		......</a:t>
            </a:r>
          </a:p>
          <a:p>
            <a:pPr defTabSz="527050" eaLnBrk="1" hangingPunct="1">
              <a:lnSpc>
                <a:spcPct val="80000"/>
              </a:lnSpc>
              <a:buFont typeface="Wingdings" pitchFamily="2" charset="2"/>
              <a:buNone/>
              <a:defRPr/>
            </a:pPr>
            <a:r>
              <a:rPr lang="en-GB" altLang="zh-CN" sz="2200" smtClean="0"/>
              <a:t>  friend Complex operator + (const Complex&amp; x, const Complex&amp; y);</a:t>
            </a:r>
          </a:p>
          <a:p>
            <a:pPr defTabSz="527050" eaLnBrk="1" hangingPunct="1">
              <a:lnSpc>
                <a:spcPct val="80000"/>
              </a:lnSpc>
              <a:buFont typeface="Wingdings" pitchFamily="2" charset="2"/>
              <a:buNone/>
              <a:defRPr/>
            </a:pPr>
            <a:r>
              <a:rPr lang="en-GB" altLang="zh-CN" sz="2200" smtClean="0"/>
              <a:t>};</a:t>
            </a:r>
            <a:r>
              <a:rPr lang="en-US" altLang="zh-CN" sz="2200" smtClean="0"/>
              <a:t> </a:t>
            </a:r>
          </a:p>
          <a:p>
            <a:pPr eaLnBrk="1" hangingPunct="1">
              <a:buFont typeface="Wingdings" pitchFamily="2" charset="2"/>
              <a:buNone/>
              <a:defRPr/>
            </a:pPr>
            <a:r>
              <a:rPr lang="en-GB" altLang="zh-CN" sz="2400"/>
              <a:t>......</a:t>
            </a:r>
          </a:p>
          <a:p>
            <a:pPr eaLnBrk="1" hangingPunct="1">
              <a:buFont typeface="Wingdings" pitchFamily="2" charset="2"/>
              <a:buNone/>
              <a:defRPr/>
            </a:pPr>
            <a:r>
              <a:rPr lang="en-GB" altLang="zh-CN" sz="2400"/>
              <a:t>Complex c1(1,2),c2,c3;</a:t>
            </a:r>
          </a:p>
          <a:p>
            <a:pPr eaLnBrk="1" hangingPunct="1">
              <a:buFont typeface="Wingdings" pitchFamily="2" charset="2"/>
              <a:buNone/>
              <a:defRPr/>
            </a:pPr>
            <a:r>
              <a:rPr lang="en-GB" altLang="zh-CN" sz="2400"/>
              <a:t>c2 = c1 + </a:t>
            </a:r>
            <a:r>
              <a:rPr lang="en-GB" altLang="zh-CN" sz="2400">
                <a:solidFill>
                  <a:srgbClr val="FFC000"/>
                </a:solidFill>
              </a:rPr>
              <a:t>1.7</a:t>
            </a:r>
            <a:r>
              <a:rPr lang="en-GB" altLang="zh-CN" sz="2400"/>
              <a:t>;  //1.7</a:t>
            </a:r>
            <a:r>
              <a:rPr lang="zh-CN" altLang="en-GB" sz="2400"/>
              <a:t>隐式转换成一个复数对象</a:t>
            </a:r>
            <a:r>
              <a:rPr lang="en-GB" altLang="zh-CN" sz="2400"/>
              <a:t>Complex(1.7)</a:t>
            </a:r>
          </a:p>
          <a:p>
            <a:pPr eaLnBrk="1" hangingPunct="1">
              <a:buFont typeface="Wingdings" pitchFamily="2" charset="2"/>
              <a:buNone/>
              <a:defRPr/>
            </a:pPr>
            <a:r>
              <a:rPr lang="en-GB" altLang="zh-CN" sz="2400"/>
              <a:t>c3 = </a:t>
            </a:r>
            <a:r>
              <a:rPr lang="en-GB" altLang="zh-CN" sz="2400">
                <a:solidFill>
                  <a:srgbClr val="FFC000"/>
                </a:solidFill>
              </a:rPr>
              <a:t>2.5</a:t>
            </a:r>
            <a:r>
              <a:rPr lang="en-GB" altLang="zh-CN" sz="2400"/>
              <a:t> + c2;  //2.5</a:t>
            </a:r>
            <a:r>
              <a:rPr lang="zh-CN" altLang="en-GB" sz="2400"/>
              <a:t>隐式转换成一个复数对象</a:t>
            </a:r>
            <a:r>
              <a:rPr lang="en-GB" altLang="zh-CN" sz="2400"/>
              <a:t>Complex(2.5)</a:t>
            </a:r>
            <a:endParaRPr lang="en-US" altLang="zh-CN" sz="2400"/>
          </a:p>
          <a:p>
            <a:pPr defTabSz="527050" eaLnBrk="1" hangingPunct="1">
              <a:lnSpc>
                <a:spcPct val="80000"/>
              </a:lnSpc>
              <a:buFont typeface="Wingdings" pitchFamily="2" charset="2"/>
              <a:buNone/>
              <a:defRPr/>
            </a:pPr>
            <a:endParaRPr lang="en-US" altLang="zh-CN" sz="2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body" idx="1"/>
          </p:nvPr>
        </p:nvSpPr>
        <p:spPr>
          <a:xfrm>
            <a:off x="457200" y="476250"/>
            <a:ext cx="8229600" cy="6265863"/>
          </a:xfrm>
        </p:spPr>
        <p:txBody>
          <a:bodyPr>
            <a:normAutofit/>
          </a:bodyPr>
          <a:lstStyle/>
          <a:p>
            <a:pPr eaLnBrk="1" hangingPunct="1">
              <a:defRPr/>
            </a:pPr>
            <a:r>
              <a:rPr lang="zh-CN" altLang="en-GB" sz="2800" smtClean="0"/>
              <a:t>自定义类型转换</a:t>
            </a:r>
            <a:r>
              <a:rPr lang="zh-CN" altLang="en-US" sz="2800" smtClean="0"/>
              <a:t>，从一个</a:t>
            </a:r>
            <a:r>
              <a:rPr lang="zh-CN" altLang="en-US" sz="2800" smtClean="0">
                <a:solidFill>
                  <a:srgbClr val="FFC000"/>
                </a:solidFill>
              </a:rPr>
              <a:t>类</a:t>
            </a:r>
            <a:r>
              <a:rPr lang="zh-CN" altLang="en-US" sz="2800" smtClean="0"/>
              <a:t>转换成</a:t>
            </a:r>
            <a:r>
              <a:rPr lang="zh-CN" altLang="en-US" sz="2800" smtClean="0">
                <a:solidFill>
                  <a:srgbClr val="FFC000"/>
                </a:solidFill>
              </a:rPr>
              <a:t>基本数据类型</a:t>
            </a:r>
            <a:r>
              <a:rPr lang="zh-CN" altLang="en-US" sz="2800" smtClean="0"/>
              <a:t>或</a:t>
            </a:r>
            <a:r>
              <a:rPr lang="zh-CN" altLang="en-US" sz="2800" smtClean="0">
                <a:solidFill>
                  <a:srgbClr val="FFC000"/>
                </a:solidFill>
              </a:rPr>
              <a:t>其它类</a:t>
            </a:r>
            <a:r>
              <a:rPr lang="zh-CN" altLang="en-US" sz="2800" smtClean="0"/>
              <a:t>，例如：</a:t>
            </a:r>
          </a:p>
          <a:p>
            <a:pPr lvl="1" eaLnBrk="1" hangingPunct="1">
              <a:lnSpc>
                <a:spcPct val="70000"/>
              </a:lnSpc>
              <a:buFontTx/>
              <a:buNone/>
              <a:defRPr/>
            </a:pPr>
            <a:r>
              <a:rPr lang="en-US" altLang="zh-CN" sz="2400" smtClean="0"/>
              <a:t>class A</a:t>
            </a:r>
          </a:p>
          <a:p>
            <a:pPr lvl="1" eaLnBrk="1" hangingPunct="1">
              <a:lnSpc>
                <a:spcPct val="70000"/>
              </a:lnSpc>
              <a:buFontTx/>
              <a:buNone/>
              <a:defRPr/>
            </a:pPr>
            <a:r>
              <a:rPr lang="en-US" altLang="zh-CN" sz="2400" smtClean="0"/>
              <a:t>{  int x,y;</a:t>
            </a:r>
          </a:p>
          <a:p>
            <a:pPr lvl="1" eaLnBrk="1" hangingPunct="1">
              <a:lnSpc>
                <a:spcPct val="70000"/>
              </a:lnSpc>
              <a:buFontTx/>
              <a:buNone/>
              <a:defRPr/>
            </a:pPr>
            <a:r>
              <a:rPr lang="en-US" altLang="zh-CN" sz="2400" smtClean="0"/>
              <a:t>  public:</a:t>
            </a:r>
          </a:p>
          <a:p>
            <a:pPr lvl="1" eaLnBrk="1" hangingPunct="1">
              <a:lnSpc>
                <a:spcPct val="70000"/>
              </a:lnSpc>
              <a:buFontTx/>
              <a:buNone/>
              <a:defRPr/>
            </a:pPr>
            <a:r>
              <a:rPr lang="en-US" altLang="zh-CN" sz="2400" smtClean="0"/>
              <a:t>   ......</a:t>
            </a:r>
          </a:p>
          <a:p>
            <a:pPr lvl="1" eaLnBrk="1" hangingPunct="1">
              <a:lnSpc>
                <a:spcPct val="70000"/>
              </a:lnSpc>
              <a:buFontTx/>
              <a:buNone/>
              <a:defRPr/>
            </a:pPr>
            <a:r>
              <a:rPr lang="en-US" altLang="zh-CN" sz="2400" smtClean="0"/>
              <a:t>   </a:t>
            </a:r>
            <a:r>
              <a:rPr lang="en-US" altLang="zh-CN" sz="2400" smtClean="0">
                <a:solidFill>
                  <a:srgbClr val="FFC000"/>
                </a:solidFill>
              </a:rPr>
              <a:t>operator int</a:t>
            </a:r>
            <a:r>
              <a:rPr lang="en-US" altLang="zh-CN" sz="2400" smtClean="0"/>
              <a:t>() { return x+y; }  //</a:t>
            </a:r>
            <a:r>
              <a:rPr lang="zh-CN" altLang="zh-CN" sz="2400" smtClean="0"/>
              <a:t>类型转换操作符</a:t>
            </a:r>
            <a:endParaRPr lang="en-US" altLang="zh-CN" sz="2400" smtClean="0"/>
          </a:p>
          <a:p>
            <a:pPr lvl="1" eaLnBrk="1" hangingPunct="1">
              <a:lnSpc>
                <a:spcPct val="70000"/>
              </a:lnSpc>
              <a:buFontTx/>
              <a:buNone/>
              <a:defRPr/>
            </a:pPr>
            <a:r>
              <a:rPr lang="en-US" altLang="zh-CN" sz="2400" smtClean="0"/>
              <a:t>							 //int</a:t>
            </a:r>
            <a:r>
              <a:rPr lang="zh-CN" altLang="zh-CN" sz="2400" smtClean="0"/>
              <a:t>的重载函数</a:t>
            </a:r>
            <a:endParaRPr lang="en-US" altLang="zh-CN" sz="2400" smtClean="0"/>
          </a:p>
          <a:p>
            <a:pPr lvl="1" eaLnBrk="1" hangingPunct="1">
              <a:lnSpc>
                <a:spcPct val="70000"/>
              </a:lnSpc>
              <a:buFontTx/>
              <a:buNone/>
              <a:defRPr/>
            </a:pPr>
            <a:r>
              <a:rPr lang="en-US" altLang="zh-CN" sz="2400" smtClean="0"/>
              <a:t>};</a:t>
            </a:r>
          </a:p>
          <a:p>
            <a:pPr lvl="1" eaLnBrk="1" hangingPunct="1">
              <a:lnSpc>
                <a:spcPct val="70000"/>
              </a:lnSpc>
              <a:buFontTx/>
              <a:buNone/>
              <a:defRPr/>
            </a:pPr>
            <a:r>
              <a:rPr lang="en-US" altLang="zh-CN" sz="2400" smtClean="0"/>
              <a:t>...</a:t>
            </a:r>
            <a:r>
              <a:rPr lang="en-US" altLang="zh-CN" sz="2400" smtClean="0">
                <a:latin typeface="Arial" charset="0"/>
              </a:rPr>
              <a:t>…</a:t>
            </a:r>
            <a:endParaRPr lang="en-US" altLang="zh-CN" sz="2400" smtClean="0"/>
          </a:p>
          <a:p>
            <a:pPr lvl="1" eaLnBrk="1" hangingPunct="1">
              <a:lnSpc>
                <a:spcPct val="70000"/>
              </a:lnSpc>
              <a:buFontTx/>
              <a:buNone/>
              <a:defRPr/>
            </a:pPr>
            <a:r>
              <a:rPr lang="en-US" altLang="zh-CN" sz="2400" smtClean="0"/>
              <a:t>A a;</a:t>
            </a:r>
          </a:p>
          <a:p>
            <a:pPr lvl="1" eaLnBrk="1" hangingPunct="1">
              <a:lnSpc>
                <a:spcPct val="70000"/>
              </a:lnSpc>
              <a:buFontTx/>
              <a:buNone/>
              <a:defRPr/>
            </a:pPr>
            <a:r>
              <a:rPr lang="en-US" altLang="zh-CN" sz="2400" smtClean="0"/>
              <a:t>int i=1;</a:t>
            </a:r>
          </a:p>
          <a:p>
            <a:pPr lvl="1" eaLnBrk="1" hangingPunct="1">
              <a:lnSpc>
                <a:spcPct val="70000"/>
              </a:lnSpc>
              <a:buFontTx/>
              <a:buNone/>
              <a:defRPr/>
            </a:pPr>
            <a:r>
              <a:rPr lang="en-US" altLang="zh-CN" sz="2400" smtClean="0"/>
              <a:t>int z = i + </a:t>
            </a:r>
            <a:r>
              <a:rPr lang="en-US" altLang="zh-CN" sz="2400" smtClean="0">
                <a:solidFill>
                  <a:schemeClr val="folHlink"/>
                </a:solidFill>
              </a:rPr>
              <a:t>a</a:t>
            </a:r>
            <a:r>
              <a:rPr lang="en-US" altLang="zh-CN" sz="2400" smtClean="0"/>
              <a:t>; //</a:t>
            </a:r>
            <a:r>
              <a:rPr lang="zh-CN" altLang="en-US" sz="2400" smtClean="0"/>
              <a:t>将调用类型转换操作符</a:t>
            </a:r>
            <a:r>
              <a:rPr lang="en-US" altLang="zh-CN" sz="2400" smtClean="0"/>
              <a:t>int</a:t>
            </a:r>
            <a:r>
              <a:rPr lang="zh-CN" altLang="en-US" sz="2400" smtClean="0"/>
              <a:t>的重载函数</a:t>
            </a:r>
          </a:p>
          <a:p>
            <a:pPr lvl="1" eaLnBrk="1" hangingPunct="1">
              <a:lnSpc>
                <a:spcPct val="70000"/>
              </a:lnSpc>
              <a:buFontTx/>
              <a:buNone/>
              <a:defRPr/>
            </a:pPr>
            <a:r>
              <a:rPr lang="zh-CN" altLang="en-US" sz="2400" smtClean="0"/>
              <a:t>			       </a:t>
            </a:r>
            <a:r>
              <a:rPr lang="en-US" altLang="zh-CN" sz="2400" smtClean="0"/>
              <a:t>//</a:t>
            </a:r>
            <a:r>
              <a:rPr lang="zh-CN" altLang="en-US" sz="2400" smtClean="0"/>
              <a:t>把对象</a:t>
            </a:r>
            <a:r>
              <a:rPr lang="en-US" altLang="zh-CN" sz="2400" smtClean="0"/>
              <a:t>a</a:t>
            </a:r>
            <a:r>
              <a:rPr lang="zh-CN" altLang="en-US" sz="2400" smtClean="0"/>
              <a:t>隐式转换成</a:t>
            </a:r>
            <a:r>
              <a:rPr lang="en-US" altLang="zh-CN" sz="2400" smtClean="0"/>
              <a:t>int</a:t>
            </a:r>
            <a:r>
              <a:rPr lang="zh-CN" altLang="en-US" sz="2400" smtClean="0"/>
              <a:t>型数据。</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zh-CN" altLang="en-US" smtClean="0"/>
              <a:t>歧义问题</a:t>
            </a:r>
            <a:endParaRPr lang="zh-CN" altLang="zh-CN" smtClean="0"/>
          </a:p>
        </p:txBody>
      </p:sp>
      <p:sp>
        <p:nvSpPr>
          <p:cNvPr id="405507" name="Rectangle 3"/>
          <p:cNvSpPr>
            <a:spLocks noGrp="1" noChangeArrowheads="1"/>
          </p:cNvSpPr>
          <p:nvPr>
            <p:ph type="body" idx="1"/>
          </p:nvPr>
        </p:nvSpPr>
        <p:spPr>
          <a:xfrm>
            <a:off x="457200" y="1600200"/>
            <a:ext cx="8229600" cy="4924425"/>
          </a:xfrm>
        </p:spPr>
        <p:txBody>
          <a:bodyPr>
            <a:normAutofit lnSpcReduction="10000"/>
          </a:bodyPr>
          <a:lstStyle/>
          <a:p>
            <a:pPr defTabSz="620713" eaLnBrk="1" hangingPunct="1">
              <a:lnSpc>
                <a:spcPct val="90000"/>
              </a:lnSpc>
              <a:buFont typeface="Wingdings" pitchFamily="2" charset="2"/>
              <a:buNone/>
              <a:defRPr/>
            </a:pPr>
            <a:r>
              <a:rPr lang="en-US" altLang="zh-CN" sz="2400" smtClean="0"/>
              <a:t>class A</a:t>
            </a:r>
          </a:p>
          <a:p>
            <a:pPr defTabSz="620713" eaLnBrk="1" hangingPunct="1">
              <a:lnSpc>
                <a:spcPct val="90000"/>
              </a:lnSpc>
              <a:buFont typeface="Wingdings" pitchFamily="2" charset="2"/>
              <a:buNone/>
              <a:defRPr/>
            </a:pPr>
            <a:r>
              <a:rPr lang="en-US" altLang="zh-CN" sz="2400" smtClean="0"/>
              <a:t>{		int x,y;</a:t>
            </a:r>
          </a:p>
          <a:p>
            <a:pPr defTabSz="620713" eaLnBrk="1" hangingPunct="1">
              <a:lnSpc>
                <a:spcPct val="90000"/>
              </a:lnSpc>
              <a:buFont typeface="Wingdings" pitchFamily="2" charset="2"/>
              <a:buNone/>
              <a:defRPr/>
            </a:pPr>
            <a:r>
              <a:rPr lang="en-US" altLang="zh-CN" sz="2400" smtClean="0"/>
              <a:t>	public:</a:t>
            </a:r>
          </a:p>
          <a:p>
            <a:pPr defTabSz="620713" eaLnBrk="1" hangingPunct="1">
              <a:lnSpc>
                <a:spcPct val="90000"/>
              </a:lnSpc>
              <a:buFont typeface="Wingdings" pitchFamily="2" charset="2"/>
              <a:buNone/>
              <a:defRPr/>
            </a:pPr>
            <a:r>
              <a:rPr lang="en-US" altLang="zh-CN" sz="2400" smtClean="0"/>
              <a:t>		A() { x = 0;  y = 0; }</a:t>
            </a:r>
          </a:p>
          <a:p>
            <a:pPr defTabSz="620713" eaLnBrk="1" hangingPunct="1">
              <a:lnSpc>
                <a:spcPct val="90000"/>
              </a:lnSpc>
              <a:buFont typeface="Wingdings" pitchFamily="2" charset="2"/>
              <a:buNone/>
              <a:defRPr/>
            </a:pPr>
            <a:r>
              <a:rPr lang="en-US" altLang="zh-CN" sz="2400" smtClean="0"/>
              <a:t>		</a:t>
            </a:r>
            <a:r>
              <a:rPr lang="en-US" altLang="zh-CN" sz="2400" smtClean="0">
                <a:solidFill>
                  <a:srgbClr val="FFC000"/>
                </a:solidFill>
              </a:rPr>
              <a:t>A(int i)</a:t>
            </a:r>
            <a:r>
              <a:rPr lang="en-US" altLang="zh-CN" sz="2400" smtClean="0"/>
              <a:t> { x = i; y = 0; }</a:t>
            </a:r>
          </a:p>
          <a:p>
            <a:pPr defTabSz="620713" eaLnBrk="1" hangingPunct="1">
              <a:lnSpc>
                <a:spcPct val="90000"/>
              </a:lnSpc>
              <a:buFont typeface="Wingdings" pitchFamily="2" charset="2"/>
              <a:buNone/>
              <a:defRPr/>
            </a:pPr>
            <a:r>
              <a:rPr lang="en-US" altLang="zh-CN" sz="2400" smtClean="0"/>
              <a:t>      A(int i,int j) </a:t>
            </a:r>
            <a:r>
              <a:rPr lang="en-US" altLang="zh-CN" sz="2400"/>
              <a:t>{ x </a:t>
            </a:r>
            <a:r>
              <a:rPr lang="en-US" altLang="zh-CN" sz="2400" smtClean="0"/>
              <a:t>= i;  </a:t>
            </a:r>
            <a:r>
              <a:rPr lang="en-US" altLang="zh-CN" sz="2400"/>
              <a:t>y = </a:t>
            </a:r>
            <a:r>
              <a:rPr lang="en-US" altLang="zh-CN" sz="2400" smtClean="0"/>
              <a:t>j; </a:t>
            </a:r>
            <a:r>
              <a:rPr lang="en-US" altLang="zh-CN" sz="2400"/>
              <a:t>}</a:t>
            </a:r>
          </a:p>
          <a:p>
            <a:pPr defTabSz="620713" eaLnBrk="1" hangingPunct="1">
              <a:lnSpc>
                <a:spcPct val="90000"/>
              </a:lnSpc>
              <a:buFont typeface="Wingdings" pitchFamily="2" charset="2"/>
              <a:buNone/>
              <a:defRPr/>
            </a:pPr>
            <a:r>
              <a:rPr lang="en-US" altLang="zh-CN" sz="2400" smtClean="0"/>
              <a:t>		</a:t>
            </a:r>
            <a:r>
              <a:rPr lang="en-US" altLang="zh-CN" sz="2400" smtClean="0">
                <a:solidFill>
                  <a:srgbClr val="FFC000"/>
                </a:solidFill>
              </a:rPr>
              <a:t>operator int() </a:t>
            </a:r>
            <a:r>
              <a:rPr lang="en-US" altLang="zh-CN" sz="2400" smtClean="0"/>
              <a:t>{ return x+y; }</a:t>
            </a:r>
          </a:p>
          <a:p>
            <a:pPr defTabSz="620713" eaLnBrk="1" hangingPunct="1">
              <a:lnSpc>
                <a:spcPct val="90000"/>
              </a:lnSpc>
              <a:buFont typeface="Wingdings" pitchFamily="2" charset="2"/>
              <a:buNone/>
              <a:defRPr/>
            </a:pPr>
            <a:r>
              <a:rPr lang="en-US" altLang="zh-CN" sz="2400" smtClean="0"/>
              <a:t>	friend A operator +(const A &amp;a1, const A &amp;a2);</a:t>
            </a:r>
          </a:p>
          <a:p>
            <a:pPr defTabSz="620713" eaLnBrk="1" hangingPunct="1">
              <a:lnSpc>
                <a:spcPct val="90000"/>
              </a:lnSpc>
              <a:buFont typeface="Wingdings" pitchFamily="2" charset="2"/>
              <a:buNone/>
              <a:defRPr/>
            </a:pPr>
            <a:r>
              <a:rPr lang="en-US" altLang="zh-CN" sz="2400" smtClean="0"/>
              <a:t>};</a:t>
            </a:r>
          </a:p>
          <a:p>
            <a:pPr defTabSz="620713" eaLnBrk="1" hangingPunct="1">
              <a:lnSpc>
                <a:spcPct val="90000"/>
              </a:lnSpc>
              <a:buFont typeface="Wingdings" pitchFamily="2" charset="2"/>
              <a:buNone/>
              <a:defRPr/>
            </a:pPr>
            <a:r>
              <a:rPr lang="en-US" altLang="zh-CN" sz="2400" smtClean="0"/>
              <a:t>......</a:t>
            </a:r>
          </a:p>
          <a:p>
            <a:pPr defTabSz="620713" eaLnBrk="1" hangingPunct="1">
              <a:lnSpc>
                <a:spcPct val="90000"/>
              </a:lnSpc>
              <a:buFont typeface="Wingdings" pitchFamily="2" charset="2"/>
              <a:buNone/>
              <a:defRPr/>
            </a:pPr>
            <a:r>
              <a:rPr lang="en-US" altLang="zh-CN" sz="2400" smtClean="0"/>
              <a:t>A a;</a:t>
            </a:r>
          </a:p>
          <a:p>
            <a:pPr defTabSz="620713" eaLnBrk="1" hangingPunct="1">
              <a:lnSpc>
                <a:spcPct val="90000"/>
              </a:lnSpc>
              <a:buFont typeface="Wingdings" pitchFamily="2" charset="2"/>
              <a:buNone/>
              <a:defRPr/>
            </a:pPr>
            <a:r>
              <a:rPr lang="en-US" altLang="zh-CN" sz="2400" smtClean="0"/>
              <a:t>int i=1,z;</a:t>
            </a:r>
          </a:p>
          <a:p>
            <a:pPr defTabSz="620713" eaLnBrk="1" hangingPunct="1">
              <a:lnSpc>
                <a:spcPct val="90000"/>
              </a:lnSpc>
              <a:buFont typeface="Wingdings" pitchFamily="2" charset="2"/>
              <a:buNone/>
              <a:defRPr/>
            </a:pPr>
            <a:r>
              <a:rPr lang="en-US" altLang="zh-CN" sz="2400" smtClean="0"/>
              <a:t>z = </a:t>
            </a:r>
            <a:r>
              <a:rPr lang="en-US" altLang="zh-CN" sz="2400" smtClean="0">
                <a:solidFill>
                  <a:srgbClr val="FFC000"/>
                </a:solidFill>
              </a:rPr>
              <a:t>a</a:t>
            </a:r>
            <a:r>
              <a:rPr lang="en-US" altLang="zh-CN" sz="2400" smtClean="0"/>
              <a:t> + </a:t>
            </a:r>
            <a:r>
              <a:rPr lang="en-US" altLang="zh-CN" sz="2400" smtClean="0">
                <a:solidFill>
                  <a:srgbClr val="FFC000"/>
                </a:solidFill>
              </a:rPr>
              <a:t>i</a:t>
            </a:r>
            <a:r>
              <a:rPr lang="en-US" altLang="zh-CN" sz="2400" smtClean="0"/>
              <a:t>;  //</a:t>
            </a:r>
            <a:r>
              <a:rPr lang="zh-CN" altLang="en-US" sz="2400" smtClean="0"/>
              <a:t>是</a:t>
            </a:r>
            <a:r>
              <a:rPr lang="en-US" altLang="zh-CN" sz="2400" smtClean="0"/>
              <a:t>a</a:t>
            </a:r>
            <a:r>
              <a:rPr lang="zh-CN" altLang="en-US" sz="2400" smtClean="0"/>
              <a:t>转换成</a:t>
            </a:r>
            <a:r>
              <a:rPr lang="en-US" altLang="zh-CN" sz="2400" smtClean="0"/>
              <a:t>int</a:t>
            </a:r>
            <a:r>
              <a:rPr lang="zh-CN" altLang="en-US" sz="2400" smtClean="0"/>
              <a:t>呢，还是</a:t>
            </a:r>
            <a:r>
              <a:rPr lang="en-US" altLang="zh-CN" sz="2400" smtClean="0"/>
              <a:t>i</a:t>
            </a:r>
            <a:r>
              <a:rPr lang="zh-CN" altLang="en-US" sz="2400" smtClean="0"/>
              <a:t>转换成</a:t>
            </a:r>
            <a:r>
              <a:rPr lang="en-US" altLang="zh-CN" sz="2400" smtClean="0"/>
              <a:t>A</a:t>
            </a:r>
            <a:r>
              <a:rPr lang="zh-CN" altLang="en-US" sz="240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type="body" idx="1"/>
          </p:nvPr>
        </p:nvSpPr>
        <p:spPr>
          <a:xfrm>
            <a:off x="457200" y="476250"/>
            <a:ext cx="8229600" cy="6048375"/>
          </a:xfrm>
        </p:spPr>
        <p:txBody>
          <a:bodyPr>
            <a:normAutofit/>
          </a:bodyPr>
          <a:lstStyle/>
          <a:p>
            <a:pPr defTabSz="450850" eaLnBrk="1" hangingPunct="1">
              <a:lnSpc>
                <a:spcPct val="90000"/>
              </a:lnSpc>
              <a:defRPr/>
            </a:pPr>
            <a:r>
              <a:rPr lang="zh-CN" altLang="en-US" sz="2400" smtClean="0"/>
              <a:t>对上面的问题，可以用显式类型转换来解决：</a:t>
            </a:r>
          </a:p>
          <a:p>
            <a:pPr defTabSz="450850" eaLnBrk="1" hangingPunct="1">
              <a:lnSpc>
                <a:spcPct val="90000"/>
              </a:lnSpc>
              <a:buFont typeface="Wingdings" pitchFamily="2" charset="2"/>
              <a:buNone/>
              <a:defRPr/>
            </a:pPr>
            <a:r>
              <a:rPr lang="zh-CN" altLang="en-US" sz="2400" smtClean="0"/>
              <a:t>	</a:t>
            </a:r>
            <a:r>
              <a:rPr lang="en-US" altLang="zh-CN" sz="2400" smtClean="0"/>
              <a:t>z = </a:t>
            </a:r>
            <a:r>
              <a:rPr lang="en-US" altLang="zh-CN" sz="2400" smtClean="0">
                <a:solidFill>
                  <a:srgbClr val="FFC000"/>
                </a:solidFill>
              </a:rPr>
              <a:t>(int)</a:t>
            </a:r>
            <a:r>
              <a:rPr lang="en-US" altLang="zh-CN" sz="2400" smtClean="0"/>
              <a:t>a + i;</a:t>
            </a:r>
          </a:p>
          <a:p>
            <a:pPr defTabSz="450850" eaLnBrk="1" hangingPunct="1">
              <a:lnSpc>
                <a:spcPct val="90000"/>
              </a:lnSpc>
              <a:buFont typeface="Wingdings" pitchFamily="2" charset="2"/>
              <a:buNone/>
              <a:defRPr/>
            </a:pPr>
            <a:r>
              <a:rPr lang="zh-CN" altLang="en-US" sz="2400" smtClean="0"/>
              <a:t>或</a:t>
            </a:r>
          </a:p>
          <a:p>
            <a:pPr defTabSz="450850" eaLnBrk="1" hangingPunct="1">
              <a:lnSpc>
                <a:spcPct val="90000"/>
              </a:lnSpc>
              <a:buFont typeface="Wingdings" pitchFamily="2" charset="2"/>
              <a:buNone/>
              <a:defRPr/>
            </a:pPr>
            <a:r>
              <a:rPr lang="zh-CN" altLang="en-US" sz="2400" smtClean="0"/>
              <a:t>	</a:t>
            </a:r>
            <a:r>
              <a:rPr lang="en-US" altLang="zh-CN" sz="2400" smtClean="0"/>
              <a:t>z = a + </a:t>
            </a:r>
            <a:r>
              <a:rPr lang="en-US" altLang="zh-CN" sz="2400" smtClean="0">
                <a:solidFill>
                  <a:srgbClr val="FFC000"/>
                </a:solidFill>
              </a:rPr>
              <a:t>(A)</a:t>
            </a:r>
            <a:r>
              <a:rPr lang="en-US" altLang="zh-CN" sz="2400" smtClean="0"/>
              <a:t>i;</a:t>
            </a:r>
          </a:p>
          <a:p>
            <a:pPr defTabSz="450850" eaLnBrk="1" hangingPunct="1">
              <a:lnSpc>
                <a:spcPct val="90000"/>
              </a:lnSpc>
              <a:defRPr/>
            </a:pPr>
            <a:r>
              <a:rPr lang="zh-CN" altLang="en-US" sz="2400" smtClean="0"/>
              <a:t>也可以通过给</a:t>
            </a:r>
            <a:r>
              <a:rPr lang="en-US" altLang="zh-CN" sz="2400" smtClean="0"/>
              <a:t>A</a:t>
            </a:r>
            <a:r>
              <a:rPr lang="zh-CN" altLang="en-US" sz="2400" smtClean="0"/>
              <a:t>类的构造函数</a:t>
            </a:r>
            <a:r>
              <a:rPr lang="en-US" altLang="zh-CN" sz="2400" smtClean="0"/>
              <a:t>A(int i)</a:t>
            </a:r>
            <a:r>
              <a:rPr lang="zh-CN" altLang="en-US" sz="2400" smtClean="0"/>
              <a:t>加上一个修饰符</a:t>
            </a:r>
            <a:r>
              <a:rPr lang="en-US" altLang="zh-CN" sz="2400" smtClean="0"/>
              <a:t>explicit</a:t>
            </a:r>
            <a:r>
              <a:rPr lang="zh-CN" altLang="en-US" sz="2400" smtClean="0"/>
              <a:t>，</a:t>
            </a:r>
            <a:r>
              <a:rPr lang="zh-CN" altLang="en-US" sz="2400"/>
              <a:t>禁止把它当作隐式类型转换符来</a:t>
            </a:r>
            <a:r>
              <a:rPr lang="zh-CN" altLang="en-US" sz="2400" smtClean="0"/>
              <a:t>用：</a:t>
            </a:r>
          </a:p>
          <a:p>
            <a:pPr lvl="1" defTabSz="450850" eaLnBrk="1" hangingPunct="1">
              <a:lnSpc>
                <a:spcPct val="90000"/>
              </a:lnSpc>
              <a:buFontTx/>
              <a:buNone/>
              <a:defRPr/>
            </a:pPr>
            <a:r>
              <a:rPr lang="en-US" altLang="zh-CN" sz="2000" smtClean="0"/>
              <a:t>class A</a:t>
            </a:r>
          </a:p>
          <a:p>
            <a:pPr lvl="1" defTabSz="450850" eaLnBrk="1" hangingPunct="1">
              <a:lnSpc>
                <a:spcPct val="90000"/>
              </a:lnSpc>
              <a:buFontTx/>
              <a:buNone/>
              <a:defRPr/>
            </a:pPr>
            <a:r>
              <a:rPr lang="en-US" altLang="zh-CN" sz="2000" smtClean="0"/>
              <a:t>{	......</a:t>
            </a:r>
          </a:p>
          <a:p>
            <a:pPr lvl="1" defTabSz="450850" eaLnBrk="1" hangingPunct="1">
              <a:lnSpc>
                <a:spcPct val="90000"/>
              </a:lnSpc>
              <a:buFontTx/>
              <a:buNone/>
              <a:defRPr/>
            </a:pPr>
            <a:r>
              <a:rPr lang="en-US" altLang="zh-CN" sz="2000" smtClean="0"/>
              <a:t>	</a:t>
            </a:r>
            <a:r>
              <a:rPr lang="en-US" altLang="zh-CN" sz="2000" smtClean="0">
                <a:solidFill>
                  <a:srgbClr val="FFC000"/>
                </a:solidFill>
              </a:rPr>
              <a:t>explicit</a:t>
            </a:r>
            <a:r>
              <a:rPr lang="en-US" altLang="zh-CN" sz="2000" smtClean="0"/>
              <a:t> A(int i) //</a:t>
            </a:r>
            <a:r>
              <a:rPr lang="zh-CN" altLang="en-US" sz="2000" smtClean="0"/>
              <a:t>禁止把它当作隐式类型转换符来用。 </a:t>
            </a:r>
          </a:p>
          <a:p>
            <a:pPr lvl="1" defTabSz="450850" eaLnBrk="1" hangingPunct="1">
              <a:lnSpc>
                <a:spcPct val="90000"/>
              </a:lnSpc>
              <a:buFontTx/>
              <a:buNone/>
              <a:defRPr/>
            </a:pPr>
            <a:r>
              <a:rPr lang="zh-CN" altLang="en-US" sz="2000" smtClean="0"/>
              <a:t>   </a:t>
            </a:r>
            <a:r>
              <a:rPr lang="en-US" altLang="zh-CN" sz="2000" smtClean="0"/>
              <a:t>{ x = i; y = 0; </a:t>
            </a:r>
          </a:p>
          <a:p>
            <a:pPr lvl="1" defTabSz="450850" eaLnBrk="1" hangingPunct="1">
              <a:lnSpc>
                <a:spcPct val="90000"/>
              </a:lnSpc>
              <a:buFontTx/>
              <a:buNone/>
              <a:defRPr/>
            </a:pPr>
            <a:r>
              <a:rPr lang="en-US" altLang="zh-CN" sz="2000" smtClean="0"/>
              <a:t>	}</a:t>
            </a:r>
          </a:p>
          <a:p>
            <a:pPr lvl="1" defTabSz="450850" eaLnBrk="1" hangingPunct="1">
              <a:lnSpc>
                <a:spcPct val="90000"/>
              </a:lnSpc>
              <a:buFontTx/>
              <a:buNone/>
              <a:defRPr/>
            </a:pPr>
            <a:r>
              <a:rPr lang="en-US" altLang="zh-CN" sz="2000" smtClean="0">
                <a:solidFill>
                  <a:srgbClr val="FFC000"/>
                </a:solidFill>
              </a:rPr>
              <a:t>   </a:t>
            </a:r>
            <a:r>
              <a:rPr lang="en-US" altLang="zh-CN" sz="2000" smtClean="0"/>
              <a:t>operator </a:t>
            </a:r>
            <a:r>
              <a:rPr lang="en-US" altLang="zh-CN" sz="2000"/>
              <a:t>int() { return x+y; }</a:t>
            </a:r>
            <a:endParaRPr lang="en-US" altLang="zh-CN" sz="2000" smtClean="0"/>
          </a:p>
          <a:p>
            <a:pPr lvl="1" defTabSz="450850" eaLnBrk="1" hangingPunct="1">
              <a:lnSpc>
                <a:spcPct val="90000"/>
              </a:lnSpc>
              <a:buFontTx/>
              <a:buNone/>
              <a:defRPr/>
            </a:pPr>
            <a:r>
              <a:rPr lang="en-US" altLang="zh-CN" sz="2000" smtClean="0"/>
              <a:t>	......</a:t>
            </a:r>
          </a:p>
          <a:p>
            <a:pPr lvl="1" defTabSz="450850" eaLnBrk="1" hangingPunct="1">
              <a:lnSpc>
                <a:spcPct val="90000"/>
              </a:lnSpc>
              <a:buFontTx/>
              <a:buNone/>
              <a:defRPr/>
            </a:pPr>
            <a:r>
              <a:rPr lang="en-US" altLang="zh-CN" sz="2000" smtClean="0"/>
              <a:t>};</a:t>
            </a:r>
          </a:p>
          <a:p>
            <a:pPr lvl="1" defTabSz="450850" eaLnBrk="1" hangingPunct="1">
              <a:lnSpc>
                <a:spcPct val="90000"/>
              </a:lnSpc>
              <a:buFontTx/>
              <a:buNone/>
              <a:defRPr/>
            </a:pPr>
            <a:r>
              <a:rPr lang="en-US" altLang="zh-CN" sz="2000"/>
              <a:t>A a;</a:t>
            </a:r>
          </a:p>
          <a:p>
            <a:pPr lvl="1" defTabSz="450850" eaLnBrk="1" hangingPunct="1">
              <a:lnSpc>
                <a:spcPct val="90000"/>
              </a:lnSpc>
              <a:buFontTx/>
              <a:buNone/>
              <a:defRPr/>
            </a:pPr>
            <a:r>
              <a:rPr lang="en-US" altLang="zh-CN" sz="2000"/>
              <a:t>int i=1,z;</a:t>
            </a:r>
          </a:p>
          <a:p>
            <a:pPr lvl="1" defTabSz="450850" eaLnBrk="1" hangingPunct="1">
              <a:lnSpc>
                <a:spcPct val="90000"/>
              </a:lnSpc>
              <a:buFontTx/>
              <a:buNone/>
              <a:defRPr/>
            </a:pPr>
            <a:r>
              <a:rPr lang="en-US" altLang="zh-CN" sz="2000"/>
              <a:t>z = a + i;  </a:t>
            </a:r>
            <a:r>
              <a:rPr lang="en-US" altLang="zh-CN" sz="2000" smtClean="0"/>
              <a:t>//a</a:t>
            </a:r>
            <a:r>
              <a:rPr lang="zh-CN" altLang="en-US" sz="2000"/>
              <a:t>转换成</a:t>
            </a:r>
            <a:r>
              <a:rPr lang="en-US" altLang="zh-CN" sz="2000" smtClean="0"/>
              <a:t>int</a:t>
            </a:r>
            <a:endParaRPr lang="zh-CN" altLang="en-US" sz="2000"/>
          </a:p>
          <a:p>
            <a:pPr lvl="1" defTabSz="450850" eaLnBrk="1" hangingPunct="1">
              <a:lnSpc>
                <a:spcPct val="90000"/>
              </a:lnSpc>
              <a:buFontTx/>
              <a:buNone/>
              <a:defRPr/>
            </a:pPr>
            <a:endParaRPr lang="en-US" altLang="zh-CN" sz="2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函数调用操作符“</a:t>
            </a:r>
            <a:r>
              <a:rPr lang="en-US" altLang="zh-CN" smtClean="0"/>
              <a:t>()” </a:t>
            </a:r>
          </a:p>
        </p:txBody>
      </p:sp>
      <p:sp>
        <p:nvSpPr>
          <p:cNvPr id="408579" name="Rectangle 3"/>
          <p:cNvSpPr>
            <a:spLocks noGrp="1" noChangeArrowheads="1"/>
          </p:cNvSpPr>
          <p:nvPr>
            <p:ph type="body" idx="1"/>
          </p:nvPr>
        </p:nvSpPr>
        <p:spPr>
          <a:xfrm>
            <a:off x="457200" y="1268413"/>
            <a:ext cx="8229600" cy="5589587"/>
          </a:xfrm>
        </p:spPr>
        <p:txBody>
          <a:bodyPr/>
          <a:lstStyle/>
          <a:p>
            <a:pPr eaLnBrk="1" hangingPunct="1">
              <a:lnSpc>
                <a:spcPct val="80000"/>
              </a:lnSpc>
              <a:defRPr/>
            </a:pPr>
            <a:r>
              <a:rPr lang="zh-CN" altLang="en-US" sz="2400" smtClean="0"/>
              <a:t>在</a:t>
            </a:r>
            <a:r>
              <a:rPr lang="en-US" altLang="zh-CN" sz="2400" smtClean="0"/>
              <a:t>C++</a:t>
            </a:r>
            <a:r>
              <a:rPr lang="zh-CN" altLang="en-US" sz="2400" smtClean="0"/>
              <a:t>中，把函数调用也作为一种操作符来看待。</a:t>
            </a:r>
          </a:p>
          <a:p>
            <a:pPr eaLnBrk="1" hangingPunct="1">
              <a:lnSpc>
                <a:spcPct val="80000"/>
              </a:lnSpc>
              <a:defRPr/>
            </a:pPr>
            <a:r>
              <a:rPr lang="zh-CN" altLang="en-US" sz="2400" smtClean="0"/>
              <a:t>函数调用操作符是可以重载的，它一般适用于只有一个成员函数的类。重载函数调用操作符之后，相应类的对象（</a:t>
            </a:r>
            <a:r>
              <a:rPr lang="zh-CN" altLang="en-US" sz="2400" smtClean="0">
                <a:solidFill>
                  <a:schemeClr val="folHlink"/>
                </a:solidFill>
              </a:rPr>
              <a:t>函数对象</a:t>
            </a:r>
            <a:r>
              <a:rPr lang="zh-CN" altLang="en-US" sz="2400" smtClean="0"/>
              <a:t>，</a:t>
            </a:r>
            <a:r>
              <a:rPr lang="en-US" altLang="zh-CN" sz="2400" smtClean="0">
                <a:solidFill>
                  <a:schemeClr val="folHlink"/>
                </a:solidFill>
              </a:rPr>
              <a:t>functor</a:t>
            </a:r>
            <a:r>
              <a:rPr lang="zh-CN" altLang="en-US" sz="2400" smtClean="0"/>
              <a:t>）就可当作函数来使用了。例如：</a:t>
            </a:r>
          </a:p>
          <a:p>
            <a:pPr lvl="1" eaLnBrk="1" hangingPunct="1">
              <a:lnSpc>
                <a:spcPct val="80000"/>
              </a:lnSpc>
              <a:buFontTx/>
              <a:buNone/>
              <a:defRPr/>
            </a:pPr>
            <a:r>
              <a:rPr lang="en-US" altLang="zh-CN" sz="2000" smtClean="0"/>
              <a:t>class A</a:t>
            </a:r>
          </a:p>
          <a:p>
            <a:pPr lvl="1" eaLnBrk="1" hangingPunct="1">
              <a:lnSpc>
                <a:spcPct val="80000"/>
              </a:lnSpc>
              <a:buFontTx/>
              <a:buNone/>
              <a:defRPr/>
            </a:pPr>
            <a:r>
              <a:rPr lang="en-US" altLang="zh-CN" sz="2000" smtClean="0"/>
              <a:t>{		int value;</a:t>
            </a:r>
          </a:p>
          <a:p>
            <a:pPr lvl="1" eaLnBrk="1" hangingPunct="1">
              <a:lnSpc>
                <a:spcPct val="80000"/>
              </a:lnSpc>
              <a:buFontTx/>
              <a:buNone/>
              <a:defRPr/>
            </a:pPr>
            <a:r>
              <a:rPr lang="en-US" altLang="zh-CN" sz="2000" smtClean="0"/>
              <a:t>	public:</a:t>
            </a:r>
          </a:p>
          <a:p>
            <a:pPr lvl="1" eaLnBrk="1" hangingPunct="1">
              <a:lnSpc>
                <a:spcPct val="80000"/>
              </a:lnSpc>
              <a:buFontTx/>
              <a:buNone/>
              <a:defRPr/>
            </a:pPr>
            <a:r>
              <a:rPr lang="en-US" altLang="zh-CN" sz="2000" smtClean="0"/>
              <a:t>		A() { value = 0; }</a:t>
            </a:r>
          </a:p>
          <a:p>
            <a:pPr lvl="1" eaLnBrk="1" hangingPunct="1">
              <a:lnSpc>
                <a:spcPct val="80000"/>
              </a:lnSpc>
              <a:buFontTx/>
              <a:buNone/>
              <a:defRPr/>
            </a:pPr>
            <a:r>
              <a:rPr lang="en-US" altLang="zh-CN" sz="2000" smtClean="0"/>
              <a:t>		A(int i) { value = i; }</a:t>
            </a:r>
          </a:p>
          <a:p>
            <a:pPr lvl="1" eaLnBrk="1" hangingPunct="1">
              <a:lnSpc>
                <a:spcPct val="80000"/>
              </a:lnSpc>
              <a:buFontTx/>
              <a:buNone/>
              <a:defRPr/>
            </a:pPr>
            <a:r>
              <a:rPr lang="en-US" altLang="zh-CN" sz="2000" smtClean="0"/>
              <a:t>		int </a:t>
            </a:r>
            <a:r>
              <a:rPr lang="en-US" altLang="zh-CN" sz="2000" smtClean="0">
                <a:solidFill>
                  <a:srgbClr val="FFC000"/>
                </a:solidFill>
              </a:rPr>
              <a:t>operator () </a:t>
            </a:r>
            <a:r>
              <a:rPr lang="en-US" altLang="zh-CN" sz="2000" smtClean="0"/>
              <a:t>(int x) //</a:t>
            </a:r>
            <a:r>
              <a:rPr lang="zh-CN" altLang="en-US" sz="2000" smtClean="0"/>
              <a:t>函数调用操作符</a:t>
            </a:r>
            <a:r>
              <a:rPr lang="en-US" altLang="zh-CN" sz="2000" smtClean="0"/>
              <a:t>()</a:t>
            </a:r>
            <a:r>
              <a:rPr lang="zh-CN" altLang="en-US" sz="2000" smtClean="0"/>
              <a:t>的重载函数</a:t>
            </a:r>
          </a:p>
          <a:p>
            <a:pPr lvl="1" eaLnBrk="1" hangingPunct="1">
              <a:lnSpc>
                <a:spcPct val="80000"/>
              </a:lnSpc>
              <a:buFontTx/>
              <a:buNone/>
              <a:defRPr/>
            </a:pPr>
            <a:r>
              <a:rPr lang="zh-CN" altLang="en-US" sz="2000" smtClean="0"/>
              <a:t>		</a:t>
            </a:r>
            <a:r>
              <a:rPr lang="en-US" altLang="zh-CN" sz="2000" smtClean="0"/>
              <a:t>{ return x+value; </a:t>
            </a:r>
          </a:p>
          <a:p>
            <a:pPr lvl="1" eaLnBrk="1" hangingPunct="1">
              <a:lnSpc>
                <a:spcPct val="80000"/>
              </a:lnSpc>
              <a:buFontTx/>
              <a:buNone/>
              <a:defRPr/>
            </a:pPr>
            <a:r>
              <a:rPr lang="en-US" altLang="zh-CN" sz="2000" smtClean="0"/>
              <a:t>		}</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a:t>
            </a:r>
          </a:p>
          <a:p>
            <a:pPr lvl="1" eaLnBrk="1" hangingPunct="1">
              <a:lnSpc>
                <a:spcPct val="80000"/>
              </a:lnSpc>
              <a:buFontTx/>
              <a:buNone/>
              <a:defRPr/>
            </a:pPr>
            <a:r>
              <a:rPr lang="en-US" altLang="zh-CN" sz="2000" smtClean="0"/>
              <a:t>A a(3);</a:t>
            </a:r>
          </a:p>
          <a:p>
            <a:pPr lvl="1" eaLnBrk="1" hangingPunct="1">
              <a:lnSpc>
                <a:spcPct val="80000"/>
              </a:lnSpc>
              <a:buFontTx/>
              <a:buNone/>
              <a:defRPr/>
            </a:pPr>
            <a:r>
              <a:rPr lang="en-US" altLang="zh-CN" sz="2000" smtClean="0"/>
              <a:t>cout &lt;&lt; </a:t>
            </a:r>
            <a:r>
              <a:rPr lang="en-US" altLang="zh-CN" sz="2000" smtClean="0">
                <a:solidFill>
                  <a:srgbClr val="FFC000"/>
                </a:solidFill>
              </a:rPr>
              <a:t>a(10)</a:t>
            </a:r>
            <a:r>
              <a:rPr lang="en-US" altLang="zh-CN" sz="2000" smtClean="0"/>
              <a:t> &lt;&lt; endl; //a(10)</a:t>
            </a:r>
            <a:r>
              <a:rPr lang="zh-CN" altLang="en-US" sz="2000" smtClean="0"/>
              <a:t>将会去调用</a:t>
            </a:r>
            <a:r>
              <a:rPr lang="en-US" altLang="zh-CN" sz="2000" smtClean="0"/>
              <a:t>A</a:t>
            </a:r>
            <a:r>
              <a:rPr lang="zh-CN" altLang="en-US" sz="2000" smtClean="0"/>
              <a:t>中的函数调用操</a:t>
            </a:r>
          </a:p>
          <a:p>
            <a:pPr lvl="1" eaLnBrk="1" hangingPunct="1">
              <a:lnSpc>
                <a:spcPct val="80000"/>
              </a:lnSpc>
              <a:buFontTx/>
              <a:buNone/>
              <a:defRPr/>
            </a:pPr>
            <a:r>
              <a:rPr lang="zh-CN" altLang="en-US" sz="2000" smtClean="0"/>
              <a:t>					</a:t>
            </a:r>
            <a:r>
              <a:rPr lang="en-US" altLang="zh-CN" sz="2000" smtClean="0"/>
              <a:t>//</a:t>
            </a:r>
            <a:r>
              <a:rPr lang="zh-CN" altLang="en-US" sz="2000" smtClean="0"/>
              <a:t>作符重载函数，</a:t>
            </a:r>
            <a:r>
              <a:rPr lang="en-US" altLang="zh-CN" sz="2000" smtClean="0"/>
              <a:t>10</a:t>
            </a:r>
            <a:r>
              <a:rPr lang="zh-CN" altLang="en-US" sz="2000" smtClean="0"/>
              <a:t>作为实参</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a:xfrm>
            <a:off x="457200" y="549275"/>
            <a:ext cx="8229600" cy="5581650"/>
          </a:xfrm>
        </p:spPr>
        <p:txBody>
          <a:bodyPr>
            <a:normAutofit/>
          </a:bodyPr>
          <a:lstStyle/>
          <a:p>
            <a:pPr eaLnBrk="1" hangingPunct="1">
              <a:lnSpc>
                <a:spcPct val="90000"/>
              </a:lnSpc>
              <a:defRPr/>
            </a:pPr>
            <a:r>
              <a:rPr lang="zh-CN" altLang="en-US" sz="2400" smtClean="0"/>
              <a:t>再例如，下面是一个能产生伪随机数的对象：</a:t>
            </a:r>
          </a:p>
          <a:p>
            <a:pPr eaLnBrk="1" hangingPunct="1">
              <a:lnSpc>
                <a:spcPct val="90000"/>
              </a:lnSpc>
              <a:buFont typeface="Wingdings" pitchFamily="2" charset="2"/>
              <a:buNone/>
              <a:defRPr/>
            </a:pPr>
            <a:r>
              <a:rPr lang="en-US" altLang="zh-CN" sz="2400" dirty="0" smtClean="0"/>
              <a:t>class Random</a:t>
            </a:r>
          </a:p>
          <a:p>
            <a:pPr eaLnBrk="1" hangingPunct="1">
              <a:lnSpc>
                <a:spcPct val="90000"/>
              </a:lnSpc>
              <a:buFont typeface="Wingdings" pitchFamily="2" charset="2"/>
              <a:buNone/>
              <a:defRPr/>
            </a:pPr>
            <a:r>
              <a:rPr lang="en-US" altLang="zh-CN" sz="2400" dirty="0" smtClean="0"/>
              <a:t>{	    unsigned </a:t>
            </a:r>
            <a:r>
              <a:rPr lang="en-US" altLang="zh-CN" sz="2400" dirty="0" err="1" smtClean="0"/>
              <a:t>int</a:t>
            </a:r>
            <a:r>
              <a:rPr lang="en-US" altLang="zh-CN" sz="2400" dirty="0" smtClean="0"/>
              <a:t> seed;</a:t>
            </a:r>
          </a:p>
          <a:p>
            <a:pPr eaLnBrk="1" hangingPunct="1">
              <a:lnSpc>
                <a:spcPct val="90000"/>
              </a:lnSpc>
              <a:buFont typeface="Wingdings" pitchFamily="2" charset="2"/>
              <a:buNone/>
              <a:defRPr/>
            </a:pPr>
            <a:r>
              <a:rPr lang="en-US" altLang="zh-CN" sz="2400" dirty="0" smtClean="0"/>
              <a:t>	public:</a:t>
            </a:r>
          </a:p>
          <a:p>
            <a:pPr eaLnBrk="1" hangingPunct="1">
              <a:lnSpc>
                <a:spcPct val="90000"/>
              </a:lnSpc>
              <a:buFont typeface="Wingdings" pitchFamily="2" charset="2"/>
              <a:buNone/>
              <a:defRPr/>
            </a:pPr>
            <a:r>
              <a:rPr lang="en-US" altLang="zh-CN" sz="2400" dirty="0" smtClean="0"/>
              <a:t>   	    Random(unsigned </a:t>
            </a:r>
            <a:r>
              <a:rPr lang="en-US" altLang="zh-CN" sz="2400" dirty="0" err="1" smtClean="0"/>
              <a:t>int</a:t>
            </a:r>
            <a:r>
              <a:rPr lang="en-US" altLang="zh-CN" sz="2400" dirty="0" smtClean="0"/>
              <a:t> </a:t>
            </a:r>
            <a:r>
              <a:rPr lang="en-US" altLang="zh-CN" sz="2400" dirty="0" err="1" smtClean="0"/>
              <a:t>i</a:t>
            </a:r>
            <a:r>
              <a:rPr lang="en-US" altLang="zh-CN" sz="2400" dirty="0" smtClean="0"/>
              <a:t>) { seed = </a:t>
            </a:r>
            <a:r>
              <a:rPr lang="en-US" altLang="zh-CN" sz="2400" dirty="0" err="1" smtClean="0"/>
              <a:t>i</a:t>
            </a:r>
            <a:r>
              <a:rPr lang="en-US" altLang="zh-CN" sz="2400" dirty="0" smtClean="0"/>
              <a:t>; }</a:t>
            </a:r>
          </a:p>
          <a:p>
            <a:pPr eaLnBrk="1" hangingPunct="1">
              <a:lnSpc>
                <a:spcPct val="90000"/>
              </a:lnSpc>
              <a:buFont typeface="Wingdings" pitchFamily="2" charset="2"/>
              <a:buNone/>
              <a:defRPr/>
            </a:pPr>
            <a:r>
              <a:rPr lang="en-US" altLang="zh-CN" sz="2400" dirty="0" smtClean="0"/>
              <a:t>       unsigned </a:t>
            </a:r>
            <a:r>
              <a:rPr lang="en-US" altLang="zh-CN" sz="2400" dirty="0" err="1" smtClean="0"/>
              <a:t>int</a:t>
            </a:r>
            <a:r>
              <a:rPr lang="en-US" altLang="zh-CN" sz="2400" dirty="0" smtClean="0"/>
              <a:t> </a:t>
            </a:r>
            <a:r>
              <a:rPr lang="en-US" altLang="zh-CN" sz="2400" dirty="0" smtClean="0">
                <a:solidFill>
                  <a:srgbClr val="FFC000"/>
                </a:solidFill>
              </a:rPr>
              <a:t>operator ()</a:t>
            </a:r>
            <a:r>
              <a:rPr lang="en-US" altLang="zh-CN" sz="2400" dirty="0" smtClean="0"/>
              <a:t>() //</a:t>
            </a:r>
            <a:r>
              <a:rPr lang="zh-CN" altLang="en-US" sz="2400" dirty="0" smtClean="0"/>
              <a:t>函数调用操作符重载</a:t>
            </a:r>
          </a:p>
          <a:p>
            <a:pPr eaLnBrk="1" hangingPunct="1">
              <a:lnSpc>
                <a:spcPct val="90000"/>
              </a:lnSpc>
              <a:buFont typeface="Wingdings" pitchFamily="2" charset="2"/>
              <a:buNone/>
              <a:defRPr/>
            </a:pPr>
            <a:r>
              <a:rPr lang="zh-CN" altLang="en-US" sz="2400" dirty="0" smtClean="0"/>
              <a:t>   	    </a:t>
            </a:r>
            <a:r>
              <a:rPr lang="en-US" altLang="zh-CN" sz="2400" dirty="0" smtClean="0"/>
              <a:t>{ seed = (25173*seed+13849)%65536;</a:t>
            </a:r>
          </a:p>
          <a:p>
            <a:pPr eaLnBrk="1" hangingPunct="1">
              <a:lnSpc>
                <a:spcPct val="90000"/>
              </a:lnSpc>
              <a:buFont typeface="Wingdings" pitchFamily="2" charset="2"/>
              <a:buNone/>
              <a:defRPr/>
            </a:pPr>
            <a:r>
              <a:rPr lang="en-US" altLang="zh-CN" sz="2400" dirty="0" smtClean="0"/>
              <a:t>	       return seed;</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Random random(1); //</a:t>
            </a:r>
            <a:r>
              <a:rPr lang="zh-CN" altLang="en-US" sz="2400" dirty="0" smtClean="0"/>
              <a:t>创建一个函数对象</a:t>
            </a:r>
          </a:p>
          <a:p>
            <a:pPr eaLnBrk="1" hangingPunct="1">
              <a:lnSpc>
                <a:spcPct val="90000"/>
              </a:lnSpc>
              <a:buFont typeface="Wingdings" pitchFamily="2" charset="2"/>
              <a:buNone/>
              <a:defRPr/>
            </a:pPr>
            <a:r>
              <a:rPr lang="en-US" altLang="zh-CN" sz="2400" dirty="0" smtClean="0"/>
              <a:t>...</a:t>
            </a:r>
            <a:r>
              <a:rPr lang="en-US" altLang="zh-CN" sz="2400" dirty="0" smtClean="0">
                <a:solidFill>
                  <a:srgbClr val="FFC000"/>
                </a:solidFill>
              </a:rPr>
              <a:t>random()</a:t>
            </a:r>
            <a:r>
              <a:rPr lang="en-US" altLang="zh-CN" sz="2400" dirty="0" smtClean="0"/>
              <a:t>... //</a:t>
            </a:r>
            <a:r>
              <a:rPr lang="zh-CN" altLang="en-US" sz="2400" dirty="0" smtClean="0"/>
              <a:t>利用函数对象产生一个随机数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179388" y="260350"/>
            <a:ext cx="8964612" cy="6264275"/>
          </a:xfrm>
        </p:spPr>
        <p:txBody>
          <a:bodyPr/>
          <a:lstStyle/>
          <a:p>
            <a:pPr eaLnBrk="1" hangingPunct="1">
              <a:lnSpc>
                <a:spcPct val="80000"/>
              </a:lnSpc>
              <a:defRPr/>
            </a:pPr>
            <a:r>
              <a:rPr lang="zh-CN" altLang="en-US" sz="2400" dirty="0" smtClean="0"/>
              <a:t>另一种方案：定义一个全局函数，例如：</a:t>
            </a:r>
          </a:p>
          <a:p>
            <a:pPr lvl="1" algn="just" eaLnBrk="1" hangingPunct="1">
              <a:lnSpc>
                <a:spcPct val="120000"/>
              </a:lnSpc>
              <a:buFontTx/>
              <a:buNone/>
              <a:defRPr/>
            </a:pPr>
            <a:r>
              <a:rPr lang="en-US" altLang="zh-CN" sz="2000" dirty="0" smtClean="0"/>
              <a:t>class Complex	//</a:t>
            </a:r>
            <a:r>
              <a:rPr lang="zh-CN" altLang="en-US" sz="2000" dirty="0" smtClean="0"/>
              <a:t>复数类定义</a:t>
            </a:r>
          </a:p>
          <a:p>
            <a:pPr lvl="1" algn="just" eaLnBrk="1" hangingPunct="1">
              <a:lnSpc>
                <a:spcPct val="80000"/>
              </a:lnSpc>
              <a:buFontTx/>
              <a:buNone/>
              <a:defRPr/>
            </a:pPr>
            <a:r>
              <a:rPr lang="en-US" altLang="zh-CN" sz="2000" dirty="0" smtClean="0"/>
              <a:t>{  ......</a:t>
            </a:r>
          </a:p>
          <a:p>
            <a:pPr lvl="1" algn="just" eaLnBrk="1" hangingPunct="1">
              <a:lnSpc>
                <a:spcPct val="80000"/>
              </a:lnSpc>
              <a:buFontTx/>
              <a:buNone/>
              <a:defRPr/>
            </a:pPr>
            <a:r>
              <a:rPr lang="en-US" altLang="zh-CN" sz="2000" dirty="0" smtClean="0"/>
              <a:t>   friend</a:t>
            </a:r>
            <a:r>
              <a:rPr lang="en-US" altLang="zh-CN" sz="2000" b="1" dirty="0" smtClean="0"/>
              <a:t> </a:t>
            </a:r>
            <a:r>
              <a:rPr lang="en-GB" altLang="zh-CN" sz="2000" dirty="0" smtClean="0"/>
              <a:t>Complex </a:t>
            </a:r>
            <a:r>
              <a:rPr lang="en-GB" altLang="zh-CN" sz="2000" dirty="0" smtClean="0">
                <a:solidFill>
                  <a:srgbClr val="FFC000"/>
                </a:solidFill>
              </a:rPr>
              <a:t>add</a:t>
            </a:r>
            <a:r>
              <a:rPr lang="en-GB" altLang="zh-CN" sz="2000" dirty="0" smtClean="0"/>
              <a:t>(</a:t>
            </a:r>
            <a:r>
              <a:rPr lang="en-GB" altLang="zh-CN" sz="2000" dirty="0" err="1" smtClean="0"/>
              <a:t>const</a:t>
            </a:r>
            <a:r>
              <a:rPr lang="en-GB" altLang="zh-CN" sz="2000" dirty="0" smtClean="0"/>
              <a:t> Complex&amp; x1, </a:t>
            </a:r>
            <a:r>
              <a:rPr lang="en-GB" altLang="zh-CN" sz="2000" dirty="0" err="1" smtClean="0"/>
              <a:t>const</a:t>
            </a:r>
            <a:r>
              <a:rPr lang="en-GB" altLang="zh-CN" sz="2000" dirty="0" smtClean="0"/>
              <a:t> Complex&amp; x2);</a:t>
            </a:r>
            <a:endParaRPr lang="en-US" altLang="zh-CN" sz="2000" b="1" dirty="0" smtClean="0"/>
          </a:p>
          <a:p>
            <a:pPr lvl="1" algn="just" eaLnBrk="1" hangingPunct="1">
              <a:lnSpc>
                <a:spcPct val="80000"/>
              </a:lnSpc>
              <a:buFontTx/>
              <a:buNone/>
              <a:defRPr/>
            </a:pPr>
            <a:r>
              <a:rPr lang="en-US" altLang="zh-CN" sz="2000" dirty="0" smtClean="0"/>
              <a:t>};</a:t>
            </a:r>
            <a:r>
              <a:rPr lang="en-GB" altLang="zh-CN" sz="2000" dirty="0" smtClean="0"/>
              <a:t> </a:t>
            </a:r>
          </a:p>
          <a:p>
            <a:pPr lvl="1" algn="just" eaLnBrk="1" hangingPunct="1">
              <a:lnSpc>
                <a:spcPct val="80000"/>
              </a:lnSpc>
              <a:buFontTx/>
              <a:buNone/>
              <a:defRPr/>
            </a:pPr>
            <a:r>
              <a:rPr lang="en-GB" altLang="zh-CN" sz="2000" dirty="0" smtClean="0"/>
              <a:t>Complex </a:t>
            </a:r>
            <a:r>
              <a:rPr lang="en-GB" altLang="zh-CN" sz="2000" dirty="0" smtClean="0">
                <a:solidFill>
                  <a:srgbClr val="FFC000"/>
                </a:solidFill>
              </a:rPr>
              <a:t>add</a:t>
            </a:r>
            <a:r>
              <a:rPr lang="en-GB" altLang="zh-CN" sz="2000" dirty="0" smtClean="0"/>
              <a:t>(</a:t>
            </a:r>
            <a:r>
              <a:rPr lang="en-GB" altLang="zh-CN" sz="2000" dirty="0" err="1" smtClean="0"/>
              <a:t>const</a:t>
            </a:r>
            <a:r>
              <a:rPr lang="en-GB" altLang="zh-CN" sz="2000" dirty="0" smtClean="0"/>
              <a:t> Complex&amp; x1, </a:t>
            </a:r>
            <a:r>
              <a:rPr lang="en-GB" altLang="zh-CN" sz="2000" dirty="0" err="1" smtClean="0"/>
              <a:t>const</a:t>
            </a:r>
            <a:r>
              <a:rPr lang="en-GB" altLang="zh-CN" sz="2000" dirty="0" smtClean="0"/>
              <a:t> Complex&amp; x2)</a:t>
            </a:r>
          </a:p>
          <a:p>
            <a:pPr lvl="1" eaLnBrk="1" hangingPunct="1">
              <a:lnSpc>
                <a:spcPct val="80000"/>
              </a:lnSpc>
              <a:buFontTx/>
              <a:buNone/>
              <a:defRPr/>
            </a:pPr>
            <a:r>
              <a:rPr lang="en-GB" altLang="zh-CN" sz="2000" dirty="0" smtClean="0"/>
              <a:t>{	Complex temp;</a:t>
            </a:r>
          </a:p>
          <a:p>
            <a:pPr lvl="1" eaLnBrk="1" hangingPunct="1">
              <a:lnSpc>
                <a:spcPct val="80000"/>
              </a:lnSpc>
              <a:buFontTx/>
              <a:buNone/>
              <a:defRPr/>
            </a:pPr>
            <a:r>
              <a:rPr lang="en-GB" altLang="zh-CN" sz="2000" dirty="0" smtClean="0"/>
              <a:t>	</a:t>
            </a:r>
            <a:r>
              <a:rPr lang="en-GB" altLang="zh-CN" sz="2000" dirty="0" err="1" smtClean="0"/>
              <a:t>temp.real</a:t>
            </a:r>
            <a:r>
              <a:rPr lang="en-GB" altLang="zh-CN" sz="2000" dirty="0" smtClean="0"/>
              <a:t> = x1.real+x2.real;</a:t>
            </a:r>
          </a:p>
          <a:p>
            <a:pPr lvl="1" eaLnBrk="1" hangingPunct="1">
              <a:lnSpc>
                <a:spcPct val="80000"/>
              </a:lnSpc>
              <a:buFontTx/>
              <a:buNone/>
              <a:defRPr/>
            </a:pPr>
            <a:r>
              <a:rPr lang="en-GB" altLang="zh-CN" sz="2000" dirty="0" smtClean="0"/>
              <a:t>	</a:t>
            </a:r>
            <a:r>
              <a:rPr lang="en-GB" altLang="zh-CN" sz="2000" dirty="0" err="1" smtClean="0"/>
              <a:t>temp.imag</a:t>
            </a:r>
            <a:r>
              <a:rPr lang="en-GB" altLang="zh-CN" sz="2000" dirty="0" smtClean="0"/>
              <a:t> = x1.imag+x2.imag;</a:t>
            </a:r>
          </a:p>
          <a:p>
            <a:pPr lvl="1" eaLnBrk="1" hangingPunct="1">
              <a:lnSpc>
                <a:spcPct val="80000"/>
              </a:lnSpc>
              <a:buFontTx/>
              <a:buNone/>
              <a:defRPr/>
            </a:pPr>
            <a:r>
              <a:rPr lang="en-GB" altLang="zh-CN" sz="2000" dirty="0" smtClean="0"/>
              <a:t>	return temp;</a:t>
            </a:r>
          </a:p>
          <a:p>
            <a:pPr lvl="1" eaLnBrk="1" hangingPunct="1">
              <a:lnSpc>
                <a:spcPct val="80000"/>
              </a:lnSpc>
              <a:buFontTx/>
              <a:buNone/>
              <a:defRPr/>
            </a:pPr>
            <a:r>
              <a:rPr lang="en-GB" altLang="zh-CN" sz="2000" dirty="0" smtClean="0"/>
              <a:t>}</a:t>
            </a:r>
          </a:p>
          <a:p>
            <a:pPr lvl="1" eaLnBrk="1" hangingPunct="1">
              <a:lnSpc>
                <a:spcPct val="80000"/>
              </a:lnSpc>
              <a:buFontTx/>
              <a:buNone/>
              <a:defRPr/>
            </a:pPr>
            <a:r>
              <a:rPr lang="en-GB" altLang="zh-CN" sz="2000" dirty="0" smtClean="0">
                <a:latin typeface="Arial"/>
              </a:rPr>
              <a:t>……</a:t>
            </a:r>
            <a:endParaRPr lang="en-GB" altLang="zh-CN" sz="2000" dirty="0" smtClean="0"/>
          </a:p>
          <a:p>
            <a:pPr lvl="1" eaLnBrk="1" hangingPunct="1">
              <a:lnSpc>
                <a:spcPct val="80000"/>
              </a:lnSpc>
              <a:buFontTx/>
              <a:buNone/>
              <a:defRPr/>
            </a:pPr>
            <a:r>
              <a:rPr lang="en-GB" altLang="zh-CN" sz="2000" dirty="0" smtClean="0"/>
              <a:t>Complex a(1.0,2.0),b(3.0,4.0),c;</a:t>
            </a:r>
          </a:p>
          <a:p>
            <a:pPr lvl="1" eaLnBrk="1" hangingPunct="1">
              <a:lnSpc>
                <a:spcPct val="80000"/>
              </a:lnSpc>
              <a:buFontTx/>
              <a:buNone/>
              <a:defRPr/>
            </a:pPr>
            <a:r>
              <a:rPr lang="en-GB" altLang="zh-CN" sz="2000" dirty="0" smtClean="0"/>
              <a:t>c = </a:t>
            </a:r>
            <a:r>
              <a:rPr lang="en-GB" altLang="zh-CN" sz="2000" dirty="0" smtClean="0">
                <a:solidFill>
                  <a:srgbClr val="FFC000"/>
                </a:solidFill>
              </a:rPr>
              <a:t>add(</a:t>
            </a:r>
            <a:r>
              <a:rPr lang="en-GB" altLang="zh-CN" sz="2000" dirty="0" err="1" smtClean="0"/>
              <a:t>a</a:t>
            </a:r>
            <a:r>
              <a:rPr lang="en-GB" altLang="zh-CN" sz="2000" dirty="0" err="1" smtClean="0">
                <a:solidFill>
                  <a:srgbClr val="FFC000"/>
                </a:solidFill>
              </a:rPr>
              <a:t>,</a:t>
            </a:r>
            <a:r>
              <a:rPr lang="en-GB" altLang="zh-CN" sz="2000" dirty="0" err="1" smtClean="0"/>
              <a:t>b</a:t>
            </a:r>
            <a:r>
              <a:rPr lang="en-GB" altLang="zh-CN" sz="2000" dirty="0" smtClean="0">
                <a:solidFill>
                  <a:srgbClr val="FFC000"/>
                </a:solidFill>
              </a:rPr>
              <a:t>)</a:t>
            </a:r>
            <a:r>
              <a:rPr lang="en-GB" altLang="zh-CN" sz="2000" dirty="0" smtClean="0"/>
              <a:t>;</a:t>
            </a:r>
          </a:p>
          <a:p>
            <a:pPr eaLnBrk="1" hangingPunct="1">
              <a:lnSpc>
                <a:spcPct val="80000"/>
              </a:lnSpc>
              <a:defRPr/>
            </a:pPr>
            <a:endParaRPr lang="en-US" altLang="zh-CN" sz="2400" dirty="0" smtClean="0"/>
          </a:p>
          <a:p>
            <a:pPr eaLnBrk="1" hangingPunct="1">
              <a:lnSpc>
                <a:spcPct val="80000"/>
              </a:lnSpc>
              <a:defRPr/>
            </a:pPr>
            <a:r>
              <a:rPr lang="zh-CN" altLang="en-US" sz="2400" dirty="0" smtClean="0"/>
              <a:t>在前面的两种实现中，加法操作不符合数学上的习惯：</a:t>
            </a:r>
          </a:p>
          <a:p>
            <a:pPr lvl="1" eaLnBrk="1" hangingPunct="1">
              <a:lnSpc>
                <a:spcPct val="80000"/>
              </a:lnSpc>
              <a:buFontTx/>
              <a:buNone/>
              <a:defRPr/>
            </a:pPr>
            <a:r>
              <a:rPr lang="en-US" altLang="zh-CN" sz="2400" dirty="0" smtClean="0"/>
              <a:t>c = </a:t>
            </a:r>
            <a:r>
              <a:rPr lang="en-US" altLang="zh-CN" sz="2400" dirty="0" err="1" smtClean="0"/>
              <a:t>a</a:t>
            </a:r>
            <a:r>
              <a:rPr lang="en-US" altLang="zh-CN" sz="2400" dirty="0" err="1" smtClean="0">
                <a:solidFill>
                  <a:srgbClr val="FFC000"/>
                </a:solidFill>
              </a:rPr>
              <a:t>+</a:t>
            </a:r>
            <a:r>
              <a:rPr lang="en-US" altLang="zh-CN" sz="2400" dirty="0" err="1" smtClean="0"/>
              <a:t>b</a:t>
            </a:r>
            <a:r>
              <a:rPr lang="zh-CN" altLang="en-US" sz="2400" dirty="0" smtClean="0"/>
              <a:t>。</a:t>
            </a:r>
            <a:endParaRPr lang="en-GB" altLang="zh-CN"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323850" y="547688"/>
            <a:ext cx="8507413" cy="5905500"/>
          </a:xfrm>
        </p:spPr>
        <p:txBody>
          <a:bodyPr/>
          <a:lstStyle/>
          <a:p>
            <a:pPr eaLnBrk="1" hangingPunct="1">
              <a:lnSpc>
                <a:spcPct val="90000"/>
              </a:lnSpc>
              <a:defRPr/>
            </a:pPr>
            <a:r>
              <a:rPr lang="en-US" altLang="zh-CN" sz="2400" dirty="0" smtClean="0"/>
              <a:t>C++</a:t>
            </a:r>
            <a:r>
              <a:rPr lang="zh-CN" altLang="en-US" sz="2400" dirty="0" smtClean="0"/>
              <a:t>允许对</a:t>
            </a:r>
            <a:r>
              <a:rPr lang="zh-CN" altLang="en-US" sz="2400" i="1" dirty="0" smtClean="0">
                <a:solidFill>
                  <a:schemeClr val="folHlink"/>
                </a:solidFill>
              </a:rPr>
              <a:t>已有的操作符</a:t>
            </a:r>
            <a:r>
              <a:rPr lang="zh-CN" altLang="en-US" sz="2400" dirty="0" smtClean="0"/>
              <a:t>进行重载，使得它们能对自定义类型（类）的对象进行操作。操作符可以以两种方式重载：</a:t>
            </a:r>
            <a:endParaRPr lang="en-GB" altLang="zh-CN" sz="2400" dirty="0" smtClean="0"/>
          </a:p>
          <a:p>
            <a:pPr lvl="1" eaLnBrk="1" hangingPunct="1">
              <a:lnSpc>
                <a:spcPct val="90000"/>
              </a:lnSpc>
              <a:defRPr/>
            </a:pPr>
            <a:r>
              <a:rPr lang="zh-CN" altLang="en-GB" sz="2400" dirty="0" smtClean="0"/>
              <a:t>以成员函数形式重载，例如：</a:t>
            </a:r>
          </a:p>
          <a:p>
            <a:pPr lvl="1" eaLnBrk="1" hangingPunct="1">
              <a:lnSpc>
                <a:spcPct val="110000"/>
              </a:lnSpc>
              <a:buFontTx/>
              <a:buNone/>
              <a:defRPr/>
            </a:pPr>
            <a:r>
              <a:rPr lang="en-GB" altLang="zh-CN" sz="2000" dirty="0" smtClean="0"/>
              <a:t>class Complex</a:t>
            </a:r>
          </a:p>
          <a:p>
            <a:pPr lvl="1" eaLnBrk="1" hangingPunct="1">
              <a:lnSpc>
                <a:spcPct val="90000"/>
              </a:lnSpc>
              <a:buFontTx/>
              <a:buNone/>
              <a:defRPr/>
            </a:pPr>
            <a:r>
              <a:rPr lang="en-GB" altLang="zh-CN" sz="2000" dirty="0" smtClean="0"/>
              <a:t>{	public:</a:t>
            </a:r>
          </a:p>
          <a:p>
            <a:pPr lvl="1" eaLnBrk="1" hangingPunct="1">
              <a:lnSpc>
                <a:spcPct val="90000"/>
              </a:lnSpc>
              <a:buFontTx/>
              <a:buNone/>
              <a:defRPr/>
            </a:pPr>
            <a:r>
              <a:rPr lang="en-GB" altLang="zh-CN" sz="2000" dirty="0" smtClean="0"/>
              <a:t>		Complex </a:t>
            </a:r>
            <a:r>
              <a:rPr lang="en-GB" altLang="zh-CN" sz="2000" dirty="0" smtClean="0">
                <a:solidFill>
                  <a:schemeClr val="folHlink"/>
                </a:solidFill>
              </a:rPr>
              <a:t>operator +</a:t>
            </a:r>
            <a:r>
              <a:rPr lang="en-GB" altLang="zh-CN" sz="2000" dirty="0" smtClean="0"/>
              <a:t> (</a:t>
            </a:r>
            <a:r>
              <a:rPr lang="en-GB" altLang="zh-CN" sz="2000" dirty="0" err="1" smtClean="0"/>
              <a:t>const</a:t>
            </a:r>
            <a:r>
              <a:rPr lang="en-GB" altLang="zh-CN" sz="2000" dirty="0" smtClean="0"/>
              <a:t> Complex&amp; x) </a:t>
            </a:r>
            <a:r>
              <a:rPr lang="en-GB" altLang="zh-CN" sz="2000" dirty="0" err="1" smtClean="0"/>
              <a:t>const</a:t>
            </a:r>
            <a:endParaRPr lang="en-GB" altLang="zh-CN" sz="2000" dirty="0" smtClean="0"/>
          </a:p>
          <a:p>
            <a:pPr lvl="1" eaLnBrk="1" hangingPunct="1">
              <a:lnSpc>
                <a:spcPct val="90000"/>
              </a:lnSpc>
              <a:buFontTx/>
              <a:buNone/>
              <a:defRPr/>
            </a:pPr>
            <a:r>
              <a:rPr lang="en-GB" altLang="zh-CN" sz="2000" dirty="0" smtClean="0"/>
              <a:t>		{	Complex temp;</a:t>
            </a:r>
          </a:p>
          <a:p>
            <a:pPr lvl="1" eaLnBrk="1" hangingPunct="1">
              <a:lnSpc>
                <a:spcPct val="90000"/>
              </a:lnSpc>
              <a:buFontTx/>
              <a:buNone/>
              <a:defRPr/>
            </a:pPr>
            <a:r>
              <a:rPr lang="en-GB" altLang="zh-CN" sz="2000" dirty="0" smtClean="0"/>
              <a:t>			</a:t>
            </a:r>
            <a:r>
              <a:rPr lang="en-GB" altLang="zh-CN" sz="2000" dirty="0" err="1" smtClean="0"/>
              <a:t>temp.real</a:t>
            </a:r>
            <a:r>
              <a:rPr lang="en-GB" altLang="zh-CN" sz="2000" dirty="0" smtClean="0"/>
              <a:t> = </a:t>
            </a:r>
            <a:r>
              <a:rPr lang="en-GB" altLang="zh-CN" sz="2000" dirty="0" err="1" smtClean="0"/>
              <a:t>real+x.real</a:t>
            </a:r>
            <a:r>
              <a:rPr lang="en-GB" altLang="zh-CN" sz="2000" dirty="0" smtClean="0"/>
              <a:t>;</a:t>
            </a:r>
          </a:p>
          <a:p>
            <a:pPr lvl="1" eaLnBrk="1" hangingPunct="1">
              <a:lnSpc>
                <a:spcPct val="90000"/>
              </a:lnSpc>
              <a:buFontTx/>
              <a:buNone/>
              <a:defRPr/>
            </a:pPr>
            <a:r>
              <a:rPr lang="en-GB" altLang="zh-CN" sz="2000" dirty="0" smtClean="0"/>
              <a:t>			</a:t>
            </a:r>
            <a:r>
              <a:rPr lang="en-GB" altLang="zh-CN" sz="2000" dirty="0" err="1" smtClean="0"/>
              <a:t>temp.imag</a:t>
            </a:r>
            <a:r>
              <a:rPr lang="en-GB" altLang="zh-CN" sz="2000" dirty="0" smtClean="0"/>
              <a:t> = </a:t>
            </a:r>
            <a:r>
              <a:rPr lang="en-GB" altLang="zh-CN" sz="2000" dirty="0" err="1" smtClean="0"/>
              <a:t>imag+x.imag</a:t>
            </a:r>
            <a:r>
              <a:rPr lang="en-GB" altLang="zh-CN" sz="2000" dirty="0" smtClean="0"/>
              <a:t>;</a:t>
            </a:r>
          </a:p>
          <a:p>
            <a:pPr lvl="1" eaLnBrk="1" hangingPunct="1">
              <a:lnSpc>
                <a:spcPct val="90000"/>
              </a:lnSpc>
              <a:buFontTx/>
              <a:buNone/>
              <a:defRPr/>
            </a:pPr>
            <a:r>
              <a:rPr lang="en-GB" altLang="zh-CN" sz="2000" dirty="0" smtClean="0"/>
              <a:t>			return temp;</a:t>
            </a:r>
          </a:p>
          <a:p>
            <a:pPr lvl="1" eaLnBrk="1" hangingPunct="1">
              <a:lnSpc>
                <a:spcPct val="90000"/>
              </a:lnSpc>
              <a:buFontTx/>
              <a:buNone/>
              <a:defRPr/>
            </a:pPr>
            <a:r>
              <a:rPr lang="en-GB" altLang="zh-CN" sz="2000" dirty="0" smtClean="0"/>
              <a:t>		}</a:t>
            </a:r>
          </a:p>
          <a:p>
            <a:pPr lvl="1" eaLnBrk="1" hangingPunct="1">
              <a:lnSpc>
                <a:spcPct val="90000"/>
              </a:lnSpc>
              <a:buFontTx/>
              <a:buNone/>
              <a:defRPr/>
            </a:pPr>
            <a:r>
              <a:rPr lang="en-GB" altLang="zh-CN" sz="2000" dirty="0" smtClean="0"/>
              <a:t>    ......</a:t>
            </a:r>
            <a:endParaRPr lang="zh-CN" altLang="en-GB" sz="2000" dirty="0" smtClean="0"/>
          </a:p>
          <a:p>
            <a:pPr lvl="1" eaLnBrk="1" hangingPunct="1">
              <a:lnSpc>
                <a:spcPct val="90000"/>
              </a:lnSpc>
              <a:buFontTx/>
              <a:buNone/>
              <a:defRPr/>
            </a:pPr>
            <a:r>
              <a:rPr lang="en-GB" altLang="zh-CN" sz="2000" dirty="0" smtClean="0"/>
              <a:t>};</a:t>
            </a:r>
          </a:p>
          <a:p>
            <a:pPr lvl="1" eaLnBrk="1" hangingPunct="1">
              <a:lnSpc>
                <a:spcPct val="90000"/>
              </a:lnSpc>
              <a:buFontTx/>
              <a:buNone/>
              <a:defRPr/>
            </a:pPr>
            <a:r>
              <a:rPr lang="en-GB" altLang="zh-CN" sz="2000" dirty="0" smtClean="0"/>
              <a:t>……</a:t>
            </a:r>
          </a:p>
          <a:p>
            <a:pPr lvl="1" eaLnBrk="1" hangingPunct="1">
              <a:lnSpc>
                <a:spcPct val="90000"/>
              </a:lnSpc>
              <a:buFontTx/>
              <a:buNone/>
              <a:defRPr/>
            </a:pPr>
            <a:r>
              <a:rPr lang="en-GB" altLang="zh-CN" sz="2000" dirty="0" smtClean="0"/>
              <a:t>Complex a(1.0,2.0),b(3.0,4.0),c;</a:t>
            </a:r>
          </a:p>
          <a:p>
            <a:pPr lvl="1" eaLnBrk="1" hangingPunct="1">
              <a:lnSpc>
                <a:spcPct val="90000"/>
              </a:lnSpc>
              <a:buFontTx/>
              <a:buNone/>
              <a:defRPr/>
            </a:pPr>
            <a:r>
              <a:rPr lang="en-GB" altLang="zh-CN" sz="2000" dirty="0" smtClean="0"/>
              <a:t>c = </a:t>
            </a:r>
            <a:r>
              <a:rPr lang="en-GB" altLang="zh-CN" sz="2000" dirty="0" smtClean="0">
                <a:solidFill>
                  <a:srgbClr val="FFC000"/>
                </a:solidFill>
              </a:rPr>
              <a:t>a + b</a:t>
            </a:r>
            <a:r>
              <a:rPr lang="en-GB"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a:xfrm>
            <a:off x="250825" y="260350"/>
            <a:ext cx="8686800" cy="6337300"/>
          </a:xfrm>
        </p:spPr>
        <p:txBody>
          <a:bodyPr/>
          <a:lstStyle/>
          <a:p>
            <a:pPr lvl="1" eaLnBrk="1" hangingPunct="1">
              <a:lnSpc>
                <a:spcPct val="90000"/>
              </a:lnSpc>
              <a:defRPr/>
            </a:pPr>
            <a:r>
              <a:rPr lang="zh-CN" altLang="en-US" sz="2400" dirty="0" smtClean="0"/>
              <a:t>以全局函数形式重载，例如：</a:t>
            </a:r>
          </a:p>
          <a:p>
            <a:pPr lvl="1" eaLnBrk="1" hangingPunct="1">
              <a:lnSpc>
                <a:spcPct val="90000"/>
              </a:lnSpc>
              <a:buFontTx/>
              <a:buNone/>
              <a:defRPr/>
            </a:pPr>
            <a:r>
              <a:rPr lang="en-GB" altLang="zh-CN" sz="2400" dirty="0" smtClean="0"/>
              <a:t>class Complex</a:t>
            </a:r>
          </a:p>
          <a:p>
            <a:pPr lvl="1" eaLnBrk="1" hangingPunct="1">
              <a:lnSpc>
                <a:spcPct val="90000"/>
              </a:lnSpc>
              <a:buFontTx/>
              <a:buNone/>
              <a:defRPr/>
            </a:pPr>
            <a:r>
              <a:rPr lang="en-GB" altLang="zh-CN" sz="2400" dirty="0" smtClean="0"/>
              <a:t>{	......</a:t>
            </a:r>
          </a:p>
          <a:p>
            <a:pPr lvl="1" eaLnBrk="1" hangingPunct="1">
              <a:lnSpc>
                <a:spcPct val="90000"/>
              </a:lnSpc>
              <a:buFontTx/>
              <a:buNone/>
              <a:defRPr/>
            </a:pPr>
            <a:r>
              <a:rPr lang="en-GB" altLang="zh-CN" sz="2400" dirty="0" smtClean="0"/>
              <a:t>	friend Complex </a:t>
            </a:r>
            <a:r>
              <a:rPr lang="en-GB" altLang="zh-CN" sz="2400" dirty="0" smtClean="0">
                <a:solidFill>
                  <a:srgbClr val="FFC000"/>
                </a:solidFill>
              </a:rPr>
              <a:t>operator +</a:t>
            </a:r>
            <a:r>
              <a:rPr lang="en-GB" altLang="zh-CN" sz="2400" dirty="0" smtClean="0"/>
              <a:t> (</a:t>
            </a:r>
            <a:r>
              <a:rPr lang="en-GB" altLang="zh-CN" sz="2400" dirty="0" err="1" smtClean="0"/>
              <a:t>const</a:t>
            </a:r>
            <a:r>
              <a:rPr lang="en-GB" altLang="zh-CN" sz="2400" dirty="0" smtClean="0"/>
              <a:t> Complex&amp; c1, </a:t>
            </a:r>
          </a:p>
          <a:p>
            <a:pPr lvl="1" eaLnBrk="1" hangingPunct="1">
              <a:lnSpc>
                <a:spcPct val="90000"/>
              </a:lnSpc>
              <a:buFontTx/>
              <a:buNone/>
              <a:defRPr/>
            </a:pPr>
            <a:r>
              <a:rPr lang="en-GB" altLang="zh-CN" sz="2400" dirty="0" smtClean="0"/>
              <a:t>						     </a:t>
            </a:r>
            <a:r>
              <a:rPr lang="en-GB" altLang="zh-CN" sz="2400" dirty="0" err="1" smtClean="0"/>
              <a:t>const</a:t>
            </a:r>
            <a:r>
              <a:rPr lang="en-GB" altLang="zh-CN" sz="2400" dirty="0" smtClean="0"/>
              <a:t> Complex&amp; c2);</a:t>
            </a:r>
          </a:p>
          <a:p>
            <a:pPr lvl="1" eaLnBrk="1" hangingPunct="1">
              <a:lnSpc>
                <a:spcPct val="90000"/>
              </a:lnSpc>
              <a:buFontTx/>
              <a:buNone/>
              <a:defRPr/>
            </a:pPr>
            <a:r>
              <a:rPr lang="en-GB" altLang="zh-CN" sz="2400" dirty="0" smtClean="0"/>
              <a:t>};</a:t>
            </a:r>
          </a:p>
          <a:p>
            <a:pPr lvl="1" eaLnBrk="1" hangingPunct="1">
              <a:lnSpc>
                <a:spcPct val="90000"/>
              </a:lnSpc>
              <a:buFontTx/>
              <a:buNone/>
              <a:defRPr/>
            </a:pPr>
            <a:r>
              <a:rPr lang="en-GB" altLang="zh-CN" sz="2400" dirty="0" smtClean="0"/>
              <a:t>Complex </a:t>
            </a:r>
            <a:r>
              <a:rPr lang="en-GB" altLang="zh-CN" sz="2400" dirty="0" smtClean="0">
                <a:solidFill>
                  <a:schemeClr val="folHlink"/>
                </a:solidFill>
              </a:rPr>
              <a:t>operator +</a:t>
            </a:r>
            <a:r>
              <a:rPr lang="en-GB" altLang="zh-CN" sz="2400" dirty="0" smtClean="0"/>
              <a:t> (</a:t>
            </a:r>
            <a:r>
              <a:rPr lang="en-GB" altLang="zh-CN" sz="2400" dirty="0" err="1" smtClean="0"/>
              <a:t>const</a:t>
            </a:r>
            <a:r>
              <a:rPr lang="en-GB" altLang="zh-CN" sz="2400" dirty="0" smtClean="0"/>
              <a:t> Complex&amp; c1, </a:t>
            </a:r>
          </a:p>
          <a:p>
            <a:pPr lvl="1" eaLnBrk="1" hangingPunct="1">
              <a:lnSpc>
                <a:spcPct val="90000"/>
              </a:lnSpc>
              <a:buFontTx/>
              <a:buNone/>
              <a:defRPr/>
            </a:pPr>
            <a:r>
              <a:rPr lang="en-GB" altLang="zh-CN" sz="2400" dirty="0" smtClean="0"/>
              <a:t>					  </a:t>
            </a:r>
            <a:r>
              <a:rPr lang="en-GB" altLang="zh-CN" sz="2400" dirty="0" err="1" smtClean="0"/>
              <a:t>const</a:t>
            </a:r>
            <a:r>
              <a:rPr lang="en-GB" altLang="zh-CN" sz="2400" dirty="0" smtClean="0"/>
              <a:t> Complex&amp; c2)</a:t>
            </a:r>
          </a:p>
          <a:p>
            <a:pPr lvl="1" eaLnBrk="1" hangingPunct="1">
              <a:lnSpc>
                <a:spcPct val="90000"/>
              </a:lnSpc>
              <a:buFontTx/>
              <a:buNone/>
              <a:defRPr/>
            </a:pPr>
            <a:r>
              <a:rPr lang="en-GB" altLang="zh-CN" sz="2400" dirty="0" smtClean="0"/>
              <a:t>{	Complex temp;</a:t>
            </a:r>
          </a:p>
          <a:p>
            <a:pPr lvl="1" eaLnBrk="1" hangingPunct="1">
              <a:lnSpc>
                <a:spcPct val="90000"/>
              </a:lnSpc>
              <a:buFontTx/>
              <a:buNone/>
              <a:defRPr/>
            </a:pPr>
            <a:r>
              <a:rPr lang="en-GB" altLang="zh-CN" sz="2400" dirty="0" smtClean="0"/>
              <a:t>	</a:t>
            </a:r>
            <a:r>
              <a:rPr lang="en-GB" altLang="zh-CN" sz="2400" dirty="0" err="1" smtClean="0"/>
              <a:t>temp.real</a:t>
            </a:r>
            <a:r>
              <a:rPr lang="en-GB" altLang="zh-CN" sz="2400" dirty="0" smtClean="0"/>
              <a:t> = c1.real + c2.real;</a:t>
            </a:r>
          </a:p>
          <a:p>
            <a:pPr lvl="1" eaLnBrk="1" hangingPunct="1">
              <a:lnSpc>
                <a:spcPct val="90000"/>
              </a:lnSpc>
              <a:buFontTx/>
              <a:buNone/>
              <a:defRPr/>
            </a:pPr>
            <a:r>
              <a:rPr lang="en-GB" altLang="zh-CN" sz="2400" dirty="0" smtClean="0"/>
              <a:t>	</a:t>
            </a:r>
            <a:r>
              <a:rPr lang="en-GB" altLang="zh-CN" sz="2400" dirty="0" err="1" smtClean="0"/>
              <a:t>temp.imag</a:t>
            </a:r>
            <a:r>
              <a:rPr lang="en-GB" altLang="zh-CN" sz="2400" dirty="0" smtClean="0"/>
              <a:t> = c1.imag + c2.imag;</a:t>
            </a:r>
          </a:p>
          <a:p>
            <a:pPr lvl="1" eaLnBrk="1" hangingPunct="1">
              <a:lnSpc>
                <a:spcPct val="90000"/>
              </a:lnSpc>
              <a:buFontTx/>
              <a:buNone/>
              <a:defRPr/>
            </a:pPr>
            <a:r>
              <a:rPr lang="en-GB" altLang="zh-CN" sz="2400" dirty="0" smtClean="0"/>
              <a:t>	return temp;</a:t>
            </a:r>
          </a:p>
          <a:p>
            <a:pPr lvl="1" eaLnBrk="1" hangingPunct="1">
              <a:lnSpc>
                <a:spcPct val="90000"/>
              </a:lnSpc>
              <a:buFontTx/>
              <a:buNone/>
              <a:defRPr/>
            </a:pPr>
            <a:r>
              <a:rPr lang="en-GB" altLang="zh-CN" sz="2400" dirty="0" smtClean="0"/>
              <a:t>}</a:t>
            </a:r>
          </a:p>
          <a:p>
            <a:pPr lvl="1" eaLnBrk="1" hangingPunct="1">
              <a:lnSpc>
                <a:spcPct val="90000"/>
              </a:lnSpc>
              <a:buFontTx/>
              <a:buNone/>
              <a:defRPr/>
            </a:pPr>
            <a:r>
              <a:rPr lang="en-GB" altLang="zh-CN" sz="2000" dirty="0" smtClean="0"/>
              <a:t>……</a:t>
            </a:r>
          </a:p>
          <a:p>
            <a:pPr lvl="1" eaLnBrk="1" hangingPunct="1">
              <a:lnSpc>
                <a:spcPct val="90000"/>
              </a:lnSpc>
              <a:buFontTx/>
              <a:buNone/>
              <a:defRPr/>
            </a:pPr>
            <a:r>
              <a:rPr lang="en-GB" altLang="zh-CN" sz="2000" dirty="0" smtClean="0"/>
              <a:t>Complex a(1.0,2.0),b(3.0,4.0),c;</a:t>
            </a:r>
          </a:p>
          <a:p>
            <a:pPr lvl="1" eaLnBrk="1" hangingPunct="1">
              <a:lnSpc>
                <a:spcPct val="90000"/>
              </a:lnSpc>
              <a:buFontTx/>
              <a:buNone/>
              <a:defRPr/>
            </a:pPr>
            <a:r>
              <a:rPr lang="en-GB" altLang="zh-CN" sz="2000" dirty="0" smtClean="0"/>
              <a:t>c =</a:t>
            </a:r>
            <a:r>
              <a:rPr lang="en-GB" altLang="zh-CN" sz="2000" dirty="0" smtClean="0">
                <a:solidFill>
                  <a:srgbClr val="FFC000"/>
                </a:solidFill>
              </a:rPr>
              <a:t> a + b</a:t>
            </a:r>
            <a:r>
              <a:rPr lang="en-GB" altLang="zh-CN" sz="2000" dirty="0" smtClean="0"/>
              <a:t>;</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a:xfrm>
            <a:off x="685800" y="381000"/>
            <a:ext cx="7772400" cy="1143000"/>
          </a:xfrm>
        </p:spPr>
        <p:txBody>
          <a:bodyPr/>
          <a:lstStyle/>
          <a:p>
            <a:pPr eaLnBrk="1" hangingPunct="1">
              <a:defRPr/>
            </a:pPr>
            <a:r>
              <a:rPr lang="zh-CN" altLang="en-GB" smtClean="0">
                <a:latin typeface="Times New Roman" pitchFamily="18" charset="0"/>
              </a:rPr>
              <a:t>操作符重载的基本原则</a:t>
            </a:r>
            <a:r>
              <a:rPr lang="zh-CN" altLang="en-US" smtClean="0"/>
              <a:t> </a:t>
            </a:r>
          </a:p>
        </p:txBody>
      </p:sp>
      <p:sp>
        <p:nvSpPr>
          <p:cNvPr id="10246" name="Rectangle 6"/>
          <p:cNvSpPr>
            <a:spLocks noGrp="1" noChangeArrowheads="1"/>
          </p:cNvSpPr>
          <p:nvPr>
            <p:ph type="body" idx="1"/>
          </p:nvPr>
        </p:nvSpPr>
        <p:spPr>
          <a:xfrm>
            <a:off x="684213" y="1752600"/>
            <a:ext cx="7696200" cy="4495800"/>
          </a:xfrm>
        </p:spPr>
        <p:txBody>
          <a:bodyPr>
            <a:normAutofit lnSpcReduction="10000"/>
          </a:bodyPr>
          <a:lstStyle/>
          <a:p>
            <a:pPr eaLnBrk="1" hangingPunct="1">
              <a:defRPr/>
            </a:pPr>
            <a:r>
              <a:rPr lang="zh-CN" altLang="en-US" sz="2800" dirty="0" smtClean="0"/>
              <a:t>只能重载</a:t>
            </a:r>
            <a:r>
              <a:rPr lang="en-US" altLang="zh-CN" sz="2800" dirty="0" smtClean="0"/>
              <a:t>C++</a:t>
            </a:r>
            <a:r>
              <a:rPr lang="zh-CN" altLang="en-US" sz="2800" dirty="0" smtClean="0"/>
              <a:t>语言中</a:t>
            </a:r>
            <a:r>
              <a:rPr lang="zh-CN" altLang="en-US" sz="2800" dirty="0" smtClean="0">
                <a:solidFill>
                  <a:schemeClr val="folHlink"/>
                </a:solidFill>
              </a:rPr>
              <a:t>已有的</a:t>
            </a:r>
            <a:r>
              <a:rPr lang="zh-CN" altLang="en-US" sz="2800" dirty="0" smtClean="0"/>
              <a:t>操作符，不可臆造新的操作符。</a:t>
            </a:r>
          </a:p>
          <a:p>
            <a:pPr eaLnBrk="1" hangingPunct="1">
              <a:defRPr/>
            </a:pPr>
            <a:r>
              <a:rPr lang="zh-CN" altLang="en-US" sz="2800" dirty="0" smtClean="0"/>
              <a:t>可以重载</a:t>
            </a:r>
            <a:r>
              <a:rPr lang="en-US" altLang="zh-CN" sz="2800" dirty="0" smtClean="0"/>
              <a:t>C++</a:t>
            </a:r>
            <a:r>
              <a:rPr lang="zh-CN" altLang="en-US" sz="2800" dirty="0" smtClean="0"/>
              <a:t>中除下列操作符外的所有操作符：</a:t>
            </a:r>
            <a:r>
              <a:rPr lang="zh-CN" altLang="en-US" sz="2800" dirty="0" smtClean="0">
                <a:latin typeface="Arial"/>
              </a:rPr>
              <a:t>“</a:t>
            </a:r>
            <a:r>
              <a:rPr lang="en-US" altLang="zh-CN" sz="2800" dirty="0" smtClean="0">
                <a:solidFill>
                  <a:schemeClr val="folHlink"/>
                </a:solidFill>
              </a:rPr>
              <a:t>.</a:t>
            </a:r>
            <a:r>
              <a:rPr lang="en-US" altLang="zh-CN" sz="2800" dirty="0" smtClean="0">
                <a:latin typeface="Arial"/>
              </a:rPr>
              <a:t>”</a:t>
            </a:r>
            <a:r>
              <a:rPr lang="zh-CN" altLang="en-US" sz="2800" dirty="0" smtClean="0"/>
              <a:t>，</a:t>
            </a:r>
            <a:r>
              <a:rPr lang="zh-CN" altLang="en-US" sz="2800" dirty="0" smtClean="0">
                <a:latin typeface="Arial"/>
              </a:rPr>
              <a:t>“</a:t>
            </a:r>
            <a:r>
              <a:rPr lang="en-US" altLang="zh-CN" sz="2800" dirty="0" smtClean="0">
                <a:solidFill>
                  <a:schemeClr val="folHlink"/>
                </a:solidFill>
              </a:rPr>
              <a:t>.*</a:t>
            </a:r>
            <a:r>
              <a:rPr lang="en-US" altLang="zh-CN" sz="2800" dirty="0" smtClean="0">
                <a:latin typeface="Arial"/>
              </a:rPr>
              <a:t>”</a:t>
            </a:r>
            <a:r>
              <a:rPr lang="zh-CN" altLang="en-US" sz="2800" dirty="0" smtClean="0"/>
              <a:t>，</a:t>
            </a:r>
            <a:r>
              <a:rPr lang="zh-CN" altLang="en-US" sz="2800" dirty="0" smtClean="0">
                <a:latin typeface="Arial"/>
              </a:rPr>
              <a:t>“</a:t>
            </a:r>
            <a:r>
              <a:rPr lang="en-US" altLang="zh-CN" sz="2800" dirty="0" smtClean="0">
                <a:solidFill>
                  <a:schemeClr val="folHlink"/>
                </a:solidFill>
              </a:rPr>
              <a:t>?:</a:t>
            </a:r>
            <a:r>
              <a:rPr lang="en-US" altLang="zh-CN" sz="2800" dirty="0" smtClean="0">
                <a:latin typeface="Arial"/>
              </a:rPr>
              <a:t>”</a:t>
            </a:r>
            <a:r>
              <a:rPr lang="zh-CN" altLang="en-US" sz="2800" dirty="0" smtClean="0"/>
              <a:t>，</a:t>
            </a:r>
            <a:r>
              <a:rPr lang="zh-CN" altLang="en-US" sz="2800" dirty="0" smtClean="0">
                <a:latin typeface="Arial"/>
              </a:rPr>
              <a:t>“</a:t>
            </a:r>
            <a:r>
              <a:rPr lang="en-US" altLang="zh-CN" sz="2800" dirty="0" smtClean="0">
                <a:solidFill>
                  <a:schemeClr val="folHlink"/>
                </a:solidFill>
              </a:rPr>
              <a:t>::</a:t>
            </a:r>
            <a:r>
              <a:rPr lang="en-US" altLang="zh-CN" sz="2800" dirty="0" smtClean="0">
                <a:latin typeface="Arial"/>
              </a:rPr>
              <a:t>”</a:t>
            </a:r>
            <a:r>
              <a:rPr lang="zh-CN" altLang="en-US" sz="2800" dirty="0" smtClean="0"/>
              <a:t>，</a:t>
            </a:r>
            <a:r>
              <a:rPr lang="zh-CN" altLang="en-US" sz="2800" dirty="0" smtClean="0">
                <a:latin typeface="Arial"/>
              </a:rPr>
              <a:t>“</a:t>
            </a:r>
            <a:r>
              <a:rPr lang="en-US" altLang="zh-CN" sz="2800" dirty="0" err="1" smtClean="0">
                <a:solidFill>
                  <a:schemeClr val="folHlink"/>
                </a:solidFill>
              </a:rPr>
              <a:t>sizeof</a:t>
            </a:r>
            <a:r>
              <a:rPr lang="en-US" altLang="zh-CN" sz="2800" dirty="0" smtClean="0">
                <a:latin typeface="Arial"/>
              </a:rPr>
              <a:t>”</a:t>
            </a:r>
            <a:endParaRPr lang="en-US" altLang="zh-CN" sz="2800" dirty="0" smtClean="0"/>
          </a:p>
          <a:p>
            <a:pPr eaLnBrk="1" hangingPunct="1">
              <a:defRPr/>
            </a:pPr>
            <a:r>
              <a:rPr lang="zh-CN" altLang="zh-CN" sz="2800" dirty="0" smtClean="0"/>
              <a:t>遵循已有操作符的语法</a:t>
            </a:r>
            <a:r>
              <a:rPr lang="en-US" altLang="zh-CN" sz="2800" dirty="0" smtClean="0"/>
              <a:t>:</a:t>
            </a:r>
          </a:p>
          <a:p>
            <a:pPr lvl="1" eaLnBrk="1" hangingPunct="1">
              <a:defRPr/>
            </a:pPr>
            <a:r>
              <a:rPr lang="zh-CN" altLang="en-US" sz="2400" dirty="0" smtClean="0"/>
              <a:t>不能改变操作数个数。</a:t>
            </a:r>
          </a:p>
          <a:p>
            <a:pPr lvl="1" eaLnBrk="1" hangingPunct="1">
              <a:defRPr/>
            </a:pPr>
            <a:r>
              <a:rPr lang="zh-CN" altLang="en-US" sz="2400" dirty="0" smtClean="0"/>
              <a:t>不改变原操作符的优先级和结合性。</a:t>
            </a:r>
          </a:p>
          <a:p>
            <a:pPr eaLnBrk="1" hangingPunct="1">
              <a:defRPr/>
            </a:pPr>
            <a:r>
              <a:rPr lang="zh-CN" altLang="en-GB" sz="2800" dirty="0" smtClean="0">
                <a:solidFill>
                  <a:srgbClr val="FF9933"/>
                </a:solidFill>
              </a:rPr>
              <a:t>尽量</a:t>
            </a:r>
            <a:r>
              <a:rPr lang="zh-CN" altLang="en-GB" sz="2800" dirty="0" smtClean="0"/>
              <a:t>遵循已有操作符的语义（不是必需的）。</a:t>
            </a:r>
            <a:r>
              <a:rPr lang="zh-CN" altLang="en-US" sz="2800" dirty="0" smtClean="0"/>
              <a:t> </a:t>
            </a:r>
          </a:p>
          <a:p>
            <a:pPr eaLnBrk="1" hangingPunct="1">
              <a:defRPr/>
            </a:pPr>
            <a:r>
              <a:rPr lang="zh-CN" altLang="en-US" sz="2800" dirty="0" smtClean="0"/>
              <a:t>重载操作符时，其操作数中至少应该有一个是</a:t>
            </a:r>
            <a:r>
              <a:rPr lang="zh-CN" altLang="en-GB" sz="2800" dirty="0" smtClean="0">
                <a:solidFill>
                  <a:schemeClr val="folHlink"/>
                </a:solidFill>
              </a:rPr>
              <a:t>类、结构、枚举</a:t>
            </a:r>
            <a:r>
              <a:rPr lang="zh-CN" altLang="en-GB" sz="2800" dirty="0" smtClean="0"/>
              <a:t>以及</a:t>
            </a:r>
            <a:r>
              <a:rPr lang="zh-CN" altLang="en-GB" sz="2800" dirty="0" smtClean="0">
                <a:solidFill>
                  <a:schemeClr val="folHlink"/>
                </a:solidFill>
              </a:rPr>
              <a:t>它们的引用类型</a:t>
            </a:r>
            <a:r>
              <a:rPr lang="zh-CN" altLang="en-US" sz="28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smtClean="0"/>
              <a:t>操作符重载的实现途径</a:t>
            </a:r>
            <a:endParaRPr lang="zh-CN" altLang="en-US" smtClean="0"/>
          </a:p>
        </p:txBody>
      </p:sp>
      <p:sp>
        <p:nvSpPr>
          <p:cNvPr id="3" name="内容占位符 2"/>
          <p:cNvSpPr>
            <a:spLocks noGrp="1"/>
          </p:cNvSpPr>
          <p:nvPr>
            <p:ph idx="1"/>
          </p:nvPr>
        </p:nvSpPr>
        <p:spPr>
          <a:xfrm>
            <a:off x="457200" y="1600200"/>
            <a:ext cx="8229600" cy="4997450"/>
          </a:xfrm>
        </p:spPr>
        <p:txBody>
          <a:bodyPr>
            <a:normAutofit/>
          </a:bodyPr>
          <a:lstStyle/>
          <a:p>
            <a:pPr eaLnBrk="1" hangingPunct="1">
              <a:defRPr/>
            </a:pPr>
            <a:r>
              <a:rPr lang="zh-CN" altLang="en-US" smtClean="0"/>
              <a:t>操作符重载可通过下面两个途径来实现：</a:t>
            </a:r>
            <a:endParaRPr lang="en-US" altLang="zh-CN" smtClean="0"/>
          </a:p>
          <a:p>
            <a:pPr lvl="1" eaLnBrk="1" hangingPunct="1">
              <a:defRPr/>
            </a:pPr>
            <a:r>
              <a:rPr lang="zh-CN" altLang="zh-CN" smtClean="0"/>
              <a:t>作为一个类的非静态的</a:t>
            </a:r>
            <a:r>
              <a:rPr lang="zh-CN" altLang="zh-CN" smtClean="0">
                <a:solidFill>
                  <a:srgbClr val="FFC000"/>
                </a:solidFill>
              </a:rPr>
              <a:t>成员函数</a:t>
            </a:r>
            <a:r>
              <a:rPr lang="zh-CN" altLang="en-US" smtClean="0"/>
              <a:t>（</a:t>
            </a:r>
            <a:r>
              <a:rPr lang="en-US" altLang="zh-CN" smtClean="0"/>
              <a:t>new</a:t>
            </a:r>
            <a:r>
              <a:rPr lang="zh-CN" altLang="en-US" smtClean="0"/>
              <a:t>和</a:t>
            </a:r>
            <a:r>
              <a:rPr lang="en-US" altLang="zh-CN" smtClean="0"/>
              <a:t>delete</a:t>
            </a:r>
            <a:r>
              <a:rPr lang="zh-CN" altLang="en-US" smtClean="0"/>
              <a:t>除外）。</a:t>
            </a:r>
            <a:endParaRPr lang="en-US" altLang="zh-CN" smtClean="0"/>
          </a:p>
          <a:p>
            <a:pPr lvl="1" eaLnBrk="1" hangingPunct="1">
              <a:defRPr/>
            </a:pPr>
            <a:r>
              <a:rPr lang="zh-CN" altLang="en-US" smtClean="0"/>
              <a:t>作为一个</a:t>
            </a:r>
            <a:r>
              <a:rPr lang="zh-CN" altLang="zh-CN" smtClean="0">
                <a:solidFill>
                  <a:srgbClr val="FFC000"/>
                </a:solidFill>
              </a:rPr>
              <a:t>全局</a:t>
            </a:r>
            <a:r>
              <a:rPr lang="zh-CN" altLang="en-US" smtClean="0"/>
              <a:t>（友元）</a:t>
            </a:r>
            <a:r>
              <a:rPr lang="zh-CN" altLang="zh-CN" smtClean="0"/>
              <a:t>函数</a:t>
            </a:r>
            <a:r>
              <a:rPr lang="zh-CN" altLang="en-US" smtClean="0"/>
              <a:t>。</a:t>
            </a:r>
            <a:endParaRPr lang="en-US" altLang="zh-CN" smtClean="0"/>
          </a:p>
          <a:p>
            <a:pPr eaLnBrk="1" hangingPunct="1">
              <a:defRPr/>
            </a:pPr>
            <a:r>
              <a:rPr lang="zh-CN" altLang="en-US" smtClean="0"/>
              <a:t>一般情况下，一个操作符既可以</a:t>
            </a:r>
            <a:r>
              <a:rPr lang="zh-CN" altLang="zh-CN" smtClean="0"/>
              <a:t>作为全局函数</a:t>
            </a:r>
            <a:r>
              <a:rPr lang="zh-CN" altLang="en-US" smtClean="0"/>
              <a:t>，也可以</a:t>
            </a:r>
            <a:r>
              <a:rPr lang="zh-CN" altLang="zh-CN" smtClean="0"/>
              <a:t>作为成员函数来重载</a:t>
            </a:r>
            <a:r>
              <a:rPr lang="zh-CN" altLang="en-US" smtClean="0"/>
              <a:t>。</a:t>
            </a:r>
            <a:endParaRPr lang="en-US" altLang="zh-CN" smtClean="0"/>
          </a:p>
          <a:p>
            <a:pPr eaLnBrk="1" hangingPunct="1">
              <a:defRPr/>
            </a:pPr>
            <a:r>
              <a:rPr lang="zh-CN" altLang="zh-CN" smtClean="0"/>
              <a:t>在有些情况下，操作符重载只能作为全局函数或只能作为成员函数来重载。</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11340</TotalTime>
  <Words>1767</Words>
  <Application>Microsoft Office PowerPoint</Application>
  <PresentationFormat>全屏显示(4:3)</PresentationFormat>
  <Paragraphs>560</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Globe</vt:lpstr>
      <vt:lpstr>第七章 操作符重载</vt:lpstr>
      <vt:lpstr>本章内容</vt:lpstr>
      <vt:lpstr>操作符重载的需要性 </vt:lpstr>
      <vt:lpstr>PowerPoint 演示文稿</vt:lpstr>
      <vt:lpstr>PowerPoint 演示文稿</vt:lpstr>
      <vt:lpstr>PowerPoint 演示文稿</vt:lpstr>
      <vt:lpstr>PowerPoint 演示文稿</vt:lpstr>
      <vt:lpstr>操作符重载的基本原则 </vt:lpstr>
      <vt:lpstr>操作符重载的实现途径</vt:lpstr>
      <vt:lpstr>双目操作符重载</vt:lpstr>
      <vt:lpstr>例、实现复数的“等于”和“不等于”操作</vt:lpstr>
      <vt:lpstr>双目操作符重（续1）</vt:lpstr>
      <vt:lpstr>例：重载操作符+，使其能够实现实数与复数的混合运算。 </vt:lpstr>
      <vt:lpstr>PowerPoint 演示文稿</vt:lpstr>
      <vt:lpstr>单目操作符重载</vt:lpstr>
      <vt:lpstr>例：实现复数的取负操作</vt:lpstr>
      <vt:lpstr>单目操作符重载（续1）</vt:lpstr>
      <vt:lpstr>操作符++和-- 的重载</vt:lpstr>
      <vt:lpstr>PowerPoint 演示文稿</vt:lpstr>
      <vt:lpstr>赋值操作符“=”的重载</vt:lpstr>
      <vt:lpstr>PowerPoint 演示文稿</vt:lpstr>
      <vt:lpstr>PowerPoint 演示文稿</vt:lpstr>
      <vt:lpstr>PowerPoint 演示文稿</vt:lpstr>
      <vt:lpstr>PowerPoint 演示文稿</vt:lpstr>
      <vt:lpstr>PowerPoint 演示文稿</vt:lpstr>
      <vt:lpstr>数组元素访问操作符 “[]”的重载 </vt:lpstr>
      <vt:lpstr>类成员访问操作符“-&gt;”的重载 </vt:lpstr>
      <vt:lpstr>PowerPoint 演示文稿</vt:lpstr>
      <vt:lpstr>操作符new与delete的重载 </vt:lpstr>
      <vt:lpstr>重载操作符new</vt:lpstr>
      <vt:lpstr>例：把动态对象初始化为全‘0’</vt:lpstr>
      <vt:lpstr>例：在非“堆区” 为动态对象分配空间</vt:lpstr>
      <vt:lpstr>重载delete</vt:lpstr>
      <vt:lpstr>例：重载操作符new与delete来管理程序中某类动态对象的堆空间。 </vt:lpstr>
      <vt:lpstr>PowerPoint 演示文稿</vt:lpstr>
      <vt:lpstr>PowerPoint 演示文稿</vt:lpstr>
      <vt:lpstr>PowerPoint 演示文稿</vt:lpstr>
      <vt:lpstr>PowerPoint 演示文稿</vt:lpstr>
      <vt:lpstr>PowerPoint 演示文稿</vt:lpstr>
      <vt:lpstr>自定义类型转换操作符 </vt:lpstr>
      <vt:lpstr>PowerPoint 演示文稿</vt:lpstr>
      <vt:lpstr>歧义问题</vt:lpstr>
      <vt:lpstr>PowerPoint 演示文稿</vt:lpstr>
      <vt:lpstr>函数调用操作符“()”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zjs</dc:creator>
  <cp:lastModifiedBy>allan</cp:lastModifiedBy>
  <cp:revision>524</cp:revision>
  <dcterms:created xsi:type="dcterms:W3CDTF">1999-06-07T10:00:06Z</dcterms:created>
  <dcterms:modified xsi:type="dcterms:W3CDTF">2016-10-26T23:34:37Z</dcterms:modified>
</cp:coreProperties>
</file>