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5" r:id="rId7"/>
    <p:sldId id="266" r:id="rId8"/>
    <p:sldId id="267" r:id="rId9"/>
    <p:sldId id="272" r:id="rId10"/>
    <p:sldId id="273" r:id="rId11"/>
    <p:sldId id="275" r:id="rId12"/>
    <p:sldId id="276" r:id="rId13"/>
    <p:sldId id="277" r:id="rId14"/>
    <p:sldId id="278" r:id="rId15"/>
    <p:sldId id="279" r:id="rId16"/>
    <p:sldId id="280" r:id="rId17"/>
    <p:sldId id="281" r:id="rId18"/>
    <p:sldId id="286" r:id="rId19"/>
    <p:sldId id="293" r:id="rId20"/>
    <p:sldId id="294" r:id="rId21"/>
    <p:sldId id="295" r:id="rId22"/>
    <p:sldId id="296" r:id="rId23"/>
    <p:sldId id="297" r:id="rId24"/>
    <p:sldId id="298" r:id="rId25"/>
    <p:sldId id="302" r:id="rId26"/>
    <p:sldId id="346" r:id="rId27"/>
    <p:sldId id="300" r:id="rId28"/>
    <p:sldId id="347" r:id="rId29"/>
    <p:sldId id="312" r:id="rId30"/>
    <p:sldId id="313" r:id="rId31"/>
    <p:sldId id="328" r:id="rId32"/>
    <p:sldId id="329" r:id="rId33"/>
    <p:sldId id="332" r:id="rId34"/>
    <p:sldId id="331" r:id="rId35"/>
    <p:sldId id="333" r:id="rId36"/>
    <p:sldId id="349" r:id="rId37"/>
    <p:sldId id="334" r:id="rId38"/>
    <p:sldId id="335" r:id="rId39"/>
    <p:sldId id="337" r:id="rId40"/>
    <p:sldId id="338" r:id="rId41"/>
    <p:sldId id="339" r:id="rId42"/>
    <p:sldId id="340" r:id="rId43"/>
    <p:sldId id="341" r:id="rId44"/>
    <p:sldId id="343" r:id="rId45"/>
    <p:sldId id="344" r:id="rId46"/>
    <p:sldId id="345"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A82A81A-BB48-42F6-836B-3DFF9CE38055}" type="datetimeFigureOut">
              <a:rPr lang="zh-CN" altLang="en-US" smtClean="0"/>
              <a:t>2016/3/27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C863BA-0B65-4689-8934-61F07E42471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2A81A-BB48-42F6-836B-3DFF9CE38055}" type="datetimeFigureOut">
              <a:rPr lang="zh-CN" altLang="en-US" smtClean="0"/>
              <a:t>2016/3/27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863BA-0B65-4689-8934-61F07E42471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baike.baidu.com/view/6617.htm" TargetMode="External"/><Relationship Id="rId2" Type="http://schemas.openxmlformats.org/officeDocument/2006/relationships/hyperlink" Target="http://baike.baidu.com/view/6567.ht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27088" y="603250"/>
            <a:ext cx="7550150" cy="773113"/>
          </a:xfrm>
          <a:solidFill>
            <a:srgbClr val="F8F8F8"/>
          </a:solidFill>
        </p:spPr>
        <p:txBody>
          <a:bodyPr/>
          <a:lstStyle/>
          <a:p>
            <a:r>
              <a:rPr lang="zh-CN">
                <a:solidFill>
                  <a:srgbClr val="120755"/>
                </a:solidFill>
                <a:effectLst>
                  <a:outerShdw blurRad="38100" dist="38100" dir="2700000" algn="tl">
                    <a:srgbClr val="C0C0C0"/>
                  </a:outerShdw>
                </a:effectLst>
                <a:ea typeface="黑体" pitchFamily="49" charset="-122"/>
              </a:rPr>
              <a:t>第一章 马克思主义自然观</a:t>
            </a:r>
          </a:p>
        </p:txBody>
      </p:sp>
      <p:sp>
        <p:nvSpPr>
          <p:cNvPr id="18435" name="Rectangle 3"/>
          <p:cNvSpPr>
            <a:spLocks noGrp="1" noChangeArrowheads="1"/>
          </p:cNvSpPr>
          <p:nvPr>
            <p:ph idx="4294967295"/>
          </p:nvPr>
        </p:nvSpPr>
        <p:spPr>
          <a:xfrm>
            <a:off x="-376238" y="1600200"/>
            <a:ext cx="9520238" cy="5105400"/>
          </a:xfrm>
        </p:spPr>
        <p:txBody>
          <a:bodyPr/>
          <a:lstStyle/>
          <a:p>
            <a:pPr lvl="1" eaLnBrk="1" hangingPunct="1">
              <a:buFontTx/>
              <a:buNone/>
            </a:pPr>
            <a:r>
              <a:rPr lang="en-US" dirty="0">
                <a:solidFill>
                  <a:srgbClr val="000000"/>
                </a:solidFill>
                <a:ea typeface="黑体" pitchFamily="49" charset="-122"/>
              </a:rPr>
              <a:t>   </a:t>
            </a:r>
            <a:r>
              <a:rPr lang="zh-CN" altLang="en-US" sz="3600" dirty="0">
                <a:solidFill>
                  <a:srgbClr val="990000"/>
                </a:solidFill>
                <a:ea typeface="黑体" pitchFamily="49" charset="-122"/>
              </a:rPr>
              <a:t>自然观</a:t>
            </a:r>
            <a:r>
              <a:rPr lang="zh-CN" altLang="en-US" dirty="0">
                <a:solidFill>
                  <a:srgbClr val="990000"/>
                </a:solidFill>
                <a:ea typeface="黑体" pitchFamily="49" charset="-122"/>
              </a:rPr>
              <a:t>：</a:t>
            </a:r>
            <a:r>
              <a:rPr lang="zh-CN" altLang="en-US" dirty="0">
                <a:solidFill>
                  <a:srgbClr val="000000"/>
                </a:solidFill>
                <a:ea typeface="黑体" pitchFamily="49" charset="-122"/>
              </a:rPr>
              <a:t>是人们对自然界的根本看法或总的观点，它既是世界观的重要组成部分，又是人们认识和改造自然的方法论。</a:t>
            </a:r>
          </a:p>
          <a:p>
            <a:pPr lvl="1" eaLnBrk="1" hangingPunct="1">
              <a:buFontTx/>
              <a:buNone/>
            </a:pPr>
            <a:r>
              <a:rPr lang="zh-CN" altLang="en-US" dirty="0">
                <a:solidFill>
                  <a:srgbClr val="990000"/>
                </a:solidFill>
                <a:ea typeface="黑体" pitchFamily="49" charset="-122"/>
              </a:rPr>
              <a:t>  </a:t>
            </a:r>
            <a:r>
              <a:rPr lang="zh-CN" altLang="en-US" sz="2000" b="1" dirty="0">
                <a:solidFill>
                  <a:srgbClr val="990000"/>
                </a:solidFill>
                <a:ea typeface="黑体" pitchFamily="49" charset="-122"/>
              </a:rPr>
              <a:t>历史上曾经出现的自然观：</a:t>
            </a:r>
          </a:p>
          <a:p>
            <a:pPr lvl="1" eaLnBrk="1" hangingPunct="1">
              <a:buFontTx/>
              <a:buNone/>
            </a:pPr>
            <a:r>
              <a:rPr lang="zh-CN" altLang="en-US" sz="2000" dirty="0">
                <a:solidFill>
                  <a:srgbClr val="000000"/>
                </a:solidFill>
                <a:ea typeface="黑体" pitchFamily="49" charset="-122"/>
              </a:rPr>
              <a:t>   </a:t>
            </a:r>
            <a:r>
              <a:rPr lang="en-US" sz="2000" dirty="0">
                <a:solidFill>
                  <a:srgbClr val="000000"/>
                </a:solidFill>
                <a:ea typeface="黑体" pitchFamily="49" charset="-122"/>
              </a:rPr>
              <a:t>1</a:t>
            </a:r>
            <a:r>
              <a:rPr lang="zh-CN" altLang="en-US" sz="2000" dirty="0">
                <a:solidFill>
                  <a:srgbClr val="000000"/>
                </a:solidFill>
                <a:ea typeface="黑体" pitchFamily="49" charset="-122"/>
              </a:rPr>
              <a:t>、史前神话自然观；</a:t>
            </a:r>
          </a:p>
          <a:p>
            <a:pPr lvl="1" eaLnBrk="1" hangingPunct="1">
              <a:buFontTx/>
              <a:buNone/>
            </a:pPr>
            <a:r>
              <a:rPr lang="zh-CN" altLang="en-US" sz="2000" dirty="0">
                <a:solidFill>
                  <a:srgbClr val="000000"/>
                </a:solidFill>
                <a:ea typeface="黑体" pitchFamily="49" charset="-122"/>
              </a:rPr>
              <a:t>   </a:t>
            </a:r>
            <a:r>
              <a:rPr lang="en-US" sz="2000" dirty="0">
                <a:solidFill>
                  <a:srgbClr val="000000"/>
                </a:solidFill>
                <a:ea typeface="黑体" pitchFamily="49" charset="-122"/>
              </a:rPr>
              <a:t>2</a:t>
            </a:r>
            <a:r>
              <a:rPr lang="zh-CN" altLang="en-US" sz="2000" dirty="0">
                <a:solidFill>
                  <a:srgbClr val="000000"/>
                </a:solidFill>
                <a:ea typeface="黑体" pitchFamily="49" charset="-122"/>
              </a:rPr>
              <a:t>、希腊自然观</a:t>
            </a:r>
          </a:p>
          <a:p>
            <a:pPr lvl="1" eaLnBrk="1" hangingPunct="1">
              <a:buFontTx/>
              <a:buNone/>
            </a:pPr>
            <a:r>
              <a:rPr lang="zh-CN" altLang="en-US" sz="2000" dirty="0">
                <a:solidFill>
                  <a:srgbClr val="000000"/>
                </a:solidFill>
                <a:ea typeface="黑体" pitchFamily="49" charset="-122"/>
              </a:rPr>
              <a:t>   </a:t>
            </a:r>
            <a:r>
              <a:rPr lang="en-US" sz="2000" dirty="0">
                <a:solidFill>
                  <a:srgbClr val="000000"/>
                </a:solidFill>
                <a:ea typeface="黑体" pitchFamily="49" charset="-122"/>
              </a:rPr>
              <a:t>3</a:t>
            </a:r>
            <a:r>
              <a:rPr lang="zh-CN" altLang="en-US" sz="2000" dirty="0">
                <a:solidFill>
                  <a:srgbClr val="000000"/>
                </a:solidFill>
                <a:ea typeface="黑体" pitchFamily="49" charset="-122"/>
              </a:rPr>
              <a:t>、中世纪神学自然观</a:t>
            </a:r>
          </a:p>
          <a:p>
            <a:pPr lvl="1" eaLnBrk="1" hangingPunct="1">
              <a:buFontTx/>
              <a:buNone/>
            </a:pPr>
            <a:r>
              <a:rPr lang="zh-CN" altLang="en-US" sz="2000" dirty="0">
                <a:solidFill>
                  <a:srgbClr val="000000"/>
                </a:solidFill>
                <a:ea typeface="黑体" pitchFamily="49" charset="-122"/>
              </a:rPr>
              <a:t>   </a:t>
            </a:r>
            <a:r>
              <a:rPr lang="en-US" sz="2000" dirty="0">
                <a:solidFill>
                  <a:srgbClr val="000000"/>
                </a:solidFill>
                <a:ea typeface="黑体" pitchFamily="49" charset="-122"/>
              </a:rPr>
              <a:t>4</a:t>
            </a:r>
            <a:r>
              <a:rPr lang="zh-CN" altLang="en-US" sz="2000" dirty="0">
                <a:solidFill>
                  <a:srgbClr val="000000"/>
                </a:solidFill>
                <a:ea typeface="黑体" pitchFamily="49" charset="-122"/>
              </a:rPr>
              <a:t>、文艺复兴运动时期的自然观</a:t>
            </a:r>
          </a:p>
          <a:p>
            <a:pPr lvl="1" eaLnBrk="1" hangingPunct="1">
              <a:buFontTx/>
              <a:buNone/>
            </a:pPr>
            <a:r>
              <a:rPr lang="zh-CN" altLang="en-US" sz="2000" dirty="0">
                <a:solidFill>
                  <a:srgbClr val="000000"/>
                </a:solidFill>
                <a:ea typeface="黑体" pitchFamily="49" charset="-122"/>
              </a:rPr>
              <a:t>   </a:t>
            </a:r>
            <a:r>
              <a:rPr lang="zh-CN" altLang="en-US" sz="2000" b="1" dirty="0">
                <a:solidFill>
                  <a:srgbClr val="990000"/>
                </a:solidFill>
              </a:rPr>
              <a:t>马克思主义自然观的三个历史形态：</a:t>
            </a:r>
          </a:p>
          <a:p>
            <a:pPr lvl="1" eaLnBrk="1" hangingPunct="1">
              <a:buFontTx/>
              <a:buNone/>
            </a:pPr>
            <a:r>
              <a:rPr lang="zh-CN" altLang="en-US" sz="2000" dirty="0">
                <a:solidFill>
                  <a:srgbClr val="000000"/>
                </a:solidFill>
                <a:ea typeface="黑体" pitchFamily="49" charset="-122"/>
              </a:rPr>
              <a:t>   </a:t>
            </a:r>
            <a:r>
              <a:rPr lang="en-US" sz="2000" dirty="0">
                <a:solidFill>
                  <a:srgbClr val="000000"/>
                </a:solidFill>
                <a:ea typeface="黑体" pitchFamily="49" charset="-122"/>
              </a:rPr>
              <a:t>1</a:t>
            </a:r>
            <a:r>
              <a:rPr lang="zh-CN" altLang="en-US" sz="2000" dirty="0">
                <a:solidFill>
                  <a:srgbClr val="000000"/>
                </a:solidFill>
                <a:ea typeface="黑体" pitchFamily="49" charset="-122"/>
              </a:rPr>
              <a:t>、朴素唯物主义自然观；</a:t>
            </a:r>
          </a:p>
          <a:p>
            <a:pPr lvl="1" eaLnBrk="1" hangingPunct="1">
              <a:buFontTx/>
              <a:buNone/>
            </a:pPr>
            <a:r>
              <a:rPr lang="zh-CN" altLang="en-US" sz="2000" dirty="0">
                <a:solidFill>
                  <a:srgbClr val="000000"/>
                </a:solidFill>
                <a:ea typeface="黑体" pitchFamily="49" charset="-122"/>
              </a:rPr>
              <a:t>   </a:t>
            </a:r>
            <a:r>
              <a:rPr lang="en-US" sz="2000" dirty="0">
                <a:solidFill>
                  <a:srgbClr val="000000"/>
                </a:solidFill>
                <a:ea typeface="黑体" pitchFamily="49" charset="-122"/>
              </a:rPr>
              <a:t>2</a:t>
            </a:r>
            <a:r>
              <a:rPr lang="zh-CN" altLang="en-US" sz="2000" dirty="0">
                <a:solidFill>
                  <a:srgbClr val="000000"/>
                </a:solidFill>
                <a:ea typeface="黑体" pitchFamily="49" charset="-122"/>
              </a:rPr>
              <a:t>、机械唯物主义自然观；</a:t>
            </a:r>
          </a:p>
          <a:p>
            <a:pPr lvl="1" eaLnBrk="1" hangingPunct="1">
              <a:buFontTx/>
              <a:buNone/>
            </a:pPr>
            <a:r>
              <a:rPr lang="zh-CN" altLang="en-US" sz="2000" dirty="0">
                <a:solidFill>
                  <a:srgbClr val="000000"/>
                </a:solidFill>
                <a:ea typeface="黑体" pitchFamily="49" charset="-122"/>
              </a:rPr>
              <a:t>   </a:t>
            </a:r>
            <a:r>
              <a:rPr lang="en-US" sz="2000" dirty="0">
                <a:solidFill>
                  <a:srgbClr val="000000"/>
                </a:solidFill>
                <a:ea typeface="黑体" pitchFamily="49" charset="-122"/>
              </a:rPr>
              <a:t>3</a:t>
            </a:r>
            <a:r>
              <a:rPr lang="zh-CN" altLang="en-US" sz="2000" dirty="0">
                <a:solidFill>
                  <a:srgbClr val="000000"/>
                </a:solidFill>
                <a:ea typeface="黑体" pitchFamily="49" charset="-122"/>
              </a:rPr>
              <a:t>、辩证唯物主义自然观</a:t>
            </a:r>
          </a:p>
          <a:p>
            <a:pPr lvl="1" eaLnBrk="1" hangingPunct="1">
              <a:buFontTx/>
              <a:buNone/>
            </a:pPr>
            <a:endParaRPr lang="zh-CN" altLang="en-US" sz="2000" dirty="0">
              <a:solidFill>
                <a:srgbClr val="000000"/>
              </a:solidFill>
              <a:ea typeface="黑体" pitchFamily="49" charset="-122"/>
            </a:endParaRPr>
          </a:p>
          <a:p>
            <a:pPr lvl="1" eaLnBrk="1" hangingPunct="1">
              <a:buFontTx/>
              <a:buNone/>
            </a:pPr>
            <a:endParaRPr lang="en-US" sz="2200" dirty="0">
              <a:latin typeface="黑体" pitchFamily="49" charset="-122"/>
              <a:ea typeface="黑体" pitchFamily="49" charset="-122"/>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34819" name="Rectangle 4"/>
          <p:cNvSpPr>
            <a:spLocks noGrp="1" noRot="1" noChangeArrowheads="1"/>
          </p:cNvSpPr>
          <p:nvPr>
            <p:ph type="body" idx="4294967295"/>
          </p:nvPr>
        </p:nvSpPr>
        <p:spPr>
          <a:xfrm>
            <a:off x="533400" y="1676400"/>
            <a:ext cx="8153400" cy="4191000"/>
          </a:xfrm>
          <a:noFill/>
        </p:spPr>
        <p:txBody>
          <a:bodyPr/>
          <a:lstStyle/>
          <a:p>
            <a:endParaRPr lang="en-US" b="1" dirty="0"/>
          </a:p>
          <a:p>
            <a:r>
              <a:rPr lang="zh-CN" altLang="en-US" b="1" dirty="0"/>
              <a:t>自然科学有了相对独立系统的发展。资本主义生产方式的出现和地理大发现是近代自然科学产生的社会历史动因，文艺复兴和宗教改革是近代自然科学兴起的文化前提和思想基础。</a:t>
            </a:r>
          </a:p>
          <a:p>
            <a:pPr algn="just">
              <a:buFontTx/>
              <a:buNone/>
            </a:pPr>
            <a:endParaRPr lang="en-US" b="1" dirty="0">
              <a:solidFill>
                <a:srgbClr val="030503"/>
              </a:solidFill>
              <a:latin typeface="黑体" pitchFamily="49"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33400" y="381000"/>
            <a:ext cx="8153400" cy="1112838"/>
          </a:xfrm>
        </p:spPr>
        <p:txBody>
          <a:bodyPr>
            <a:normAutofit fontScale="90000"/>
          </a:bodyPr>
          <a:lstStyle/>
          <a:p>
            <a:r>
              <a:rPr lang="zh-CN" sz="3600" b="1">
                <a:effectLst>
                  <a:outerShdw blurRad="38100" dist="38100" dir="2700000" algn="tl">
                    <a:srgbClr val="C0C0C0"/>
                  </a:outerShdw>
                </a:effectLst>
              </a:rPr>
              <a:t>（二）机械唯物主义自然观的科学基础</a:t>
            </a:r>
            <a:br>
              <a:rPr lang="zh-CN" sz="3600" b="1">
                <a:effectLst>
                  <a:outerShdw blurRad="38100" dist="38100" dir="2700000" algn="tl">
                    <a:srgbClr val="C0C0C0"/>
                  </a:outerShdw>
                </a:effectLst>
              </a:rPr>
            </a:br>
            <a:endParaRPr lang="zh-CN" sz="3600" b="1">
              <a:effectLst>
                <a:outerShdw blurRad="38100" dist="38100" dir="2700000" algn="tl">
                  <a:srgbClr val="C0C0C0"/>
                </a:outerShdw>
              </a:effectLst>
            </a:endParaRPr>
          </a:p>
        </p:txBody>
      </p:sp>
      <p:sp>
        <p:nvSpPr>
          <p:cNvPr id="36867" name="Rectangle 3"/>
          <p:cNvSpPr>
            <a:spLocks noGrp="1" noChangeArrowheads="1"/>
          </p:cNvSpPr>
          <p:nvPr>
            <p:ph type="body" idx="4294967295"/>
          </p:nvPr>
        </p:nvSpPr>
        <p:spPr>
          <a:xfrm>
            <a:off x="684213" y="1052513"/>
            <a:ext cx="8153400" cy="4191000"/>
          </a:xfrm>
        </p:spPr>
        <p:txBody>
          <a:bodyPr/>
          <a:lstStyle/>
          <a:p>
            <a:r>
              <a:rPr lang="zh-CN" altLang="en-US" sz="2400" b="1">
                <a:latin typeface="黑体" pitchFamily="49" charset="-122"/>
                <a:ea typeface="黑体" pitchFamily="49" charset="-122"/>
              </a:rPr>
              <a:t>机械唯物主义自然观的科学基础是牛顿的经典力学</a:t>
            </a:r>
            <a:r>
              <a:rPr lang="en-US" sz="2400" b="1">
                <a:latin typeface="黑体" pitchFamily="49" charset="-122"/>
                <a:ea typeface="黑体" pitchFamily="49" charset="-122"/>
              </a:rPr>
              <a:t>:</a:t>
            </a:r>
            <a:r>
              <a:rPr lang="en-US" sz="2400"/>
              <a:t> </a:t>
            </a:r>
          </a:p>
          <a:p>
            <a:r>
              <a:rPr lang="en-US" sz="2000" b="1">
                <a:solidFill>
                  <a:srgbClr val="990000"/>
                </a:solidFill>
              </a:rPr>
              <a:t>(1)</a:t>
            </a:r>
            <a:r>
              <a:rPr lang="zh-CN" altLang="en-US" sz="2000" b="1">
                <a:solidFill>
                  <a:srgbClr val="990000"/>
                </a:solidFill>
              </a:rPr>
              <a:t>物体若不受外力作用将处于静止或匀速直线运动状态；</a:t>
            </a:r>
          </a:p>
          <a:p>
            <a:r>
              <a:rPr lang="en-US" sz="2000" b="1">
                <a:solidFill>
                  <a:srgbClr val="990000"/>
                </a:solidFill>
              </a:rPr>
              <a:t>(2)</a:t>
            </a:r>
            <a:r>
              <a:rPr lang="zh-CN" altLang="en-US" sz="2000" b="1">
                <a:solidFill>
                  <a:srgbClr val="990000"/>
                </a:solidFill>
              </a:rPr>
              <a:t>物体的所有运动都是机械运动；</a:t>
            </a:r>
          </a:p>
          <a:p>
            <a:r>
              <a:rPr lang="en-US" sz="2000" b="1">
                <a:solidFill>
                  <a:srgbClr val="990000"/>
                </a:solidFill>
              </a:rPr>
              <a:t>(3)</a:t>
            </a:r>
            <a:r>
              <a:rPr lang="zh-CN" altLang="en-US" sz="2000" b="1">
                <a:solidFill>
                  <a:srgbClr val="990000"/>
                </a:solidFill>
              </a:rPr>
              <a:t>物体运动只有速度和位置的变化而无质量变化；</a:t>
            </a:r>
          </a:p>
          <a:p>
            <a:r>
              <a:rPr lang="en-US" sz="2000" b="1">
                <a:solidFill>
                  <a:srgbClr val="990000"/>
                </a:solidFill>
              </a:rPr>
              <a:t>(4)</a:t>
            </a:r>
            <a:r>
              <a:rPr lang="zh-CN" altLang="en-US" sz="2000" b="1">
                <a:solidFill>
                  <a:srgbClr val="990000"/>
                </a:solidFill>
              </a:rPr>
              <a:t>物体运动的过程和结果受到数学方程式的逻辑规定；</a:t>
            </a:r>
          </a:p>
          <a:p>
            <a:r>
              <a:rPr lang="en-US" sz="2000" b="1">
                <a:solidFill>
                  <a:srgbClr val="990000"/>
                </a:solidFill>
              </a:rPr>
              <a:t>(5)</a:t>
            </a:r>
            <a:r>
              <a:rPr lang="zh-CN" altLang="en-US" sz="2000" b="1">
                <a:solidFill>
                  <a:srgbClr val="990000"/>
                </a:solidFill>
              </a:rPr>
              <a:t>时间和空间是绝对存在的；</a:t>
            </a:r>
          </a:p>
          <a:p>
            <a:r>
              <a:rPr lang="en-US" sz="2000" b="1">
                <a:solidFill>
                  <a:srgbClr val="990000"/>
                </a:solidFill>
              </a:rPr>
              <a:t>(6)</a:t>
            </a:r>
            <a:r>
              <a:rPr lang="zh-CN" altLang="en-US" sz="2000" b="1">
                <a:solidFill>
                  <a:srgbClr val="990000"/>
                </a:solidFill>
              </a:rPr>
              <a:t>世界由不可再分割的粒子构成。 </a:t>
            </a:r>
          </a:p>
        </p:txBody>
      </p:sp>
      <p:pic>
        <p:nvPicPr>
          <p:cNvPr id="36868" name="Picture 6" descr="物理学家牛顿(1642-1727)"/>
          <p:cNvPicPr>
            <a:picLocks noChangeAspect="1" noChangeArrowheads="1"/>
          </p:cNvPicPr>
          <p:nvPr/>
        </p:nvPicPr>
        <p:blipFill>
          <a:blip r:embed="rId2" cstate="print"/>
          <a:srcRect/>
          <a:stretch>
            <a:fillRect/>
          </a:stretch>
        </p:blipFill>
        <p:spPr bwMode="auto">
          <a:xfrm>
            <a:off x="1908175" y="3644900"/>
            <a:ext cx="5749925" cy="3743325"/>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subTnLst>
                                    <p:cmd type="evt" cmd="onstopaudio">
                                      <p:cBhvr>
                                        <p:cTn display="0" masterRel="sameClick">
                                          <p:stCondLst>
                                            <p:cond evt="begin" delay="0">
                                              <p:tn val="5"/>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33400" y="381000"/>
            <a:ext cx="8153400" cy="1112838"/>
          </a:xfrm>
        </p:spPr>
        <p:txBody>
          <a:bodyPr/>
          <a:lstStyle/>
          <a:p>
            <a:r>
              <a:rPr lang="zh-CN" sz="3200" b="1">
                <a:effectLst>
                  <a:outerShdw blurRad="38100" dist="38100" dir="2700000" algn="tl">
                    <a:srgbClr val="C0C0C0"/>
                  </a:outerShdw>
                </a:effectLst>
              </a:rPr>
              <a:t>（三）机械唯物主义自然观的观点和特征</a:t>
            </a:r>
          </a:p>
        </p:txBody>
      </p:sp>
      <p:sp>
        <p:nvSpPr>
          <p:cNvPr id="37891" name="Rectangle 3"/>
          <p:cNvSpPr>
            <a:spLocks noGrp="1" noChangeArrowheads="1"/>
          </p:cNvSpPr>
          <p:nvPr>
            <p:ph type="body" idx="4294967295"/>
          </p:nvPr>
        </p:nvSpPr>
        <p:spPr>
          <a:xfrm>
            <a:off x="533400" y="1676400"/>
            <a:ext cx="8153400" cy="4191000"/>
          </a:xfrm>
        </p:spPr>
        <p:txBody>
          <a:bodyPr/>
          <a:lstStyle/>
          <a:p>
            <a:r>
              <a:rPr lang="en-US" sz="2800" b="1" dirty="0">
                <a:latin typeface="黑体" pitchFamily="49" charset="-122"/>
                <a:ea typeface="黑体" pitchFamily="49" charset="-122"/>
              </a:rPr>
              <a:t>1</a:t>
            </a:r>
            <a:r>
              <a:rPr lang="zh-CN" altLang="en-US" sz="2800" b="1" dirty="0">
                <a:latin typeface="黑体" pitchFamily="49" charset="-122"/>
                <a:ea typeface="黑体" pitchFamily="49" charset="-122"/>
              </a:rPr>
              <a:t>．机械唯物主义自然观的主要观点是：</a:t>
            </a:r>
          </a:p>
          <a:p>
            <a:r>
              <a:rPr lang="en-US" sz="2400" b="1" dirty="0"/>
              <a:t>(1)</a:t>
            </a:r>
            <a:r>
              <a:rPr lang="zh-CN" altLang="en-US" sz="2400" b="1" dirty="0"/>
              <a:t>自然界是由</a:t>
            </a:r>
            <a:r>
              <a:rPr lang="zh-CN" altLang="en-US" sz="2400" b="1" dirty="0">
                <a:solidFill>
                  <a:srgbClr val="990000"/>
                </a:solidFill>
              </a:rPr>
              <a:t>物质构成的物质世界</a:t>
            </a:r>
            <a:r>
              <a:rPr lang="zh-CN" altLang="en-US" sz="2400" b="1" dirty="0"/>
              <a:t>，物质的性质取决于组成它的</a:t>
            </a:r>
            <a:r>
              <a:rPr lang="zh-CN" altLang="en-US" sz="2400" b="1" dirty="0">
                <a:solidFill>
                  <a:srgbClr val="990000"/>
                </a:solidFill>
              </a:rPr>
              <a:t>不可再分</a:t>
            </a:r>
            <a:r>
              <a:rPr lang="zh-CN" altLang="en-US" sz="2400" b="1" dirty="0"/>
              <a:t>的最小微粒的数量组合和空间结构，物质具有不变的质量和固有的惯性；</a:t>
            </a:r>
          </a:p>
          <a:p>
            <a:r>
              <a:rPr lang="zh-CN" altLang="en-US" sz="2400" b="1" dirty="0"/>
              <a:t>（</a:t>
            </a:r>
            <a:r>
              <a:rPr lang="en-US" sz="2400" b="1" dirty="0"/>
              <a:t>2</a:t>
            </a:r>
            <a:r>
              <a:rPr lang="zh-CN" altLang="en-US" sz="2400" b="1" dirty="0"/>
              <a:t>）一切物质运动都是物质在绝对的空间和时间中的机械运动，都遵循机械决定论的</a:t>
            </a:r>
            <a:r>
              <a:rPr lang="zh-CN" altLang="en-US" sz="2400" b="1" dirty="0">
                <a:solidFill>
                  <a:srgbClr val="990000"/>
                </a:solidFill>
              </a:rPr>
              <a:t>因果关系</a:t>
            </a:r>
            <a:r>
              <a:rPr lang="zh-CN" altLang="en-US" sz="2400" b="1" dirty="0"/>
              <a:t>，物质的运动来源于外力的作用；</a:t>
            </a:r>
          </a:p>
          <a:p>
            <a:r>
              <a:rPr lang="zh-CN" altLang="en-US" sz="2400" b="1" dirty="0"/>
              <a:t>（</a:t>
            </a:r>
            <a:r>
              <a:rPr lang="en-US" sz="2400" b="1" dirty="0"/>
              <a:t>3</a:t>
            </a:r>
            <a:r>
              <a:rPr lang="zh-CN" altLang="en-US" sz="2400" b="1" dirty="0"/>
              <a:t>）自然界的未来发展严格地取决于其过去的历史，不存在</a:t>
            </a:r>
            <a:r>
              <a:rPr lang="zh-CN" altLang="en-US" sz="2400" b="1" dirty="0">
                <a:solidFill>
                  <a:srgbClr val="990000"/>
                </a:solidFill>
              </a:rPr>
              <a:t>偶然性和随机性</a:t>
            </a:r>
            <a:r>
              <a:rPr lang="zh-CN" altLang="en-US" sz="2400" b="1" dirty="0"/>
              <a:t>；</a:t>
            </a:r>
          </a:p>
          <a:p>
            <a:r>
              <a:rPr lang="zh-CN" altLang="en-US" sz="2400" b="1" dirty="0"/>
              <a:t>（</a:t>
            </a:r>
            <a:r>
              <a:rPr lang="en-US" sz="2400" b="1" dirty="0"/>
              <a:t>4</a:t>
            </a:r>
            <a:r>
              <a:rPr lang="zh-CN" altLang="en-US" sz="2400" b="1" dirty="0"/>
              <a:t>）人与自然界是</a:t>
            </a:r>
            <a:r>
              <a:rPr lang="zh-CN" altLang="en-US" sz="2400" b="1" dirty="0">
                <a:solidFill>
                  <a:srgbClr val="990000"/>
                </a:solidFill>
              </a:rPr>
              <a:t>分立</a:t>
            </a:r>
            <a:r>
              <a:rPr lang="zh-CN" altLang="en-US" sz="2400" b="1" dirty="0"/>
              <a:t>的。</a:t>
            </a: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33400" y="381000"/>
            <a:ext cx="8153400" cy="1112838"/>
          </a:xfrm>
        </p:spPr>
        <p:txBody>
          <a:bodyPr/>
          <a:lstStyle/>
          <a:p>
            <a:r>
              <a:rPr lang="en-US" b="1">
                <a:effectLst>
                  <a:outerShdw blurRad="38100" dist="38100" dir="2700000" algn="tl">
                    <a:srgbClr val="C0C0C0"/>
                  </a:outerShdw>
                </a:effectLst>
              </a:rPr>
              <a:t>2</a:t>
            </a:r>
            <a:r>
              <a:rPr lang="zh-CN" altLang="en-US" b="1">
                <a:effectLst>
                  <a:outerShdw blurRad="38100" dist="38100" dir="2700000" algn="tl">
                    <a:srgbClr val="C0C0C0"/>
                  </a:outerShdw>
                </a:effectLst>
              </a:rPr>
              <a:t>．机械唯物主义自然观的特征</a:t>
            </a:r>
            <a:r>
              <a:rPr lang="zh-CN" altLang="en-US">
                <a:effectLst>
                  <a:outerShdw blurRad="38100" dist="38100" dir="2700000" algn="tl">
                    <a:srgbClr val="C0C0C0"/>
                  </a:outerShdw>
                </a:effectLst>
              </a:rPr>
              <a:t> </a:t>
            </a:r>
          </a:p>
        </p:txBody>
      </p:sp>
      <p:sp>
        <p:nvSpPr>
          <p:cNvPr id="38915" name="Rectangle 3"/>
          <p:cNvSpPr>
            <a:spLocks noGrp="1" noChangeArrowheads="1"/>
          </p:cNvSpPr>
          <p:nvPr>
            <p:ph type="body" idx="4294967295"/>
          </p:nvPr>
        </p:nvSpPr>
        <p:spPr>
          <a:xfrm>
            <a:off x="533400" y="1676400"/>
            <a:ext cx="8153400" cy="4191000"/>
          </a:xfrm>
        </p:spPr>
        <p:txBody>
          <a:bodyPr/>
          <a:lstStyle/>
          <a:p>
            <a:r>
              <a:rPr lang="zh-CN" altLang="en-US" sz="2800" b="1">
                <a:solidFill>
                  <a:srgbClr val="990000"/>
                </a:solidFill>
              </a:rPr>
              <a:t>（</a:t>
            </a:r>
            <a:r>
              <a:rPr lang="en-US" sz="2800" b="1">
                <a:solidFill>
                  <a:srgbClr val="990000"/>
                </a:solidFill>
              </a:rPr>
              <a:t>1</a:t>
            </a:r>
            <a:r>
              <a:rPr lang="zh-CN" altLang="en-US" sz="2800" b="1">
                <a:solidFill>
                  <a:srgbClr val="990000"/>
                </a:solidFill>
              </a:rPr>
              <a:t>）机械性。</a:t>
            </a:r>
            <a:r>
              <a:rPr lang="zh-CN" altLang="en-US" sz="2800" b="1">
                <a:ea typeface="仿宋_GB2312" pitchFamily="1" charset="-122"/>
              </a:rPr>
              <a:t>承认自然界事物的机械运动及其因果关系，主张</a:t>
            </a:r>
            <a:r>
              <a:rPr lang="zh-CN" altLang="en-US" sz="2800" b="1">
                <a:solidFill>
                  <a:srgbClr val="990000"/>
                </a:solidFill>
                <a:ea typeface="仿宋_GB2312" pitchFamily="1" charset="-122"/>
              </a:rPr>
              <a:t>还原论</a:t>
            </a:r>
            <a:r>
              <a:rPr lang="zh-CN" altLang="en-US" sz="2800" b="1">
                <a:ea typeface="仿宋_GB2312" pitchFamily="1" charset="-122"/>
              </a:rPr>
              <a:t>和</a:t>
            </a:r>
            <a:r>
              <a:rPr lang="zh-CN" altLang="en-US" sz="2800" b="1">
                <a:solidFill>
                  <a:srgbClr val="990000"/>
                </a:solidFill>
                <a:ea typeface="仿宋_GB2312" pitchFamily="1" charset="-122"/>
              </a:rPr>
              <a:t>机械决定论</a:t>
            </a:r>
            <a:r>
              <a:rPr lang="zh-CN" altLang="en-US" sz="2800">
                <a:ea typeface="仿宋_GB2312" pitchFamily="1" charset="-122"/>
              </a:rPr>
              <a:t>。</a:t>
            </a:r>
          </a:p>
          <a:p>
            <a:r>
              <a:rPr lang="zh-CN" altLang="en-US" sz="2800" b="1">
                <a:solidFill>
                  <a:srgbClr val="990000"/>
                </a:solidFill>
              </a:rPr>
              <a:t>（</a:t>
            </a:r>
            <a:r>
              <a:rPr lang="en-US" sz="2800" b="1">
                <a:solidFill>
                  <a:srgbClr val="990000"/>
                </a:solidFill>
              </a:rPr>
              <a:t>2</a:t>
            </a:r>
            <a:r>
              <a:rPr lang="zh-CN" altLang="en-US" sz="2800" b="1">
                <a:solidFill>
                  <a:srgbClr val="990000"/>
                </a:solidFill>
              </a:rPr>
              <a:t>）形而上学性。</a:t>
            </a:r>
            <a:r>
              <a:rPr lang="zh-CN" altLang="en-US" sz="2800" b="1">
                <a:ea typeface="仿宋_GB2312" pitchFamily="1" charset="-122"/>
              </a:rPr>
              <a:t>承认世界的物质性和永恒不变性，用</a:t>
            </a:r>
            <a:r>
              <a:rPr lang="zh-CN" altLang="en-US" sz="2800" b="1">
                <a:solidFill>
                  <a:srgbClr val="990000"/>
                </a:solidFill>
                <a:ea typeface="仿宋_GB2312" pitchFamily="1" charset="-122"/>
              </a:rPr>
              <a:t>孤立、静止、片面</a:t>
            </a:r>
            <a:r>
              <a:rPr lang="zh-CN" altLang="en-US" sz="2800" b="1">
                <a:ea typeface="仿宋_GB2312" pitchFamily="1" charset="-122"/>
              </a:rPr>
              <a:t>的观点解释自然界，看不到事物之间的普遍联系与变化发展</a:t>
            </a:r>
            <a:r>
              <a:rPr lang="zh-CN" altLang="en-US" sz="2800">
                <a:ea typeface="仿宋_GB2312" pitchFamily="1" charset="-122"/>
              </a:rPr>
              <a:t>。</a:t>
            </a:r>
          </a:p>
          <a:p>
            <a:r>
              <a:rPr lang="zh-CN" altLang="en-US" sz="2800" b="1">
                <a:solidFill>
                  <a:srgbClr val="990000"/>
                </a:solidFill>
              </a:rPr>
              <a:t>（</a:t>
            </a:r>
            <a:r>
              <a:rPr lang="en-US" sz="2800" b="1">
                <a:solidFill>
                  <a:srgbClr val="990000"/>
                </a:solidFill>
              </a:rPr>
              <a:t>3</a:t>
            </a:r>
            <a:r>
              <a:rPr lang="zh-CN" altLang="en-US" sz="2800" b="1">
                <a:solidFill>
                  <a:srgbClr val="990000"/>
                </a:solidFill>
              </a:rPr>
              <a:t>）不彻底性。</a:t>
            </a:r>
            <a:r>
              <a:rPr lang="zh-CN" altLang="en-US" sz="2800" b="1">
                <a:ea typeface="仿宋_GB2312" pitchFamily="1" charset="-122"/>
              </a:rPr>
              <a:t>虽然承认自然界的物质性，但仍主张“自然界的绝对不变性”、</a:t>
            </a:r>
            <a:r>
              <a:rPr lang="zh-CN" altLang="en-US" sz="2800" b="1">
                <a:solidFill>
                  <a:srgbClr val="990000"/>
                </a:solidFill>
                <a:ea typeface="仿宋_GB2312" pitchFamily="1" charset="-122"/>
              </a:rPr>
              <a:t>神的“第一推动力”和“合目的”的上帝创造论</a:t>
            </a:r>
            <a:r>
              <a:rPr lang="zh-CN" altLang="en-US" sz="2800" b="1">
                <a:ea typeface="仿宋_GB2312" pitchFamily="1" charset="-122"/>
              </a:rPr>
              <a:t>，使自然科学又回到神学的怀抱中。</a:t>
            </a: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533400" y="381000"/>
            <a:ext cx="8153400" cy="1112838"/>
          </a:xfrm>
        </p:spPr>
        <p:txBody>
          <a:bodyPr/>
          <a:lstStyle/>
          <a:p>
            <a:r>
              <a:rPr lang="zh-CN" sz="4000" b="1">
                <a:effectLst>
                  <a:outerShdw blurRad="38100" dist="38100" dir="2700000" algn="tl">
                    <a:srgbClr val="C0C0C0"/>
                  </a:outerShdw>
                </a:effectLst>
              </a:rPr>
              <a:t>（四）机械唯物主义自然观的作用</a:t>
            </a:r>
          </a:p>
        </p:txBody>
      </p:sp>
      <p:sp>
        <p:nvSpPr>
          <p:cNvPr id="39939" name="Rectangle 3"/>
          <p:cNvSpPr>
            <a:spLocks noGrp="1" noChangeArrowheads="1"/>
          </p:cNvSpPr>
          <p:nvPr>
            <p:ph type="body" idx="4294967295"/>
          </p:nvPr>
        </p:nvSpPr>
        <p:spPr>
          <a:xfrm>
            <a:off x="533400" y="1676400"/>
            <a:ext cx="8153400" cy="4191000"/>
          </a:xfrm>
        </p:spPr>
        <p:txBody>
          <a:bodyPr>
            <a:normAutofit lnSpcReduction="10000"/>
          </a:bodyPr>
          <a:lstStyle/>
          <a:p>
            <a:pPr>
              <a:lnSpc>
                <a:spcPct val="110000"/>
              </a:lnSpc>
            </a:pPr>
            <a:r>
              <a:rPr lang="en-US" sz="2400" b="1" dirty="0">
                <a:latin typeface="黑体" pitchFamily="49" charset="-122"/>
                <a:ea typeface="黑体" pitchFamily="49" charset="-122"/>
              </a:rPr>
              <a:t>1</a:t>
            </a:r>
            <a:r>
              <a:rPr lang="zh-CN" altLang="en-US" sz="2400" b="1" dirty="0">
                <a:latin typeface="黑体" pitchFamily="49" charset="-122"/>
                <a:ea typeface="黑体" pitchFamily="49" charset="-122"/>
              </a:rPr>
              <a:t>．它为马克思主义自然观的形成奠定了唯物主义思想基础。</a:t>
            </a:r>
            <a:r>
              <a:rPr lang="zh-CN" altLang="en-US" sz="2400" dirty="0"/>
              <a:t> </a:t>
            </a:r>
            <a:r>
              <a:rPr lang="zh-CN" altLang="en-US" sz="2400" b="1" dirty="0">
                <a:solidFill>
                  <a:srgbClr val="990000"/>
                </a:solidFill>
              </a:rPr>
              <a:t>（客观性、物质性和发展的规律性）</a:t>
            </a:r>
            <a:r>
              <a:rPr lang="zh-CN" altLang="en-US" sz="2400" dirty="0">
                <a:solidFill>
                  <a:srgbClr val="990000"/>
                </a:solidFill>
              </a:rPr>
              <a:t>。</a:t>
            </a:r>
          </a:p>
          <a:p>
            <a:pPr>
              <a:lnSpc>
                <a:spcPct val="110000"/>
              </a:lnSpc>
            </a:pPr>
            <a:r>
              <a:rPr lang="en-US" sz="2400" b="1" dirty="0">
                <a:latin typeface="黑体" pitchFamily="49" charset="-122"/>
                <a:ea typeface="黑体" pitchFamily="49" charset="-122"/>
              </a:rPr>
              <a:t>2</a:t>
            </a:r>
            <a:r>
              <a:rPr lang="zh-CN" altLang="en-US" sz="2400" b="1" dirty="0">
                <a:latin typeface="黑体" pitchFamily="49" charset="-122"/>
                <a:ea typeface="黑体" pitchFamily="49" charset="-122"/>
              </a:rPr>
              <a:t>、它为马克思主义自然观的形成提供了方法论前提。</a:t>
            </a:r>
            <a:r>
              <a:rPr lang="zh-CN" altLang="en-US" sz="2400" dirty="0"/>
              <a:t> </a:t>
            </a:r>
          </a:p>
          <a:p>
            <a:pPr>
              <a:lnSpc>
                <a:spcPct val="110000"/>
              </a:lnSpc>
            </a:pPr>
            <a:r>
              <a:rPr lang="zh-CN" altLang="en-US" sz="2400" b="1" dirty="0">
                <a:solidFill>
                  <a:schemeClr val="tx2"/>
                </a:solidFill>
                <a:latin typeface="仿宋_GB2312" pitchFamily="1" charset="-122"/>
                <a:ea typeface="仿宋_GB2312" pitchFamily="1" charset="-122"/>
              </a:rPr>
              <a:t>（</a:t>
            </a:r>
            <a:r>
              <a:rPr lang="en-US" sz="2400" b="1" dirty="0">
                <a:solidFill>
                  <a:schemeClr val="tx2"/>
                </a:solidFill>
                <a:latin typeface="仿宋_GB2312" pitchFamily="1" charset="-122"/>
                <a:ea typeface="仿宋_GB2312" pitchFamily="1" charset="-122"/>
              </a:rPr>
              <a:t>1</a:t>
            </a:r>
            <a:r>
              <a:rPr lang="zh-CN" altLang="en-US" sz="2400" b="1" dirty="0">
                <a:solidFill>
                  <a:schemeClr val="tx2"/>
                </a:solidFill>
                <a:latin typeface="仿宋_GB2312" pitchFamily="1" charset="-122"/>
                <a:ea typeface="仿宋_GB2312" pitchFamily="1" charset="-122"/>
              </a:rPr>
              <a:t>）培植了</a:t>
            </a:r>
            <a:r>
              <a:rPr lang="zh-CN" altLang="en-US" sz="2400" b="1" dirty="0">
                <a:solidFill>
                  <a:srgbClr val="990000"/>
                </a:solidFill>
                <a:latin typeface="仿宋_GB2312" pitchFamily="1" charset="-122"/>
                <a:ea typeface="仿宋_GB2312" pitchFamily="1" charset="-122"/>
              </a:rPr>
              <a:t>求实</a:t>
            </a:r>
            <a:r>
              <a:rPr lang="zh-CN" altLang="en-US" sz="2400" b="1" dirty="0">
                <a:solidFill>
                  <a:schemeClr val="tx2"/>
                </a:solidFill>
                <a:latin typeface="仿宋_GB2312" pitchFamily="1" charset="-122"/>
                <a:ea typeface="仿宋_GB2312" pitchFamily="1" charset="-122"/>
              </a:rPr>
              <a:t>和</a:t>
            </a:r>
            <a:r>
              <a:rPr lang="zh-CN" altLang="en-US" sz="2400" b="1" dirty="0">
                <a:solidFill>
                  <a:srgbClr val="990000"/>
                </a:solidFill>
                <a:latin typeface="仿宋_GB2312" pitchFamily="1" charset="-122"/>
                <a:ea typeface="仿宋_GB2312" pitchFamily="1" charset="-122"/>
              </a:rPr>
              <a:t>崇尚理性</a:t>
            </a:r>
            <a:r>
              <a:rPr lang="zh-CN" altLang="en-US" sz="2400" b="1" dirty="0">
                <a:solidFill>
                  <a:schemeClr val="tx2"/>
                </a:solidFill>
                <a:latin typeface="仿宋_GB2312" pitchFamily="1" charset="-122"/>
                <a:ea typeface="仿宋_GB2312" pitchFamily="1" charset="-122"/>
              </a:rPr>
              <a:t>的</a:t>
            </a:r>
            <a:r>
              <a:rPr lang="zh-CN" altLang="en-US" sz="2400" b="1" dirty="0">
                <a:solidFill>
                  <a:srgbClr val="990000"/>
                </a:solidFill>
                <a:latin typeface="仿宋_GB2312" pitchFamily="1" charset="-122"/>
                <a:ea typeface="仿宋_GB2312" pitchFamily="1" charset="-122"/>
              </a:rPr>
              <a:t>科学精神</a:t>
            </a:r>
            <a:r>
              <a:rPr lang="zh-CN" altLang="en-US" sz="2400" b="1" dirty="0">
                <a:solidFill>
                  <a:schemeClr val="tx2"/>
                </a:solidFill>
                <a:latin typeface="仿宋_GB2312" pitchFamily="1" charset="-122"/>
                <a:ea typeface="仿宋_GB2312" pitchFamily="1" charset="-122"/>
              </a:rPr>
              <a:t> ；</a:t>
            </a:r>
          </a:p>
          <a:p>
            <a:pPr>
              <a:lnSpc>
                <a:spcPct val="110000"/>
              </a:lnSpc>
            </a:pPr>
            <a:r>
              <a:rPr lang="zh-CN" altLang="en-US" sz="2400" b="1" dirty="0">
                <a:solidFill>
                  <a:schemeClr val="tx2"/>
                </a:solidFill>
                <a:latin typeface="仿宋_GB2312" pitchFamily="1" charset="-122"/>
                <a:ea typeface="仿宋_GB2312" pitchFamily="1" charset="-122"/>
              </a:rPr>
              <a:t>（</a:t>
            </a:r>
            <a:r>
              <a:rPr lang="en-US" sz="2400" b="1" dirty="0">
                <a:solidFill>
                  <a:schemeClr val="tx2"/>
                </a:solidFill>
                <a:latin typeface="仿宋_GB2312" pitchFamily="1" charset="-122"/>
                <a:ea typeface="仿宋_GB2312" pitchFamily="1" charset="-122"/>
              </a:rPr>
              <a:t>2</a:t>
            </a:r>
            <a:r>
              <a:rPr lang="zh-CN" altLang="en-US" sz="2400" b="1" dirty="0">
                <a:solidFill>
                  <a:schemeClr val="tx2"/>
                </a:solidFill>
                <a:latin typeface="仿宋_GB2312" pitchFamily="1" charset="-122"/>
                <a:ea typeface="仿宋_GB2312" pitchFamily="1" charset="-122"/>
              </a:rPr>
              <a:t>）促进对自然界的认识从注重神学教义到</a:t>
            </a:r>
            <a:r>
              <a:rPr lang="zh-CN" altLang="en-US" sz="2400" b="1" dirty="0">
                <a:solidFill>
                  <a:srgbClr val="990000"/>
                </a:solidFill>
                <a:latin typeface="仿宋_GB2312" pitchFamily="1" charset="-122"/>
                <a:ea typeface="仿宋_GB2312" pitchFamily="1" charset="-122"/>
              </a:rPr>
              <a:t>注重经验事实</a:t>
            </a:r>
            <a:r>
              <a:rPr lang="zh-CN" altLang="en-US" sz="2400" b="1" dirty="0">
                <a:solidFill>
                  <a:schemeClr val="tx2"/>
                </a:solidFill>
                <a:latin typeface="仿宋_GB2312" pitchFamily="1" charset="-122"/>
                <a:ea typeface="仿宋_GB2312" pitchFamily="1" charset="-122"/>
              </a:rPr>
              <a:t>、从注重思辨和想象到</a:t>
            </a:r>
            <a:r>
              <a:rPr lang="zh-CN" altLang="en-US" sz="2400" b="1" dirty="0">
                <a:solidFill>
                  <a:srgbClr val="990000"/>
                </a:solidFill>
                <a:latin typeface="仿宋_GB2312" pitchFamily="1" charset="-122"/>
                <a:ea typeface="仿宋_GB2312" pitchFamily="1" charset="-122"/>
              </a:rPr>
              <a:t>注重观察</a:t>
            </a:r>
            <a:r>
              <a:rPr lang="zh-CN" altLang="en-US" sz="2400" b="1" dirty="0">
                <a:solidFill>
                  <a:schemeClr val="tx2"/>
                </a:solidFill>
                <a:latin typeface="仿宋_GB2312" pitchFamily="1" charset="-122"/>
                <a:ea typeface="仿宋_GB2312" pitchFamily="1" charset="-122"/>
              </a:rPr>
              <a:t>、</a:t>
            </a:r>
            <a:r>
              <a:rPr lang="zh-CN" altLang="en-US" sz="2400" b="1" dirty="0">
                <a:solidFill>
                  <a:srgbClr val="990000"/>
                </a:solidFill>
                <a:latin typeface="仿宋_GB2312" pitchFamily="1" charset="-122"/>
                <a:ea typeface="仿宋_GB2312" pitchFamily="1" charset="-122"/>
              </a:rPr>
              <a:t>实验和数学推理</a:t>
            </a:r>
            <a:r>
              <a:rPr lang="zh-CN" altLang="en-US" sz="2400" b="1" dirty="0">
                <a:solidFill>
                  <a:schemeClr val="tx2"/>
                </a:solidFill>
                <a:latin typeface="仿宋_GB2312" pitchFamily="1" charset="-122"/>
                <a:ea typeface="仿宋_GB2312" pitchFamily="1" charset="-122"/>
              </a:rPr>
              <a:t>、从注重把宗教作为判定认识标准到</a:t>
            </a:r>
            <a:r>
              <a:rPr lang="zh-CN" altLang="en-US" sz="2400" b="1" dirty="0">
                <a:solidFill>
                  <a:srgbClr val="990000"/>
                </a:solidFill>
                <a:latin typeface="仿宋_GB2312" pitchFamily="1" charset="-122"/>
                <a:ea typeface="仿宋_GB2312" pitchFamily="1" charset="-122"/>
              </a:rPr>
              <a:t>注重把实践作为判定认识标准</a:t>
            </a:r>
            <a:r>
              <a:rPr lang="zh-CN" altLang="en-US" sz="2400" b="1" dirty="0">
                <a:solidFill>
                  <a:schemeClr val="tx2"/>
                </a:solidFill>
                <a:latin typeface="仿宋_GB2312" pitchFamily="1" charset="-122"/>
                <a:ea typeface="仿宋_GB2312" pitchFamily="1" charset="-122"/>
              </a:rPr>
              <a:t>的转变； </a:t>
            </a:r>
          </a:p>
          <a:p>
            <a:pPr>
              <a:lnSpc>
                <a:spcPct val="110000"/>
              </a:lnSpc>
            </a:pPr>
            <a:r>
              <a:rPr lang="zh-CN" altLang="en-US" sz="2400" b="1" dirty="0">
                <a:solidFill>
                  <a:schemeClr val="tx2"/>
                </a:solidFill>
                <a:latin typeface="仿宋_GB2312" pitchFamily="1" charset="-122"/>
                <a:ea typeface="仿宋_GB2312" pitchFamily="1" charset="-122"/>
              </a:rPr>
              <a:t>（</a:t>
            </a:r>
            <a:r>
              <a:rPr lang="en-US" sz="2400" b="1" dirty="0">
                <a:solidFill>
                  <a:schemeClr val="tx2"/>
                </a:solidFill>
                <a:latin typeface="仿宋_GB2312" pitchFamily="1" charset="-122"/>
                <a:ea typeface="仿宋_GB2312" pitchFamily="1" charset="-122"/>
              </a:rPr>
              <a:t>3</a:t>
            </a:r>
            <a:r>
              <a:rPr lang="zh-CN" altLang="en-US" sz="2400" b="1" dirty="0">
                <a:solidFill>
                  <a:schemeClr val="tx2"/>
                </a:solidFill>
                <a:latin typeface="仿宋_GB2312" pitchFamily="1" charset="-122"/>
                <a:ea typeface="仿宋_GB2312" pitchFamily="1" charset="-122"/>
              </a:rPr>
              <a:t>）强调通过观察、实验和分析等科学方法</a:t>
            </a:r>
            <a:r>
              <a:rPr lang="zh-CN" altLang="en-US" sz="2400" b="1" dirty="0">
                <a:solidFill>
                  <a:srgbClr val="990000"/>
                </a:solidFill>
                <a:latin typeface="仿宋_GB2312" pitchFamily="1" charset="-122"/>
                <a:ea typeface="仿宋_GB2312" pitchFamily="1" charset="-122"/>
              </a:rPr>
              <a:t>分门别类</a:t>
            </a:r>
            <a:r>
              <a:rPr lang="zh-CN" altLang="en-US" sz="2400" b="1" dirty="0">
                <a:solidFill>
                  <a:schemeClr val="tx2"/>
                </a:solidFill>
                <a:latin typeface="仿宋_GB2312" pitchFamily="1" charset="-122"/>
                <a:ea typeface="仿宋_GB2312" pitchFamily="1" charset="-122"/>
              </a:rPr>
              <a:t>地研究自然界。</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533400" y="381000"/>
            <a:ext cx="8153400" cy="1112838"/>
          </a:xfrm>
        </p:spPr>
        <p:txBody>
          <a:bodyPr/>
          <a:lstStyle/>
          <a:p>
            <a:r>
              <a:rPr lang="zh-CN" sz="4000" b="1">
                <a:effectLst>
                  <a:outerShdw blurRad="38100" dist="38100" dir="2700000" algn="tl">
                    <a:srgbClr val="C0C0C0"/>
                  </a:outerShdw>
                </a:effectLst>
              </a:rPr>
              <a:t>（五）机械唯物主义自然观的缺陷</a:t>
            </a:r>
          </a:p>
        </p:txBody>
      </p:sp>
      <p:sp>
        <p:nvSpPr>
          <p:cNvPr id="40963" name="Rectangle 3"/>
          <p:cNvSpPr>
            <a:spLocks noGrp="1" noChangeArrowheads="1"/>
          </p:cNvSpPr>
          <p:nvPr>
            <p:ph type="body" idx="4294967295"/>
          </p:nvPr>
        </p:nvSpPr>
        <p:spPr>
          <a:xfrm>
            <a:off x="533400" y="1676400"/>
            <a:ext cx="8153400" cy="4191000"/>
          </a:xfrm>
        </p:spPr>
        <p:txBody>
          <a:bodyPr/>
          <a:lstStyle/>
          <a:p>
            <a:pPr>
              <a:lnSpc>
                <a:spcPct val="95000"/>
              </a:lnSpc>
            </a:pPr>
            <a:r>
              <a:rPr lang="zh-CN" altLang="en-US" sz="2400" b="1" dirty="0">
                <a:latin typeface="仿宋_GB2312" pitchFamily="1" charset="-122"/>
                <a:ea typeface="仿宋_GB2312" pitchFamily="1" charset="-122"/>
              </a:rPr>
              <a:t>（</a:t>
            </a:r>
            <a:r>
              <a:rPr lang="en-US" sz="2400" b="1" dirty="0">
                <a:latin typeface="仿宋_GB2312" pitchFamily="1" charset="-122"/>
                <a:ea typeface="仿宋_GB2312" pitchFamily="1" charset="-122"/>
              </a:rPr>
              <a:t>1</a:t>
            </a:r>
            <a:r>
              <a:rPr lang="zh-CN" altLang="en-US" sz="2400" b="1" dirty="0">
                <a:latin typeface="仿宋_GB2312" pitchFamily="1" charset="-122"/>
                <a:ea typeface="仿宋_GB2312" pitchFamily="1" charset="-122"/>
              </a:rPr>
              <a:t>）机械唯物主义自然观主张自然界是一架机器，把自然界中的各种运动都归结为机械运动，</a:t>
            </a:r>
            <a:r>
              <a:rPr lang="zh-CN" altLang="en-US" sz="2400" b="1" dirty="0">
                <a:solidFill>
                  <a:srgbClr val="990000"/>
                </a:solidFill>
                <a:latin typeface="仿宋_GB2312" pitchFamily="1" charset="-122"/>
                <a:ea typeface="仿宋_GB2312" pitchFamily="1" charset="-122"/>
              </a:rPr>
              <a:t>抹杀了物质运动形式及其性质的多样性，割裂了自然界和人类社会的固有联系；</a:t>
            </a:r>
          </a:p>
          <a:p>
            <a:pPr>
              <a:lnSpc>
                <a:spcPct val="95000"/>
              </a:lnSpc>
            </a:pPr>
            <a:r>
              <a:rPr lang="zh-CN" altLang="en-US" sz="2400" b="1" dirty="0">
                <a:latin typeface="仿宋_GB2312" pitchFamily="1" charset="-122"/>
                <a:ea typeface="仿宋_GB2312" pitchFamily="1" charset="-122"/>
              </a:rPr>
              <a:t>（</a:t>
            </a:r>
            <a:r>
              <a:rPr lang="en-US" sz="2400" b="1" dirty="0">
                <a:latin typeface="仿宋_GB2312" pitchFamily="1" charset="-122"/>
                <a:ea typeface="仿宋_GB2312" pitchFamily="1" charset="-122"/>
              </a:rPr>
              <a:t>2</a:t>
            </a:r>
            <a:r>
              <a:rPr lang="zh-CN" altLang="en-US" sz="2400" b="1" dirty="0">
                <a:latin typeface="仿宋_GB2312" pitchFamily="1" charset="-122"/>
                <a:ea typeface="仿宋_GB2312" pitchFamily="1" charset="-122"/>
              </a:rPr>
              <a:t>）它以</a:t>
            </a:r>
            <a:r>
              <a:rPr lang="zh-CN" altLang="en-US" sz="2400" b="1" dirty="0">
                <a:solidFill>
                  <a:srgbClr val="990000"/>
                </a:solidFill>
                <a:latin typeface="仿宋_GB2312" pitchFamily="1" charset="-122"/>
                <a:ea typeface="仿宋_GB2312" pitchFamily="1" charset="-122"/>
              </a:rPr>
              <a:t>孤立、片面、静止</a:t>
            </a:r>
            <a:r>
              <a:rPr lang="zh-CN" altLang="en-US" sz="2400" b="1" dirty="0">
                <a:latin typeface="仿宋_GB2312" pitchFamily="1" charset="-122"/>
                <a:ea typeface="仿宋_GB2312" pitchFamily="1" charset="-122"/>
              </a:rPr>
              <a:t>的思维方式考察自然界，否定了辩证法的认识论；</a:t>
            </a:r>
          </a:p>
          <a:p>
            <a:pPr>
              <a:lnSpc>
                <a:spcPct val="95000"/>
              </a:lnSpc>
            </a:pPr>
            <a:r>
              <a:rPr lang="zh-CN" altLang="en-US" sz="2400" b="1" dirty="0">
                <a:latin typeface="仿宋_GB2312" pitchFamily="1" charset="-122"/>
                <a:ea typeface="仿宋_GB2312" pitchFamily="1" charset="-122"/>
              </a:rPr>
              <a:t>（</a:t>
            </a:r>
            <a:r>
              <a:rPr lang="en-US" sz="2400" b="1" dirty="0">
                <a:latin typeface="仿宋_GB2312" pitchFamily="1" charset="-122"/>
                <a:ea typeface="仿宋_GB2312" pitchFamily="1" charset="-122"/>
              </a:rPr>
              <a:t>3</a:t>
            </a:r>
            <a:r>
              <a:rPr lang="zh-CN" altLang="en-US" sz="2400" b="1" dirty="0">
                <a:latin typeface="仿宋_GB2312" pitchFamily="1" charset="-122"/>
                <a:ea typeface="仿宋_GB2312" pitchFamily="1" charset="-122"/>
              </a:rPr>
              <a:t>）它主张自然界是绝对不变的，</a:t>
            </a:r>
            <a:r>
              <a:rPr lang="zh-CN" altLang="en-US" sz="2400" b="1" dirty="0">
                <a:solidFill>
                  <a:srgbClr val="990000"/>
                </a:solidFill>
                <a:latin typeface="仿宋_GB2312" pitchFamily="1" charset="-122"/>
                <a:ea typeface="仿宋_GB2312" pitchFamily="1" charset="-122"/>
              </a:rPr>
              <a:t>物质的运动和自然界的合目的性创造都来自于上帝</a:t>
            </a:r>
            <a:r>
              <a:rPr lang="zh-CN" altLang="en-US" sz="2400" b="1" dirty="0">
                <a:latin typeface="仿宋_GB2312" pitchFamily="1" charset="-122"/>
                <a:ea typeface="仿宋_GB2312" pitchFamily="1" charset="-122"/>
              </a:rPr>
              <a:t>。因此，机械唯物主义自然观被恩格斯称为</a:t>
            </a:r>
            <a:r>
              <a:rPr lang="zh-CN" altLang="en-US" sz="2400" b="1" dirty="0">
                <a:ea typeface="仿宋_GB2312" pitchFamily="1" charset="-122"/>
              </a:rPr>
              <a:t>“</a:t>
            </a:r>
            <a:r>
              <a:rPr lang="zh-CN" altLang="en-US" sz="2400" b="1" dirty="0">
                <a:latin typeface="仿宋_GB2312" pitchFamily="1" charset="-122"/>
                <a:ea typeface="仿宋_GB2312" pitchFamily="1" charset="-122"/>
              </a:rPr>
              <a:t>陈腐的</a:t>
            </a:r>
            <a:r>
              <a:rPr lang="zh-CN" altLang="en-US" sz="2400" b="1" dirty="0">
                <a:ea typeface="仿宋_GB2312" pitchFamily="1" charset="-122"/>
              </a:rPr>
              <a:t>”</a:t>
            </a:r>
            <a:r>
              <a:rPr lang="zh-CN" altLang="en-US" sz="2400" b="1" dirty="0">
                <a:latin typeface="仿宋_GB2312" pitchFamily="1" charset="-122"/>
                <a:ea typeface="仿宋_GB2312" pitchFamily="1" charset="-122"/>
              </a:rPr>
              <a:t>、</a:t>
            </a:r>
            <a:r>
              <a:rPr lang="zh-CN" altLang="en-US" sz="2400" b="1" dirty="0">
                <a:ea typeface="仿宋_GB2312" pitchFamily="1" charset="-122"/>
              </a:rPr>
              <a:t>“</a:t>
            </a:r>
            <a:r>
              <a:rPr lang="zh-CN" altLang="en-US" sz="2400" b="1" dirty="0">
                <a:latin typeface="仿宋_GB2312" pitchFamily="1" charset="-122"/>
                <a:ea typeface="仿宋_GB2312" pitchFamily="1" charset="-122"/>
              </a:rPr>
              <a:t>僵化的</a:t>
            </a:r>
            <a:r>
              <a:rPr lang="zh-CN" altLang="en-US" sz="2400" b="1" dirty="0">
                <a:ea typeface="仿宋_GB2312" pitchFamily="1" charset="-122"/>
              </a:rPr>
              <a:t>”</a:t>
            </a:r>
            <a:r>
              <a:rPr lang="zh-CN" altLang="en-US" sz="2400" b="1" dirty="0">
                <a:latin typeface="仿宋_GB2312" pitchFamily="1" charset="-122"/>
                <a:ea typeface="仿宋_GB2312" pitchFamily="1" charset="-122"/>
              </a:rPr>
              <a:t>、</a:t>
            </a:r>
            <a:r>
              <a:rPr lang="zh-CN" altLang="en-US" sz="2400" b="1" dirty="0">
                <a:ea typeface="仿宋_GB2312" pitchFamily="1" charset="-122"/>
              </a:rPr>
              <a:t>“</a:t>
            </a:r>
            <a:r>
              <a:rPr lang="zh-CN" altLang="en-US" sz="2400" b="1" dirty="0">
                <a:latin typeface="仿宋_GB2312" pitchFamily="1" charset="-122"/>
                <a:ea typeface="仿宋_GB2312" pitchFamily="1" charset="-122"/>
              </a:rPr>
              <a:t>保守的</a:t>
            </a:r>
            <a:r>
              <a:rPr lang="zh-CN" altLang="en-US" sz="2400" b="1" dirty="0">
                <a:ea typeface="仿宋_GB2312" pitchFamily="1" charset="-122"/>
              </a:rPr>
              <a:t>”</a:t>
            </a:r>
            <a:r>
              <a:rPr lang="zh-CN" altLang="en-US" sz="2400" b="1" dirty="0">
                <a:latin typeface="仿宋_GB2312" pitchFamily="1" charset="-122"/>
                <a:ea typeface="仿宋_GB2312" pitchFamily="1" charset="-122"/>
              </a:rPr>
              <a:t>、</a:t>
            </a:r>
            <a:r>
              <a:rPr lang="zh-CN" altLang="en-US" sz="2400" b="1" dirty="0">
                <a:ea typeface="仿宋_GB2312" pitchFamily="1" charset="-122"/>
              </a:rPr>
              <a:t>“</a:t>
            </a:r>
            <a:r>
              <a:rPr lang="zh-CN" altLang="en-US" sz="2400" b="1" dirty="0">
                <a:latin typeface="仿宋_GB2312" pitchFamily="1" charset="-122"/>
                <a:ea typeface="仿宋_GB2312" pitchFamily="1" charset="-122"/>
              </a:rPr>
              <a:t>低于希腊古代</a:t>
            </a:r>
            <a:r>
              <a:rPr lang="zh-CN" altLang="en-US" sz="2400" b="1" dirty="0">
                <a:ea typeface="仿宋_GB2312" pitchFamily="1" charset="-122"/>
              </a:rPr>
              <a:t>”</a:t>
            </a:r>
            <a:r>
              <a:rPr lang="zh-CN" altLang="en-US" sz="2400" b="1" dirty="0">
                <a:latin typeface="仿宋_GB2312" pitchFamily="1" charset="-122"/>
                <a:ea typeface="仿宋_GB2312" pitchFamily="1" charset="-122"/>
              </a:rPr>
              <a:t>的自然观。</a:t>
            </a: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533400" y="381000"/>
            <a:ext cx="8153400" cy="1112838"/>
          </a:xfrm>
        </p:spPr>
        <p:txBody>
          <a:bodyPr/>
          <a:lstStyle/>
          <a:p>
            <a:r>
              <a:rPr lang="zh-CN" b="1">
                <a:effectLst>
                  <a:outerShdw blurRad="38100" dist="38100" dir="2700000" algn="tl">
                    <a:srgbClr val="C0C0C0"/>
                  </a:outerShdw>
                </a:effectLst>
              </a:rPr>
              <a:t>三、辩证唯物主义自然观</a:t>
            </a:r>
          </a:p>
        </p:txBody>
      </p:sp>
      <p:sp>
        <p:nvSpPr>
          <p:cNvPr id="41987" name="Rectangle 3"/>
          <p:cNvSpPr>
            <a:spLocks noGrp="1" noChangeArrowheads="1"/>
          </p:cNvSpPr>
          <p:nvPr>
            <p:ph type="body" idx="4294967295"/>
          </p:nvPr>
        </p:nvSpPr>
        <p:spPr>
          <a:xfrm>
            <a:off x="533400" y="1676400"/>
            <a:ext cx="8153400" cy="4191000"/>
          </a:xfrm>
        </p:spPr>
        <p:txBody>
          <a:bodyPr/>
          <a:lstStyle/>
          <a:p>
            <a:r>
              <a:rPr lang="zh-CN" altLang="en-US" b="1"/>
              <a:t>辩证唯物主义自然观是马克思和恩格斯继承了古希腊朴素唯物主义自然观，批判地吸收了法国唯物主义自然观和德国唯心主义自然观中的合理因素，克服了机械唯物主义自然观固有缺陷，并以</a:t>
            </a:r>
            <a:r>
              <a:rPr lang="en-US" b="1"/>
              <a:t>19</a:t>
            </a:r>
            <a:r>
              <a:rPr lang="zh-CN" altLang="en-US" b="1"/>
              <a:t>世纪自然科学成果为基础，形成的关于自然界及其与人类关系的总的观点。</a:t>
            </a: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43011" name="Rectangle 3"/>
          <p:cNvSpPr>
            <a:spLocks noGrp="1" noChangeArrowheads="1"/>
          </p:cNvSpPr>
          <p:nvPr>
            <p:ph type="body" idx="4294967295"/>
          </p:nvPr>
        </p:nvSpPr>
        <p:spPr>
          <a:xfrm>
            <a:off x="533400" y="1676400"/>
            <a:ext cx="8153400" cy="4191000"/>
          </a:xfrm>
        </p:spPr>
        <p:txBody>
          <a:bodyPr/>
          <a:lstStyle/>
          <a:p>
            <a:r>
              <a:rPr lang="zh-CN" altLang="en-US" b="1"/>
              <a:t>（一）辩证唯物主义自然观的思想渊源</a:t>
            </a:r>
          </a:p>
          <a:p>
            <a:r>
              <a:rPr lang="en-US" sz="2800" b="1">
                <a:solidFill>
                  <a:srgbClr val="990000"/>
                </a:solidFill>
              </a:rPr>
              <a:t>1</a:t>
            </a:r>
            <a:r>
              <a:rPr lang="zh-CN" altLang="en-US" sz="2800" b="1">
                <a:solidFill>
                  <a:srgbClr val="990000"/>
                </a:solidFill>
              </a:rPr>
              <a:t>．法国唯物主义自然观 </a:t>
            </a:r>
          </a:p>
          <a:p>
            <a:r>
              <a:rPr lang="en-US" sz="2800" b="1">
                <a:solidFill>
                  <a:srgbClr val="990000"/>
                </a:solidFill>
              </a:rPr>
              <a:t>2</a:t>
            </a:r>
            <a:r>
              <a:rPr lang="zh-CN" altLang="en-US" sz="2800" b="1">
                <a:solidFill>
                  <a:srgbClr val="990000"/>
                </a:solidFill>
              </a:rPr>
              <a:t>．德国唯心主义辩证法</a:t>
            </a:r>
            <a:r>
              <a:rPr lang="zh-CN" altLang="en-US" b="1"/>
              <a:t> </a:t>
            </a:r>
          </a:p>
          <a:p>
            <a:endParaRPr lang="zh-CN" altLang="en-US" b="1"/>
          </a:p>
          <a:p>
            <a:endParaRPr lang="en-US" b="1"/>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33400" y="381000"/>
            <a:ext cx="8153400" cy="1112838"/>
          </a:xfrm>
        </p:spPr>
        <p:txBody>
          <a:bodyPr/>
          <a:lstStyle/>
          <a:p>
            <a:r>
              <a:rPr lang="zh-CN" sz="4000" b="1" dirty="0">
                <a:solidFill>
                  <a:srgbClr val="990000"/>
                </a:solidFill>
                <a:effectLst>
                  <a:outerShdw blurRad="38100" dist="38100" dir="2700000" algn="tl">
                    <a:srgbClr val="C0C0C0"/>
                  </a:outerShdw>
                </a:effectLst>
              </a:rPr>
              <a:t>主要成就：</a:t>
            </a:r>
          </a:p>
        </p:txBody>
      </p:sp>
      <p:sp>
        <p:nvSpPr>
          <p:cNvPr id="48131" name="Rectangle 3"/>
          <p:cNvSpPr>
            <a:spLocks noGrp="1" noChangeArrowheads="1"/>
          </p:cNvSpPr>
          <p:nvPr>
            <p:ph type="body" idx="4294967295"/>
          </p:nvPr>
        </p:nvSpPr>
        <p:spPr>
          <a:xfrm>
            <a:off x="533400" y="1676400"/>
            <a:ext cx="8153400" cy="4191000"/>
          </a:xfrm>
        </p:spPr>
        <p:txBody>
          <a:bodyPr/>
          <a:lstStyle/>
          <a:p>
            <a:pPr>
              <a:lnSpc>
                <a:spcPct val="90000"/>
              </a:lnSpc>
            </a:pPr>
            <a:r>
              <a:rPr lang="zh-CN" b="1"/>
              <a:t>德国唯心主义辩证法思想虽然抽象地发展了人的能动性，但它主张自然界是一个整体，并且是不断运动、变化和发展着的，它的发展是一个由低级向高级转变的历史过程，并遵循对立统一、质量互变和否定之否定的辩证法则；时间、空间、运动和物质是统一的，矛盾是物质运动的根本动力；生命来自于自然界，能动的自我意识是人的本质，人是自然界的一部分。</a:t>
            </a: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33400" y="381000"/>
            <a:ext cx="8153400" cy="1112838"/>
          </a:xfrm>
        </p:spPr>
        <p:txBody>
          <a:bodyPr/>
          <a:lstStyle/>
          <a:p>
            <a:r>
              <a:rPr lang="zh-CN" sz="3200" b="1">
                <a:effectLst>
                  <a:outerShdw blurRad="38100" dist="38100" dir="2700000" algn="tl">
                    <a:srgbClr val="C0C0C0"/>
                  </a:outerShdw>
                </a:effectLst>
              </a:rPr>
              <a:t>（三）辩证唯物主义自然观的观点和特征</a:t>
            </a:r>
          </a:p>
        </p:txBody>
      </p:sp>
      <p:sp>
        <p:nvSpPr>
          <p:cNvPr id="55299" name="Rectangle 3"/>
          <p:cNvSpPr>
            <a:spLocks noGrp="1" noChangeArrowheads="1"/>
          </p:cNvSpPr>
          <p:nvPr>
            <p:ph type="body" idx="4294967295"/>
          </p:nvPr>
        </p:nvSpPr>
        <p:spPr>
          <a:xfrm>
            <a:off x="533400" y="1214422"/>
            <a:ext cx="8153400" cy="5000660"/>
          </a:xfrm>
        </p:spPr>
        <p:txBody>
          <a:bodyPr>
            <a:normAutofit/>
          </a:bodyPr>
          <a:lstStyle/>
          <a:p>
            <a:pPr>
              <a:lnSpc>
                <a:spcPct val="80000"/>
              </a:lnSpc>
            </a:pPr>
            <a:r>
              <a:rPr lang="en-US" sz="2800" b="1" dirty="0">
                <a:solidFill>
                  <a:srgbClr val="990000"/>
                </a:solidFill>
              </a:rPr>
              <a:t>1</a:t>
            </a:r>
            <a:r>
              <a:rPr lang="zh-CN" altLang="en-US" sz="2800" b="1" dirty="0">
                <a:solidFill>
                  <a:srgbClr val="990000"/>
                </a:solidFill>
              </a:rPr>
              <a:t>．辩证唯物主义自然观的主要观点是：</a:t>
            </a:r>
          </a:p>
          <a:p>
            <a:pPr>
              <a:lnSpc>
                <a:spcPct val="80000"/>
              </a:lnSpc>
            </a:pPr>
            <a:r>
              <a:rPr lang="zh-CN" altLang="en-US" sz="2800" b="1" dirty="0">
                <a:ea typeface="仿宋_GB2312" pitchFamily="1" charset="-122"/>
              </a:rPr>
              <a:t>自然界是客观的物质存在，物质运动在量和质的方面都是不灭的，时间和空间是物质的固有属性和存在方式；</a:t>
            </a:r>
          </a:p>
          <a:p>
            <a:pPr>
              <a:lnSpc>
                <a:spcPct val="80000"/>
              </a:lnSpc>
            </a:pPr>
            <a:r>
              <a:rPr lang="zh-CN" altLang="en-US" sz="2800" b="1" dirty="0">
                <a:ea typeface="仿宋_GB2312" pitchFamily="1" charset="-122"/>
              </a:rPr>
              <a:t>“整个自然界被证明是在永恒的流动和循环中运动着”；</a:t>
            </a:r>
          </a:p>
          <a:p>
            <a:pPr>
              <a:lnSpc>
                <a:spcPct val="80000"/>
              </a:lnSpc>
            </a:pPr>
            <a:r>
              <a:rPr lang="zh-CN" altLang="en-US" sz="2800" b="1" dirty="0">
                <a:ea typeface="仿宋_GB2312" pitchFamily="1" charset="-122"/>
              </a:rPr>
              <a:t>人是自然界的一部分，意识和思维是人脑的机能；</a:t>
            </a:r>
          </a:p>
          <a:p>
            <a:pPr>
              <a:lnSpc>
                <a:spcPct val="80000"/>
              </a:lnSpc>
            </a:pPr>
            <a:r>
              <a:rPr lang="zh-CN" altLang="en-US" sz="2800" b="1" dirty="0">
                <a:ea typeface="仿宋_GB2312" pitchFamily="1" charset="-122"/>
              </a:rPr>
              <a:t>实践是人类认识和改造自然界的主观见之于客观的、能动的活动，成为人类存在的本质和基本方式；认识自然界要遵循客观性原则。</a:t>
            </a:r>
          </a:p>
          <a:p>
            <a:pPr>
              <a:lnSpc>
                <a:spcPct val="80000"/>
              </a:lnSpc>
              <a:buFontTx/>
              <a:buNone/>
            </a:pPr>
            <a:endParaRPr lang="en-US" sz="2800" b="1" dirty="0">
              <a:ea typeface="仿宋_GB2312" pitchFamily="1" charset="-122"/>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33400" y="381000"/>
            <a:ext cx="8153400" cy="1112838"/>
          </a:xfrm>
        </p:spPr>
        <p:txBody>
          <a:bodyPr/>
          <a:lstStyle/>
          <a:p>
            <a:r>
              <a:rPr lang="zh-CN" sz="4000" b="1">
                <a:effectLst>
                  <a:outerShdw blurRad="38100" dist="38100" dir="2700000" algn="tl">
                    <a:srgbClr val="C0C0C0"/>
                  </a:outerShdw>
                </a:effectLst>
              </a:rPr>
              <a:t>第一节  马克思主义自然观的形成</a:t>
            </a:r>
          </a:p>
        </p:txBody>
      </p:sp>
      <p:sp>
        <p:nvSpPr>
          <p:cNvPr id="19459" name="Rectangle 3"/>
          <p:cNvSpPr>
            <a:spLocks noGrp="1" noChangeArrowheads="1"/>
          </p:cNvSpPr>
          <p:nvPr>
            <p:ph type="body" idx="4294967295"/>
          </p:nvPr>
        </p:nvSpPr>
        <p:spPr>
          <a:xfrm>
            <a:off x="533400" y="1676400"/>
            <a:ext cx="8153400" cy="4191000"/>
          </a:xfrm>
        </p:spPr>
        <p:txBody>
          <a:bodyPr/>
          <a:lstStyle/>
          <a:p>
            <a:r>
              <a:rPr lang="zh-CN" sz="3600" b="1" dirty="0"/>
              <a:t>一、朴素唯物主义自然观</a:t>
            </a:r>
          </a:p>
          <a:p>
            <a:r>
              <a:rPr lang="zh-CN" b="1" dirty="0"/>
              <a:t>朴素唯物主义自然观是建立在</a:t>
            </a:r>
            <a:r>
              <a:rPr lang="zh-CN" b="1" dirty="0">
                <a:solidFill>
                  <a:srgbClr val="990000"/>
                </a:solidFill>
              </a:rPr>
              <a:t>古代科学技术基础</a:t>
            </a:r>
            <a:r>
              <a:rPr lang="zh-CN" b="1" dirty="0"/>
              <a:t>上的</a:t>
            </a:r>
            <a:r>
              <a:rPr lang="zh-CN" b="1" dirty="0">
                <a:solidFill>
                  <a:srgbClr val="990000"/>
                </a:solidFill>
              </a:rPr>
              <a:t>朴素唯物主义</a:t>
            </a:r>
            <a:r>
              <a:rPr lang="zh-CN" b="1" dirty="0"/>
              <a:t>和</a:t>
            </a:r>
            <a:r>
              <a:rPr lang="zh-CN" b="1" dirty="0">
                <a:solidFill>
                  <a:srgbClr val="990000"/>
                </a:solidFill>
              </a:rPr>
              <a:t>自发辩证法的自然观</a:t>
            </a:r>
            <a:r>
              <a:rPr lang="zh-CN" b="1" dirty="0"/>
              <a:t>，它是马克思主义自然观形成的</a:t>
            </a:r>
            <a:r>
              <a:rPr lang="zh-CN" b="1" dirty="0">
                <a:solidFill>
                  <a:srgbClr val="990000"/>
                </a:solidFill>
              </a:rPr>
              <a:t>最初思想渊源</a:t>
            </a:r>
            <a:r>
              <a:rPr lang="zh-CN" b="1" dirty="0"/>
              <a:t>。 </a:t>
            </a: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56323" name="Rectangle 3"/>
          <p:cNvSpPr>
            <a:spLocks noGrp="1" noChangeArrowheads="1"/>
          </p:cNvSpPr>
          <p:nvPr>
            <p:ph type="body" idx="4294967295"/>
          </p:nvPr>
        </p:nvSpPr>
        <p:spPr>
          <a:xfrm>
            <a:off x="533400" y="1676400"/>
            <a:ext cx="8153400" cy="4191000"/>
          </a:xfrm>
        </p:spPr>
        <p:txBody>
          <a:bodyPr/>
          <a:lstStyle/>
          <a:p>
            <a:r>
              <a:rPr lang="en-US" b="1" dirty="0"/>
              <a:t>2</a:t>
            </a:r>
            <a:r>
              <a:rPr lang="zh-CN" altLang="en-US" b="1" dirty="0"/>
              <a:t>．辩证唯物主义自然观的特征主要体现在：</a:t>
            </a:r>
            <a:r>
              <a:rPr lang="zh-CN" altLang="en-US" b="1" dirty="0">
                <a:solidFill>
                  <a:srgbClr val="990000"/>
                </a:solidFill>
              </a:rPr>
              <a:t>它以实践论为基础，实现了唯物论和辩证法的统一、自然史和人类史的统一、人的受动性和能动性的统一、天然自然和人工自然的统一，具有科学性和彻底的革命性等特点。</a:t>
            </a:r>
          </a:p>
          <a:p>
            <a:pPr>
              <a:buFontTx/>
              <a:buNone/>
            </a:pPr>
            <a:endParaRPr lang="en-US" b="1" dirty="0">
              <a:solidFill>
                <a:srgbClr val="000099"/>
              </a:solidFill>
            </a:endParaRP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533400" y="381000"/>
            <a:ext cx="8153400" cy="1112838"/>
          </a:xfrm>
        </p:spPr>
        <p:txBody>
          <a:bodyPr/>
          <a:lstStyle/>
          <a:p>
            <a:r>
              <a:rPr lang="zh-CN" sz="4000" b="1">
                <a:effectLst>
                  <a:outerShdw blurRad="38100" dist="38100" dir="2700000" algn="tl">
                    <a:srgbClr val="C0C0C0"/>
                  </a:outerShdw>
                </a:effectLst>
              </a:rPr>
              <a:t>第二节  马克思主义自然观的发展</a:t>
            </a:r>
          </a:p>
        </p:txBody>
      </p:sp>
      <p:sp>
        <p:nvSpPr>
          <p:cNvPr id="57347" name="Rectangle 3"/>
          <p:cNvSpPr>
            <a:spLocks noGrp="1" noChangeArrowheads="1"/>
          </p:cNvSpPr>
          <p:nvPr>
            <p:ph type="body" idx="4294967295"/>
          </p:nvPr>
        </p:nvSpPr>
        <p:spPr>
          <a:xfrm>
            <a:off x="533400" y="1676400"/>
            <a:ext cx="8153400" cy="4191000"/>
          </a:xfrm>
        </p:spPr>
        <p:txBody>
          <a:bodyPr/>
          <a:lstStyle/>
          <a:p>
            <a:r>
              <a:rPr lang="zh-CN" altLang="en-US" b="1">
                <a:latin typeface="仿宋_GB2312" pitchFamily="1" charset="-122"/>
                <a:ea typeface="仿宋_GB2312" pitchFamily="1" charset="-122"/>
              </a:rPr>
              <a:t>马克思主义自然观发展的基础是</a:t>
            </a:r>
            <a:r>
              <a:rPr lang="en-US" b="1">
                <a:latin typeface="仿宋_GB2312" pitchFamily="1" charset="-122"/>
                <a:ea typeface="仿宋_GB2312" pitchFamily="1" charset="-122"/>
              </a:rPr>
              <a:t>20</a:t>
            </a:r>
            <a:r>
              <a:rPr lang="zh-CN" altLang="en-US" b="1">
                <a:latin typeface="仿宋_GB2312" pitchFamily="1" charset="-122"/>
                <a:ea typeface="仿宋_GB2312" pitchFamily="1" charset="-122"/>
              </a:rPr>
              <a:t>世纪以来的科学技术和社会进步，其主要体现在系统自然观、人工自然观和生态自然观等方面，它们是马克思主义自然观发展的当代形态，是中国马克思主义自然观的重要内容，是科学发展观和生态文明观的理论基础。</a:t>
            </a: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533400" y="381000"/>
            <a:ext cx="8153400" cy="1112838"/>
          </a:xfrm>
        </p:spPr>
        <p:txBody>
          <a:bodyPr/>
          <a:lstStyle/>
          <a:p>
            <a:r>
              <a:rPr lang="zh-CN" b="1">
                <a:solidFill>
                  <a:srgbClr val="990000"/>
                </a:solidFill>
                <a:effectLst>
                  <a:outerShdw blurRad="38100" dist="38100" dir="2700000" algn="tl">
                    <a:srgbClr val="C0C0C0"/>
                  </a:outerShdw>
                </a:effectLst>
              </a:rPr>
              <a:t>一、系统自然观</a:t>
            </a:r>
          </a:p>
        </p:txBody>
      </p:sp>
      <p:sp>
        <p:nvSpPr>
          <p:cNvPr id="58371" name="Rectangle 3"/>
          <p:cNvSpPr>
            <a:spLocks noGrp="1" noChangeArrowheads="1"/>
          </p:cNvSpPr>
          <p:nvPr>
            <p:ph type="body" idx="4294967295"/>
          </p:nvPr>
        </p:nvSpPr>
        <p:spPr>
          <a:xfrm>
            <a:off x="533400" y="1676400"/>
            <a:ext cx="8153400" cy="4191000"/>
          </a:xfrm>
        </p:spPr>
        <p:txBody>
          <a:bodyPr>
            <a:normAutofit/>
          </a:bodyPr>
          <a:lstStyle/>
          <a:p>
            <a:r>
              <a:rPr lang="zh-CN" sz="3600" b="1" dirty="0"/>
              <a:t>系统自然观是关于自然界的存在及其演化的观点，是以系统科学等为基础，对自然界系统的存在方式和演化规律的概括和总结。 </a:t>
            </a:r>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304800" y="0"/>
            <a:ext cx="8540750" cy="1143000"/>
          </a:xfrm>
        </p:spPr>
        <p:txBody>
          <a:bodyPr/>
          <a:lstStyle/>
          <a:p>
            <a:pPr algn="l"/>
            <a:r>
              <a:rPr lang="zh-CN" altLang="en-US" b="1" dirty="0" smtClean="0">
                <a:effectLst>
                  <a:outerShdw blurRad="38100" dist="38100" dir="2700000" algn="tl">
                    <a:srgbClr val="C0C0C0"/>
                  </a:outerShdw>
                </a:effectLst>
              </a:rPr>
              <a:t>（一）</a:t>
            </a:r>
            <a:r>
              <a:rPr lang="zh-CN" b="1" dirty="0" smtClean="0">
                <a:effectLst>
                  <a:outerShdw blurRad="38100" dist="38100" dir="2700000" algn="tl">
                    <a:srgbClr val="C0C0C0"/>
                  </a:outerShdw>
                </a:effectLst>
              </a:rPr>
              <a:t>系</a:t>
            </a:r>
            <a:r>
              <a:rPr lang="zh-CN" b="1" dirty="0">
                <a:effectLst>
                  <a:outerShdw blurRad="38100" dist="38100" dir="2700000" algn="tl">
                    <a:srgbClr val="C0C0C0"/>
                  </a:outerShdw>
                </a:effectLst>
              </a:rPr>
              <a:t>统及其要素、特征</a:t>
            </a:r>
          </a:p>
        </p:txBody>
      </p:sp>
      <p:sp>
        <p:nvSpPr>
          <p:cNvPr id="59395" name="Rectangle 3"/>
          <p:cNvSpPr>
            <a:spLocks noGrp="1" noRot="1" noChangeArrowheads="1"/>
          </p:cNvSpPr>
          <p:nvPr>
            <p:ph type="body" idx="4294967295"/>
          </p:nvPr>
        </p:nvSpPr>
        <p:spPr>
          <a:xfrm>
            <a:off x="323850" y="908050"/>
            <a:ext cx="8616950" cy="5949950"/>
          </a:xfrm>
          <a:noFill/>
        </p:spPr>
        <p:txBody>
          <a:bodyPr>
            <a:noAutofit/>
          </a:bodyPr>
          <a:lstStyle/>
          <a:p>
            <a:r>
              <a:rPr lang="zh-CN" altLang="en-US" sz="2800" b="1" dirty="0"/>
              <a:t>物质联系的系统方式</a:t>
            </a:r>
            <a:endParaRPr lang="zh-CN" altLang="en-US" sz="2800" dirty="0"/>
          </a:p>
          <a:p>
            <a:r>
              <a:rPr lang="zh-CN" altLang="en-US" sz="2800" b="1" dirty="0"/>
              <a:t>    自然界的物质性主要回答存在着的“是什么”的问题；“如何存在”由系统方式和运动形式来回答。</a:t>
            </a:r>
          </a:p>
          <a:p>
            <a:r>
              <a:rPr lang="zh-CN" altLang="en-US" sz="2800" b="1" dirty="0"/>
              <a:t>    物质普遍联系的基本形式</a:t>
            </a:r>
            <a:r>
              <a:rPr lang="en-US" sz="2800" b="1" dirty="0"/>
              <a:t>——</a:t>
            </a:r>
            <a:r>
              <a:rPr lang="zh-CN" altLang="en-US" sz="2800" b="1" dirty="0"/>
              <a:t>系统</a:t>
            </a:r>
          </a:p>
          <a:p>
            <a:r>
              <a:rPr lang="zh-CN" altLang="en-US" sz="2800" b="1" dirty="0"/>
              <a:t>  何谓系统</a:t>
            </a:r>
            <a:r>
              <a:rPr lang="en-US" sz="2800" b="1" dirty="0"/>
              <a:t>?</a:t>
            </a:r>
          </a:p>
          <a:p>
            <a:r>
              <a:rPr lang="en-US" sz="2800" b="1" i="1" dirty="0"/>
              <a:t>~</a:t>
            </a:r>
            <a:r>
              <a:rPr lang="zh-CN" altLang="en-US" sz="2800" b="1" i="1" dirty="0">
                <a:solidFill>
                  <a:srgbClr val="990000"/>
                </a:solidFill>
              </a:rPr>
              <a:t>贝塔朗菲</a:t>
            </a:r>
            <a:r>
              <a:rPr lang="zh-CN" altLang="en-US" sz="2800" b="1" dirty="0">
                <a:solidFill>
                  <a:srgbClr val="990000"/>
                </a:solidFill>
              </a:rPr>
              <a:t>：</a:t>
            </a:r>
            <a:r>
              <a:rPr lang="zh-CN" altLang="en-US" sz="2800" b="1" dirty="0"/>
              <a:t>处于一定的相互关系中并与环境发生关系的各组成部分（要素）的总体。</a:t>
            </a:r>
          </a:p>
          <a:p>
            <a:r>
              <a:rPr lang="en-US" sz="2800" b="1" i="1" dirty="0"/>
              <a:t>~</a:t>
            </a:r>
            <a:r>
              <a:rPr lang="zh-CN" altLang="en-US" sz="2800" b="1" i="1" dirty="0">
                <a:solidFill>
                  <a:srgbClr val="990000"/>
                </a:solidFill>
              </a:rPr>
              <a:t>钱学森</a:t>
            </a:r>
            <a:r>
              <a:rPr lang="zh-CN" altLang="en-US" sz="2800" b="1" dirty="0">
                <a:solidFill>
                  <a:srgbClr val="990000"/>
                </a:solidFill>
              </a:rPr>
              <a:t>：</a:t>
            </a:r>
            <a:r>
              <a:rPr lang="zh-CN" altLang="en-US" sz="2800" b="1" dirty="0"/>
              <a:t>由相互作用和相互依赖的若干组成部分结合成的具有特定功能的有机整体，且此系统本身又是它所从属更大系统的组成部分。</a:t>
            </a:r>
          </a:p>
          <a:p>
            <a:r>
              <a:rPr lang="en-US" sz="2800" b="1" i="1" dirty="0"/>
              <a:t>~</a:t>
            </a:r>
            <a:r>
              <a:rPr lang="zh-CN" altLang="en-US" sz="2800" b="1" i="1" dirty="0">
                <a:solidFill>
                  <a:srgbClr val="990000"/>
                </a:solidFill>
              </a:rPr>
              <a:t>恩格斯</a:t>
            </a:r>
            <a:r>
              <a:rPr lang="zh-CN" altLang="en-US" sz="2800" b="1" dirty="0">
                <a:solidFill>
                  <a:srgbClr val="990000"/>
                </a:solidFill>
              </a:rPr>
              <a:t>：</a:t>
            </a:r>
            <a:r>
              <a:rPr lang="zh-CN" altLang="en-US" sz="2800" b="1" dirty="0"/>
              <a:t>我们面对着的整个世界形成一个体系，即各种物体相互联系的总体。</a:t>
            </a:r>
          </a:p>
          <a:p>
            <a:endParaRPr lang="en-US" sz="2800" dirty="0"/>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60419" name="Rectangle 3"/>
          <p:cNvSpPr>
            <a:spLocks noGrp="1" noRot="1" noChangeArrowheads="1"/>
          </p:cNvSpPr>
          <p:nvPr>
            <p:ph type="body" idx="4294967295"/>
          </p:nvPr>
        </p:nvSpPr>
        <p:spPr>
          <a:xfrm>
            <a:off x="533400" y="1676400"/>
            <a:ext cx="8153400" cy="4191000"/>
          </a:xfrm>
          <a:noFill/>
        </p:spPr>
        <p:txBody>
          <a:bodyPr>
            <a:normAutofit lnSpcReduction="10000"/>
          </a:bodyPr>
          <a:lstStyle/>
          <a:p>
            <a:r>
              <a:rPr lang="zh-CN" altLang="en-US" sz="2800" b="1">
                <a:solidFill>
                  <a:srgbClr val="990000"/>
                </a:solidFill>
              </a:rPr>
              <a:t>系统</a:t>
            </a:r>
            <a:r>
              <a:rPr lang="en-US" sz="2800" b="1">
                <a:solidFill>
                  <a:srgbClr val="990000"/>
                </a:solidFill>
              </a:rPr>
              <a:t>:</a:t>
            </a:r>
            <a:r>
              <a:rPr lang="zh-CN" altLang="en-US" sz="2800" b="1"/>
              <a:t>由相互联系、相互作用的元素（要素）按照一定的结构组成的有特定功能的有机整体。</a:t>
            </a:r>
          </a:p>
          <a:p>
            <a:r>
              <a:rPr lang="zh-CN" altLang="en-US" sz="2800" b="1">
                <a:solidFill>
                  <a:srgbClr val="990000"/>
                </a:solidFill>
              </a:rPr>
              <a:t>要点：</a:t>
            </a:r>
          </a:p>
          <a:p>
            <a:r>
              <a:rPr lang="en-US" sz="2800" b="1"/>
              <a:t>1</a:t>
            </a:r>
            <a:r>
              <a:rPr lang="zh-CN" altLang="en-US" sz="2800" b="1"/>
              <a:t>）任何系统必须有两个以上的要素构成。</a:t>
            </a:r>
          </a:p>
          <a:p>
            <a:r>
              <a:rPr lang="en-US" sz="2800" b="1"/>
              <a:t>2) </a:t>
            </a:r>
            <a:r>
              <a:rPr lang="zh-CN" altLang="en-US" sz="2800" b="1"/>
              <a:t>系统诸要素之间、要素与系统整体之间的相互联系、作用，形成了特定的结构。</a:t>
            </a:r>
          </a:p>
          <a:p>
            <a:r>
              <a:rPr lang="zh-CN" altLang="en-US" sz="2800" b="1"/>
              <a:t> </a:t>
            </a:r>
            <a:r>
              <a:rPr lang="en-US" sz="2800" b="1"/>
              <a:t>3</a:t>
            </a:r>
            <a:r>
              <a:rPr lang="zh-CN" altLang="en-US" sz="2800" b="1"/>
              <a:t>）要素彼此之间联系性成为一个统一的有机整体。</a:t>
            </a:r>
          </a:p>
          <a:p>
            <a:r>
              <a:rPr lang="zh-CN" altLang="en-US" sz="2800" b="1"/>
              <a:t> </a:t>
            </a:r>
            <a:r>
              <a:rPr lang="en-US" sz="2800" b="1"/>
              <a:t>4</a:t>
            </a:r>
            <a:r>
              <a:rPr lang="zh-CN" altLang="en-US" sz="2800" b="1"/>
              <a:t>）系统作为一个整体对环境表现出特定的功能。</a:t>
            </a:r>
          </a:p>
          <a:p>
            <a:endParaRPr lang="en-US" sz="2800"/>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533400" y="381000"/>
            <a:ext cx="8153400" cy="1112838"/>
          </a:xfrm>
        </p:spPr>
        <p:txBody>
          <a:bodyPr/>
          <a:lstStyle/>
          <a:p>
            <a:r>
              <a:rPr lang="zh-CN">
                <a:effectLst>
                  <a:outerShdw blurRad="38100" dist="38100" dir="2700000" algn="tl">
                    <a:srgbClr val="C0C0C0"/>
                  </a:outerShdw>
                </a:effectLst>
                <a:ea typeface="黑体" pitchFamily="49" charset="-122"/>
              </a:rPr>
              <a:t>系统的基本特点</a:t>
            </a:r>
          </a:p>
        </p:txBody>
      </p:sp>
      <p:sp>
        <p:nvSpPr>
          <p:cNvPr id="64515" name="Rectangle 3"/>
          <p:cNvSpPr>
            <a:spLocks noGrp="1" noChangeArrowheads="1"/>
          </p:cNvSpPr>
          <p:nvPr>
            <p:ph type="body" idx="4294967295"/>
          </p:nvPr>
        </p:nvSpPr>
        <p:spPr>
          <a:xfrm>
            <a:off x="228600" y="1371600"/>
            <a:ext cx="8540750" cy="5129234"/>
          </a:xfrm>
        </p:spPr>
        <p:txBody>
          <a:bodyPr>
            <a:normAutofit/>
          </a:bodyPr>
          <a:lstStyle/>
          <a:p>
            <a:pPr>
              <a:lnSpc>
                <a:spcPct val="80000"/>
              </a:lnSpc>
              <a:buFontTx/>
              <a:buNone/>
            </a:pPr>
            <a:r>
              <a:rPr lang="en-US" sz="3600" b="1" dirty="0">
                <a:solidFill>
                  <a:srgbClr val="990000"/>
                </a:solidFill>
                <a:latin typeface="黑体" pitchFamily="49" charset="-122"/>
                <a:ea typeface="黑体" pitchFamily="49" charset="-122"/>
              </a:rPr>
              <a:t>1 </a:t>
            </a:r>
            <a:r>
              <a:rPr lang="zh-CN" altLang="en-US" sz="3600" b="1" dirty="0">
                <a:solidFill>
                  <a:srgbClr val="990000"/>
                </a:solidFill>
                <a:latin typeface="黑体" pitchFamily="49" charset="-122"/>
                <a:ea typeface="黑体" pitchFamily="49" charset="-122"/>
              </a:rPr>
              <a:t>整体性</a:t>
            </a:r>
          </a:p>
          <a:p>
            <a:pPr>
              <a:lnSpc>
                <a:spcPct val="80000"/>
              </a:lnSpc>
              <a:buFontTx/>
              <a:buNone/>
            </a:pPr>
            <a:r>
              <a:rPr lang="en-US" sz="3600" b="1" dirty="0">
                <a:ea typeface="黑体" pitchFamily="49" charset="-122"/>
              </a:rPr>
              <a:t>——</a:t>
            </a:r>
            <a:r>
              <a:rPr lang="zh-CN" altLang="en-US" sz="3600" b="1" dirty="0">
                <a:latin typeface="黑体" pitchFamily="49" charset="-122"/>
                <a:ea typeface="黑体" pitchFamily="49" charset="-122"/>
              </a:rPr>
              <a:t>加和性（量的加和，无新质）</a:t>
            </a:r>
          </a:p>
          <a:p>
            <a:pPr>
              <a:lnSpc>
                <a:spcPct val="80000"/>
              </a:lnSpc>
              <a:buFontTx/>
              <a:buNone/>
            </a:pPr>
            <a:r>
              <a:rPr lang="en-US" sz="3600" b="1" dirty="0">
                <a:ea typeface="黑体" pitchFamily="49" charset="-122"/>
              </a:rPr>
              <a:t>——</a:t>
            </a:r>
            <a:r>
              <a:rPr lang="zh-CN" altLang="en-US" sz="3600" b="1" dirty="0">
                <a:latin typeface="黑体" pitchFamily="49" charset="-122"/>
                <a:ea typeface="黑体" pitchFamily="49" charset="-122"/>
              </a:rPr>
              <a:t>非加和性（新质）</a:t>
            </a:r>
          </a:p>
          <a:p>
            <a:pPr>
              <a:lnSpc>
                <a:spcPct val="80000"/>
              </a:lnSpc>
              <a:buFontTx/>
              <a:buNone/>
            </a:pPr>
            <a:r>
              <a:rPr lang="zh-CN" altLang="en-US" sz="3600" dirty="0">
                <a:latin typeface="黑体" pitchFamily="49" charset="-122"/>
                <a:ea typeface="黑体" pitchFamily="49" charset="-122"/>
              </a:rPr>
              <a:t>    </a:t>
            </a:r>
            <a:r>
              <a:rPr lang="zh-CN" altLang="en-US" sz="3600" dirty="0">
                <a:solidFill>
                  <a:srgbClr val="990000"/>
                </a:solidFill>
                <a:latin typeface="黑体" pitchFamily="49" charset="-122"/>
                <a:ea typeface="黑体" pitchFamily="49" charset="-122"/>
              </a:rPr>
              <a:t>黑格尔：</a:t>
            </a:r>
            <a:r>
              <a:rPr lang="zh-CN" altLang="en-US" sz="3600" dirty="0">
                <a:solidFill>
                  <a:srgbClr val="990000"/>
                </a:solidFill>
                <a:ea typeface="黑体" pitchFamily="49" charset="-122"/>
              </a:rPr>
              <a:t>“</a:t>
            </a:r>
            <a:r>
              <a:rPr lang="zh-CN" altLang="en-US" sz="3600" dirty="0">
                <a:solidFill>
                  <a:srgbClr val="990000"/>
                </a:solidFill>
                <a:latin typeface="黑体" pitchFamily="49" charset="-122"/>
                <a:ea typeface="黑体" pitchFamily="49" charset="-122"/>
              </a:rPr>
              <a:t>一只手，如果从身体上割下来，按照名称虽仍然可叫做手，但按照实质来说，已不是手了。</a:t>
            </a:r>
            <a:r>
              <a:rPr lang="zh-CN" altLang="en-US" sz="2400" dirty="0">
                <a:solidFill>
                  <a:srgbClr val="990000"/>
                </a:solidFill>
                <a:ea typeface="黑体" pitchFamily="49" charset="-122"/>
              </a:rPr>
              <a:t>”</a:t>
            </a:r>
            <a:endParaRPr lang="zh-CN" altLang="en-US" sz="2400" dirty="0">
              <a:solidFill>
                <a:srgbClr val="990000"/>
              </a:solidFill>
              <a:latin typeface="黑体" pitchFamily="49" charset="-122"/>
              <a:ea typeface="黑体" pitchFamily="49" charset="-122"/>
            </a:endParaRPr>
          </a:p>
          <a:p>
            <a:pPr>
              <a:lnSpc>
                <a:spcPct val="80000"/>
              </a:lnSpc>
            </a:pPr>
            <a:endParaRPr lang="en-US" sz="2000" dirty="0">
              <a:solidFill>
                <a:srgbClr val="030503"/>
              </a:solidFill>
            </a:endParaRP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58" y="500042"/>
            <a:ext cx="8501122" cy="6395597"/>
          </a:xfrm>
          <a:prstGeom prst="rect">
            <a:avLst/>
          </a:prstGeom>
        </p:spPr>
        <p:txBody>
          <a:bodyPr wrap="square">
            <a:spAutoFit/>
          </a:bodyPr>
          <a:lstStyle/>
          <a:p>
            <a:pPr>
              <a:lnSpc>
                <a:spcPct val="80000"/>
              </a:lnSpc>
              <a:buFontTx/>
              <a:buNone/>
            </a:pPr>
            <a:r>
              <a:rPr lang="en-US" altLang="zh-CN" sz="3200" b="1" dirty="0" smtClean="0">
                <a:solidFill>
                  <a:srgbClr val="990000"/>
                </a:solidFill>
                <a:latin typeface="黑体" pitchFamily="49" charset="-122"/>
                <a:ea typeface="黑体" pitchFamily="49" charset="-122"/>
              </a:rPr>
              <a:t>2 </a:t>
            </a:r>
            <a:r>
              <a:rPr lang="zh-CN" altLang="en-US" sz="3200" b="1" dirty="0" smtClean="0">
                <a:solidFill>
                  <a:srgbClr val="990000"/>
                </a:solidFill>
                <a:latin typeface="黑体" pitchFamily="49" charset="-122"/>
                <a:ea typeface="黑体" pitchFamily="49" charset="-122"/>
              </a:rPr>
              <a:t>层次性</a:t>
            </a:r>
          </a:p>
          <a:p>
            <a:pPr>
              <a:lnSpc>
                <a:spcPct val="80000"/>
              </a:lnSpc>
              <a:buFontTx/>
              <a:buNone/>
            </a:pPr>
            <a:r>
              <a:rPr lang="zh-CN" altLang="en-US" sz="3200" b="1" dirty="0" smtClean="0">
                <a:solidFill>
                  <a:srgbClr val="030503"/>
                </a:solidFill>
                <a:latin typeface="黑体" pitchFamily="49" charset="-122"/>
                <a:ea typeface="黑体" pitchFamily="49" charset="-122"/>
              </a:rPr>
              <a:t>  指系统与环境中其他系统相互作用，构成较高一级系统，而本身则成为较高一级系统的要素或子系统。</a:t>
            </a:r>
          </a:p>
          <a:p>
            <a:pPr>
              <a:lnSpc>
                <a:spcPct val="80000"/>
              </a:lnSpc>
              <a:buFontTx/>
              <a:buNone/>
            </a:pPr>
            <a:r>
              <a:rPr lang="en-US" altLang="zh-CN" sz="3200" b="1" dirty="0" smtClean="0">
                <a:solidFill>
                  <a:srgbClr val="030503"/>
                </a:solidFill>
                <a:ea typeface="黑体" pitchFamily="49" charset="-122"/>
              </a:rPr>
              <a:t>——</a:t>
            </a:r>
            <a:r>
              <a:rPr lang="zh-CN" altLang="en-US" sz="3200" b="1" dirty="0" smtClean="0">
                <a:solidFill>
                  <a:srgbClr val="030503"/>
                </a:solidFill>
                <a:latin typeface="黑体" pitchFamily="49" charset="-122"/>
                <a:ea typeface="黑体" pitchFamily="49" charset="-122"/>
              </a:rPr>
              <a:t>按照质量和尺度的相对大小：渺观、微观（小于</a:t>
            </a:r>
            <a:r>
              <a:rPr lang="en-US" altLang="zh-CN" sz="3200" b="1" dirty="0" smtClean="0">
                <a:solidFill>
                  <a:srgbClr val="030503"/>
                </a:solidFill>
                <a:latin typeface="黑体" pitchFamily="49" charset="-122"/>
                <a:ea typeface="黑体" pitchFamily="49" charset="-122"/>
              </a:rPr>
              <a:t>10</a:t>
            </a:r>
            <a:r>
              <a:rPr lang="en-US" altLang="zh-CN" sz="3200" b="1" baseline="30000" dirty="0" smtClean="0">
                <a:solidFill>
                  <a:srgbClr val="030503"/>
                </a:solidFill>
                <a:latin typeface="黑体" pitchFamily="49" charset="-122"/>
                <a:ea typeface="黑体" pitchFamily="49" charset="-122"/>
              </a:rPr>
              <a:t>-15</a:t>
            </a:r>
            <a:r>
              <a:rPr lang="zh-CN" altLang="en-US" sz="3200" b="1" dirty="0" smtClean="0">
                <a:solidFill>
                  <a:srgbClr val="030503"/>
                </a:solidFill>
                <a:latin typeface="黑体" pitchFamily="49" charset="-122"/>
                <a:ea typeface="黑体" pitchFamily="49" charset="-122"/>
              </a:rPr>
              <a:t>千克、</a:t>
            </a:r>
            <a:r>
              <a:rPr lang="en-US" altLang="zh-CN" sz="3200" b="1" dirty="0" smtClean="0">
                <a:solidFill>
                  <a:srgbClr val="030503"/>
                </a:solidFill>
                <a:latin typeface="黑体" pitchFamily="49" charset="-122"/>
                <a:ea typeface="黑体" pitchFamily="49" charset="-122"/>
              </a:rPr>
              <a:t>10</a:t>
            </a:r>
            <a:r>
              <a:rPr lang="en-US" altLang="zh-CN" sz="3200" b="1" baseline="30000" dirty="0" smtClean="0">
                <a:solidFill>
                  <a:srgbClr val="030503"/>
                </a:solidFill>
                <a:latin typeface="黑体" pitchFamily="49" charset="-122"/>
                <a:ea typeface="黑体" pitchFamily="49" charset="-122"/>
              </a:rPr>
              <a:t>-6</a:t>
            </a:r>
            <a:r>
              <a:rPr lang="zh-CN" altLang="en-US" sz="3200" b="1" dirty="0" smtClean="0">
                <a:solidFill>
                  <a:srgbClr val="030503"/>
                </a:solidFill>
                <a:latin typeface="黑体" pitchFamily="49" charset="-122"/>
                <a:ea typeface="黑体" pitchFamily="49" charset="-122"/>
              </a:rPr>
              <a:t>厘米）宏观、宇观、胀观（比宇观大</a:t>
            </a:r>
            <a:r>
              <a:rPr lang="en-US" altLang="zh-CN" sz="3200" b="1" dirty="0" smtClean="0">
                <a:solidFill>
                  <a:srgbClr val="030503"/>
                </a:solidFill>
                <a:latin typeface="黑体" pitchFamily="49" charset="-122"/>
                <a:ea typeface="黑体" pitchFamily="49" charset="-122"/>
              </a:rPr>
              <a:t>10</a:t>
            </a:r>
            <a:r>
              <a:rPr lang="en-US" altLang="zh-CN" sz="3200" b="1" baseline="30000" dirty="0" smtClean="0">
                <a:solidFill>
                  <a:srgbClr val="030503"/>
                </a:solidFill>
                <a:latin typeface="黑体" pitchFamily="49" charset="-122"/>
                <a:ea typeface="黑体" pitchFamily="49" charset="-122"/>
              </a:rPr>
              <a:t>19</a:t>
            </a:r>
            <a:r>
              <a:rPr lang="zh-CN" altLang="en-US" sz="3200" b="1" dirty="0" smtClean="0">
                <a:solidFill>
                  <a:srgbClr val="030503"/>
                </a:solidFill>
                <a:latin typeface="黑体" pitchFamily="49" charset="-122"/>
                <a:ea typeface="黑体" pitchFamily="49" charset="-122"/>
              </a:rPr>
              <a:t>个数量级，典型尺度为</a:t>
            </a:r>
            <a:r>
              <a:rPr lang="en-US" altLang="zh-CN" sz="3200" b="1" dirty="0" smtClean="0">
                <a:solidFill>
                  <a:srgbClr val="030503"/>
                </a:solidFill>
                <a:latin typeface="黑体" pitchFamily="49" charset="-122"/>
                <a:ea typeface="黑体" pitchFamily="49" charset="-122"/>
              </a:rPr>
              <a:t>10</a:t>
            </a:r>
            <a:r>
              <a:rPr lang="en-US" altLang="zh-CN" sz="3200" b="1" baseline="30000" dirty="0" smtClean="0">
                <a:solidFill>
                  <a:srgbClr val="030503"/>
                </a:solidFill>
                <a:latin typeface="黑体" pitchFamily="49" charset="-122"/>
                <a:ea typeface="黑体" pitchFamily="49" charset="-122"/>
              </a:rPr>
              <a:t>16</a:t>
            </a:r>
            <a:r>
              <a:rPr lang="zh-CN" altLang="en-US" sz="3200" b="1" dirty="0" smtClean="0">
                <a:solidFill>
                  <a:srgbClr val="030503"/>
                </a:solidFill>
                <a:latin typeface="黑体" pitchFamily="49" charset="-122"/>
                <a:ea typeface="黑体" pitchFamily="49" charset="-122"/>
              </a:rPr>
              <a:t>亿光年）</a:t>
            </a:r>
          </a:p>
          <a:p>
            <a:pPr>
              <a:lnSpc>
                <a:spcPct val="80000"/>
              </a:lnSpc>
              <a:buFontTx/>
              <a:buNone/>
            </a:pPr>
            <a:r>
              <a:rPr lang="en-US" altLang="zh-CN" sz="3200" b="1" dirty="0" smtClean="0">
                <a:solidFill>
                  <a:srgbClr val="030503"/>
                </a:solidFill>
                <a:ea typeface="黑体" pitchFamily="49" charset="-122"/>
              </a:rPr>
              <a:t>——</a:t>
            </a:r>
            <a:r>
              <a:rPr lang="zh-CN" altLang="en-US" sz="3200" b="1" dirty="0" smtClean="0">
                <a:solidFill>
                  <a:srgbClr val="030503"/>
                </a:solidFill>
                <a:latin typeface="黑体" pitchFamily="49" charset="-122"/>
                <a:ea typeface="黑体" pitchFamily="49" charset="-122"/>
              </a:rPr>
              <a:t>按系统的组织性和复杂性大小：</a:t>
            </a:r>
          </a:p>
          <a:p>
            <a:pPr>
              <a:lnSpc>
                <a:spcPct val="80000"/>
              </a:lnSpc>
              <a:buFontTx/>
              <a:buNone/>
            </a:pPr>
            <a:r>
              <a:rPr lang="zh-CN" altLang="en-US" sz="3200" b="1" dirty="0" smtClean="0">
                <a:solidFill>
                  <a:srgbClr val="030503"/>
                </a:solidFill>
                <a:latin typeface="黑体" pitchFamily="49" charset="-122"/>
                <a:ea typeface="黑体" pitchFamily="49" charset="-122"/>
              </a:rPr>
              <a:t>    简单系统（要素少、作用简单）</a:t>
            </a:r>
          </a:p>
          <a:p>
            <a:pPr>
              <a:lnSpc>
                <a:spcPct val="80000"/>
              </a:lnSpc>
              <a:buFontTx/>
              <a:buNone/>
            </a:pPr>
            <a:r>
              <a:rPr lang="zh-CN" altLang="en-US" sz="3200" b="1" dirty="0" smtClean="0">
                <a:solidFill>
                  <a:srgbClr val="030503"/>
                </a:solidFill>
                <a:latin typeface="黑体" pitchFamily="49" charset="-122"/>
                <a:ea typeface="黑体" pitchFamily="49" charset="-122"/>
              </a:rPr>
              <a:t>    简单巨系统（要素多、作用简单、在同一等级）</a:t>
            </a:r>
          </a:p>
          <a:p>
            <a:pPr>
              <a:lnSpc>
                <a:spcPct val="80000"/>
              </a:lnSpc>
              <a:buFontTx/>
              <a:buNone/>
            </a:pPr>
            <a:r>
              <a:rPr lang="zh-CN" altLang="en-US" sz="3200" b="1" dirty="0" smtClean="0">
                <a:solidFill>
                  <a:srgbClr val="030503"/>
                </a:solidFill>
                <a:latin typeface="黑体" pitchFamily="49" charset="-122"/>
                <a:ea typeface="黑体" pitchFamily="49" charset="-122"/>
              </a:rPr>
              <a:t>    复杂巨系统：（要素多、同一等级的要素已经分成若干等级的子系统。例如细胞</a:t>
            </a:r>
            <a:r>
              <a:rPr lang="en-US" altLang="zh-CN" sz="3200" b="1" dirty="0" smtClean="0">
                <a:solidFill>
                  <a:srgbClr val="030503"/>
                </a:solidFill>
                <a:latin typeface="黑体" pitchFamily="49" charset="-122"/>
                <a:ea typeface="黑体" pitchFamily="49" charset="-122"/>
              </a:rPr>
              <a:t>-</a:t>
            </a:r>
            <a:r>
              <a:rPr lang="zh-CN" altLang="en-US" sz="3200" b="1" dirty="0" smtClean="0">
                <a:solidFill>
                  <a:srgbClr val="030503"/>
                </a:solidFill>
                <a:latin typeface="黑体" pitchFamily="49" charset="-122"/>
                <a:ea typeface="黑体" pitchFamily="49" charset="-122"/>
              </a:rPr>
              <a:t>器官</a:t>
            </a:r>
            <a:r>
              <a:rPr lang="en-US" altLang="zh-CN" sz="3200" b="1" dirty="0" smtClean="0">
                <a:solidFill>
                  <a:srgbClr val="030503"/>
                </a:solidFill>
                <a:latin typeface="黑体" pitchFamily="49" charset="-122"/>
                <a:ea typeface="黑体" pitchFamily="49" charset="-122"/>
              </a:rPr>
              <a:t>-</a:t>
            </a:r>
            <a:r>
              <a:rPr lang="zh-CN" altLang="en-US" sz="3200" b="1" dirty="0" smtClean="0">
                <a:solidFill>
                  <a:srgbClr val="030503"/>
                </a:solidFill>
                <a:latin typeface="黑体" pitchFamily="49" charset="-122"/>
                <a:ea typeface="黑体" pitchFamily="49" charset="-122"/>
              </a:rPr>
              <a:t>系统</a:t>
            </a:r>
            <a:r>
              <a:rPr lang="en-US" altLang="zh-CN" sz="3200" b="1" dirty="0" smtClean="0">
                <a:solidFill>
                  <a:srgbClr val="030503"/>
                </a:solidFill>
                <a:latin typeface="黑体" pitchFamily="49" charset="-122"/>
                <a:ea typeface="黑体" pitchFamily="49" charset="-122"/>
              </a:rPr>
              <a:t>-</a:t>
            </a:r>
            <a:r>
              <a:rPr lang="zh-CN" altLang="en-US" sz="3200" b="1" dirty="0" smtClean="0">
                <a:solidFill>
                  <a:srgbClr val="030503"/>
                </a:solidFill>
                <a:latin typeface="黑体" pitchFamily="49" charset="-122"/>
                <a:ea typeface="黑体" pitchFamily="49" charset="-122"/>
              </a:rPr>
              <a:t>动物体）</a:t>
            </a:r>
          </a:p>
          <a:p>
            <a:pPr>
              <a:lnSpc>
                <a:spcPct val="80000"/>
              </a:lnSpc>
              <a:buFontTx/>
              <a:buNone/>
            </a:pPr>
            <a:r>
              <a:rPr lang="zh-CN" altLang="en-US" sz="3200" b="1" dirty="0" smtClean="0">
                <a:solidFill>
                  <a:srgbClr val="030503"/>
                </a:solidFill>
                <a:latin typeface="黑体" pitchFamily="49" charset="-122"/>
                <a:ea typeface="黑体" pitchFamily="49" charset="-122"/>
              </a:rPr>
              <a:t>    特殊复杂巨系统：社会系统</a:t>
            </a:r>
            <a:endParaRPr lang="zh-CN" altLang="en-US" sz="3200" b="1" dirty="0">
              <a:solidFill>
                <a:srgbClr val="030503"/>
              </a:solidFill>
              <a:latin typeface="黑体" pitchFamily="49" charset="-122"/>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62467" name="Rectangle 3"/>
          <p:cNvSpPr>
            <a:spLocks noGrp="1" noChangeArrowheads="1"/>
          </p:cNvSpPr>
          <p:nvPr>
            <p:ph type="body" idx="4294967295"/>
          </p:nvPr>
        </p:nvSpPr>
        <p:spPr>
          <a:xfrm>
            <a:off x="533400" y="1676400"/>
            <a:ext cx="8153400" cy="4191000"/>
          </a:xfrm>
        </p:spPr>
        <p:txBody>
          <a:bodyPr>
            <a:normAutofit/>
          </a:bodyPr>
          <a:lstStyle/>
          <a:p>
            <a:pPr>
              <a:lnSpc>
                <a:spcPct val="80000"/>
              </a:lnSpc>
              <a:buFontTx/>
              <a:buNone/>
            </a:pPr>
            <a:r>
              <a:rPr lang="zh-CN" altLang="en-US" b="1" dirty="0">
                <a:solidFill>
                  <a:srgbClr val="990000"/>
                </a:solidFill>
                <a:ea typeface="华文新魏" pitchFamily="2" charset="-122"/>
              </a:rPr>
              <a:t>系统层次之间的关系</a:t>
            </a:r>
          </a:p>
          <a:p>
            <a:pPr>
              <a:lnSpc>
                <a:spcPct val="80000"/>
              </a:lnSpc>
              <a:buFontTx/>
              <a:buNone/>
            </a:pPr>
            <a:r>
              <a:rPr lang="en-US" b="1" dirty="0">
                <a:solidFill>
                  <a:srgbClr val="030503"/>
                </a:solidFill>
                <a:ea typeface="华文新魏" pitchFamily="2" charset="-122"/>
              </a:rPr>
              <a:t>——</a:t>
            </a:r>
            <a:r>
              <a:rPr lang="zh-CN" altLang="en-US" b="1" dirty="0">
                <a:solidFill>
                  <a:srgbClr val="030503"/>
                </a:solidFill>
                <a:ea typeface="华文新魏" pitchFamily="2" charset="-122"/>
              </a:rPr>
              <a:t>高层次系统包含低层次系统，两者是整体与部分之间的关系。</a:t>
            </a:r>
          </a:p>
          <a:p>
            <a:pPr>
              <a:lnSpc>
                <a:spcPct val="80000"/>
              </a:lnSpc>
              <a:buFontTx/>
              <a:buNone/>
            </a:pPr>
            <a:r>
              <a:rPr lang="en-US" b="1" dirty="0">
                <a:solidFill>
                  <a:srgbClr val="030503"/>
                </a:solidFill>
                <a:ea typeface="华文新魏" pitchFamily="2" charset="-122"/>
              </a:rPr>
              <a:t>——</a:t>
            </a:r>
            <a:r>
              <a:rPr lang="zh-CN" altLang="en-US" b="1" dirty="0">
                <a:solidFill>
                  <a:srgbClr val="030503"/>
                </a:solidFill>
                <a:ea typeface="华文新魏" pitchFamily="2" charset="-122"/>
              </a:rPr>
              <a:t>层次和系统复杂性有对应关系。层次越高，复杂性越大（牛顿力学体系一个层次质点，热力学系统两个层次宏观微观，生物体包含多个层次）</a:t>
            </a:r>
          </a:p>
          <a:p>
            <a:pPr>
              <a:lnSpc>
                <a:spcPct val="80000"/>
              </a:lnSpc>
              <a:buFontTx/>
              <a:buNone/>
            </a:pPr>
            <a:r>
              <a:rPr lang="en-US" b="1" dirty="0">
                <a:solidFill>
                  <a:srgbClr val="030503"/>
                </a:solidFill>
                <a:ea typeface="华文新魏" pitchFamily="2" charset="-122"/>
              </a:rPr>
              <a:t>——</a:t>
            </a:r>
            <a:r>
              <a:rPr lang="zh-CN" altLang="en-US" b="1" dirty="0">
                <a:solidFill>
                  <a:srgbClr val="030503"/>
                </a:solidFill>
                <a:ea typeface="华文新魏" pitchFamily="2" charset="-122"/>
              </a:rPr>
              <a:t>层次的分化和子系统的中心化。（太阳）</a:t>
            </a:r>
          </a:p>
          <a:p>
            <a:pPr>
              <a:lnSpc>
                <a:spcPct val="80000"/>
              </a:lnSpc>
              <a:buFontTx/>
              <a:buNone/>
            </a:pPr>
            <a:r>
              <a:rPr lang="en-US" b="1" dirty="0">
                <a:solidFill>
                  <a:srgbClr val="030503"/>
                </a:solidFill>
                <a:ea typeface="华文新魏" pitchFamily="2" charset="-122"/>
              </a:rPr>
              <a:t>——</a:t>
            </a:r>
            <a:r>
              <a:rPr lang="zh-CN" altLang="en-US" b="1" dirty="0">
                <a:solidFill>
                  <a:srgbClr val="030503"/>
                </a:solidFill>
                <a:ea typeface="华文新魏" pitchFamily="2" charset="-122"/>
              </a:rPr>
              <a:t>系统结合力与层次高低成反比。</a:t>
            </a:r>
          </a:p>
          <a:p>
            <a:pPr>
              <a:lnSpc>
                <a:spcPct val="80000"/>
              </a:lnSpc>
            </a:pPr>
            <a:endParaRPr lang="en-US" sz="2400" dirty="0">
              <a:solidFill>
                <a:srgbClr val="990000"/>
              </a:solidFill>
            </a:endParaRPr>
          </a:p>
        </p:txBody>
      </p:sp>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1428737"/>
            <a:ext cx="8715404" cy="5361468"/>
          </a:xfrm>
          <a:prstGeom prst="rect">
            <a:avLst/>
          </a:prstGeom>
        </p:spPr>
        <p:txBody>
          <a:bodyPr wrap="square">
            <a:spAutoFit/>
          </a:bodyPr>
          <a:lstStyle/>
          <a:p>
            <a:pPr>
              <a:lnSpc>
                <a:spcPct val="80000"/>
              </a:lnSpc>
              <a:buFontTx/>
              <a:buNone/>
            </a:pPr>
            <a:r>
              <a:rPr lang="en-US" altLang="zh-CN" sz="3600" b="1" dirty="0" smtClean="0">
                <a:solidFill>
                  <a:srgbClr val="990000"/>
                </a:solidFill>
                <a:ea typeface="黑体" pitchFamily="49" charset="-122"/>
              </a:rPr>
              <a:t>3 </a:t>
            </a:r>
            <a:r>
              <a:rPr lang="zh-CN" altLang="en-US" sz="3600" b="1" dirty="0" smtClean="0">
                <a:solidFill>
                  <a:srgbClr val="990000"/>
                </a:solidFill>
                <a:ea typeface="黑体" pitchFamily="49" charset="-122"/>
              </a:rPr>
              <a:t>有序性</a:t>
            </a:r>
          </a:p>
          <a:p>
            <a:pPr>
              <a:lnSpc>
                <a:spcPct val="80000"/>
              </a:lnSpc>
              <a:buFontTx/>
              <a:buNone/>
            </a:pPr>
            <a:r>
              <a:rPr lang="zh-CN" altLang="en-US" sz="3600" b="1" dirty="0" smtClean="0">
                <a:solidFill>
                  <a:srgbClr val="030503"/>
                </a:solidFill>
              </a:rPr>
              <a:t>指系统各部分在空间、时间上分布规则性、组织性和确定性。</a:t>
            </a:r>
            <a:endParaRPr lang="en-US" altLang="zh-CN" sz="3600" b="1" dirty="0" smtClean="0">
              <a:solidFill>
                <a:srgbClr val="030503"/>
              </a:solidFill>
            </a:endParaRPr>
          </a:p>
          <a:p>
            <a:pPr>
              <a:lnSpc>
                <a:spcPct val="80000"/>
              </a:lnSpc>
              <a:buFontTx/>
              <a:buNone/>
            </a:pPr>
            <a:r>
              <a:rPr lang="zh-CN" altLang="en-US" sz="3600" b="1" dirty="0" smtClean="0">
                <a:solidFill>
                  <a:srgbClr val="030503"/>
                </a:solidFill>
              </a:rPr>
              <a:t>死的有序和活的有序</a:t>
            </a:r>
            <a:endParaRPr lang="en-US" altLang="zh-CN" sz="3600" b="1" dirty="0">
              <a:solidFill>
                <a:srgbClr val="030503"/>
              </a:solidFill>
            </a:endParaRPr>
          </a:p>
          <a:p>
            <a:pPr>
              <a:lnSpc>
                <a:spcPct val="80000"/>
              </a:lnSpc>
              <a:buFontTx/>
              <a:buNone/>
            </a:pPr>
            <a:endParaRPr lang="zh-CN" altLang="en-US" sz="3600" b="1" dirty="0" smtClean="0">
              <a:solidFill>
                <a:srgbClr val="030503"/>
              </a:solidFill>
            </a:endParaRPr>
          </a:p>
          <a:p>
            <a:pPr>
              <a:lnSpc>
                <a:spcPct val="80000"/>
              </a:lnSpc>
              <a:buFontTx/>
              <a:buNone/>
            </a:pPr>
            <a:r>
              <a:rPr lang="en-US" altLang="zh-CN" sz="3600" b="1" dirty="0" smtClean="0">
                <a:solidFill>
                  <a:srgbClr val="990000"/>
                </a:solidFill>
                <a:latin typeface="黑体" pitchFamily="49" charset="-122"/>
                <a:ea typeface="黑体" pitchFamily="49" charset="-122"/>
              </a:rPr>
              <a:t>4 </a:t>
            </a:r>
            <a:r>
              <a:rPr lang="zh-CN" altLang="en-US" sz="3600" b="1" dirty="0" smtClean="0">
                <a:solidFill>
                  <a:srgbClr val="990000"/>
                </a:solidFill>
                <a:latin typeface="黑体" pitchFamily="49" charset="-122"/>
                <a:ea typeface="黑体" pitchFamily="49" charset="-122"/>
              </a:rPr>
              <a:t>动态性</a:t>
            </a:r>
            <a:endParaRPr lang="en-US" altLang="zh-CN" sz="3600" b="1" dirty="0" smtClean="0">
              <a:solidFill>
                <a:srgbClr val="990000"/>
              </a:solidFill>
              <a:latin typeface="黑体" pitchFamily="49" charset="-122"/>
              <a:ea typeface="黑体" pitchFamily="49" charset="-122"/>
            </a:endParaRPr>
          </a:p>
          <a:p>
            <a:pPr>
              <a:lnSpc>
                <a:spcPct val="80000"/>
              </a:lnSpc>
            </a:pPr>
            <a:r>
              <a:rPr lang="zh-CN" altLang="en-US" sz="3600" b="1" dirty="0" smtClean="0">
                <a:solidFill>
                  <a:srgbClr val="030503"/>
                </a:solidFill>
              </a:rPr>
              <a:t>系统必须和外界进行物质、能量和信息的交换才能存在</a:t>
            </a:r>
            <a:endParaRPr lang="en-US" altLang="zh-CN" sz="3600" b="1" dirty="0" smtClean="0">
              <a:solidFill>
                <a:srgbClr val="030503"/>
              </a:solidFill>
            </a:endParaRPr>
          </a:p>
          <a:p>
            <a:pPr>
              <a:lnSpc>
                <a:spcPct val="80000"/>
              </a:lnSpc>
              <a:buFontTx/>
              <a:buNone/>
            </a:pPr>
            <a:endParaRPr lang="en-US" altLang="zh-CN" sz="3600" b="1" dirty="0">
              <a:solidFill>
                <a:srgbClr val="990000"/>
              </a:solidFill>
              <a:latin typeface="黑体" pitchFamily="49" charset="-122"/>
              <a:ea typeface="黑体" pitchFamily="49" charset="-122"/>
            </a:endParaRPr>
          </a:p>
          <a:p>
            <a:pPr>
              <a:lnSpc>
                <a:spcPct val="80000"/>
              </a:lnSpc>
              <a:buFontTx/>
              <a:buNone/>
            </a:pPr>
            <a:endParaRPr lang="en-US" altLang="zh-CN" sz="3600" b="1" dirty="0" smtClean="0">
              <a:solidFill>
                <a:srgbClr val="990000"/>
              </a:solidFill>
              <a:latin typeface="黑体" pitchFamily="49" charset="-122"/>
              <a:ea typeface="黑体" pitchFamily="49" charset="-122"/>
            </a:endParaRPr>
          </a:p>
          <a:p>
            <a:pPr>
              <a:lnSpc>
                <a:spcPct val="80000"/>
              </a:lnSpc>
              <a:buFontTx/>
              <a:buNone/>
            </a:pPr>
            <a:endParaRPr lang="en-US" altLang="zh-CN" sz="3600" b="1" dirty="0" smtClean="0">
              <a:solidFill>
                <a:srgbClr val="990000"/>
              </a:solidFill>
              <a:latin typeface="黑体" pitchFamily="49" charset="-122"/>
              <a:ea typeface="黑体" pitchFamily="49" charset="-122"/>
            </a:endParaRPr>
          </a:p>
          <a:p>
            <a:pPr>
              <a:lnSpc>
                <a:spcPct val="80000"/>
              </a:lnSpc>
              <a:buFontTx/>
              <a:buNone/>
            </a:pPr>
            <a:endParaRPr lang="zh-CN" altLang="en-US" sz="3200" b="1" dirty="0">
              <a:solidFill>
                <a:srgbClr val="990000"/>
              </a:solidFill>
              <a:latin typeface="黑体" pitchFamily="49" charset="-122"/>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533400" y="381000"/>
            <a:ext cx="8153400" cy="1112838"/>
          </a:xfrm>
        </p:spPr>
        <p:txBody>
          <a:bodyPr/>
          <a:lstStyle/>
          <a:p>
            <a:r>
              <a:rPr 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二</a:t>
            </a:r>
            <a:r>
              <a:rPr lang="zh-CN" b="1" dirty="0" smtClean="0">
                <a:effectLst>
                  <a:outerShdw blurRad="38100" dist="38100" dir="2700000" algn="tl">
                    <a:srgbClr val="C0C0C0"/>
                  </a:outerShdw>
                </a:effectLst>
              </a:rPr>
              <a:t>）</a:t>
            </a:r>
            <a:r>
              <a:rPr lang="zh-CN" b="1" dirty="0">
                <a:effectLst>
                  <a:outerShdw blurRad="38100" dist="38100" dir="2700000" algn="tl">
                    <a:srgbClr val="C0C0C0"/>
                  </a:outerShdw>
                </a:effectLst>
              </a:rPr>
              <a:t>系统自然观的观点和特征</a:t>
            </a:r>
          </a:p>
        </p:txBody>
      </p:sp>
      <p:sp>
        <p:nvSpPr>
          <p:cNvPr id="74755" name="Rectangle 3"/>
          <p:cNvSpPr>
            <a:spLocks noGrp="1" noChangeArrowheads="1"/>
          </p:cNvSpPr>
          <p:nvPr>
            <p:ph type="body" idx="4294967295"/>
          </p:nvPr>
        </p:nvSpPr>
        <p:spPr>
          <a:xfrm>
            <a:off x="539750" y="1412874"/>
            <a:ext cx="8153400" cy="5445125"/>
          </a:xfrm>
        </p:spPr>
        <p:txBody>
          <a:bodyPr>
            <a:noAutofit/>
          </a:bodyPr>
          <a:lstStyle/>
          <a:p>
            <a:pPr>
              <a:lnSpc>
                <a:spcPct val="95000"/>
              </a:lnSpc>
            </a:pPr>
            <a:r>
              <a:rPr lang="en-US" sz="2400" b="1" dirty="0">
                <a:latin typeface="黑体" pitchFamily="49" charset="-122"/>
                <a:ea typeface="黑体" pitchFamily="49" charset="-122"/>
              </a:rPr>
              <a:t>1</a:t>
            </a:r>
            <a:r>
              <a:rPr lang="zh-CN" altLang="en-US" sz="2400" b="1" dirty="0">
                <a:latin typeface="黑体" pitchFamily="49" charset="-122"/>
                <a:ea typeface="黑体" pitchFamily="49" charset="-122"/>
              </a:rPr>
              <a:t>．系统自然观的主要观点是：</a:t>
            </a:r>
          </a:p>
          <a:p>
            <a:pPr>
              <a:lnSpc>
                <a:spcPct val="95000"/>
              </a:lnSpc>
            </a:pPr>
            <a:r>
              <a:rPr lang="zh-CN" altLang="en-US" sz="2400" b="1" dirty="0">
                <a:latin typeface="仿宋_GB2312" pitchFamily="1" charset="-122"/>
                <a:ea typeface="仿宋_GB2312" pitchFamily="1" charset="-122"/>
              </a:rPr>
              <a:t>自然界是简单性和复杂性、构成性与生成性、确定性和随机性辩证统一的物质系统，它以进化和退化相互交替的形式演化着；</a:t>
            </a:r>
          </a:p>
          <a:p>
            <a:pPr>
              <a:lnSpc>
                <a:spcPct val="95000"/>
              </a:lnSpc>
            </a:pPr>
            <a:r>
              <a:rPr lang="zh-CN" altLang="en-US" sz="2400" b="1" dirty="0">
                <a:latin typeface="仿宋_GB2312" pitchFamily="1" charset="-122"/>
                <a:ea typeface="仿宋_GB2312" pitchFamily="1" charset="-122"/>
              </a:rPr>
              <a:t>系统是由若干要素通过非线性相互作用构成的整体，它既与其所在的环境发生联系，又与其他系统发生关联，系统具有开放性、动态性、整体性和层次性等特点；</a:t>
            </a:r>
          </a:p>
          <a:p>
            <a:pPr>
              <a:lnSpc>
                <a:spcPct val="95000"/>
              </a:lnSpc>
            </a:pPr>
            <a:r>
              <a:rPr lang="zh-CN" altLang="en-US" sz="2400" b="1" dirty="0">
                <a:latin typeface="仿宋_GB2312" pitchFamily="1" charset="-122"/>
                <a:ea typeface="仿宋_GB2312" pitchFamily="1" charset="-122"/>
              </a:rPr>
              <a:t>系统的演化是不可逆的，分叉和突现是其演化的基本方式，开放、远离平衡态、非线性作用和涨落等构成其演化的自组织机制，进化是系统以对称性破缺为路径和基础的有序化过程；</a:t>
            </a:r>
          </a:p>
          <a:p>
            <a:pPr>
              <a:lnSpc>
                <a:spcPct val="95000"/>
              </a:lnSpc>
            </a:pPr>
            <a:r>
              <a:rPr lang="zh-CN" altLang="en-US" sz="2400" b="1" dirty="0">
                <a:latin typeface="仿宋_GB2312" pitchFamily="1" charset="-122"/>
                <a:ea typeface="仿宋_GB2312" pitchFamily="1" charset="-122"/>
              </a:rPr>
              <a:t>时间具有不可逆性，时间和物质系统相互关联；自然界经历着</a:t>
            </a:r>
            <a:r>
              <a:rPr lang="zh-CN" altLang="en-US" sz="2400" b="1" dirty="0">
                <a:ea typeface="仿宋_GB2312" pitchFamily="1" charset="-122"/>
              </a:rPr>
              <a:t>“</a:t>
            </a:r>
            <a:r>
              <a:rPr lang="zh-CN" altLang="en-US" sz="2400" b="1" dirty="0">
                <a:latin typeface="仿宋_GB2312" pitchFamily="1" charset="-122"/>
                <a:ea typeface="仿宋_GB2312" pitchFamily="1" charset="-122"/>
              </a:rPr>
              <a:t>混沌</a:t>
            </a:r>
            <a:r>
              <a:rPr lang="en-US" sz="2400" b="1" dirty="0">
                <a:ea typeface="仿宋_GB2312" pitchFamily="1" charset="-122"/>
              </a:rPr>
              <a:t>—</a:t>
            </a:r>
            <a:r>
              <a:rPr lang="zh-CN" altLang="en-US" sz="2400" b="1" dirty="0">
                <a:latin typeface="仿宋_GB2312" pitchFamily="1" charset="-122"/>
                <a:ea typeface="仿宋_GB2312" pitchFamily="1" charset="-122"/>
              </a:rPr>
              <a:t>有序</a:t>
            </a:r>
            <a:r>
              <a:rPr lang="zh-CN" altLang="en-US" sz="2400" b="1" dirty="0">
                <a:ea typeface="仿宋_GB2312" pitchFamily="1" charset="-122"/>
              </a:rPr>
              <a:t>”</a:t>
            </a:r>
            <a:r>
              <a:rPr lang="zh-CN" altLang="en-US" sz="2400" b="1" dirty="0">
                <a:latin typeface="仿宋_GB2312" pitchFamily="1" charset="-122"/>
                <a:ea typeface="仿宋_GB2312" pitchFamily="1" charset="-122"/>
              </a:rPr>
              <a:t>不断交替的过程，是无限循环和发展的。</a:t>
            </a: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20483" name="Rectangle 3"/>
          <p:cNvSpPr>
            <a:spLocks noGrp="1" noChangeArrowheads="1"/>
          </p:cNvSpPr>
          <p:nvPr>
            <p:ph type="body" idx="4294967295"/>
          </p:nvPr>
        </p:nvSpPr>
        <p:spPr>
          <a:xfrm>
            <a:off x="533400" y="1676400"/>
            <a:ext cx="8153400" cy="4191000"/>
          </a:xfrm>
        </p:spPr>
        <p:txBody>
          <a:bodyPr/>
          <a:lstStyle/>
          <a:p>
            <a:r>
              <a:rPr lang="zh-CN" altLang="en-US" b="1"/>
              <a:t>（一）朴素唯物主义自然观的渊源和基础</a:t>
            </a:r>
          </a:p>
          <a:p>
            <a:r>
              <a:rPr lang="en-US" sz="2800"/>
              <a:t>1</a:t>
            </a:r>
            <a:r>
              <a:rPr lang="zh-CN" altLang="en-US" sz="2800"/>
              <a:t>．</a:t>
            </a:r>
            <a:r>
              <a:rPr lang="zh-CN" altLang="en-US" sz="2800" b="1">
                <a:solidFill>
                  <a:srgbClr val="990000"/>
                </a:solidFill>
              </a:rPr>
              <a:t>原始社会的人类实践水平和认识能力低下，活动范围狭窄，他们对自然界既产生了客观现实的、朴素的观念，又形成了某些神秘的观念。</a:t>
            </a:r>
          </a:p>
          <a:p>
            <a:r>
              <a:rPr lang="en-US" sz="2800"/>
              <a:t>2</a:t>
            </a:r>
            <a:r>
              <a:rPr lang="zh-CN" altLang="en-US" sz="2800"/>
              <a:t>．</a:t>
            </a:r>
            <a:r>
              <a:rPr lang="zh-CN" altLang="en-US" sz="2800" b="1"/>
              <a:t>奴隶社会的脑力劳动和体力劳动相分工，产生了阶级的分化；哲学和自然科学相融合，形成了整体知识形态的自然哲学</a:t>
            </a:r>
            <a:r>
              <a:rPr lang="zh-CN" altLang="en-US" b="1"/>
              <a:t>。</a:t>
            </a: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75779" name="Rectangle 3"/>
          <p:cNvSpPr>
            <a:spLocks noGrp="1" noChangeArrowheads="1"/>
          </p:cNvSpPr>
          <p:nvPr>
            <p:ph type="body" idx="4294967295"/>
          </p:nvPr>
        </p:nvSpPr>
        <p:spPr>
          <a:xfrm>
            <a:off x="533400" y="1676400"/>
            <a:ext cx="8153400" cy="4191000"/>
          </a:xfrm>
        </p:spPr>
        <p:txBody>
          <a:bodyPr/>
          <a:lstStyle/>
          <a:p>
            <a:r>
              <a:rPr lang="en-US" dirty="0"/>
              <a:t>2</a:t>
            </a:r>
            <a:r>
              <a:rPr lang="zh-CN" altLang="en-US" dirty="0"/>
              <a:t>．</a:t>
            </a:r>
            <a:r>
              <a:rPr lang="zh-CN" altLang="en-US" b="1" dirty="0"/>
              <a:t>系统自然观的特征主要体现在：提出了系统的存在和演化思想；强调了自然界的复杂性与简单性、生成性与构成性、线性和非线性的辩证统一。</a:t>
            </a: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533400" y="381000"/>
            <a:ext cx="8153400" cy="1112838"/>
          </a:xfrm>
        </p:spPr>
        <p:txBody>
          <a:bodyPr/>
          <a:lstStyle/>
          <a:p>
            <a:r>
              <a:rPr lang="zh-CN" b="1" dirty="0" smtClean="0">
                <a:effectLst>
                  <a:outerShdw blurRad="38100" dist="38100" dir="2700000" algn="tl">
                    <a:srgbClr val="C0C0C0"/>
                  </a:outerShdw>
                </a:effectLst>
              </a:rPr>
              <a:t>（</a:t>
            </a:r>
            <a:r>
              <a:rPr lang="zh-CN" altLang="en-US" b="1" dirty="0">
                <a:effectLst>
                  <a:outerShdw blurRad="38100" dist="38100" dir="2700000" algn="tl">
                    <a:srgbClr val="C0C0C0"/>
                  </a:outerShdw>
                </a:effectLst>
              </a:rPr>
              <a:t>三</a:t>
            </a:r>
            <a:r>
              <a:rPr lang="zh-CN" b="1" dirty="0" smtClean="0">
                <a:effectLst>
                  <a:outerShdw blurRad="38100" dist="38100" dir="2700000" algn="tl">
                    <a:srgbClr val="C0C0C0"/>
                  </a:outerShdw>
                </a:effectLst>
              </a:rPr>
              <a:t>）</a:t>
            </a:r>
            <a:r>
              <a:rPr lang="zh-CN" b="1" dirty="0">
                <a:effectLst>
                  <a:outerShdw blurRad="38100" dist="38100" dir="2700000" algn="tl">
                    <a:srgbClr val="C0C0C0"/>
                  </a:outerShdw>
                </a:effectLst>
              </a:rPr>
              <a:t>系统自然观的意义</a:t>
            </a:r>
          </a:p>
        </p:txBody>
      </p:sp>
      <p:sp>
        <p:nvSpPr>
          <p:cNvPr id="91139" name="Rectangle 3"/>
          <p:cNvSpPr>
            <a:spLocks noGrp="1" noChangeArrowheads="1"/>
          </p:cNvSpPr>
          <p:nvPr>
            <p:ph type="body" idx="4294967295"/>
          </p:nvPr>
        </p:nvSpPr>
        <p:spPr>
          <a:xfrm>
            <a:off x="533400" y="1676400"/>
            <a:ext cx="8153400" cy="4824434"/>
          </a:xfrm>
        </p:spPr>
        <p:txBody>
          <a:bodyPr>
            <a:noAutofit/>
          </a:bodyPr>
          <a:lstStyle/>
          <a:p>
            <a:pPr>
              <a:lnSpc>
                <a:spcPct val="90000"/>
              </a:lnSpc>
            </a:pPr>
            <a:r>
              <a:rPr lang="en-US" sz="2400" b="1" dirty="0">
                <a:latin typeface="仿宋_GB2312" pitchFamily="1" charset="-122"/>
                <a:ea typeface="仿宋_GB2312" pitchFamily="1" charset="-122"/>
              </a:rPr>
              <a:t>1</a:t>
            </a:r>
            <a:r>
              <a:rPr lang="zh-CN" altLang="en-US" sz="2400" b="1" dirty="0">
                <a:latin typeface="仿宋_GB2312" pitchFamily="1" charset="-122"/>
                <a:ea typeface="仿宋_GB2312" pitchFamily="1" charset="-122"/>
              </a:rPr>
              <a:t>．它丰富和发展了马克思主义自然观中的物质观、运动观和时空观。</a:t>
            </a:r>
          </a:p>
          <a:p>
            <a:pPr>
              <a:lnSpc>
                <a:spcPct val="90000"/>
              </a:lnSpc>
            </a:pPr>
            <a:r>
              <a:rPr lang="en-US" sz="2400" b="1" dirty="0">
                <a:latin typeface="仿宋_GB2312" pitchFamily="1" charset="-122"/>
                <a:ea typeface="仿宋_GB2312" pitchFamily="1" charset="-122"/>
              </a:rPr>
              <a:t>2</a:t>
            </a:r>
            <a:r>
              <a:rPr lang="zh-CN" altLang="en-US" sz="2400" b="1" dirty="0">
                <a:latin typeface="仿宋_GB2312" pitchFamily="1" charset="-122"/>
                <a:ea typeface="仿宋_GB2312" pitchFamily="1" charset="-122"/>
              </a:rPr>
              <a:t>．它实现了从认识存在到认识演化、从认识确定性到认识随机性、从认识简单性到认识复杂性、从认识线性到认识非线性的转变，促进了马克思主义自然观在认识论方面的发展。</a:t>
            </a:r>
          </a:p>
          <a:p>
            <a:pPr>
              <a:lnSpc>
                <a:spcPct val="90000"/>
              </a:lnSpc>
            </a:pPr>
            <a:r>
              <a:rPr lang="en-US" sz="2400" b="1" dirty="0">
                <a:latin typeface="仿宋_GB2312" pitchFamily="1" charset="-122"/>
                <a:ea typeface="仿宋_GB2312" pitchFamily="1" charset="-122"/>
              </a:rPr>
              <a:t>3</a:t>
            </a:r>
            <a:r>
              <a:rPr lang="zh-CN" altLang="en-US" sz="2400" b="1" dirty="0">
                <a:latin typeface="仿宋_GB2312" pitchFamily="1" charset="-122"/>
                <a:ea typeface="仿宋_GB2312" pitchFamily="1" charset="-122"/>
              </a:rPr>
              <a:t>．它注重研究自然界系统的非稳定性、无序性、多样性、非平衡性和非线性作用等问题，提供了研究自然界系统的性质、结构和功能及其演化方式和机制的一种新的系统思维方式，推动了马克思主义自然观在方法论方面的发展。</a:t>
            </a:r>
          </a:p>
          <a:p>
            <a:pPr>
              <a:lnSpc>
                <a:spcPct val="90000"/>
              </a:lnSpc>
            </a:pPr>
            <a:r>
              <a:rPr lang="en-US" sz="2400" b="1" dirty="0">
                <a:latin typeface="仿宋_GB2312" pitchFamily="1" charset="-122"/>
                <a:ea typeface="仿宋_GB2312" pitchFamily="1" charset="-122"/>
              </a:rPr>
              <a:t>4.</a:t>
            </a:r>
            <a:r>
              <a:rPr lang="zh-CN" altLang="en-US" sz="2400" b="1" dirty="0">
                <a:latin typeface="仿宋_GB2312" pitchFamily="1" charset="-122"/>
                <a:ea typeface="仿宋_GB2312" pitchFamily="1" charset="-122"/>
              </a:rPr>
              <a:t>它重视系统演化中实践的作用，从而建立起马克思主义自然观、认识论和方法论与历史观和价值观的联系。</a:t>
            </a: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533400" y="381000"/>
            <a:ext cx="8153400" cy="1112838"/>
          </a:xfrm>
        </p:spPr>
        <p:txBody>
          <a:bodyPr/>
          <a:lstStyle/>
          <a:p>
            <a:r>
              <a:rPr lang="zh-CN" b="1">
                <a:effectLst>
                  <a:outerShdw blurRad="38100" dist="38100" dir="2700000" algn="tl">
                    <a:srgbClr val="C0C0C0"/>
                  </a:outerShdw>
                </a:effectLst>
              </a:rPr>
              <a:t>二、人工自然观</a:t>
            </a:r>
          </a:p>
        </p:txBody>
      </p:sp>
      <p:sp>
        <p:nvSpPr>
          <p:cNvPr id="92163" name="Rectangle 3"/>
          <p:cNvSpPr>
            <a:spLocks noGrp="1" noChangeArrowheads="1"/>
          </p:cNvSpPr>
          <p:nvPr>
            <p:ph type="body" idx="4294967295"/>
          </p:nvPr>
        </p:nvSpPr>
        <p:spPr>
          <a:xfrm>
            <a:off x="533400" y="1676400"/>
            <a:ext cx="8153400" cy="4191000"/>
          </a:xfrm>
        </p:spPr>
        <p:txBody>
          <a:bodyPr>
            <a:normAutofit/>
          </a:bodyPr>
          <a:lstStyle/>
          <a:p>
            <a:pPr>
              <a:lnSpc>
                <a:spcPct val="80000"/>
              </a:lnSpc>
            </a:pPr>
            <a:r>
              <a:rPr lang="zh-CN" altLang="en-US" sz="3600" b="1" dirty="0">
                <a:latin typeface="+mn-ea"/>
              </a:rPr>
              <a:t>人工自然观是关于人类改造自然界的总的观点，是以现代科学技术成果为基础，对人工自然界的存在、创造与发展规律及其与天然自然界的关系进行的概括和总结</a:t>
            </a:r>
            <a:r>
              <a:rPr lang="zh-CN" altLang="en-US" sz="3600" b="1" dirty="0" smtClean="0">
                <a:latin typeface="+mn-ea"/>
              </a:rPr>
              <a:t>。</a:t>
            </a:r>
            <a:endParaRPr lang="zh-CN" altLang="en-US" sz="3600" b="1" dirty="0">
              <a:latin typeface="+mn-ea"/>
            </a:endParaRP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533400" y="381000"/>
            <a:ext cx="8153400" cy="1112838"/>
          </a:xfrm>
        </p:spPr>
        <p:txBody>
          <a:bodyPr/>
          <a:lstStyle/>
          <a:p>
            <a:r>
              <a:rPr lang="zh-CN" sz="4000" b="1" dirty="0" smtClean="0">
                <a:effectLst>
                  <a:outerShdw blurRad="38100" dist="38100" dir="2700000" algn="tl">
                    <a:srgbClr val="C0C0C0"/>
                  </a:outerShdw>
                </a:effectLst>
              </a:rPr>
              <a:t>（</a:t>
            </a:r>
            <a:r>
              <a:rPr lang="zh-CN" altLang="en-US" sz="4000" b="1" dirty="0" smtClean="0">
                <a:effectLst>
                  <a:outerShdw blurRad="38100" dist="38100" dir="2700000" algn="tl">
                    <a:srgbClr val="C0C0C0"/>
                  </a:outerShdw>
                </a:effectLst>
              </a:rPr>
              <a:t>一</a:t>
            </a:r>
            <a:r>
              <a:rPr lang="zh-CN" sz="4000" b="1" dirty="0" smtClean="0">
                <a:effectLst>
                  <a:outerShdw blurRad="38100" dist="38100" dir="2700000" algn="tl">
                    <a:srgbClr val="C0C0C0"/>
                  </a:outerShdw>
                </a:effectLst>
              </a:rPr>
              <a:t>）</a:t>
            </a:r>
            <a:r>
              <a:rPr lang="zh-CN" sz="4000" b="1" dirty="0">
                <a:effectLst>
                  <a:outerShdw blurRad="38100" dist="38100" dir="2700000" algn="tl">
                    <a:srgbClr val="C0C0C0"/>
                  </a:outerShdw>
                </a:effectLst>
              </a:rPr>
              <a:t>人工自</a:t>
            </a:r>
            <a:r>
              <a:rPr lang="zh-CN" sz="4000" b="1" dirty="0" smtClean="0">
                <a:effectLst>
                  <a:outerShdw blurRad="38100" dist="38100" dir="2700000" algn="tl">
                    <a:srgbClr val="C0C0C0"/>
                  </a:outerShdw>
                </a:effectLst>
              </a:rPr>
              <a:t>然</a:t>
            </a:r>
            <a:r>
              <a:rPr lang="zh-CN" altLang="en-US" sz="4000" b="1" dirty="0" smtClean="0">
                <a:effectLst>
                  <a:outerShdw blurRad="38100" dist="38100" dir="2700000" algn="tl">
                    <a:srgbClr val="C0C0C0"/>
                  </a:outerShdw>
                </a:effectLst>
              </a:rPr>
              <a:t>的含义</a:t>
            </a:r>
            <a:endParaRPr lang="zh-CN" sz="4000" b="1" dirty="0">
              <a:effectLst>
                <a:outerShdw blurRad="38100" dist="38100" dir="2700000" algn="tl">
                  <a:srgbClr val="C0C0C0"/>
                </a:outerShdw>
              </a:effectLst>
            </a:endParaRPr>
          </a:p>
        </p:txBody>
      </p:sp>
      <p:sp>
        <p:nvSpPr>
          <p:cNvPr id="95235" name="Rectangle 3"/>
          <p:cNvSpPr>
            <a:spLocks noGrp="1" noChangeArrowheads="1"/>
          </p:cNvSpPr>
          <p:nvPr>
            <p:ph type="body" idx="4294967295"/>
          </p:nvPr>
        </p:nvSpPr>
        <p:spPr>
          <a:xfrm>
            <a:off x="533400" y="1676400"/>
            <a:ext cx="8153400" cy="4191000"/>
          </a:xfrm>
        </p:spPr>
        <p:txBody>
          <a:bodyPr/>
          <a:lstStyle/>
          <a:p>
            <a:r>
              <a:rPr lang="en-US" sz="2800" b="1" dirty="0">
                <a:latin typeface="仿宋_GB2312" pitchFamily="1" charset="-122"/>
                <a:ea typeface="仿宋_GB2312" pitchFamily="1" charset="-122"/>
              </a:rPr>
              <a:t>1</a:t>
            </a:r>
            <a:r>
              <a:rPr lang="zh-CN" altLang="en-US" sz="2800" b="1" dirty="0">
                <a:latin typeface="仿宋_GB2312" pitchFamily="1" charset="-122"/>
                <a:ea typeface="仿宋_GB2312" pitchFamily="1" charset="-122"/>
              </a:rPr>
              <a:t>．人工自然观的科学基础是近现代自然科学尤其是系统科学、生态科学等。它们共同为正确认识和处理天然自然界与人工自然界的辩证关系，减少创造人工自然界的负面后果奠定了思想基础。</a:t>
            </a:r>
          </a:p>
          <a:p>
            <a:r>
              <a:rPr lang="en-US" sz="2800" b="1" dirty="0">
                <a:latin typeface="仿宋_GB2312" pitchFamily="1" charset="-122"/>
                <a:ea typeface="仿宋_GB2312" pitchFamily="1" charset="-122"/>
              </a:rPr>
              <a:t>2</a:t>
            </a:r>
            <a:r>
              <a:rPr lang="zh-CN" altLang="en-US" sz="2800" b="1" dirty="0">
                <a:latin typeface="仿宋_GB2312" pitchFamily="1" charset="-122"/>
                <a:ea typeface="仿宋_GB2312" pitchFamily="1" charset="-122"/>
              </a:rPr>
              <a:t>．人工自然观的技术基础是人类在改造自然界的过程中所创造出来的采取技术、加工技术、控制技术、输运技术、通信技术和医疗技术等技术以及当代高技术和新技术。</a:t>
            </a: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94211" name="Rectangle 3"/>
          <p:cNvSpPr>
            <a:spLocks noGrp="1" noChangeArrowheads="1"/>
          </p:cNvSpPr>
          <p:nvPr>
            <p:ph type="body" idx="4294967295"/>
          </p:nvPr>
        </p:nvSpPr>
        <p:spPr>
          <a:xfrm>
            <a:off x="611188" y="692150"/>
            <a:ext cx="8075612" cy="5175250"/>
          </a:xfrm>
        </p:spPr>
        <p:txBody>
          <a:bodyPr>
            <a:normAutofit fontScale="92500"/>
          </a:bodyPr>
          <a:lstStyle/>
          <a:p>
            <a:pPr>
              <a:lnSpc>
                <a:spcPct val="80000"/>
              </a:lnSpc>
              <a:buFontTx/>
              <a:buNone/>
            </a:pPr>
            <a:r>
              <a:rPr lang="zh-CN" altLang="en-US" sz="2800" b="1" dirty="0" smtClean="0">
                <a:solidFill>
                  <a:srgbClr val="990000"/>
                </a:solidFill>
                <a:latin typeface="仿宋_GB2312" pitchFamily="1" charset="-122"/>
                <a:ea typeface="仿宋_GB2312" pitchFamily="1" charset="-122"/>
              </a:rPr>
              <a:t>天</a:t>
            </a:r>
            <a:r>
              <a:rPr lang="zh-CN" altLang="en-US" sz="2800" b="1" dirty="0">
                <a:solidFill>
                  <a:srgbClr val="990000"/>
                </a:solidFill>
                <a:latin typeface="仿宋_GB2312" pitchFamily="1" charset="-122"/>
                <a:ea typeface="仿宋_GB2312" pitchFamily="1" charset="-122"/>
              </a:rPr>
              <a:t>然自然与人工自然</a:t>
            </a:r>
          </a:p>
          <a:p>
            <a:pPr>
              <a:lnSpc>
                <a:spcPct val="90000"/>
              </a:lnSpc>
              <a:buFontTx/>
              <a:buNone/>
            </a:pPr>
            <a:r>
              <a:rPr lang="zh-CN" altLang="en-US" sz="2400" b="1" dirty="0">
                <a:latin typeface="仿宋_GB2312" pitchFamily="1" charset="-122"/>
                <a:ea typeface="仿宋_GB2312" pitchFamily="1" charset="-122"/>
              </a:rPr>
              <a:t>   </a:t>
            </a:r>
            <a:r>
              <a:rPr lang="en-US" sz="2400" b="1" dirty="0">
                <a:solidFill>
                  <a:srgbClr val="990000"/>
                </a:solidFill>
                <a:latin typeface="仿宋_GB2312" pitchFamily="1" charset="-122"/>
                <a:ea typeface="仿宋_GB2312" pitchFamily="1" charset="-122"/>
              </a:rPr>
              <a:t>1.</a:t>
            </a:r>
            <a:r>
              <a:rPr lang="zh-CN" altLang="en-US" sz="2400" b="1" dirty="0">
                <a:solidFill>
                  <a:srgbClr val="990000"/>
                </a:solidFill>
                <a:latin typeface="仿宋_GB2312" pitchFamily="1" charset="-122"/>
                <a:ea typeface="仿宋_GB2312" pitchFamily="1" charset="-122"/>
              </a:rPr>
              <a:t>天然自然：</a:t>
            </a:r>
            <a:r>
              <a:rPr lang="zh-CN" altLang="en-US" sz="2400" b="1" dirty="0">
                <a:latin typeface="仿宋_GB2312" pitchFamily="1" charset="-122"/>
                <a:ea typeface="仿宋_GB2312" pitchFamily="1" charset="-122"/>
              </a:rPr>
              <a:t>人类尚未认识到的那部分自然（宇观世界和微观领域，尚未探明规律和特征）和人类观测所及的那部分自然。</a:t>
            </a:r>
          </a:p>
          <a:p>
            <a:pPr>
              <a:lnSpc>
                <a:spcPct val="90000"/>
              </a:lnSpc>
              <a:buFontTx/>
              <a:buNone/>
            </a:pPr>
            <a:r>
              <a:rPr lang="zh-CN" altLang="en-US" sz="2400" b="1" dirty="0">
                <a:solidFill>
                  <a:srgbClr val="990000"/>
                </a:solidFill>
                <a:latin typeface="仿宋_GB2312" pitchFamily="1" charset="-122"/>
                <a:ea typeface="仿宋_GB2312" pitchFamily="1" charset="-122"/>
              </a:rPr>
              <a:t>   </a:t>
            </a:r>
            <a:r>
              <a:rPr lang="en-US" sz="2400" b="1" dirty="0">
                <a:solidFill>
                  <a:srgbClr val="990000"/>
                </a:solidFill>
                <a:latin typeface="仿宋_GB2312" pitchFamily="1" charset="-122"/>
                <a:ea typeface="仿宋_GB2312" pitchFamily="1" charset="-122"/>
              </a:rPr>
              <a:t>2.</a:t>
            </a:r>
            <a:r>
              <a:rPr lang="zh-CN" altLang="en-US" sz="2400" b="1" dirty="0">
                <a:solidFill>
                  <a:srgbClr val="990000"/>
                </a:solidFill>
                <a:latin typeface="仿宋_GB2312" pitchFamily="1" charset="-122"/>
                <a:ea typeface="仿宋_GB2312" pitchFamily="1" charset="-122"/>
              </a:rPr>
              <a:t>人工自然：</a:t>
            </a:r>
            <a:r>
              <a:rPr lang="zh-CN" altLang="en-US" sz="2400" b="1" dirty="0">
                <a:latin typeface="仿宋_GB2312" pitchFamily="1" charset="-122"/>
                <a:ea typeface="仿宋_GB2312" pitchFamily="1" charset="-122"/>
              </a:rPr>
              <a:t>人类实践所及从而改变了的那部分自然界。</a:t>
            </a:r>
          </a:p>
          <a:p>
            <a:pPr>
              <a:lnSpc>
                <a:spcPct val="80000"/>
              </a:lnSpc>
              <a:buFontTx/>
              <a:buNone/>
            </a:pPr>
            <a:endParaRPr lang="zh-CN" altLang="en-US" sz="2400" b="1" dirty="0">
              <a:latin typeface="仿宋_GB2312" pitchFamily="1" charset="-122"/>
              <a:ea typeface="仿宋_GB2312" pitchFamily="1" charset="-122"/>
            </a:endParaRPr>
          </a:p>
          <a:p>
            <a:pPr>
              <a:lnSpc>
                <a:spcPct val="80000"/>
              </a:lnSpc>
              <a:buFontTx/>
              <a:buNone/>
            </a:pPr>
            <a:r>
              <a:rPr lang="zh-CN" altLang="en-US" sz="2800" b="1" dirty="0" smtClean="0">
                <a:solidFill>
                  <a:srgbClr val="990000"/>
                </a:solidFill>
                <a:latin typeface="仿宋_GB2312" pitchFamily="1" charset="-122"/>
                <a:ea typeface="仿宋_GB2312" pitchFamily="1" charset="-122"/>
              </a:rPr>
              <a:t>人</a:t>
            </a:r>
            <a:r>
              <a:rPr lang="zh-CN" altLang="en-US" sz="2800" b="1" dirty="0">
                <a:solidFill>
                  <a:srgbClr val="990000"/>
                </a:solidFill>
                <a:latin typeface="仿宋_GB2312" pitchFamily="1" charset="-122"/>
                <a:ea typeface="仿宋_GB2312" pitchFamily="1" charset="-122"/>
              </a:rPr>
              <a:t>工自然与天然自然的区别与联系</a:t>
            </a:r>
          </a:p>
          <a:p>
            <a:pPr>
              <a:lnSpc>
                <a:spcPct val="90000"/>
              </a:lnSpc>
              <a:buFontTx/>
              <a:buNone/>
            </a:pPr>
            <a:r>
              <a:rPr lang="zh-CN" altLang="en-US" sz="2400" b="1" dirty="0">
                <a:solidFill>
                  <a:srgbClr val="990000"/>
                </a:solidFill>
                <a:latin typeface="仿宋_GB2312" pitchFamily="1" charset="-122"/>
                <a:ea typeface="仿宋_GB2312" pitchFamily="1" charset="-122"/>
              </a:rPr>
              <a:t>   联系：</a:t>
            </a:r>
            <a:r>
              <a:rPr lang="zh-CN" altLang="en-US" sz="2400" b="1" dirty="0">
                <a:latin typeface="仿宋_GB2312" pitchFamily="1" charset="-122"/>
                <a:ea typeface="仿宋_GB2312" pitchFamily="1" charset="-122"/>
              </a:rPr>
              <a:t>天然自然是人工自然的基础，人工自然是从天然自然中转化而来的。</a:t>
            </a:r>
          </a:p>
          <a:p>
            <a:pPr>
              <a:lnSpc>
                <a:spcPct val="90000"/>
              </a:lnSpc>
              <a:buFontTx/>
              <a:buNone/>
            </a:pPr>
            <a:r>
              <a:rPr lang="zh-CN" altLang="en-US" sz="2400" b="1" dirty="0">
                <a:solidFill>
                  <a:srgbClr val="990000"/>
                </a:solidFill>
                <a:latin typeface="仿宋_GB2312" pitchFamily="1" charset="-122"/>
                <a:ea typeface="仿宋_GB2312" pitchFamily="1" charset="-122"/>
              </a:rPr>
              <a:t>   区别：</a:t>
            </a:r>
            <a:r>
              <a:rPr lang="zh-CN" altLang="en-US" sz="2400" b="1" dirty="0">
                <a:solidFill>
                  <a:schemeClr val="tx2"/>
                </a:solidFill>
                <a:latin typeface="仿宋_GB2312" pitchFamily="1" charset="-122"/>
                <a:ea typeface="仿宋_GB2312" pitchFamily="1" charset="-122"/>
              </a:rPr>
              <a:t>从存在的形式看</a:t>
            </a:r>
            <a:r>
              <a:rPr lang="zh-CN" altLang="en-US" sz="2400" b="1" dirty="0">
                <a:latin typeface="仿宋_GB2312" pitchFamily="1" charset="-122"/>
                <a:ea typeface="仿宋_GB2312" pitchFamily="1" charset="-122"/>
              </a:rPr>
              <a:t>，天然自然独立于人的意识之外，而人工自然独立于人的意识之外，又有依赖与人的意识的方面。</a:t>
            </a:r>
          </a:p>
          <a:p>
            <a:pPr>
              <a:lnSpc>
                <a:spcPct val="90000"/>
              </a:lnSpc>
              <a:buFontTx/>
              <a:buNone/>
            </a:pPr>
            <a:r>
              <a:rPr lang="zh-CN" altLang="en-US" sz="2400" b="1" dirty="0">
                <a:latin typeface="仿宋_GB2312" pitchFamily="1" charset="-122"/>
                <a:ea typeface="仿宋_GB2312" pitchFamily="1" charset="-122"/>
              </a:rPr>
              <a:t>      </a:t>
            </a:r>
            <a:r>
              <a:rPr lang="zh-CN" altLang="en-US" sz="2400" b="1" dirty="0">
                <a:solidFill>
                  <a:schemeClr val="tx2"/>
                </a:solidFill>
                <a:latin typeface="仿宋_GB2312" pitchFamily="1" charset="-122"/>
                <a:ea typeface="仿宋_GB2312" pitchFamily="1" charset="-122"/>
              </a:rPr>
              <a:t>从遵循的规律看</a:t>
            </a:r>
            <a:r>
              <a:rPr lang="zh-CN" altLang="en-US" sz="2400" b="1" dirty="0">
                <a:latin typeface="仿宋_GB2312" pitchFamily="1" charset="-122"/>
                <a:ea typeface="仿宋_GB2312" pitchFamily="1" charset="-122"/>
              </a:rPr>
              <a:t>，天然自然只服从自然规律，人工自然服从自然规律，却不听任何自然规律起作用。</a:t>
            </a:r>
          </a:p>
          <a:p>
            <a:pPr>
              <a:lnSpc>
                <a:spcPct val="90000"/>
              </a:lnSpc>
              <a:buFontTx/>
              <a:buNone/>
            </a:pPr>
            <a:r>
              <a:rPr lang="zh-CN" altLang="en-US" sz="2400" b="1" dirty="0">
                <a:latin typeface="仿宋_GB2312" pitchFamily="1" charset="-122"/>
                <a:ea typeface="仿宋_GB2312" pitchFamily="1" charset="-122"/>
              </a:rPr>
              <a:t>      </a:t>
            </a:r>
            <a:r>
              <a:rPr lang="zh-CN" altLang="en-US" sz="2400" b="1" dirty="0">
                <a:solidFill>
                  <a:schemeClr val="tx2"/>
                </a:solidFill>
                <a:latin typeface="仿宋_GB2312" pitchFamily="1" charset="-122"/>
                <a:ea typeface="仿宋_GB2312" pitchFamily="1" charset="-122"/>
              </a:rPr>
              <a:t>从演化的速度看</a:t>
            </a:r>
            <a:r>
              <a:rPr lang="zh-CN" altLang="en-US" sz="2400" b="1" dirty="0">
                <a:latin typeface="仿宋_GB2312" pitchFamily="1" charset="-122"/>
                <a:ea typeface="仿宋_GB2312" pitchFamily="1" charset="-122"/>
              </a:rPr>
              <a:t>，天然自然演化速度缓慢，人工自然变化快。</a:t>
            </a:r>
          </a:p>
          <a:p>
            <a:pPr>
              <a:lnSpc>
                <a:spcPct val="90000"/>
              </a:lnSpc>
            </a:pPr>
            <a:endParaRPr lang="en-US" sz="2400" dirty="0">
              <a:latin typeface="仿宋_GB2312" pitchFamily="1" charset="-122"/>
              <a:ea typeface="仿宋_GB2312" pitchFamily="1" charset="-122"/>
            </a:endParaRP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533400" y="381000"/>
            <a:ext cx="8153400" cy="1112838"/>
          </a:xfrm>
        </p:spPr>
        <p:txBody>
          <a:bodyPr/>
          <a:lstStyle/>
          <a:p>
            <a:r>
              <a:rPr 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二</a:t>
            </a:r>
            <a:r>
              <a:rPr lang="zh-CN" b="1" dirty="0" smtClean="0">
                <a:effectLst>
                  <a:outerShdw blurRad="38100" dist="38100" dir="2700000" algn="tl">
                    <a:srgbClr val="C0C0C0"/>
                  </a:outerShdw>
                </a:effectLst>
              </a:rPr>
              <a:t>）</a:t>
            </a:r>
            <a:r>
              <a:rPr lang="zh-CN" b="1" dirty="0">
                <a:effectLst>
                  <a:outerShdw blurRad="38100" dist="38100" dir="2700000" algn="tl">
                    <a:srgbClr val="C0C0C0"/>
                  </a:outerShdw>
                </a:effectLst>
              </a:rPr>
              <a:t>人工自然观的观点和特征</a:t>
            </a:r>
          </a:p>
        </p:txBody>
      </p:sp>
      <p:sp>
        <p:nvSpPr>
          <p:cNvPr id="96259" name="Rectangle 3"/>
          <p:cNvSpPr>
            <a:spLocks noGrp="1" noChangeArrowheads="1"/>
          </p:cNvSpPr>
          <p:nvPr>
            <p:ph type="body" idx="4294967295"/>
          </p:nvPr>
        </p:nvSpPr>
        <p:spPr>
          <a:xfrm>
            <a:off x="395288" y="1628775"/>
            <a:ext cx="8153400" cy="4191000"/>
          </a:xfrm>
        </p:spPr>
        <p:txBody>
          <a:bodyPr>
            <a:noAutofit/>
          </a:bodyPr>
          <a:lstStyle/>
          <a:p>
            <a:pPr>
              <a:lnSpc>
                <a:spcPct val="90000"/>
              </a:lnSpc>
            </a:pPr>
            <a:r>
              <a:rPr lang="en-US" sz="2800" b="1" dirty="0">
                <a:latin typeface="+mn-ea"/>
              </a:rPr>
              <a:t>1</a:t>
            </a:r>
            <a:r>
              <a:rPr lang="zh-CN" altLang="en-US" sz="2800" b="1" dirty="0">
                <a:latin typeface="+mn-ea"/>
              </a:rPr>
              <a:t>．人工自然观的主要观点是：人工自然界是人类通过采取、加工、控制和保障等技术活动创造出来的相对独立的自然界，它本身具有</a:t>
            </a:r>
            <a:r>
              <a:rPr lang="zh-CN" altLang="en-US" sz="2800" b="1" dirty="0">
                <a:solidFill>
                  <a:srgbClr val="990000"/>
                </a:solidFill>
                <a:latin typeface="+mn-ea"/>
              </a:rPr>
              <a:t>目的性、物质性、实践性、价值性和中介性</a:t>
            </a:r>
            <a:r>
              <a:rPr lang="zh-CN" altLang="en-US" sz="2800" b="1" dirty="0">
                <a:latin typeface="+mn-ea"/>
              </a:rPr>
              <a:t>等特征；人工自然界来源于天然自然界，既有</a:t>
            </a:r>
            <a:r>
              <a:rPr lang="zh-CN" altLang="en-US" sz="2800" b="1" dirty="0">
                <a:solidFill>
                  <a:srgbClr val="000099"/>
                </a:solidFill>
                <a:latin typeface="+mn-ea"/>
              </a:rPr>
              <a:t>自然属性又有社会属性</a:t>
            </a:r>
            <a:r>
              <a:rPr lang="zh-CN" altLang="en-US" sz="2800" b="1" dirty="0">
                <a:latin typeface="+mn-ea"/>
              </a:rPr>
              <a:t>；人工自然界在总体上经历了从简单到复杂、由低级到高级的演化历程，它的发展既遵循天然自然界的规律又遵循其自身的特殊规律；正确认识技术的经济价值和生态价值，通过研究、开发和应用生物技术和生态技术，采用生态科学和系统科学的方法，创建资源和环境友好型社会和生态型的人工自然界</a:t>
            </a:r>
            <a:r>
              <a:rPr lang="zh-CN" altLang="en-US" sz="2800" b="1" dirty="0" smtClean="0">
                <a:latin typeface="+mn-ea"/>
              </a:rPr>
              <a:t>。</a:t>
            </a:r>
            <a:endParaRPr lang="zh-CN" altLang="en-US" sz="2800" b="1" dirty="0">
              <a:latin typeface="+mn-ea"/>
            </a:endParaRPr>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2976" y="1357299"/>
            <a:ext cx="6858048" cy="2086725"/>
          </a:xfrm>
          <a:prstGeom prst="rect">
            <a:avLst/>
          </a:prstGeom>
        </p:spPr>
        <p:txBody>
          <a:bodyPr wrap="square">
            <a:spAutoFit/>
          </a:bodyPr>
          <a:lstStyle/>
          <a:p>
            <a:pPr>
              <a:lnSpc>
                <a:spcPct val="90000"/>
              </a:lnSpc>
            </a:pPr>
            <a:r>
              <a:rPr lang="en-US" altLang="zh-CN" sz="3600" b="1" dirty="0" smtClean="0">
                <a:latin typeface="+mn-ea"/>
              </a:rPr>
              <a:t>2</a:t>
            </a:r>
            <a:r>
              <a:rPr lang="zh-CN" altLang="en-US" sz="3600" b="1" dirty="0" smtClean="0">
                <a:latin typeface="+mn-ea"/>
              </a:rPr>
              <a:t>．人工自然观的特征主要体现在：注重</a:t>
            </a:r>
            <a:r>
              <a:rPr lang="zh-CN" altLang="en-US" sz="3600" b="1" dirty="0" smtClean="0">
                <a:solidFill>
                  <a:srgbClr val="990000"/>
                </a:solidFill>
                <a:latin typeface="+mn-ea"/>
              </a:rPr>
              <a:t>强调实践的作用和意义，主张人工自然界和天然自然界的和谐统一</a:t>
            </a:r>
            <a:r>
              <a:rPr lang="zh-CN" altLang="en-US" sz="3600" b="1" dirty="0" smtClean="0">
                <a:latin typeface="+mn-ea"/>
              </a:rPr>
              <a:t>。</a:t>
            </a:r>
            <a:endParaRPr lang="zh-CN" altLang="en-US" sz="3600" b="1" dirty="0">
              <a:latin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468313" y="0"/>
            <a:ext cx="8153400" cy="1112838"/>
          </a:xfrm>
        </p:spPr>
        <p:txBody>
          <a:bodyPr/>
          <a:lstStyle/>
          <a:p>
            <a:r>
              <a:rPr 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三</a:t>
            </a:r>
            <a:r>
              <a:rPr lang="zh-CN" b="1" dirty="0" smtClean="0">
                <a:effectLst>
                  <a:outerShdw blurRad="38100" dist="38100" dir="2700000" algn="tl">
                    <a:srgbClr val="C0C0C0"/>
                  </a:outerShdw>
                </a:effectLst>
              </a:rPr>
              <a:t>）</a:t>
            </a:r>
            <a:r>
              <a:rPr lang="zh-CN" b="1" dirty="0">
                <a:effectLst>
                  <a:outerShdw blurRad="38100" dist="38100" dir="2700000" algn="tl">
                    <a:srgbClr val="C0C0C0"/>
                  </a:outerShdw>
                </a:effectLst>
              </a:rPr>
              <a:t>人工自然观的意义</a:t>
            </a:r>
          </a:p>
        </p:txBody>
      </p:sp>
      <p:sp>
        <p:nvSpPr>
          <p:cNvPr id="97283" name="Rectangle 3"/>
          <p:cNvSpPr>
            <a:spLocks noGrp="1" noChangeArrowheads="1"/>
          </p:cNvSpPr>
          <p:nvPr>
            <p:ph type="body" idx="4294967295"/>
          </p:nvPr>
        </p:nvSpPr>
        <p:spPr>
          <a:xfrm>
            <a:off x="539750" y="981075"/>
            <a:ext cx="8153400" cy="4622800"/>
          </a:xfrm>
        </p:spPr>
        <p:txBody>
          <a:bodyPr>
            <a:normAutofit fontScale="92500"/>
          </a:bodyPr>
          <a:lstStyle/>
          <a:p>
            <a:r>
              <a:rPr lang="en-US" sz="2400" b="1">
                <a:latin typeface="仿宋_GB2312" pitchFamily="1" charset="-122"/>
                <a:ea typeface="仿宋_GB2312" pitchFamily="1" charset="-122"/>
              </a:rPr>
              <a:t>1</a:t>
            </a:r>
            <a:r>
              <a:rPr lang="zh-CN" altLang="en-US" sz="2400" b="1">
                <a:latin typeface="仿宋_GB2312" pitchFamily="1" charset="-122"/>
                <a:ea typeface="仿宋_GB2312" pitchFamily="1" charset="-122"/>
              </a:rPr>
              <a:t>．它研究人类改造自然的实践活动，关注最能体现人的本质力量对象化的创造领域，</a:t>
            </a:r>
            <a:r>
              <a:rPr lang="zh-CN" altLang="en-US" sz="2400" b="1">
                <a:solidFill>
                  <a:srgbClr val="990000"/>
                </a:solidFill>
                <a:latin typeface="仿宋_GB2312" pitchFamily="1" charset="-122"/>
                <a:ea typeface="仿宋_GB2312" pitchFamily="1" charset="-122"/>
              </a:rPr>
              <a:t>超越了以往认识狭义天然自然的范围，拓展了天然自然观的研究领域，丰富和发展了马克思主义自然观。</a:t>
            </a:r>
          </a:p>
          <a:p>
            <a:r>
              <a:rPr lang="en-US" sz="2400" b="1">
                <a:latin typeface="仿宋_GB2312" pitchFamily="1" charset="-122"/>
                <a:ea typeface="仿宋_GB2312" pitchFamily="1" charset="-122"/>
              </a:rPr>
              <a:t>2</a:t>
            </a:r>
            <a:r>
              <a:rPr lang="zh-CN" altLang="en-US" sz="2400" b="1">
                <a:latin typeface="仿宋_GB2312" pitchFamily="1" charset="-122"/>
                <a:ea typeface="仿宋_GB2312" pitchFamily="1" charset="-122"/>
              </a:rPr>
              <a:t>．它在人与自然界的关系上，克服了近代唯物主义的经验论自然观和唯心主义的思辨论自然观的固有缺陷，实现了唯物论和辩证法、受动性和能动性、自然史和人类史的辩证统一，</a:t>
            </a:r>
            <a:r>
              <a:rPr lang="zh-CN" altLang="en-US" sz="2400" b="1">
                <a:solidFill>
                  <a:srgbClr val="990000"/>
                </a:solidFill>
                <a:latin typeface="仿宋_GB2312" pitchFamily="1" charset="-122"/>
                <a:ea typeface="仿宋_GB2312" pitchFamily="1" charset="-122"/>
              </a:rPr>
              <a:t>使得马克思主义自然观成为能动的、实践的自然观和既反映天然自然界又反思人工自然界的科学的自然观。</a:t>
            </a:r>
          </a:p>
          <a:p>
            <a:r>
              <a:rPr lang="en-US" sz="2400" b="1">
                <a:latin typeface="仿宋_GB2312" pitchFamily="1" charset="-122"/>
                <a:ea typeface="仿宋_GB2312" pitchFamily="1" charset="-122"/>
              </a:rPr>
              <a:t>3</a:t>
            </a:r>
            <a:r>
              <a:rPr lang="zh-CN" altLang="en-US" sz="2400" b="1">
                <a:latin typeface="仿宋_GB2312" pitchFamily="1" charset="-122"/>
                <a:ea typeface="仿宋_GB2312" pitchFamily="1" charset="-122"/>
              </a:rPr>
              <a:t>．它不仅突出</a:t>
            </a:r>
            <a:r>
              <a:rPr lang="zh-CN" altLang="en-US" sz="2400" b="1">
                <a:solidFill>
                  <a:srgbClr val="990000"/>
                </a:solidFill>
                <a:latin typeface="仿宋_GB2312" pitchFamily="1" charset="-122"/>
                <a:ea typeface="仿宋_GB2312" pitchFamily="1" charset="-122"/>
              </a:rPr>
              <a:t>人的主体性和创造性</a:t>
            </a:r>
            <a:r>
              <a:rPr lang="zh-CN" altLang="en-US" sz="2400" b="1">
                <a:latin typeface="仿宋_GB2312" pitchFamily="1" charset="-122"/>
                <a:ea typeface="仿宋_GB2312" pitchFamily="1" charset="-122"/>
              </a:rPr>
              <a:t>，还强调</a:t>
            </a:r>
            <a:r>
              <a:rPr lang="zh-CN" altLang="en-US" sz="2400" b="1">
                <a:solidFill>
                  <a:srgbClr val="990000"/>
                </a:solidFill>
                <a:latin typeface="仿宋_GB2312" pitchFamily="1" charset="-122"/>
                <a:ea typeface="仿宋_GB2312" pitchFamily="1" charset="-122"/>
              </a:rPr>
              <a:t>人工自然界和天然自然界的和谐共存</a:t>
            </a:r>
            <a:r>
              <a:rPr lang="zh-CN" altLang="en-US" sz="2400" b="1">
                <a:latin typeface="仿宋_GB2312" pitchFamily="1" charset="-122"/>
                <a:ea typeface="仿宋_GB2312" pitchFamily="1" charset="-122"/>
              </a:rPr>
              <a:t>，并主张尊重自然和社会规律的理性原则和客观方法，突出了马克思主义自然观的革命性、科学性特征。</a:t>
            </a:r>
          </a:p>
        </p:txBody>
      </p:sp>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533400" y="381000"/>
            <a:ext cx="8153400" cy="1112838"/>
          </a:xfrm>
        </p:spPr>
        <p:txBody>
          <a:bodyPr/>
          <a:lstStyle/>
          <a:p>
            <a:r>
              <a:rPr lang="zh-CN" b="1" dirty="0">
                <a:effectLst>
                  <a:outerShdw blurRad="38100" dist="38100" dir="2700000" algn="tl">
                    <a:srgbClr val="C0C0C0"/>
                  </a:outerShdw>
                </a:effectLst>
              </a:rPr>
              <a:t>三、生态自然观</a:t>
            </a:r>
          </a:p>
        </p:txBody>
      </p:sp>
      <p:sp>
        <p:nvSpPr>
          <p:cNvPr id="98307" name="Rectangle 3"/>
          <p:cNvSpPr>
            <a:spLocks noGrp="1" noChangeArrowheads="1"/>
          </p:cNvSpPr>
          <p:nvPr>
            <p:ph type="body" idx="4294967295"/>
          </p:nvPr>
        </p:nvSpPr>
        <p:spPr>
          <a:xfrm>
            <a:off x="533400" y="1676400"/>
            <a:ext cx="8153400" cy="4191000"/>
          </a:xfrm>
        </p:spPr>
        <p:txBody>
          <a:bodyPr/>
          <a:lstStyle/>
          <a:p>
            <a:pPr>
              <a:lnSpc>
                <a:spcPct val="80000"/>
              </a:lnSpc>
            </a:pPr>
            <a:r>
              <a:rPr lang="zh-CN" b="1"/>
              <a:t>生态自然观是关于人与生态系统辩证关系的总的观点。是在全球生态危机的背景下，依据生态科学和系统科学的成果，对人类和自然界关系进行的概括和总结。</a:t>
            </a: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533400" y="381000"/>
            <a:ext cx="8153400" cy="1112838"/>
          </a:xfrm>
          <a:noFill/>
        </p:spPr>
        <p:txBody>
          <a:bodyPr/>
          <a:lstStyle/>
          <a:p>
            <a:r>
              <a:rPr lang="zh-CN" altLang="en-US" sz="4000" b="1" dirty="0" smtClean="0"/>
              <a:t>（一）</a:t>
            </a:r>
            <a:r>
              <a:rPr lang="zh-CN" sz="4000" b="1" dirty="0" smtClean="0"/>
              <a:t>生</a:t>
            </a:r>
            <a:r>
              <a:rPr lang="zh-CN" sz="4000" b="1" dirty="0"/>
              <a:t>态自然观确立的现实根源</a:t>
            </a:r>
          </a:p>
        </p:txBody>
      </p:sp>
      <p:sp>
        <p:nvSpPr>
          <p:cNvPr id="100355" name="Rectangle 3"/>
          <p:cNvSpPr>
            <a:spLocks noGrp="1" noChangeArrowheads="1"/>
          </p:cNvSpPr>
          <p:nvPr>
            <p:ph type="body" idx="4294967295"/>
          </p:nvPr>
        </p:nvSpPr>
        <p:spPr>
          <a:xfrm>
            <a:off x="533400" y="1676400"/>
            <a:ext cx="8153400" cy="4191000"/>
          </a:xfrm>
        </p:spPr>
        <p:txBody>
          <a:bodyPr/>
          <a:lstStyle/>
          <a:p>
            <a:r>
              <a:rPr lang="en-US" sz="3600" b="1">
                <a:solidFill>
                  <a:srgbClr val="990000"/>
                </a:solidFill>
              </a:rPr>
              <a:t>——</a:t>
            </a:r>
            <a:r>
              <a:rPr lang="zh-CN" altLang="en-US" sz="3600" b="1">
                <a:solidFill>
                  <a:srgbClr val="990000"/>
                </a:solidFill>
              </a:rPr>
              <a:t>生态危机</a:t>
            </a:r>
          </a:p>
          <a:p>
            <a:r>
              <a:rPr lang="en-US" b="1">
                <a:solidFill>
                  <a:srgbClr val="030503"/>
                </a:solidFill>
              </a:rPr>
              <a:t>1</a:t>
            </a:r>
            <a:r>
              <a:rPr lang="zh-CN" altLang="en-US" b="1">
                <a:solidFill>
                  <a:srgbClr val="030503"/>
                </a:solidFill>
              </a:rPr>
              <a:t>、概念：</a:t>
            </a:r>
            <a:r>
              <a:rPr lang="zh-CN" altLang="en-US" sz="2400" b="1">
                <a:solidFill>
                  <a:srgbClr val="030503"/>
                </a:solidFill>
              </a:rPr>
              <a:t>主要是人类不合理的活动，在全球规模或局部区域导致生态过程即生态系统的结构和功能的损害、生命维持系统瓦解，从而维护人的利益、威胁人类生存和发展的现象。</a:t>
            </a:r>
          </a:p>
          <a:p>
            <a:r>
              <a:rPr lang="en-US" b="1">
                <a:solidFill>
                  <a:srgbClr val="030503"/>
                </a:solidFill>
              </a:rPr>
              <a:t>2</a:t>
            </a:r>
            <a:r>
              <a:rPr lang="zh-CN" altLang="en-US" b="1">
                <a:solidFill>
                  <a:srgbClr val="030503"/>
                </a:solidFill>
              </a:rPr>
              <a:t>、表现：人口激增；资源消耗、短缺；环境污染</a:t>
            </a:r>
          </a:p>
          <a:p>
            <a:r>
              <a:rPr lang="en-US" b="1">
                <a:solidFill>
                  <a:srgbClr val="030503"/>
                </a:solidFill>
              </a:rPr>
              <a:t>3</a:t>
            </a:r>
            <a:r>
              <a:rPr lang="zh-CN" altLang="en-US" b="1">
                <a:solidFill>
                  <a:srgbClr val="030503"/>
                </a:solidFill>
              </a:rPr>
              <a:t>、反思</a:t>
            </a:r>
            <a:endParaRPr lang="en-US" b="1">
              <a:solidFill>
                <a:srgbClr val="030503"/>
              </a:solidFill>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21507" name="Rectangle 3"/>
          <p:cNvSpPr>
            <a:spLocks noGrp="1" noChangeArrowheads="1"/>
          </p:cNvSpPr>
          <p:nvPr>
            <p:ph type="body" idx="4294967295"/>
          </p:nvPr>
        </p:nvSpPr>
        <p:spPr>
          <a:xfrm>
            <a:off x="533400" y="1676400"/>
            <a:ext cx="8153400" cy="4191000"/>
          </a:xfrm>
        </p:spPr>
        <p:txBody>
          <a:bodyPr/>
          <a:lstStyle/>
          <a:p>
            <a:r>
              <a:rPr lang="zh-CN" altLang="en-US" b="1"/>
              <a:t>（二）朴素唯物主义自然观的观点和特征</a:t>
            </a:r>
          </a:p>
          <a:p>
            <a:r>
              <a:rPr lang="en-US" sz="2800" b="1"/>
              <a:t>1</a:t>
            </a:r>
            <a:r>
              <a:rPr lang="zh-CN" altLang="en-US" sz="2800" b="1"/>
              <a:t>．朴素唯物主义自然观的主要观点是：自然界是具有无限多样性的统一体，它体现在</a:t>
            </a:r>
            <a:r>
              <a:rPr lang="zh-CN" altLang="en-US" sz="2800" b="1">
                <a:solidFill>
                  <a:srgbClr val="990000"/>
                </a:solidFill>
              </a:rPr>
              <a:t>具体的物质形态</a:t>
            </a:r>
            <a:r>
              <a:rPr lang="zh-CN" altLang="en-US" sz="2800" b="1"/>
              <a:t>中；自然界“处于永恒的产生和消灭中，处于不断的流动中，处于无休止的运动和变化中”；人和其他动物都来源于自然界。</a:t>
            </a:r>
          </a:p>
          <a:p>
            <a:r>
              <a:rPr lang="en-US" sz="2800" b="1"/>
              <a:t>2</a:t>
            </a:r>
            <a:r>
              <a:rPr lang="zh-CN" altLang="en-US" sz="2800" b="1"/>
              <a:t>．朴素唯物主义自然观的特征主要体现在：直观性、猜测性、思辨性等。</a:t>
            </a:r>
          </a:p>
          <a:p>
            <a:pPr>
              <a:buFontTx/>
              <a:buNone/>
            </a:pPr>
            <a:endParaRPr lang="en-US" sz="2800" b="1"/>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533400" y="381000"/>
            <a:ext cx="8153400" cy="1112838"/>
          </a:xfrm>
          <a:noFill/>
        </p:spPr>
        <p:txBody>
          <a:bodyPr/>
          <a:lstStyle/>
          <a:p>
            <a:r>
              <a:rPr lang="zh-CN" altLang="zh-CN"/>
              <a:t>  </a:t>
            </a:r>
          </a:p>
        </p:txBody>
      </p:sp>
      <p:sp>
        <p:nvSpPr>
          <p:cNvPr id="101379" name="Rectangle 3"/>
          <p:cNvSpPr>
            <a:spLocks noGrp="1" noChangeArrowheads="1"/>
          </p:cNvSpPr>
          <p:nvPr>
            <p:ph type="body" idx="4294967295"/>
          </p:nvPr>
        </p:nvSpPr>
        <p:spPr>
          <a:xfrm>
            <a:off x="533400" y="1676400"/>
            <a:ext cx="8153400" cy="4191000"/>
          </a:xfrm>
        </p:spPr>
        <p:txBody>
          <a:bodyPr/>
          <a:lstStyle/>
          <a:p>
            <a:pPr>
              <a:lnSpc>
                <a:spcPct val="110000"/>
              </a:lnSpc>
              <a:buFontTx/>
              <a:buNone/>
            </a:pPr>
            <a:r>
              <a:rPr lang="zh-CN" altLang="en-US" sz="2400" b="1">
                <a:latin typeface="黑体" pitchFamily="49" charset="-122"/>
                <a:ea typeface="黑体" pitchFamily="49" charset="-122"/>
              </a:rPr>
              <a:t>   经济学家对传统经济增长方式和传统经济理论的反思:</a:t>
            </a:r>
          </a:p>
          <a:p>
            <a:pPr>
              <a:lnSpc>
                <a:spcPct val="110000"/>
              </a:lnSpc>
              <a:buFontTx/>
              <a:buNone/>
            </a:pPr>
            <a:r>
              <a:rPr lang="zh-CN" altLang="en-US" sz="2400" b="1">
                <a:latin typeface="黑体" pitchFamily="49" charset="-122"/>
                <a:ea typeface="黑体" pitchFamily="49" charset="-122"/>
              </a:rPr>
              <a:t>   （美）肯尼斯.鲍而丁－－《一门科学－生态经济学》，指出经济发展中必须考虑生态问题。（60年代）</a:t>
            </a:r>
          </a:p>
          <a:p>
            <a:pPr>
              <a:lnSpc>
                <a:spcPct val="110000"/>
              </a:lnSpc>
              <a:buFontTx/>
              <a:buNone/>
            </a:pPr>
            <a:r>
              <a:rPr lang="zh-CN" altLang="en-US" sz="2400" b="1">
                <a:latin typeface="黑体" pitchFamily="49" charset="-122"/>
                <a:ea typeface="黑体" pitchFamily="49" charset="-122"/>
              </a:rPr>
              <a:t>   （美） </a:t>
            </a:r>
            <a:r>
              <a:rPr lang="en-US" sz="2400" b="1">
                <a:latin typeface="黑体" pitchFamily="49" charset="-122"/>
                <a:ea typeface="黑体" pitchFamily="49" charset="-122"/>
              </a:rPr>
              <a:t>MIT</a:t>
            </a:r>
            <a:r>
              <a:rPr lang="zh-CN" altLang="en-US" sz="2400" b="1">
                <a:latin typeface="黑体" pitchFamily="49" charset="-122"/>
                <a:ea typeface="黑体" pitchFamily="49" charset="-122"/>
              </a:rPr>
              <a:t>丹尼斯.麦多斯等17人小组－－《增长的极限》，主张“零增长”（1972年）。</a:t>
            </a:r>
          </a:p>
          <a:p>
            <a:pPr>
              <a:lnSpc>
                <a:spcPct val="110000"/>
              </a:lnSpc>
              <a:buFontTx/>
              <a:buNone/>
            </a:pPr>
            <a:r>
              <a:rPr lang="zh-CN" altLang="en-US" sz="2400" b="1">
                <a:latin typeface="黑体" pitchFamily="49" charset="-122"/>
                <a:ea typeface="黑体" pitchFamily="49" charset="-122"/>
              </a:rPr>
              <a:t>   （英）哥尔德.史密斯－－《生存的蓝图》（1972年）</a:t>
            </a:r>
          </a:p>
          <a:p>
            <a:pPr>
              <a:lnSpc>
                <a:spcPct val="110000"/>
              </a:lnSpc>
              <a:buFontTx/>
              <a:buNone/>
            </a:pPr>
            <a:r>
              <a:rPr lang="zh-CN" altLang="en-US" sz="2400" b="1">
                <a:latin typeface="黑体" pitchFamily="49" charset="-122"/>
                <a:ea typeface="黑体" pitchFamily="49" charset="-122"/>
              </a:rPr>
              <a:t>   （德）梅萨洛维克等－－《人类在转折关头》</a:t>
            </a:r>
          </a:p>
          <a:p>
            <a:endParaRPr lang="zh-CN" altLang="en-US"/>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533400" y="381000"/>
            <a:ext cx="8153400" cy="1112838"/>
          </a:xfrm>
        </p:spPr>
        <p:txBody>
          <a:bodyPr/>
          <a:lstStyle/>
          <a:p>
            <a:endParaRPr lang="zh-CN" altLang="zh-CN"/>
          </a:p>
        </p:txBody>
      </p:sp>
      <p:sp>
        <p:nvSpPr>
          <p:cNvPr id="102403" name="Rectangle 3"/>
          <p:cNvSpPr>
            <a:spLocks noGrp="1" noChangeArrowheads="1"/>
          </p:cNvSpPr>
          <p:nvPr>
            <p:ph type="body" idx="4294967295"/>
          </p:nvPr>
        </p:nvSpPr>
        <p:spPr>
          <a:xfrm>
            <a:off x="533400" y="1676400"/>
            <a:ext cx="8153400" cy="4191000"/>
          </a:xfrm>
        </p:spPr>
        <p:txBody>
          <a:bodyPr/>
          <a:lstStyle/>
          <a:p>
            <a:pPr>
              <a:lnSpc>
                <a:spcPct val="125000"/>
              </a:lnSpc>
              <a:buFontTx/>
              <a:buNone/>
            </a:pPr>
            <a:r>
              <a:rPr lang="zh-CN" altLang="zh-CN" sz="2200" b="1">
                <a:solidFill>
                  <a:srgbClr val="CC3300"/>
                </a:solidFill>
              </a:rPr>
              <a:t>●</a:t>
            </a:r>
            <a:r>
              <a:rPr lang="zh-CN" sz="2200" b="1">
                <a:latin typeface="黑体" pitchFamily="49" charset="-122"/>
                <a:ea typeface="黑体" pitchFamily="49" charset="-122"/>
              </a:rPr>
              <a:t>科学家们对“生态危机”的研究及发出的警告</a:t>
            </a:r>
          </a:p>
          <a:p>
            <a:pPr>
              <a:lnSpc>
                <a:spcPct val="125000"/>
              </a:lnSpc>
              <a:buFontTx/>
              <a:buNone/>
            </a:pPr>
            <a:r>
              <a:rPr lang="zh-CN" sz="2200" b="1">
                <a:latin typeface="黑体" pitchFamily="49" charset="-122"/>
                <a:ea typeface="黑体" pitchFamily="49" charset="-122"/>
              </a:rPr>
              <a:t>     （美）海洋生物学家卡逊－－</a:t>
            </a:r>
            <a:r>
              <a:rPr lang="zh-CN" altLang="zh-CN" sz="2200" b="1">
                <a:latin typeface="黑体" pitchFamily="49" charset="-122"/>
                <a:ea typeface="黑体" pitchFamily="49" charset="-122"/>
              </a:rPr>
              <a:t>《</a:t>
            </a:r>
            <a:r>
              <a:rPr lang="zh-CN" sz="2200" b="1">
                <a:latin typeface="黑体" pitchFamily="49" charset="-122"/>
                <a:ea typeface="黑体" pitchFamily="49" charset="-122"/>
              </a:rPr>
              <a:t>寂静的春天</a:t>
            </a:r>
            <a:r>
              <a:rPr lang="zh-CN" altLang="zh-CN" sz="2200" b="1">
                <a:latin typeface="黑体" pitchFamily="49" charset="-122"/>
                <a:ea typeface="黑体" pitchFamily="49" charset="-122"/>
              </a:rPr>
              <a:t>》</a:t>
            </a:r>
          </a:p>
          <a:p>
            <a:pPr>
              <a:lnSpc>
                <a:spcPct val="125000"/>
              </a:lnSpc>
              <a:buFontTx/>
              <a:buNone/>
            </a:pPr>
            <a:r>
              <a:rPr lang="zh-CN" altLang="zh-CN" sz="2200" b="1">
                <a:latin typeface="黑体" pitchFamily="49" charset="-122"/>
                <a:ea typeface="黑体" pitchFamily="49" charset="-122"/>
              </a:rPr>
              <a:t>       </a:t>
            </a:r>
            <a:r>
              <a:rPr lang="zh-CN" sz="2200" b="1">
                <a:latin typeface="黑体" pitchFamily="49" charset="-122"/>
                <a:ea typeface="黑体" pitchFamily="49" charset="-122"/>
              </a:rPr>
              <a:t>沃德和杜博斯等－－</a:t>
            </a:r>
            <a:r>
              <a:rPr lang="zh-CN" altLang="zh-CN" sz="2200" b="1">
                <a:latin typeface="黑体" pitchFamily="49" charset="-122"/>
                <a:ea typeface="黑体" pitchFamily="49" charset="-122"/>
              </a:rPr>
              <a:t>《</a:t>
            </a:r>
            <a:r>
              <a:rPr lang="zh-CN" sz="2200" b="1">
                <a:latin typeface="黑体" pitchFamily="49" charset="-122"/>
                <a:ea typeface="黑体" pitchFamily="49" charset="-122"/>
              </a:rPr>
              <a:t>只有一个地球</a:t>
            </a:r>
            <a:r>
              <a:rPr lang="zh-CN" altLang="zh-CN" sz="2200" b="1">
                <a:latin typeface="黑体" pitchFamily="49" charset="-122"/>
                <a:ea typeface="黑体" pitchFamily="49" charset="-122"/>
              </a:rPr>
              <a:t>》</a:t>
            </a:r>
          </a:p>
          <a:p>
            <a:pPr>
              <a:lnSpc>
                <a:spcPct val="125000"/>
              </a:lnSpc>
              <a:buFontTx/>
              <a:buNone/>
            </a:pPr>
            <a:r>
              <a:rPr lang="zh-CN" altLang="zh-CN" sz="2200" b="1">
                <a:solidFill>
                  <a:schemeClr val="tx2"/>
                </a:solidFill>
                <a:latin typeface="黑体" pitchFamily="49" charset="-122"/>
                <a:ea typeface="黑体" pitchFamily="49" charset="-122"/>
              </a:rPr>
              <a:t>      </a:t>
            </a:r>
            <a:r>
              <a:rPr lang="zh-CN" sz="2000" b="1">
                <a:solidFill>
                  <a:srgbClr val="990000"/>
                </a:solidFill>
                <a:latin typeface="仿宋_GB2312" pitchFamily="1" charset="-122"/>
                <a:ea typeface="仿宋_GB2312" pitchFamily="1" charset="-122"/>
              </a:rPr>
              <a:t>该书是受联合国人类环境会议秘书长的委托，为</a:t>
            </a:r>
            <a:r>
              <a:rPr lang="zh-CN" altLang="zh-CN" sz="2000" b="1">
                <a:solidFill>
                  <a:srgbClr val="990000"/>
                </a:solidFill>
                <a:latin typeface="仿宋_GB2312" pitchFamily="1" charset="-122"/>
                <a:ea typeface="仿宋_GB2312" pitchFamily="1" charset="-122"/>
              </a:rPr>
              <a:t>1972</a:t>
            </a:r>
            <a:r>
              <a:rPr lang="zh-CN" sz="2000" b="1">
                <a:solidFill>
                  <a:srgbClr val="990000"/>
                </a:solidFill>
                <a:latin typeface="仿宋_GB2312" pitchFamily="1" charset="-122"/>
                <a:ea typeface="仿宋_GB2312" pitchFamily="1" charset="-122"/>
              </a:rPr>
              <a:t>年</a:t>
            </a:r>
            <a:r>
              <a:rPr lang="zh-CN" altLang="zh-CN" sz="2000" b="1">
                <a:solidFill>
                  <a:srgbClr val="990000"/>
                </a:solidFill>
                <a:latin typeface="仿宋_GB2312" pitchFamily="1" charset="-122"/>
                <a:ea typeface="仿宋_GB2312" pitchFamily="1" charset="-122"/>
              </a:rPr>
              <a:t>6</a:t>
            </a:r>
            <a:r>
              <a:rPr lang="zh-CN" sz="2000" b="1">
                <a:solidFill>
                  <a:srgbClr val="990000"/>
                </a:solidFill>
                <a:latin typeface="仿宋_GB2312" pitchFamily="1" charset="-122"/>
                <a:ea typeface="仿宋_GB2312" pitchFamily="1" charset="-122"/>
              </a:rPr>
              <a:t>月在斯德歌尔摩召开的联合国人类环境大会而准备的非官方的背景材料。为保证书的准确性和权威性组成了由</a:t>
            </a:r>
            <a:r>
              <a:rPr lang="zh-CN" altLang="zh-CN" sz="2000" b="1">
                <a:solidFill>
                  <a:srgbClr val="990000"/>
                </a:solidFill>
                <a:latin typeface="仿宋_GB2312" pitchFamily="1" charset="-122"/>
                <a:ea typeface="仿宋_GB2312" pitchFamily="1" charset="-122"/>
              </a:rPr>
              <a:t>58</a:t>
            </a:r>
            <a:r>
              <a:rPr lang="zh-CN" sz="2000" b="1">
                <a:solidFill>
                  <a:srgbClr val="990000"/>
                </a:solidFill>
                <a:latin typeface="仿宋_GB2312" pitchFamily="1" charset="-122"/>
                <a:ea typeface="仿宋_GB2312" pitchFamily="1" charset="-122"/>
              </a:rPr>
              <a:t>个国家</a:t>
            </a:r>
            <a:r>
              <a:rPr lang="zh-CN" altLang="zh-CN" sz="2000" b="1">
                <a:solidFill>
                  <a:srgbClr val="990000"/>
                </a:solidFill>
                <a:latin typeface="仿宋_GB2312" pitchFamily="1" charset="-122"/>
                <a:ea typeface="仿宋_GB2312" pitchFamily="1" charset="-122"/>
              </a:rPr>
              <a:t>152</a:t>
            </a:r>
            <a:r>
              <a:rPr lang="zh-CN" sz="2000" b="1">
                <a:solidFill>
                  <a:srgbClr val="990000"/>
                </a:solidFill>
                <a:latin typeface="仿宋_GB2312" pitchFamily="1" charset="-122"/>
                <a:ea typeface="仿宋_GB2312" pitchFamily="1" charset="-122"/>
              </a:rPr>
              <a:t>位专家构成的通讯委员会。</a:t>
            </a:r>
          </a:p>
          <a:p>
            <a:pPr>
              <a:lnSpc>
                <a:spcPct val="125000"/>
              </a:lnSpc>
              <a:buFontTx/>
              <a:buNone/>
            </a:pPr>
            <a:r>
              <a:rPr lang="zh-CN" sz="2200" b="1">
                <a:solidFill>
                  <a:srgbClr val="CC3300"/>
                </a:solidFill>
              </a:rPr>
              <a:t>●   </a:t>
            </a:r>
            <a:r>
              <a:rPr lang="zh-CN" sz="2200" b="1">
                <a:latin typeface="黑体" pitchFamily="49" charset="-122"/>
                <a:ea typeface="黑体" pitchFamily="49" charset="-122"/>
              </a:rPr>
              <a:t>工业化国家的群众性生态活动和环保主义思潮</a:t>
            </a:r>
          </a:p>
        </p:txBody>
      </p:sp>
    </p:spTree>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1136650" y="400050"/>
            <a:ext cx="7265988" cy="842963"/>
          </a:xfrm>
        </p:spPr>
        <p:txBody>
          <a:bodyPr/>
          <a:lstStyle/>
          <a:p>
            <a:endParaRPr lang="zh-CN" altLang="zh-CN" b="1">
              <a:ea typeface="华文新魏" pitchFamily="2" charset="-122"/>
            </a:endParaRPr>
          </a:p>
        </p:txBody>
      </p:sp>
      <p:sp>
        <p:nvSpPr>
          <p:cNvPr id="103427" name="Rectangle 3"/>
          <p:cNvSpPr>
            <a:spLocks noGrp="1" noChangeArrowheads="1"/>
          </p:cNvSpPr>
          <p:nvPr>
            <p:ph type="body" idx="4294967295"/>
          </p:nvPr>
        </p:nvSpPr>
        <p:spPr>
          <a:xfrm>
            <a:off x="317500" y="1206500"/>
            <a:ext cx="8475663" cy="4794250"/>
          </a:xfrm>
        </p:spPr>
        <p:txBody>
          <a:bodyPr>
            <a:normAutofit fontScale="92500"/>
          </a:bodyPr>
          <a:lstStyle/>
          <a:p>
            <a:pPr marL="533400" indent="-533400">
              <a:lnSpc>
                <a:spcPct val="90000"/>
              </a:lnSpc>
              <a:buFontTx/>
              <a:buNone/>
            </a:pPr>
            <a:endParaRPr lang="zh-CN" altLang="zh-CN" sz="500" b="1">
              <a:solidFill>
                <a:srgbClr val="CC3300"/>
              </a:solidFill>
              <a:latin typeface="黑体" pitchFamily="49" charset="-122"/>
              <a:ea typeface="黑体" pitchFamily="49" charset="-122"/>
            </a:endParaRPr>
          </a:p>
          <a:p>
            <a:pPr marL="533400" indent="-533400">
              <a:lnSpc>
                <a:spcPct val="90000"/>
              </a:lnSpc>
              <a:buFontTx/>
              <a:buNone/>
            </a:pPr>
            <a:endParaRPr lang="zh-CN" altLang="zh-CN" sz="1800" b="1">
              <a:solidFill>
                <a:srgbClr val="CC3300"/>
              </a:solidFill>
              <a:latin typeface="黑体" pitchFamily="49" charset="-122"/>
              <a:ea typeface="黑体" pitchFamily="49" charset="-122"/>
            </a:endParaRPr>
          </a:p>
          <a:p>
            <a:pPr marL="533400" indent="-533400">
              <a:lnSpc>
                <a:spcPct val="90000"/>
              </a:lnSpc>
              <a:buFontTx/>
              <a:buNone/>
            </a:pPr>
            <a:r>
              <a:rPr lang="zh-CN" altLang="zh-CN" sz="2800">
                <a:solidFill>
                  <a:srgbClr val="000000"/>
                </a:solidFill>
                <a:latin typeface="黑体" pitchFamily="49" charset="-122"/>
                <a:ea typeface="黑体" pitchFamily="49" charset="-122"/>
              </a:rPr>
              <a:t> </a:t>
            </a:r>
            <a:r>
              <a:rPr lang="zh-CN" altLang="zh-CN" b="1">
                <a:solidFill>
                  <a:srgbClr val="990000"/>
                </a:solidFill>
                <a:latin typeface="黑体" pitchFamily="49" charset="-122"/>
                <a:ea typeface="黑体" pitchFamily="49" charset="-122"/>
              </a:rPr>
              <a:t>《</a:t>
            </a:r>
            <a:r>
              <a:rPr lang="zh-CN" b="1">
                <a:solidFill>
                  <a:srgbClr val="990000"/>
                </a:solidFill>
                <a:latin typeface="黑体" pitchFamily="49" charset="-122"/>
                <a:ea typeface="黑体" pitchFamily="49" charset="-122"/>
              </a:rPr>
              <a:t>寂静的春天</a:t>
            </a:r>
            <a:r>
              <a:rPr lang="zh-CN" altLang="zh-CN" b="1">
                <a:solidFill>
                  <a:srgbClr val="990000"/>
                </a:solidFill>
                <a:latin typeface="黑体" pitchFamily="49" charset="-122"/>
                <a:ea typeface="黑体" pitchFamily="49" charset="-122"/>
              </a:rPr>
              <a:t>》</a:t>
            </a:r>
            <a:r>
              <a:rPr lang="zh-CN" b="1">
                <a:solidFill>
                  <a:srgbClr val="990000"/>
                </a:solidFill>
                <a:latin typeface="黑体" pitchFamily="49" charset="-122"/>
                <a:ea typeface="黑体" pitchFamily="49" charset="-122"/>
              </a:rPr>
              <a:t>：对传统行为和观念的早期反思</a:t>
            </a:r>
          </a:p>
          <a:p>
            <a:pPr marL="533400" indent="-533400">
              <a:lnSpc>
                <a:spcPct val="90000"/>
              </a:lnSpc>
              <a:buFontTx/>
              <a:buNone/>
            </a:pPr>
            <a:r>
              <a:rPr lang="zh-CN" sz="2400" b="1">
                <a:solidFill>
                  <a:srgbClr val="CC3300"/>
                </a:solidFill>
                <a:latin typeface="黑体" pitchFamily="49" charset="-122"/>
                <a:ea typeface="黑体" pitchFamily="49" charset="-122"/>
              </a:rPr>
              <a:t>     </a:t>
            </a:r>
          </a:p>
          <a:p>
            <a:pPr marL="533400" indent="-533400">
              <a:lnSpc>
                <a:spcPct val="90000"/>
              </a:lnSpc>
              <a:buFontTx/>
              <a:buNone/>
            </a:pPr>
            <a:r>
              <a:rPr lang="zh-CN" sz="2400" b="1">
                <a:solidFill>
                  <a:srgbClr val="CC3300"/>
                </a:solidFill>
                <a:latin typeface="黑体" pitchFamily="49" charset="-122"/>
                <a:ea typeface="黑体" pitchFamily="49" charset="-122"/>
              </a:rPr>
              <a:t>     </a:t>
            </a:r>
            <a:r>
              <a:rPr lang="zh-CN" altLang="zh-CN" b="1">
                <a:latin typeface="黑体" pitchFamily="49" charset="-122"/>
                <a:ea typeface="黑体" pitchFamily="49" charset="-122"/>
              </a:rPr>
              <a:t>20</a:t>
            </a:r>
            <a:r>
              <a:rPr lang="zh-CN" b="1">
                <a:latin typeface="黑体" pitchFamily="49" charset="-122"/>
                <a:ea typeface="黑体" pitchFamily="49" charset="-122"/>
              </a:rPr>
              <a:t>世纪中叶西方国家公害事件不断发生。美国海洋女生物学家雷切尔</a:t>
            </a:r>
            <a:r>
              <a:rPr lang="zh-CN" altLang="zh-CN" b="1">
                <a:ea typeface="黑体" pitchFamily="49" charset="-122"/>
              </a:rPr>
              <a:t>·</a:t>
            </a:r>
            <a:r>
              <a:rPr lang="zh-CN" b="1">
                <a:latin typeface="黑体" pitchFamily="49" charset="-122"/>
                <a:ea typeface="黑体" pitchFamily="49" charset="-122"/>
              </a:rPr>
              <a:t>卡逊潜心研究了美国使用杀虫剂所产生的种种危害后，</a:t>
            </a:r>
            <a:r>
              <a:rPr lang="zh-CN" altLang="zh-CN" b="1">
                <a:latin typeface="黑体" pitchFamily="49" charset="-122"/>
                <a:ea typeface="黑体" pitchFamily="49" charset="-122"/>
              </a:rPr>
              <a:t>1962</a:t>
            </a:r>
            <a:r>
              <a:rPr lang="zh-CN" b="1">
                <a:latin typeface="黑体" pitchFamily="49" charset="-122"/>
                <a:ea typeface="黑体" pitchFamily="49" charset="-122"/>
              </a:rPr>
              <a:t>年发表环保科普著作，初步揭示了污染对生态系统的影响。人类必须寻求</a:t>
            </a:r>
            <a:r>
              <a:rPr lang="zh-CN" b="1">
                <a:ea typeface="黑体" pitchFamily="49" charset="-122"/>
              </a:rPr>
              <a:t>“</a:t>
            </a:r>
            <a:r>
              <a:rPr lang="zh-CN" b="1">
                <a:latin typeface="黑体" pitchFamily="49" charset="-122"/>
                <a:ea typeface="黑体" pitchFamily="49" charset="-122"/>
              </a:rPr>
              <a:t>另外的道路</a:t>
            </a:r>
            <a:r>
              <a:rPr lang="zh-CN" b="1">
                <a:ea typeface="黑体" pitchFamily="49" charset="-122"/>
              </a:rPr>
              <a:t>”</a:t>
            </a:r>
            <a:r>
              <a:rPr lang="zh-CN" b="1">
                <a:latin typeface="黑体" pitchFamily="49" charset="-122"/>
                <a:ea typeface="黑体" pitchFamily="49" charset="-122"/>
              </a:rPr>
              <a:t>，道路是什么</a:t>
            </a:r>
            <a:r>
              <a:rPr lang="zh-CN" sz="2400" b="1">
                <a:latin typeface="黑体" pitchFamily="49" charset="-122"/>
                <a:ea typeface="黑体" pitchFamily="49" charset="-122"/>
              </a:rPr>
              <a:t>？</a:t>
            </a:r>
          </a:p>
          <a:p>
            <a:pPr marL="533400" indent="-533400">
              <a:lnSpc>
                <a:spcPct val="90000"/>
              </a:lnSpc>
              <a:buFontTx/>
              <a:buNone/>
            </a:pPr>
            <a:r>
              <a:rPr lang="zh-CN" sz="1800" b="1">
                <a:latin typeface="黑体" pitchFamily="49" charset="-122"/>
                <a:ea typeface="黑体" pitchFamily="49" charset="-122"/>
              </a:rPr>
              <a:t>  </a:t>
            </a:r>
            <a:endParaRPr lang="zh-CN" sz="2400" b="1">
              <a:latin typeface="黑体" pitchFamily="49" charset="-122"/>
              <a:ea typeface="黑体" pitchFamily="49" charset="-122"/>
            </a:endParaRPr>
          </a:p>
          <a:p>
            <a:pPr marL="533400" indent="-533400">
              <a:lnSpc>
                <a:spcPct val="90000"/>
              </a:lnSpc>
              <a:buFontTx/>
              <a:buNone/>
            </a:pPr>
            <a:endParaRPr lang="zh-CN" sz="2400" b="1">
              <a:latin typeface="黑体" pitchFamily="49" charset="-122"/>
              <a:ea typeface="黑体" pitchFamily="49" charset="-122"/>
            </a:endParaRPr>
          </a:p>
          <a:p>
            <a:pPr marL="533400" indent="-533400">
              <a:lnSpc>
                <a:spcPct val="90000"/>
              </a:lnSpc>
              <a:buFontTx/>
              <a:buNone/>
            </a:pPr>
            <a:r>
              <a:rPr lang="zh-CN" sz="400" b="1"/>
              <a:t>       </a:t>
            </a:r>
          </a:p>
        </p:txBody>
      </p:sp>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533400" y="381000"/>
            <a:ext cx="8153400" cy="1112838"/>
          </a:xfrm>
        </p:spPr>
        <p:txBody>
          <a:bodyPr/>
          <a:lstStyle/>
          <a:p>
            <a:endParaRPr lang="zh-CN" altLang="zh-CN"/>
          </a:p>
        </p:txBody>
      </p:sp>
      <p:sp>
        <p:nvSpPr>
          <p:cNvPr id="104451" name="Rectangle 3"/>
          <p:cNvSpPr>
            <a:spLocks noGrp="1" noChangeArrowheads="1"/>
          </p:cNvSpPr>
          <p:nvPr>
            <p:ph type="body" idx="4294967295"/>
          </p:nvPr>
        </p:nvSpPr>
        <p:spPr>
          <a:xfrm>
            <a:off x="533400" y="1676400"/>
            <a:ext cx="8153400" cy="4191000"/>
          </a:xfrm>
        </p:spPr>
        <p:txBody>
          <a:bodyPr/>
          <a:lstStyle/>
          <a:p>
            <a:pPr>
              <a:lnSpc>
                <a:spcPct val="90000"/>
              </a:lnSpc>
              <a:buFontTx/>
              <a:buNone/>
            </a:pPr>
            <a:r>
              <a:rPr lang="zh-CN" altLang="zh-CN" sz="2800">
                <a:solidFill>
                  <a:srgbClr val="990000"/>
                </a:solidFill>
                <a:latin typeface="黑体" pitchFamily="49" charset="-122"/>
                <a:ea typeface="黑体" pitchFamily="49" charset="-122"/>
              </a:rPr>
              <a:t>《</a:t>
            </a:r>
            <a:r>
              <a:rPr lang="zh-CN" sz="2800">
                <a:solidFill>
                  <a:srgbClr val="990000"/>
                </a:solidFill>
                <a:latin typeface="黑体" pitchFamily="49" charset="-122"/>
                <a:ea typeface="黑体" pitchFamily="49" charset="-122"/>
              </a:rPr>
              <a:t>增长的极限</a:t>
            </a:r>
            <a:r>
              <a:rPr lang="zh-CN" altLang="zh-CN" sz="2800">
                <a:solidFill>
                  <a:srgbClr val="990000"/>
                </a:solidFill>
                <a:latin typeface="黑体" pitchFamily="49" charset="-122"/>
                <a:ea typeface="黑体" pitchFamily="49" charset="-122"/>
              </a:rPr>
              <a:t>》</a:t>
            </a:r>
            <a:r>
              <a:rPr lang="zh-CN" sz="2800">
                <a:solidFill>
                  <a:srgbClr val="990000"/>
                </a:solidFill>
                <a:latin typeface="黑体" pitchFamily="49" charset="-122"/>
                <a:ea typeface="黑体" pitchFamily="49" charset="-122"/>
              </a:rPr>
              <a:t>：引起世界反响的</a:t>
            </a:r>
            <a:r>
              <a:rPr lang="zh-CN" sz="2800">
                <a:solidFill>
                  <a:srgbClr val="990000"/>
                </a:solidFill>
                <a:ea typeface="黑体" pitchFamily="49" charset="-122"/>
              </a:rPr>
              <a:t>“</a:t>
            </a:r>
            <a:r>
              <a:rPr lang="zh-CN" sz="2800">
                <a:solidFill>
                  <a:srgbClr val="990000"/>
                </a:solidFill>
                <a:latin typeface="黑体" pitchFamily="49" charset="-122"/>
                <a:ea typeface="黑体" pitchFamily="49" charset="-122"/>
              </a:rPr>
              <a:t>严重忧虑</a:t>
            </a:r>
            <a:r>
              <a:rPr lang="zh-CN" sz="2800">
                <a:solidFill>
                  <a:srgbClr val="990000"/>
                </a:solidFill>
                <a:ea typeface="黑体" pitchFamily="49" charset="-122"/>
              </a:rPr>
              <a:t>”</a:t>
            </a:r>
            <a:endParaRPr lang="zh-CN" sz="2800">
              <a:solidFill>
                <a:srgbClr val="990000"/>
              </a:solidFill>
              <a:latin typeface="黑体" pitchFamily="49" charset="-122"/>
              <a:ea typeface="黑体" pitchFamily="49" charset="-122"/>
            </a:endParaRPr>
          </a:p>
          <a:p>
            <a:pPr>
              <a:lnSpc>
                <a:spcPct val="90000"/>
              </a:lnSpc>
              <a:buFontTx/>
              <a:buNone/>
            </a:pPr>
            <a:endParaRPr lang="zh-CN" sz="2800">
              <a:solidFill>
                <a:srgbClr val="990000"/>
              </a:solidFill>
              <a:latin typeface="黑体" pitchFamily="49" charset="-122"/>
              <a:ea typeface="黑体" pitchFamily="49" charset="-122"/>
            </a:endParaRPr>
          </a:p>
          <a:p>
            <a:pPr>
              <a:lnSpc>
                <a:spcPct val="90000"/>
              </a:lnSpc>
              <a:buFontTx/>
              <a:buNone/>
            </a:pPr>
            <a:r>
              <a:rPr lang="zh-CN" sz="2400" b="1"/>
              <a:t>    </a:t>
            </a:r>
            <a:r>
              <a:rPr lang="zh-CN" altLang="zh-CN" sz="2400" b="1"/>
              <a:t>1968</a:t>
            </a:r>
            <a:r>
              <a:rPr lang="zh-CN" sz="2400" b="1"/>
              <a:t>年成立了非正式国际协会</a:t>
            </a:r>
            <a:r>
              <a:rPr lang="zh-CN" altLang="zh-CN" sz="2400" b="1"/>
              <a:t>——《</a:t>
            </a:r>
            <a:r>
              <a:rPr lang="zh-CN" sz="2400" b="1"/>
              <a:t>罗马俱乐部</a:t>
            </a:r>
            <a:r>
              <a:rPr lang="zh-CN" altLang="zh-CN" sz="2400" b="1"/>
              <a:t>》</a:t>
            </a:r>
          </a:p>
          <a:p>
            <a:pPr>
              <a:lnSpc>
                <a:spcPct val="90000"/>
              </a:lnSpc>
              <a:buFontTx/>
              <a:buNone/>
            </a:pPr>
            <a:r>
              <a:rPr lang="zh-CN" altLang="zh-CN" sz="2400" b="1"/>
              <a:t>    1972</a:t>
            </a:r>
            <a:r>
              <a:rPr lang="zh-CN" sz="2400" b="1"/>
              <a:t>年梅多斯为首的小组提交了第一份报告</a:t>
            </a:r>
            <a:r>
              <a:rPr lang="zh-CN" altLang="zh-CN" sz="2400" b="1"/>
              <a:t>——《</a:t>
            </a:r>
            <a:r>
              <a:rPr lang="zh-CN" sz="2400" b="1"/>
              <a:t>增长的极限</a:t>
            </a:r>
            <a:r>
              <a:rPr lang="zh-CN" altLang="zh-CN" sz="2400" b="1"/>
              <a:t>》</a:t>
            </a:r>
            <a:r>
              <a:rPr lang="zh-CN" sz="2400" b="1"/>
              <a:t>。指出：由于世界人口增长、粮食生产、工业发展、资源消耗和环境污染这五项基本因素的运行方式是指数增长，全球增长将会因为粮食短缺和环境破坏于下世纪某个时段达到极限</a:t>
            </a:r>
            <a:r>
              <a:rPr lang="zh-CN" sz="2400" b="1">
                <a:solidFill>
                  <a:srgbClr val="02721F"/>
                </a:solidFill>
              </a:rPr>
              <a:t>。</a:t>
            </a:r>
          </a:p>
          <a:p>
            <a:pPr>
              <a:lnSpc>
                <a:spcPct val="90000"/>
              </a:lnSpc>
            </a:pPr>
            <a:endParaRPr lang="zh-CN" altLang="zh-CN" sz="2400"/>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533400" y="381000"/>
            <a:ext cx="8153400" cy="1112838"/>
          </a:xfrm>
        </p:spPr>
        <p:txBody>
          <a:bodyPr/>
          <a:lstStyle/>
          <a:p>
            <a:r>
              <a:rPr 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二</a:t>
            </a:r>
            <a:r>
              <a:rPr lang="zh-CN" b="1" dirty="0" smtClean="0">
                <a:effectLst>
                  <a:outerShdw blurRad="38100" dist="38100" dir="2700000" algn="tl">
                    <a:srgbClr val="C0C0C0"/>
                  </a:outerShdw>
                </a:effectLst>
              </a:rPr>
              <a:t>）</a:t>
            </a:r>
            <a:r>
              <a:rPr lang="zh-CN" b="1" dirty="0">
                <a:effectLst>
                  <a:outerShdw blurRad="38100" dist="38100" dir="2700000" algn="tl">
                    <a:srgbClr val="C0C0C0"/>
                  </a:outerShdw>
                </a:effectLst>
              </a:rPr>
              <a:t>生态自然观的观点和特征</a:t>
            </a:r>
          </a:p>
        </p:txBody>
      </p:sp>
      <p:sp>
        <p:nvSpPr>
          <p:cNvPr id="106499" name="Rectangle 3"/>
          <p:cNvSpPr>
            <a:spLocks noGrp="1" noChangeArrowheads="1"/>
          </p:cNvSpPr>
          <p:nvPr>
            <p:ph type="body" idx="4294967295"/>
          </p:nvPr>
        </p:nvSpPr>
        <p:spPr>
          <a:xfrm>
            <a:off x="533400" y="1676400"/>
            <a:ext cx="8153400" cy="4191000"/>
          </a:xfrm>
        </p:spPr>
        <p:txBody>
          <a:bodyPr/>
          <a:lstStyle/>
          <a:p>
            <a:pPr>
              <a:lnSpc>
                <a:spcPct val="80000"/>
              </a:lnSpc>
            </a:pPr>
            <a:r>
              <a:rPr lang="en-US" sz="2400" b="1">
                <a:latin typeface="仿宋_GB2312" pitchFamily="1" charset="-122"/>
                <a:ea typeface="仿宋_GB2312" pitchFamily="1" charset="-122"/>
              </a:rPr>
              <a:t>1</a:t>
            </a:r>
            <a:r>
              <a:rPr lang="zh-CN" altLang="en-US" sz="2400" b="1">
                <a:latin typeface="仿宋_GB2312" pitchFamily="1" charset="-122"/>
                <a:ea typeface="仿宋_GB2312" pitchFamily="1" charset="-122"/>
              </a:rPr>
              <a:t>．生态自然观的主要观点是：生态系统是由</a:t>
            </a:r>
            <a:r>
              <a:rPr lang="zh-CN" altLang="en-US" sz="2400" b="1">
                <a:solidFill>
                  <a:srgbClr val="990000"/>
                </a:solidFill>
                <a:latin typeface="仿宋_GB2312" pitchFamily="1" charset="-122"/>
                <a:ea typeface="仿宋_GB2312" pitchFamily="1" charset="-122"/>
              </a:rPr>
              <a:t>人类及其他生命体、非生命体及其所在环境构成的整体</a:t>
            </a:r>
            <a:r>
              <a:rPr lang="zh-CN" altLang="en-US" sz="2400" b="1">
                <a:latin typeface="仿宋_GB2312" pitchFamily="1" charset="-122"/>
                <a:ea typeface="仿宋_GB2312" pitchFamily="1" charset="-122"/>
              </a:rPr>
              <a:t>，它是自组织的开放系统，具有</a:t>
            </a:r>
            <a:r>
              <a:rPr lang="zh-CN" altLang="en-US" sz="2400" b="1">
                <a:solidFill>
                  <a:srgbClr val="000099"/>
                </a:solidFill>
                <a:latin typeface="仿宋_GB2312" pitchFamily="1" charset="-122"/>
                <a:ea typeface="仿宋_GB2312" pitchFamily="1" charset="-122"/>
              </a:rPr>
              <a:t>整体性、动态性、自适应性、自组织性和协调性</a:t>
            </a:r>
            <a:r>
              <a:rPr lang="zh-CN" altLang="en-US" sz="2400" b="1">
                <a:latin typeface="仿宋_GB2312" pitchFamily="1" charset="-122"/>
                <a:ea typeface="仿宋_GB2312" pitchFamily="1" charset="-122"/>
              </a:rPr>
              <a:t>等特征；人类通过遵守可持续性、共同性和公平性等原则，通过实施节能减排和发展低碳经济，构建和谐社会和建设生态文明，实现人类社会与生态系统的协调发展；人与生态系统的协调发展仍应以人类为主体，仍应包括改造自然的内容，注重保护生态环境和防灾减灾；生态自然界是天然自然界和人工自然界的统一，是人类文明发展的目标。</a:t>
            </a:r>
          </a:p>
          <a:p>
            <a:pPr>
              <a:lnSpc>
                <a:spcPct val="80000"/>
              </a:lnSpc>
            </a:pPr>
            <a:r>
              <a:rPr lang="en-US" sz="2400" b="1">
                <a:latin typeface="仿宋_GB2312" pitchFamily="1" charset="-122"/>
                <a:ea typeface="仿宋_GB2312" pitchFamily="1" charset="-122"/>
              </a:rPr>
              <a:t>2</a:t>
            </a:r>
            <a:r>
              <a:rPr lang="zh-CN" altLang="en-US" sz="2400" b="1">
                <a:latin typeface="仿宋_GB2312" pitchFamily="1" charset="-122"/>
                <a:ea typeface="仿宋_GB2312" pitchFamily="1" charset="-122"/>
              </a:rPr>
              <a:t>．生态自然观的特征主要体现在：它强调了</a:t>
            </a:r>
            <a:r>
              <a:rPr lang="zh-CN" altLang="en-US" sz="2400" b="1">
                <a:solidFill>
                  <a:srgbClr val="000099"/>
                </a:solidFill>
                <a:latin typeface="仿宋_GB2312" pitchFamily="1" charset="-122"/>
                <a:ea typeface="仿宋_GB2312" pitchFamily="1" charset="-122"/>
              </a:rPr>
              <a:t>科学技术与自然及社会之间的全面、协调、可持续发展</a:t>
            </a:r>
            <a:r>
              <a:rPr lang="zh-CN" altLang="en-US" sz="2400" b="1">
                <a:latin typeface="仿宋_GB2312" pitchFamily="1" charset="-122"/>
                <a:ea typeface="仿宋_GB2312" pitchFamily="1" charset="-122"/>
              </a:rPr>
              <a:t>，强调了</a:t>
            </a:r>
            <a:r>
              <a:rPr lang="zh-CN" altLang="en-US" sz="2400" b="1">
                <a:solidFill>
                  <a:srgbClr val="990000"/>
                </a:solidFill>
                <a:latin typeface="仿宋_GB2312" pitchFamily="1" charset="-122"/>
                <a:ea typeface="仿宋_GB2312" pitchFamily="1" charset="-122"/>
              </a:rPr>
              <a:t>人类社会和其他生命体和非生命体的和谐统一</a:t>
            </a:r>
            <a:r>
              <a:rPr lang="zh-CN" altLang="en-US" sz="2400" b="1">
                <a:latin typeface="仿宋_GB2312" pitchFamily="1" charset="-122"/>
                <a:ea typeface="仿宋_GB2312" pitchFamily="1" charset="-122"/>
              </a:rPr>
              <a:t>。</a:t>
            </a: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533400" y="381000"/>
            <a:ext cx="8153400" cy="1112838"/>
          </a:xfrm>
        </p:spPr>
        <p:txBody>
          <a:bodyPr/>
          <a:lstStyle/>
          <a:p>
            <a:r>
              <a:rPr 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三</a:t>
            </a:r>
            <a:r>
              <a:rPr lang="zh-CN" b="1" dirty="0" smtClean="0">
                <a:effectLst>
                  <a:outerShdw blurRad="38100" dist="38100" dir="2700000" algn="tl">
                    <a:srgbClr val="C0C0C0"/>
                  </a:outerShdw>
                </a:effectLst>
              </a:rPr>
              <a:t>）</a:t>
            </a:r>
            <a:r>
              <a:rPr lang="zh-CN" b="1" dirty="0">
                <a:effectLst>
                  <a:outerShdw blurRad="38100" dist="38100" dir="2700000" algn="tl">
                    <a:srgbClr val="C0C0C0"/>
                  </a:outerShdw>
                </a:effectLst>
              </a:rPr>
              <a:t>生态自然观的意义</a:t>
            </a:r>
          </a:p>
        </p:txBody>
      </p:sp>
      <p:sp>
        <p:nvSpPr>
          <p:cNvPr id="107523" name="Rectangle 3"/>
          <p:cNvSpPr>
            <a:spLocks noGrp="1" noChangeArrowheads="1"/>
          </p:cNvSpPr>
          <p:nvPr>
            <p:ph type="body" idx="4294967295"/>
          </p:nvPr>
        </p:nvSpPr>
        <p:spPr>
          <a:xfrm>
            <a:off x="533400" y="1676400"/>
            <a:ext cx="8153400" cy="4191000"/>
          </a:xfrm>
        </p:spPr>
        <p:txBody>
          <a:bodyPr/>
          <a:lstStyle/>
          <a:p>
            <a:pPr>
              <a:lnSpc>
                <a:spcPct val="90000"/>
              </a:lnSpc>
            </a:pPr>
            <a:r>
              <a:rPr lang="en-US" b="1" dirty="0">
                <a:latin typeface="仿宋_GB2312" pitchFamily="1" charset="-122"/>
                <a:ea typeface="仿宋_GB2312" pitchFamily="1" charset="-122"/>
              </a:rPr>
              <a:t>1</a:t>
            </a:r>
            <a:r>
              <a:rPr lang="zh-CN" altLang="en-US" b="1" dirty="0">
                <a:latin typeface="仿宋_GB2312" pitchFamily="1" charset="-122"/>
                <a:ea typeface="仿宋_GB2312" pitchFamily="1" charset="-122"/>
              </a:rPr>
              <a:t>．它倡导系统思维方式，发挥人的主体创造性，强化人与自然界协调发展的生态意识，促进了马克思主义自然观在认识人类与生态系统关系方面的发展。</a:t>
            </a:r>
          </a:p>
          <a:p>
            <a:pPr>
              <a:lnSpc>
                <a:spcPct val="90000"/>
              </a:lnSpc>
            </a:pPr>
            <a:r>
              <a:rPr lang="en-US" b="1" dirty="0">
                <a:latin typeface="仿宋_GB2312" pitchFamily="1" charset="-122"/>
                <a:ea typeface="仿宋_GB2312" pitchFamily="1" charset="-122"/>
              </a:rPr>
              <a:t>2</a:t>
            </a:r>
            <a:r>
              <a:rPr lang="zh-CN" altLang="en-US" b="1" dirty="0">
                <a:latin typeface="仿宋_GB2312" pitchFamily="1" charset="-122"/>
                <a:ea typeface="仿宋_GB2312" pitchFamily="1" charset="-122"/>
              </a:rPr>
              <a:t>．它促使人们重新审视和辩证理解</a:t>
            </a:r>
            <a:r>
              <a:rPr lang="zh-CN" altLang="en-US" b="1" dirty="0">
                <a:ea typeface="仿宋_GB2312" pitchFamily="1" charset="-122"/>
              </a:rPr>
              <a:t>“</a:t>
            </a:r>
            <a:r>
              <a:rPr lang="zh-CN" altLang="en-US" b="1" dirty="0">
                <a:latin typeface="仿宋_GB2312" pitchFamily="1" charset="-122"/>
                <a:ea typeface="仿宋_GB2312" pitchFamily="1" charset="-122"/>
              </a:rPr>
              <a:t>人类中心主义</a:t>
            </a:r>
            <a:r>
              <a:rPr lang="zh-CN" altLang="en-US" b="1" dirty="0">
                <a:ea typeface="仿宋_GB2312" pitchFamily="1" charset="-122"/>
              </a:rPr>
              <a:t>”</a:t>
            </a:r>
            <a:r>
              <a:rPr lang="zh-CN" altLang="en-US" b="1" dirty="0">
                <a:latin typeface="仿宋_GB2312" pitchFamily="1" charset="-122"/>
                <a:ea typeface="仿宋_GB2312" pitchFamily="1" charset="-122"/>
              </a:rPr>
              <a:t>自然观，正确认识人类与生态系统的关系、人类在实施和实现可持续发展中的地位和作用，成为实现可持续发展和建设生态文明的理论基础。</a:t>
            </a: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533400" y="381000"/>
            <a:ext cx="8153400" cy="1112838"/>
          </a:xfrm>
        </p:spPr>
        <p:txBody>
          <a:bodyPr>
            <a:normAutofit fontScale="90000"/>
          </a:bodyPr>
          <a:lstStyle/>
          <a:p>
            <a:r>
              <a:rPr lang="zh-CN" sz="3200" b="1" smtClean="0">
                <a:effectLst>
                  <a:outerShdw blurRad="38100" dist="38100" dir="2700000" algn="tl">
                    <a:srgbClr val="C0C0C0"/>
                  </a:outerShdw>
                </a:effectLst>
              </a:rPr>
              <a:t>（</a:t>
            </a:r>
            <a:r>
              <a:rPr lang="zh-CN" altLang="en-US" sz="3200" b="1" smtClean="0">
                <a:effectLst>
                  <a:outerShdw blurRad="38100" dist="38100" dir="2700000" algn="tl">
                    <a:srgbClr val="C0C0C0"/>
                  </a:outerShdw>
                </a:effectLst>
              </a:rPr>
              <a:t>四</a:t>
            </a:r>
            <a:r>
              <a:rPr lang="zh-CN" sz="3200" b="1" smtClean="0">
                <a:effectLst>
                  <a:outerShdw blurRad="38100" dist="38100" dir="2700000" algn="tl">
                    <a:srgbClr val="C0C0C0"/>
                  </a:outerShdw>
                </a:effectLst>
              </a:rPr>
              <a:t>）</a:t>
            </a:r>
            <a:r>
              <a:rPr lang="zh-CN" sz="3200" b="1" dirty="0">
                <a:effectLst>
                  <a:outerShdw blurRad="38100" dist="38100" dir="2700000" algn="tl">
                    <a:srgbClr val="C0C0C0"/>
                  </a:outerShdw>
                </a:effectLst>
              </a:rPr>
              <a:t>系统自然观、人工自然观和生态自然观之间的关系</a:t>
            </a:r>
            <a:r>
              <a:rPr lang="zh-CN" dirty="0">
                <a:effectLst>
                  <a:outerShdw blurRad="38100" dist="38100" dir="2700000" algn="tl">
                    <a:srgbClr val="C0C0C0"/>
                  </a:outerShdw>
                </a:effectLst>
              </a:rPr>
              <a:t> </a:t>
            </a:r>
          </a:p>
        </p:txBody>
      </p:sp>
      <p:sp>
        <p:nvSpPr>
          <p:cNvPr id="108547" name="Rectangle 3"/>
          <p:cNvSpPr>
            <a:spLocks noGrp="1" noChangeArrowheads="1"/>
          </p:cNvSpPr>
          <p:nvPr>
            <p:ph type="body" idx="4294967295"/>
          </p:nvPr>
        </p:nvSpPr>
        <p:spPr>
          <a:xfrm>
            <a:off x="533400" y="1676400"/>
            <a:ext cx="8153400" cy="5181600"/>
          </a:xfrm>
        </p:spPr>
        <p:txBody>
          <a:bodyPr>
            <a:normAutofit/>
          </a:bodyPr>
          <a:lstStyle/>
          <a:p>
            <a:pPr>
              <a:lnSpc>
                <a:spcPct val="80000"/>
              </a:lnSpc>
            </a:pPr>
            <a:r>
              <a:rPr lang="zh-CN" altLang="en-US" sz="2400" b="1" dirty="0">
                <a:latin typeface="仿宋_GB2312" pitchFamily="1" charset="-122"/>
                <a:ea typeface="仿宋_GB2312" pitchFamily="1" charset="-122"/>
              </a:rPr>
              <a:t>（</a:t>
            </a:r>
            <a:r>
              <a:rPr lang="en-US" sz="2400" b="1" dirty="0">
                <a:latin typeface="仿宋_GB2312" pitchFamily="1" charset="-122"/>
                <a:ea typeface="仿宋_GB2312" pitchFamily="1" charset="-122"/>
              </a:rPr>
              <a:t>1</a:t>
            </a:r>
            <a:r>
              <a:rPr lang="zh-CN" altLang="en-US" sz="2400" b="1" dirty="0">
                <a:latin typeface="仿宋_GB2312" pitchFamily="1" charset="-122"/>
                <a:ea typeface="仿宋_GB2312" pitchFamily="1" charset="-122"/>
              </a:rPr>
              <a:t>）它们都围绕人与自然界关系的主题，丰富和发展了马克思主义自然观的本体论、认识论和方法论；它们都坚持人类与自然界、人工自然界和天然自然界、人与生态系统的辩证统一，都为实现可持续发展和生态文明建设奠定了理论基础。</a:t>
            </a:r>
          </a:p>
          <a:p>
            <a:pPr>
              <a:lnSpc>
                <a:spcPct val="80000"/>
              </a:lnSpc>
            </a:pPr>
            <a:r>
              <a:rPr lang="zh-CN" altLang="en-US" sz="2400" b="1" dirty="0">
                <a:latin typeface="仿宋_GB2312" pitchFamily="1" charset="-122"/>
                <a:ea typeface="仿宋_GB2312" pitchFamily="1" charset="-122"/>
              </a:rPr>
              <a:t>（</a:t>
            </a:r>
            <a:r>
              <a:rPr lang="en-US" sz="2400" b="1" dirty="0">
                <a:latin typeface="仿宋_GB2312" pitchFamily="1" charset="-122"/>
                <a:ea typeface="仿宋_GB2312" pitchFamily="1" charset="-122"/>
              </a:rPr>
              <a:t>2</a:t>
            </a:r>
            <a:r>
              <a:rPr lang="zh-CN" altLang="en-US" sz="2400" b="1" dirty="0">
                <a:latin typeface="仿宋_GB2312" pitchFamily="1" charset="-122"/>
                <a:ea typeface="仿宋_GB2312" pitchFamily="1" charset="-122"/>
              </a:rPr>
              <a:t>）它们在研究人与自然界的关系方面各有其侧重点：系统自然观为</a:t>
            </a:r>
            <a:r>
              <a:rPr lang="zh-CN" altLang="en-US" sz="2400" b="1" dirty="0">
                <a:solidFill>
                  <a:srgbClr val="990000"/>
                </a:solidFill>
                <a:latin typeface="仿宋_GB2312" pitchFamily="1" charset="-122"/>
                <a:ea typeface="仿宋_GB2312" pitchFamily="1" charset="-122"/>
              </a:rPr>
              <a:t>正确认识和处理人与自然的关系提供了新的思维方式</a:t>
            </a:r>
            <a:r>
              <a:rPr lang="zh-CN" altLang="en-US" sz="2400" b="1" dirty="0">
                <a:latin typeface="仿宋_GB2312" pitchFamily="1" charset="-122"/>
                <a:ea typeface="仿宋_GB2312" pitchFamily="1" charset="-122"/>
              </a:rPr>
              <a:t>；人工自然观</a:t>
            </a:r>
            <a:r>
              <a:rPr lang="zh-CN" altLang="en-US" sz="2400" b="1" dirty="0">
                <a:solidFill>
                  <a:srgbClr val="000099"/>
                </a:solidFill>
                <a:latin typeface="仿宋_GB2312" pitchFamily="1" charset="-122"/>
                <a:ea typeface="仿宋_GB2312" pitchFamily="1" charset="-122"/>
              </a:rPr>
              <a:t>突出并反思了人的主体性和创造性</a:t>
            </a:r>
            <a:r>
              <a:rPr lang="zh-CN" altLang="en-US" sz="2400" b="1" dirty="0">
                <a:latin typeface="仿宋_GB2312" pitchFamily="1" charset="-122"/>
                <a:ea typeface="仿宋_GB2312" pitchFamily="1" charset="-122"/>
              </a:rPr>
              <a:t>；生态自然观站在人类文明的立场，</a:t>
            </a:r>
            <a:r>
              <a:rPr lang="zh-CN" altLang="en-US" sz="2400" b="1" dirty="0">
                <a:solidFill>
                  <a:srgbClr val="990000"/>
                </a:solidFill>
                <a:latin typeface="仿宋_GB2312" pitchFamily="1" charset="-122"/>
                <a:ea typeface="仿宋_GB2312" pitchFamily="1" charset="-122"/>
              </a:rPr>
              <a:t>强调了人与自然界的协调和发展</a:t>
            </a:r>
            <a:r>
              <a:rPr lang="zh-CN" altLang="en-US" sz="2400" b="1" dirty="0">
                <a:latin typeface="仿宋_GB2312" pitchFamily="1" charset="-122"/>
                <a:ea typeface="仿宋_GB2312" pitchFamily="1" charset="-122"/>
              </a:rPr>
              <a:t>。</a:t>
            </a:r>
          </a:p>
          <a:p>
            <a:pPr>
              <a:lnSpc>
                <a:spcPct val="80000"/>
              </a:lnSpc>
            </a:pPr>
            <a:r>
              <a:rPr lang="zh-CN" altLang="en-US" sz="2400" b="1" dirty="0">
                <a:latin typeface="仿宋_GB2312" pitchFamily="1" charset="-122"/>
                <a:ea typeface="仿宋_GB2312" pitchFamily="1" charset="-122"/>
              </a:rPr>
              <a:t>（</a:t>
            </a:r>
            <a:r>
              <a:rPr lang="en-US" sz="2400" b="1" dirty="0">
                <a:latin typeface="仿宋_GB2312" pitchFamily="1" charset="-122"/>
                <a:ea typeface="仿宋_GB2312" pitchFamily="1" charset="-122"/>
              </a:rPr>
              <a:t>3</a:t>
            </a:r>
            <a:r>
              <a:rPr lang="zh-CN" altLang="en-US" sz="2400" b="1" dirty="0">
                <a:latin typeface="仿宋_GB2312" pitchFamily="1" charset="-122"/>
                <a:ea typeface="仿宋_GB2312" pitchFamily="1" charset="-122"/>
              </a:rPr>
              <a:t>）它们在研究人与自然界的关系方面相互关联：系统自然观通过系统思维方式，为人工自然观和生态自然观提供了方法论基础；人工自然观通过突出人的主体性和实践性，为系统自然观和生态自然观提供了认识论前提；生态自然观通过强调人与自然界的统一性、协调性关系，为系统自然观和人工自然观指明了发展方向和目标。</a:t>
            </a: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25603" name="Rectangle 3"/>
          <p:cNvSpPr>
            <a:spLocks noGrp="1" noChangeArrowheads="1"/>
          </p:cNvSpPr>
          <p:nvPr>
            <p:ph type="body" idx="4294967295"/>
          </p:nvPr>
        </p:nvSpPr>
        <p:spPr>
          <a:xfrm>
            <a:off x="533400" y="1676400"/>
            <a:ext cx="8153400" cy="4191000"/>
          </a:xfrm>
        </p:spPr>
        <p:txBody>
          <a:bodyPr/>
          <a:lstStyle/>
          <a:p>
            <a:pPr>
              <a:lnSpc>
                <a:spcPct val="90000"/>
              </a:lnSpc>
            </a:pPr>
            <a:r>
              <a:rPr lang="zh-CN" altLang="en-US" sz="3600" b="1" dirty="0" smtClean="0"/>
              <a:t>（三）</a:t>
            </a:r>
            <a:r>
              <a:rPr lang="zh-CN" altLang="en-US" sz="3600" b="1" dirty="0"/>
              <a:t>朴素唯物主义自然观的作用</a:t>
            </a:r>
          </a:p>
          <a:p>
            <a:pPr>
              <a:lnSpc>
                <a:spcPct val="90000"/>
              </a:lnSpc>
            </a:pPr>
            <a:r>
              <a:rPr lang="en-US" b="1" dirty="0"/>
              <a:t>1</a:t>
            </a:r>
            <a:r>
              <a:rPr lang="zh-CN" altLang="en-US" b="1" dirty="0"/>
              <a:t>．它是马克思主义自然观形成的思想渊源。 </a:t>
            </a:r>
          </a:p>
          <a:p>
            <a:pPr>
              <a:lnSpc>
                <a:spcPct val="90000"/>
              </a:lnSpc>
            </a:pPr>
            <a:r>
              <a:rPr lang="en-US" b="1" dirty="0"/>
              <a:t>2</a:t>
            </a:r>
            <a:r>
              <a:rPr lang="zh-CN" altLang="en-US" b="1" dirty="0"/>
              <a:t>．它从某一方面为近代自然科学的发展奠定了理论基础。 </a:t>
            </a:r>
          </a:p>
          <a:p>
            <a:pPr>
              <a:lnSpc>
                <a:spcPct val="90000"/>
              </a:lnSpc>
            </a:pPr>
            <a:r>
              <a:rPr lang="zh-CN" altLang="en-US" sz="2800" b="1" dirty="0">
                <a:solidFill>
                  <a:srgbClr val="990000"/>
                </a:solidFill>
              </a:rPr>
              <a:t>古希腊人阿利斯塔克的“日心说”、德谟克利特的“原子论”和恩培多克勒的进化论等分别被近代的哥白尼、道尔顿和达尔文等人的科学发现所证实，成为近代自然科学发展的历史渊源和理论基础。 </a:t>
            </a: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33400" y="381000"/>
            <a:ext cx="8153400" cy="1112838"/>
          </a:xfrm>
        </p:spPr>
        <p:txBody>
          <a:bodyPr/>
          <a:lstStyle/>
          <a:p>
            <a:r>
              <a:rPr lang="zh-CN" b="1">
                <a:solidFill>
                  <a:srgbClr val="990000"/>
                </a:solidFill>
                <a:effectLst>
                  <a:outerShdw blurRad="38100" dist="38100" dir="2700000" algn="tl">
                    <a:srgbClr val="C0C0C0"/>
                  </a:outerShdw>
                </a:effectLst>
              </a:rPr>
              <a:t>恩格斯指出：</a:t>
            </a:r>
          </a:p>
        </p:txBody>
      </p:sp>
      <p:sp>
        <p:nvSpPr>
          <p:cNvPr id="26627" name="Rectangle 3"/>
          <p:cNvSpPr>
            <a:spLocks noGrp="1" noChangeArrowheads="1"/>
          </p:cNvSpPr>
          <p:nvPr>
            <p:ph type="body" idx="4294967295"/>
          </p:nvPr>
        </p:nvSpPr>
        <p:spPr>
          <a:xfrm>
            <a:off x="533400" y="1676400"/>
            <a:ext cx="8153400" cy="4191000"/>
          </a:xfrm>
        </p:spPr>
        <p:txBody>
          <a:bodyPr/>
          <a:lstStyle/>
          <a:p>
            <a:endParaRPr lang="en-US" b="1">
              <a:solidFill>
                <a:srgbClr val="990000"/>
              </a:solidFill>
            </a:endParaRPr>
          </a:p>
          <a:p>
            <a:r>
              <a:rPr lang="en-US" b="1">
                <a:solidFill>
                  <a:schemeClr val="tx2"/>
                </a:solidFill>
              </a:rPr>
              <a:t>“</a:t>
            </a:r>
            <a:r>
              <a:rPr lang="zh-CN" altLang="en-US" b="1">
                <a:solidFill>
                  <a:schemeClr val="tx2"/>
                </a:solidFill>
              </a:rPr>
              <a:t>在希腊哲学的多种多样的形式中，差不多可以找到以后各种观点的胚胎、萌芽。因此，如果理论自然科学想要追溯自己今天的一般原理发生和发展的历史，它也不得不回到希腊人那里去。”</a:t>
            </a: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27651" name="Rectangle 3"/>
          <p:cNvSpPr>
            <a:spLocks noGrp="1" noChangeArrowheads="1"/>
          </p:cNvSpPr>
          <p:nvPr>
            <p:ph type="body" idx="4294967295"/>
          </p:nvPr>
        </p:nvSpPr>
        <p:spPr>
          <a:xfrm>
            <a:off x="533400" y="1676400"/>
            <a:ext cx="8153400" cy="4191000"/>
          </a:xfrm>
        </p:spPr>
        <p:txBody>
          <a:bodyPr/>
          <a:lstStyle/>
          <a:p>
            <a:r>
              <a:rPr lang="zh-CN" altLang="en-US" b="1" dirty="0" smtClean="0"/>
              <a:t>（四）</a:t>
            </a:r>
            <a:r>
              <a:rPr lang="zh-CN" altLang="en-US" b="1" dirty="0"/>
              <a:t>朴素唯物主义自然观的缺陷</a:t>
            </a:r>
          </a:p>
          <a:p>
            <a:r>
              <a:rPr lang="en-US" sz="2800" b="1" dirty="0">
                <a:solidFill>
                  <a:srgbClr val="990000"/>
                </a:solidFill>
                <a:latin typeface="宋体" pitchFamily="2" charset="-122"/>
              </a:rPr>
              <a:t>1</a:t>
            </a:r>
            <a:r>
              <a:rPr lang="zh-CN" altLang="en-US" sz="2800" b="1" dirty="0">
                <a:solidFill>
                  <a:srgbClr val="990000"/>
                </a:solidFill>
                <a:latin typeface="宋体" pitchFamily="2" charset="-122"/>
              </a:rPr>
              <a:t>．受到原始宗教和神话的影响，希腊人的自然观虽然在总体上是朴素唯物主义自然观，但其中已经存在着唯物主义和唯心主义的对立。</a:t>
            </a:r>
          </a:p>
          <a:p>
            <a:r>
              <a:rPr lang="en-US" sz="2800" b="1" dirty="0">
                <a:solidFill>
                  <a:srgbClr val="990000"/>
                </a:solidFill>
                <a:latin typeface="宋体" pitchFamily="2" charset="-122"/>
              </a:rPr>
              <a:t>2</a:t>
            </a:r>
            <a:r>
              <a:rPr lang="zh-CN" altLang="en-US" sz="2800" b="1" dirty="0">
                <a:solidFill>
                  <a:srgbClr val="990000"/>
                </a:solidFill>
                <a:latin typeface="宋体" pitchFamily="2" charset="-122"/>
              </a:rPr>
              <a:t>．受到当时自然哲学的限制，希腊人只是从总体上解释了自然界而不能在细节方面科学地、具体地说明自然界，缺乏一定的科学论证和严密的逻辑体系。 </a:t>
            </a: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33400" y="381000"/>
            <a:ext cx="8153400" cy="1112838"/>
          </a:xfrm>
        </p:spPr>
        <p:txBody>
          <a:bodyPr/>
          <a:lstStyle/>
          <a:p>
            <a:r>
              <a:rPr lang="zh-CN" b="1">
                <a:solidFill>
                  <a:srgbClr val="000099"/>
                </a:solidFill>
                <a:effectLst>
                  <a:outerShdw blurRad="38100" dist="38100" dir="2700000" algn="tl">
                    <a:srgbClr val="C0C0C0"/>
                  </a:outerShdw>
                </a:effectLst>
              </a:rPr>
              <a:t>二、机械唯物主义自然观</a:t>
            </a:r>
          </a:p>
        </p:txBody>
      </p:sp>
      <p:sp>
        <p:nvSpPr>
          <p:cNvPr id="28675" name="Rectangle 3"/>
          <p:cNvSpPr>
            <a:spLocks noGrp="1" noChangeArrowheads="1"/>
          </p:cNvSpPr>
          <p:nvPr>
            <p:ph type="body" idx="4294967295"/>
          </p:nvPr>
        </p:nvSpPr>
        <p:spPr>
          <a:xfrm>
            <a:off x="533400" y="1676400"/>
            <a:ext cx="8153400" cy="4191000"/>
          </a:xfrm>
        </p:spPr>
        <p:txBody>
          <a:bodyPr/>
          <a:lstStyle/>
          <a:p>
            <a:r>
              <a:rPr lang="zh-CN" altLang="en-US" sz="3600" b="1">
                <a:latin typeface="仿宋_GB2312" pitchFamily="1" charset="-122"/>
                <a:ea typeface="仿宋_GB2312" pitchFamily="1" charset="-122"/>
              </a:rPr>
              <a:t>机械唯物主义自然观是</a:t>
            </a:r>
            <a:r>
              <a:rPr lang="en-US" sz="3600" b="1">
                <a:latin typeface="仿宋_GB2312" pitchFamily="1" charset="-122"/>
                <a:ea typeface="仿宋_GB2312" pitchFamily="1" charset="-122"/>
              </a:rPr>
              <a:t>16-17</a:t>
            </a:r>
            <a:r>
              <a:rPr lang="zh-CN" altLang="en-US" sz="3600" b="1">
                <a:latin typeface="仿宋_GB2312" pitchFamily="1" charset="-122"/>
                <a:ea typeface="仿宋_GB2312" pitchFamily="1" charset="-122"/>
              </a:rPr>
              <a:t>世纪的自然哲学家们吸收当时的自然科学成果尤其是牛顿经典力学理论，概括和总结自然界及其与人类的关系所形成的总的观点。</a:t>
            </a:r>
            <a:r>
              <a:rPr lang="zh-CN" altLang="en-US" sz="3600" b="1">
                <a:solidFill>
                  <a:srgbClr val="990000"/>
                </a:solidFill>
                <a:latin typeface="仿宋_GB2312" pitchFamily="1" charset="-122"/>
                <a:ea typeface="仿宋_GB2312" pitchFamily="1" charset="-122"/>
              </a:rPr>
              <a:t>它是马克思主义自然观形成的重要思想渊源。</a:t>
            </a:r>
            <a:r>
              <a:rPr lang="zh-CN" altLang="en-US" sz="3600" b="1">
                <a:latin typeface="仿宋_GB2312" pitchFamily="1" charset="-122"/>
                <a:ea typeface="仿宋_GB2312" pitchFamily="1" charset="-122"/>
              </a:rPr>
              <a:t> </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533400" y="381000"/>
            <a:ext cx="8153400" cy="1112838"/>
          </a:xfrm>
        </p:spPr>
        <p:txBody>
          <a:bodyPr/>
          <a:lstStyle/>
          <a:p>
            <a:endParaRPr lang="zh-CN" altLang="zh-CN">
              <a:effectLst>
                <a:outerShdw blurRad="38100" dist="38100" dir="2700000" algn="tl">
                  <a:srgbClr val="C0C0C0"/>
                </a:outerShdw>
              </a:effectLst>
            </a:endParaRPr>
          </a:p>
        </p:txBody>
      </p:sp>
      <p:sp>
        <p:nvSpPr>
          <p:cNvPr id="33795" name="Rectangle 3"/>
          <p:cNvSpPr>
            <a:spLocks noGrp="1" noChangeArrowheads="1"/>
          </p:cNvSpPr>
          <p:nvPr>
            <p:ph type="body" idx="4294967295"/>
          </p:nvPr>
        </p:nvSpPr>
        <p:spPr>
          <a:xfrm>
            <a:off x="533400" y="1676400"/>
            <a:ext cx="8153400" cy="4191000"/>
          </a:xfrm>
        </p:spPr>
        <p:txBody>
          <a:bodyPr/>
          <a:lstStyle/>
          <a:p>
            <a:pPr>
              <a:lnSpc>
                <a:spcPct val="90000"/>
              </a:lnSpc>
            </a:pPr>
            <a:r>
              <a:rPr lang="zh-CN" altLang="en-US" b="1"/>
              <a:t>（一）机械唯物主义自然观的思想渊源</a:t>
            </a:r>
          </a:p>
          <a:p>
            <a:pPr>
              <a:lnSpc>
                <a:spcPct val="90000"/>
              </a:lnSpc>
            </a:pPr>
            <a:r>
              <a:rPr lang="en-US" sz="2800" b="1">
                <a:latin typeface="仿宋_GB2312" pitchFamily="1" charset="-122"/>
                <a:ea typeface="仿宋_GB2312" pitchFamily="1" charset="-122"/>
              </a:rPr>
              <a:t>1</a:t>
            </a:r>
            <a:r>
              <a:rPr lang="zh-CN" altLang="en-US" sz="2800" b="1">
                <a:latin typeface="仿宋_GB2312" pitchFamily="1" charset="-122"/>
                <a:ea typeface="仿宋_GB2312" pitchFamily="1" charset="-122"/>
              </a:rPr>
              <a:t>．朴素唯物主义哲学家德谟克利特持有</a:t>
            </a:r>
            <a:r>
              <a:rPr lang="zh-CN" altLang="en-US" sz="2800" b="1">
                <a:ea typeface="仿宋_GB2312" pitchFamily="1" charset="-122"/>
              </a:rPr>
              <a:t>“</a:t>
            </a:r>
            <a:r>
              <a:rPr lang="zh-CN" altLang="en-US" sz="2800" b="1">
                <a:latin typeface="仿宋_GB2312" pitchFamily="1" charset="-122"/>
                <a:ea typeface="仿宋_GB2312" pitchFamily="1" charset="-122"/>
              </a:rPr>
              <a:t>原子论</a:t>
            </a:r>
            <a:r>
              <a:rPr lang="zh-CN" altLang="en-US" sz="2800" b="1">
                <a:ea typeface="仿宋_GB2312" pitchFamily="1" charset="-122"/>
              </a:rPr>
              <a:t>”</a:t>
            </a:r>
            <a:r>
              <a:rPr lang="zh-CN" altLang="en-US" sz="2800" b="1">
                <a:latin typeface="仿宋_GB2312" pitchFamily="1" charset="-122"/>
                <a:ea typeface="仿宋_GB2312" pitchFamily="1" charset="-122"/>
              </a:rPr>
              <a:t>。 </a:t>
            </a:r>
          </a:p>
          <a:p>
            <a:pPr>
              <a:lnSpc>
                <a:spcPct val="90000"/>
              </a:lnSpc>
            </a:pPr>
            <a:r>
              <a:rPr lang="en-US" sz="2800" b="1">
                <a:latin typeface="仿宋_GB2312" pitchFamily="1" charset="-122"/>
                <a:ea typeface="仿宋_GB2312" pitchFamily="1" charset="-122"/>
              </a:rPr>
              <a:t>2</a:t>
            </a:r>
            <a:r>
              <a:rPr lang="zh-CN" altLang="en-US" sz="2800" b="1">
                <a:latin typeface="仿宋_GB2312" pitchFamily="1" charset="-122"/>
                <a:ea typeface="仿宋_GB2312" pitchFamily="1" charset="-122"/>
              </a:rPr>
              <a:t>．英国唯物主义哲学家培根等人持有唯物主义的</a:t>
            </a:r>
            <a:r>
              <a:rPr lang="zh-CN" altLang="en-US" sz="2800" b="1">
                <a:ea typeface="仿宋_GB2312" pitchFamily="1" charset="-122"/>
              </a:rPr>
              <a:t>“</a:t>
            </a:r>
            <a:r>
              <a:rPr lang="zh-CN" altLang="en-US" sz="2800" b="1">
                <a:latin typeface="仿宋_GB2312" pitchFamily="1" charset="-122"/>
                <a:ea typeface="仿宋_GB2312" pitchFamily="1" charset="-122"/>
              </a:rPr>
              <a:t>经验论</a:t>
            </a:r>
            <a:r>
              <a:rPr lang="zh-CN" altLang="en-US" sz="2800" b="1">
                <a:ea typeface="仿宋_GB2312" pitchFamily="1" charset="-122"/>
              </a:rPr>
              <a:t>”</a:t>
            </a:r>
            <a:r>
              <a:rPr lang="zh-CN" altLang="en-US" sz="2800" b="1">
                <a:latin typeface="仿宋_GB2312" pitchFamily="1" charset="-122"/>
                <a:ea typeface="仿宋_GB2312" pitchFamily="1" charset="-122"/>
              </a:rPr>
              <a:t>观点</a:t>
            </a:r>
            <a:r>
              <a:rPr lang="en-US" sz="2800" b="1">
                <a:solidFill>
                  <a:srgbClr val="000099"/>
                </a:solidFill>
                <a:latin typeface="仿宋_GB2312" pitchFamily="1" charset="-122"/>
                <a:ea typeface="仿宋_GB2312" pitchFamily="1" charset="-122"/>
                <a:hlinkClick r:id="rId2"/>
              </a:rPr>
              <a:t>http://baike.baidu.com/view/6567.htm</a:t>
            </a:r>
            <a:r>
              <a:rPr lang="zh-CN" altLang="en-US" sz="2800" b="1">
                <a:latin typeface="仿宋_GB2312" pitchFamily="1" charset="-122"/>
                <a:ea typeface="仿宋_GB2312" pitchFamily="1" charset="-122"/>
              </a:rPr>
              <a:t>；荷兰唯物主义哲学家斯宾诺莎等人持有唯物主义的</a:t>
            </a:r>
            <a:r>
              <a:rPr lang="zh-CN" altLang="en-US" sz="2800" b="1">
                <a:ea typeface="仿宋_GB2312" pitchFamily="1" charset="-122"/>
              </a:rPr>
              <a:t>“</a:t>
            </a:r>
            <a:r>
              <a:rPr lang="zh-CN" altLang="en-US" sz="2800" b="1">
                <a:latin typeface="仿宋_GB2312" pitchFamily="1" charset="-122"/>
                <a:ea typeface="仿宋_GB2312" pitchFamily="1" charset="-122"/>
              </a:rPr>
              <a:t>唯理论</a:t>
            </a:r>
            <a:r>
              <a:rPr lang="zh-CN" altLang="en-US" sz="2800" b="1">
                <a:ea typeface="仿宋_GB2312" pitchFamily="1" charset="-122"/>
              </a:rPr>
              <a:t>”</a:t>
            </a:r>
            <a:r>
              <a:rPr lang="en-US" sz="2800" b="1">
                <a:latin typeface="仿宋_GB2312" pitchFamily="1" charset="-122"/>
                <a:ea typeface="仿宋_GB2312" pitchFamily="1" charset="-122"/>
                <a:hlinkClick r:id="rId3"/>
              </a:rPr>
              <a:t>http://baike.baidu.com/view/6617.htm</a:t>
            </a:r>
            <a:r>
              <a:rPr lang="en-US" sz="2800" b="1">
                <a:latin typeface="仿宋_GB2312" pitchFamily="1" charset="-122"/>
                <a:ea typeface="仿宋_GB2312" pitchFamily="1" charset="-122"/>
              </a:rPr>
              <a:t> </a:t>
            </a:r>
            <a:r>
              <a:rPr lang="zh-CN" altLang="en-US" sz="2800" b="1">
                <a:latin typeface="仿宋_GB2312" pitchFamily="1" charset="-122"/>
                <a:ea typeface="仿宋_GB2312" pitchFamily="1" charset="-122"/>
              </a:rPr>
              <a:t>观点。</a:t>
            </a: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7251</Words>
  <Application>Microsoft Office PowerPoint</Application>
  <PresentationFormat>全屏显示(4:3)</PresentationFormat>
  <Paragraphs>196</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第一章 马克思主义自然观</vt:lpstr>
      <vt:lpstr>第一节  马克思主义自然观的形成</vt:lpstr>
      <vt:lpstr>幻灯片 3</vt:lpstr>
      <vt:lpstr>幻灯片 4</vt:lpstr>
      <vt:lpstr>幻灯片 5</vt:lpstr>
      <vt:lpstr>恩格斯指出：</vt:lpstr>
      <vt:lpstr>幻灯片 7</vt:lpstr>
      <vt:lpstr>二、机械唯物主义自然观</vt:lpstr>
      <vt:lpstr>幻灯片 9</vt:lpstr>
      <vt:lpstr>幻灯片 10</vt:lpstr>
      <vt:lpstr>（二）机械唯物主义自然观的科学基础 </vt:lpstr>
      <vt:lpstr>（三）机械唯物主义自然观的观点和特征</vt:lpstr>
      <vt:lpstr>2．机械唯物主义自然观的特征 </vt:lpstr>
      <vt:lpstr>（四）机械唯物主义自然观的作用</vt:lpstr>
      <vt:lpstr>（五）机械唯物主义自然观的缺陷</vt:lpstr>
      <vt:lpstr>三、辩证唯物主义自然观</vt:lpstr>
      <vt:lpstr>幻灯片 17</vt:lpstr>
      <vt:lpstr>主要成就：</vt:lpstr>
      <vt:lpstr>（三）辩证唯物主义自然观的观点和特征</vt:lpstr>
      <vt:lpstr>幻灯片 20</vt:lpstr>
      <vt:lpstr>第二节  马克思主义自然观的发展</vt:lpstr>
      <vt:lpstr>一、系统自然观</vt:lpstr>
      <vt:lpstr>（一）系统及其要素、特征</vt:lpstr>
      <vt:lpstr>幻灯片 24</vt:lpstr>
      <vt:lpstr>系统的基本特点</vt:lpstr>
      <vt:lpstr>幻灯片 26</vt:lpstr>
      <vt:lpstr>幻灯片 27</vt:lpstr>
      <vt:lpstr>幻灯片 28</vt:lpstr>
      <vt:lpstr>（二）系统自然观的观点和特征</vt:lpstr>
      <vt:lpstr>幻灯片 30</vt:lpstr>
      <vt:lpstr>（三）系统自然观的意义</vt:lpstr>
      <vt:lpstr>二、人工自然观</vt:lpstr>
      <vt:lpstr>（一）人工自然的含义</vt:lpstr>
      <vt:lpstr>幻灯片 34</vt:lpstr>
      <vt:lpstr>（二）人工自然观的观点和特征</vt:lpstr>
      <vt:lpstr>幻灯片 36</vt:lpstr>
      <vt:lpstr>（三）人工自然观的意义</vt:lpstr>
      <vt:lpstr>三、生态自然观</vt:lpstr>
      <vt:lpstr>（一）生态自然观确立的现实根源</vt:lpstr>
      <vt:lpstr>  </vt:lpstr>
      <vt:lpstr>幻灯片 41</vt:lpstr>
      <vt:lpstr>幻灯片 42</vt:lpstr>
      <vt:lpstr>幻灯片 43</vt:lpstr>
      <vt:lpstr>（二）生态自然观的观点和特征</vt:lpstr>
      <vt:lpstr>（三）生态自然观的意义</vt:lpstr>
      <vt:lpstr>（四）系统自然观、人工自然观和生态自然观之间的关系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马克思主义自然观</dc:title>
  <dc:creator>admin</dc:creator>
  <cp:lastModifiedBy>admin</cp:lastModifiedBy>
  <cp:revision>9</cp:revision>
  <dcterms:created xsi:type="dcterms:W3CDTF">2016-03-27T00:42:09Z</dcterms:created>
  <dcterms:modified xsi:type="dcterms:W3CDTF">2016-03-27T01:40:24Z</dcterms:modified>
</cp:coreProperties>
</file>