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4"/>
  </p:notesMasterIdLst>
  <p:sldIdLst>
    <p:sldId id="268" r:id="rId2"/>
    <p:sldId id="307" r:id="rId3"/>
    <p:sldId id="301" r:id="rId4"/>
    <p:sldId id="304" r:id="rId5"/>
    <p:sldId id="302" r:id="rId6"/>
    <p:sldId id="305" r:id="rId7"/>
    <p:sldId id="308" r:id="rId8"/>
    <p:sldId id="306" r:id="rId9"/>
    <p:sldId id="309" r:id="rId10"/>
    <p:sldId id="310" r:id="rId11"/>
    <p:sldId id="311" r:id="rId12"/>
    <p:sldId id="300" r:id="rId13"/>
  </p:sldIdLst>
  <p:sldSz cx="9144000" cy="5715000" type="screen16x1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05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10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15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6208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026082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431298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836515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241731" algn="l" defTabSz="810433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2658" userDrawn="1">
          <p15:clr>
            <a:srgbClr val="A4A3A4"/>
          </p15:clr>
        </p15:guide>
        <p15:guide id="6" pos="481" userDrawn="1">
          <p15:clr>
            <a:srgbClr val="A4A3A4"/>
          </p15:clr>
        </p15:guide>
        <p15:guide id="7" pos="4836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52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77"/>
    <a:srgbClr val="FF9966"/>
    <a:srgbClr val="ED7703"/>
    <a:srgbClr val="AF007C"/>
    <a:srgbClr val="F4F4F4"/>
    <a:srgbClr val="D1D2D4"/>
    <a:srgbClr val="B7B9BA"/>
    <a:srgbClr val="0098D4"/>
    <a:srgbClr val="51A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9648" autoAdjust="0"/>
  </p:normalViewPr>
  <p:slideViewPr>
    <p:cSldViewPr>
      <p:cViewPr varScale="1">
        <p:scale>
          <a:sx n="90" d="100"/>
          <a:sy n="90" d="100"/>
        </p:scale>
        <p:origin x="480" y="38"/>
      </p:cViewPr>
      <p:guideLst>
        <p:guide orient="horz" pos="1800"/>
        <p:guide orient="horz" pos="288"/>
        <p:guide orient="horz" pos="3312"/>
        <p:guide orient="horz" pos="855"/>
        <p:guide pos="2658"/>
        <p:guide pos="481"/>
        <p:guide pos="4836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2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DEFB8C-62AA-4D25-B790-A9AE004B2DC3}" type="datetimeFigureOut">
              <a:rPr lang="fr-FR"/>
              <a:pPr>
                <a:defRPr/>
              </a:pPr>
              <a:t>09/04/2019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EAF0D6-6B5B-4039-A278-A77F9CB3D79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5311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405216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810433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1215649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620865" algn="l" rtl="0" eaLnBrk="0" fontAlgn="base" hangingPunct="0">
      <a:spcBef>
        <a:spcPct val="30000"/>
      </a:spcBef>
      <a:spcAft>
        <a:spcPct val="0"/>
      </a:spcAft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2026082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2431298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2836515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3241731" algn="l" defTabSz="810433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05000"/>
            <a:ext cx="8236800" cy="414000"/>
          </a:xfrm>
          <a:solidFill>
            <a:schemeClr val="accent1"/>
          </a:solidFill>
        </p:spPr>
        <p:txBody>
          <a:bodyPr lIns="108000" rIns="108000"/>
          <a:lstStyle>
            <a:lvl1pPr>
              <a:lnSpc>
                <a:spcPct val="85000"/>
              </a:lnSpc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rtlCol="0" anchor="ctr">
            <a:noAutofit/>
          </a:bodyPr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8AFFA45-75E9-4D44-A4DC-F6F95C7D57BD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637253"/>
            <a:ext cx="8236800" cy="45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cap="none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1751017" y="846667"/>
            <a:ext cx="6421437" cy="4030114"/>
            <a:chOff x="977503" y="761588"/>
            <a:chExt cx="6421177" cy="4835535"/>
          </a:xfrm>
        </p:grpSpPr>
        <p:sp>
          <p:nvSpPr>
            <p:cNvPr id="4" name="Oval 3"/>
            <p:cNvSpPr/>
            <p:nvPr/>
          </p:nvSpPr>
          <p:spPr>
            <a:xfrm>
              <a:off x="2804641" y="1812382"/>
              <a:ext cx="2627207" cy="26285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176185" y="1017144"/>
              <a:ext cx="576240" cy="576190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03240" y="1393334"/>
              <a:ext cx="576239" cy="576191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508045" y="1980636"/>
              <a:ext cx="576239" cy="576191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687424" y="2740955"/>
              <a:ext cx="577827" cy="576190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81067" y="3501272"/>
              <a:ext cx="576239" cy="576191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147696" y="4169527"/>
              <a:ext cx="576240" cy="576190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368097" y="1709208"/>
              <a:ext cx="576239" cy="576190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079183" y="2433018"/>
              <a:ext cx="576239" cy="576190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92001" y="4688574"/>
              <a:ext cx="576239" cy="576191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706220" y="4329844"/>
              <a:ext cx="576240" cy="576191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14107" y="3747304"/>
              <a:ext cx="576239" cy="57619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45974" y="3053653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>
                  <a:solidFill>
                    <a:schemeClr val="bg1"/>
                  </a:solidFill>
                </a:rPr>
                <a:t>R019G037B119</a:t>
              </a:r>
              <a:endParaRPr lang="en-GB" altLang="fr-F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339692" y="761588"/>
              <a:ext cx="1260424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R237G119B003</a:t>
              </a:r>
              <a:endParaRPr lang="en-GB" altLang="fr-FR" sz="1200" dirty="0" smtClean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273104" y="116317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R244G163B000</a:t>
              </a:r>
              <a:endParaRPr lang="en-GB" altLang="fr-FR" sz="1200" dirty="0" smtClean="0"/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795370" y="1756827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R255G221B000</a:t>
              </a:r>
              <a:endParaRPr lang="en-GB" altLang="fr-FR" sz="1200" dirty="0" smtClean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6084283" y="257111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R081G160B038</a:t>
              </a:r>
              <a:endParaRPr lang="en-GB" altLang="fr-FR" sz="1200" dirty="0" smtClean="0"/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084283" y="3409208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R000G152B212</a:t>
              </a:r>
              <a:endParaRPr lang="en-GB" altLang="fr-FR" sz="1200" dirty="0" smtClean="0"/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677900" y="4160003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R175G000B124</a:t>
              </a:r>
              <a:endParaRPr lang="en-GB" altLang="fr-FR" sz="1200" dirty="0" smtClean="0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312451" y="1496510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dirty="0" smtClean="0"/>
                <a:t>ESRF </a:t>
              </a:r>
              <a:r>
                <a:rPr lang="fr-FR" altLang="fr-FR" sz="1200" dirty="0" err="1" smtClean="0"/>
                <a:t>blue</a:t>
              </a:r>
              <a:r>
                <a:rPr lang="fr-FR" altLang="fr-FR" sz="1200" dirty="0" smtClean="0"/>
                <a:t> 75%</a:t>
              </a:r>
              <a:endParaRPr lang="en-GB" altLang="fr-FR" sz="1200" dirty="0" smtClean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977503" y="2279049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ESRF blue 50%</a:t>
              </a:r>
              <a:endParaRPr lang="en-GB" altLang="fr-FR" sz="1200" smtClean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877663" y="526476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R183G185B186</a:t>
              </a:r>
              <a:endParaRPr lang="en-GB" altLang="fr-FR" sz="1200" smtClean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1968063" y="4899686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R209G210B212</a:t>
              </a:r>
              <a:endParaRPr lang="en-GB" altLang="fr-FR" sz="1200" smtClean="0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1237842" y="4312384"/>
              <a:ext cx="1314397" cy="33235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fr-FR" altLang="fr-FR" sz="1200" smtClean="0"/>
                <a:t>R244G244B244</a:t>
              </a:r>
              <a:endParaRPr lang="en-GB" altLang="fr-FR" sz="120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Page </a:t>
            </a:r>
            <a:fld id="{B7C8DAD3-8828-4E0D-900D-DF9EDAC5BF3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075" y="104513"/>
            <a:ext cx="8237538" cy="414073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 smtClean="0"/>
              <a:t>CLICK TO MODIFY THE STYLE OF THE TITLE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075" y="637646"/>
            <a:ext cx="8237538" cy="449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modify attributes</a:t>
            </a:r>
          </a:p>
          <a:p>
            <a:pPr lvl="1"/>
            <a:endParaRPr lang="fr-FR" altLang="fr-FR" smtClean="0"/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138" y="5402798"/>
            <a:ext cx="6119812" cy="177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1" cap="none" baseline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392" y="5402798"/>
            <a:ext cx="414337" cy="177271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F22612DC-F66D-4922-8292-40079A8B7259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  <p:sp>
        <p:nvSpPr>
          <p:cNvPr id="8" name="Rectangle 7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32" name="Image 8" descr="logo_texte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5175250"/>
            <a:ext cx="1758926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79392" y="104513"/>
            <a:ext cx="496887" cy="41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7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000"/>
        </a:spcAft>
        <a:buFont typeface="Arial" pitchFamily="34" charset="0"/>
        <a:defRPr b="1" kern="1200">
          <a:solidFill>
            <a:srgbClr val="0098D4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ts val="1500"/>
        </a:spcAft>
        <a:buFont typeface="Arial" pitchFamily="34" charset="0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ts val="500"/>
        </a:spcAft>
        <a:buFont typeface="Arial" pitchFamily="34" charset="0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rtl="0" eaLnBrk="0" fontAlgn="base" hangingPunct="0">
        <a:lnSpc>
          <a:spcPct val="110000"/>
        </a:lnSpc>
        <a:spcBef>
          <a:spcPct val="0"/>
        </a:spcBef>
        <a:spcAft>
          <a:spcPts val="400"/>
        </a:spcAft>
        <a:buClr>
          <a:srgbClr val="0098D4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rtl="0" eaLnBrk="0" fontAlgn="base" hangingPunct="0">
        <a:spcBef>
          <a:spcPct val="0"/>
        </a:spcBef>
        <a:spcAft>
          <a:spcPts val="600"/>
        </a:spcAft>
        <a:buClr>
          <a:srgbClr val="0098D4"/>
        </a:buClr>
        <a:buFont typeface="ITCOfficinaSans LT Book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contact@panosc.eu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pan-data.eu/sites/pan-data.eu/files/PaN-data-D2-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174358" y="3411934"/>
            <a:ext cx="8712968" cy="1080120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EOSC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for Photon and Neutron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Facility’ Users </a:t>
            </a:r>
            <a:endParaRPr lang="en-US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104513"/>
            <a:ext cx="8165405" cy="414073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J-F. Perrin (ILL) – PaNOSC project – EOSC-hub week Prague 10th April 2019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7" y="750890"/>
            <a:ext cx="5271914" cy="191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2624230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dirty="0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70064" y="5233764"/>
            <a:ext cx="3121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Jean-François Perrin (Institut Laue – Langevin)</a:t>
            </a:r>
          </a:p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EOSC-hub week – Prague - 10</a:t>
            </a:r>
            <a:r>
              <a:rPr lang="en-GB" sz="1100" baseline="30000" dirty="0" smtClean="0">
                <a:solidFill>
                  <a:schemeClr val="tx2"/>
                </a:solidFill>
              </a:rPr>
              <a:t>th</a:t>
            </a:r>
            <a:r>
              <a:rPr lang="en-GB" sz="1100" dirty="0" smtClean="0">
                <a:solidFill>
                  <a:schemeClr val="tx2"/>
                </a:solidFill>
              </a:rPr>
              <a:t> Apr 2019</a:t>
            </a:r>
            <a:endParaRPr lang="en-GB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5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AAI – Typical use case – EGI Notebook service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10</a:t>
            </a:fld>
            <a:endParaRPr lang="fr-FR" altLang="fr-FR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60" y="687620"/>
            <a:ext cx="4217774" cy="4449141"/>
          </a:xfrm>
          <a:prstGeom prst="rect">
            <a:avLst/>
          </a:prstGeom>
        </p:spPr>
      </p:pic>
      <p:grpSp>
        <p:nvGrpSpPr>
          <p:cNvPr id="10" name="Groupe 9"/>
          <p:cNvGrpSpPr/>
          <p:nvPr/>
        </p:nvGrpSpPr>
        <p:grpSpPr>
          <a:xfrm>
            <a:off x="3059832" y="2137420"/>
            <a:ext cx="1862072" cy="792088"/>
            <a:chOff x="3131840" y="2209428"/>
            <a:chExt cx="1862072" cy="79208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9585" y="2718580"/>
              <a:ext cx="1034327" cy="282936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1840" y="2209428"/>
              <a:ext cx="1650876" cy="640136"/>
            </a:xfrm>
            <a:prstGeom prst="rect">
              <a:avLst/>
            </a:prstGeom>
          </p:spPr>
        </p:pic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7984" y="3505572"/>
            <a:ext cx="1224136" cy="334463"/>
          </a:xfrm>
          <a:prstGeom prst="rect">
            <a:avLst/>
          </a:prstGeom>
        </p:spPr>
      </p:pic>
      <p:sp>
        <p:nvSpPr>
          <p:cNvPr id="13" name="Organigramme : Disque magnétique 12"/>
          <p:cNvSpPr/>
          <p:nvPr/>
        </p:nvSpPr>
        <p:spPr>
          <a:xfrm>
            <a:off x="6516216" y="2788933"/>
            <a:ext cx="1945518" cy="860655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132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archives at RI</a:t>
            </a:r>
            <a:endParaRPr lang="fr-FR" sz="16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6667858" y="4120510"/>
            <a:ext cx="1862072" cy="792088"/>
            <a:chOff x="3131840" y="2209428"/>
            <a:chExt cx="1862072" cy="792088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9585" y="2718580"/>
              <a:ext cx="1034327" cy="282936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1840" y="2209428"/>
              <a:ext cx="1650876" cy="640136"/>
            </a:xfrm>
            <a:prstGeom prst="rect">
              <a:avLst/>
            </a:prstGeom>
          </p:spPr>
        </p:pic>
      </p:grpSp>
      <p:cxnSp>
        <p:nvCxnSpPr>
          <p:cNvPr id="18" name="Connecteur droit avec flèche 17"/>
          <p:cNvCxnSpPr/>
          <p:nvPr/>
        </p:nvCxnSpPr>
        <p:spPr>
          <a:xfrm>
            <a:off x="4404740" y="4629662"/>
            <a:ext cx="2263118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3" idx="3"/>
            <a:endCxn id="16" idx="0"/>
          </p:cNvCxnSpPr>
          <p:nvPr/>
        </p:nvCxnSpPr>
        <p:spPr>
          <a:xfrm>
            <a:off x="7488975" y="3649588"/>
            <a:ext cx="4321" cy="470922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845844" y="1058994"/>
            <a:ext cx="4168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Work</a:t>
            </a:r>
            <a:r>
              <a:rPr lang="fr-FR" dirty="0" smtClean="0"/>
              <a:t> in </a:t>
            </a:r>
            <a:r>
              <a:rPr lang="fr-FR" dirty="0" err="1" smtClean="0"/>
              <a:t>progress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EGI </a:t>
            </a:r>
            <a:r>
              <a:rPr lang="fr-FR" dirty="0"/>
              <a:t>and </a:t>
            </a:r>
            <a:r>
              <a:rPr lang="fr-FR" dirty="0" smtClean="0"/>
              <a:t>GÉANT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Autorisation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User </a:t>
            </a:r>
            <a:r>
              <a:rPr lang="en-GB" dirty="0" smtClean="0"/>
              <a:t>friendly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722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46" y="1229229"/>
            <a:ext cx="4979250" cy="336993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Sustainability?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11</a:t>
            </a:fld>
            <a:endParaRPr lang="fr-FR" alt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6137" y="778755"/>
            <a:ext cx="8785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Sustainability will come if FAIR data are re-used and contribute to increase knowledge at a reasonable cost.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How to </a:t>
            </a:r>
            <a:r>
              <a:rPr lang="en-GB" dirty="0" smtClean="0"/>
              <a:t>prove evidence?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We had to develop our of tool </a:t>
            </a:r>
          </a:p>
          <a:p>
            <a:pPr lvl="1"/>
            <a:r>
              <a:rPr lang="en-GB" dirty="0" smtClean="0"/>
              <a:t>to track usage of data. (not 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imited to </a:t>
            </a:r>
            <a:r>
              <a:rPr lang="en-GB" dirty="0" err="1" smtClean="0"/>
              <a:t>OpenAccess</a:t>
            </a:r>
            <a:r>
              <a:rPr lang="en-GB" dirty="0" smtClean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Is it not of general interest?</a:t>
            </a: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 smtClean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8" name="Rectangle : coins arrondis 29">
            <a:extLst>
              <a:ext uri="{FF2B5EF4-FFF2-40B4-BE49-F238E27FC236}">
                <a16:creationId xmlns:a16="http://schemas.microsoft.com/office/drawing/2014/main" id="{E0669557-2AC1-4A35-9ABD-E0268BEDEAEA}"/>
              </a:ext>
            </a:extLst>
          </p:cNvPr>
          <p:cNvSpPr/>
          <p:nvPr/>
        </p:nvSpPr>
        <p:spPr>
          <a:xfrm>
            <a:off x="4258895" y="4373692"/>
            <a:ext cx="1161689" cy="71605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30">
            <a:extLst>
              <a:ext uri="{FF2B5EF4-FFF2-40B4-BE49-F238E27FC236}">
                <a16:creationId xmlns:a16="http://schemas.microsoft.com/office/drawing/2014/main" id="{14DA0304-C1A3-4F3A-92FF-590FF7C3AAC0}"/>
              </a:ext>
            </a:extLst>
          </p:cNvPr>
          <p:cNvSpPr/>
          <p:nvPr/>
        </p:nvSpPr>
        <p:spPr>
          <a:xfrm>
            <a:off x="451266" y="4463651"/>
            <a:ext cx="837686" cy="50712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Data-sources</a:t>
            </a: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C695C476-C512-47EE-81ED-5121169B3AE0}"/>
              </a:ext>
            </a:extLst>
          </p:cNvPr>
          <p:cNvSpPr/>
          <p:nvPr/>
        </p:nvSpPr>
        <p:spPr>
          <a:xfrm>
            <a:off x="1221254" y="4524783"/>
            <a:ext cx="585321" cy="3864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800" b="0" strike="noStrike" spc="-1" dirty="0">
                <a:latin typeface="Arial"/>
              </a:rPr>
              <a:t>Document</a:t>
            </a:r>
          </a:p>
        </p:txBody>
      </p:sp>
      <p:sp>
        <p:nvSpPr>
          <p:cNvPr id="11" name="Flèche : droite 33">
            <a:extLst>
              <a:ext uri="{FF2B5EF4-FFF2-40B4-BE49-F238E27FC236}">
                <a16:creationId xmlns:a16="http://schemas.microsoft.com/office/drawing/2014/main" id="{D827C491-62DF-4278-A62F-70004C43E9B2}"/>
              </a:ext>
            </a:extLst>
          </p:cNvPr>
          <p:cNvSpPr/>
          <p:nvPr/>
        </p:nvSpPr>
        <p:spPr>
          <a:xfrm>
            <a:off x="1778061" y="4463651"/>
            <a:ext cx="837686" cy="50712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Corpus creation</a:t>
            </a: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9B29BEEE-645E-4933-9CBA-E74A3E9F5AC8}"/>
              </a:ext>
            </a:extLst>
          </p:cNvPr>
          <p:cNvSpPr/>
          <p:nvPr/>
        </p:nvSpPr>
        <p:spPr>
          <a:xfrm>
            <a:off x="2557990" y="4524783"/>
            <a:ext cx="585321" cy="3864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800" b="0" strike="noStrike" spc="-1" dirty="0">
                <a:latin typeface="Arial"/>
              </a:rPr>
              <a:t>Corpus of</a:t>
            </a:r>
          </a:p>
          <a:p>
            <a:pPr algn="ctr"/>
            <a:r>
              <a:rPr lang="en-GB" sz="800" spc="-1" dirty="0">
                <a:latin typeface="Arial"/>
              </a:rPr>
              <a:t>document</a:t>
            </a:r>
            <a:endParaRPr lang="en-GB" sz="800" b="0" strike="noStrike" spc="-1" dirty="0">
              <a:latin typeface="Arial"/>
            </a:endParaRPr>
          </a:p>
        </p:txBody>
      </p:sp>
      <p:sp>
        <p:nvSpPr>
          <p:cNvPr id="13" name="Flèche : droite 35">
            <a:extLst>
              <a:ext uri="{FF2B5EF4-FFF2-40B4-BE49-F238E27FC236}">
                <a16:creationId xmlns:a16="http://schemas.microsoft.com/office/drawing/2014/main" id="{BCC4E4F5-E72D-4552-A70B-63198A372A85}"/>
              </a:ext>
            </a:extLst>
          </p:cNvPr>
          <p:cNvSpPr/>
          <p:nvPr/>
        </p:nvSpPr>
        <p:spPr>
          <a:xfrm>
            <a:off x="3107139" y="4460554"/>
            <a:ext cx="837686" cy="50712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Document analysis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39C27E37-6BB2-491E-A8FE-D00745C17537}"/>
              </a:ext>
            </a:extLst>
          </p:cNvPr>
          <p:cNvSpPr/>
          <p:nvPr/>
        </p:nvSpPr>
        <p:spPr>
          <a:xfrm>
            <a:off x="3881965" y="4531133"/>
            <a:ext cx="585321" cy="3864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800" spc="-1" dirty="0">
                <a:latin typeface="Arial"/>
              </a:rPr>
              <a:t>Enhanced</a:t>
            </a:r>
          </a:p>
          <a:p>
            <a:pPr algn="ctr"/>
            <a:r>
              <a:rPr lang="en-GB" sz="800" b="0" strike="noStrike" spc="-1" dirty="0">
                <a:latin typeface="Arial"/>
              </a:rPr>
              <a:t>document</a:t>
            </a:r>
          </a:p>
        </p:txBody>
      </p:sp>
      <p:sp>
        <p:nvSpPr>
          <p:cNvPr id="15" name="Flèche : droite 37">
            <a:extLst>
              <a:ext uri="{FF2B5EF4-FFF2-40B4-BE49-F238E27FC236}">
                <a16:creationId xmlns:a16="http://schemas.microsoft.com/office/drawing/2014/main" id="{13EAF95D-A6E2-441C-AF16-6D1C655BA01A}"/>
              </a:ext>
            </a:extLst>
          </p:cNvPr>
          <p:cNvSpPr/>
          <p:nvPr/>
        </p:nvSpPr>
        <p:spPr>
          <a:xfrm>
            <a:off x="4440639" y="4460554"/>
            <a:ext cx="837686" cy="50712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Document matching</a:t>
            </a: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88AA1511-C924-47DD-9567-ED4FDCB7EFFA}"/>
              </a:ext>
            </a:extLst>
          </p:cNvPr>
          <p:cNvSpPr/>
          <p:nvPr/>
        </p:nvSpPr>
        <p:spPr>
          <a:xfrm>
            <a:off x="5190065" y="4534308"/>
            <a:ext cx="585321" cy="3864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800" b="0" strike="noStrike" spc="-1" dirty="0">
                <a:latin typeface="Arial"/>
              </a:rPr>
              <a:t>Match </a:t>
            </a:r>
          </a:p>
          <a:p>
            <a:pPr algn="ctr"/>
            <a:r>
              <a:rPr lang="en-GB" sz="800" b="0" strike="noStrike" spc="-1" dirty="0">
                <a:latin typeface="Arial"/>
              </a:rPr>
              <a:t>candidate</a:t>
            </a:r>
          </a:p>
        </p:txBody>
      </p:sp>
      <p:sp>
        <p:nvSpPr>
          <p:cNvPr id="17" name="Flèche : droite 39">
            <a:extLst>
              <a:ext uri="{FF2B5EF4-FFF2-40B4-BE49-F238E27FC236}">
                <a16:creationId xmlns:a16="http://schemas.microsoft.com/office/drawing/2014/main" id="{24DE7C9E-1DD1-463D-B9FC-E4C85358A229}"/>
              </a:ext>
            </a:extLst>
          </p:cNvPr>
          <p:cNvSpPr/>
          <p:nvPr/>
        </p:nvSpPr>
        <p:spPr>
          <a:xfrm>
            <a:off x="5736039" y="4466904"/>
            <a:ext cx="837686" cy="50712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Human validation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57FB4B48-489E-43FD-BE55-34AF66673B4E}"/>
              </a:ext>
            </a:extLst>
          </p:cNvPr>
          <p:cNvSpPr/>
          <p:nvPr/>
        </p:nvSpPr>
        <p:spPr>
          <a:xfrm>
            <a:off x="6485465" y="4540658"/>
            <a:ext cx="585321" cy="38647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800" spc="-1" dirty="0">
                <a:latin typeface="Arial"/>
              </a:rPr>
              <a:t>Match</a:t>
            </a:r>
            <a:endParaRPr lang="en-GB" sz="800" b="0" strike="noStrike" spc="-1" dirty="0">
              <a:latin typeface="Arial"/>
            </a:endParaRPr>
          </a:p>
        </p:txBody>
      </p:sp>
      <p:sp>
        <p:nvSpPr>
          <p:cNvPr id="19" name="Flèche : droite 41">
            <a:extLst>
              <a:ext uri="{FF2B5EF4-FFF2-40B4-BE49-F238E27FC236}">
                <a16:creationId xmlns:a16="http://schemas.microsoft.com/office/drawing/2014/main" id="{0249FA6E-AB60-454B-8625-0C7C2A8DA832}"/>
              </a:ext>
            </a:extLst>
          </p:cNvPr>
          <p:cNvSpPr/>
          <p:nvPr/>
        </p:nvSpPr>
        <p:spPr>
          <a:xfrm>
            <a:off x="7056838" y="4473254"/>
            <a:ext cx="893361" cy="50712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Statistics computation</a:t>
            </a: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11B2D988-9E19-444D-AE9C-768721F781DA}"/>
              </a:ext>
            </a:extLst>
          </p:cNvPr>
          <p:cNvSpPr/>
          <p:nvPr/>
        </p:nvSpPr>
        <p:spPr>
          <a:xfrm>
            <a:off x="7866590" y="4547008"/>
            <a:ext cx="585321" cy="3864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en-GB" sz="800" spc="-1" dirty="0">
                <a:latin typeface="Arial"/>
              </a:rPr>
              <a:t>Result</a:t>
            </a:r>
          </a:p>
          <a:p>
            <a:pPr algn="ctr"/>
            <a:r>
              <a:rPr lang="en-GB" sz="800" b="0" strike="noStrike" spc="-1" dirty="0">
                <a:latin typeface="Arial"/>
              </a:rPr>
              <a:t>presentation</a:t>
            </a:r>
          </a:p>
        </p:txBody>
      </p:sp>
      <p:cxnSp>
        <p:nvCxnSpPr>
          <p:cNvPr id="21" name="Line 9">
            <a:extLst>
              <a:ext uri="{FF2B5EF4-FFF2-40B4-BE49-F238E27FC236}">
                <a16:creationId xmlns:a16="http://schemas.microsoft.com/office/drawing/2014/main" id="{E1690D74-6F0A-4028-805B-16C486857FE4}"/>
              </a:ext>
            </a:extLst>
          </p:cNvPr>
          <p:cNvCxnSpPr>
            <a:cxnSpLocks/>
            <a:stCxn id="14" idx="2"/>
            <a:endCxn id="19" idx="2"/>
          </p:cNvCxnSpPr>
          <p:nvPr/>
        </p:nvCxnSpPr>
        <p:spPr>
          <a:xfrm rot="16200000" flipH="1">
            <a:off x="5904245" y="3187989"/>
            <a:ext cx="62772" cy="3522010"/>
          </a:xfrm>
          <a:prstGeom prst="bentConnector3">
            <a:avLst>
              <a:gd name="adj1" fmla="val 408537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Image 23" descr="Capture d’écra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2770091"/>
            <a:ext cx="3366869" cy="16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5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gray">
          <a:xfrm>
            <a:off x="395536" y="3441142"/>
            <a:ext cx="8280920" cy="1499568"/>
          </a:xfrm>
          <a:prstGeom prst="rect">
            <a:avLst/>
          </a:prstGeom>
          <a:noFill/>
        </p:spPr>
        <p:txBody>
          <a:bodyPr lIns="72000" tIns="0" rIns="72000" bIns="0"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Work is going on.</a:t>
            </a:r>
            <a:endParaRPr lang="en-US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Keep in touch: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  <a:hlinkClick r:id="rId2"/>
              </a:rPr>
              <a:t>contact@panosc.eu</a:t>
            </a:r>
            <a:endParaRPr lang="en-US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(Headings)"/>
              <a:ea typeface="+mj-ea"/>
              <a:cs typeface="JasmineUPC" pitchFamily="18" charset="-34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  <a:ea typeface="+mj-ea"/>
                <a:cs typeface="JasmineUPC" pitchFamily="18" charset="-34"/>
              </a:rPr>
              <a:t>https://github.com/panosc-eu/panosc/tree/master/Work%20Packages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7075" y="104513"/>
            <a:ext cx="8165405" cy="414073"/>
          </a:xfrm>
        </p:spPr>
        <p:txBody>
          <a:bodyPr/>
          <a:lstStyle/>
          <a:p>
            <a:pPr eaLnBrk="1" hangingPunct="1">
              <a:defRPr/>
            </a:pPr>
            <a:endParaRPr lang="en-GB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156176" y="5233764"/>
            <a:ext cx="2272448" cy="412873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J-F. Perrin (ILL) – PaNOSC project – EOSC-hub week Prague 10th April 2019</a:t>
            </a:r>
            <a:endParaRPr lang="fr-FR" sz="700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1460326" y="750890"/>
            <a:ext cx="607933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8187" y="2869245"/>
            <a:ext cx="3956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</a:t>
            </a:r>
            <a:r>
              <a:rPr lang="en-GB" sz="1600" dirty="0" smtClean="0"/>
              <a:t>hoton </a:t>
            </a:r>
            <a:r>
              <a:rPr lang="en-GB" sz="1600" b="1" dirty="0" smtClean="0">
                <a:solidFill>
                  <a:srgbClr val="FF0000"/>
                </a:solidFill>
              </a:rPr>
              <a:t>a</a:t>
            </a:r>
            <a:r>
              <a:rPr lang="en-GB" sz="1600" dirty="0" smtClean="0"/>
              <a:t>nd </a:t>
            </a:r>
            <a:r>
              <a:rPr lang="en-GB" sz="1600" b="1" dirty="0" smtClean="0">
                <a:solidFill>
                  <a:srgbClr val="FF0000"/>
                </a:solidFill>
              </a:rPr>
              <a:t>N</a:t>
            </a:r>
            <a:r>
              <a:rPr lang="en-GB" sz="1600" dirty="0" smtClean="0"/>
              <a:t>eutron </a:t>
            </a:r>
            <a:r>
              <a:rPr lang="en-GB" sz="1600" b="1" dirty="0" smtClean="0">
                <a:solidFill>
                  <a:srgbClr val="FF0000"/>
                </a:solidFill>
              </a:rPr>
              <a:t>O</a:t>
            </a:r>
            <a:r>
              <a:rPr lang="en-GB" sz="1600" dirty="0" smtClean="0"/>
              <a:t>pen </a:t>
            </a:r>
            <a:r>
              <a:rPr lang="en-GB" sz="1600" b="1" dirty="0" smtClean="0">
                <a:solidFill>
                  <a:srgbClr val="FF0000"/>
                </a:solidFill>
              </a:rPr>
              <a:t>S</a:t>
            </a:r>
            <a:r>
              <a:rPr lang="en-GB" sz="1600" dirty="0" smtClean="0"/>
              <a:t>cience </a:t>
            </a:r>
            <a:r>
              <a:rPr lang="en-GB" sz="1600" b="1" dirty="0" smtClean="0">
                <a:solidFill>
                  <a:srgbClr val="FF0000"/>
                </a:solidFill>
              </a:rPr>
              <a:t>C</a:t>
            </a:r>
            <a:r>
              <a:rPr lang="en-GB" sz="1600" dirty="0" smtClean="0"/>
              <a:t>loud</a:t>
            </a:r>
            <a:endParaRPr lang="en-GB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12</a:t>
            </a:fld>
            <a:endParaRPr lang="fr-FR" alt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71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are we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2</a:t>
            </a:fld>
            <a:endParaRPr lang="fr-FR" alt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93729" y="820359"/>
            <a:ext cx="7931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788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50,000 users 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Biology, Medicine, Materials, Chemistry, Nuclear Physics, Particle Physics, Cultural heritage, Geology … and </a:t>
            </a: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industrial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applications.</a:t>
            </a:r>
            <a:endParaRPr kumimoji="0" lang="en-US" sz="2800" b="0" i="0" u="none" strike="noStrike" kern="120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788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of the art Large Scale Facilities 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5 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ESFRIs 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+ 25 national RIs (</a:t>
            </a:r>
            <a:r>
              <a:rPr kumimoji="0" lang="en-US" sz="28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PaNs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788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policies 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implementing FAIR principles – </a:t>
            </a:r>
            <a:r>
              <a:rPr kumimoji="0" lang="en-US" sz="28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PaNdata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 data policy</a:t>
            </a:r>
            <a:endParaRPr kumimoji="0" lang="en-US" sz="2800" b="0" i="0" u="none" strike="noStrike" kern="120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788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10s of Petabytes 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scientific data, curated and archived for 5-10+ years</a:t>
            </a:r>
            <a:endParaRPr kumimoji="0" lang="en-US" sz="2800" b="0" i="0" u="none" strike="noStrike" kern="120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788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PaNs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 and provide access to data from experiments across Europe</a:t>
            </a:r>
          </a:p>
          <a:p>
            <a:pPr marL="228600" marR="0" lvl="0" indent="-22788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together </a:t>
            </a:r>
            <a:r>
              <a:rPr kumimoji="0" lang="en-US" sz="28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PaNOSC</a:t>
            </a:r>
            <a:r>
              <a:rPr kumimoji="0" lang="en-US" sz="28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2800" b="0" i="0" u="none" strike="noStrike" kern="1200" cap="none" spc="-1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ExPANDS</a:t>
            </a:r>
            <a:endParaRPr kumimoji="0" lang="en-US" sz="2800" b="0" i="0" u="none" strike="noStrike" kern="1200" cap="none" spc="-1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 txBox="1">
            <a:spLocks/>
          </p:cNvSpPr>
          <p:nvPr/>
        </p:nvSpPr>
        <p:spPr bwMode="gray">
          <a:xfrm>
            <a:off x="6156176" y="5180930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/>
              <a:t>This project has received funding from the European Union's Horizon 2020 research and innovation </a:t>
            </a:r>
            <a:r>
              <a:rPr lang="en-US" sz="700" dirty="0" err="1" smtClean="0"/>
              <a:t>programme</a:t>
            </a:r>
            <a:r>
              <a:rPr lang="en-US" sz="700" dirty="0" smtClean="0"/>
              <a:t> under grant agreement No 823852</a:t>
            </a:r>
            <a:endParaRPr lang="fr-FR" sz="7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180930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33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FAIR for a user facility?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3</a:t>
            </a:fld>
            <a:endParaRPr lang="fr-FR" alt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9392" y="697260"/>
            <a:ext cx="878522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Promise of even higher scientific/societal impact</a:t>
            </a:r>
          </a:p>
          <a:p>
            <a:endParaRPr lang="en-GB" sz="500" dirty="0" smtClean="0"/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K</a:t>
            </a:r>
            <a:r>
              <a:rPr lang="en-GB" b="1" dirty="0" smtClean="0">
                <a:solidFill>
                  <a:srgbClr val="00B050"/>
                </a:solidFill>
              </a:rPr>
              <a:t>eys metrics of a scientific User Facility :</a:t>
            </a:r>
          </a:p>
          <a:p>
            <a:pPr marL="748116" lvl="1" indent="-342900">
              <a:buFont typeface="Courier New" panose="02070309020205020404" pitchFamily="49" charset="0"/>
              <a:buChar char="o"/>
            </a:pPr>
            <a:r>
              <a:rPr lang="en-GB" b="1" dirty="0" err="1" smtClean="0">
                <a:solidFill>
                  <a:srgbClr val="00B050"/>
                </a:solidFill>
              </a:rPr>
              <a:t>Nb</a:t>
            </a:r>
            <a:r>
              <a:rPr lang="en-GB" b="1" dirty="0" smtClean="0">
                <a:solidFill>
                  <a:srgbClr val="00B050"/>
                </a:solidFill>
              </a:rPr>
              <a:t> of scientific proposals submitted (attractiveness)</a:t>
            </a:r>
          </a:p>
          <a:p>
            <a:pPr marL="748116" lvl="1" indent="-342900">
              <a:buFont typeface="Courier New" panose="02070309020205020404" pitchFamily="49" charset="0"/>
              <a:buChar char="o"/>
            </a:pPr>
            <a:r>
              <a:rPr lang="en-GB" b="1" dirty="0" err="1" smtClean="0">
                <a:solidFill>
                  <a:srgbClr val="00B050"/>
                </a:solidFill>
              </a:rPr>
              <a:t>Nb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b="1" dirty="0" smtClean="0">
                <a:solidFill>
                  <a:srgbClr val="00B050"/>
                </a:solidFill>
              </a:rPr>
              <a:t>and IF of scientific articles published using the experimental data (impact measurement). </a:t>
            </a:r>
          </a:p>
          <a:p>
            <a:pPr marL="748116" lvl="1" indent="-34290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r>
              <a:rPr lang="en-GB" b="1" dirty="0" smtClean="0"/>
              <a:t>Professional management of the production</a:t>
            </a:r>
            <a:r>
              <a:rPr lang="en-GB" dirty="0" smtClean="0"/>
              <a:t>, like in any company</a:t>
            </a:r>
          </a:p>
          <a:p>
            <a:endParaRPr lang="en-GB" dirty="0" smtClean="0"/>
          </a:p>
          <a:p>
            <a:r>
              <a:rPr lang="en-GB" b="1" dirty="0" smtClean="0"/>
              <a:t>Transparency and trust</a:t>
            </a:r>
            <a:r>
              <a:rPr lang="en-GB" dirty="0" smtClean="0"/>
              <a:t> </a:t>
            </a:r>
            <a:r>
              <a:rPr lang="en-GB" dirty="0" smtClean="0"/>
              <a:t>for our scientific </a:t>
            </a:r>
            <a:r>
              <a:rPr lang="en-GB" dirty="0" smtClean="0"/>
              <a:t>output</a:t>
            </a:r>
          </a:p>
          <a:p>
            <a:endParaRPr lang="en-GB" dirty="0" smtClean="0"/>
          </a:p>
          <a:p>
            <a:r>
              <a:rPr lang="en-GB" b="1" dirty="0" smtClean="0"/>
              <a:t>Better services for the facility users: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dirty="0" smtClean="0"/>
              <a:t>Data are organized and easily accessible at any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dirty="0" smtClean="0"/>
              <a:t>Metadata are standardized and structured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dirty="0" smtClean="0"/>
              <a:t>Easily citeable </a:t>
            </a:r>
            <a:r>
              <a:rPr lang="en-GB" dirty="0"/>
              <a:t>- </a:t>
            </a:r>
            <a:r>
              <a:rPr lang="en-GB" dirty="0" smtClean="0"/>
              <a:t>Some </a:t>
            </a:r>
            <a:r>
              <a:rPr lang="en-GB" dirty="0"/>
              <a:t>journals </a:t>
            </a:r>
            <a:r>
              <a:rPr lang="en-GB" dirty="0" smtClean="0"/>
              <a:t>request </a:t>
            </a:r>
            <a:r>
              <a:rPr lang="en-GB" dirty="0"/>
              <a:t>access to data for every </a:t>
            </a:r>
            <a:r>
              <a:rPr lang="en-GB" dirty="0" smtClean="0"/>
              <a:t>article</a:t>
            </a:r>
            <a:endParaRPr lang="en-GB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dirty="0" smtClean="0"/>
              <a:t>Facilitate Data </a:t>
            </a:r>
            <a:r>
              <a:rPr lang="en-GB" dirty="0"/>
              <a:t>Management </a:t>
            </a:r>
            <a:r>
              <a:rPr lang="en-GB" dirty="0" smtClean="0"/>
              <a:t>Plan</a:t>
            </a:r>
            <a:endParaRPr lang="en-GB" sz="2000" dirty="0" smtClean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 bwMode="gray">
          <a:xfrm>
            <a:off x="6156176" y="5180930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/>
              <a:t>This project has received funding from the European Union's Horizon 2020 research and innovation </a:t>
            </a:r>
            <a:r>
              <a:rPr lang="en-US" sz="700" dirty="0" err="1" smtClean="0"/>
              <a:t>programme</a:t>
            </a:r>
            <a:r>
              <a:rPr lang="en-US" sz="700" dirty="0" smtClean="0"/>
              <a:t> under grant agreement No 823852</a:t>
            </a:r>
            <a:endParaRPr lang="fr-FR" sz="7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180930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93850"/>
            <a:ext cx="8237538" cy="414073"/>
          </a:xfrm>
        </p:spPr>
        <p:txBody>
          <a:bodyPr/>
          <a:lstStyle/>
          <a:p>
            <a:r>
              <a:rPr lang="en-GB" dirty="0" smtClean="0"/>
              <a:t>KPIs - Before </a:t>
            </a:r>
            <a:r>
              <a:rPr lang="en-GB" dirty="0" err="1" smtClean="0"/>
              <a:t>PaNOSC</a:t>
            </a:r>
            <a:r>
              <a:rPr lang="en-GB" dirty="0" smtClean="0"/>
              <a:t> - 2018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90" y="3269744"/>
            <a:ext cx="1887949" cy="189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278980"/>
            <a:ext cx="1512168" cy="875152"/>
          </a:xfrm>
          <a:prstGeom prst="rect">
            <a:avLst/>
          </a:prstGeom>
        </p:spPr>
      </p:pic>
      <p:sp>
        <p:nvSpPr>
          <p:cNvPr id="14" name="Striped Right Arrow 13"/>
          <p:cNvSpPr/>
          <p:nvPr/>
        </p:nvSpPr>
        <p:spPr>
          <a:xfrm rot="21207187">
            <a:off x="3282894" y="3662476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iped Right Arrow 14"/>
          <p:cNvSpPr/>
          <p:nvPr/>
        </p:nvSpPr>
        <p:spPr>
          <a:xfrm rot="662303">
            <a:off x="3288010" y="4037693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4</a:t>
            </a:fld>
            <a:endParaRPr lang="fr-FR" altLang="fr-FR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173662"/>
              </p:ext>
            </p:extLst>
          </p:nvPr>
        </p:nvGraphicFramePr>
        <p:xfrm>
          <a:off x="179392" y="518586"/>
          <a:ext cx="8777286" cy="50614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1199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126597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370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540323">
                <a:tc>
                  <a:txBody>
                    <a:bodyPr/>
                    <a:lstStyle/>
                    <a:p>
                      <a:r>
                        <a:rPr lang="en-GB" sz="1600" dirty="0"/>
                        <a:t>Data </a:t>
                      </a:r>
                      <a:r>
                        <a:rPr lang="en-GB" sz="1600" dirty="0" smtClean="0"/>
                        <a:t>/ </a:t>
                      </a:r>
                      <a:r>
                        <a:rPr lang="en-GB" sz="1600" dirty="0" err="1"/>
                        <a:t>yr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200 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8 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1 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3PB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&lt; 1 PB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7682"/>
                  </a:ext>
                </a:extLst>
              </a:tr>
              <a:tr h="510987">
                <a:tc>
                  <a:txBody>
                    <a:bodyPr/>
                    <a:lstStyle/>
                    <a:p>
                      <a:r>
                        <a:rPr lang="en-GB" sz="1600" dirty="0"/>
                        <a:t>Data 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2014 </a:t>
                      </a:r>
                      <a:r>
                        <a:rPr lang="en-US" sz="1600" dirty="0" smtClean="0"/>
                        <a:t>(3/8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 progress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  <a:tr h="587083">
                <a:tc>
                  <a:txBody>
                    <a:bodyPr/>
                    <a:lstStyle/>
                    <a:p>
                      <a:r>
                        <a:rPr lang="en-GB" sz="1600" dirty="0"/>
                        <a:t>Metadata catalogue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Icat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Local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myMdC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SciCat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524767"/>
                  </a:ext>
                </a:extLst>
              </a:tr>
              <a:tr h="587083">
                <a:tc>
                  <a:txBody>
                    <a:bodyPr/>
                    <a:lstStyle/>
                    <a:p>
                      <a:r>
                        <a:rPr lang="en-GB" sz="1600" dirty="0"/>
                        <a:t>Metadata definitions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Nexus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Nexus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custom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myMdC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031420"/>
                  </a:ext>
                </a:extLst>
              </a:tr>
              <a:tr h="504791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DOI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4716"/>
                  </a:ext>
                </a:extLst>
              </a:tr>
              <a:tr h="339890">
                <a:tc>
                  <a:txBody>
                    <a:bodyPr/>
                    <a:lstStyle/>
                    <a:p>
                      <a:r>
                        <a:rPr lang="en-GB" sz="1600" dirty="0"/>
                        <a:t>Open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  <a:r>
                        <a:rPr lang="en-GB" sz="1600" dirty="0" smtClean="0"/>
                        <a:t>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  <a:r>
                        <a:rPr lang="en-GB" sz="1600" dirty="0" smtClean="0"/>
                        <a:t>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  <a:r>
                        <a:rPr lang="en-GB" sz="1600" dirty="0" smtClean="0"/>
                        <a:t>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640563"/>
                  </a:ext>
                </a:extLst>
              </a:tr>
              <a:tr h="52528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Data analyses </a:t>
                      </a:r>
                      <a:r>
                        <a:rPr lang="en-GB" sz="1400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</a:t>
                      </a:r>
                      <a:r>
                        <a:rPr lang="en-GB" sz="1600" dirty="0" smtClean="0"/>
                        <a:t>ilot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</a:t>
                      </a:r>
                      <a:r>
                        <a:rPr lang="en-GB" sz="1600" dirty="0" smtClean="0"/>
                        <a:t>n </a:t>
                      </a:r>
                      <a:r>
                        <a:rPr lang="en-GB" sz="1600" dirty="0"/>
                        <a:t>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Remote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 progress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</a:t>
                      </a:r>
                      <a:r>
                        <a:rPr lang="en-GB" sz="1600" dirty="0" smtClean="0"/>
                        <a:t>n progress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800945"/>
                  </a:ext>
                </a:extLst>
              </a:tr>
              <a:tr h="5870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 data API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10008"/>
                  </a:ext>
                </a:extLst>
              </a:tr>
              <a:tr h="508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</a:t>
                      </a:r>
                      <a:r>
                        <a:rPr lang="en-US" sz="1600" baseline="0" dirty="0" smtClean="0"/>
                        <a:t> training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2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158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dirty="0" smtClean="0"/>
              <a:t>status of </a:t>
            </a:r>
            <a:r>
              <a:rPr lang="en-GB" dirty="0" smtClean="0"/>
              <a:t>FAIR u</a:t>
            </a:r>
            <a:r>
              <a:rPr lang="en-GB" dirty="0" smtClean="0"/>
              <a:t>ser adoption 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5</a:t>
            </a:fld>
            <a:endParaRPr lang="fr-FR" alt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579987" y="913284"/>
            <a:ext cx="3456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User adoption in progress, but still slow to come.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Concepts still new for a large number of users.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Metrics</a:t>
            </a:r>
            <a:r>
              <a:rPr lang="en-GB" dirty="0"/>
              <a:t>: how successful are we? </a:t>
            </a: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Rewarding 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EOSC critical mass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2" y="697260"/>
            <a:ext cx="5115639" cy="365811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6951" y="4380156"/>
            <a:ext cx="4946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</a:t>
            </a:r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ILL </a:t>
            </a:r>
            <a:r>
              <a:rPr lang="en-GB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users’ publications are referencing data DOIs</a:t>
            </a:r>
            <a:endParaRPr lang="en-GB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76" y="3475468"/>
            <a:ext cx="2996037" cy="21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93850"/>
            <a:ext cx="8237538" cy="414073"/>
          </a:xfrm>
        </p:spPr>
        <p:txBody>
          <a:bodyPr/>
          <a:lstStyle/>
          <a:p>
            <a:r>
              <a:rPr lang="en-GB" dirty="0" smtClean="0"/>
              <a:t>KPIs - After </a:t>
            </a:r>
            <a:r>
              <a:rPr lang="en-GB" dirty="0" err="1" smtClean="0"/>
              <a:t>PaNOSC</a:t>
            </a:r>
            <a:r>
              <a:rPr lang="en-GB" dirty="0" smtClean="0"/>
              <a:t> - 2023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90" y="3269744"/>
            <a:ext cx="1887949" cy="189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278980"/>
            <a:ext cx="1512168" cy="875152"/>
          </a:xfrm>
          <a:prstGeom prst="rect">
            <a:avLst/>
          </a:prstGeom>
        </p:spPr>
      </p:pic>
      <p:sp>
        <p:nvSpPr>
          <p:cNvPr id="14" name="Striped Right Arrow 13"/>
          <p:cNvSpPr/>
          <p:nvPr/>
        </p:nvSpPr>
        <p:spPr>
          <a:xfrm rot="21207187">
            <a:off x="3282894" y="3662476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riped Right Arrow 14"/>
          <p:cNvSpPr/>
          <p:nvPr/>
        </p:nvSpPr>
        <p:spPr>
          <a:xfrm rot="662303">
            <a:off x="3288010" y="4037693"/>
            <a:ext cx="2455531" cy="612252"/>
          </a:xfrm>
          <a:prstGeom prst="stripedRightArrow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r="491"/>
          <a:stretch/>
        </p:blipFill>
        <p:spPr bwMode="auto">
          <a:xfrm>
            <a:off x="7722759" y="104513"/>
            <a:ext cx="1239465" cy="45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6</a:t>
            </a:fld>
            <a:endParaRPr lang="fr-FR" altLang="fr-FR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967813"/>
              </p:ext>
            </p:extLst>
          </p:nvPr>
        </p:nvGraphicFramePr>
        <p:xfrm>
          <a:off x="179392" y="518586"/>
          <a:ext cx="8777286" cy="5061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88">
                  <a:extLst>
                    <a:ext uri="{9D8B030D-6E8A-4147-A177-3AD203B41FA5}">
                      <a16:colId xmlns:a16="http://schemas.microsoft.com/office/drawing/2014/main" val="363139545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843663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3051728"/>
                    </a:ext>
                  </a:extLst>
                </a:gridCol>
                <a:gridCol w="1199048">
                  <a:extLst>
                    <a:ext uri="{9D8B030D-6E8A-4147-A177-3AD203B41FA5}">
                      <a16:colId xmlns:a16="http://schemas.microsoft.com/office/drawing/2014/main" val="1631644506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429113552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4118314918"/>
                    </a:ext>
                  </a:extLst>
                </a:gridCol>
                <a:gridCol w="1253898">
                  <a:extLst>
                    <a:ext uri="{9D8B030D-6E8A-4147-A177-3AD203B41FA5}">
                      <a16:colId xmlns:a16="http://schemas.microsoft.com/office/drawing/2014/main" val="975948819"/>
                    </a:ext>
                  </a:extLst>
                </a:gridCol>
              </a:tblGrid>
              <a:tr h="367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ILL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ESRF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CERIC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XFEL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28207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</a:t>
                      </a:r>
                      <a:r>
                        <a:rPr lang="en-GB" sz="1600" b="1" dirty="0" smtClean="0"/>
                        <a:t>/ </a:t>
                      </a:r>
                      <a:r>
                        <a:rPr lang="en-GB" sz="1600" b="1" dirty="0" err="1"/>
                        <a:t>yr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</a:rPr>
                        <a:t>600 TB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</a:rPr>
                        <a:t>50 PB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</a:rPr>
                        <a:t>15 PB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</a:rPr>
                        <a:t>100PB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10</a:t>
                      </a:r>
                      <a:r>
                        <a:rPr lang="en-GB" sz="1600" baseline="0" dirty="0" smtClean="0">
                          <a:solidFill>
                            <a:schemeClr val="accent6"/>
                          </a:solidFill>
                        </a:rPr>
                        <a:t> PB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6"/>
                          </a:solidFill>
                        </a:rPr>
                        <a:t>&lt;1PB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7682"/>
                  </a:ext>
                </a:extLst>
              </a:tr>
              <a:tr h="343199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Policy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2011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2016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2019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2017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2019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2017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69907"/>
                  </a:ext>
                </a:extLst>
              </a:tr>
              <a:tr h="581609">
                <a:tc>
                  <a:txBody>
                    <a:bodyPr/>
                    <a:lstStyle/>
                    <a:p>
                      <a:r>
                        <a:rPr lang="en-GB" sz="1600" b="1" dirty="0"/>
                        <a:t>Metadata catalogue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Local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Icat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accent6"/>
                          </a:solidFill>
                        </a:rPr>
                        <a:t>Icat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myMdC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[TBD]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SciCat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524767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Metadata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Nexus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Nexus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[Nexus]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Nexus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31420"/>
                  </a:ext>
                </a:extLst>
              </a:tr>
              <a:tr h="58160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Metadata</a:t>
                      </a:r>
                      <a:r>
                        <a:rPr lang="en-GB" sz="1600" b="1" baseline="0" dirty="0" smtClean="0"/>
                        <a:t> collection</a:t>
                      </a:r>
                      <a:endParaRPr lang="en-GB" sz="1600" b="1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All</a:t>
                      </a:r>
                      <a:r>
                        <a:rPr lang="en-GB" sz="1600" baseline="0" dirty="0" smtClean="0"/>
                        <a:t> BLs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All</a:t>
                      </a:r>
                      <a:r>
                        <a:rPr lang="en-GB" sz="1600" baseline="0" dirty="0" smtClean="0"/>
                        <a:t> BLs</a:t>
                      </a:r>
                      <a:endParaRPr lang="en-GB" sz="1600" dirty="0" smtClean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All</a:t>
                      </a:r>
                      <a:r>
                        <a:rPr lang="en-GB" sz="1600" baseline="0" dirty="0" smtClean="0"/>
                        <a:t> BLs</a:t>
                      </a:r>
                      <a:endParaRPr lang="en-GB" sz="1600" dirty="0" smtClean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All</a:t>
                      </a:r>
                      <a:r>
                        <a:rPr lang="en-GB" sz="1600" baseline="0" dirty="0" smtClean="0"/>
                        <a:t> BLs</a:t>
                      </a:r>
                      <a:endParaRPr lang="en-GB" sz="1600" dirty="0" smtClean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All</a:t>
                      </a:r>
                      <a:r>
                        <a:rPr lang="en-GB" sz="1600" baseline="0" dirty="0" smtClean="0"/>
                        <a:t> BLs</a:t>
                      </a:r>
                      <a:endParaRPr lang="en-GB" sz="1600" dirty="0" smtClean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All</a:t>
                      </a:r>
                      <a:r>
                        <a:rPr lang="en-GB" sz="1600" baseline="0" dirty="0" smtClean="0"/>
                        <a:t> BLs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22669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DOI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4716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r>
                        <a:rPr lang="en-GB" sz="1600" b="1" dirty="0"/>
                        <a:t>Open Data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40563"/>
                  </a:ext>
                </a:extLst>
              </a:tr>
              <a:tr h="33672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Common API</a:t>
                      </a:r>
                      <a:endParaRPr lang="en-US" sz="16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10008"/>
                  </a:ext>
                </a:extLst>
              </a:tr>
              <a:tr h="39534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User</a:t>
                      </a:r>
                      <a:r>
                        <a:rPr lang="en-US" sz="1600" b="1" baseline="0" dirty="0" smtClean="0"/>
                        <a:t> training</a:t>
                      </a:r>
                      <a:endParaRPr lang="en-US" sz="16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Yes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521146"/>
                  </a:ext>
                </a:extLst>
              </a:tr>
              <a:tr h="581609">
                <a:tc>
                  <a:txBody>
                    <a:bodyPr/>
                    <a:lstStyle/>
                    <a:p>
                      <a:r>
                        <a:rPr lang="en-GB" sz="1600" b="1" dirty="0"/>
                        <a:t>Data Services</a:t>
                      </a:r>
                      <a:endParaRPr lang="en-GB" sz="1600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Prod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01378"/>
                  </a:ext>
                </a:extLst>
              </a:tr>
              <a:tr h="50342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EOSC</a:t>
                      </a:r>
                      <a:endParaRPr lang="en-GB" sz="1600" b="1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accent6"/>
                          </a:solidFill>
                        </a:rPr>
                        <a:t>Integrated</a:t>
                      </a:r>
                      <a:endParaRPr lang="en-GB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9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782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7</a:t>
            </a:fld>
            <a:endParaRPr lang="fr-FR" alt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9392" y="2501623"/>
            <a:ext cx="8785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Examples of open </a:t>
            </a:r>
            <a:r>
              <a:rPr lang="en-GB" sz="3600" b="1" dirty="0" smtClean="0"/>
              <a:t>questions, challenges and opportunities for </a:t>
            </a:r>
            <a:r>
              <a:rPr lang="en-GB" sz="3600" b="1" dirty="0" smtClean="0"/>
              <a:t>collaboration.</a:t>
            </a:r>
            <a:endParaRPr lang="en-GB" sz="3600" b="1" dirty="0" smtClean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34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 regarding FAIR data, opportunities for collaborations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8</a:t>
            </a:fld>
            <a:endParaRPr lang="fr-FR" alt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6137" y="778755"/>
            <a:ext cx="8785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Update our community Data Policy Framework (</a:t>
            </a:r>
            <a:r>
              <a:rPr lang="en-GB" dirty="0" err="1" smtClean="0"/>
              <a:t>PaNData</a:t>
            </a:r>
            <a:r>
              <a:rPr lang="en-GB" dirty="0" smtClean="0"/>
              <a:t> 2008)</a:t>
            </a:r>
          </a:p>
          <a:p>
            <a:pPr marL="690966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with latest FAIR principles </a:t>
            </a:r>
          </a:p>
          <a:p>
            <a:pPr marL="690966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Take into account new services</a:t>
            </a:r>
          </a:p>
          <a:p>
            <a:pPr marL="690966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…</a:t>
            </a:r>
          </a:p>
          <a:p>
            <a:pPr marL="690966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Implement standard API on our (meta)data catalogue and federated search on (meta)data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Extend </a:t>
            </a:r>
            <a:r>
              <a:rPr lang="en-US" dirty="0" err="1" smtClean="0"/>
              <a:t>NeXus</a:t>
            </a:r>
            <a:r>
              <a:rPr lang="en-US" dirty="0" smtClean="0"/>
              <a:t> metadata standards to enhance interoperability.</a:t>
            </a: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Implement </a:t>
            </a:r>
            <a:r>
              <a:rPr lang="en-GB" dirty="0"/>
              <a:t>DMP </a:t>
            </a:r>
            <a:r>
              <a:rPr lang="en-GB" dirty="0" smtClean="0"/>
              <a:t>template (provide users with an easy way to fill in DMPs)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Continue to complete metadata environment (e-logbook, </a:t>
            </a:r>
            <a:r>
              <a:rPr lang="en-GB" dirty="0" smtClean="0"/>
              <a:t>samples information, …)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Promoting </a:t>
            </a:r>
            <a:r>
              <a:rPr lang="en-GB" dirty="0"/>
              <a:t>FAIR data </a:t>
            </a:r>
            <a:r>
              <a:rPr lang="en-GB" dirty="0" smtClean="0"/>
              <a:t>culture, train scientists on how to create and use FAIR data.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S</a:t>
            </a:r>
            <a:r>
              <a:rPr lang="en-GB" dirty="0" smtClean="0"/>
              <a:t>etting </a:t>
            </a:r>
            <a:r>
              <a:rPr lang="en-GB" dirty="0"/>
              <a:t>clear </a:t>
            </a:r>
            <a:r>
              <a:rPr lang="en-GB" dirty="0" smtClean="0"/>
              <a:t>and open metrics.</a:t>
            </a:r>
          </a:p>
        </p:txBody>
      </p:sp>
      <p:sp>
        <p:nvSpPr>
          <p:cNvPr id="6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26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EOSC Portal, integrate model?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J-F. Perrin (ILL) – PaNOSC project – EOSC-hub week Prague 10th April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 smtClean="0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9</a:t>
            </a:fld>
            <a:endParaRPr lang="fr-FR" alt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9391" y="3689868"/>
            <a:ext cx="8785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How </a:t>
            </a:r>
            <a:r>
              <a:rPr lang="en-GB" dirty="0"/>
              <a:t>do we integrate </a:t>
            </a:r>
            <a:r>
              <a:rPr lang="en-GB" dirty="0" smtClean="0"/>
              <a:t>this </a:t>
            </a:r>
            <a:r>
              <a:rPr lang="en-GB" dirty="0"/>
              <a:t>Portal? </a:t>
            </a:r>
            <a:endParaRPr lang="en-GB" dirty="0" smtClean="0"/>
          </a:p>
          <a:p>
            <a:pPr marL="690966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At the Service Level?</a:t>
            </a:r>
          </a:p>
          <a:p>
            <a:pPr marL="690966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Do we link to our community portals?</a:t>
            </a:r>
          </a:p>
          <a:p>
            <a:pPr marL="690966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Do we integrate </a:t>
            </a:r>
            <a:r>
              <a:rPr lang="en-GB" dirty="0"/>
              <a:t>into </a:t>
            </a:r>
            <a:r>
              <a:rPr lang="en-GB" dirty="0" smtClean="0"/>
              <a:t>other </a:t>
            </a:r>
            <a:r>
              <a:rPr lang="en-GB" dirty="0"/>
              <a:t>communities’ </a:t>
            </a:r>
            <a:r>
              <a:rPr lang="en-GB" dirty="0" smtClean="0"/>
              <a:t>portal?</a:t>
            </a:r>
          </a:p>
          <a:p>
            <a:pPr marL="690966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IS EOSC a way to help </a:t>
            </a:r>
            <a:r>
              <a:rPr lang="en-GB" dirty="0"/>
              <a:t>us to build </a:t>
            </a:r>
            <a:r>
              <a:rPr lang="en-GB" dirty="0" smtClean="0"/>
              <a:t>our community </a:t>
            </a:r>
            <a:r>
              <a:rPr lang="en-GB" dirty="0"/>
              <a:t>portal?</a:t>
            </a:r>
          </a:p>
        </p:txBody>
      </p:sp>
      <p:sp>
        <p:nvSpPr>
          <p:cNvPr id="6" name="Footer Placeholder 5"/>
          <p:cNvSpPr txBox="1">
            <a:spLocks/>
          </p:cNvSpPr>
          <p:nvPr/>
        </p:nvSpPr>
        <p:spPr bwMode="gray">
          <a:xfrm>
            <a:off x="6156176" y="5233764"/>
            <a:ext cx="2272448" cy="412873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521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1043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1564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6208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026082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431298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2836515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241731" algn="l" defTabSz="810433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/>
              <a:t>This project has received funding from the European Union's Horizon 2020 research and innovation programme under grant agreement No 823852</a:t>
            </a:r>
            <a:endParaRPr lang="fr-FR" sz="7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24" y="5233764"/>
            <a:ext cx="619311" cy="41287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79391" y="660183"/>
            <a:ext cx="8785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 its current form, it looks very much like an IT service portfolio</a:t>
            </a:r>
            <a:endParaRPr lang="en-GB" sz="1600" dirty="0"/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5" y="1128010"/>
            <a:ext cx="4571999" cy="2424739"/>
          </a:xfrm>
          <a:prstGeom prst="rect">
            <a:avLst/>
          </a:prstGeom>
        </p:spPr>
      </p:pic>
      <p:pic>
        <p:nvPicPr>
          <p:cNvPr id="12" name="Image 11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52" y="1128010"/>
            <a:ext cx="2952452" cy="35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7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9982</TotalTime>
  <Words>1119</Words>
  <Application>Microsoft Office PowerPoint</Application>
  <PresentationFormat>Affichage à l'écran (16:10)</PresentationFormat>
  <Paragraphs>277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Arial (Headings)</vt:lpstr>
      <vt:lpstr>Calibri</vt:lpstr>
      <vt:lpstr>Courier New</vt:lpstr>
      <vt:lpstr>ITCOfficinaSans LT Book</vt:lpstr>
      <vt:lpstr>JasmineUPC</vt:lpstr>
      <vt:lpstr>Wingdings</vt:lpstr>
      <vt:lpstr>Blank</vt:lpstr>
      <vt:lpstr>Présentation PowerPoint</vt:lpstr>
      <vt:lpstr>Who are we</vt:lpstr>
      <vt:lpstr>Why FAIR for a user facility?</vt:lpstr>
      <vt:lpstr>KPIs - Before PaNOSC - 2018</vt:lpstr>
      <vt:lpstr>Current status of FAIR user adoption </vt:lpstr>
      <vt:lpstr>KPIs - After PaNOSC - 2023</vt:lpstr>
      <vt:lpstr>Présentation PowerPoint</vt:lpstr>
      <vt:lpstr>Actions regarding FAIR data, opportunities for collaborations</vt:lpstr>
      <vt:lpstr>EOSC Portal, integrate model?</vt:lpstr>
      <vt:lpstr>AAI – Typical use case – EGI Notebook service</vt:lpstr>
      <vt:lpstr>Sustainability?</vt:lpstr>
      <vt:lpstr>Présentation PowerPoint</vt:lpstr>
    </vt:vector>
  </TitlesOfParts>
  <Company>ESRF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 Bodera</dc:creator>
  <cp:lastModifiedBy>Jean-Francois Perrin</cp:lastModifiedBy>
  <cp:revision>2970</cp:revision>
  <dcterms:created xsi:type="dcterms:W3CDTF">2014-01-15T16:07:23Z</dcterms:created>
  <dcterms:modified xsi:type="dcterms:W3CDTF">2019-04-10T07:21:28Z</dcterms:modified>
</cp:coreProperties>
</file>