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9942500" cy="68103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288">
          <p15:clr>
            <a:srgbClr val="A4A3A4"/>
          </p15:clr>
        </p15:guide>
        <p15:guide id="6" pos="1056">
          <p15:clr>
            <a:srgbClr val="A4A3A4"/>
          </p15:clr>
        </p15:guide>
        <p15:guide id="7" pos="393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o1jdFVQjz8RlqxQ/Scf88Ref5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528"/>
        <p:guide pos="1008" orient="horz"/>
        <p:guide pos="288"/>
        <p:guide pos="1056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8422" cy="342096"/>
          </a:xfrm>
          <a:prstGeom prst="rect">
            <a:avLst/>
          </a:prstGeom>
          <a:noFill/>
          <a:ln>
            <a:noFill/>
          </a:ln>
        </p:spPr>
        <p:txBody>
          <a:bodyPr anchorCtr="0" anchor="t" bIns="40200" lIns="80400" spcFirstLastPara="1" rIns="80400" wrap="square" tIns="40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1502" y="0"/>
            <a:ext cx="4308422" cy="342096"/>
          </a:xfrm>
          <a:prstGeom prst="rect">
            <a:avLst/>
          </a:prstGeom>
          <a:noFill/>
          <a:ln>
            <a:noFill/>
          </a:ln>
        </p:spPr>
        <p:txBody>
          <a:bodyPr anchorCtr="0" anchor="t" bIns="40200" lIns="80400" spcFirstLastPara="1" rIns="80400" wrap="square" tIns="40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8938" y="850900"/>
            <a:ext cx="4084637" cy="2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4252" y="3277494"/>
            <a:ext cx="7954010" cy="268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0200" lIns="80400" spcFirstLastPara="1" rIns="80400" wrap="square" tIns="4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68281"/>
            <a:ext cx="4308422" cy="342095"/>
          </a:xfrm>
          <a:prstGeom prst="rect">
            <a:avLst/>
          </a:prstGeom>
          <a:noFill/>
          <a:ln>
            <a:noFill/>
          </a:ln>
        </p:spPr>
        <p:txBody>
          <a:bodyPr anchorCtr="0" anchor="b" bIns="40200" lIns="80400" spcFirstLastPara="1" rIns="80400" wrap="square" tIns="40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1502" y="6468281"/>
            <a:ext cx="4308422" cy="342095"/>
          </a:xfrm>
          <a:prstGeom prst="rect">
            <a:avLst/>
          </a:prstGeom>
          <a:noFill/>
          <a:ln>
            <a:noFill/>
          </a:ln>
        </p:spPr>
        <p:txBody>
          <a:bodyPr anchorCtr="0" anchor="b" bIns="40200" lIns="80400" spcFirstLastPara="1" rIns="80400" wrap="square" tIns="40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94252" y="3277494"/>
            <a:ext cx="7954010" cy="2681585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2928938" y="850900"/>
            <a:ext cx="4084637" cy="2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b988468a_0_40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fb988468a_0_40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b988468a_0_46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fb988468a_0_46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b988468a_0_58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fb988468a_0_58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b988468a_0_63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fb988468a_0_63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fb988468a_0_85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fb988468a_0_85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94252" y="3277494"/>
            <a:ext cx="7954010" cy="2681585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2928938" y="850900"/>
            <a:ext cx="4084637" cy="229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b988468a_0_17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8fb988468a_0_17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b988468a_0_22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fb988468a_0_22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fb988468a_0_27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fb988468a_0_27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b988468a_0_35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fb988468a_0_35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0c1c91d0_0_7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10c1c91d0_0_7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0c1c91d0_0_14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910c1c91d0_0_14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fb988468a_0_78:notes"/>
          <p:cNvSpPr txBox="1"/>
          <p:nvPr>
            <p:ph idx="1" type="body"/>
          </p:nvPr>
        </p:nvSpPr>
        <p:spPr>
          <a:xfrm>
            <a:off x="994252" y="3277494"/>
            <a:ext cx="7953900" cy="2681700"/>
          </a:xfrm>
          <a:prstGeom prst="rect">
            <a:avLst/>
          </a:prstGeom>
        </p:spPr>
        <p:txBody>
          <a:bodyPr anchorCtr="0" anchor="t" bIns="40200" lIns="80400" spcFirstLastPara="1" rIns="80400" wrap="square" tIns="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fb988468a_0_78:notes"/>
          <p:cNvSpPr/>
          <p:nvPr>
            <p:ph idx="2" type="sldImg"/>
          </p:nvPr>
        </p:nvSpPr>
        <p:spPr>
          <a:xfrm>
            <a:off x="2928938" y="850900"/>
            <a:ext cx="4084500" cy="229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4A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rgbClr val="4A4E4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A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Slide">
  <p:cSld name="Last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4A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4A4E4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A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C4D4F"/>
              </a:buClr>
              <a:buSzPts val="2900"/>
              <a:buFont typeface="Arial"/>
              <a:buNone/>
              <a:defRPr b="1" i="0" sz="2900" u="none" cap="none" strike="noStrike">
                <a:solidFill>
                  <a:srgbClr val="4C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C4D4F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4C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C4D4F"/>
              </a:buClr>
              <a:buSzPts val="2900"/>
              <a:buFont typeface="Arial"/>
              <a:buNone/>
              <a:defRPr b="1" i="0" sz="2900" u="none" cap="none" strike="noStrike">
                <a:solidFill>
                  <a:srgbClr val="4C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5778500"/>
            <a:ext cx="121793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C4D4F"/>
              </a:buClr>
              <a:buSzPts val="2900"/>
              <a:buFont typeface="Arial"/>
              <a:buNone/>
              <a:defRPr b="1" i="0" sz="2900" u="none" cap="none" strike="noStrike">
                <a:solidFill>
                  <a:srgbClr val="4C4D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/>
        </p:nvSpPr>
        <p:spPr>
          <a:xfrm>
            <a:off x="381000" y="6416675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5778500"/>
            <a:ext cx="121793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/>
        </p:nvSpPr>
        <p:spPr>
          <a:xfrm>
            <a:off x="381000" y="6416675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project has received funding from the European Union’s Horizon 2020 research and innovation programme under grant agreement No. 823852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7"/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3" name="Google Shape;13;p7"/>
            <p:cNvSpPr/>
            <p:nvPr/>
          </p:nvSpPr>
          <p:spPr>
            <a:xfrm>
              <a:off x="995362" y="6228257"/>
              <a:ext cx="486409" cy="345440"/>
            </a:xfrm>
            <a:custGeom>
              <a:rect b="b" l="l" r="r" t="t"/>
              <a:pathLst>
                <a:path extrusionOk="0" h="345440" w="486409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1219894" y="6240415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1361198" y="6382207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extrusionOk="0" h="33654" w="34925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1219782" y="6524114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1078483" y="6382207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762000"/>
            <a:ext cx="2743200" cy="13037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50" y="5778500"/>
            <a:ext cx="121793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9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has received funding from the European Union’s Horizon 2020 research and innovation programme under grant agreement No. 823852</a:t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9"/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33" name="Google Shape;33;p9"/>
            <p:cNvSpPr/>
            <p:nvPr/>
          </p:nvSpPr>
          <p:spPr>
            <a:xfrm>
              <a:off x="995362" y="6228257"/>
              <a:ext cx="486409" cy="345440"/>
            </a:xfrm>
            <a:custGeom>
              <a:rect b="b" l="l" r="r" t="t"/>
              <a:pathLst>
                <a:path extrusionOk="0" h="345440" w="486409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219894" y="6240415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361198" y="6382207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extrusionOk="0" h="33654" w="34925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219782" y="6524114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1078483" y="6382207"/>
              <a:ext cx="34925" cy="33655"/>
            </a:xfrm>
            <a:custGeom>
              <a:rect b="b" l="l" r="r" t="t"/>
              <a:pathLst>
                <a:path extrusionOk="0" h="33654" w="34925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extrusionOk="0" h="33654" w="34925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extrusionOk="0" h="33654" w="34925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nosc-portal/fronten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jakub.grosz@eli-beams.eu" TargetMode="External"/><Relationship Id="rId4" Type="http://schemas.openxmlformats.org/officeDocument/2006/relationships/hyperlink" Target="mailto:jiri.majer@eli-beams.e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ukrbublik/react-awesome-query-builder" TargetMode="External"/><Relationship Id="rId5" Type="http://schemas.openxmlformats.org/officeDocument/2006/relationships/hyperlink" Target="https://marketplace.eosc-portal.eu/services" TargetMode="External"/><Relationship Id="rId6" Type="http://schemas.openxmlformats.org/officeDocument/2006/relationships/hyperlink" Target="http://opendata.cern.ch/sear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3500"/>
              <a:buFont typeface="Arial"/>
              <a:buNone/>
            </a:pPr>
            <a:r>
              <a:rPr lang="en-US"/>
              <a:t>Portal Frontend Development</a:t>
            </a:r>
            <a:endParaRPr/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1638897" y="4278868"/>
            <a:ext cx="697170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D4F"/>
              </a:buClr>
              <a:buSzPts val="2000"/>
              <a:buNone/>
            </a:pPr>
            <a:r>
              <a:rPr lang="en-US">
                <a:solidFill>
                  <a:srgbClr val="4C4D4F"/>
                </a:solidFill>
              </a:rPr>
              <a:t>18</a:t>
            </a:r>
            <a:r>
              <a:rPr lang="en-US">
                <a:solidFill>
                  <a:srgbClr val="4C4D4F"/>
                </a:solidFill>
              </a:rPr>
              <a:t> August 2020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4C4D4F"/>
              </a:buClr>
              <a:buSzPts val="2000"/>
              <a:buNone/>
            </a:pPr>
            <a:r>
              <a:rPr b="0" lang="en-US">
                <a:solidFill>
                  <a:srgbClr val="4C4D4F"/>
                </a:solidFill>
              </a:rPr>
              <a:t>Jakub Grosz and Jiri Majer </a:t>
            </a:r>
            <a:r>
              <a:rPr b="0" lang="en-US">
                <a:solidFill>
                  <a:srgbClr val="4C4D4F"/>
                </a:solidFill>
                <a:latin typeface="Arial"/>
                <a:ea typeface="Arial"/>
                <a:cs typeface="Arial"/>
                <a:sym typeface="Arial"/>
              </a:rPr>
              <a:t>(ELI)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b988468a_0_40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Questions and challenges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8fb988468a_0_40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How to implement original analysis + original environment?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We think this is very valuable feature for both scientific and public users and make it truly open science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no support in related services (at least to our </a:t>
            </a:r>
            <a:r>
              <a:rPr b="1" lang="en-US" sz="1600">
                <a:solidFill>
                  <a:srgbClr val="4A4E4F"/>
                </a:solidFill>
              </a:rPr>
              <a:t>knowledge</a:t>
            </a:r>
            <a:r>
              <a:rPr b="1" lang="en-US" sz="1600">
                <a:solidFill>
                  <a:srgbClr val="4A4E4F"/>
                </a:solidFill>
              </a:rPr>
              <a:t>)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please help us make this happen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b988468a_0_46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Development roadmap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8fb988468a_0_46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Related Milestones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October 2020 - Prototype implementation for portal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we are positive we will deliver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March 2021 - Launch Remote Desktop and Jupyter analysis from Portal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November 2021 - Demonstrator prototype completed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November 2022 - Publicly accessible demonstrator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fb988468a_0_58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Development roadmap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8fb988468a_0_58"/>
          <p:cNvSpPr/>
          <p:nvPr/>
        </p:nvSpPr>
        <p:spPr>
          <a:xfrm>
            <a:off x="462775" y="1535676"/>
            <a:ext cx="108909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Short-term implementation goals - October 2020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Implementation of well-organised, reusable UI components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Prototype integration with backend services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Development and implementation of advanced search and filtering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Development and implementation of user dashboard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b988468a_0_63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Development roadmap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8fb988468a_0_63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Longer</a:t>
            </a:r>
            <a:r>
              <a:rPr b="1" lang="en-US" sz="2100">
                <a:solidFill>
                  <a:srgbClr val="4A4E4F"/>
                </a:solidFill>
              </a:rPr>
              <a:t>-term implementation goals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Development and integration of UI with all key services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Implementation of </a:t>
            </a:r>
            <a:r>
              <a:rPr b="1" lang="en-US" sz="1600">
                <a:solidFill>
                  <a:srgbClr val="4A4E4F"/>
                </a:solidFill>
              </a:rPr>
              <a:t>solutions and UI for management of documents, datasets, users, quotas, etc.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Integration of </a:t>
            </a:r>
            <a:r>
              <a:rPr b="1" lang="en-US" sz="1600">
                <a:solidFill>
                  <a:srgbClr val="4A4E4F"/>
                </a:solidFill>
              </a:rPr>
              <a:t>additional</a:t>
            </a:r>
            <a:r>
              <a:rPr b="1" lang="en-US" sz="1600">
                <a:solidFill>
                  <a:srgbClr val="4A4E4F"/>
                </a:solidFill>
              </a:rPr>
              <a:t> tools: chat, visualization, notifications???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fb988468a_0_85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Collaboration</a:t>
            </a:r>
            <a:r>
              <a:rPr b="1" lang="en-US" sz="2900">
                <a:solidFill>
                  <a:srgbClr val="4A4E4F"/>
                </a:solidFill>
              </a:rPr>
              <a:t> on frontend d</a:t>
            </a:r>
            <a:r>
              <a:rPr b="1" lang="en-US" sz="2900">
                <a:solidFill>
                  <a:srgbClr val="4A4E4F"/>
                </a:solidFill>
              </a:rPr>
              <a:t>evelopment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8fb988468a_0_85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chemeClr val="hlink"/>
                </a:solidFill>
                <a:hlinkClick r:id="rId3"/>
              </a:rPr>
              <a:t>https://github.com/panosc-portal/frontend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Please join the development of either specific part such as search or dashboard, or general development of the frontend and integration with backend services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Who can collaborate?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Shall we restart frontend bi-weekly calls?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ctrTitle"/>
          </p:nvPr>
        </p:nvSpPr>
        <p:spPr>
          <a:xfrm>
            <a:off x="2667000" y="2895600"/>
            <a:ext cx="6971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35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59" name="Google Shape;159;p6"/>
          <p:cNvSpPr txBox="1"/>
          <p:nvPr>
            <p:ph idx="1" type="subTitle"/>
          </p:nvPr>
        </p:nvSpPr>
        <p:spPr>
          <a:xfrm>
            <a:off x="2667001" y="4284077"/>
            <a:ext cx="697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400"/>
              <a:buNone/>
            </a:pPr>
            <a:r>
              <a:rPr b="0" lang="en-US" sz="1700" u="sng">
                <a:solidFill>
                  <a:schemeClr val="hlink"/>
                </a:solidFill>
                <a:hlinkClick r:id="rId3"/>
              </a:rPr>
              <a:t>jakub.grosz@eli-beams.eu</a:t>
            </a:r>
            <a:r>
              <a:rPr b="0" lang="en-US" sz="1700"/>
              <a:t>     </a:t>
            </a:r>
            <a:r>
              <a:rPr b="0" lang="en-US" sz="1700" u="sng">
                <a:solidFill>
                  <a:schemeClr val="hlink"/>
                </a:solidFill>
                <a:hlinkClick r:id="rId4"/>
              </a:rPr>
              <a:t>jiri.majer@eli-beams.eu</a:t>
            </a:r>
            <a:endParaRPr b="0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400"/>
              <a:buNone/>
            </a:pPr>
            <a:r>
              <a:t/>
            </a:r>
            <a:endParaRPr b="0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/>
        </p:nvSpPr>
        <p:spPr>
          <a:xfrm>
            <a:off x="462776" y="527964"/>
            <a:ext cx="9214624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Outline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462776" y="1535668"/>
            <a:ext cx="10891024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●"/>
            </a:pPr>
            <a:r>
              <a:rPr b="1" lang="en-US" sz="1800">
                <a:solidFill>
                  <a:srgbClr val="4A4E4F"/>
                </a:solidFill>
              </a:rPr>
              <a:t>Update on current state - technologies + structure</a:t>
            </a:r>
            <a:endParaRPr b="1" sz="1800">
              <a:solidFill>
                <a:srgbClr val="4A4E4F"/>
              </a:solidFill>
            </a:endParaRPr>
          </a:p>
          <a:p>
            <a:pPr indent="-3429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●"/>
            </a:pPr>
            <a:r>
              <a:rPr b="1" lang="en-US" sz="1800">
                <a:solidFill>
                  <a:srgbClr val="4A4E4F"/>
                </a:solidFill>
              </a:rPr>
              <a:t>Questions and </a:t>
            </a:r>
            <a:r>
              <a:rPr b="1" lang="en-US" sz="1800">
                <a:solidFill>
                  <a:srgbClr val="4A4E4F"/>
                </a:solidFill>
              </a:rPr>
              <a:t>challenges</a:t>
            </a:r>
            <a:endParaRPr b="1" sz="1800">
              <a:solidFill>
                <a:srgbClr val="4A4E4F"/>
              </a:solidFill>
            </a:endParaRPr>
          </a:p>
          <a:p>
            <a:pPr indent="-3429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○"/>
            </a:pPr>
            <a:r>
              <a:rPr b="1" lang="en-US" sz="1800">
                <a:solidFill>
                  <a:srgbClr val="4A4E4F"/>
                </a:solidFill>
              </a:rPr>
              <a:t>Search</a:t>
            </a:r>
            <a:endParaRPr b="1" sz="1800">
              <a:solidFill>
                <a:srgbClr val="4A4E4F"/>
              </a:solidFill>
            </a:endParaRPr>
          </a:p>
          <a:p>
            <a:pPr indent="-3429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○"/>
            </a:pPr>
            <a:r>
              <a:rPr b="1" lang="en-US" sz="1800">
                <a:solidFill>
                  <a:srgbClr val="4A4E4F"/>
                </a:solidFill>
              </a:rPr>
              <a:t>Integration with backend</a:t>
            </a:r>
            <a:endParaRPr b="1" sz="1800">
              <a:solidFill>
                <a:srgbClr val="4A4E4F"/>
              </a:solidFill>
            </a:endParaRPr>
          </a:p>
          <a:p>
            <a:pPr indent="-3429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○"/>
            </a:pPr>
            <a:r>
              <a:rPr b="1" lang="en-US" sz="1800">
                <a:solidFill>
                  <a:srgbClr val="4A4E4F"/>
                </a:solidFill>
              </a:rPr>
              <a:t>Original Analysis</a:t>
            </a:r>
            <a:endParaRPr b="1" sz="1800">
              <a:solidFill>
                <a:srgbClr val="4A4E4F"/>
              </a:solidFill>
            </a:endParaRPr>
          </a:p>
          <a:p>
            <a:pPr indent="-3429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●"/>
            </a:pPr>
            <a:r>
              <a:rPr b="1" lang="en-US" sz="1800">
                <a:solidFill>
                  <a:srgbClr val="4A4E4F"/>
                </a:solidFill>
              </a:rPr>
              <a:t>Development roadmap</a:t>
            </a:r>
            <a:endParaRPr b="1" sz="18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b988468a_0_17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Update on current state - technologies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8fb988468a_0_17"/>
          <p:cNvSpPr/>
          <p:nvPr/>
        </p:nvSpPr>
        <p:spPr>
          <a:xfrm>
            <a:off x="462775" y="1535677"/>
            <a:ext cx="108909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rgbClr val="4A4E4F"/>
                </a:solidFill>
              </a:rPr>
              <a:t>React</a:t>
            </a:r>
            <a:endParaRPr sz="1700"/>
          </a:p>
          <a:p>
            <a:pPr indent="-27940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rgbClr val="4A4E4F"/>
                </a:solidFill>
              </a:rPr>
              <a:t>Rebass - themeui, styled-system, styled-components</a:t>
            </a:r>
            <a:endParaRPr b="1" sz="1700">
              <a:solidFill>
                <a:srgbClr val="4A4E4F"/>
              </a:solidFill>
            </a:endParaRPr>
          </a:p>
          <a:p>
            <a:pPr indent="-33655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Char char="○"/>
            </a:pPr>
            <a:r>
              <a:rPr b="1" lang="en-US" sz="1700">
                <a:solidFill>
                  <a:srgbClr val="4A4E4F"/>
                </a:solidFill>
              </a:rPr>
              <a:t>allows a creation of highly scalable non-</a:t>
            </a:r>
            <a:r>
              <a:rPr b="1" lang="en-US" sz="1700">
                <a:solidFill>
                  <a:srgbClr val="4A4E4F"/>
                </a:solidFill>
              </a:rPr>
              <a:t>opinionated</a:t>
            </a:r>
            <a:r>
              <a:rPr b="1" lang="en-US" sz="1700">
                <a:solidFill>
                  <a:srgbClr val="4A4E4F"/>
                </a:solidFill>
              </a:rPr>
              <a:t> UI system</a:t>
            </a:r>
            <a:endParaRPr b="1" sz="1700">
              <a:solidFill>
                <a:srgbClr val="4A4E4F"/>
              </a:solidFill>
            </a:endParaRPr>
          </a:p>
          <a:p>
            <a:pPr indent="-33655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Char char="○"/>
            </a:pPr>
            <a:r>
              <a:rPr b="1" lang="en-US" sz="1700">
                <a:solidFill>
                  <a:srgbClr val="4A4E4F"/>
                </a:solidFill>
              </a:rPr>
              <a:t>no actual ui system now, only basic preparations</a:t>
            </a:r>
            <a:endParaRPr b="1" sz="1700">
              <a:solidFill>
                <a:srgbClr val="4A4E4F"/>
              </a:solidFill>
            </a:endParaRPr>
          </a:p>
          <a:p>
            <a:pPr indent="-27940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rgbClr val="4A4E4F"/>
                </a:solidFill>
              </a:rPr>
              <a:t>SWR React Hooks for data fetching with support for caching</a:t>
            </a:r>
            <a:endParaRPr b="1" sz="1700">
              <a:solidFill>
                <a:srgbClr val="4A4E4F"/>
              </a:solidFill>
            </a:endParaRPr>
          </a:p>
          <a:p>
            <a:pPr indent="-27940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Font typeface="Arial"/>
              <a:buChar char="•"/>
            </a:pPr>
            <a:r>
              <a:rPr b="1" lang="en-US" sz="1700">
                <a:solidFill>
                  <a:srgbClr val="4A4E4F"/>
                </a:solidFill>
              </a:rPr>
              <a:t>Sessions handling using OIDC (github login)</a:t>
            </a:r>
            <a:endParaRPr b="1" sz="1700">
              <a:solidFill>
                <a:srgbClr val="4A4E4F"/>
              </a:solidFill>
            </a:endParaRPr>
          </a:p>
          <a:p>
            <a:pPr indent="-33655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700"/>
              <a:buChar char="○"/>
            </a:pPr>
            <a:r>
              <a:rPr b="1" lang="en-US" sz="1700">
                <a:solidFill>
                  <a:srgbClr val="4A4E4F"/>
                </a:solidFill>
              </a:rPr>
              <a:t>custom implementation following security best practices</a:t>
            </a:r>
            <a:endParaRPr b="1" sz="1700">
              <a:solidFill>
                <a:srgbClr val="4A4E4F"/>
              </a:solidFill>
            </a:endParaRPr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b988468a_0_22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Update on current state - structure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fb988468a_0_22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A4E4F"/>
                </a:solidFill>
              </a:rPr>
              <a:t>Completely rebuilt code base - streamlined structure, optimization, best practices</a:t>
            </a:r>
            <a:endParaRPr b="1" sz="1800">
              <a:solidFill>
                <a:srgbClr val="4A4E4F"/>
              </a:solidFill>
            </a:endParaRPr>
          </a:p>
          <a:p>
            <a:pPr indent="-3429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○"/>
            </a:pPr>
            <a:r>
              <a:rPr b="1" lang="en-US" sz="1800">
                <a:solidFill>
                  <a:srgbClr val="4A4E4F"/>
                </a:solidFill>
              </a:rPr>
              <a:t>~ less like sandbox more like a production ready app</a:t>
            </a:r>
            <a:endParaRPr b="1" sz="1800">
              <a:solidFill>
                <a:srgbClr val="4A4E4F"/>
              </a:solidFill>
            </a:endParaRPr>
          </a:p>
          <a:p>
            <a:pPr indent="-3429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○"/>
            </a:pPr>
            <a:r>
              <a:rPr b="1" lang="en-US" sz="1800">
                <a:solidFill>
                  <a:srgbClr val="4A4E4F"/>
                </a:solidFill>
              </a:rPr>
              <a:t>joint development should be possible now</a:t>
            </a:r>
            <a:endParaRPr b="1" sz="1800">
              <a:solidFill>
                <a:srgbClr val="4A4E4F"/>
              </a:solidFill>
            </a:endParaRPr>
          </a:p>
          <a:p>
            <a:pPr indent="-342900" lvl="2" marL="13716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Char char="■"/>
            </a:pPr>
            <a:r>
              <a:rPr b="1" lang="en-US" sz="1800">
                <a:solidFill>
                  <a:srgbClr val="4A4E4F"/>
                </a:solidFill>
              </a:rPr>
              <a:t>Jiri is less ashamed of his code and actually regularly commits </a:t>
            </a:r>
            <a:endParaRPr b="1" sz="1800">
              <a:solidFill>
                <a:srgbClr val="4A4E4F"/>
              </a:solidFill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A4E4F"/>
                </a:solidFill>
              </a:rPr>
              <a:t>Demo - overview of current functionality and code base organisation</a:t>
            </a:r>
            <a:endParaRPr b="1" sz="18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8fb988468a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375" y="1600200"/>
            <a:ext cx="4298551" cy="26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8fb988468a_0_27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Questions and challenges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8fb988468a_0_27"/>
          <p:cNvSpPr/>
          <p:nvPr/>
        </p:nvSpPr>
        <p:spPr>
          <a:xfrm>
            <a:off x="462775" y="1535675"/>
            <a:ext cx="7266600" cy="4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How to approach Search?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Query builder programmatically generated as Search Api seems infinitely complex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Search api should provide 'available filter resource'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We aim for something like </a:t>
            </a:r>
            <a:r>
              <a:rPr b="1" lang="en-US" sz="1600" u="sng">
                <a:solidFill>
                  <a:schemeClr val="hlink"/>
                </a:solidFill>
                <a:hlinkClick r:id="rId4"/>
              </a:rPr>
              <a:t>this</a:t>
            </a:r>
            <a:r>
              <a:rPr b="1" lang="en-US" sz="1600">
                <a:solidFill>
                  <a:srgbClr val="4A4E4F"/>
                </a:solidFill>
              </a:rPr>
              <a:t> in terms of functionality but so much different in terms of ui that we need to build our own from scratch (UI inspiration: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EOSC Marketplace</a:t>
            </a:r>
            <a:r>
              <a:rPr lang="en-US" sz="1600">
                <a:solidFill>
                  <a:srgbClr val="4A4E4F"/>
                </a:solidFill>
              </a:rPr>
              <a:t>,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CERN Opendata</a:t>
            </a:r>
            <a:r>
              <a:rPr b="1" lang="en-US" sz="1600">
                <a:solidFill>
                  <a:srgbClr val="4A4E4F"/>
                </a:solidFill>
              </a:rPr>
              <a:t>)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‘steal’ the query building logic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help us on this one</a:t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8fb988468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42939"/>
            <a:ext cx="7701517" cy="557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8fb988468a_0_35"/>
          <p:cNvSpPr/>
          <p:nvPr/>
        </p:nvSpPr>
        <p:spPr>
          <a:xfrm>
            <a:off x="8756775" y="442950"/>
            <a:ext cx="25968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What is the scope of search UI/query builder?</a:t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0c1c91d0_0_7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Questions and challenges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910c1c91d0_0_7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How to approach Search?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If searching ‘nested’ data, should this be reflected/highlighted in Document page?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e.g. user’s query is based only on dataset’s parameters</a:t>
            </a:r>
            <a:endParaRPr b="1" sz="1600">
              <a:solidFill>
                <a:srgbClr val="4A4E4F"/>
              </a:solidFill>
            </a:endParaRPr>
          </a:p>
          <a:p>
            <a:pPr indent="-330200" lvl="2" marL="13716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■"/>
            </a:pPr>
            <a:r>
              <a:rPr b="1" lang="en-US" sz="1600">
                <a:solidFill>
                  <a:srgbClr val="4A4E4F"/>
                </a:solidFill>
              </a:rPr>
              <a:t>should we be returning Document as the primary resource and highlighting the searched nested dataset?</a:t>
            </a:r>
            <a:endParaRPr b="1" sz="1600">
              <a:solidFill>
                <a:srgbClr val="4A4E4F"/>
              </a:solidFill>
            </a:endParaRPr>
          </a:p>
          <a:p>
            <a:pPr indent="-330200" lvl="2" marL="13716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■"/>
            </a:pPr>
            <a:r>
              <a:rPr b="1" lang="en-US" sz="1600">
                <a:solidFill>
                  <a:srgbClr val="4A4E4F"/>
                </a:solidFill>
              </a:rPr>
              <a:t>should the UI change to dataset-only view?</a:t>
            </a:r>
            <a:endParaRPr b="1" sz="1600">
              <a:solidFill>
                <a:srgbClr val="4A4E4F"/>
              </a:solidFill>
            </a:endParaRPr>
          </a:p>
          <a:p>
            <a:pPr indent="0" lvl="0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0c1c91d0_0_14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Questions and challenges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910c1c91d0_0_14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Documents relationships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something we have discussed with WP3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are documents going to be grouped into higher level objects? or just referenced?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proposal, experiment and so on might be grouped to “project”(?)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schematic interactive timeline/graph?</a:t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b988468a_0_78"/>
          <p:cNvSpPr txBox="1"/>
          <p:nvPr/>
        </p:nvSpPr>
        <p:spPr>
          <a:xfrm>
            <a:off x="462776" y="527964"/>
            <a:ext cx="921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2900"/>
              <a:buFont typeface="Arial"/>
              <a:buNone/>
            </a:pPr>
            <a:r>
              <a:rPr b="1" lang="en-US" sz="2900">
                <a:solidFill>
                  <a:srgbClr val="4A4E4F"/>
                </a:solidFill>
              </a:rPr>
              <a:t>Questions and challenges</a:t>
            </a:r>
            <a:endParaRPr b="1" sz="2900">
              <a:solidFill>
                <a:srgbClr val="4A4E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8fb988468a_0_78"/>
          <p:cNvSpPr/>
          <p:nvPr/>
        </p:nvSpPr>
        <p:spPr>
          <a:xfrm>
            <a:off x="462776" y="1535668"/>
            <a:ext cx="108909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4A4E4F"/>
                </a:solidFill>
              </a:rPr>
              <a:t>Integration with PaNOSC Portal backend services</a:t>
            </a:r>
            <a:endParaRPr b="1" sz="21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multi-dataset environment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is this something that will be supported in the near future?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api? post/delete: /instances/instance_id/dataset/datset_id</a:t>
            </a:r>
            <a:endParaRPr b="1" sz="1600">
              <a:solidFill>
                <a:srgbClr val="4A4E4F"/>
              </a:solidFill>
            </a:endParaRPr>
          </a:p>
          <a:p>
            <a:pPr indent="-3302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●"/>
            </a:pPr>
            <a:r>
              <a:rPr b="1" lang="en-US" sz="1600">
                <a:solidFill>
                  <a:srgbClr val="4A4E4F"/>
                </a:solidFill>
              </a:rPr>
              <a:t>single dataset per environment only</a:t>
            </a:r>
            <a:endParaRPr b="1" sz="1600">
              <a:solidFill>
                <a:srgbClr val="4A4E4F"/>
              </a:solidFill>
            </a:endParaRPr>
          </a:p>
          <a:p>
            <a:pPr indent="-330200" lvl="1" marL="9144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4A4E4F"/>
              </a:buClr>
              <a:buSzPts val="1600"/>
              <a:buChar char="○"/>
            </a:pPr>
            <a:r>
              <a:rPr b="1" lang="en-US" sz="1600">
                <a:solidFill>
                  <a:srgbClr val="4A4E4F"/>
                </a:solidFill>
              </a:rPr>
              <a:t>some facilities will only support this approach?</a:t>
            </a:r>
            <a:endParaRPr b="1" sz="1600">
              <a:solidFill>
                <a:srgbClr val="4A4E4F"/>
              </a:solidFill>
            </a:endParaRPr>
          </a:p>
          <a:p>
            <a:pPr indent="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A4E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st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ogo+EU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2019-04-23T08:59:57Z</dcterms:created>
  <dc:creator>Grosz Jakub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