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7" r:id="rId1"/>
    <p:sldMasterId id="2147483669" r:id="rId2"/>
    <p:sldMasterId id="2147483672" r:id="rId3"/>
    <p:sldMasterId id="2147483674" r:id="rId4"/>
  </p:sldMasterIdLst>
  <p:notesMasterIdLst>
    <p:notesMasterId r:id="rId11"/>
  </p:notesMasterIdLst>
  <p:sldIdLst>
    <p:sldId id="264" r:id="rId5"/>
    <p:sldId id="269" r:id="rId6"/>
    <p:sldId id="265" r:id="rId7"/>
    <p:sldId id="270" r:id="rId8"/>
    <p:sldId id="271" r:id="rId9"/>
    <p:sldId id="266" r:id="rId10"/>
  </p:sldIdLst>
  <p:sldSz cx="12192000" cy="6858000"/>
  <p:notesSz cx="12192000" cy="6858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pos="528" userDrawn="1">
          <p15:clr>
            <a:srgbClr val="A4A3A4"/>
          </p15:clr>
        </p15:guide>
        <p15:guide id="4" orient="horz" pos="1008" userDrawn="1">
          <p15:clr>
            <a:srgbClr val="A4A3A4"/>
          </p15:clr>
        </p15:guide>
        <p15:guide id="5" pos="288" userDrawn="1">
          <p15:clr>
            <a:srgbClr val="A4A3A4"/>
          </p15:clr>
        </p15:guide>
        <p15:guide id="6" pos="1056" userDrawn="1">
          <p15:clr>
            <a:srgbClr val="A4A3A4"/>
          </p15:clr>
        </p15:guide>
        <p15:guide id="7" pos="39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5347B"/>
    <a:srgbClr val="4A4E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6"/>
    <p:restoredTop sz="94664"/>
  </p:normalViewPr>
  <p:slideViewPr>
    <p:cSldViewPr>
      <p:cViewPr>
        <p:scale>
          <a:sx n="150" d="100"/>
          <a:sy n="150" d="100"/>
        </p:scale>
        <p:origin x="576" y="144"/>
      </p:cViewPr>
      <p:guideLst>
        <p:guide orient="horz" pos="2880"/>
        <p:guide pos="2160"/>
        <p:guide pos="528"/>
        <p:guide orient="horz" pos="1008"/>
        <p:guide pos="288"/>
        <p:guide pos="1056"/>
        <p:guide pos="393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439749-5F7E-5648-9CD6-00744CE904A7}" type="datetimeFigureOut">
              <a:t>6/12/2020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DA7EEF-0713-214A-8A97-49F34C15B593}" type="slidenum"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49701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Holder 2"/>
          <p:cNvSpPr>
            <a:spLocks noGrp="1"/>
          </p:cNvSpPr>
          <p:nvPr>
            <p:ph type="ctrTitle"/>
          </p:nvPr>
        </p:nvSpPr>
        <p:spPr>
          <a:xfrm>
            <a:off x="1638896" y="2890391"/>
            <a:ext cx="6971704" cy="5386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 sz="3500" b="1">
                <a:solidFill>
                  <a:srgbClr val="4A4E4F"/>
                </a:solidFill>
                <a:latin typeface="Muli" pitchFamily="2" charset="77"/>
              </a:defRPr>
            </a:lvl1pPr>
          </a:lstStyle>
          <a:p>
            <a:endParaRPr dirty="0"/>
          </a:p>
        </p:txBody>
      </p:sp>
      <p:sp>
        <p:nvSpPr>
          <p:cNvPr id="8" name="Holder 3"/>
          <p:cNvSpPr>
            <a:spLocks noGrp="1"/>
          </p:cNvSpPr>
          <p:nvPr>
            <p:ph type="subTitle" idx="4"/>
          </p:nvPr>
        </p:nvSpPr>
        <p:spPr>
          <a:xfrm>
            <a:off x="1638897" y="4278868"/>
            <a:ext cx="6971704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buNone/>
              <a:defRPr sz="2000" b="1">
                <a:solidFill>
                  <a:srgbClr val="4A4E4F"/>
                </a:solidFill>
                <a:latin typeface="Muli" pitchFamily="2" charset="77"/>
              </a:defRPr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1464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6142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638896" y="2890391"/>
            <a:ext cx="6971704" cy="5386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00" b="1">
                <a:latin typeface="Muli" pitchFamily="2" charset="77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38897" y="4278868"/>
            <a:ext cx="6971704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1">
                <a:latin typeface="Muli" pitchFamily="2" charset="77"/>
              </a:defRPr>
            </a:lvl1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146268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62776" y="527964"/>
            <a:ext cx="7310043" cy="446276"/>
          </a:xfrm>
          <a:prstGeom prst="rect">
            <a:avLst/>
          </a:prstGeom>
        </p:spPr>
        <p:txBody>
          <a:bodyPr lIns="0" tIns="0" rIns="0" bIns="0"/>
          <a:lstStyle>
            <a:lvl1pPr>
              <a:defRPr sz="2900" b="1" i="0">
                <a:solidFill>
                  <a:srgbClr val="4C4D4F"/>
                </a:solidFill>
                <a:latin typeface="Muli" pitchFamily="2" charset="77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62776" y="1194561"/>
            <a:ext cx="10130713" cy="369332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 b="1" i="0">
                <a:solidFill>
                  <a:srgbClr val="4C4D4F"/>
                </a:solidFill>
                <a:latin typeface="Muli" pitchFamily="2" charset="77"/>
                <a:cs typeface="Arial"/>
              </a:defRPr>
            </a:lvl1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595557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7200" y="527964"/>
            <a:ext cx="7310043" cy="446276"/>
          </a:xfrm>
          <a:prstGeom prst="rect">
            <a:avLst/>
          </a:prstGeom>
        </p:spPr>
        <p:txBody>
          <a:bodyPr lIns="0" tIns="0" rIns="0" bIns="0"/>
          <a:lstStyle>
            <a:lvl1pPr>
              <a:defRPr sz="2900" b="1" i="0">
                <a:solidFill>
                  <a:srgbClr val="4C4D4F"/>
                </a:solidFill>
                <a:latin typeface="Muli" pitchFamily="2" charset="77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5306282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>
                <a:latin typeface="Muli" pitchFamily="2" charset="77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129433" y="1577340"/>
            <a:ext cx="5306282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>
                <a:latin typeface="Muli" pitchFamily="2" charset="77"/>
              </a:defRPr>
            </a:lvl1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107639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360376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2528A25B-B3ED-E542-825D-E47ADBA26CE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" y="5778500"/>
            <a:ext cx="12179300" cy="1079500"/>
          </a:xfrm>
          <a:prstGeom prst="rect">
            <a:avLst/>
          </a:prstGeom>
        </p:spPr>
      </p:pic>
      <p:sp>
        <p:nvSpPr>
          <p:cNvPr id="16" name="Segnaposto numero diapositiva 16">
            <a:extLst>
              <a:ext uri="{FF2B5EF4-FFF2-40B4-BE49-F238E27FC236}">
                <a16:creationId xmlns:a16="http://schemas.microsoft.com/office/drawing/2014/main" id="{3F14C0E4-6232-D542-BA79-E689284628BD}"/>
              </a:ext>
            </a:extLst>
          </p:cNvPr>
          <p:cNvSpPr txBox="1">
            <a:spLocks/>
          </p:cNvSpPr>
          <p:nvPr userDrawn="1"/>
        </p:nvSpPr>
        <p:spPr>
          <a:xfrm>
            <a:off x="381000" y="6416675"/>
            <a:ext cx="683339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1000" kern="1200">
                <a:solidFill>
                  <a:schemeClr val="tx1"/>
                </a:solidFill>
                <a:latin typeface="Muli" pitchFamily="2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Segnaposto data 3">
            <a:extLst>
              <a:ext uri="{FF2B5EF4-FFF2-40B4-BE49-F238E27FC236}">
                <a16:creationId xmlns:a16="http://schemas.microsoft.com/office/drawing/2014/main" id="{D30CDEB2-DA54-DE45-AD6C-F8DC9C60A9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28600" y="6629400"/>
            <a:ext cx="2743200" cy="1524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Muli" pitchFamily="2" charset="77"/>
              </a:defRPr>
            </a:lvl1pPr>
          </a:lstStyle>
          <a:p>
            <a:fld id="{95B7B0B5-0B63-3644-99A4-AB904A50937F}" type="datetime1">
              <a:t>6/12/2020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269726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2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2528A25B-B3ED-E542-825D-E47ADBA26CE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" y="5778500"/>
            <a:ext cx="12179300" cy="10795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7200" y="533400"/>
            <a:ext cx="7310043" cy="446276"/>
          </a:xfrm>
          <a:prstGeom prst="rect">
            <a:avLst/>
          </a:prstGeom>
        </p:spPr>
        <p:txBody>
          <a:bodyPr lIns="0" tIns="0" rIns="0" bIns="0"/>
          <a:lstStyle>
            <a:lvl1pPr>
              <a:defRPr sz="2900" b="1" i="0">
                <a:solidFill>
                  <a:srgbClr val="4C4D4F"/>
                </a:solidFill>
                <a:latin typeface="Muli" pitchFamily="2" charset="77"/>
                <a:cs typeface="Arial"/>
              </a:defRPr>
            </a:lvl1pPr>
          </a:lstStyle>
          <a:p>
            <a:endParaRPr/>
          </a:p>
        </p:txBody>
      </p:sp>
      <p:sp>
        <p:nvSpPr>
          <p:cNvPr id="15" name="Segnaposto numero diapositiva 16">
            <a:extLst>
              <a:ext uri="{FF2B5EF4-FFF2-40B4-BE49-F238E27FC236}">
                <a16:creationId xmlns:a16="http://schemas.microsoft.com/office/drawing/2014/main" id="{7D97418D-D037-F84F-BA6E-B7EF0EFCB541}"/>
              </a:ext>
            </a:extLst>
          </p:cNvPr>
          <p:cNvSpPr txBox="1">
            <a:spLocks/>
          </p:cNvSpPr>
          <p:nvPr userDrawn="1"/>
        </p:nvSpPr>
        <p:spPr>
          <a:xfrm>
            <a:off x="381000" y="6416675"/>
            <a:ext cx="683339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1000" kern="1200">
                <a:solidFill>
                  <a:schemeClr val="tx1"/>
                </a:solidFill>
                <a:latin typeface="Muli" pitchFamily="2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6" name="Segnaposto data 3">
            <a:extLst>
              <a:ext uri="{FF2B5EF4-FFF2-40B4-BE49-F238E27FC236}">
                <a16:creationId xmlns:a16="http://schemas.microsoft.com/office/drawing/2014/main" id="{D30CDEB2-DA54-DE45-AD6C-F8DC9C60A9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28600" y="6629400"/>
            <a:ext cx="2743200" cy="1524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Muli" pitchFamily="2" charset="77"/>
              </a:defRPr>
            </a:lvl1pPr>
          </a:lstStyle>
          <a:p>
            <a:fld id="{95B7B0B5-0B63-3644-99A4-AB904A50937F}" type="datetime1">
              <a:t>6/12/2020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367453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638896" y="2890391"/>
            <a:ext cx="6971704" cy="5386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00" b="1">
                <a:latin typeface="Muli" pitchFamily="2" charset="77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38897" y="4278868"/>
            <a:ext cx="6971704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1">
                <a:latin typeface="Muli" pitchFamily="2" charset="77"/>
              </a:defRPr>
            </a:lvl1pPr>
          </a:lstStyle>
          <a:p>
            <a:endParaRPr/>
          </a:p>
        </p:txBody>
      </p:sp>
      <p:sp>
        <p:nvSpPr>
          <p:cNvPr id="5" name="Segnaposto data 3">
            <a:extLst>
              <a:ext uri="{FF2B5EF4-FFF2-40B4-BE49-F238E27FC236}">
                <a16:creationId xmlns:a16="http://schemas.microsoft.com/office/drawing/2014/main" id="{D30CDEB2-DA54-DE45-AD6C-F8DC9C60A9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28600" y="6629400"/>
            <a:ext cx="2743200" cy="1524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Muli" pitchFamily="2" charset="77"/>
              </a:defRPr>
            </a:lvl1pPr>
          </a:lstStyle>
          <a:p>
            <a:fld id="{95B7B0B5-0B63-3644-99A4-AB904A50937F}" type="datetime1">
              <a:t>6/12/2020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146268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62776" y="527964"/>
            <a:ext cx="7310043" cy="446276"/>
          </a:xfrm>
          <a:prstGeom prst="rect">
            <a:avLst/>
          </a:prstGeom>
        </p:spPr>
        <p:txBody>
          <a:bodyPr lIns="0" tIns="0" rIns="0" bIns="0"/>
          <a:lstStyle>
            <a:lvl1pPr>
              <a:defRPr sz="2900" b="1" i="0">
                <a:solidFill>
                  <a:srgbClr val="4C4D4F"/>
                </a:solidFill>
                <a:latin typeface="Muli" pitchFamily="2" charset="77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62776" y="1194561"/>
            <a:ext cx="10130713" cy="369332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 b="1" i="0">
                <a:solidFill>
                  <a:srgbClr val="4C4D4F"/>
                </a:solidFill>
                <a:latin typeface="Muli" pitchFamily="2" charset="77"/>
                <a:cs typeface="Arial"/>
              </a:defRPr>
            </a:lvl1pPr>
          </a:lstStyle>
          <a:p>
            <a:endParaRPr/>
          </a:p>
        </p:txBody>
      </p:sp>
      <p:sp>
        <p:nvSpPr>
          <p:cNvPr id="5" name="Segnaposto data 3">
            <a:extLst>
              <a:ext uri="{FF2B5EF4-FFF2-40B4-BE49-F238E27FC236}">
                <a16:creationId xmlns:a16="http://schemas.microsoft.com/office/drawing/2014/main" id="{D30CDEB2-DA54-DE45-AD6C-F8DC9C60A9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28600" y="6629400"/>
            <a:ext cx="2743200" cy="1524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Muli" pitchFamily="2" charset="77"/>
              </a:defRPr>
            </a:lvl1pPr>
          </a:lstStyle>
          <a:p>
            <a:fld id="{95B7B0B5-0B63-3644-99A4-AB904A50937F}" type="datetime1">
              <a:t>6/12/2020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595557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7200" y="527964"/>
            <a:ext cx="7310043" cy="446276"/>
          </a:xfrm>
          <a:prstGeom prst="rect">
            <a:avLst/>
          </a:prstGeom>
        </p:spPr>
        <p:txBody>
          <a:bodyPr lIns="0" tIns="0" rIns="0" bIns="0"/>
          <a:lstStyle>
            <a:lvl1pPr>
              <a:defRPr sz="2900" b="1" i="0">
                <a:solidFill>
                  <a:srgbClr val="4C4D4F"/>
                </a:solidFill>
                <a:latin typeface="Muli" pitchFamily="2" charset="77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5306282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>
                <a:latin typeface="Muli" pitchFamily="2" charset="77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129433" y="1577340"/>
            <a:ext cx="5306282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>
                <a:latin typeface="Muli" pitchFamily="2" charset="77"/>
              </a:defRPr>
            </a:lvl1pPr>
          </a:lstStyle>
          <a:p>
            <a:endParaRPr/>
          </a:p>
        </p:txBody>
      </p:sp>
      <p:sp>
        <p:nvSpPr>
          <p:cNvPr id="6" name="Segnaposto data 3">
            <a:extLst>
              <a:ext uri="{FF2B5EF4-FFF2-40B4-BE49-F238E27FC236}">
                <a16:creationId xmlns:a16="http://schemas.microsoft.com/office/drawing/2014/main" id="{D30CDEB2-DA54-DE45-AD6C-F8DC9C60A98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28600" y="6629400"/>
            <a:ext cx="2743200" cy="1524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Muli" pitchFamily="2" charset="77"/>
              </a:defRPr>
            </a:lvl1pPr>
          </a:lstStyle>
          <a:p>
            <a:fld id="{95B7B0B5-0B63-3644-99A4-AB904A50937F}" type="datetime1">
              <a:t>6/12/2020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10763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Holder 2"/>
          <p:cNvSpPr>
            <a:spLocks noGrp="1"/>
          </p:cNvSpPr>
          <p:nvPr>
            <p:ph type="ctrTitle"/>
          </p:nvPr>
        </p:nvSpPr>
        <p:spPr>
          <a:xfrm>
            <a:off x="2667000" y="2895600"/>
            <a:ext cx="6971704" cy="5386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 sz="3500" b="1">
                <a:solidFill>
                  <a:srgbClr val="4A4E4F"/>
                </a:solidFill>
                <a:latin typeface="Muli" pitchFamily="2" charset="77"/>
              </a:defRPr>
            </a:lvl1pPr>
          </a:lstStyle>
          <a:p>
            <a:endParaRPr dirty="0"/>
          </a:p>
        </p:txBody>
      </p:sp>
      <p:sp>
        <p:nvSpPr>
          <p:cNvPr id="8" name="Holder 3"/>
          <p:cNvSpPr>
            <a:spLocks noGrp="1"/>
          </p:cNvSpPr>
          <p:nvPr>
            <p:ph type="subTitle" idx="4"/>
          </p:nvPr>
        </p:nvSpPr>
        <p:spPr>
          <a:xfrm>
            <a:off x="2667001" y="4284077"/>
            <a:ext cx="6971704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ctr">
              <a:buNone/>
              <a:defRPr sz="2400" b="1">
                <a:solidFill>
                  <a:srgbClr val="4A4E4F"/>
                </a:solidFill>
                <a:latin typeface="Muli" pitchFamily="2" charset="77"/>
              </a:defRPr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764324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2528A25B-B3ED-E542-825D-E47ADBA26CE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" y="5778500"/>
            <a:ext cx="12179300" cy="10795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7200" y="533400"/>
            <a:ext cx="7310043" cy="446276"/>
          </a:xfrm>
          <a:prstGeom prst="rect">
            <a:avLst/>
          </a:prstGeom>
        </p:spPr>
        <p:txBody>
          <a:bodyPr lIns="0" tIns="0" rIns="0" bIns="0"/>
          <a:lstStyle>
            <a:lvl1pPr>
              <a:defRPr sz="2900" b="1" i="0">
                <a:solidFill>
                  <a:srgbClr val="4C4D4F"/>
                </a:solidFill>
                <a:latin typeface="Muli" pitchFamily="2" charset="77"/>
                <a:cs typeface="Arial"/>
              </a:defRPr>
            </a:lvl1pPr>
          </a:lstStyle>
          <a:p>
            <a:endParaRPr/>
          </a:p>
        </p:txBody>
      </p:sp>
      <p:sp>
        <p:nvSpPr>
          <p:cNvPr id="15" name="Segnaposto numero diapositiva 16">
            <a:extLst>
              <a:ext uri="{FF2B5EF4-FFF2-40B4-BE49-F238E27FC236}">
                <a16:creationId xmlns:a16="http://schemas.microsoft.com/office/drawing/2014/main" id="{7D97418D-D037-F84F-BA6E-B7EF0EFCB541}"/>
              </a:ext>
            </a:extLst>
          </p:cNvPr>
          <p:cNvSpPr txBox="1">
            <a:spLocks/>
          </p:cNvSpPr>
          <p:nvPr userDrawn="1"/>
        </p:nvSpPr>
        <p:spPr>
          <a:xfrm>
            <a:off x="381000" y="6416675"/>
            <a:ext cx="683339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1000" kern="1200">
                <a:solidFill>
                  <a:schemeClr val="tx1"/>
                </a:solidFill>
                <a:latin typeface="Muli" pitchFamily="2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6" name="Segnaposto data 3">
            <a:extLst>
              <a:ext uri="{FF2B5EF4-FFF2-40B4-BE49-F238E27FC236}">
                <a16:creationId xmlns:a16="http://schemas.microsoft.com/office/drawing/2014/main" id="{D30CDEB2-DA54-DE45-AD6C-F8DC9C60A9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28600" y="6629400"/>
            <a:ext cx="2743200" cy="1524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Muli" pitchFamily="2" charset="77"/>
              </a:defRPr>
            </a:lvl1pPr>
          </a:lstStyle>
          <a:p>
            <a:fld id="{95B7B0B5-0B63-3644-99A4-AB904A50937F}" type="datetime1">
              <a:t>6/12/2020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367453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2528A25B-B3ED-E542-825D-E47ADBA26CE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" y="5778500"/>
            <a:ext cx="12179300" cy="1079500"/>
          </a:xfrm>
          <a:prstGeom prst="rect">
            <a:avLst/>
          </a:prstGeom>
        </p:spPr>
      </p:pic>
      <p:sp>
        <p:nvSpPr>
          <p:cNvPr id="16" name="Segnaposto numero diapositiva 16">
            <a:extLst>
              <a:ext uri="{FF2B5EF4-FFF2-40B4-BE49-F238E27FC236}">
                <a16:creationId xmlns:a16="http://schemas.microsoft.com/office/drawing/2014/main" id="{3F14C0E4-6232-D542-BA79-E689284628BD}"/>
              </a:ext>
            </a:extLst>
          </p:cNvPr>
          <p:cNvSpPr txBox="1">
            <a:spLocks/>
          </p:cNvSpPr>
          <p:nvPr userDrawn="1"/>
        </p:nvSpPr>
        <p:spPr>
          <a:xfrm>
            <a:off x="381000" y="6416675"/>
            <a:ext cx="683339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1000" kern="1200">
                <a:solidFill>
                  <a:schemeClr val="tx1"/>
                </a:solidFill>
                <a:latin typeface="Muli" pitchFamily="2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Segnaposto data 3">
            <a:extLst>
              <a:ext uri="{FF2B5EF4-FFF2-40B4-BE49-F238E27FC236}">
                <a16:creationId xmlns:a16="http://schemas.microsoft.com/office/drawing/2014/main" id="{D30CDEB2-DA54-DE45-AD6C-F8DC9C60A9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28600" y="6629400"/>
            <a:ext cx="2743200" cy="1524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Muli" pitchFamily="2" charset="77"/>
              </a:defRPr>
            </a:lvl1pPr>
          </a:lstStyle>
          <a:p>
            <a:fld id="{95B7B0B5-0B63-3644-99A4-AB904A50937F}" type="datetime1">
              <a:t>6/12/2020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2697266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data 3">
            <a:extLst>
              <a:ext uri="{FF2B5EF4-FFF2-40B4-BE49-F238E27FC236}">
                <a16:creationId xmlns:a16="http://schemas.microsoft.com/office/drawing/2014/main" id="{D30CDEB2-DA54-DE45-AD6C-F8DC9C60A9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28600" y="6629400"/>
            <a:ext cx="2743200" cy="1524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Muli" pitchFamily="2" charset="77"/>
              </a:defRPr>
            </a:lvl1pPr>
          </a:lstStyle>
          <a:p>
            <a:fld id="{95B7B0B5-0B63-3644-99A4-AB904A50937F}" type="datetime1">
              <a:t>6/12/2020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603766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1514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3">
            <a:extLst>
              <a:ext uri="{FF2B5EF4-FFF2-40B4-BE49-F238E27FC236}">
                <a16:creationId xmlns:a16="http://schemas.microsoft.com/office/drawing/2014/main" id="{D30CDEB2-DA54-DE45-AD6C-F8DC9C60A9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28600" y="6629400"/>
            <a:ext cx="2743200" cy="1524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Muli" pitchFamily="2" charset="77"/>
              </a:defRPr>
            </a:lvl1pPr>
          </a:lstStyle>
          <a:p>
            <a:fld id="{95B7B0B5-0B63-3644-99A4-AB904A50937F}" type="datetime1">
              <a:t>6/12/2020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75884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638896" y="2890391"/>
            <a:ext cx="6971704" cy="5386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00" b="1">
                <a:latin typeface="Muli" pitchFamily="2" charset="77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38897" y="4278868"/>
            <a:ext cx="6971704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1">
                <a:latin typeface="Muli" pitchFamily="2" charset="77"/>
              </a:defRPr>
            </a:lvl1pPr>
          </a:lstStyle>
          <a:p>
            <a:endParaRPr/>
          </a:p>
        </p:txBody>
      </p:sp>
      <p:sp>
        <p:nvSpPr>
          <p:cNvPr id="5" name="Segnaposto data 3">
            <a:extLst>
              <a:ext uri="{FF2B5EF4-FFF2-40B4-BE49-F238E27FC236}">
                <a16:creationId xmlns:a16="http://schemas.microsoft.com/office/drawing/2014/main" id="{D30CDEB2-DA54-DE45-AD6C-F8DC9C60A9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28600" y="6629400"/>
            <a:ext cx="2743200" cy="1524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Muli" pitchFamily="2" charset="77"/>
              </a:defRPr>
            </a:lvl1pPr>
          </a:lstStyle>
          <a:p>
            <a:fld id="{95B7B0B5-0B63-3644-99A4-AB904A50937F}" type="datetime1">
              <a:t>6/12/2020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83510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62776" y="527964"/>
            <a:ext cx="7310043" cy="446276"/>
          </a:xfrm>
          <a:prstGeom prst="rect">
            <a:avLst/>
          </a:prstGeom>
        </p:spPr>
        <p:txBody>
          <a:bodyPr lIns="0" tIns="0" rIns="0" bIns="0"/>
          <a:lstStyle>
            <a:lvl1pPr>
              <a:defRPr sz="2900" b="1" i="0">
                <a:solidFill>
                  <a:srgbClr val="4C4D4F"/>
                </a:solidFill>
                <a:latin typeface="Muli" pitchFamily="2" charset="77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62776" y="1194561"/>
            <a:ext cx="10130713" cy="369332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 b="1" i="0">
                <a:solidFill>
                  <a:srgbClr val="4C4D4F"/>
                </a:solidFill>
                <a:latin typeface="Muli" pitchFamily="2" charset="77"/>
                <a:cs typeface="Arial"/>
              </a:defRPr>
            </a:lvl1pPr>
          </a:lstStyle>
          <a:p>
            <a:endParaRPr/>
          </a:p>
        </p:txBody>
      </p:sp>
      <p:sp>
        <p:nvSpPr>
          <p:cNvPr id="14" name="Segnaposto data 3">
            <a:extLst>
              <a:ext uri="{FF2B5EF4-FFF2-40B4-BE49-F238E27FC236}">
                <a16:creationId xmlns:a16="http://schemas.microsoft.com/office/drawing/2014/main" id="{D30CDEB2-DA54-DE45-AD6C-F8DC9C60A9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28600" y="6629400"/>
            <a:ext cx="2743200" cy="1524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Muli" pitchFamily="2" charset="77"/>
              </a:defRPr>
            </a:lvl1pPr>
          </a:lstStyle>
          <a:p>
            <a:fld id="{95B7B0B5-0B63-3644-99A4-AB904A50937F}" type="datetime1">
              <a:t>6/12/2020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09800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7200" y="527964"/>
            <a:ext cx="7310043" cy="446276"/>
          </a:xfrm>
          <a:prstGeom prst="rect">
            <a:avLst/>
          </a:prstGeom>
        </p:spPr>
        <p:txBody>
          <a:bodyPr lIns="0" tIns="0" rIns="0" bIns="0"/>
          <a:lstStyle>
            <a:lvl1pPr>
              <a:defRPr sz="2900" b="1" i="0">
                <a:solidFill>
                  <a:srgbClr val="4C4D4F"/>
                </a:solidFill>
                <a:latin typeface="Muli" pitchFamily="2" charset="77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5306282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>
                <a:latin typeface="Muli" pitchFamily="2" charset="77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129433" y="1577340"/>
            <a:ext cx="5306282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>
                <a:latin typeface="Muli" pitchFamily="2" charset="77"/>
              </a:defRPr>
            </a:lvl1pPr>
          </a:lstStyle>
          <a:p>
            <a:endParaRPr/>
          </a:p>
        </p:txBody>
      </p:sp>
      <p:sp>
        <p:nvSpPr>
          <p:cNvPr id="6" name="Segnaposto data 3">
            <a:extLst>
              <a:ext uri="{FF2B5EF4-FFF2-40B4-BE49-F238E27FC236}">
                <a16:creationId xmlns:a16="http://schemas.microsoft.com/office/drawing/2014/main" id="{D30CDEB2-DA54-DE45-AD6C-F8DC9C60A98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28600" y="6629400"/>
            <a:ext cx="2743200" cy="1524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Muli" pitchFamily="2" charset="77"/>
              </a:defRPr>
            </a:lvl1pPr>
          </a:lstStyle>
          <a:p>
            <a:fld id="{95B7B0B5-0B63-3644-99A4-AB904A50937F}" type="datetime1">
              <a:t>6/12/2020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07740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2528A25B-B3ED-E542-825D-E47ADBA26CE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" y="5778500"/>
            <a:ext cx="12179300" cy="10795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7200" y="533400"/>
            <a:ext cx="7310043" cy="446276"/>
          </a:xfrm>
          <a:prstGeom prst="rect">
            <a:avLst/>
          </a:prstGeom>
        </p:spPr>
        <p:txBody>
          <a:bodyPr lIns="0" tIns="0" rIns="0" bIns="0"/>
          <a:lstStyle>
            <a:lvl1pPr>
              <a:defRPr sz="2900" b="1" i="0">
                <a:solidFill>
                  <a:srgbClr val="4C4D4F"/>
                </a:solidFill>
                <a:latin typeface="Muli" pitchFamily="2" charset="77"/>
                <a:cs typeface="Arial"/>
              </a:defRPr>
            </a:lvl1pPr>
          </a:lstStyle>
          <a:p>
            <a:endParaRPr/>
          </a:p>
        </p:txBody>
      </p:sp>
      <p:sp>
        <p:nvSpPr>
          <p:cNvPr id="14" name="Segnaposto data 3">
            <a:extLst>
              <a:ext uri="{FF2B5EF4-FFF2-40B4-BE49-F238E27FC236}">
                <a16:creationId xmlns:a16="http://schemas.microsoft.com/office/drawing/2014/main" id="{2E85EB29-7773-EA41-86EF-AB27DEA494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644122" y="6416675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Muli" pitchFamily="2" charset="77"/>
              </a:defRPr>
            </a:lvl1pPr>
          </a:lstStyle>
          <a:p>
            <a:fld id="{99831E0E-B4B9-804C-B32F-14C6EC15B13E}" type="datetime1">
              <a:t>6/12/2020</a:t>
            </a:fld>
            <a:endParaRPr lang="it-IT"/>
          </a:p>
        </p:txBody>
      </p:sp>
      <p:sp>
        <p:nvSpPr>
          <p:cNvPr id="15" name="Segnaposto numero diapositiva 16">
            <a:extLst>
              <a:ext uri="{FF2B5EF4-FFF2-40B4-BE49-F238E27FC236}">
                <a16:creationId xmlns:a16="http://schemas.microsoft.com/office/drawing/2014/main" id="{7D97418D-D037-F84F-BA6E-B7EF0EFCB541}"/>
              </a:ext>
            </a:extLst>
          </p:cNvPr>
          <p:cNvSpPr txBox="1">
            <a:spLocks/>
          </p:cNvSpPr>
          <p:nvPr userDrawn="1"/>
        </p:nvSpPr>
        <p:spPr>
          <a:xfrm>
            <a:off x="381000" y="6416675"/>
            <a:ext cx="683339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1000" kern="1200">
                <a:solidFill>
                  <a:schemeClr val="tx1"/>
                </a:solidFill>
                <a:latin typeface="Muli" pitchFamily="2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544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2528A25B-B3ED-E542-825D-E47ADBA26CE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" y="5778500"/>
            <a:ext cx="12179300" cy="1079500"/>
          </a:xfrm>
          <a:prstGeom prst="rect">
            <a:avLst/>
          </a:prstGeom>
        </p:spPr>
      </p:pic>
      <p:sp>
        <p:nvSpPr>
          <p:cNvPr id="16" name="Segnaposto numero diapositiva 16">
            <a:extLst>
              <a:ext uri="{FF2B5EF4-FFF2-40B4-BE49-F238E27FC236}">
                <a16:creationId xmlns:a16="http://schemas.microsoft.com/office/drawing/2014/main" id="{3F14C0E4-6232-D542-BA79-E689284628BD}"/>
              </a:ext>
            </a:extLst>
          </p:cNvPr>
          <p:cNvSpPr txBox="1">
            <a:spLocks/>
          </p:cNvSpPr>
          <p:nvPr userDrawn="1"/>
        </p:nvSpPr>
        <p:spPr>
          <a:xfrm>
            <a:off x="381000" y="6416675"/>
            <a:ext cx="683339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1000" kern="1200">
                <a:solidFill>
                  <a:schemeClr val="tx1"/>
                </a:solidFill>
                <a:latin typeface="Muli" pitchFamily="2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Segnaposto data 3">
            <a:extLst>
              <a:ext uri="{FF2B5EF4-FFF2-40B4-BE49-F238E27FC236}">
                <a16:creationId xmlns:a16="http://schemas.microsoft.com/office/drawing/2014/main" id="{D30CDEB2-DA54-DE45-AD6C-F8DC9C60A9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28600" y="6629400"/>
            <a:ext cx="2743200" cy="1524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Muli" pitchFamily="2" charset="77"/>
              </a:defRPr>
            </a:lvl1pPr>
          </a:lstStyle>
          <a:p>
            <a:fld id="{95B7B0B5-0B63-3644-99A4-AB904A50937F}" type="datetime1">
              <a:t>6/12/2020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98712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data 3">
            <a:extLst>
              <a:ext uri="{FF2B5EF4-FFF2-40B4-BE49-F238E27FC236}">
                <a16:creationId xmlns:a16="http://schemas.microsoft.com/office/drawing/2014/main" id="{D30CDEB2-DA54-DE45-AD6C-F8DC9C60A9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28600" y="6629400"/>
            <a:ext cx="2743200" cy="1524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Muli" pitchFamily="2" charset="77"/>
              </a:defRPr>
            </a:lvl1pPr>
          </a:lstStyle>
          <a:p>
            <a:fld id="{95B7B0B5-0B63-3644-99A4-AB904A50937F}" type="datetime1">
              <a:t>6/12/2020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73306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heme" Target="../theme/theme1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jpeg"/><Relationship Id="rId9" Type="http://schemas.openxmlformats.org/officeDocument/2006/relationships/image" Target="../media/image6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6.xml"/><Relationship Id="rId9" Type="http://schemas.openxmlformats.org/officeDocument/2006/relationships/image" Target="../media/image7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12.xml"/><Relationship Id="rId7" Type="http://schemas.openxmlformats.org/officeDocument/2006/relationships/image" Target="../media/image8.jpeg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theme" Target="../theme/theme3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14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13.xml"/><Relationship Id="rId9" Type="http://schemas.openxmlformats.org/officeDocument/2006/relationships/image" Target="../media/image3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image" Target="../media/image7.jpeg"/><Relationship Id="rId5" Type="http://schemas.openxmlformats.org/officeDocument/2006/relationships/slideLayout" Target="../slideLayouts/slideLayout19.xml"/><Relationship Id="rId10" Type="http://schemas.openxmlformats.org/officeDocument/2006/relationships/theme" Target="../theme/theme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48">
            <a:extLst>
              <a:ext uri="{FF2B5EF4-FFF2-40B4-BE49-F238E27FC236}">
                <a16:creationId xmlns:a16="http://schemas.microsoft.com/office/drawing/2014/main" id="{1EB0BE17-4406-2547-BD41-BBF8482A0E9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object 17"/>
          <p:cNvSpPr txBox="1"/>
          <p:nvPr/>
        </p:nvSpPr>
        <p:spPr>
          <a:xfrm>
            <a:off x="2332113" y="6340712"/>
            <a:ext cx="9097887" cy="128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spc="5" dirty="0">
                <a:solidFill>
                  <a:srgbClr val="FFFFFF"/>
                </a:solidFill>
                <a:latin typeface="Muli" pitchFamily="2" charset="77"/>
                <a:cs typeface="Arial"/>
              </a:rPr>
              <a:t>This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15" dirty="0">
                <a:solidFill>
                  <a:srgbClr val="FFFFFF"/>
                </a:solidFill>
                <a:latin typeface="Muli" pitchFamily="2" charset="77"/>
                <a:cs typeface="Arial"/>
              </a:rPr>
              <a:t>project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15" dirty="0">
                <a:solidFill>
                  <a:srgbClr val="FFFFFF"/>
                </a:solidFill>
                <a:latin typeface="Muli" pitchFamily="2" charset="77"/>
                <a:cs typeface="Arial"/>
              </a:rPr>
              <a:t>has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5" dirty="0">
                <a:solidFill>
                  <a:srgbClr val="FFFFFF"/>
                </a:solidFill>
                <a:latin typeface="Muli" pitchFamily="2" charset="77"/>
                <a:cs typeface="Arial"/>
              </a:rPr>
              <a:t>received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25" dirty="0">
                <a:solidFill>
                  <a:srgbClr val="FFFFFF"/>
                </a:solidFill>
                <a:latin typeface="Muli" pitchFamily="2" charset="77"/>
                <a:cs typeface="Arial"/>
              </a:rPr>
              <a:t>funding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25" dirty="0">
                <a:solidFill>
                  <a:srgbClr val="FFFFFF"/>
                </a:solidFill>
                <a:latin typeface="Muli" pitchFamily="2" charset="77"/>
                <a:cs typeface="Arial"/>
              </a:rPr>
              <a:t>from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20" dirty="0">
                <a:solidFill>
                  <a:srgbClr val="FFFFFF"/>
                </a:solidFill>
                <a:latin typeface="Muli" pitchFamily="2" charset="77"/>
                <a:cs typeface="Arial"/>
              </a:rPr>
              <a:t>the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5" dirty="0">
                <a:solidFill>
                  <a:srgbClr val="FFFFFF"/>
                </a:solidFill>
                <a:latin typeface="Muli" pitchFamily="2" charset="77"/>
                <a:cs typeface="Arial"/>
              </a:rPr>
              <a:t>European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5" dirty="0">
                <a:solidFill>
                  <a:srgbClr val="FFFFFF"/>
                </a:solidFill>
                <a:latin typeface="Muli" pitchFamily="2" charset="77"/>
                <a:cs typeface="Arial"/>
              </a:rPr>
              <a:t>Union’s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15" dirty="0">
                <a:solidFill>
                  <a:srgbClr val="FFFFFF"/>
                </a:solidFill>
                <a:latin typeface="Muli" pitchFamily="2" charset="77"/>
                <a:cs typeface="Arial"/>
              </a:rPr>
              <a:t>Horizon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30" dirty="0">
                <a:solidFill>
                  <a:srgbClr val="FFFFFF"/>
                </a:solidFill>
                <a:latin typeface="Muli" pitchFamily="2" charset="77"/>
                <a:cs typeface="Arial"/>
              </a:rPr>
              <a:t>2020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5" dirty="0">
                <a:solidFill>
                  <a:srgbClr val="FFFFFF"/>
                </a:solidFill>
                <a:latin typeface="Muli" pitchFamily="2" charset="77"/>
                <a:cs typeface="Arial"/>
              </a:rPr>
              <a:t>research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25" dirty="0">
                <a:solidFill>
                  <a:srgbClr val="FFFFFF"/>
                </a:solidFill>
                <a:latin typeface="Muli" pitchFamily="2" charset="77"/>
                <a:cs typeface="Arial"/>
              </a:rPr>
              <a:t>and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20" dirty="0">
                <a:solidFill>
                  <a:srgbClr val="FFFFFF"/>
                </a:solidFill>
                <a:latin typeface="Muli" pitchFamily="2" charset="77"/>
                <a:cs typeface="Arial"/>
              </a:rPr>
              <a:t>innovation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20" dirty="0">
                <a:solidFill>
                  <a:srgbClr val="FFFFFF"/>
                </a:solidFill>
                <a:latin typeface="Muli" pitchFamily="2" charset="77"/>
                <a:cs typeface="Arial"/>
              </a:rPr>
              <a:t>programme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15" dirty="0">
                <a:solidFill>
                  <a:srgbClr val="FFFFFF"/>
                </a:solidFill>
                <a:latin typeface="Muli" pitchFamily="2" charset="77"/>
                <a:cs typeface="Arial"/>
              </a:rPr>
              <a:t>under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30" dirty="0">
                <a:solidFill>
                  <a:srgbClr val="FFFFFF"/>
                </a:solidFill>
                <a:latin typeface="Muli" pitchFamily="2" charset="77"/>
                <a:cs typeface="Arial"/>
              </a:rPr>
              <a:t>grant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15" dirty="0">
                <a:solidFill>
                  <a:srgbClr val="FFFFFF"/>
                </a:solidFill>
                <a:latin typeface="Muli" pitchFamily="2" charset="77"/>
                <a:cs typeface="Arial"/>
              </a:rPr>
              <a:t>agreement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No. </a:t>
            </a:r>
            <a:r>
              <a:rPr sz="750" spc="30" dirty="0">
                <a:solidFill>
                  <a:srgbClr val="FFFFFF"/>
                </a:solidFill>
                <a:latin typeface="Muli" pitchFamily="2" charset="77"/>
                <a:cs typeface="Arial"/>
              </a:rPr>
              <a:t>823852</a:t>
            </a:r>
            <a:endParaRPr sz="750">
              <a:latin typeface="Muli" pitchFamily="2" charset="77"/>
              <a:cs typeface="Arial"/>
            </a:endParaRPr>
          </a:p>
        </p:txBody>
      </p:sp>
      <p:grpSp>
        <p:nvGrpSpPr>
          <p:cNvPr id="11" name="Gruppo 49">
            <a:extLst>
              <a:ext uri="{FF2B5EF4-FFF2-40B4-BE49-F238E27FC236}">
                <a16:creationId xmlns:a16="http://schemas.microsoft.com/office/drawing/2014/main" id="{7D04B1C9-7F08-9D47-BE96-BA7CF7910F57}"/>
              </a:ext>
            </a:extLst>
          </p:cNvPr>
          <p:cNvGrpSpPr/>
          <p:nvPr/>
        </p:nvGrpSpPr>
        <p:grpSpPr>
          <a:xfrm>
            <a:off x="1681163" y="6228257"/>
            <a:ext cx="486409" cy="345440"/>
            <a:chOff x="995362" y="6228257"/>
            <a:chExt cx="486409" cy="345440"/>
          </a:xfrm>
        </p:grpSpPr>
        <p:sp>
          <p:nvSpPr>
            <p:cNvPr id="12" name="object 18"/>
            <p:cNvSpPr/>
            <p:nvPr/>
          </p:nvSpPr>
          <p:spPr>
            <a:xfrm>
              <a:off x="995362" y="6228257"/>
              <a:ext cx="486409" cy="345440"/>
            </a:xfrm>
            <a:custGeom>
              <a:avLst/>
              <a:gdLst/>
              <a:ahLst/>
              <a:cxnLst/>
              <a:rect l="l" t="t" r="r" b="b"/>
              <a:pathLst>
                <a:path w="486409" h="345440">
                  <a:moveTo>
                    <a:pt x="0" y="345097"/>
                  </a:moveTo>
                  <a:lnTo>
                    <a:pt x="486282" y="345097"/>
                  </a:lnTo>
                  <a:lnTo>
                    <a:pt x="486282" y="0"/>
                  </a:lnTo>
                  <a:lnTo>
                    <a:pt x="0" y="0"/>
                  </a:lnTo>
                  <a:lnTo>
                    <a:pt x="0" y="345097"/>
                  </a:lnTo>
                  <a:close/>
                </a:path>
              </a:pathLst>
            </a:custGeom>
            <a:solidFill>
              <a:srgbClr val="094E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9"/>
            <p:cNvSpPr/>
            <p:nvPr/>
          </p:nvSpPr>
          <p:spPr>
            <a:xfrm>
              <a:off x="1097493" y="6259376"/>
              <a:ext cx="86594" cy="8523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20"/>
            <p:cNvSpPr/>
            <p:nvPr/>
          </p:nvSpPr>
          <p:spPr>
            <a:xfrm>
              <a:off x="1219894" y="6240415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725"/>
                  </a:moveTo>
                  <a:lnTo>
                    <a:pt x="0" y="12725"/>
                  </a:lnTo>
                  <a:lnTo>
                    <a:pt x="10782" y="20523"/>
                  </a:lnTo>
                  <a:lnTo>
                    <a:pt x="6667" y="33248"/>
                  </a:lnTo>
                  <a:lnTo>
                    <a:pt x="17449" y="25438"/>
                  </a:lnTo>
                  <a:lnTo>
                    <a:pt x="25706" y="25438"/>
                  </a:lnTo>
                  <a:lnTo>
                    <a:pt x="24117" y="20523"/>
                  </a:lnTo>
                  <a:lnTo>
                    <a:pt x="34899" y="12725"/>
                  </a:lnTo>
                  <a:close/>
                </a:path>
                <a:path w="34925" h="33654">
                  <a:moveTo>
                    <a:pt x="25706" y="25438"/>
                  </a:moveTo>
                  <a:lnTo>
                    <a:pt x="17449" y="25438"/>
                  </a:lnTo>
                  <a:lnTo>
                    <a:pt x="28232" y="33248"/>
                  </a:lnTo>
                  <a:lnTo>
                    <a:pt x="25706" y="25438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725"/>
                  </a:lnTo>
                  <a:lnTo>
                    <a:pt x="21564" y="12725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21"/>
            <p:cNvSpPr/>
            <p:nvPr/>
          </p:nvSpPr>
          <p:spPr>
            <a:xfrm>
              <a:off x="1290485" y="6259376"/>
              <a:ext cx="86715" cy="852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22"/>
            <p:cNvSpPr/>
            <p:nvPr/>
          </p:nvSpPr>
          <p:spPr>
            <a:xfrm>
              <a:off x="1361198" y="6382207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839"/>
                  </a:moveTo>
                  <a:lnTo>
                    <a:pt x="0" y="12839"/>
                  </a:lnTo>
                  <a:lnTo>
                    <a:pt x="10782" y="20650"/>
                  </a:lnTo>
                  <a:lnTo>
                    <a:pt x="6667" y="33362"/>
                  </a:lnTo>
                  <a:lnTo>
                    <a:pt x="17449" y="25552"/>
                  </a:lnTo>
                  <a:lnTo>
                    <a:pt x="25704" y="25552"/>
                  </a:lnTo>
                  <a:lnTo>
                    <a:pt x="24117" y="20650"/>
                  </a:lnTo>
                  <a:lnTo>
                    <a:pt x="34899" y="12839"/>
                  </a:lnTo>
                  <a:close/>
                </a:path>
                <a:path w="34925" h="33654">
                  <a:moveTo>
                    <a:pt x="25704" y="25552"/>
                  </a:moveTo>
                  <a:lnTo>
                    <a:pt x="17449" y="25552"/>
                  </a:lnTo>
                  <a:lnTo>
                    <a:pt x="28232" y="33362"/>
                  </a:lnTo>
                  <a:lnTo>
                    <a:pt x="25704" y="25552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839"/>
                  </a:lnTo>
                  <a:lnTo>
                    <a:pt x="21564" y="12839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23"/>
            <p:cNvSpPr/>
            <p:nvPr/>
          </p:nvSpPr>
          <p:spPr>
            <a:xfrm>
              <a:off x="1290485" y="6453160"/>
              <a:ext cx="86601" cy="85237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24"/>
            <p:cNvSpPr/>
            <p:nvPr/>
          </p:nvSpPr>
          <p:spPr>
            <a:xfrm>
              <a:off x="1219782" y="6524114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725"/>
                  </a:moveTo>
                  <a:lnTo>
                    <a:pt x="0" y="12725"/>
                  </a:lnTo>
                  <a:lnTo>
                    <a:pt x="10782" y="20535"/>
                  </a:lnTo>
                  <a:lnTo>
                    <a:pt x="6667" y="33248"/>
                  </a:lnTo>
                  <a:lnTo>
                    <a:pt x="17449" y="25438"/>
                  </a:lnTo>
                  <a:lnTo>
                    <a:pt x="25704" y="25438"/>
                  </a:lnTo>
                  <a:lnTo>
                    <a:pt x="24117" y="20535"/>
                  </a:lnTo>
                  <a:lnTo>
                    <a:pt x="34899" y="12725"/>
                  </a:lnTo>
                  <a:close/>
                </a:path>
                <a:path w="34925" h="33654">
                  <a:moveTo>
                    <a:pt x="25704" y="25438"/>
                  </a:moveTo>
                  <a:lnTo>
                    <a:pt x="17449" y="25438"/>
                  </a:lnTo>
                  <a:lnTo>
                    <a:pt x="28232" y="33248"/>
                  </a:lnTo>
                  <a:lnTo>
                    <a:pt x="25704" y="25438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725"/>
                  </a:lnTo>
                  <a:lnTo>
                    <a:pt x="21564" y="12725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25"/>
            <p:cNvSpPr/>
            <p:nvPr/>
          </p:nvSpPr>
          <p:spPr>
            <a:xfrm>
              <a:off x="1097382" y="6453161"/>
              <a:ext cx="86705" cy="8523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6"/>
            <p:cNvSpPr/>
            <p:nvPr/>
          </p:nvSpPr>
          <p:spPr>
            <a:xfrm>
              <a:off x="1078483" y="6382207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725"/>
                  </a:moveTo>
                  <a:lnTo>
                    <a:pt x="0" y="12725"/>
                  </a:lnTo>
                  <a:lnTo>
                    <a:pt x="10782" y="20650"/>
                  </a:lnTo>
                  <a:lnTo>
                    <a:pt x="6667" y="33362"/>
                  </a:lnTo>
                  <a:lnTo>
                    <a:pt x="17449" y="25438"/>
                  </a:lnTo>
                  <a:lnTo>
                    <a:pt x="25667" y="25438"/>
                  </a:lnTo>
                  <a:lnTo>
                    <a:pt x="24117" y="20650"/>
                  </a:lnTo>
                  <a:lnTo>
                    <a:pt x="34899" y="12725"/>
                  </a:lnTo>
                  <a:close/>
                </a:path>
                <a:path w="34925" h="33654">
                  <a:moveTo>
                    <a:pt x="25667" y="25438"/>
                  </a:moveTo>
                  <a:lnTo>
                    <a:pt x="17449" y="25438"/>
                  </a:lnTo>
                  <a:lnTo>
                    <a:pt x="28232" y="33362"/>
                  </a:lnTo>
                  <a:lnTo>
                    <a:pt x="25667" y="25438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725"/>
                  </a:lnTo>
                  <a:lnTo>
                    <a:pt x="21564" y="12725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1" name="Immagine 2">
            <a:extLst>
              <a:ext uri="{FF2B5EF4-FFF2-40B4-BE49-F238E27FC236}">
                <a16:creationId xmlns:a16="http://schemas.microsoft.com/office/drawing/2014/main" id="{59ED750F-C77A-F24E-8961-FB46DDD5A1B4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762000"/>
            <a:ext cx="2743200" cy="1303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315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71" r:id="rId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2528A25B-B3ED-E542-825D-E47ADBA26CE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" y="5778500"/>
            <a:ext cx="12179300" cy="1079500"/>
          </a:xfrm>
          <a:prstGeom prst="rect">
            <a:avLst/>
          </a:prstGeom>
        </p:spPr>
      </p:pic>
      <p:sp>
        <p:nvSpPr>
          <p:cNvPr id="8" name="object 17"/>
          <p:cNvSpPr txBox="1"/>
          <p:nvPr/>
        </p:nvSpPr>
        <p:spPr>
          <a:xfrm>
            <a:off x="914400" y="6360855"/>
            <a:ext cx="9097887" cy="128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spc="5" dirty="0">
                <a:solidFill>
                  <a:schemeClr val="tx1"/>
                </a:solidFill>
                <a:latin typeface="Muli" pitchFamily="2" charset="77"/>
                <a:cs typeface="Arial"/>
              </a:rPr>
              <a:t>This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15" dirty="0">
                <a:solidFill>
                  <a:schemeClr val="tx1"/>
                </a:solidFill>
                <a:latin typeface="Muli" pitchFamily="2" charset="77"/>
                <a:cs typeface="Arial"/>
              </a:rPr>
              <a:t>project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15" dirty="0">
                <a:solidFill>
                  <a:schemeClr val="tx1"/>
                </a:solidFill>
                <a:latin typeface="Muli" pitchFamily="2" charset="77"/>
                <a:cs typeface="Arial"/>
              </a:rPr>
              <a:t>has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5" dirty="0">
                <a:solidFill>
                  <a:schemeClr val="tx1"/>
                </a:solidFill>
                <a:latin typeface="Muli" pitchFamily="2" charset="77"/>
                <a:cs typeface="Arial"/>
              </a:rPr>
              <a:t>received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25" dirty="0">
                <a:solidFill>
                  <a:schemeClr val="tx1"/>
                </a:solidFill>
                <a:latin typeface="Muli" pitchFamily="2" charset="77"/>
                <a:cs typeface="Arial"/>
              </a:rPr>
              <a:t>funding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25" dirty="0">
                <a:solidFill>
                  <a:schemeClr val="tx1"/>
                </a:solidFill>
                <a:latin typeface="Muli" pitchFamily="2" charset="77"/>
                <a:cs typeface="Arial"/>
              </a:rPr>
              <a:t>from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20" dirty="0">
                <a:solidFill>
                  <a:schemeClr val="tx1"/>
                </a:solidFill>
                <a:latin typeface="Muli" pitchFamily="2" charset="77"/>
                <a:cs typeface="Arial"/>
              </a:rPr>
              <a:t>the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5" dirty="0">
                <a:solidFill>
                  <a:schemeClr val="tx1"/>
                </a:solidFill>
                <a:latin typeface="Muli" pitchFamily="2" charset="77"/>
                <a:cs typeface="Arial"/>
              </a:rPr>
              <a:t>European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5" dirty="0">
                <a:solidFill>
                  <a:schemeClr val="tx1"/>
                </a:solidFill>
                <a:latin typeface="Muli" pitchFamily="2" charset="77"/>
                <a:cs typeface="Arial"/>
              </a:rPr>
              <a:t>Union’s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15" dirty="0">
                <a:solidFill>
                  <a:schemeClr val="tx1"/>
                </a:solidFill>
                <a:latin typeface="Muli" pitchFamily="2" charset="77"/>
                <a:cs typeface="Arial"/>
              </a:rPr>
              <a:t>Horizon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30" dirty="0">
                <a:solidFill>
                  <a:schemeClr val="tx1"/>
                </a:solidFill>
                <a:latin typeface="Muli" pitchFamily="2" charset="77"/>
                <a:cs typeface="Arial"/>
              </a:rPr>
              <a:t>2020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5" dirty="0">
                <a:solidFill>
                  <a:schemeClr val="tx1"/>
                </a:solidFill>
                <a:latin typeface="Muli" pitchFamily="2" charset="77"/>
                <a:cs typeface="Arial"/>
              </a:rPr>
              <a:t>research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25" dirty="0">
                <a:solidFill>
                  <a:schemeClr val="tx1"/>
                </a:solidFill>
                <a:latin typeface="Muli" pitchFamily="2" charset="77"/>
                <a:cs typeface="Arial"/>
              </a:rPr>
              <a:t>and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20" dirty="0">
                <a:solidFill>
                  <a:schemeClr val="tx1"/>
                </a:solidFill>
                <a:latin typeface="Muli" pitchFamily="2" charset="77"/>
                <a:cs typeface="Arial"/>
              </a:rPr>
              <a:t>innovation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20" dirty="0">
                <a:solidFill>
                  <a:schemeClr val="tx1"/>
                </a:solidFill>
                <a:latin typeface="Muli" pitchFamily="2" charset="77"/>
                <a:cs typeface="Arial"/>
              </a:rPr>
              <a:t>programme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15" dirty="0">
                <a:solidFill>
                  <a:schemeClr val="tx1"/>
                </a:solidFill>
                <a:latin typeface="Muli" pitchFamily="2" charset="77"/>
                <a:cs typeface="Arial"/>
              </a:rPr>
              <a:t>under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30" dirty="0">
                <a:solidFill>
                  <a:schemeClr val="tx1"/>
                </a:solidFill>
                <a:latin typeface="Muli" pitchFamily="2" charset="77"/>
                <a:cs typeface="Arial"/>
              </a:rPr>
              <a:t>grant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15" dirty="0">
                <a:solidFill>
                  <a:schemeClr val="tx1"/>
                </a:solidFill>
                <a:latin typeface="Muli" pitchFamily="2" charset="77"/>
                <a:cs typeface="Arial"/>
              </a:rPr>
              <a:t>agreement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No. </a:t>
            </a:r>
            <a:r>
              <a:rPr sz="750" spc="30" dirty="0">
                <a:solidFill>
                  <a:schemeClr val="tx1"/>
                </a:solidFill>
                <a:latin typeface="Muli" pitchFamily="2" charset="77"/>
                <a:cs typeface="Arial"/>
              </a:rPr>
              <a:t>823852</a:t>
            </a:r>
            <a:endParaRPr sz="750" dirty="0">
              <a:solidFill>
                <a:schemeClr val="tx1"/>
              </a:solidFill>
              <a:latin typeface="Muli" pitchFamily="2" charset="77"/>
              <a:cs typeface="Arial"/>
            </a:endParaRPr>
          </a:p>
        </p:txBody>
      </p:sp>
      <p:grpSp>
        <p:nvGrpSpPr>
          <p:cNvPr id="9" name="Gruppo 49">
            <a:extLst>
              <a:ext uri="{FF2B5EF4-FFF2-40B4-BE49-F238E27FC236}">
                <a16:creationId xmlns:a16="http://schemas.microsoft.com/office/drawing/2014/main" id="{7D04B1C9-7F08-9D47-BE96-BA7CF7910F57}"/>
              </a:ext>
            </a:extLst>
          </p:cNvPr>
          <p:cNvGrpSpPr/>
          <p:nvPr/>
        </p:nvGrpSpPr>
        <p:grpSpPr>
          <a:xfrm>
            <a:off x="263450" y="6248400"/>
            <a:ext cx="486409" cy="345440"/>
            <a:chOff x="995362" y="6228257"/>
            <a:chExt cx="486409" cy="345440"/>
          </a:xfrm>
        </p:grpSpPr>
        <p:sp>
          <p:nvSpPr>
            <p:cNvPr id="10" name="object 18"/>
            <p:cNvSpPr/>
            <p:nvPr/>
          </p:nvSpPr>
          <p:spPr>
            <a:xfrm>
              <a:off x="995362" y="6228257"/>
              <a:ext cx="486409" cy="345440"/>
            </a:xfrm>
            <a:custGeom>
              <a:avLst/>
              <a:gdLst/>
              <a:ahLst/>
              <a:cxnLst/>
              <a:rect l="l" t="t" r="r" b="b"/>
              <a:pathLst>
                <a:path w="486409" h="345440">
                  <a:moveTo>
                    <a:pt x="0" y="345097"/>
                  </a:moveTo>
                  <a:lnTo>
                    <a:pt x="486282" y="345097"/>
                  </a:lnTo>
                  <a:lnTo>
                    <a:pt x="486282" y="0"/>
                  </a:lnTo>
                  <a:lnTo>
                    <a:pt x="0" y="0"/>
                  </a:lnTo>
                  <a:lnTo>
                    <a:pt x="0" y="345097"/>
                  </a:lnTo>
                  <a:close/>
                </a:path>
              </a:pathLst>
            </a:custGeom>
            <a:solidFill>
              <a:srgbClr val="094E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9"/>
            <p:cNvSpPr/>
            <p:nvPr/>
          </p:nvSpPr>
          <p:spPr>
            <a:xfrm>
              <a:off x="1097493" y="6259376"/>
              <a:ext cx="86594" cy="8523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20"/>
            <p:cNvSpPr/>
            <p:nvPr/>
          </p:nvSpPr>
          <p:spPr>
            <a:xfrm>
              <a:off x="1219894" y="6240415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725"/>
                  </a:moveTo>
                  <a:lnTo>
                    <a:pt x="0" y="12725"/>
                  </a:lnTo>
                  <a:lnTo>
                    <a:pt x="10782" y="20523"/>
                  </a:lnTo>
                  <a:lnTo>
                    <a:pt x="6667" y="33248"/>
                  </a:lnTo>
                  <a:lnTo>
                    <a:pt x="17449" y="25438"/>
                  </a:lnTo>
                  <a:lnTo>
                    <a:pt x="25706" y="25438"/>
                  </a:lnTo>
                  <a:lnTo>
                    <a:pt x="24117" y="20523"/>
                  </a:lnTo>
                  <a:lnTo>
                    <a:pt x="34899" y="12725"/>
                  </a:lnTo>
                  <a:close/>
                </a:path>
                <a:path w="34925" h="33654">
                  <a:moveTo>
                    <a:pt x="25706" y="25438"/>
                  </a:moveTo>
                  <a:lnTo>
                    <a:pt x="17449" y="25438"/>
                  </a:lnTo>
                  <a:lnTo>
                    <a:pt x="28232" y="33248"/>
                  </a:lnTo>
                  <a:lnTo>
                    <a:pt x="25706" y="25438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725"/>
                  </a:lnTo>
                  <a:lnTo>
                    <a:pt x="21564" y="12725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21"/>
            <p:cNvSpPr/>
            <p:nvPr/>
          </p:nvSpPr>
          <p:spPr>
            <a:xfrm>
              <a:off x="1290485" y="6259376"/>
              <a:ext cx="86715" cy="85239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22"/>
            <p:cNvSpPr/>
            <p:nvPr/>
          </p:nvSpPr>
          <p:spPr>
            <a:xfrm>
              <a:off x="1361198" y="6382207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839"/>
                  </a:moveTo>
                  <a:lnTo>
                    <a:pt x="0" y="12839"/>
                  </a:lnTo>
                  <a:lnTo>
                    <a:pt x="10782" y="20650"/>
                  </a:lnTo>
                  <a:lnTo>
                    <a:pt x="6667" y="33362"/>
                  </a:lnTo>
                  <a:lnTo>
                    <a:pt x="17449" y="25552"/>
                  </a:lnTo>
                  <a:lnTo>
                    <a:pt x="25704" y="25552"/>
                  </a:lnTo>
                  <a:lnTo>
                    <a:pt x="24117" y="20650"/>
                  </a:lnTo>
                  <a:lnTo>
                    <a:pt x="34899" y="12839"/>
                  </a:lnTo>
                  <a:close/>
                </a:path>
                <a:path w="34925" h="33654">
                  <a:moveTo>
                    <a:pt x="25704" y="25552"/>
                  </a:moveTo>
                  <a:lnTo>
                    <a:pt x="17449" y="25552"/>
                  </a:lnTo>
                  <a:lnTo>
                    <a:pt x="28232" y="33362"/>
                  </a:lnTo>
                  <a:lnTo>
                    <a:pt x="25704" y="25552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839"/>
                  </a:lnTo>
                  <a:lnTo>
                    <a:pt x="21564" y="12839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23"/>
            <p:cNvSpPr/>
            <p:nvPr/>
          </p:nvSpPr>
          <p:spPr>
            <a:xfrm>
              <a:off x="1290485" y="6453160"/>
              <a:ext cx="86601" cy="85237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24"/>
            <p:cNvSpPr/>
            <p:nvPr/>
          </p:nvSpPr>
          <p:spPr>
            <a:xfrm>
              <a:off x="1219782" y="6524114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725"/>
                  </a:moveTo>
                  <a:lnTo>
                    <a:pt x="0" y="12725"/>
                  </a:lnTo>
                  <a:lnTo>
                    <a:pt x="10782" y="20535"/>
                  </a:lnTo>
                  <a:lnTo>
                    <a:pt x="6667" y="33248"/>
                  </a:lnTo>
                  <a:lnTo>
                    <a:pt x="17449" y="25438"/>
                  </a:lnTo>
                  <a:lnTo>
                    <a:pt x="25704" y="25438"/>
                  </a:lnTo>
                  <a:lnTo>
                    <a:pt x="24117" y="20535"/>
                  </a:lnTo>
                  <a:lnTo>
                    <a:pt x="34899" y="12725"/>
                  </a:lnTo>
                  <a:close/>
                </a:path>
                <a:path w="34925" h="33654">
                  <a:moveTo>
                    <a:pt x="25704" y="25438"/>
                  </a:moveTo>
                  <a:lnTo>
                    <a:pt x="17449" y="25438"/>
                  </a:lnTo>
                  <a:lnTo>
                    <a:pt x="28232" y="33248"/>
                  </a:lnTo>
                  <a:lnTo>
                    <a:pt x="25704" y="25438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725"/>
                  </a:lnTo>
                  <a:lnTo>
                    <a:pt x="21564" y="12725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25"/>
            <p:cNvSpPr/>
            <p:nvPr/>
          </p:nvSpPr>
          <p:spPr>
            <a:xfrm>
              <a:off x="1097382" y="6453161"/>
              <a:ext cx="86705" cy="85236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26"/>
            <p:cNvSpPr/>
            <p:nvPr/>
          </p:nvSpPr>
          <p:spPr>
            <a:xfrm>
              <a:off x="1078483" y="6382207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725"/>
                  </a:moveTo>
                  <a:lnTo>
                    <a:pt x="0" y="12725"/>
                  </a:lnTo>
                  <a:lnTo>
                    <a:pt x="10782" y="20650"/>
                  </a:lnTo>
                  <a:lnTo>
                    <a:pt x="6667" y="33362"/>
                  </a:lnTo>
                  <a:lnTo>
                    <a:pt x="17449" y="25438"/>
                  </a:lnTo>
                  <a:lnTo>
                    <a:pt x="25667" y="25438"/>
                  </a:lnTo>
                  <a:lnTo>
                    <a:pt x="24117" y="20650"/>
                  </a:lnTo>
                  <a:lnTo>
                    <a:pt x="34899" y="12725"/>
                  </a:lnTo>
                  <a:close/>
                </a:path>
                <a:path w="34925" h="33654">
                  <a:moveTo>
                    <a:pt x="25667" y="25438"/>
                  </a:moveTo>
                  <a:lnTo>
                    <a:pt x="17449" y="25438"/>
                  </a:lnTo>
                  <a:lnTo>
                    <a:pt x="28232" y="33362"/>
                  </a:lnTo>
                  <a:lnTo>
                    <a:pt x="25667" y="25438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725"/>
                  </a:lnTo>
                  <a:lnTo>
                    <a:pt x="21564" y="12725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Segnaposto data 3">
            <a:extLst>
              <a:ext uri="{FF2B5EF4-FFF2-40B4-BE49-F238E27FC236}">
                <a16:creationId xmlns:a16="http://schemas.microsoft.com/office/drawing/2014/main" id="{D30CDEB2-DA54-DE45-AD6C-F8DC9C60A9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28600" y="6629400"/>
            <a:ext cx="2743200" cy="1524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Muli" pitchFamily="2" charset="77"/>
              </a:defRPr>
            </a:lvl1pPr>
          </a:lstStyle>
          <a:p>
            <a:fld id="{95B7B0B5-0B63-3644-99A4-AB904A50937F}" type="datetime1">
              <a:t>6/12/2020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76203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7">
            <a:extLst>
              <a:ext uri="{FF2B5EF4-FFF2-40B4-BE49-F238E27FC236}">
                <a16:creationId xmlns:a16="http://schemas.microsoft.com/office/drawing/2014/main" id="{3DA76E71-90F4-594C-8F95-9C1B8B8402A1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" y="5867400"/>
            <a:ext cx="12179300" cy="990600"/>
          </a:xfrm>
          <a:prstGeom prst="rect">
            <a:avLst/>
          </a:prstGeom>
        </p:spPr>
      </p:pic>
      <p:sp>
        <p:nvSpPr>
          <p:cNvPr id="8" name="object 17"/>
          <p:cNvSpPr txBox="1"/>
          <p:nvPr userDrawn="1"/>
        </p:nvSpPr>
        <p:spPr>
          <a:xfrm>
            <a:off x="1108150" y="6589455"/>
            <a:ext cx="9097887" cy="128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spc="5" dirty="0">
                <a:solidFill>
                  <a:schemeClr val="tx1"/>
                </a:solidFill>
                <a:latin typeface="Muli" pitchFamily="2" charset="77"/>
                <a:cs typeface="Arial"/>
              </a:rPr>
              <a:t>This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15" dirty="0">
                <a:solidFill>
                  <a:schemeClr val="tx1"/>
                </a:solidFill>
                <a:latin typeface="Muli" pitchFamily="2" charset="77"/>
                <a:cs typeface="Arial"/>
              </a:rPr>
              <a:t>project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15" dirty="0">
                <a:solidFill>
                  <a:schemeClr val="tx1"/>
                </a:solidFill>
                <a:latin typeface="Muli" pitchFamily="2" charset="77"/>
                <a:cs typeface="Arial"/>
              </a:rPr>
              <a:t>has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5" dirty="0">
                <a:solidFill>
                  <a:schemeClr val="tx1"/>
                </a:solidFill>
                <a:latin typeface="Muli" pitchFamily="2" charset="77"/>
                <a:cs typeface="Arial"/>
              </a:rPr>
              <a:t>received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25" dirty="0">
                <a:solidFill>
                  <a:schemeClr val="tx1"/>
                </a:solidFill>
                <a:latin typeface="Muli" pitchFamily="2" charset="77"/>
                <a:cs typeface="Arial"/>
              </a:rPr>
              <a:t>funding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25" dirty="0">
                <a:solidFill>
                  <a:schemeClr val="tx1"/>
                </a:solidFill>
                <a:latin typeface="Muli" pitchFamily="2" charset="77"/>
                <a:cs typeface="Arial"/>
              </a:rPr>
              <a:t>from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20" dirty="0">
                <a:solidFill>
                  <a:schemeClr val="tx1"/>
                </a:solidFill>
                <a:latin typeface="Muli" pitchFamily="2" charset="77"/>
                <a:cs typeface="Arial"/>
              </a:rPr>
              <a:t>the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5" dirty="0">
                <a:solidFill>
                  <a:schemeClr val="tx1"/>
                </a:solidFill>
                <a:latin typeface="Muli" pitchFamily="2" charset="77"/>
                <a:cs typeface="Arial"/>
              </a:rPr>
              <a:t>European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5" dirty="0">
                <a:solidFill>
                  <a:schemeClr val="tx1"/>
                </a:solidFill>
                <a:latin typeface="Muli" pitchFamily="2" charset="77"/>
                <a:cs typeface="Arial"/>
              </a:rPr>
              <a:t>Union’s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15" dirty="0">
                <a:solidFill>
                  <a:schemeClr val="tx1"/>
                </a:solidFill>
                <a:latin typeface="Muli" pitchFamily="2" charset="77"/>
                <a:cs typeface="Arial"/>
              </a:rPr>
              <a:t>Horizon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30" dirty="0">
                <a:solidFill>
                  <a:schemeClr val="tx1"/>
                </a:solidFill>
                <a:latin typeface="Muli" pitchFamily="2" charset="77"/>
                <a:cs typeface="Arial"/>
              </a:rPr>
              <a:t>2020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5" dirty="0">
                <a:solidFill>
                  <a:schemeClr val="tx1"/>
                </a:solidFill>
                <a:latin typeface="Muli" pitchFamily="2" charset="77"/>
                <a:cs typeface="Arial"/>
              </a:rPr>
              <a:t>research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25" dirty="0">
                <a:solidFill>
                  <a:schemeClr val="tx1"/>
                </a:solidFill>
                <a:latin typeface="Muli" pitchFamily="2" charset="77"/>
                <a:cs typeface="Arial"/>
              </a:rPr>
              <a:t>and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20" dirty="0">
                <a:solidFill>
                  <a:schemeClr val="tx1"/>
                </a:solidFill>
                <a:latin typeface="Muli" pitchFamily="2" charset="77"/>
                <a:cs typeface="Arial"/>
              </a:rPr>
              <a:t>innovation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20" dirty="0">
                <a:solidFill>
                  <a:schemeClr val="tx1"/>
                </a:solidFill>
                <a:latin typeface="Muli" pitchFamily="2" charset="77"/>
                <a:cs typeface="Arial"/>
              </a:rPr>
              <a:t>programme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15" dirty="0">
                <a:solidFill>
                  <a:schemeClr val="tx1"/>
                </a:solidFill>
                <a:latin typeface="Muli" pitchFamily="2" charset="77"/>
                <a:cs typeface="Arial"/>
              </a:rPr>
              <a:t>under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30" dirty="0">
                <a:solidFill>
                  <a:schemeClr val="tx1"/>
                </a:solidFill>
                <a:latin typeface="Muli" pitchFamily="2" charset="77"/>
                <a:cs typeface="Arial"/>
              </a:rPr>
              <a:t>grant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15" dirty="0">
                <a:solidFill>
                  <a:schemeClr val="tx1"/>
                </a:solidFill>
                <a:latin typeface="Muli" pitchFamily="2" charset="77"/>
                <a:cs typeface="Arial"/>
              </a:rPr>
              <a:t>agreement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No. </a:t>
            </a:r>
            <a:r>
              <a:rPr sz="750" spc="30" dirty="0">
                <a:solidFill>
                  <a:schemeClr val="tx1"/>
                </a:solidFill>
                <a:latin typeface="Muli" pitchFamily="2" charset="77"/>
                <a:cs typeface="Arial"/>
              </a:rPr>
              <a:t>823852</a:t>
            </a:r>
            <a:endParaRPr sz="750" dirty="0">
              <a:solidFill>
                <a:schemeClr val="tx1"/>
              </a:solidFill>
              <a:latin typeface="Muli" pitchFamily="2" charset="77"/>
              <a:cs typeface="Arial"/>
            </a:endParaRPr>
          </a:p>
        </p:txBody>
      </p:sp>
      <p:grpSp>
        <p:nvGrpSpPr>
          <p:cNvPr id="9" name="Gruppo 49">
            <a:extLst>
              <a:ext uri="{FF2B5EF4-FFF2-40B4-BE49-F238E27FC236}">
                <a16:creationId xmlns:a16="http://schemas.microsoft.com/office/drawing/2014/main" id="{7D04B1C9-7F08-9D47-BE96-BA7CF7910F57}"/>
              </a:ext>
            </a:extLst>
          </p:cNvPr>
          <p:cNvGrpSpPr/>
          <p:nvPr userDrawn="1"/>
        </p:nvGrpSpPr>
        <p:grpSpPr>
          <a:xfrm>
            <a:off x="457200" y="6477000"/>
            <a:ext cx="486409" cy="345440"/>
            <a:chOff x="995362" y="6228257"/>
            <a:chExt cx="486409" cy="345440"/>
          </a:xfrm>
        </p:grpSpPr>
        <p:sp>
          <p:nvSpPr>
            <p:cNvPr id="10" name="object 18"/>
            <p:cNvSpPr/>
            <p:nvPr/>
          </p:nvSpPr>
          <p:spPr>
            <a:xfrm>
              <a:off x="995362" y="6228257"/>
              <a:ext cx="486409" cy="345440"/>
            </a:xfrm>
            <a:custGeom>
              <a:avLst/>
              <a:gdLst/>
              <a:ahLst/>
              <a:cxnLst/>
              <a:rect l="l" t="t" r="r" b="b"/>
              <a:pathLst>
                <a:path w="486409" h="345440">
                  <a:moveTo>
                    <a:pt x="0" y="345097"/>
                  </a:moveTo>
                  <a:lnTo>
                    <a:pt x="486282" y="345097"/>
                  </a:lnTo>
                  <a:lnTo>
                    <a:pt x="486282" y="0"/>
                  </a:lnTo>
                  <a:lnTo>
                    <a:pt x="0" y="0"/>
                  </a:lnTo>
                  <a:lnTo>
                    <a:pt x="0" y="345097"/>
                  </a:lnTo>
                  <a:close/>
                </a:path>
              </a:pathLst>
            </a:custGeom>
            <a:solidFill>
              <a:srgbClr val="094E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9"/>
            <p:cNvSpPr/>
            <p:nvPr/>
          </p:nvSpPr>
          <p:spPr>
            <a:xfrm>
              <a:off x="1097493" y="6259376"/>
              <a:ext cx="86594" cy="85239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20"/>
            <p:cNvSpPr/>
            <p:nvPr/>
          </p:nvSpPr>
          <p:spPr>
            <a:xfrm>
              <a:off x="1219894" y="6240415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725"/>
                  </a:moveTo>
                  <a:lnTo>
                    <a:pt x="0" y="12725"/>
                  </a:lnTo>
                  <a:lnTo>
                    <a:pt x="10782" y="20523"/>
                  </a:lnTo>
                  <a:lnTo>
                    <a:pt x="6667" y="33248"/>
                  </a:lnTo>
                  <a:lnTo>
                    <a:pt x="17449" y="25438"/>
                  </a:lnTo>
                  <a:lnTo>
                    <a:pt x="25706" y="25438"/>
                  </a:lnTo>
                  <a:lnTo>
                    <a:pt x="24117" y="20523"/>
                  </a:lnTo>
                  <a:lnTo>
                    <a:pt x="34899" y="12725"/>
                  </a:lnTo>
                  <a:close/>
                </a:path>
                <a:path w="34925" h="33654">
                  <a:moveTo>
                    <a:pt x="25706" y="25438"/>
                  </a:moveTo>
                  <a:lnTo>
                    <a:pt x="17449" y="25438"/>
                  </a:lnTo>
                  <a:lnTo>
                    <a:pt x="28232" y="33248"/>
                  </a:lnTo>
                  <a:lnTo>
                    <a:pt x="25706" y="25438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725"/>
                  </a:lnTo>
                  <a:lnTo>
                    <a:pt x="21564" y="12725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21"/>
            <p:cNvSpPr/>
            <p:nvPr/>
          </p:nvSpPr>
          <p:spPr>
            <a:xfrm>
              <a:off x="1290485" y="6259376"/>
              <a:ext cx="86715" cy="85239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22"/>
            <p:cNvSpPr/>
            <p:nvPr/>
          </p:nvSpPr>
          <p:spPr>
            <a:xfrm>
              <a:off x="1361198" y="6382207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839"/>
                  </a:moveTo>
                  <a:lnTo>
                    <a:pt x="0" y="12839"/>
                  </a:lnTo>
                  <a:lnTo>
                    <a:pt x="10782" y="20650"/>
                  </a:lnTo>
                  <a:lnTo>
                    <a:pt x="6667" y="33362"/>
                  </a:lnTo>
                  <a:lnTo>
                    <a:pt x="17449" y="25552"/>
                  </a:lnTo>
                  <a:lnTo>
                    <a:pt x="25704" y="25552"/>
                  </a:lnTo>
                  <a:lnTo>
                    <a:pt x="24117" y="20650"/>
                  </a:lnTo>
                  <a:lnTo>
                    <a:pt x="34899" y="12839"/>
                  </a:lnTo>
                  <a:close/>
                </a:path>
                <a:path w="34925" h="33654">
                  <a:moveTo>
                    <a:pt x="25704" y="25552"/>
                  </a:moveTo>
                  <a:lnTo>
                    <a:pt x="17449" y="25552"/>
                  </a:lnTo>
                  <a:lnTo>
                    <a:pt x="28232" y="33362"/>
                  </a:lnTo>
                  <a:lnTo>
                    <a:pt x="25704" y="25552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839"/>
                  </a:lnTo>
                  <a:lnTo>
                    <a:pt x="21564" y="12839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23"/>
            <p:cNvSpPr/>
            <p:nvPr/>
          </p:nvSpPr>
          <p:spPr>
            <a:xfrm>
              <a:off x="1290485" y="6453160"/>
              <a:ext cx="86601" cy="85237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24"/>
            <p:cNvSpPr/>
            <p:nvPr/>
          </p:nvSpPr>
          <p:spPr>
            <a:xfrm>
              <a:off x="1219782" y="6524114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725"/>
                  </a:moveTo>
                  <a:lnTo>
                    <a:pt x="0" y="12725"/>
                  </a:lnTo>
                  <a:lnTo>
                    <a:pt x="10782" y="20535"/>
                  </a:lnTo>
                  <a:lnTo>
                    <a:pt x="6667" y="33248"/>
                  </a:lnTo>
                  <a:lnTo>
                    <a:pt x="17449" y="25438"/>
                  </a:lnTo>
                  <a:lnTo>
                    <a:pt x="25704" y="25438"/>
                  </a:lnTo>
                  <a:lnTo>
                    <a:pt x="24117" y="20535"/>
                  </a:lnTo>
                  <a:lnTo>
                    <a:pt x="34899" y="12725"/>
                  </a:lnTo>
                  <a:close/>
                </a:path>
                <a:path w="34925" h="33654">
                  <a:moveTo>
                    <a:pt x="25704" y="25438"/>
                  </a:moveTo>
                  <a:lnTo>
                    <a:pt x="17449" y="25438"/>
                  </a:lnTo>
                  <a:lnTo>
                    <a:pt x="28232" y="33248"/>
                  </a:lnTo>
                  <a:lnTo>
                    <a:pt x="25704" y="25438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725"/>
                  </a:lnTo>
                  <a:lnTo>
                    <a:pt x="21564" y="12725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25"/>
            <p:cNvSpPr/>
            <p:nvPr/>
          </p:nvSpPr>
          <p:spPr>
            <a:xfrm>
              <a:off x="1097382" y="6453161"/>
              <a:ext cx="86705" cy="8523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26"/>
            <p:cNvSpPr/>
            <p:nvPr/>
          </p:nvSpPr>
          <p:spPr>
            <a:xfrm>
              <a:off x="1078483" y="6382207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725"/>
                  </a:moveTo>
                  <a:lnTo>
                    <a:pt x="0" y="12725"/>
                  </a:lnTo>
                  <a:lnTo>
                    <a:pt x="10782" y="20650"/>
                  </a:lnTo>
                  <a:lnTo>
                    <a:pt x="6667" y="33362"/>
                  </a:lnTo>
                  <a:lnTo>
                    <a:pt x="17449" y="25438"/>
                  </a:lnTo>
                  <a:lnTo>
                    <a:pt x="25667" y="25438"/>
                  </a:lnTo>
                  <a:lnTo>
                    <a:pt x="24117" y="20650"/>
                  </a:lnTo>
                  <a:lnTo>
                    <a:pt x="34899" y="12725"/>
                  </a:lnTo>
                  <a:close/>
                </a:path>
                <a:path w="34925" h="33654">
                  <a:moveTo>
                    <a:pt x="25667" y="25438"/>
                  </a:moveTo>
                  <a:lnTo>
                    <a:pt x="17449" y="25438"/>
                  </a:lnTo>
                  <a:lnTo>
                    <a:pt x="28232" y="33362"/>
                  </a:lnTo>
                  <a:lnTo>
                    <a:pt x="25667" y="25438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725"/>
                  </a:lnTo>
                  <a:lnTo>
                    <a:pt x="21564" y="12725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753052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8" r:id="rId2"/>
    <p:sldLayoutId id="2147483689" r:id="rId3"/>
    <p:sldLayoutId id="2147483690" r:id="rId4"/>
    <p:sldLayoutId id="2147483693" r:id="rId5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2528A25B-B3ED-E542-825D-E47ADBA26CED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" y="5778500"/>
            <a:ext cx="12179300" cy="107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822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95" r:id="rId9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63/1.5142084" TargetMode="External"/><Relationship Id="rId2" Type="http://schemas.openxmlformats.org/officeDocument/2006/relationships/hyperlink" Target="https://github.com/panosc-portal/frontend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638896" y="2890391"/>
            <a:ext cx="6971704" cy="538609"/>
          </a:xfrm>
        </p:spPr>
        <p:txBody>
          <a:bodyPr/>
          <a:lstStyle/>
          <a:p>
            <a:r>
              <a:rPr lang="en-US" spc="90" dirty="0" smtClean="0"/>
              <a:t>Portal Demo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4"/>
          </p:nvPr>
        </p:nvSpPr>
        <p:spPr>
          <a:xfrm>
            <a:off x="1638897" y="4278868"/>
            <a:ext cx="6971704" cy="692497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90"/>
              </a:spcBef>
            </a:pPr>
            <a:r>
              <a:rPr lang="en-US" spc="50" dirty="0" smtClean="0">
                <a:solidFill>
                  <a:srgbClr val="4C4D4F"/>
                </a:solidFill>
                <a:cs typeface="Arial"/>
              </a:rPr>
              <a:t>16</a:t>
            </a:r>
            <a:r>
              <a:rPr lang="en-US" spc="75" dirty="0" smtClean="0">
                <a:solidFill>
                  <a:srgbClr val="4C4D4F"/>
                </a:solidFill>
                <a:cs typeface="Arial"/>
              </a:rPr>
              <a:t> </a:t>
            </a:r>
            <a:r>
              <a:rPr lang="en-US" spc="10" dirty="0" smtClean="0">
                <a:solidFill>
                  <a:srgbClr val="4C4D4F"/>
                </a:solidFill>
                <a:cs typeface="Arial"/>
              </a:rPr>
              <a:t>June</a:t>
            </a:r>
            <a:r>
              <a:rPr lang="en-US" spc="-60" dirty="0" smtClean="0">
                <a:solidFill>
                  <a:srgbClr val="4C4D4F"/>
                </a:solidFill>
                <a:cs typeface="Arial"/>
              </a:rPr>
              <a:t> </a:t>
            </a:r>
            <a:r>
              <a:rPr lang="en-US" spc="90" dirty="0" smtClean="0">
                <a:solidFill>
                  <a:srgbClr val="4C4D4F"/>
                </a:solidFill>
                <a:cs typeface="Arial"/>
              </a:rPr>
              <a:t>2020</a:t>
            </a:r>
            <a:endParaRPr lang="en-US" dirty="0">
              <a:cs typeface="Arial"/>
            </a:endParaRPr>
          </a:p>
          <a:p>
            <a:pPr>
              <a:lnSpc>
                <a:spcPct val="100000"/>
              </a:lnSpc>
              <a:spcBef>
                <a:spcPts val="590"/>
              </a:spcBef>
            </a:pPr>
            <a:r>
              <a:rPr lang="en-US" b="0" spc="-5" dirty="0" smtClean="0">
                <a:solidFill>
                  <a:srgbClr val="4C4D4F"/>
                </a:solidFill>
                <a:cs typeface="Arial"/>
              </a:rPr>
              <a:t>Jakub Grosz </a:t>
            </a:r>
            <a:r>
              <a:rPr lang="en-US" b="0" spc="-5" dirty="0" smtClean="0">
                <a:solidFill>
                  <a:srgbClr val="4C4D4F"/>
                </a:solidFill>
                <a:latin typeface="Muli" panose="00000500000000000000" pitchFamily="2" charset="0"/>
                <a:cs typeface="Arial"/>
              </a:rPr>
              <a:t>(ELI) on behalf of PaNOSC</a:t>
            </a:r>
            <a:endParaRPr lang="en-US" b="0" dirty="0">
              <a:latin typeface="Muli" panose="00000500000000000000" pitchFamily="2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97523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7"/>
          <p:cNvSpPr txBox="1">
            <a:spLocks/>
          </p:cNvSpPr>
          <p:nvPr/>
        </p:nvSpPr>
        <p:spPr>
          <a:xfrm>
            <a:off x="462776" y="527964"/>
            <a:ext cx="9214624" cy="446276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900" b="1" dirty="0" smtClean="0">
                <a:solidFill>
                  <a:srgbClr val="4A4E4F"/>
                </a:solidFill>
                <a:latin typeface="Muli" panose="00000500000000000000" pitchFamily="2" charset="0"/>
              </a:rPr>
              <a:t>Goal of this Presentation</a:t>
            </a:r>
            <a:endParaRPr lang="en-US" sz="2900" b="1" dirty="0">
              <a:solidFill>
                <a:srgbClr val="4A4E4F"/>
              </a:solidFill>
              <a:latin typeface="Muli" panose="00000500000000000000" pitchFamily="2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62776" y="1535668"/>
            <a:ext cx="10891024" cy="3554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en-US" b="1" dirty="0" smtClean="0">
                <a:solidFill>
                  <a:srgbClr val="4A4E4F"/>
                </a:solidFill>
                <a:latin typeface="Muli" panose="00000500000000000000" pitchFamily="2" charset="0"/>
              </a:rPr>
              <a:t>Demonstrate working with PaNOSC Portal from user perspective: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4A4E4F"/>
                </a:solidFill>
                <a:latin typeface="Muli" panose="00000500000000000000" pitchFamily="2" charset="0"/>
              </a:rPr>
              <a:t>Browsing data catalogue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4A4E4F"/>
                </a:solidFill>
                <a:latin typeface="Muli" panose="00000500000000000000" pitchFamily="2" charset="0"/>
              </a:rPr>
              <a:t>Searching data: categories, </a:t>
            </a:r>
            <a:r>
              <a:rPr lang="en-US" b="1" dirty="0" smtClean="0">
                <a:solidFill>
                  <a:srgbClr val="4A4E4F"/>
                </a:solidFill>
                <a:latin typeface="Muli" panose="00000500000000000000" pitchFamily="2" charset="0"/>
              </a:rPr>
              <a:t>full-text query, parameters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4A4E4F"/>
                </a:solidFill>
                <a:latin typeface="Muli" panose="00000500000000000000" pitchFamily="2" charset="0"/>
              </a:rPr>
              <a:t>Exploring </a:t>
            </a:r>
            <a:r>
              <a:rPr lang="en-US" b="1" dirty="0">
                <a:solidFill>
                  <a:srgbClr val="4A4E4F"/>
                </a:solidFill>
                <a:latin typeface="Muli" panose="00000500000000000000" pitchFamily="2" charset="0"/>
              </a:rPr>
              <a:t>selected </a:t>
            </a:r>
            <a:r>
              <a:rPr lang="en-US" b="1" dirty="0" smtClean="0">
                <a:solidFill>
                  <a:srgbClr val="4A4E4F"/>
                </a:solidFill>
                <a:latin typeface="Muli" panose="00000500000000000000" pitchFamily="2" charset="0"/>
              </a:rPr>
              <a:t>document, its metadata, and datasets</a:t>
            </a:r>
            <a:endParaRPr lang="en-US" b="1" dirty="0">
              <a:solidFill>
                <a:srgbClr val="4A4E4F"/>
              </a:solidFill>
              <a:latin typeface="Muli" panose="00000500000000000000" pitchFamily="2" charset="0"/>
            </a:endParaRP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4A4E4F"/>
                </a:solidFill>
                <a:latin typeface="Muli" panose="00000500000000000000" pitchFamily="2" charset="0"/>
              </a:rPr>
              <a:t>Selecting and launching reproducible data </a:t>
            </a:r>
            <a:r>
              <a:rPr lang="en-US" b="1" dirty="0">
                <a:solidFill>
                  <a:srgbClr val="4A4E4F"/>
                </a:solidFill>
                <a:latin typeface="Muli" panose="00000500000000000000" pitchFamily="2" charset="0"/>
              </a:rPr>
              <a:t>analysis </a:t>
            </a:r>
            <a:r>
              <a:rPr lang="en-US" b="1" dirty="0" smtClean="0">
                <a:solidFill>
                  <a:srgbClr val="4A4E4F"/>
                </a:solidFill>
                <a:latin typeface="Muli" panose="00000500000000000000" pitchFamily="2" charset="0"/>
              </a:rPr>
              <a:t>environment</a:t>
            </a:r>
            <a:endParaRPr lang="en-US" b="1" dirty="0">
              <a:solidFill>
                <a:srgbClr val="4A4E4F"/>
              </a:solidFill>
              <a:latin typeface="Muli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2835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4262681" y="2828925"/>
            <a:ext cx="5371858" cy="1108196"/>
          </a:xfrm>
          <a:prstGeom prst="roundRect">
            <a:avLst/>
          </a:prstGeom>
          <a:noFill/>
          <a:ln w="38100">
            <a:solidFill>
              <a:srgbClr val="B5347B"/>
            </a:solidFill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7109460" y="704850"/>
            <a:ext cx="1104900" cy="1104900"/>
          </a:xfrm>
          <a:prstGeom prst="roundRect">
            <a:avLst/>
          </a:prstGeom>
          <a:solidFill>
            <a:srgbClr val="B5347B"/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7"/>
          <p:cNvSpPr txBox="1">
            <a:spLocks/>
          </p:cNvSpPr>
          <p:nvPr/>
        </p:nvSpPr>
        <p:spPr>
          <a:xfrm>
            <a:off x="462776" y="527964"/>
            <a:ext cx="9214624" cy="446276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900" b="1" dirty="0" smtClean="0">
                <a:solidFill>
                  <a:srgbClr val="B5347B"/>
                </a:solidFill>
                <a:latin typeface="Muli" panose="00000500000000000000" pitchFamily="2" charset="0"/>
              </a:rPr>
              <a:t>Frontend</a:t>
            </a:r>
            <a:r>
              <a:rPr lang="en-US" sz="2900" b="1" dirty="0" smtClean="0">
                <a:solidFill>
                  <a:srgbClr val="4A4E4F"/>
                </a:solidFill>
                <a:latin typeface="Muli" panose="00000500000000000000" pitchFamily="2" charset="0"/>
              </a:rPr>
              <a:t> of the PaNOSC Portal</a:t>
            </a:r>
            <a:endParaRPr lang="en-US" sz="2900" b="1" dirty="0">
              <a:solidFill>
                <a:srgbClr val="4A4E4F"/>
              </a:solidFill>
              <a:latin typeface="Muli" panose="00000500000000000000" pitchFamily="2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62777" y="1535668"/>
            <a:ext cx="365202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4A4E4F"/>
                </a:solidFill>
                <a:latin typeface="Muli" panose="00000500000000000000" pitchFamily="2" charset="0"/>
              </a:rPr>
              <a:t>WP4 - Task </a:t>
            </a:r>
            <a:r>
              <a:rPr lang="en-US" b="1" dirty="0">
                <a:solidFill>
                  <a:srgbClr val="4A4E4F"/>
                </a:solidFill>
                <a:latin typeface="Muli" panose="00000500000000000000" pitchFamily="2" charset="0"/>
              </a:rPr>
              <a:t>4.3: Portal for remote data analysis (M13-36</a:t>
            </a:r>
            <a:r>
              <a:rPr lang="en-US" b="1" dirty="0" smtClean="0">
                <a:solidFill>
                  <a:srgbClr val="4A4E4F"/>
                </a:solidFill>
                <a:latin typeface="Muli" panose="00000500000000000000" pitchFamily="2" charset="0"/>
              </a:rPr>
              <a:t>)</a:t>
            </a:r>
          </a:p>
          <a:p>
            <a:endParaRPr lang="en-US" b="1" dirty="0">
              <a:solidFill>
                <a:srgbClr val="4A4E4F"/>
              </a:solidFill>
              <a:latin typeface="Muli" panose="00000500000000000000" pitchFamily="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C33822-7C99-564E-993D-0F8A246F7C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5787" y="795301"/>
            <a:ext cx="7736613" cy="4969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922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7"/>
          <p:cNvSpPr txBox="1">
            <a:spLocks/>
          </p:cNvSpPr>
          <p:nvPr/>
        </p:nvSpPr>
        <p:spPr>
          <a:xfrm>
            <a:off x="462776" y="527964"/>
            <a:ext cx="9214624" cy="446276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900" b="1" dirty="0" smtClean="0">
                <a:solidFill>
                  <a:srgbClr val="4A4E4F"/>
                </a:solidFill>
                <a:latin typeface="Muli" panose="00000500000000000000" pitchFamily="2" charset="0"/>
              </a:rPr>
              <a:t>Objectives of the PaNOSC Portal frontend</a:t>
            </a:r>
            <a:endParaRPr lang="en-US" sz="2900" b="1" dirty="0">
              <a:solidFill>
                <a:srgbClr val="4A4E4F"/>
              </a:solidFill>
              <a:latin typeface="Muli" panose="00000500000000000000" pitchFamily="2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62776" y="1535668"/>
            <a:ext cx="10205224" cy="38870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4A4E4F"/>
                </a:solidFill>
                <a:latin typeface="Muli" panose="00000500000000000000" pitchFamily="2" charset="0"/>
              </a:rPr>
              <a:t>User-friendly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4A4E4F"/>
                </a:solidFill>
                <a:latin typeface="Muli" panose="00000500000000000000" pitchFamily="2" charset="0"/>
              </a:rPr>
              <a:t>Data-driven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4A4E4F"/>
                </a:solidFill>
                <a:latin typeface="Muli" panose="00000500000000000000" pitchFamily="2" charset="0"/>
              </a:rPr>
              <a:t>Fast </a:t>
            </a:r>
            <a:r>
              <a:rPr lang="en-US" b="1" dirty="0">
                <a:solidFill>
                  <a:srgbClr val="4A4E4F"/>
                </a:solidFill>
                <a:latin typeface="Muli" panose="00000500000000000000" pitchFamily="2" charset="0"/>
              </a:rPr>
              <a:t>&amp; lightweight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4A4E4F"/>
                </a:solidFill>
                <a:latin typeface="Muli" panose="00000500000000000000" pitchFamily="2" charset="0"/>
              </a:rPr>
              <a:t>Easily </a:t>
            </a:r>
            <a:r>
              <a:rPr lang="en-US" b="1" dirty="0" smtClean="0">
                <a:solidFill>
                  <a:srgbClr val="4A4E4F"/>
                </a:solidFill>
                <a:latin typeface="Muli" panose="00000500000000000000" pitchFamily="2" charset="0"/>
              </a:rPr>
              <a:t>extendable</a:t>
            </a:r>
            <a:endParaRPr lang="en-US" b="1" dirty="0">
              <a:solidFill>
                <a:srgbClr val="4A4E4F"/>
              </a:solidFill>
              <a:latin typeface="Muli" panose="00000500000000000000" pitchFamily="2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4A4E4F"/>
                </a:solidFill>
                <a:latin typeface="Muli" panose="00000500000000000000" pitchFamily="2" charset="0"/>
              </a:rPr>
              <a:t>High </a:t>
            </a:r>
            <a:r>
              <a:rPr lang="en-US" b="1" dirty="0">
                <a:solidFill>
                  <a:srgbClr val="4A4E4F"/>
                </a:solidFill>
                <a:latin typeface="Muli" panose="00000500000000000000" pitchFamily="2" charset="0"/>
              </a:rPr>
              <a:t>quality minimalist UI/UX design (light and dark </a:t>
            </a:r>
            <a:r>
              <a:rPr lang="en-US" b="1" dirty="0" smtClean="0">
                <a:solidFill>
                  <a:srgbClr val="4A4E4F"/>
                </a:solidFill>
                <a:latin typeface="Muli" panose="00000500000000000000" pitchFamily="2" charset="0"/>
              </a:rPr>
              <a:t>themes + facility-specific themes)</a:t>
            </a:r>
            <a:endParaRPr lang="en-US" b="1" dirty="0">
              <a:solidFill>
                <a:srgbClr val="4A4E4F"/>
              </a:solidFill>
              <a:latin typeface="Muli" panose="00000500000000000000" pitchFamily="2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4A4E4F"/>
                </a:solidFill>
                <a:latin typeface="Muli" panose="00000500000000000000" pitchFamily="2" charset="0"/>
              </a:rPr>
              <a:t>Use widely </a:t>
            </a:r>
            <a:r>
              <a:rPr lang="en-US" b="1" dirty="0" smtClean="0">
                <a:solidFill>
                  <a:srgbClr val="4A4E4F"/>
                </a:solidFill>
                <a:latin typeface="Muli" panose="00000500000000000000" pitchFamily="2" charset="0"/>
              </a:rPr>
              <a:t>adopted web frontend </a:t>
            </a:r>
            <a:r>
              <a:rPr lang="en-US" b="1" dirty="0">
                <a:solidFill>
                  <a:srgbClr val="4A4E4F"/>
                </a:solidFill>
                <a:latin typeface="Muli" panose="00000500000000000000" pitchFamily="2" charset="0"/>
              </a:rPr>
              <a:t>framework (React)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4A4E4F"/>
                </a:solidFill>
                <a:latin typeface="Muli" panose="00000500000000000000" pitchFamily="2" charset="0"/>
              </a:rPr>
              <a:t>Responsive, </a:t>
            </a:r>
            <a:r>
              <a:rPr lang="en-US" b="1" dirty="0">
                <a:solidFill>
                  <a:srgbClr val="4A4E4F"/>
                </a:solidFill>
                <a:latin typeface="Muli" panose="00000500000000000000" pitchFamily="2" charset="0"/>
              </a:rPr>
              <a:t>modular</a:t>
            </a:r>
            <a:r>
              <a:rPr lang="en-US" b="1" dirty="0" smtClean="0">
                <a:solidFill>
                  <a:srgbClr val="4A4E4F"/>
                </a:solidFill>
                <a:latin typeface="Muli" panose="00000500000000000000" pitchFamily="2" charset="0"/>
              </a:rPr>
              <a:t> layout</a:t>
            </a:r>
            <a:endParaRPr lang="en-US" b="1" dirty="0">
              <a:solidFill>
                <a:srgbClr val="4A4E4F"/>
              </a:solidFill>
              <a:latin typeface="Muli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3182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7"/>
          <p:cNvSpPr txBox="1">
            <a:spLocks/>
          </p:cNvSpPr>
          <p:nvPr/>
        </p:nvSpPr>
        <p:spPr>
          <a:xfrm>
            <a:off x="462776" y="527964"/>
            <a:ext cx="9214624" cy="446276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900" b="1" dirty="0" smtClean="0">
                <a:solidFill>
                  <a:srgbClr val="4A4E4F"/>
                </a:solidFill>
                <a:latin typeface="Muli" panose="00000500000000000000" pitchFamily="2" charset="0"/>
              </a:rPr>
              <a:t>Data in this demo</a:t>
            </a:r>
            <a:endParaRPr lang="en-US" sz="2900" b="1" dirty="0">
              <a:solidFill>
                <a:srgbClr val="4A4E4F"/>
              </a:solidFill>
              <a:latin typeface="Muli" panose="00000500000000000000" pitchFamily="2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62776" y="1535668"/>
            <a:ext cx="10205224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4A4E4F"/>
                </a:solidFill>
                <a:latin typeface="Muli" panose="00000500000000000000" pitchFamily="2" charset="0"/>
              </a:rPr>
              <a:t>Sample database conforming to data model </a:t>
            </a:r>
            <a:r>
              <a:rPr lang="en-US" b="1" dirty="0">
                <a:solidFill>
                  <a:srgbClr val="4A4E4F"/>
                </a:solidFill>
                <a:latin typeface="Muli" panose="00000500000000000000" pitchFamily="2" charset="0"/>
              </a:rPr>
              <a:t>from WP3 - Data Catalogue Services</a:t>
            </a:r>
            <a:endParaRPr lang="en-US" b="1" dirty="0" smtClean="0">
              <a:solidFill>
                <a:srgbClr val="4A4E4F"/>
              </a:solidFill>
              <a:latin typeface="Muli" panose="00000500000000000000" pitchFamily="2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4A4E4F"/>
                </a:solidFill>
                <a:latin typeface="Muli" panose="00000500000000000000" pitchFamily="2" charset="0"/>
              </a:rPr>
              <a:t>Prototype search functionality using WP3 search API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4A4E4F"/>
                </a:solidFill>
                <a:latin typeface="Muli" panose="00000500000000000000" pitchFamily="2" charset="0"/>
              </a:rPr>
              <a:t>All runs locally on laptop in Docker containers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4A4E4F"/>
                </a:solidFill>
                <a:latin typeface="Muli" panose="00000500000000000000" pitchFamily="2" charset="0"/>
                <a:hlinkClick r:id="rId2"/>
              </a:rPr>
              <a:t>https://github.com/panosc-portal/frontend</a:t>
            </a:r>
            <a:endParaRPr lang="en-US" sz="1400" b="1" dirty="0">
              <a:solidFill>
                <a:srgbClr val="4A4E4F"/>
              </a:solidFill>
              <a:latin typeface="Muli" panose="00000500000000000000" pitchFamily="2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b="1" dirty="0" smtClean="0">
              <a:solidFill>
                <a:srgbClr val="4A4E4F"/>
              </a:solidFill>
              <a:latin typeface="Muli" panose="00000500000000000000" pitchFamily="2" charset="0"/>
            </a:endParaRPr>
          </a:p>
          <a:p>
            <a:pPr>
              <a:lnSpc>
                <a:spcPct val="200000"/>
              </a:lnSpc>
            </a:pPr>
            <a:r>
              <a:rPr lang="en-US" b="1" dirty="0" smtClean="0">
                <a:solidFill>
                  <a:srgbClr val="4A4E4F"/>
                </a:solidFill>
                <a:latin typeface="Muli" panose="00000500000000000000" pitchFamily="2" charset="0"/>
              </a:rPr>
              <a:t>Presented </a:t>
            </a:r>
            <a:r>
              <a:rPr lang="en-US" b="1" dirty="0" err="1" smtClean="0">
                <a:solidFill>
                  <a:srgbClr val="4A4E4F"/>
                </a:solidFill>
                <a:latin typeface="Muli" panose="00000500000000000000" pitchFamily="2" charset="0"/>
              </a:rPr>
              <a:t>Jupyter</a:t>
            </a:r>
            <a:r>
              <a:rPr lang="en-US" b="1" dirty="0" smtClean="0">
                <a:solidFill>
                  <a:srgbClr val="4A4E4F"/>
                </a:solidFill>
                <a:latin typeface="Muli" panose="00000500000000000000" pitchFamily="2" charset="0"/>
              </a:rPr>
              <a:t> notebook:</a:t>
            </a:r>
          </a:p>
          <a:p>
            <a:pPr>
              <a:lnSpc>
                <a:spcPct val="200000"/>
              </a:lnSpc>
            </a:pPr>
            <a:r>
              <a:rPr lang="en-US" b="1" dirty="0">
                <a:solidFill>
                  <a:srgbClr val="4A4E4F"/>
                </a:solidFill>
                <a:latin typeface="Muli" panose="00000500000000000000" pitchFamily="2" charset="0"/>
              </a:rPr>
              <a:t>Recoil effects on reflection from relativistic mirrors in laser </a:t>
            </a:r>
            <a:r>
              <a:rPr lang="en-US" b="1" dirty="0" smtClean="0">
                <a:solidFill>
                  <a:srgbClr val="4A4E4F"/>
                </a:solidFill>
                <a:latin typeface="Muli" panose="00000500000000000000" pitchFamily="2" charset="0"/>
              </a:rPr>
              <a:t>plasmas (Petr Valenta et al.)</a:t>
            </a:r>
          </a:p>
          <a:p>
            <a:pPr>
              <a:lnSpc>
                <a:spcPct val="200000"/>
              </a:lnSpc>
            </a:pPr>
            <a:r>
              <a:rPr lang="en-US" sz="1400" b="1" dirty="0">
                <a:solidFill>
                  <a:srgbClr val="4A4E4F"/>
                </a:solidFill>
                <a:latin typeface="Muli" panose="00000500000000000000" pitchFamily="2" charset="0"/>
                <a:hlinkClick r:id="rId3"/>
              </a:rPr>
              <a:t>https://</a:t>
            </a:r>
            <a:r>
              <a:rPr lang="en-US" sz="1400" b="1" dirty="0" smtClean="0">
                <a:solidFill>
                  <a:srgbClr val="4A4E4F"/>
                </a:solidFill>
                <a:latin typeface="Muli" panose="00000500000000000000" pitchFamily="2" charset="0"/>
                <a:hlinkClick r:id="rId3"/>
              </a:rPr>
              <a:t>doi.org/10.1063/1.5142084</a:t>
            </a:r>
            <a:endParaRPr lang="en-US" sz="1400" b="1" dirty="0" smtClean="0">
              <a:solidFill>
                <a:srgbClr val="4A4E4F"/>
              </a:solidFill>
              <a:latin typeface="Muli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3724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4"/>
          </p:nvPr>
        </p:nvSpPr>
        <p:spPr/>
        <p:txBody>
          <a:bodyPr/>
          <a:lstStyle/>
          <a:p>
            <a:r>
              <a:rPr lang="en-US" dirty="0" smtClean="0"/>
              <a:t>jakub.grosz@eli-beams.eu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78313"/>
      </p:ext>
    </p:extLst>
  </p:cSld>
  <p:clrMapOvr>
    <a:masterClrMapping/>
  </p:clrMapOvr>
</p:sld>
</file>

<file path=ppt/theme/theme1.xml><?xml version="1.0" encoding="utf-8"?>
<a:theme xmlns:a="http://schemas.openxmlformats.org/drawingml/2006/main" name="First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ogo+EUtex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PaNOSC_EUflag+ba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PaNOSC_LOGO-onl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PaNOSC_ppt_template_DEF.potx</Template>
  <TotalTime>5587</TotalTime>
  <Words>173</Words>
  <Application>Microsoft Office PowerPoint</Application>
  <PresentationFormat>Widescreen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Muli</vt:lpstr>
      <vt:lpstr>First Slide</vt:lpstr>
      <vt:lpstr>Logo+EUtext</vt:lpstr>
      <vt:lpstr>PaNOSC_EUflag+bar</vt:lpstr>
      <vt:lpstr>PaNOSC_LOGO-only</vt:lpstr>
      <vt:lpstr>Portal Demo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Presentation  on one or more lines</dc:title>
  <dc:subject/>
  <dc:creator>Grosz Jakub</dc:creator>
  <cp:keywords/>
  <dc:description/>
  <cp:lastModifiedBy>Grosz Jakub</cp:lastModifiedBy>
  <cp:revision>44</cp:revision>
  <dcterms:created xsi:type="dcterms:W3CDTF">2019-04-23T08:59:57Z</dcterms:created>
  <dcterms:modified xsi:type="dcterms:W3CDTF">2020-06-16T06:00:55Z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2019-04-19T10:00:00Z</vt:filetime>
  </property>
  <property fmtid="{D5CDD505-2E9C-101B-9397-08002B2CF9AE}" pid="3" name="Creator">
    <vt:lpwstr>Adobe InDesign CC 14.0 (Macintosh)</vt:lpwstr>
  </property>
  <property fmtid="{D5CDD505-2E9C-101B-9397-08002B2CF9AE}" pid="4" name="LastSaved">
    <vt:filetime>2019-04-23T10:00:00Z</vt:filetime>
  </property>
</Properties>
</file>