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78" r:id="rId2"/>
    <p:sldId id="392" r:id="rId3"/>
    <p:sldId id="395" r:id="rId4"/>
    <p:sldId id="396" r:id="rId5"/>
    <p:sldId id="259" r:id="rId6"/>
    <p:sldId id="397" r:id="rId7"/>
    <p:sldId id="398" r:id="rId8"/>
    <p:sldId id="39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7" autoAdjust="0"/>
    <p:restoredTop sz="95701" autoAdjust="0"/>
  </p:normalViewPr>
  <p:slideViewPr>
    <p:cSldViewPr>
      <p:cViewPr varScale="1">
        <p:scale>
          <a:sx n="95" d="100"/>
          <a:sy n="95" d="100"/>
        </p:scale>
        <p:origin x="184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8A7E2-570A-40BA-9003-659853E9FFD2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8279B-9989-4EF9-BE9F-EB4299CCF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33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640"/>
            <a:ext cx="9144000" cy="1470025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70065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3800488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 sz="3200" b="0"/>
            </a:lvl1pPr>
            <a:lvl2pPr marL="1028700" indent="-571500">
              <a:buFont typeface="Arial" pitchFamily="34" charset="0"/>
              <a:buChar char="•"/>
              <a:defRPr sz="2800" b="0"/>
            </a:lvl2pPr>
            <a:lvl3pPr marL="1485900" indent="-571500">
              <a:buFont typeface="Arial" pitchFamily="34" charset="0"/>
              <a:buChar char="•"/>
              <a:defRPr sz="2400" b="0"/>
            </a:lvl3pPr>
            <a:lvl4pPr marL="1943100" indent="-571500">
              <a:buFont typeface="Arial" pitchFamily="34" charset="0"/>
              <a:buChar char="•"/>
              <a:defRPr sz="2000" b="0"/>
            </a:lvl4pPr>
            <a:lvl5pPr marL="2400300" indent="-571500">
              <a:buFont typeface="Arial" pitchFamily="34" charset="0"/>
              <a:buChar char="•"/>
              <a:defRPr sz="18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A90FBD-B51D-4215-A9B9-979EAF89FF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56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3800488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 sz="3200" b="0"/>
            </a:lvl1pPr>
            <a:lvl2pPr marL="1028700" indent="-571500">
              <a:buFont typeface="Arial" pitchFamily="34" charset="0"/>
              <a:buChar char="•"/>
              <a:defRPr sz="2800" b="0"/>
            </a:lvl2pPr>
            <a:lvl3pPr marL="1485900" indent="-571500">
              <a:buFont typeface="Arial" pitchFamily="34" charset="0"/>
              <a:buChar char="•"/>
              <a:defRPr sz="2400" b="0"/>
            </a:lvl3pPr>
            <a:lvl4pPr marL="1943100" indent="-571500">
              <a:buFont typeface="Arial" pitchFamily="34" charset="0"/>
              <a:buChar char="•"/>
              <a:defRPr sz="2000" b="0"/>
            </a:lvl4pPr>
            <a:lvl5pPr marL="2400300" indent="-571500">
              <a:buFont typeface="Arial" pitchFamily="34" charset="0"/>
              <a:buChar char="•"/>
              <a:defRPr sz="18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A90FBD-B51D-4215-A9B9-979EAF89FF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001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3800488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 sz="3200" b="0"/>
            </a:lvl1pPr>
            <a:lvl2pPr marL="1028700" indent="-571500">
              <a:buFont typeface="Arial" pitchFamily="34" charset="0"/>
              <a:buChar char="•"/>
              <a:defRPr sz="2800" b="0"/>
            </a:lvl2pPr>
            <a:lvl3pPr marL="1485900" indent="-571500">
              <a:buFont typeface="Arial" pitchFamily="34" charset="0"/>
              <a:buChar char="•"/>
              <a:defRPr sz="2400" b="0"/>
            </a:lvl3pPr>
            <a:lvl4pPr marL="1943100" indent="-571500">
              <a:buFont typeface="Arial" pitchFamily="34" charset="0"/>
              <a:buChar char="•"/>
              <a:defRPr sz="2000" b="0"/>
            </a:lvl4pPr>
            <a:lvl5pPr marL="2400300" indent="-571500">
              <a:buFont typeface="Arial" pitchFamily="34" charset="0"/>
              <a:buChar char="•"/>
              <a:defRPr sz="18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8A8E1F-6A49-45DF-A8C4-C4F6E43A2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94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 baseline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aseline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6235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86047"/>
            <a:ext cx="7848872" cy="1362075"/>
          </a:xfrm>
        </p:spPr>
        <p:txBody>
          <a:bodyPr anchor="t"/>
          <a:lstStyle>
            <a:lvl1pPr algn="l">
              <a:defRPr sz="4400" b="1" cap="none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85860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12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57338"/>
            <a:ext cx="3810000" cy="451486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3810000" cy="38004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3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4040188" cy="63976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897331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82951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25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9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5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08477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51419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74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71942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4591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638680"/>
            <a:ext cx="5486400" cy="804862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306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57338"/>
            <a:ext cx="7772400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fld id="{62AF65A6-CDEF-47C4-B930-177F2A002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19" descr="SCI41098_PPT_Templates_bottom_STF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5294313"/>
            <a:ext cx="7580312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5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rgbClr val="3C8C9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cgdm.web.cern.ch/dynafed-dynamic-federation-projec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cgdm.web.cern.ch/dynafed-dynamic-federation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4784"/>
            <a:ext cx="9144000" cy="4104456"/>
          </a:xfrm>
        </p:spPr>
        <p:txBody>
          <a:bodyPr/>
          <a:lstStyle/>
          <a:p>
            <a:r>
              <a:rPr lang="en-GB" dirty="0"/>
              <a:t>STFC in </a:t>
            </a:r>
            <a:r>
              <a:rPr lang="en-GB" dirty="0" err="1"/>
              <a:t>PaNOSC</a:t>
            </a:r>
            <a:br>
              <a:rPr lang="en-GB" sz="4000" dirty="0"/>
            </a:br>
            <a:br>
              <a:rPr lang="en-GB" sz="4000" dirty="0"/>
            </a:br>
            <a:br>
              <a:rPr lang="en-GB" sz="4000" dirty="0"/>
            </a:br>
            <a:br>
              <a:rPr lang="en-GB" sz="4000" dirty="0"/>
            </a:br>
            <a:r>
              <a:rPr lang="en-GB" sz="2800" b="0" dirty="0" err="1"/>
              <a:t>Catalin</a:t>
            </a:r>
            <a:r>
              <a:rPr lang="en-GB" sz="2800" b="0" dirty="0"/>
              <a:t> </a:t>
            </a:r>
            <a:r>
              <a:rPr lang="en-GB" sz="2800" b="0" dirty="0" err="1"/>
              <a:t>Condurache</a:t>
            </a:r>
            <a:r>
              <a:rPr lang="en-GB" sz="2800" b="0" dirty="0"/>
              <a:t> – STFC UKRI</a:t>
            </a:r>
            <a:br>
              <a:rPr lang="en-GB" sz="4000" dirty="0"/>
            </a:br>
            <a:br>
              <a:rPr lang="en-GB" sz="4000" dirty="0"/>
            </a:br>
            <a:r>
              <a:rPr lang="en-GB" sz="2400" b="0" dirty="0"/>
              <a:t>Photon – Neutron Working Meeting</a:t>
            </a:r>
            <a:br>
              <a:rPr lang="en-GB" sz="2400" b="0" dirty="0"/>
            </a:br>
            <a:r>
              <a:rPr lang="en-GB" sz="2400" b="0" dirty="0"/>
              <a:t>EOSC-hub Week 2019, Prague</a:t>
            </a:r>
          </a:p>
        </p:txBody>
      </p:sp>
    </p:spTree>
    <p:extLst>
      <p:ext uri="{BB962C8B-B14F-4D97-AF65-F5344CB8AC3E}">
        <p14:creationId xmlns:p14="http://schemas.microsoft.com/office/powerpoint/2010/main" val="319859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What is STFC doing in </a:t>
            </a:r>
            <a:r>
              <a:rPr lang="en-GB" sz="3200" dirty="0" err="1"/>
              <a:t>PaNOSC</a:t>
            </a:r>
            <a:r>
              <a:rPr lang="en-GB" sz="32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424792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Providing the tools for moving large data sets around.</a:t>
            </a:r>
          </a:p>
          <a:p>
            <a:r>
              <a:rPr lang="en-GB" dirty="0"/>
              <a:t>The provisioning and support of data transfer will be organized in two phases:</a:t>
            </a:r>
          </a:p>
          <a:p>
            <a:pPr lvl="1"/>
            <a:r>
              <a:rPr lang="en-GB" dirty="0"/>
              <a:t>PY1: Alpha testing including requirements analysis, piloting, porting of existing applications to FTS3, FTS3 operations (effort: 4 PM) </a:t>
            </a:r>
          </a:p>
          <a:p>
            <a:pPr lvl="1"/>
            <a:r>
              <a:rPr lang="en-GB" dirty="0"/>
              <a:t>PY2-3-4: Beta testing including FTS3 operations in pre-production at higher data transfer rates, support to users and service providers (effort: 1 PM/year)</a:t>
            </a:r>
          </a:p>
          <a:p>
            <a:r>
              <a:rPr lang="en-GB" dirty="0"/>
              <a:t>Storing ~1PB of data per year for the 4 years.</a:t>
            </a:r>
          </a:p>
          <a:p>
            <a:pPr lvl="1"/>
            <a:r>
              <a:rPr lang="en-GB" dirty="0"/>
              <a:t>Agreement in principle from IRIS project to fund hardware.</a:t>
            </a:r>
          </a:p>
          <a:p>
            <a:r>
              <a:rPr lang="en-GB" dirty="0"/>
              <a:t>The data infrastructure will be operated in two phases: </a:t>
            </a:r>
          </a:p>
          <a:p>
            <a:pPr lvl="1"/>
            <a:r>
              <a:rPr lang="en-GB" dirty="0"/>
              <a:t>PY1: setting up of the infrastructure and service enabling by </a:t>
            </a:r>
            <a:r>
              <a:rPr lang="en-GB" dirty="0" err="1"/>
              <a:t>PaNOSC</a:t>
            </a:r>
            <a:r>
              <a:rPr lang="en-GB" dirty="0"/>
              <a:t> applications (Effort: 8 PM) </a:t>
            </a:r>
          </a:p>
          <a:p>
            <a:pPr lvl="1"/>
            <a:r>
              <a:rPr lang="en-GB" dirty="0"/>
              <a:t>PY2-3-4: operations and support (effort: 3 PM/year)</a:t>
            </a:r>
          </a:p>
        </p:txBody>
      </p:sp>
    </p:spTree>
    <p:extLst>
      <p:ext uri="{BB962C8B-B14F-4D97-AF65-F5344CB8AC3E}">
        <p14:creationId xmlns:p14="http://schemas.microsoft.com/office/powerpoint/2010/main" val="241800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424792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Provided by RAL Tier-1 facility, hosted by Scientific Computing Department, part of STFC</a:t>
            </a:r>
          </a:p>
          <a:p>
            <a:r>
              <a:rPr lang="en-GB" dirty="0" err="1"/>
              <a:t>Ceph</a:t>
            </a:r>
            <a:endParaRPr lang="en-GB" dirty="0"/>
          </a:p>
          <a:p>
            <a:pPr lvl="1"/>
            <a:r>
              <a:rPr lang="en-GB" dirty="0"/>
              <a:t>Highly-reliable, fast, object store</a:t>
            </a:r>
          </a:p>
          <a:p>
            <a:pPr lvl="1"/>
            <a:r>
              <a:rPr lang="en-GB" dirty="0"/>
              <a:t>Industry-standard protocols </a:t>
            </a:r>
          </a:p>
          <a:p>
            <a:pPr lvl="1"/>
            <a:r>
              <a:rPr lang="en-GB" dirty="0"/>
              <a:t>Convenient interface</a:t>
            </a:r>
          </a:p>
          <a:p>
            <a:r>
              <a:rPr lang="en-GB" dirty="0"/>
              <a:t>ECHO is the main SCD’s main </a:t>
            </a:r>
            <a:r>
              <a:rPr lang="en-GB" dirty="0" err="1"/>
              <a:t>Ceph</a:t>
            </a:r>
            <a:r>
              <a:rPr lang="en-GB" dirty="0"/>
              <a:t> cluster</a:t>
            </a:r>
          </a:p>
          <a:p>
            <a:pPr lvl="1"/>
            <a:r>
              <a:rPr lang="en-US" dirty="0"/>
              <a:t>It provides disk storage for the WLCG experiments</a:t>
            </a:r>
          </a:p>
          <a:p>
            <a:pPr lvl="1"/>
            <a:r>
              <a:rPr lang="en-US" dirty="0"/>
              <a:t>~250 storage nodes providing 44PB RAW storage</a:t>
            </a:r>
          </a:p>
          <a:p>
            <a:pPr lvl="1"/>
            <a:r>
              <a:rPr lang="en-US" dirty="0"/>
              <a:t>Data is secured using Erasure Coding (8+3)</a:t>
            </a:r>
          </a:p>
          <a:p>
            <a:pPr lvl="2"/>
            <a:r>
              <a:rPr lang="en-US" dirty="0"/>
              <a:t>Files are stored across 11 different storage nodes. Can survive the loss of any 3 entire storage nodes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C4A8B0-9AC2-C24F-B22E-DE06B01B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1143000"/>
          </a:xfrm>
        </p:spPr>
        <p:txBody>
          <a:bodyPr/>
          <a:lstStyle/>
          <a:p>
            <a:r>
              <a:rPr lang="en-GB" sz="3200" dirty="0"/>
              <a:t>ECHO – The </a:t>
            </a:r>
            <a:r>
              <a:rPr lang="en-GB" sz="3200" dirty="0" err="1"/>
              <a:t>Ceph</a:t>
            </a:r>
            <a:r>
              <a:rPr lang="en-GB" sz="3200" dirty="0"/>
              <a:t> Object Store for </a:t>
            </a:r>
            <a:r>
              <a:rPr lang="en-GB" sz="3200" dirty="0" err="1"/>
              <a:t>PaNOSC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042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ECHO – The </a:t>
            </a:r>
            <a:r>
              <a:rPr lang="en-GB" sz="3200" dirty="0" err="1"/>
              <a:t>Ceph</a:t>
            </a:r>
            <a:r>
              <a:rPr lang="en-GB" sz="3200" dirty="0"/>
              <a:t> Object Store for </a:t>
            </a:r>
            <a:r>
              <a:rPr lang="en-GB" sz="3200" dirty="0" err="1"/>
              <a:t>PaNOSC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4247926"/>
          </a:xfrm>
        </p:spPr>
        <p:txBody>
          <a:bodyPr>
            <a:normAutofit/>
          </a:bodyPr>
          <a:lstStyle/>
          <a:p>
            <a:r>
              <a:rPr lang="en-GB" dirty="0"/>
              <a:t>ECHO uses the </a:t>
            </a:r>
            <a:r>
              <a:rPr lang="en-GB" dirty="0" err="1"/>
              <a:t>Ceph</a:t>
            </a:r>
            <a:r>
              <a:rPr lang="en-GB" dirty="0"/>
              <a:t> Gateway to provide access to the object store through the Amazon Web Service S3 or OpenStack Protocols</a:t>
            </a:r>
          </a:p>
          <a:p>
            <a:r>
              <a:rPr lang="en-GB" dirty="0"/>
              <a:t>Using these HTTP-based protocols allows for the possibility of adding extra storage resources from public cloud providers, such as AWS</a:t>
            </a:r>
          </a:p>
        </p:txBody>
      </p:sp>
    </p:spTree>
    <p:extLst>
      <p:ext uri="{BB962C8B-B14F-4D97-AF65-F5344CB8AC3E}">
        <p14:creationId xmlns:p14="http://schemas.microsoft.com/office/powerpoint/2010/main" val="117230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DynaFed – an Access and Presentation Layer for ECHO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CERN has developed DynaFed as a means of federating access to storage clusters. It is particularly useful for object storage clusters such as ECHO.</a:t>
            </a:r>
          </a:p>
          <a:p>
            <a:r>
              <a:rPr lang="en-GB" dirty="0"/>
              <a:t>DynaFed can provide:</a:t>
            </a:r>
          </a:p>
          <a:p>
            <a:pPr lvl="1"/>
            <a:r>
              <a:rPr lang="en-GB" dirty="0"/>
              <a:t>An Access Layer (X509 or allowing users to authenticate with their home institution credentials)</a:t>
            </a:r>
          </a:p>
          <a:p>
            <a:pPr lvl="1"/>
            <a:r>
              <a:rPr lang="en-GB" dirty="0"/>
              <a:t>Secure access to objects, whilst not exposing system access keys to users</a:t>
            </a:r>
          </a:p>
          <a:p>
            <a:pPr lvl="1"/>
            <a:r>
              <a:rPr lang="en-GB" dirty="0"/>
              <a:t>A web interface allowing a hierarchical view of the flat object store (simulating a directory layout)</a:t>
            </a:r>
          </a:p>
        </p:txBody>
      </p:sp>
    </p:spTree>
    <p:extLst>
      <p:ext uri="{BB962C8B-B14F-4D97-AF65-F5344CB8AC3E}">
        <p14:creationId xmlns:p14="http://schemas.microsoft.com/office/powerpoint/2010/main" val="67225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File Transfer Service - 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movement service</a:t>
            </a:r>
          </a:p>
          <a:p>
            <a:r>
              <a:rPr lang="en-GB" dirty="0"/>
              <a:t>Open source software to transfer data reliably and at large scale between storage systems</a:t>
            </a:r>
          </a:p>
          <a:p>
            <a:r>
              <a:rPr lang="en-GB" dirty="0"/>
              <a:t>Developed by CERN</a:t>
            </a:r>
          </a:p>
          <a:p>
            <a:r>
              <a:rPr lang="en-GB" dirty="0"/>
              <a:t>Distributes the majority of Large Hadron Collider data</a:t>
            </a:r>
            <a:br>
              <a:rPr lang="en-GB" dirty="0"/>
            </a:br>
            <a:r>
              <a:rPr lang="en-GB" dirty="0"/>
              <a:t>across the Worldwide LHC Computing Grid (WLCG) infrastructure</a:t>
            </a:r>
          </a:p>
          <a:p>
            <a:r>
              <a:rPr lang="en-GB" dirty="0"/>
              <a:t>STFC runs a FTS instance for WLCG and beyond</a:t>
            </a:r>
          </a:p>
          <a:p>
            <a:r>
              <a:rPr lang="en-GB" dirty="0"/>
              <a:t>FTS OLA between STFC and </a:t>
            </a:r>
            <a:r>
              <a:rPr lang="en-GB" dirty="0" err="1"/>
              <a:t>EGI.eu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02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DE00-1828-264F-B926-4988E230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FTS &amp; </a:t>
            </a:r>
            <a:r>
              <a:rPr lang="en-US" sz="3200" dirty="0" err="1"/>
              <a:t>DynaFed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7395-E7C4-CC42-BE18-8C7B2362D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190714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DynaFed</a:t>
            </a:r>
            <a:r>
              <a:rPr lang="en-US" dirty="0"/>
              <a:t>[1] provides an authentication and authorization layer in front of Cloud storage.</a:t>
            </a:r>
          </a:p>
          <a:p>
            <a:pPr lvl="1"/>
            <a:r>
              <a:rPr lang="en-US" dirty="0"/>
              <a:t>Also handles protocol translation if necessary.</a:t>
            </a:r>
          </a:p>
          <a:p>
            <a:r>
              <a:rPr lang="en-US" dirty="0"/>
              <a:t>Currently X.509 </a:t>
            </a:r>
            <a:r>
              <a:rPr lang="en-US" dirty="0" err="1"/>
              <a:t>auth</a:t>
            </a:r>
            <a:r>
              <a:rPr lang="en-US" dirty="0"/>
              <a:t> methods, but also support for OpenID-Connect (XDC project)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7E0049-E209-8141-A82B-91C9F6A097B5}"/>
              </a:ext>
            </a:extLst>
          </p:cNvPr>
          <p:cNvGrpSpPr/>
          <p:nvPr/>
        </p:nvGrpSpPr>
        <p:grpSpPr>
          <a:xfrm>
            <a:off x="1043608" y="3534135"/>
            <a:ext cx="7401198" cy="2578657"/>
            <a:chOff x="1043608" y="3534135"/>
            <a:chExt cx="7401198" cy="2578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8ADBFF-ACED-CC4D-8758-BE32CEE93A31}"/>
                </a:ext>
              </a:extLst>
            </p:cNvPr>
            <p:cNvSpPr/>
            <p:nvPr/>
          </p:nvSpPr>
          <p:spPr bwMode="auto">
            <a:xfrm>
              <a:off x="4064735" y="3534135"/>
              <a:ext cx="1358944" cy="862261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err="1">
                  <a:ln>
                    <a:noFill/>
                  </a:ln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DynaFed</a:t>
              </a:r>
              <a:endParaRPr kumimoji="0" lang="en-US" sz="2400" b="0" i="0" u="none" strike="noStrike" cap="none" normalizeH="0" baseline="0" dirty="0">
                <a:ln>
                  <a:noFill/>
                </a:ln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60BD34-8688-334A-9B21-5637D2432FEC}"/>
                </a:ext>
              </a:extLst>
            </p:cNvPr>
            <p:cNvSpPr/>
            <p:nvPr/>
          </p:nvSpPr>
          <p:spPr>
            <a:xfrm>
              <a:off x="1043608" y="5300662"/>
              <a:ext cx="1358944" cy="762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Site A Storage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FC4F45-4603-BF48-A89B-05E979532071}"/>
                </a:ext>
              </a:extLst>
            </p:cNvPr>
            <p:cNvSpPr/>
            <p:nvPr/>
          </p:nvSpPr>
          <p:spPr>
            <a:xfrm>
              <a:off x="4064735" y="5306573"/>
              <a:ext cx="1358944" cy="762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Echo S3 </a:t>
              </a:r>
            </a:p>
            <a:p>
              <a:pPr algn="ctr"/>
              <a:r>
                <a:rPr lang="en-US" sz="2000" dirty="0"/>
                <a:t>Gateway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BEE6861-0F1E-364D-93E9-C273287AE33B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 bwMode="auto">
            <a:xfrm flipH="1" flipV="1">
              <a:off x="2402552" y="5681662"/>
              <a:ext cx="1662183" cy="5911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rgbClr val="000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CDE419-0DB1-124A-94FF-EE02D46AEB48}"/>
                </a:ext>
              </a:extLst>
            </p:cNvPr>
            <p:cNvSpPr/>
            <p:nvPr/>
          </p:nvSpPr>
          <p:spPr bwMode="auto">
            <a:xfrm>
              <a:off x="1063747" y="3538729"/>
              <a:ext cx="1358945" cy="862261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FTS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BD48D5-7AF2-FC4F-B7C0-6643CEB0D592}"/>
                </a:ext>
              </a:extLst>
            </p:cNvPr>
            <p:cNvCxnSpPr>
              <a:cxnSpLocks/>
              <a:stCxn id="8" idx="3"/>
              <a:endCxn id="4" idx="1"/>
            </p:cNvCxnSpPr>
            <p:nvPr/>
          </p:nvCxnSpPr>
          <p:spPr bwMode="auto">
            <a:xfrm flipV="1">
              <a:off x="2422692" y="3965266"/>
              <a:ext cx="1642043" cy="4594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AB2B927-648A-E742-9B90-674DF74BAAAA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 bwMode="auto">
            <a:xfrm>
              <a:off x="4744207" y="4396396"/>
              <a:ext cx="0" cy="910177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34A216-6C53-CC42-A777-2105D46886A5}"/>
                </a:ext>
              </a:extLst>
            </p:cNvPr>
            <p:cNvSpPr/>
            <p:nvPr/>
          </p:nvSpPr>
          <p:spPr bwMode="auto">
            <a:xfrm>
              <a:off x="7085862" y="5250531"/>
              <a:ext cx="1358944" cy="862261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Ceph backend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162F23C-6E3E-3F4E-BDD4-D261A2C18944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 bwMode="auto">
            <a:xfrm flipV="1">
              <a:off x="5423679" y="5681662"/>
              <a:ext cx="1662183" cy="5911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rgbClr val="000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B5EEBA-443C-9146-B1F9-083B6BC2C01D}"/>
                </a:ext>
              </a:extLst>
            </p:cNvPr>
            <p:cNvSpPr txBox="1"/>
            <p:nvPr/>
          </p:nvSpPr>
          <p:spPr>
            <a:xfrm>
              <a:off x="4764346" y="462875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ssh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0616E1-002A-6547-8817-D73462DF0442}"/>
                </a:ext>
              </a:extLst>
            </p:cNvPr>
            <p:cNvSpPr txBox="1"/>
            <p:nvPr/>
          </p:nvSpPr>
          <p:spPr>
            <a:xfrm>
              <a:off x="6051830" y="5281431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159258-ED8D-D348-A540-404C2F1EB584}"/>
                </a:ext>
              </a:extLst>
            </p:cNvPr>
            <p:cNvSpPr txBox="1"/>
            <p:nvPr/>
          </p:nvSpPr>
          <p:spPr>
            <a:xfrm>
              <a:off x="2340238" y="4927365"/>
              <a:ext cx="19203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GridFTP</a:t>
              </a:r>
              <a:r>
                <a:rPr lang="en-US" dirty="0"/>
                <a:t>, </a:t>
              </a:r>
              <a:r>
                <a:rPr lang="en-US" dirty="0" err="1"/>
                <a:t>XRootD</a:t>
              </a:r>
              <a:r>
                <a:rPr lang="en-US" dirty="0"/>
                <a:t>, </a:t>
              </a:r>
            </a:p>
            <a:p>
              <a:pPr algn="ctr"/>
              <a:r>
                <a:rPr lang="en-US" dirty="0"/>
                <a:t>S3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0C2CB4C-F7ED-E745-BF36-F3B6D9555701}"/>
              </a:ext>
            </a:extLst>
          </p:cNvPr>
          <p:cNvSpPr txBox="1"/>
          <p:nvPr/>
        </p:nvSpPr>
        <p:spPr>
          <a:xfrm>
            <a:off x="362772" y="6339904"/>
            <a:ext cx="6094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</a:t>
            </a:r>
            <a:r>
              <a:rPr lang="en-US" sz="1400" dirty="0">
                <a:hlinkClick r:id="rId3"/>
              </a:rPr>
              <a:t>http://lcgdm.web.cern.ch/dynafed-dynamic-federation-project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457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DE00-1828-264F-B926-4988E230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Non-X509 </a:t>
            </a:r>
            <a:r>
              <a:rPr lang="en-US" sz="3200" dirty="0" err="1"/>
              <a:t>Auth</a:t>
            </a:r>
            <a:r>
              <a:rPr lang="en-US" sz="3200" dirty="0"/>
              <a:t> for FTS &amp; </a:t>
            </a:r>
            <a:r>
              <a:rPr lang="en-US" sz="3200" dirty="0" err="1"/>
              <a:t>DynaFed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7395-E7C4-CC42-BE18-8C7B2362D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4031902"/>
          </a:xfrm>
        </p:spPr>
        <p:txBody>
          <a:bodyPr>
            <a:normAutofit/>
          </a:bodyPr>
          <a:lstStyle/>
          <a:p>
            <a:r>
              <a:rPr lang="en-US" dirty="0"/>
              <a:t>FTS developers will follow the outcome of the WLCG </a:t>
            </a:r>
            <a:r>
              <a:rPr lang="en-US" dirty="0" err="1"/>
              <a:t>Authz</a:t>
            </a:r>
            <a:r>
              <a:rPr lang="en-US" dirty="0"/>
              <a:t> WG which will drive the future WLCG </a:t>
            </a:r>
            <a:r>
              <a:rPr lang="en-US" dirty="0" err="1"/>
              <a:t>auth</a:t>
            </a:r>
            <a:r>
              <a:rPr lang="en-US" dirty="0"/>
              <a:t>/</a:t>
            </a:r>
            <a:r>
              <a:rPr lang="en-US" dirty="0" err="1"/>
              <a:t>authz</a:t>
            </a:r>
            <a:r>
              <a:rPr lang="en-US" dirty="0"/>
              <a:t> methods</a:t>
            </a:r>
          </a:p>
          <a:p>
            <a:r>
              <a:rPr lang="en-US" dirty="0"/>
              <a:t>Probably token based </a:t>
            </a:r>
            <a:r>
              <a:rPr lang="en-US" dirty="0" err="1"/>
              <a:t>auth</a:t>
            </a:r>
            <a:r>
              <a:rPr lang="en-US" dirty="0"/>
              <a:t> via OpenID-Connect, with usage of Token translation for X509 compatibility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2CB4C-F7ED-E745-BF36-F3B6D9555701}"/>
              </a:ext>
            </a:extLst>
          </p:cNvPr>
          <p:cNvSpPr txBox="1"/>
          <p:nvPr/>
        </p:nvSpPr>
        <p:spPr>
          <a:xfrm>
            <a:off x="362772" y="6339904"/>
            <a:ext cx="6094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</a:t>
            </a:r>
            <a:r>
              <a:rPr lang="en-US" sz="1400" dirty="0">
                <a:hlinkClick r:id="rId2"/>
              </a:rPr>
              <a:t>http://lcgdm.web.cern.ch/dynafed-dynamic-federation-project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47600"/>
      </p:ext>
    </p:extLst>
  </p:cSld>
  <p:clrMapOvr>
    <a:masterClrMapping/>
  </p:clrMapOvr>
</p:sld>
</file>

<file path=ppt/theme/theme1.xml><?xml version="1.0" encoding="utf-8"?>
<a:theme xmlns:a="http://schemas.openxmlformats.org/drawingml/2006/main" name="AusCharacterInformaticsWksp-May17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AusCharacterInformaticsWksp-May17</Template>
  <TotalTime>3368</TotalTime>
  <Words>536</Words>
  <Application>Microsoft Macintosh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ヒラギノ角ゴ Pro W3</vt:lpstr>
      <vt:lpstr>ヒラギノ角ゴ ProN W3</vt:lpstr>
      <vt:lpstr>Arial</vt:lpstr>
      <vt:lpstr>Calibri</vt:lpstr>
      <vt:lpstr>Gill Sans</vt:lpstr>
      <vt:lpstr>Lucida Grande</vt:lpstr>
      <vt:lpstr>AusCharacterInformaticsWksp-May17</vt:lpstr>
      <vt:lpstr>STFC in PaNOSC    Catalin Condurache – STFC UKRI  Photon – Neutron Working Meeting EOSC-hub Week 2019, Prague</vt:lpstr>
      <vt:lpstr>What is STFC doing in PaNOSC?</vt:lpstr>
      <vt:lpstr>ECHO – The Ceph Object Store for PaNOSC</vt:lpstr>
      <vt:lpstr>ECHO – The Ceph Object Store for PaNOSC</vt:lpstr>
      <vt:lpstr>DynaFed – an Access and Presentation Layer for ECHO</vt:lpstr>
      <vt:lpstr>File Transfer Service - FTS</vt:lpstr>
      <vt:lpstr>FTS &amp; DynaFed</vt:lpstr>
      <vt:lpstr>Non-X509 Auth for FTS &amp; DynaFed</vt:lpstr>
    </vt:vector>
  </TitlesOfParts>
  <Company>STFC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Data Intensive Facilities Science</dc:title>
  <dc:creator>Matthews, Brian (STFC,RAL,SC)</dc:creator>
  <cp:lastModifiedBy>Microsoft Office User</cp:lastModifiedBy>
  <cp:revision>84</cp:revision>
  <dcterms:created xsi:type="dcterms:W3CDTF">2017-09-25T07:58:44Z</dcterms:created>
  <dcterms:modified xsi:type="dcterms:W3CDTF">2019-04-10T13:42:43Z</dcterms:modified>
</cp:coreProperties>
</file>