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43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8fa7b73c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8fa7b73c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8fa7b73c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8fa7b73c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8fa7b73c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8fa7b73c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15120f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15120f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8fa7b73c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8fa7b73c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fa7b73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fa7b73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fa7b73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8fa7b73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fa7b73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fa7b73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fa7b73c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fa7b73c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fa7b73c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fa7b73c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fa7b73c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fa7b73c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fa7b73cb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fa7b73cb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fa7b73cb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8fa7b73cb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740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5375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923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5375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5375" y="21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2800"/>
              <a:buNone/>
              <a:defRPr sz="2800">
                <a:solidFill>
                  <a:srgbClr val="FF67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92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acamole.apach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sa.ill.f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r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VISA</a:t>
            </a: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Virtual Infrastructure for Scientific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58100" y="3663675"/>
            <a:ext cx="16278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18 June 2020</a:t>
            </a:r>
            <a:endParaRPr sz="17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Automated login to VM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306700" y="767600"/>
            <a:ext cx="6362700" cy="3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 having to login to both VISA application and VISA instance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User does not have to provide login data to access the VM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Development of a PAM module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Linux Pluggable Authentication Module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Token-based login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Developed in 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Token contains username and expiration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Cryptographically signed in VISA server (private key)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Validated in the instance using public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Public key added to image in creation process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Verifies also that the token has not expired and has not been modified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applies to XRDP sessions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273" y="1551050"/>
            <a:ext cx="1644200" cy="17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Monitoring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371750" y="740275"/>
            <a:ext cx="4786800" cy="4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instances run two </a:t>
            </a:r>
            <a:r>
              <a:rPr lang="en-GB" u="sng">
                <a:solidFill>
                  <a:srgbClr val="FF6700"/>
                </a:solidFill>
                <a:hlinkClick r:id="rId3"/>
              </a:rPr>
              <a:t>prometheus</a:t>
            </a:r>
            <a:r>
              <a:rPr lang="en-GB"/>
              <a:t> processes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Node exporter and process exporter providing different insights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Prometheus server polls all instances to obtain data about: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System usage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Memory, CPU, Disk, 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Application usage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Grafana used to visualise 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Individual instances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Groups (flavours)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instances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Available on visamon.ill.fr 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075" y="1285249"/>
            <a:ext cx="3535899" cy="2197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329425" y="811125"/>
            <a:ext cx="64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Piloted by IN5 and D11 since January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Announced to all ILL scientists in April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Available to all ILL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Software and infrastructure updated in May to account for remote instrument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New compute nodes (more to be added over the coming months)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NOMAD and security groups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Scientific support user added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Getting ready for the next reactor cycle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Admin &amp; Sci. Support interfaces to be developed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Load balancing (horizontally scale)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into the PaNOSC project</a:t>
            </a: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Status and future development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250" y="1476025"/>
            <a:ext cx="1902400" cy="19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25" y="608675"/>
            <a:ext cx="4912302" cy="406054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3" name="Google Shape;223;p25"/>
          <p:cNvSpPr txBox="1"/>
          <p:nvPr/>
        </p:nvSpPr>
        <p:spPr>
          <a:xfrm>
            <a:off x="5621575" y="2134650"/>
            <a:ext cx="24534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Administration interface UI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(in progress)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2381225" y="993925"/>
            <a:ext cx="359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Demo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40275"/>
            <a:ext cx="40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Objectives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Technical choices and architecture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 creation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Automated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Status and future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300" y="889727"/>
            <a:ext cx="5044827" cy="30834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76750" y="748500"/>
            <a:ext cx="8520600" cy="3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remote data analysis services with access 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Experimental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Analysis software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Compute infrastructure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Support (IT and Scientific)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access as simple as possible using a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Remote desktop as if the user was sitting in front of an ILL data treatment workstation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Easy and flexible machine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 scientific collaborations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Sharing desktops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50505"/>
              </a:buClr>
              <a:buSzPts val="1800"/>
              <a:buChar char="●"/>
            </a:pPr>
            <a:r>
              <a:rPr lang="en-GB">
                <a:solidFill>
                  <a:srgbClr val="D50505"/>
                </a:solidFill>
              </a:rPr>
              <a:t>Enable remote experiments</a:t>
            </a:r>
            <a:endParaRPr>
              <a:solidFill>
                <a:srgbClr val="D50505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Access Nomad (SCI) to perform instrument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is the current priority for the next reactor cycle (August)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74" y="3779724"/>
            <a:ext cx="820700" cy="8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61725" y="679500"/>
            <a:ext cx="71334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Creation and deletion of linux machines (Ubuntu 18.04)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User can choose from predefined </a:t>
            </a:r>
            <a:r>
              <a:rPr lang="en-GB" i="1"/>
              <a:t>flavours</a:t>
            </a:r>
            <a:r>
              <a:rPr lang="en-GB"/>
              <a:t> (CPU &amp; RAM)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Scientific software is already pre-installed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Remote Desktop via a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Apache </a:t>
            </a:r>
            <a:r>
              <a:rPr lang="en-GB" u="sng">
                <a:solidFill>
                  <a:srgbClr val="FF6700"/>
                </a:solidFill>
                <a:hlinkClick r:id="rId3"/>
              </a:rPr>
              <a:t>Guacamole</a:t>
            </a:r>
            <a:r>
              <a:rPr lang="en-GB"/>
              <a:t> proxying of RDP via socket.io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Sharing machines with other users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scientific collaborations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Allow for scientific support (all ILL scientists can access instances)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screen keyboard and clipboard integration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OpenID Connect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Provided by Keycloak (login.ill.fr)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 lifetime management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Automatic deletion after 14 days or 4 days of inactivity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Externally accessible at </a:t>
            </a:r>
            <a:r>
              <a:rPr lang="en-GB" u="sng">
                <a:solidFill>
                  <a:srgbClr val="FF6700"/>
                </a:solidFill>
                <a:hlinkClick r:id="rId4"/>
              </a:rPr>
              <a:t>https://visa.ill.fr</a:t>
            </a:r>
            <a:endParaRPr>
              <a:solidFill>
                <a:srgbClr val="FF6700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choices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36725" y="772600"/>
            <a:ext cx="8520600" cy="3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Virtual Machines on OpenStack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API to manage instances, images, flavours and security groups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Managed by 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XRDP for access to remote desktop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Other protocols were evaluated (SPICE, NoVNC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Apache Guacamole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Converts RDP (and VNC, SSH) into a common protocol (guacd process on the instance)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Bridges a web application to guacd server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Translates TCP socket messages to websocket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REST/GraphQL 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Web-socket (socket.io)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page web application (Angular 6)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2075725" y="915725"/>
            <a:ext cx="3930300" cy="38766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VISA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architecture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327325" y="1038200"/>
            <a:ext cx="3290100" cy="6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Web Application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Angular6</a:t>
            </a:r>
            <a:endParaRPr sz="1100"/>
          </a:p>
        </p:txBody>
      </p:sp>
      <p:sp>
        <p:nvSpPr>
          <p:cNvPr id="90" name="Google Shape;90;p18"/>
          <p:cNvSpPr/>
          <p:nvPr/>
        </p:nvSpPr>
        <p:spPr>
          <a:xfrm>
            <a:off x="2327325" y="2029525"/>
            <a:ext cx="1527600" cy="6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Instance Management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REST API</a:t>
            </a:r>
            <a:endParaRPr sz="1100"/>
          </a:p>
        </p:txBody>
      </p:sp>
      <p:sp>
        <p:nvSpPr>
          <p:cNvPr id="91" name="Google Shape;91;p18"/>
          <p:cNvSpPr/>
          <p:nvPr/>
        </p:nvSpPr>
        <p:spPr>
          <a:xfrm>
            <a:off x="4089825" y="2029525"/>
            <a:ext cx="1527600" cy="6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Remote Desktop Access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Socket.io</a:t>
            </a:r>
            <a:endParaRPr sz="1100"/>
          </a:p>
        </p:txBody>
      </p:sp>
      <p:sp>
        <p:nvSpPr>
          <p:cNvPr id="92" name="Google Shape;92;p18"/>
          <p:cNvSpPr/>
          <p:nvPr/>
        </p:nvSpPr>
        <p:spPr>
          <a:xfrm>
            <a:off x="2365225" y="3374063"/>
            <a:ext cx="3290100" cy="37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Business logic</a:t>
            </a:r>
            <a:endParaRPr sz="1100"/>
          </a:p>
        </p:txBody>
      </p:sp>
      <p:sp>
        <p:nvSpPr>
          <p:cNvPr id="93" name="Google Shape;93;p18"/>
          <p:cNvSpPr/>
          <p:nvPr/>
        </p:nvSpPr>
        <p:spPr>
          <a:xfrm>
            <a:off x="182600" y="1469375"/>
            <a:ext cx="1335600" cy="618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Keycloak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OpenID Connect</a:t>
            </a:r>
            <a:endParaRPr sz="1100"/>
          </a:p>
        </p:txBody>
      </p:sp>
      <p:sp>
        <p:nvSpPr>
          <p:cNvPr id="94" name="Google Shape;94;p18"/>
          <p:cNvSpPr/>
          <p:nvPr/>
        </p:nvSpPr>
        <p:spPr>
          <a:xfrm>
            <a:off x="3342925" y="4035725"/>
            <a:ext cx="1335600" cy="618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95" name="Google Shape;95;p18"/>
          <p:cNvCxnSpPr>
            <a:stCxn id="89" idx="1"/>
            <a:endCxn id="93" idx="0"/>
          </p:cNvCxnSpPr>
          <p:nvPr/>
        </p:nvCxnSpPr>
        <p:spPr>
          <a:xfrm flipH="1">
            <a:off x="850425" y="1347350"/>
            <a:ext cx="1476900" cy="122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8"/>
          <p:cNvCxnSpPr>
            <a:stCxn id="89" idx="2"/>
            <a:endCxn id="90" idx="0"/>
          </p:cNvCxnSpPr>
          <p:nvPr/>
        </p:nvCxnSpPr>
        <p:spPr>
          <a:xfrm rot="5400000">
            <a:off x="3345375" y="1402400"/>
            <a:ext cx="372900" cy="8811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8"/>
          <p:cNvCxnSpPr>
            <a:stCxn id="89" idx="2"/>
            <a:endCxn id="91" idx="0"/>
          </p:cNvCxnSpPr>
          <p:nvPr/>
        </p:nvCxnSpPr>
        <p:spPr>
          <a:xfrm rot="-5400000" flipH="1">
            <a:off x="4226625" y="1402250"/>
            <a:ext cx="372900" cy="8814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8"/>
          <p:cNvCxnSpPr>
            <a:stCxn id="90" idx="2"/>
            <a:endCxn id="92" idx="0"/>
          </p:cNvCxnSpPr>
          <p:nvPr/>
        </p:nvCxnSpPr>
        <p:spPr>
          <a:xfrm rot="-5400000" flipH="1">
            <a:off x="3187575" y="2551375"/>
            <a:ext cx="726300" cy="9192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8"/>
          <p:cNvCxnSpPr>
            <a:stCxn id="91" idx="2"/>
            <a:endCxn id="92" idx="0"/>
          </p:cNvCxnSpPr>
          <p:nvPr/>
        </p:nvCxnSpPr>
        <p:spPr>
          <a:xfrm rot="5400000">
            <a:off x="4068825" y="2589325"/>
            <a:ext cx="726300" cy="8433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8"/>
          <p:cNvCxnSpPr>
            <a:stCxn id="92" idx="2"/>
            <a:endCxn id="94" idx="1"/>
          </p:cNvCxnSpPr>
          <p:nvPr/>
        </p:nvCxnSpPr>
        <p:spPr>
          <a:xfrm rot="-5400000" flipH="1">
            <a:off x="3866125" y="3891113"/>
            <a:ext cx="288900" cy="6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8"/>
          <p:cNvSpPr/>
          <p:nvPr/>
        </p:nvSpPr>
        <p:spPr>
          <a:xfrm>
            <a:off x="6823275" y="915775"/>
            <a:ext cx="1999800" cy="334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OpenStack</a:t>
            </a:r>
            <a:endParaRPr sz="1300"/>
          </a:p>
        </p:txBody>
      </p:sp>
      <p:sp>
        <p:nvSpPr>
          <p:cNvPr id="102" name="Google Shape;102;p18"/>
          <p:cNvSpPr/>
          <p:nvPr/>
        </p:nvSpPr>
        <p:spPr>
          <a:xfrm>
            <a:off x="6922725" y="3251375"/>
            <a:ext cx="1800900" cy="6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REST API</a:t>
            </a:r>
            <a:endParaRPr sz="1100"/>
          </a:p>
        </p:txBody>
      </p:sp>
      <p:sp>
        <p:nvSpPr>
          <p:cNvPr id="103" name="Google Shape;103;p18"/>
          <p:cNvSpPr/>
          <p:nvPr/>
        </p:nvSpPr>
        <p:spPr>
          <a:xfrm>
            <a:off x="6922925" y="1015375"/>
            <a:ext cx="1800900" cy="2014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4" name="Google Shape;104;p18"/>
          <p:cNvSpPr/>
          <p:nvPr/>
        </p:nvSpPr>
        <p:spPr>
          <a:xfrm>
            <a:off x="7364875" y="1419775"/>
            <a:ext cx="1282200" cy="1456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Linux VM</a:t>
            </a:r>
            <a:endParaRPr sz="1100"/>
          </a:p>
        </p:txBody>
      </p:sp>
      <p:sp>
        <p:nvSpPr>
          <p:cNvPr id="105" name="Google Shape;105;p18"/>
          <p:cNvSpPr/>
          <p:nvPr/>
        </p:nvSpPr>
        <p:spPr>
          <a:xfrm>
            <a:off x="7212475" y="1267375"/>
            <a:ext cx="1282200" cy="1456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Linux VM</a:t>
            </a:r>
            <a:endParaRPr sz="1100"/>
          </a:p>
        </p:txBody>
      </p:sp>
      <p:sp>
        <p:nvSpPr>
          <p:cNvPr id="106" name="Google Shape;106;p18"/>
          <p:cNvSpPr/>
          <p:nvPr/>
        </p:nvSpPr>
        <p:spPr>
          <a:xfrm>
            <a:off x="7060075" y="1114975"/>
            <a:ext cx="1282200" cy="1456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Linux VM</a:t>
            </a:r>
            <a:endParaRPr sz="1100"/>
          </a:p>
        </p:txBody>
      </p:sp>
      <p:sp>
        <p:nvSpPr>
          <p:cNvPr id="107" name="Google Shape;107;p18"/>
          <p:cNvSpPr/>
          <p:nvPr/>
        </p:nvSpPr>
        <p:spPr>
          <a:xfrm>
            <a:off x="7212475" y="1755250"/>
            <a:ext cx="977400" cy="70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RDP / 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guacd</a:t>
            </a:r>
            <a:endParaRPr sz="1100"/>
          </a:p>
        </p:txBody>
      </p:sp>
      <p:cxnSp>
        <p:nvCxnSpPr>
          <p:cNvPr id="108" name="Google Shape;108;p18"/>
          <p:cNvCxnSpPr>
            <a:stCxn id="92" idx="3"/>
            <a:endCxn id="102" idx="1"/>
          </p:cNvCxnSpPr>
          <p:nvPr/>
        </p:nvCxnSpPr>
        <p:spPr>
          <a:xfrm>
            <a:off x="5655325" y="3560513"/>
            <a:ext cx="12675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8"/>
          <p:cNvCxnSpPr>
            <a:stCxn id="102" idx="0"/>
            <a:endCxn id="103" idx="2"/>
          </p:cNvCxnSpPr>
          <p:nvPr/>
        </p:nvCxnSpPr>
        <p:spPr>
          <a:xfrm rot="-5400000">
            <a:off x="7712775" y="3140375"/>
            <a:ext cx="221400" cy="600"/>
          </a:xfrm>
          <a:prstGeom prst="bentConnector3">
            <a:avLst>
              <a:gd name="adj1" fmla="val 500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8"/>
          <p:cNvCxnSpPr>
            <a:stCxn id="91" idx="3"/>
            <a:endCxn id="107" idx="1"/>
          </p:cNvCxnSpPr>
          <p:nvPr/>
        </p:nvCxnSpPr>
        <p:spPr>
          <a:xfrm rot="10800000" flipH="1">
            <a:off x="5617425" y="2106175"/>
            <a:ext cx="1595100" cy="2325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1335975" y="2720975"/>
            <a:ext cx="1755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B5394"/>
                </a:solidFill>
              </a:rPr>
              <a:t>Instance </a:t>
            </a:r>
            <a:endParaRPr sz="1000">
              <a:solidFill>
                <a:srgbClr val="0B5394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B5394"/>
                </a:solidFill>
              </a:rPr>
              <a:t>management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853775" y="2724175"/>
            <a:ext cx="17550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B5394"/>
                </a:solidFill>
              </a:rPr>
              <a:t>Session authorisation and</a:t>
            </a:r>
            <a:endParaRPr sz="10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B5394"/>
                </a:solidFill>
              </a:rPr>
              <a:t>Session management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255375" y="1015375"/>
            <a:ext cx="1755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B5394"/>
                </a:solidFill>
              </a:rPr>
              <a:t>Token creation</a:t>
            </a:r>
            <a:endParaRPr sz="1000">
              <a:solidFill>
                <a:srgbClr val="0B5394"/>
              </a:solidFill>
            </a:endParaRPr>
          </a:p>
        </p:txBody>
      </p:sp>
      <p:cxnSp>
        <p:nvCxnSpPr>
          <p:cNvPr id="114" name="Google Shape;114;p18"/>
          <p:cNvCxnSpPr>
            <a:stCxn id="90" idx="1"/>
            <a:endCxn id="93" idx="2"/>
          </p:cNvCxnSpPr>
          <p:nvPr/>
        </p:nvCxnSpPr>
        <p:spPr>
          <a:xfrm rot="10800000">
            <a:off x="850425" y="2087575"/>
            <a:ext cx="1476900" cy="251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8"/>
          <p:cNvSpPr txBox="1"/>
          <p:nvPr/>
        </p:nvSpPr>
        <p:spPr>
          <a:xfrm>
            <a:off x="337425" y="2386650"/>
            <a:ext cx="1755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B5394"/>
                </a:solidFill>
              </a:rPr>
              <a:t>Token validation</a:t>
            </a:r>
            <a:endParaRPr sz="100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9"/>
          <p:cNvGrpSpPr/>
          <p:nvPr/>
        </p:nvGrpSpPr>
        <p:grpSpPr>
          <a:xfrm>
            <a:off x="3230750" y="2834800"/>
            <a:ext cx="3745200" cy="1978500"/>
            <a:chOff x="5030925" y="2762725"/>
            <a:chExt cx="3745200" cy="1978500"/>
          </a:xfrm>
        </p:grpSpPr>
        <p:sp>
          <p:nvSpPr>
            <p:cNvPr id="121" name="Google Shape;121;p19"/>
            <p:cNvSpPr/>
            <p:nvPr/>
          </p:nvSpPr>
          <p:spPr>
            <a:xfrm>
              <a:off x="5030925" y="2762725"/>
              <a:ext cx="3745200" cy="1978500"/>
            </a:xfrm>
            <a:prstGeom prst="rect">
              <a:avLst/>
            </a:prstGeom>
            <a:noFill/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B5394"/>
                  </a:solidFill>
                </a:rPr>
                <a:t>OpenStack Compute nodes</a:t>
              </a:r>
              <a:endParaRPr sz="1200">
                <a:solidFill>
                  <a:srgbClr val="0B5394"/>
                </a:solidFill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5108875" y="4351500"/>
              <a:ext cx="17664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VISA-INSTANCE-XXX</a:t>
              </a:r>
              <a:endParaRPr sz="1100"/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6970575" y="4351500"/>
              <a:ext cx="16884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VISA-INSTANCE-YYY</a:t>
              </a:r>
              <a:endParaRPr sz="1100"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5227425" y="3262413"/>
              <a:ext cx="2825400" cy="178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5192700" y="2990200"/>
              <a:ext cx="1974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 smtClean="0"/>
                <a:t>visaprod</a:t>
              </a:r>
              <a:endParaRPr sz="1000" dirty="0"/>
            </a:p>
          </p:txBody>
        </p:sp>
        <p:cxnSp>
          <p:nvCxnSpPr>
            <p:cNvPr id="126" name="Google Shape;126;p19"/>
            <p:cNvCxnSpPr>
              <a:endCxn id="127" idx="0"/>
            </p:cNvCxnSpPr>
            <p:nvPr/>
          </p:nvCxnSpPr>
          <p:spPr>
            <a:xfrm flipH="1">
              <a:off x="5934444" y="3417750"/>
              <a:ext cx="480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9"/>
            <p:cNvCxnSpPr/>
            <p:nvPr/>
          </p:nvCxnSpPr>
          <p:spPr>
            <a:xfrm flipH="1">
              <a:off x="7831325" y="3408875"/>
              <a:ext cx="12900" cy="28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27" name="Google Shape;12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11037" y="3698250"/>
              <a:ext cx="646813" cy="7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52750" y="3698237"/>
              <a:ext cx="646825" cy="7120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080" y="3559400"/>
            <a:ext cx="288279" cy="1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72300" y="866338"/>
            <a:ext cx="1167588" cy="587628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Internet</a:t>
            </a:r>
            <a:endParaRPr sz="1300"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540375" y="2834800"/>
            <a:ext cx="2526150" cy="1978500"/>
            <a:chOff x="718650" y="2598375"/>
            <a:chExt cx="2526150" cy="1978500"/>
          </a:xfrm>
        </p:grpSpPr>
        <p:sp>
          <p:nvSpPr>
            <p:cNvPr id="134" name="Google Shape;134;p19"/>
            <p:cNvSpPr/>
            <p:nvPr/>
          </p:nvSpPr>
          <p:spPr>
            <a:xfrm>
              <a:off x="718650" y="2598375"/>
              <a:ext cx="2406600" cy="1978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smtClean="0">
                  <a:solidFill>
                    <a:srgbClr val="0B5394"/>
                  </a:solidFill>
                </a:rPr>
                <a:t>VMware</a:t>
              </a:r>
              <a:endParaRPr sz="1200" dirty="0">
                <a:solidFill>
                  <a:srgbClr val="0B5394"/>
                </a:solidFill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762625" y="4187150"/>
              <a:ext cx="1167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visa-db-prod</a:t>
              </a:r>
              <a:endParaRPr sz="1200"/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1930200" y="4187150"/>
              <a:ext cx="1314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visa-prod</a:t>
              </a:r>
              <a:endParaRPr sz="1200"/>
            </a:p>
          </p:txBody>
        </p:sp>
        <p:grpSp>
          <p:nvGrpSpPr>
            <p:cNvPr id="137" name="Google Shape;137;p19"/>
            <p:cNvGrpSpPr/>
            <p:nvPr/>
          </p:nvGrpSpPr>
          <p:grpSpPr>
            <a:xfrm>
              <a:off x="891800" y="2864900"/>
              <a:ext cx="1974300" cy="477450"/>
              <a:chOff x="891800" y="2864900"/>
              <a:chExt cx="1974300" cy="477450"/>
            </a:xfrm>
          </p:grpSpPr>
          <p:sp>
            <p:nvSpPr>
              <p:cNvPr id="138" name="Google Shape;138;p19"/>
              <p:cNvSpPr/>
              <p:nvPr/>
            </p:nvSpPr>
            <p:spPr>
              <a:xfrm>
                <a:off x="909200" y="3163850"/>
                <a:ext cx="1939500" cy="1785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9"/>
              <p:cNvSpPr txBox="1"/>
              <p:nvPr/>
            </p:nvSpPr>
            <p:spPr>
              <a:xfrm>
                <a:off x="891800" y="2864900"/>
                <a:ext cx="19743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 dirty="0" err="1" smtClean="0"/>
                  <a:t>Srv</a:t>
                </a:r>
                <a:r>
                  <a:rPr lang="fr-FR" sz="1000" dirty="0" smtClean="0"/>
                  <a:t> network</a:t>
                </a:r>
                <a:endParaRPr sz="1000" dirty="0"/>
              </a:p>
            </p:txBody>
          </p:sp>
        </p:grpSp>
        <p:cxnSp>
          <p:nvCxnSpPr>
            <p:cNvPr id="140" name="Google Shape;140;p19"/>
            <p:cNvCxnSpPr/>
            <p:nvPr/>
          </p:nvCxnSpPr>
          <p:spPr>
            <a:xfrm>
              <a:off x="1302438" y="3355388"/>
              <a:ext cx="0" cy="1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9"/>
            <p:cNvCxnSpPr/>
            <p:nvPr/>
          </p:nvCxnSpPr>
          <p:spPr>
            <a:xfrm>
              <a:off x="2484363" y="3355388"/>
              <a:ext cx="0" cy="1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2" name="Google Shape;14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24387" y="3533900"/>
              <a:ext cx="646813" cy="7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37925" y="3533900"/>
              <a:ext cx="646825" cy="7120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9"/>
          <p:cNvGrpSpPr/>
          <p:nvPr/>
        </p:nvGrpSpPr>
        <p:grpSpPr>
          <a:xfrm>
            <a:off x="4035125" y="623950"/>
            <a:ext cx="2406600" cy="1958700"/>
            <a:chOff x="1767075" y="2762725"/>
            <a:chExt cx="2406600" cy="1958700"/>
          </a:xfrm>
        </p:grpSpPr>
        <p:sp>
          <p:nvSpPr>
            <p:cNvPr id="145" name="Google Shape;145;p19"/>
            <p:cNvSpPr/>
            <p:nvPr/>
          </p:nvSpPr>
          <p:spPr>
            <a:xfrm>
              <a:off x="1767075" y="2762725"/>
              <a:ext cx="2406600" cy="195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B5394"/>
                  </a:solidFill>
                </a:rPr>
                <a:t>OpenStack Controller nodes</a:t>
              </a:r>
              <a:endParaRPr sz="1200">
                <a:solidFill>
                  <a:srgbClr val="0B5394"/>
                </a:solidFill>
              </a:endParaRPr>
            </a:p>
          </p:txBody>
        </p:sp>
        <p:grpSp>
          <p:nvGrpSpPr>
            <p:cNvPr id="146" name="Google Shape;146;p19"/>
            <p:cNvGrpSpPr/>
            <p:nvPr/>
          </p:nvGrpSpPr>
          <p:grpSpPr>
            <a:xfrm>
              <a:off x="1940225" y="3009325"/>
              <a:ext cx="1974300" cy="477450"/>
              <a:chOff x="891800" y="2864900"/>
              <a:chExt cx="1974300" cy="477450"/>
            </a:xfrm>
          </p:grpSpPr>
          <p:sp>
            <p:nvSpPr>
              <p:cNvPr id="147" name="Google Shape;147;p19"/>
              <p:cNvSpPr/>
              <p:nvPr/>
            </p:nvSpPr>
            <p:spPr>
              <a:xfrm>
                <a:off x="909200" y="3163850"/>
                <a:ext cx="1939500" cy="17850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9"/>
              <p:cNvSpPr txBox="1"/>
              <p:nvPr/>
            </p:nvSpPr>
            <p:spPr>
              <a:xfrm>
                <a:off x="891800" y="2864900"/>
                <a:ext cx="19743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dirty="0" smtClean="0"/>
                  <a:t>OS mgmt. network</a:t>
                </a:r>
                <a:endParaRPr sz="1000" dirty="0"/>
              </a:p>
            </p:txBody>
          </p:sp>
        </p:grpSp>
        <p:pic>
          <p:nvPicPr>
            <p:cNvPr id="149" name="Google Shape;14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3829" y="3611968"/>
              <a:ext cx="1113533" cy="811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9"/>
            <p:cNvSpPr txBox="1"/>
            <p:nvPr/>
          </p:nvSpPr>
          <p:spPr>
            <a:xfrm>
              <a:off x="2514038" y="4320825"/>
              <a:ext cx="10131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oscloud.ill.fr</a:t>
              </a:r>
              <a:endParaRPr sz="1200"/>
            </a:p>
          </p:txBody>
        </p:sp>
        <p:cxnSp>
          <p:nvCxnSpPr>
            <p:cNvPr id="151" name="Google Shape;151;p19"/>
            <p:cNvCxnSpPr/>
            <p:nvPr/>
          </p:nvCxnSpPr>
          <p:spPr>
            <a:xfrm>
              <a:off x="3264363" y="3495338"/>
              <a:ext cx="0" cy="1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9"/>
          <p:cNvSpPr txBox="1"/>
          <p:nvPr/>
        </p:nvSpPr>
        <p:spPr>
          <a:xfrm>
            <a:off x="5226113" y="2571750"/>
            <a:ext cx="987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</a:rPr>
              <a:t>manage</a:t>
            </a:r>
            <a:endParaRPr sz="1000">
              <a:solidFill>
                <a:srgbClr val="666666"/>
              </a:solidFill>
            </a:endParaRPr>
          </a:p>
        </p:txBody>
      </p:sp>
      <p:grpSp>
        <p:nvGrpSpPr>
          <p:cNvPr id="153" name="Google Shape;153;p19"/>
          <p:cNvGrpSpPr/>
          <p:nvPr/>
        </p:nvGrpSpPr>
        <p:grpSpPr>
          <a:xfrm>
            <a:off x="1381000" y="1533000"/>
            <a:ext cx="1203600" cy="1050000"/>
            <a:chOff x="1987125" y="1167725"/>
            <a:chExt cx="1203600" cy="1050000"/>
          </a:xfrm>
        </p:grpSpPr>
        <p:pic>
          <p:nvPicPr>
            <p:cNvPr id="154" name="Google Shape;15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60300" y="1167725"/>
              <a:ext cx="848176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 txBox="1"/>
            <p:nvPr/>
          </p:nvSpPr>
          <p:spPr>
            <a:xfrm>
              <a:off x="1987125" y="1740425"/>
              <a:ext cx="12036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EPN firewall</a:t>
              </a:r>
              <a:endParaRPr sz="1100"/>
            </a:p>
          </p:txBody>
        </p:sp>
      </p:grpSp>
      <p:sp>
        <p:nvSpPr>
          <p:cNvPr id="156" name="Google Shape;156;p19"/>
          <p:cNvSpPr txBox="1"/>
          <p:nvPr/>
        </p:nvSpPr>
        <p:spPr>
          <a:xfrm>
            <a:off x="2852150" y="2034188"/>
            <a:ext cx="8391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</a:rPr>
              <a:t>API calls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852150" y="4126363"/>
            <a:ext cx="8391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</a:rPr>
              <a:t>guacamole</a:t>
            </a:r>
            <a:endParaRPr sz="1000">
              <a:solidFill>
                <a:srgbClr val="666666"/>
              </a:solidFill>
            </a:endParaRPr>
          </a:p>
        </p:txBody>
      </p:sp>
      <p:grpSp>
        <p:nvGrpSpPr>
          <p:cNvPr id="158" name="Google Shape;158;p19"/>
          <p:cNvGrpSpPr/>
          <p:nvPr/>
        </p:nvGrpSpPr>
        <p:grpSpPr>
          <a:xfrm>
            <a:off x="7187050" y="623950"/>
            <a:ext cx="1730375" cy="3799638"/>
            <a:chOff x="7074475" y="623950"/>
            <a:chExt cx="1730375" cy="3799638"/>
          </a:xfrm>
        </p:grpSpPr>
        <p:sp>
          <p:nvSpPr>
            <p:cNvPr id="159" name="Google Shape;159;p19"/>
            <p:cNvSpPr/>
            <p:nvPr/>
          </p:nvSpPr>
          <p:spPr>
            <a:xfrm>
              <a:off x="7074475" y="623950"/>
              <a:ext cx="1649400" cy="3799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B5394"/>
                  </a:solidFill>
                </a:rPr>
                <a:t>VMware</a:t>
              </a:r>
              <a:endParaRPr sz="1200">
                <a:solidFill>
                  <a:srgbClr val="0B5394"/>
                </a:solidFill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7490250" y="2347688"/>
              <a:ext cx="1314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osdeploy</a:t>
              </a:r>
              <a:endParaRPr sz="1200"/>
            </a:p>
          </p:txBody>
        </p:sp>
        <p:grpSp>
          <p:nvGrpSpPr>
            <p:cNvPr id="161" name="Google Shape;161;p19"/>
            <p:cNvGrpSpPr/>
            <p:nvPr/>
          </p:nvGrpSpPr>
          <p:grpSpPr>
            <a:xfrm>
              <a:off x="7204525" y="1097075"/>
              <a:ext cx="1519500" cy="457875"/>
              <a:chOff x="1528850" y="2884488"/>
              <a:chExt cx="1519500" cy="457875"/>
            </a:xfrm>
          </p:grpSpPr>
          <p:sp>
            <p:nvSpPr>
              <p:cNvPr id="162" name="Google Shape;162;p19"/>
              <p:cNvSpPr/>
              <p:nvPr/>
            </p:nvSpPr>
            <p:spPr>
              <a:xfrm>
                <a:off x="1575825" y="3163863"/>
                <a:ext cx="1272900" cy="1785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9"/>
              <p:cNvSpPr txBox="1"/>
              <p:nvPr/>
            </p:nvSpPr>
            <p:spPr>
              <a:xfrm>
                <a:off x="1528850" y="2884488"/>
                <a:ext cx="15195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 dirty="0" err="1" smtClean="0"/>
                  <a:t>Srv</a:t>
                </a:r>
                <a:r>
                  <a:rPr lang="en-GB" sz="900" dirty="0" smtClean="0"/>
                  <a:t> network</a:t>
                </a:r>
                <a:endParaRPr sz="900" dirty="0"/>
              </a:p>
            </p:txBody>
          </p:sp>
        </p:grpSp>
        <p:pic>
          <p:nvPicPr>
            <p:cNvPr id="164" name="Google Shape;16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93375" y="1711812"/>
              <a:ext cx="646825" cy="7120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Google Shape;165;p19"/>
            <p:cNvCxnSpPr/>
            <p:nvPr/>
          </p:nvCxnSpPr>
          <p:spPr>
            <a:xfrm>
              <a:off x="7964263" y="1533900"/>
              <a:ext cx="0" cy="1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Google Shape;166;p19"/>
            <p:cNvSpPr txBox="1"/>
            <p:nvPr/>
          </p:nvSpPr>
          <p:spPr>
            <a:xfrm>
              <a:off x="7426350" y="4033888"/>
              <a:ext cx="1314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visamon</a:t>
              </a:r>
              <a:endParaRPr sz="1200"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7140175" y="2768000"/>
              <a:ext cx="1519500" cy="473150"/>
              <a:chOff x="1528400" y="2869213"/>
              <a:chExt cx="1519500" cy="47315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1575825" y="3163863"/>
                <a:ext cx="1272900" cy="1785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9"/>
              <p:cNvSpPr txBox="1"/>
              <p:nvPr/>
            </p:nvSpPr>
            <p:spPr>
              <a:xfrm>
                <a:off x="1528400" y="2869213"/>
                <a:ext cx="15195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 dirty="0" smtClean="0"/>
                  <a:t>SRV network</a:t>
                </a:r>
                <a:endParaRPr sz="900" dirty="0"/>
              </a:p>
            </p:txBody>
          </p:sp>
        </p:grpSp>
        <p:pic>
          <p:nvPicPr>
            <p:cNvPr id="170" name="Google Shape;17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29475" y="3398012"/>
              <a:ext cx="646825" cy="7120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" name="Google Shape;171;p19"/>
            <p:cNvCxnSpPr/>
            <p:nvPr/>
          </p:nvCxnSpPr>
          <p:spPr>
            <a:xfrm>
              <a:off x="7900363" y="3220100"/>
              <a:ext cx="0" cy="1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2" name="Google Shape;172;p19"/>
          <p:cNvCxnSpPr>
            <a:stCxn id="132" idx="1"/>
            <a:endCxn id="143" idx="0"/>
          </p:cNvCxnSpPr>
          <p:nvPr/>
        </p:nvCxnSpPr>
        <p:spPr>
          <a:xfrm rot="-5400000" flipH="1">
            <a:off x="461094" y="1948340"/>
            <a:ext cx="2316900" cy="1326900"/>
          </a:xfrm>
          <a:prstGeom prst="curvedConnector3">
            <a:avLst>
              <a:gd name="adj1" fmla="val 13514"/>
            </a:avLst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>
            <a:stCxn id="143" idx="3"/>
            <a:endCxn id="145" idx="1"/>
          </p:cNvCxnSpPr>
          <p:nvPr/>
        </p:nvCxnSpPr>
        <p:spPr>
          <a:xfrm rot="10800000" flipH="1">
            <a:off x="2606475" y="1603369"/>
            <a:ext cx="1428600" cy="2523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9"/>
          <p:cNvCxnSpPr>
            <a:stCxn id="143" idx="3"/>
            <a:endCxn id="127" idx="1"/>
          </p:cNvCxnSpPr>
          <p:nvPr/>
        </p:nvCxnSpPr>
        <p:spPr>
          <a:xfrm>
            <a:off x="2606475" y="4126369"/>
            <a:ext cx="1204500" cy="600"/>
          </a:xfrm>
          <a:prstGeom prst="curvedConnector3">
            <a:avLst>
              <a:gd name="adj1" fmla="val 49995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9"/>
          <p:cNvCxnSpPr>
            <a:stCxn id="150" idx="2"/>
            <a:endCxn id="121" idx="0"/>
          </p:cNvCxnSpPr>
          <p:nvPr/>
        </p:nvCxnSpPr>
        <p:spPr>
          <a:xfrm rot="5400000">
            <a:off x="5064388" y="2610600"/>
            <a:ext cx="263100" cy="185400"/>
          </a:xfrm>
          <a:prstGeom prst="curved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9"/>
          <p:cNvCxnSpPr>
            <a:stCxn id="164" idx="1"/>
            <a:endCxn id="145" idx="3"/>
          </p:cNvCxnSpPr>
          <p:nvPr/>
        </p:nvCxnSpPr>
        <p:spPr>
          <a:xfrm rot="10800000">
            <a:off x="6441750" y="1603156"/>
            <a:ext cx="1264200" cy="4647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9"/>
          <p:cNvCxnSpPr>
            <a:stCxn id="164" idx="1"/>
            <a:endCxn id="121" idx="3"/>
          </p:cNvCxnSpPr>
          <p:nvPr/>
        </p:nvCxnSpPr>
        <p:spPr>
          <a:xfrm flipH="1">
            <a:off x="6976050" y="2067856"/>
            <a:ext cx="729900" cy="17562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9"/>
          <p:cNvCxnSpPr>
            <a:stCxn id="170" idx="1"/>
            <a:endCxn id="129" idx="3"/>
          </p:cNvCxnSpPr>
          <p:nvPr/>
        </p:nvCxnSpPr>
        <p:spPr>
          <a:xfrm flipH="1">
            <a:off x="6299550" y="3754056"/>
            <a:ext cx="1342500" cy="3723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19"/>
          <p:cNvSpPr txBox="1"/>
          <p:nvPr/>
        </p:nvSpPr>
        <p:spPr>
          <a:xfrm>
            <a:off x="6740875" y="3931813"/>
            <a:ext cx="8391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</a:rPr>
              <a:t>Monitors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602325" y="1971363"/>
            <a:ext cx="8391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</a:rPr>
              <a:t>Deploys and configure via Ansible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247" y="3559400"/>
            <a:ext cx="288279" cy="1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resources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321700" y="777575"/>
            <a:ext cx="623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Provided by OpenStack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Managed by 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Three namespaces available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Production, staging and development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Firewall rules minimise access from VMs to other ILL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 capacity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456 cores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2.6TB 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Purchasing more performant servers before the next reactor cycle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view of remote experiments using the VISA platform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425" y="1622725"/>
            <a:ext cx="1898051" cy="189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255375" y="6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creation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311700" y="772600"/>
            <a:ext cx="488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Automated (scripted) process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</a:t>
            </a:r>
            <a:r>
              <a:rPr lang="en-GB" u="sng">
                <a:solidFill>
                  <a:srgbClr val="FF6700"/>
                </a:solidFill>
                <a:hlinkClick r:id="rId3"/>
              </a:rPr>
              <a:t>packer</a:t>
            </a:r>
            <a:r>
              <a:rPr lang="en-GB"/>
              <a:t> to build the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 from scratch using a base ubuntu installer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Allows for versioning of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Configuration is stored inside a GIT repository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Each new release is tagged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Nightly builds (in progress)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Linux security updates applied every day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Continuous Integration pipeline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Configured to install scientific software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Matlab, MANTID, LAMP etc.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225" y="957725"/>
            <a:ext cx="3546974" cy="24495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720</Words>
  <Application>Microsoft Office PowerPoint</Application>
  <PresentationFormat>Affichage à l'écran (16:9)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Montserrat</vt:lpstr>
      <vt:lpstr>Arial</vt:lpstr>
      <vt:lpstr>Simple Light</vt:lpstr>
      <vt:lpstr>VISA </vt:lpstr>
      <vt:lpstr>Outline</vt:lpstr>
      <vt:lpstr>Objectives</vt:lpstr>
      <vt:lpstr>Features</vt:lpstr>
      <vt:lpstr>Technical choices</vt:lpstr>
      <vt:lpstr>Logical architecture</vt:lpstr>
      <vt:lpstr>System architecture</vt:lpstr>
      <vt:lpstr>Cloud resources</vt:lpstr>
      <vt:lpstr>Image creation</vt:lpstr>
      <vt:lpstr>Automated login to VM</vt:lpstr>
      <vt:lpstr>Monitoring</vt:lpstr>
      <vt:lpstr>Status and future development</vt:lpstr>
      <vt:lpstr>Extra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VISA</dc:title>
  <dc:creator>Jean-Francois Perrin</dc:creator>
  <cp:lastModifiedBy>Jean-François Perrin</cp:lastModifiedBy>
  <cp:revision>3</cp:revision>
  <dcterms:modified xsi:type="dcterms:W3CDTF">2020-07-08T05:45:19Z</dcterms:modified>
</cp:coreProperties>
</file>