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5" r:id="rId1"/>
  </p:sldMasterIdLst>
  <p:notesMasterIdLst>
    <p:notesMasterId r:id="rId13"/>
  </p:notesMasterIdLst>
  <p:sldIdLst>
    <p:sldId id="268" r:id="rId2"/>
    <p:sldId id="284" r:id="rId3"/>
    <p:sldId id="301" r:id="rId4"/>
    <p:sldId id="302" r:id="rId5"/>
    <p:sldId id="303" r:id="rId6"/>
    <p:sldId id="304" r:id="rId7"/>
    <p:sldId id="305" r:id="rId8"/>
    <p:sldId id="306" r:id="rId9"/>
    <p:sldId id="307" r:id="rId10"/>
    <p:sldId id="308" r:id="rId11"/>
    <p:sldId id="309" r:id="rId12"/>
  </p:sldIdLst>
  <p:sldSz cx="9144000" cy="5715000" type="screen16x10"/>
  <p:notesSz cx="6858000" cy="9144000"/>
  <p:defaultTextStyle>
    <a:defPPr>
      <a:defRPr lang="fr-FR"/>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05216" algn="l" rtl="0" fontAlgn="base">
      <a:spcBef>
        <a:spcPct val="0"/>
      </a:spcBef>
      <a:spcAft>
        <a:spcPct val="0"/>
      </a:spcAft>
      <a:defRPr kern="1200">
        <a:solidFill>
          <a:schemeClr val="tx1"/>
        </a:solidFill>
        <a:latin typeface="Arial" pitchFamily="34" charset="0"/>
        <a:ea typeface="+mn-ea"/>
        <a:cs typeface="Arial" pitchFamily="34" charset="0"/>
      </a:defRPr>
    </a:lvl2pPr>
    <a:lvl3pPr marL="810433" algn="l" rtl="0" fontAlgn="base">
      <a:spcBef>
        <a:spcPct val="0"/>
      </a:spcBef>
      <a:spcAft>
        <a:spcPct val="0"/>
      </a:spcAft>
      <a:defRPr kern="1200">
        <a:solidFill>
          <a:schemeClr val="tx1"/>
        </a:solidFill>
        <a:latin typeface="Arial" pitchFamily="34" charset="0"/>
        <a:ea typeface="+mn-ea"/>
        <a:cs typeface="Arial" pitchFamily="34" charset="0"/>
      </a:defRPr>
    </a:lvl3pPr>
    <a:lvl4pPr marL="1215649" algn="l" rtl="0" fontAlgn="base">
      <a:spcBef>
        <a:spcPct val="0"/>
      </a:spcBef>
      <a:spcAft>
        <a:spcPct val="0"/>
      </a:spcAft>
      <a:defRPr kern="1200">
        <a:solidFill>
          <a:schemeClr val="tx1"/>
        </a:solidFill>
        <a:latin typeface="Arial" pitchFamily="34" charset="0"/>
        <a:ea typeface="+mn-ea"/>
        <a:cs typeface="Arial" pitchFamily="34" charset="0"/>
      </a:defRPr>
    </a:lvl4pPr>
    <a:lvl5pPr marL="1620865" algn="l" rtl="0" fontAlgn="base">
      <a:spcBef>
        <a:spcPct val="0"/>
      </a:spcBef>
      <a:spcAft>
        <a:spcPct val="0"/>
      </a:spcAft>
      <a:defRPr kern="1200">
        <a:solidFill>
          <a:schemeClr val="tx1"/>
        </a:solidFill>
        <a:latin typeface="Arial" pitchFamily="34" charset="0"/>
        <a:ea typeface="+mn-ea"/>
        <a:cs typeface="Arial" pitchFamily="34" charset="0"/>
      </a:defRPr>
    </a:lvl5pPr>
    <a:lvl6pPr marL="2026082" algn="l" defTabSz="810433" rtl="0" eaLnBrk="1" latinLnBrk="0" hangingPunct="1">
      <a:defRPr kern="1200">
        <a:solidFill>
          <a:schemeClr val="tx1"/>
        </a:solidFill>
        <a:latin typeface="Arial" pitchFamily="34" charset="0"/>
        <a:ea typeface="+mn-ea"/>
        <a:cs typeface="Arial" pitchFamily="34" charset="0"/>
      </a:defRPr>
    </a:lvl6pPr>
    <a:lvl7pPr marL="2431298" algn="l" defTabSz="810433" rtl="0" eaLnBrk="1" latinLnBrk="0" hangingPunct="1">
      <a:defRPr kern="1200">
        <a:solidFill>
          <a:schemeClr val="tx1"/>
        </a:solidFill>
        <a:latin typeface="Arial" pitchFamily="34" charset="0"/>
        <a:ea typeface="+mn-ea"/>
        <a:cs typeface="Arial" pitchFamily="34" charset="0"/>
      </a:defRPr>
    </a:lvl7pPr>
    <a:lvl8pPr marL="2836515" algn="l" defTabSz="810433" rtl="0" eaLnBrk="1" latinLnBrk="0" hangingPunct="1">
      <a:defRPr kern="1200">
        <a:solidFill>
          <a:schemeClr val="tx1"/>
        </a:solidFill>
        <a:latin typeface="Arial" pitchFamily="34" charset="0"/>
        <a:ea typeface="+mn-ea"/>
        <a:cs typeface="Arial" pitchFamily="34" charset="0"/>
      </a:defRPr>
    </a:lvl8pPr>
    <a:lvl9pPr marL="3241731" algn="l" defTabSz="810433"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1800" userDrawn="1">
          <p15:clr>
            <a:srgbClr val="A4A3A4"/>
          </p15:clr>
        </p15:guide>
        <p15:guide id="2" orient="horz" pos="288" userDrawn="1">
          <p15:clr>
            <a:srgbClr val="A4A3A4"/>
          </p15:clr>
        </p15:guide>
        <p15:guide id="3" orient="horz" pos="3312" userDrawn="1">
          <p15:clr>
            <a:srgbClr val="A4A3A4"/>
          </p15:clr>
        </p15:guide>
        <p15:guide id="4" orient="horz" pos="855" userDrawn="1">
          <p15:clr>
            <a:srgbClr val="A4A3A4"/>
          </p15:clr>
        </p15:guide>
        <p15:guide id="5" pos="2658" userDrawn="1">
          <p15:clr>
            <a:srgbClr val="A4A3A4"/>
          </p15:clr>
        </p15:guide>
        <p15:guide id="6" pos="481" userDrawn="1">
          <p15:clr>
            <a:srgbClr val="A4A3A4"/>
          </p15:clr>
        </p15:guide>
        <p15:guide id="7" pos="4836" userDrawn="1">
          <p15:clr>
            <a:srgbClr val="A4A3A4"/>
          </p15:clr>
        </p15:guide>
        <p15:guide id="8" pos="2880" userDrawn="1">
          <p15:clr>
            <a:srgbClr val="A4A3A4"/>
          </p15:clr>
        </p15:guide>
        <p15:guide id="9" pos="521" userDrawn="1">
          <p15:clr>
            <a:srgbClr val="A4A3A4"/>
          </p15:clr>
        </p15:guide>
        <p15:guide id="10" pos="523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D2D4"/>
    <a:srgbClr val="132577"/>
    <a:srgbClr val="FF9966"/>
    <a:srgbClr val="ED7703"/>
    <a:srgbClr val="AF007C"/>
    <a:srgbClr val="F4F4F4"/>
    <a:srgbClr val="B7B9BA"/>
    <a:srgbClr val="0098D4"/>
    <a:srgbClr val="51A0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9648" autoAdjust="0"/>
  </p:normalViewPr>
  <p:slideViewPr>
    <p:cSldViewPr>
      <p:cViewPr>
        <p:scale>
          <a:sx n="120" d="100"/>
          <a:sy n="120" d="100"/>
        </p:scale>
        <p:origin x="403" y="-595"/>
      </p:cViewPr>
      <p:guideLst>
        <p:guide orient="horz" pos="1800"/>
        <p:guide orient="horz" pos="288"/>
        <p:guide orient="horz" pos="3312"/>
        <p:guide orient="horz" pos="855"/>
        <p:guide pos="2658"/>
        <p:guide pos="481"/>
        <p:guide pos="4836"/>
        <p:guide pos="2880"/>
        <p:guide pos="521"/>
        <p:guide pos="5239"/>
      </p:guideLst>
    </p:cSldViewPr>
  </p:slideViewPr>
  <p:notesTextViewPr>
    <p:cViewPr>
      <p:scale>
        <a:sx n="100" d="100"/>
        <a:sy n="100" d="100"/>
      </p:scale>
      <p:origin x="0" y="0"/>
    </p:cViewPr>
  </p:notesTextViewPr>
  <p:sorterViewPr>
    <p:cViewPr varScale="1">
      <p:scale>
        <a:sx n="1" d="1"/>
        <a:sy n="1" d="1"/>
      </p:scale>
      <p:origin x="0" y="0"/>
    </p:cViewPr>
  </p:sorterViewPr>
  <p:notesViewPr>
    <p:cSldViewPr>
      <p:cViewPr varScale="1">
        <p:scale>
          <a:sx n="80" d="100"/>
          <a:sy n="80" d="100"/>
        </p:scale>
        <p:origin x="-3120"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09DEFB8C-62AA-4D25-B790-A9AE004B2DC3}" type="datetimeFigureOut">
              <a:rPr lang="fr-FR"/>
              <a:pPr>
                <a:defRPr/>
              </a:pPr>
              <a:t>16/01/2019</a:t>
            </a:fld>
            <a:endParaRPr lang="fr-FR"/>
          </a:p>
        </p:txBody>
      </p:sp>
      <p:sp>
        <p:nvSpPr>
          <p:cNvPr id="4" name="Espace réservé de l'image des diapositives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pPr lvl="0"/>
            <a:endParaRPr lang="fr-FR" noProof="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endParaRPr lang="fr-FR" noProof="0"/>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itchFamily="34" charset="0"/>
              </a:defRPr>
            </a:lvl1pPr>
          </a:lstStyle>
          <a:p>
            <a:pPr>
              <a:defRPr/>
            </a:pPr>
            <a:fld id="{16EAF0D6-6B5B-4039-A278-A77F9CB3D79F}" type="slidenum">
              <a:rPr lang="fr-FR" altLang="fr-FR"/>
              <a:pPr>
                <a:defRPr/>
              </a:pPr>
              <a:t>‹N°›</a:t>
            </a:fld>
            <a:endParaRPr lang="fr-FR" altLang="fr-FR"/>
          </a:p>
        </p:txBody>
      </p:sp>
    </p:spTree>
    <p:extLst>
      <p:ext uri="{BB962C8B-B14F-4D97-AF65-F5344CB8AC3E}">
        <p14:creationId xmlns:p14="http://schemas.microsoft.com/office/powerpoint/2010/main" val="420531191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064" kern="1200">
        <a:solidFill>
          <a:schemeClr val="tx1"/>
        </a:solidFill>
        <a:latin typeface="+mn-lt"/>
        <a:ea typeface="+mn-ea"/>
        <a:cs typeface="+mn-cs"/>
      </a:defRPr>
    </a:lvl1pPr>
    <a:lvl2pPr marL="405216" algn="l" rtl="0" eaLnBrk="0" fontAlgn="base" hangingPunct="0">
      <a:spcBef>
        <a:spcPct val="30000"/>
      </a:spcBef>
      <a:spcAft>
        <a:spcPct val="0"/>
      </a:spcAft>
      <a:defRPr sz="1064" kern="1200">
        <a:solidFill>
          <a:schemeClr val="tx1"/>
        </a:solidFill>
        <a:latin typeface="+mn-lt"/>
        <a:ea typeface="+mn-ea"/>
        <a:cs typeface="+mn-cs"/>
      </a:defRPr>
    </a:lvl2pPr>
    <a:lvl3pPr marL="810433" algn="l" rtl="0" eaLnBrk="0" fontAlgn="base" hangingPunct="0">
      <a:spcBef>
        <a:spcPct val="30000"/>
      </a:spcBef>
      <a:spcAft>
        <a:spcPct val="0"/>
      </a:spcAft>
      <a:defRPr sz="1064" kern="1200">
        <a:solidFill>
          <a:schemeClr val="tx1"/>
        </a:solidFill>
        <a:latin typeface="+mn-lt"/>
        <a:ea typeface="+mn-ea"/>
        <a:cs typeface="+mn-cs"/>
      </a:defRPr>
    </a:lvl3pPr>
    <a:lvl4pPr marL="1215649" algn="l" rtl="0" eaLnBrk="0" fontAlgn="base" hangingPunct="0">
      <a:spcBef>
        <a:spcPct val="30000"/>
      </a:spcBef>
      <a:spcAft>
        <a:spcPct val="0"/>
      </a:spcAft>
      <a:defRPr sz="1064" kern="1200">
        <a:solidFill>
          <a:schemeClr val="tx1"/>
        </a:solidFill>
        <a:latin typeface="+mn-lt"/>
        <a:ea typeface="+mn-ea"/>
        <a:cs typeface="+mn-cs"/>
      </a:defRPr>
    </a:lvl4pPr>
    <a:lvl5pPr marL="1620865" algn="l" rtl="0" eaLnBrk="0" fontAlgn="base" hangingPunct="0">
      <a:spcBef>
        <a:spcPct val="30000"/>
      </a:spcBef>
      <a:spcAft>
        <a:spcPct val="0"/>
      </a:spcAft>
      <a:defRPr sz="1064" kern="1200">
        <a:solidFill>
          <a:schemeClr val="tx1"/>
        </a:solidFill>
        <a:latin typeface="+mn-lt"/>
        <a:ea typeface="+mn-ea"/>
        <a:cs typeface="+mn-cs"/>
      </a:defRPr>
    </a:lvl5pPr>
    <a:lvl6pPr marL="2026082" algn="l" defTabSz="810433" rtl="0" eaLnBrk="1" latinLnBrk="0" hangingPunct="1">
      <a:defRPr sz="1064" kern="1200">
        <a:solidFill>
          <a:schemeClr val="tx1"/>
        </a:solidFill>
        <a:latin typeface="+mn-lt"/>
        <a:ea typeface="+mn-ea"/>
        <a:cs typeface="+mn-cs"/>
      </a:defRPr>
    </a:lvl6pPr>
    <a:lvl7pPr marL="2431298" algn="l" defTabSz="810433" rtl="0" eaLnBrk="1" latinLnBrk="0" hangingPunct="1">
      <a:defRPr sz="1064" kern="1200">
        <a:solidFill>
          <a:schemeClr val="tx1"/>
        </a:solidFill>
        <a:latin typeface="+mn-lt"/>
        <a:ea typeface="+mn-ea"/>
        <a:cs typeface="+mn-cs"/>
      </a:defRPr>
    </a:lvl7pPr>
    <a:lvl8pPr marL="2836515" algn="l" defTabSz="810433" rtl="0" eaLnBrk="1" latinLnBrk="0" hangingPunct="1">
      <a:defRPr sz="1064" kern="1200">
        <a:solidFill>
          <a:schemeClr val="tx1"/>
        </a:solidFill>
        <a:latin typeface="+mn-lt"/>
        <a:ea typeface="+mn-ea"/>
        <a:cs typeface="+mn-cs"/>
      </a:defRPr>
    </a:lvl8pPr>
    <a:lvl9pPr marL="3241731" algn="l" defTabSz="810433" rtl="0" eaLnBrk="1" latinLnBrk="0" hangingPunct="1">
      <a:defRPr sz="106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 name="Shape 88"/>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5188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 name="Shape 88"/>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472568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 name="Shape 88"/>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123476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 name="Shape 88"/>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7110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 name="Shape 88"/>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76940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 name="Shape 88"/>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971002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 name="Shape 88"/>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74802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 name="Shape 88"/>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5041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re 1"/>
          <p:cNvSpPr>
            <a:spLocks noGrp="1"/>
          </p:cNvSpPr>
          <p:nvPr>
            <p:ph type="title"/>
          </p:nvPr>
        </p:nvSpPr>
        <p:spPr bwMode="gray">
          <a:xfrm>
            <a:off x="727200" y="105000"/>
            <a:ext cx="8236800" cy="414000"/>
          </a:xfrm>
          <a:solidFill>
            <a:schemeClr val="accent1"/>
          </a:solidFill>
        </p:spPr>
        <p:txBody>
          <a:bodyPr lIns="108000" rIns="108000"/>
          <a:lstStyle>
            <a:lvl1pPr>
              <a:lnSpc>
                <a:spcPct val="85000"/>
              </a:lnSpc>
              <a:defRPr sz="2000" cap="none" baseline="0">
                <a:solidFill>
                  <a:schemeClr val="bg1"/>
                </a:solidFill>
              </a:defRPr>
            </a:lvl1pPr>
          </a:lstStyle>
          <a:p>
            <a:r>
              <a:rPr lang="en-US" smtClean="0"/>
              <a:t>Click to edit Master title style</a:t>
            </a:r>
            <a:endParaRPr lang="fr-FR" dirty="0"/>
          </a:p>
        </p:txBody>
      </p:sp>
      <p:sp>
        <p:nvSpPr>
          <p:cNvPr id="3" name="Espace réservé du contenu 2"/>
          <p:cNvSpPr>
            <a:spLocks noGrp="1"/>
          </p:cNvSpPr>
          <p:nvPr>
            <p:ph idx="1"/>
          </p:nvPr>
        </p:nvSpPr>
        <p:spPr bwMode="gray">
          <a:xfrm>
            <a:off x="3351600" y="915000"/>
            <a:ext cx="5612400" cy="2970000"/>
          </a:xfrm>
          <a:solidFill>
            <a:srgbClr val="4E5B99"/>
          </a:solidFill>
        </p:spPr>
        <p:txBody>
          <a:bodyPr lIns="216000" tIns="252000"/>
          <a:lstStyle>
            <a:lvl1pPr marL="0" indent="0">
              <a:spcAft>
                <a:spcPts val="300"/>
              </a:spcAft>
              <a:buFont typeface="Arial" pitchFamily="34" charset="0"/>
              <a:buNone/>
              <a:defRPr sz="2800">
                <a:solidFill>
                  <a:schemeClr val="bg1"/>
                </a:solidFill>
              </a:defRPr>
            </a:lvl1pPr>
            <a:lvl2pPr marL="0" indent="0">
              <a:spcBef>
                <a:spcPts val="400"/>
              </a:spcBef>
              <a:spcAft>
                <a:spcPts val="0"/>
              </a:spcAft>
              <a:buFont typeface="Arial" pitchFamily="34" charset="0"/>
              <a:buNone/>
              <a:defRPr sz="2600" b="1">
                <a:solidFill>
                  <a:schemeClr val="bg1"/>
                </a:solidFill>
              </a:defRPr>
            </a:lvl2pPr>
            <a:lvl3pPr marL="0" indent="0">
              <a:lnSpc>
                <a:spcPct val="80000"/>
              </a:lnSpc>
              <a:spcAft>
                <a:spcPts val="0"/>
              </a:spcAft>
              <a:buFont typeface="Arial" pitchFamily="34" charset="0"/>
              <a:buNone/>
              <a:defRPr sz="2250">
                <a:solidFill>
                  <a:schemeClr val="bg1"/>
                </a:solidFill>
              </a:defRPr>
            </a:lvl3pPr>
            <a:lvl4pPr marL="0" indent="0">
              <a:lnSpc>
                <a:spcPct val="100000"/>
              </a:lnSpc>
              <a:spcBef>
                <a:spcPts val="0"/>
              </a:spcBef>
              <a:spcAft>
                <a:spcPts val="200"/>
              </a:spcAft>
              <a:buSzPct val="80000"/>
              <a:buNone/>
              <a:defRPr sz="1750">
                <a:solidFill>
                  <a:schemeClr val="bg1"/>
                </a:solidFill>
              </a:defRPr>
            </a:lvl4pPr>
            <a:lvl5pPr marL="0" indent="0">
              <a:lnSpc>
                <a:spcPct val="80000"/>
              </a:lnSpc>
              <a:spcAft>
                <a:spcPts val="0"/>
              </a:spcAft>
              <a:buNone/>
              <a:defRPr sz="1500" b="1" i="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dirty="0"/>
          </a:p>
        </p:txBody>
      </p:sp>
      <p:sp>
        <p:nvSpPr>
          <p:cNvPr id="8" name="Espace réservé pour une image  7"/>
          <p:cNvSpPr>
            <a:spLocks noGrp="1"/>
          </p:cNvSpPr>
          <p:nvPr>
            <p:ph type="pic" sz="quarter" idx="13"/>
          </p:nvPr>
        </p:nvSpPr>
        <p:spPr>
          <a:xfrm>
            <a:off x="727200" y="915000"/>
            <a:ext cx="2574000" cy="2970000"/>
          </a:xfrm>
        </p:spPr>
        <p:txBody>
          <a:bodyPr rtlCol="0" anchor="ctr">
            <a:noAutofit/>
          </a:bodyPr>
          <a:lstStyle>
            <a:lvl1pPr algn="ctr">
              <a:defRPr/>
            </a:lvl1pPr>
          </a:lstStyle>
          <a:p>
            <a:pPr lvl="0"/>
            <a:r>
              <a:rPr lang="en-US" noProof="0" dirty="0" smtClean="0"/>
              <a:t>Click icon to add picture</a:t>
            </a:r>
            <a:endParaRPr lang="fr-FR" noProof="0" dirty="0"/>
          </a:p>
        </p:txBody>
      </p:sp>
      <p:sp>
        <p:nvSpPr>
          <p:cNvPr id="5" name="Espace réservé du pied de page 4"/>
          <p:cNvSpPr>
            <a:spLocks noGrp="1"/>
          </p:cNvSpPr>
          <p:nvPr>
            <p:ph type="ftr" sz="quarter" idx="14"/>
          </p:nvPr>
        </p:nvSpPr>
        <p:spPr/>
        <p:txBody>
          <a:bodyPr/>
          <a:lstStyle>
            <a:lvl1pPr>
              <a:defRPr/>
            </a:lvl1pPr>
          </a:lstStyle>
          <a:p>
            <a:pPr fontAlgn="base">
              <a:spcBef>
                <a:spcPct val="0"/>
              </a:spcBef>
              <a:spcAft>
                <a:spcPct val="0"/>
              </a:spcAft>
              <a:defRPr/>
            </a:pPr>
            <a:r>
              <a:rPr lang="sv-SE" smtClean="0"/>
              <a:t>J-F. Perrin (ILL) – 16 January 2018</a:t>
            </a:r>
            <a:endParaRPr lang="fr-FR" dirty="0"/>
          </a:p>
        </p:txBody>
      </p:sp>
      <p:sp>
        <p:nvSpPr>
          <p:cNvPr id="6" name="Espace réservé du numéro de diapositive 5"/>
          <p:cNvSpPr>
            <a:spLocks noGrp="1"/>
          </p:cNvSpPr>
          <p:nvPr>
            <p:ph type="sldNum" sz="quarter" idx="15"/>
          </p:nvPr>
        </p:nvSpPr>
        <p:spPr/>
        <p:txBody>
          <a:bodyPr/>
          <a:lstStyle>
            <a:lvl1pPr>
              <a:defRPr/>
            </a:lvl1pPr>
          </a:lstStyle>
          <a:p>
            <a:pPr>
              <a:defRPr/>
            </a:pPr>
            <a:r>
              <a:rPr lang="fr-FR" altLang="fr-FR" dirty="0"/>
              <a:t>Page </a:t>
            </a:r>
            <a:fld id="{E8AFFA45-75E9-4D44-A4DC-F6F95C7D57BD}" type="slidenum">
              <a:rPr lang="fr-FR" altLang="fr-FR"/>
              <a:pPr>
                <a:defRPr/>
              </a:pPr>
              <a:t>‹N°›</a:t>
            </a:fld>
            <a:endParaRPr lang="fr-FR" altLang="fr-FR" dirty="0"/>
          </a:p>
        </p:txBody>
      </p:sp>
    </p:spTree>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re 1"/>
          <p:cNvSpPr>
            <a:spLocks noGrp="1"/>
          </p:cNvSpPr>
          <p:nvPr>
            <p:ph type="title"/>
          </p:nvPr>
        </p:nvSpPr>
        <p:spPr bwMode="gray"/>
        <p:txBody>
          <a:bodyPr/>
          <a:lstStyle>
            <a:lvl1pPr>
              <a:defRPr sz="2000"/>
            </a:lvl1pPr>
          </a:lstStyle>
          <a:p>
            <a:r>
              <a:rPr lang="en-US" smtClean="0"/>
              <a:t>Click to edit Master title style</a:t>
            </a:r>
            <a:endParaRPr lang="fr-FR" dirty="0"/>
          </a:p>
        </p:txBody>
      </p:sp>
      <p:sp>
        <p:nvSpPr>
          <p:cNvPr id="3" name="Espace réservé du contenu 2"/>
          <p:cNvSpPr>
            <a:spLocks noGrp="1"/>
          </p:cNvSpPr>
          <p:nvPr>
            <p:ph idx="1"/>
          </p:nvPr>
        </p:nvSpPr>
        <p:spPr bwMode="gray">
          <a:xfrm>
            <a:off x="727688" y="637253"/>
            <a:ext cx="8236800" cy="4500000"/>
          </a:xfrm>
        </p:spPr>
        <p:txBody>
          <a:bodyPr/>
          <a:lstStyle>
            <a:lvl1pPr>
              <a:defRPr baseline="0">
                <a:solidFill>
                  <a:schemeClr val="tx1"/>
                </a:solidFill>
              </a:defRPr>
            </a:lvl1pPr>
            <a:lvl2pPr>
              <a:defRPr>
                <a:solidFill>
                  <a:schemeClr val="tx1"/>
                </a:solidFill>
              </a:defRPr>
            </a:lvl2pPr>
            <a:lvl4pPr>
              <a:spcBef>
                <a:spcPts val="0"/>
              </a:spcBef>
              <a:spcAft>
                <a:spcPts val="300"/>
              </a:spcAft>
              <a:buSzPct val="80000"/>
              <a:defRPr/>
            </a:lvl4pPr>
            <a:lvl5pPr>
              <a:spcAft>
                <a:spcPts val="300"/>
              </a:spcAf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dirty="0"/>
          </a:p>
        </p:txBody>
      </p:sp>
      <p:sp>
        <p:nvSpPr>
          <p:cNvPr id="4" name="Espace réservé du pied de page 4"/>
          <p:cNvSpPr>
            <a:spLocks noGrp="1"/>
          </p:cNvSpPr>
          <p:nvPr>
            <p:ph type="ftr" sz="quarter" idx="10"/>
          </p:nvPr>
        </p:nvSpPr>
        <p:spPr/>
        <p:txBody>
          <a:bodyPr/>
          <a:lstStyle>
            <a:lvl1pPr>
              <a:defRPr/>
            </a:lvl1pPr>
          </a:lstStyle>
          <a:p>
            <a:pPr fontAlgn="base">
              <a:spcBef>
                <a:spcPct val="0"/>
              </a:spcBef>
              <a:spcAft>
                <a:spcPct val="0"/>
              </a:spcAft>
              <a:defRPr/>
            </a:pPr>
            <a:r>
              <a:rPr lang="sv-SE" smtClean="0"/>
              <a:t>J-F. Perrin (ILL) – 16 January 2018</a:t>
            </a:r>
            <a:endParaRPr lang="fr-FR" dirty="0"/>
          </a:p>
        </p:txBody>
      </p:sp>
      <p:sp>
        <p:nvSpPr>
          <p:cNvPr id="5" name="Espace réservé du numéro de diapositive 5"/>
          <p:cNvSpPr>
            <a:spLocks noGrp="1"/>
          </p:cNvSpPr>
          <p:nvPr>
            <p:ph type="sldNum" sz="quarter" idx="11"/>
          </p:nvPr>
        </p:nvSpPr>
        <p:spPr/>
        <p:txBody>
          <a:bodyPr/>
          <a:lstStyle>
            <a:lvl1pPr>
              <a:defRPr/>
            </a:lvl1pPr>
          </a:lstStyle>
          <a:p>
            <a:pPr>
              <a:defRPr/>
            </a:pPr>
            <a:r>
              <a:rPr lang="fr-FR" altLang="fr-FR" dirty="0"/>
              <a:t>Page </a:t>
            </a:r>
            <a:fld id="{DC3005C4-15E9-489E-BA90-2123D33814CE}" type="slidenum">
              <a:rPr lang="fr-FR" altLang="fr-FR"/>
              <a:pPr>
                <a:defRPr/>
              </a:pPr>
              <a:t>‹N°›</a:t>
            </a:fld>
            <a:endParaRPr lang="fr-FR" altLang="fr-FR" dirty="0"/>
          </a:p>
        </p:txBody>
      </p:sp>
    </p:spTree>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Use for importing slid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000" cap="none" baseline="0"/>
            </a:lvl1pPr>
          </a:lstStyle>
          <a:p>
            <a:r>
              <a:rPr lang="en-US" smtClean="0"/>
              <a:t>Click to edit Master title style</a:t>
            </a:r>
            <a:endParaRPr lang="en-GB" dirty="0"/>
          </a:p>
        </p:txBody>
      </p:sp>
      <p:sp>
        <p:nvSpPr>
          <p:cNvPr id="3" name="Espace réservé du pied de page 4"/>
          <p:cNvSpPr>
            <a:spLocks noGrp="1"/>
          </p:cNvSpPr>
          <p:nvPr>
            <p:ph type="ftr" sz="quarter" idx="10"/>
          </p:nvPr>
        </p:nvSpPr>
        <p:spPr/>
        <p:txBody>
          <a:bodyPr/>
          <a:lstStyle>
            <a:lvl1pPr>
              <a:defRPr/>
            </a:lvl1pPr>
          </a:lstStyle>
          <a:p>
            <a:pPr fontAlgn="base">
              <a:spcBef>
                <a:spcPct val="0"/>
              </a:spcBef>
              <a:spcAft>
                <a:spcPct val="0"/>
              </a:spcAft>
              <a:defRPr/>
            </a:pPr>
            <a:r>
              <a:rPr lang="sv-SE" smtClean="0"/>
              <a:t>J-F. Perrin (ILL) – 16 January 2018</a:t>
            </a:r>
            <a:endParaRPr lang="fr-FR" dirty="0"/>
          </a:p>
        </p:txBody>
      </p:sp>
      <p:sp>
        <p:nvSpPr>
          <p:cNvPr id="4" name="Espace réservé du numéro de diapositive 5"/>
          <p:cNvSpPr>
            <a:spLocks noGrp="1"/>
          </p:cNvSpPr>
          <p:nvPr>
            <p:ph type="sldNum" sz="quarter" idx="11"/>
          </p:nvPr>
        </p:nvSpPr>
        <p:spPr/>
        <p:txBody>
          <a:bodyPr/>
          <a:lstStyle>
            <a:lvl1pPr>
              <a:defRPr/>
            </a:lvl1pPr>
          </a:lstStyle>
          <a:p>
            <a:pPr>
              <a:defRPr/>
            </a:pPr>
            <a:r>
              <a:rPr lang="fr-FR" altLang="fr-FR" dirty="0"/>
              <a:t>Page </a:t>
            </a:r>
            <a:fld id="{EA3EFBA3-4378-4227-A008-52EC19BBE977}" type="slidenum">
              <a:rPr lang="fr-FR" altLang="fr-FR"/>
              <a:pPr>
                <a:defRPr/>
              </a:pPr>
              <a:t>‹N°›</a:t>
            </a:fld>
            <a:endParaRPr lang="fr-FR" altLang="fr-FR" dirty="0"/>
          </a:p>
        </p:txBody>
      </p:sp>
    </p:spTree>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lour palette">
    <p:spTree>
      <p:nvGrpSpPr>
        <p:cNvPr id="1" name=""/>
        <p:cNvGrpSpPr/>
        <p:nvPr/>
      </p:nvGrpSpPr>
      <p:grpSpPr>
        <a:xfrm>
          <a:off x="0" y="0"/>
          <a:ext cx="0" cy="0"/>
          <a:chOff x="0" y="0"/>
          <a:chExt cx="0" cy="0"/>
        </a:xfrm>
      </p:grpSpPr>
      <p:grpSp>
        <p:nvGrpSpPr>
          <p:cNvPr id="3" name="Group 11"/>
          <p:cNvGrpSpPr>
            <a:grpSpLocks/>
          </p:cNvGrpSpPr>
          <p:nvPr userDrawn="1"/>
        </p:nvGrpSpPr>
        <p:grpSpPr bwMode="auto">
          <a:xfrm>
            <a:off x="1751017" y="846667"/>
            <a:ext cx="6421437" cy="4030114"/>
            <a:chOff x="977503" y="761588"/>
            <a:chExt cx="6421177" cy="4835535"/>
          </a:xfrm>
        </p:grpSpPr>
        <p:sp>
          <p:nvSpPr>
            <p:cNvPr id="4" name="Oval 3"/>
            <p:cNvSpPr/>
            <p:nvPr/>
          </p:nvSpPr>
          <p:spPr>
            <a:xfrm>
              <a:off x="2804641" y="1812382"/>
              <a:ext cx="2627207" cy="262857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dirty="0"/>
            </a:p>
          </p:txBody>
        </p:sp>
        <p:sp>
          <p:nvSpPr>
            <p:cNvPr id="5" name="Oval 4"/>
            <p:cNvSpPr/>
            <p:nvPr/>
          </p:nvSpPr>
          <p:spPr>
            <a:xfrm>
              <a:off x="4176185" y="1017144"/>
              <a:ext cx="576240" cy="576190"/>
            </a:xfrm>
            <a:prstGeom prst="ellipse">
              <a:avLst/>
            </a:prstGeom>
            <a:solidFill>
              <a:srgbClr val="ED770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dirty="0"/>
            </a:p>
          </p:txBody>
        </p:sp>
        <p:sp>
          <p:nvSpPr>
            <p:cNvPr id="6" name="Oval 5"/>
            <p:cNvSpPr/>
            <p:nvPr/>
          </p:nvSpPr>
          <p:spPr>
            <a:xfrm>
              <a:off x="5003240" y="1393334"/>
              <a:ext cx="576239" cy="576191"/>
            </a:xfrm>
            <a:prstGeom prst="ellipse">
              <a:avLst/>
            </a:prstGeom>
            <a:solidFill>
              <a:srgbClr val="F4A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dirty="0"/>
            </a:p>
          </p:txBody>
        </p:sp>
        <p:sp>
          <p:nvSpPr>
            <p:cNvPr id="7" name="Oval 6"/>
            <p:cNvSpPr/>
            <p:nvPr/>
          </p:nvSpPr>
          <p:spPr>
            <a:xfrm>
              <a:off x="5508045" y="1980636"/>
              <a:ext cx="576239" cy="576191"/>
            </a:xfrm>
            <a:prstGeom prst="ellipse">
              <a:avLst/>
            </a:prstGeom>
            <a:solidFill>
              <a:srgbClr val="FFDD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dirty="0"/>
            </a:p>
          </p:txBody>
        </p:sp>
        <p:sp>
          <p:nvSpPr>
            <p:cNvPr id="8" name="Oval 7"/>
            <p:cNvSpPr/>
            <p:nvPr/>
          </p:nvSpPr>
          <p:spPr>
            <a:xfrm>
              <a:off x="5687424" y="2740955"/>
              <a:ext cx="577827" cy="576190"/>
            </a:xfrm>
            <a:prstGeom prst="ellipse">
              <a:avLst/>
            </a:prstGeom>
            <a:solidFill>
              <a:srgbClr val="51A0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dirty="0"/>
            </a:p>
          </p:txBody>
        </p:sp>
        <p:sp>
          <p:nvSpPr>
            <p:cNvPr id="9" name="Oval 8"/>
            <p:cNvSpPr/>
            <p:nvPr/>
          </p:nvSpPr>
          <p:spPr>
            <a:xfrm>
              <a:off x="5581067" y="3501272"/>
              <a:ext cx="576239" cy="576191"/>
            </a:xfrm>
            <a:prstGeom prst="ellipse">
              <a:avLst/>
            </a:prstGeom>
            <a:solidFill>
              <a:srgbClr val="0098D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dirty="0"/>
            </a:p>
          </p:txBody>
        </p:sp>
        <p:sp>
          <p:nvSpPr>
            <p:cNvPr id="10" name="Oval 9"/>
            <p:cNvSpPr/>
            <p:nvPr/>
          </p:nvSpPr>
          <p:spPr>
            <a:xfrm>
              <a:off x="5147696" y="4169527"/>
              <a:ext cx="576240" cy="576190"/>
            </a:xfrm>
            <a:prstGeom prst="ellipse">
              <a:avLst/>
            </a:prstGeom>
            <a:solidFill>
              <a:srgbClr val="AF00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dirty="0"/>
            </a:p>
          </p:txBody>
        </p:sp>
        <p:sp>
          <p:nvSpPr>
            <p:cNvPr id="11" name="Oval 10"/>
            <p:cNvSpPr/>
            <p:nvPr/>
          </p:nvSpPr>
          <p:spPr>
            <a:xfrm>
              <a:off x="2368097" y="1709208"/>
              <a:ext cx="576239" cy="576190"/>
            </a:xfrm>
            <a:prstGeom prst="ellipse">
              <a:avLst/>
            </a:prstGeom>
            <a:solidFill>
              <a:srgbClr val="132577">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dirty="0"/>
            </a:p>
          </p:txBody>
        </p:sp>
        <p:sp>
          <p:nvSpPr>
            <p:cNvPr id="12" name="Oval 11"/>
            <p:cNvSpPr/>
            <p:nvPr/>
          </p:nvSpPr>
          <p:spPr>
            <a:xfrm>
              <a:off x="2079183" y="2433018"/>
              <a:ext cx="576239" cy="576190"/>
            </a:xfrm>
            <a:prstGeom prst="ellipse">
              <a:avLst/>
            </a:prstGeom>
            <a:solidFill>
              <a:srgbClr val="13257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dirty="0"/>
            </a:p>
          </p:txBody>
        </p:sp>
        <p:sp>
          <p:nvSpPr>
            <p:cNvPr id="13" name="Oval 12"/>
            <p:cNvSpPr/>
            <p:nvPr/>
          </p:nvSpPr>
          <p:spPr>
            <a:xfrm>
              <a:off x="3492001" y="4688574"/>
              <a:ext cx="576239" cy="576191"/>
            </a:xfrm>
            <a:prstGeom prst="ellipse">
              <a:avLst/>
            </a:prstGeom>
            <a:solidFill>
              <a:srgbClr val="B7B9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dirty="0"/>
            </a:p>
          </p:txBody>
        </p:sp>
        <p:sp>
          <p:nvSpPr>
            <p:cNvPr id="14" name="Oval 13"/>
            <p:cNvSpPr/>
            <p:nvPr/>
          </p:nvSpPr>
          <p:spPr>
            <a:xfrm>
              <a:off x="2706220" y="4329844"/>
              <a:ext cx="576240" cy="576191"/>
            </a:xfrm>
            <a:prstGeom prst="ellipse">
              <a:avLst/>
            </a:prstGeom>
            <a:solidFill>
              <a:srgbClr val="D1D2D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dirty="0"/>
            </a:p>
          </p:txBody>
        </p:sp>
        <p:sp>
          <p:nvSpPr>
            <p:cNvPr id="15" name="Oval 14"/>
            <p:cNvSpPr/>
            <p:nvPr/>
          </p:nvSpPr>
          <p:spPr>
            <a:xfrm>
              <a:off x="2114107" y="3747304"/>
              <a:ext cx="576239" cy="576190"/>
            </a:xfrm>
            <a:prstGeom prst="ellipse">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dirty="0"/>
            </a:p>
          </p:txBody>
        </p:sp>
        <p:sp>
          <p:nvSpPr>
            <p:cNvPr id="16" name="TextBox 15"/>
            <p:cNvSpPr txBox="1">
              <a:spLocks noChangeArrowheads="1"/>
            </p:cNvSpPr>
            <p:nvPr/>
          </p:nvSpPr>
          <p:spPr bwMode="auto">
            <a:xfrm>
              <a:off x="3545974" y="3053653"/>
              <a:ext cx="1260424" cy="332357"/>
            </a:xfrm>
            <a:prstGeom prst="rect">
              <a:avLst/>
            </a:prstGeom>
            <a:noFill/>
            <a:ln>
              <a:noFill/>
            </a:ln>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r>
                <a:rPr lang="fr-FR" altLang="fr-FR" sz="1200" dirty="0" smtClean="0">
                  <a:solidFill>
                    <a:schemeClr val="bg1"/>
                  </a:solidFill>
                </a:rPr>
                <a:t>R019G037B119</a:t>
              </a:r>
              <a:endParaRPr lang="en-GB" altLang="fr-FR" sz="1200" dirty="0" smtClean="0">
                <a:solidFill>
                  <a:schemeClr val="bg1"/>
                </a:solidFill>
              </a:endParaRPr>
            </a:p>
          </p:txBody>
        </p:sp>
        <p:sp>
          <p:nvSpPr>
            <p:cNvPr id="17" name="TextBox 16"/>
            <p:cNvSpPr txBox="1">
              <a:spLocks noChangeArrowheads="1"/>
            </p:cNvSpPr>
            <p:nvPr/>
          </p:nvSpPr>
          <p:spPr bwMode="auto">
            <a:xfrm>
              <a:off x="4339692" y="761588"/>
              <a:ext cx="1260424" cy="332357"/>
            </a:xfrm>
            <a:prstGeom prst="rect">
              <a:avLst/>
            </a:prstGeom>
            <a:noFill/>
            <a:ln>
              <a:noFill/>
            </a:ln>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r>
                <a:rPr lang="fr-FR" altLang="fr-FR" sz="1200" dirty="0" smtClean="0"/>
                <a:t>R237G119B003</a:t>
              </a:r>
              <a:endParaRPr lang="en-GB" altLang="fr-FR" sz="1200" dirty="0" smtClean="0"/>
            </a:p>
          </p:txBody>
        </p:sp>
        <p:sp>
          <p:nvSpPr>
            <p:cNvPr id="18" name="TextBox 17"/>
            <p:cNvSpPr txBox="1">
              <a:spLocks noChangeArrowheads="1"/>
            </p:cNvSpPr>
            <p:nvPr/>
          </p:nvSpPr>
          <p:spPr bwMode="auto">
            <a:xfrm>
              <a:off x="5273104" y="1163176"/>
              <a:ext cx="1314397" cy="332357"/>
            </a:xfrm>
            <a:prstGeom prst="rect">
              <a:avLst/>
            </a:prstGeom>
            <a:noFill/>
            <a:ln>
              <a:noFill/>
            </a:ln>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r>
                <a:rPr lang="fr-FR" altLang="fr-FR" sz="1200" dirty="0" smtClean="0"/>
                <a:t>R244G163B000</a:t>
              </a:r>
              <a:endParaRPr lang="en-GB" altLang="fr-FR" sz="1200" dirty="0" smtClean="0"/>
            </a:p>
          </p:txBody>
        </p:sp>
        <p:sp>
          <p:nvSpPr>
            <p:cNvPr id="19" name="TextBox 18"/>
            <p:cNvSpPr txBox="1">
              <a:spLocks noChangeArrowheads="1"/>
            </p:cNvSpPr>
            <p:nvPr/>
          </p:nvSpPr>
          <p:spPr bwMode="auto">
            <a:xfrm>
              <a:off x="5795370" y="1756827"/>
              <a:ext cx="1314397" cy="332357"/>
            </a:xfrm>
            <a:prstGeom prst="rect">
              <a:avLst/>
            </a:prstGeom>
            <a:noFill/>
            <a:ln>
              <a:noFill/>
            </a:ln>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r>
                <a:rPr lang="fr-FR" altLang="fr-FR" sz="1200" dirty="0" smtClean="0"/>
                <a:t>R255G221B000</a:t>
              </a:r>
              <a:endParaRPr lang="en-GB" altLang="fr-FR" sz="1200" dirty="0" smtClean="0"/>
            </a:p>
          </p:txBody>
        </p:sp>
        <p:sp>
          <p:nvSpPr>
            <p:cNvPr id="20" name="TextBox 19"/>
            <p:cNvSpPr txBox="1">
              <a:spLocks noChangeArrowheads="1"/>
            </p:cNvSpPr>
            <p:nvPr/>
          </p:nvSpPr>
          <p:spPr bwMode="auto">
            <a:xfrm>
              <a:off x="6084283" y="2571113"/>
              <a:ext cx="1314397" cy="332357"/>
            </a:xfrm>
            <a:prstGeom prst="rect">
              <a:avLst/>
            </a:prstGeom>
            <a:noFill/>
            <a:ln>
              <a:noFill/>
            </a:ln>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r>
                <a:rPr lang="fr-FR" altLang="fr-FR" sz="1200" dirty="0" smtClean="0"/>
                <a:t>R081G160B038</a:t>
              </a:r>
              <a:endParaRPr lang="en-GB" altLang="fr-FR" sz="1200" dirty="0" smtClean="0"/>
            </a:p>
          </p:txBody>
        </p:sp>
        <p:sp>
          <p:nvSpPr>
            <p:cNvPr id="21" name="TextBox 20"/>
            <p:cNvSpPr txBox="1">
              <a:spLocks noChangeArrowheads="1"/>
            </p:cNvSpPr>
            <p:nvPr/>
          </p:nvSpPr>
          <p:spPr bwMode="auto">
            <a:xfrm>
              <a:off x="6084283" y="3409208"/>
              <a:ext cx="1314397" cy="332357"/>
            </a:xfrm>
            <a:prstGeom prst="rect">
              <a:avLst/>
            </a:prstGeom>
            <a:noFill/>
            <a:ln>
              <a:noFill/>
            </a:ln>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r>
                <a:rPr lang="fr-FR" altLang="fr-FR" sz="1200" dirty="0" smtClean="0"/>
                <a:t>R000G152B212</a:t>
              </a:r>
              <a:endParaRPr lang="en-GB" altLang="fr-FR" sz="1200" dirty="0" smtClean="0"/>
            </a:p>
          </p:txBody>
        </p:sp>
        <p:sp>
          <p:nvSpPr>
            <p:cNvPr id="22" name="TextBox 21"/>
            <p:cNvSpPr txBox="1">
              <a:spLocks noChangeArrowheads="1"/>
            </p:cNvSpPr>
            <p:nvPr/>
          </p:nvSpPr>
          <p:spPr bwMode="auto">
            <a:xfrm>
              <a:off x="5677900" y="4160003"/>
              <a:ext cx="1314397" cy="332357"/>
            </a:xfrm>
            <a:prstGeom prst="rect">
              <a:avLst/>
            </a:prstGeom>
            <a:noFill/>
            <a:ln>
              <a:noFill/>
            </a:ln>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r>
                <a:rPr lang="fr-FR" altLang="fr-FR" sz="1200" dirty="0" smtClean="0"/>
                <a:t>R175G000B124</a:t>
              </a:r>
              <a:endParaRPr lang="en-GB" altLang="fr-FR" sz="1200" dirty="0" smtClean="0"/>
            </a:p>
          </p:txBody>
        </p:sp>
        <p:sp>
          <p:nvSpPr>
            <p:cNvPr id="23" name="TextBox 22"/>
            <p:cNvSpPr txBox="1">
              <a:spLocks noChangeArrowheads="1"/>
            </p:cNvSpPr>
            <p:nvPr/>
          </p:nvSpPr>
          <p:spPr bwMode="auto">
            <a:xfrm>
              <a:off x="1312451" y="1496510"/>
              <a:ext cx="1314397" cy="332357"/>
            </a:xfrm>
            <a:prstGeom prst="rect">
              <a:avLst/>
            </a:prstGeom>
            <a:noFill/>
            <a:ln>
              <a:noFill/>
            </a:ln>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r>
                <a:rPr lang="fr-FR" altLang="fr-FR" sz="1200" dirty="0" smtClean="0"/>
                <a:t>ESRF </a:t>
              </a:r>
              <a:r>
                <a:rPr lang="fr-FR" altLang="fr-FR" sz="1200" dirty="0" err="1" smtClean="0"/>
                <a:t>blue</a:t>
              </a:r>
              <a:r>
                <a:rPr lang="fr-FR" altLang="fr-FR" sz="1200" dirty="0" smtClean="0"/>
                <a:t> 75%</a:t>
              </a:r>
              <a:endParaRPr lang="en-GB" altLang="fr-FR" sz="1200" dirty="0" smtClean="0"/>
            </a:p>
          </p:txBody>
        </p:sp>
        <p:sp>
          <p:nvSpPr>
            <p:cNvPr id="24" name="TextBox 23"/>
            <p:cNvSpPr txBox="1">
              <a:spLocks noChangeArrowheads="1"/>
            </p:cNvSpPr>
            <p:nvPr/>
          </p:nvSpPr>
          <p:spPr bwMode="auto">
            <a:xfrm>
              <a:off x="977503" y="2279049"/>
              <a:ext cx="1314397" cy="332357"/>
            </a:xfrm>
            <a:prstGeom prst="rect">
              <a:avLst/>
            </a:prstGeom>
            <a:noFill/>
            <a:ln>
              <a:noFill/>
            </a:ln>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r>
                <a:rPr lang="fr-FR" altLang="fr-FR" sz="1200" smtClean="0"/>
                <a:t>ESRF blue 50%</a:t>
              </a:r>
              <a:endParaRPr lang="en-GB" altLang="fr-FR" sz="1200" smtClean="0"/>
            </a:p>
          </p:txBody>
        </p:sp>
        <p:sp>
          <p:nvSpPr>
            <p:cNvPr id="25" name="TextBox 24"/>
            <p:cNvSpPr txBox="1">
              <a:spLocks noChangeArrowheads="1"/>
            </p:cNvSpPr>
            <p:nvPr/>
          </p:nvSpPr>
          <p:spPr bwMode="auto">
            <a:xfrm>
              <a:off x="2877663" y="5264766"/>
              <a:ext cx="1314397" cy="332357"/>
            </a:xfrm>
            <a:prstGeom prst="rect">
              <a:avLst/>
            </a:prstGeom>
            <a:noFill/>
            <a:ln>
              <a:noFill/>
            </a:ln>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r>
                <a:rPr lang="fr-FR" altLang="fr-FR" sz="1200" smtClean="0"/>
                <a:t>R183G185B186</a:t>
              </a:r>
              <a:endParaRPr lang="en-GB" altLang="fr-FR" sz="1200" smtClean="0"/>
            </a:p>
          </p:txBody>
        </p:sp>
        <p:sp>
          <p:nvSpPr>
            <p:cNvPr id="26" name="TextBox 25"/>
            <p:cNvSpPr txBox="1">
              <a:spLocks noChangeArrowheads="1"/>
            </p:cNvSpPr>
            <p:nvPr/>
          </p:nvSpPr>
          <p:spPr bwMode="auto">
            <a:xfrm>
              <a:off x="1968063" y="4899686"/>
              <a:ext cx="1314397" cy="332357"/>
            </a:xfrm>
            <a:prstGeom prst="rect">
              <a:avLst/>
            </a:prstGeom>
            <a:noFill/>
            <a:ln>
              <a:noFill/>
            </a:ln>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r>
                <a:rPr lang="fr-FR" altLang="fr-FR" sz="1200" smtClean="0"/>
                <a:t>R209G210B212</a:t>
              </a:r>
              <a:endParaRPr lang="en-GB" altLang="fr-FR" sz="1200" smtClean="0"/>
            </a:p>
          </p:txBody>
        </p:sp>
        <p:sp>
          <p:nvSpPr>
            <p:cNvPr id="27" name="TextBox 26"/>
            <p:cNvSpPr txBox="1">
              <a:spLocks noChangeArrowheads="1"/>
            </p:cNvSpPr>
            <p:nvPr/>
          </p:nvSpPr>
          <p:spPr bwMode="auto">
            <a:xfrm>
              <a:off x="1237842" y="4312384"/>
              <a:ext cx="1314397" cy="332357"/>
            </a:xfrm>
            <a:prstGeom prst="rect">
              <a:avLst/>
            </a:prstGeom>
            <a:noFill/>
            <a:ln>
              <a:noFill/>
            </a:ln>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r>
                <a:rPr lang="fr-FR" altLang="fr-FR" sz="1200" smtClean="0"/>
                <a:t>R244G244B244</a:t>
              </a:r>
              <a:endParaRPr lang="en-GB" altLang="fr-FR" sz="1200" smtClean="0"/>
            </a:p>
          </p:txBody>
        </p:sp>
      </p:grpSp>
      <p:sp>
        <p:nvSpPr>
          <p:cNvPr id="2" name="Title 1"/>
          <p:cNvSpPr>
            <a:spLocks noGrp="1"/>
          </p:cNvSpPr>
          <p:nvPr>
            <p:ph type="title"/>
          </p:nvPr>
        </p:nvSpPr>
        <p:spPr/>
        <p:txBody>
          <a:bodyPr/>
          <a:lstStyle>
            <a:lvl1pPr>
              <a:defRPr sz="2000"/>
            </a:lvl1pPr>
          </a:lstStyle>
          <a:p>
            <a:r>
              <a:rPr lang="en-US" smtClean="0"/>
              <a:t>Click to edit Master title style</a:t>
            </a:r>
            <a:endParaRPr lang="en-GB" dirty="0"/>
          </a:p>
        </p:txBody>
      </p:sp>
      <p:sp>
        <p:nvSpPr>
          <p:cNvPr id="28" name="Footer Placeholder 2"/>
          <p:cNvSpPr>
            <a:spLocks noGrp="1"/>
          </p:cNvSpPr>
          <p:nvPr>
            <p:ph type="ftr" sz="quarter" idx="10"/>
          </p:nvPr>
        </p:nvSpPr>
        <p:spPr/>
        <p:txBody>
          <a:bodyPr/>
          <a:lstStyle>
            <a:lvl1pPr>
              <a:defRPr/>
            </a:lvl1pPr>
          </a:lstStyle>
          <a:p>
            <a:pPr fontAlgn="base">
              <a:spcBef>
                <a:spcPct val="0"/>
              </a:spcBef>
              <a:spcAft>
                <a:spcPct val="0"/>
              </a:spcAft>
              <a:defRPr/>
            </a:pPr>
            <a:r>
              <a:rPr lang="sv-SE" smtClean="0"/>
              <a:t>J-F. Perrin (ILL) – 16 January 2018</a:t>
            </a:r>
            <a:endParaRPr lang="fr-FR" dirty="0"/>
          </a:p>
        </p:txBody>
      </p:sp>
      <p:sp>
        <p:nvSpPr>
          <p:cNvPr id="29" name="Slide Number Placeholder 3"/>
          <p:cNvSpPr>
            <a:spLocks noGrp="1"/>
          </p:cNvSpPr>
          <p:nvPr>
            <p:ph type="sldNum" sz="quarter" idx="11"/>
          </p:nvPr>
        </p:nvSpPr>
        <p:spPr/>
        <p:txBody>
          <a:bodyPr/>
          <a:lstStyle>
            <a:lvl1pPr>
              <a:defRPr/>
            </a:lvl1pPr>
          </a:lstStyle>
          <a:p>
            <a:pPr>
              <a:defRPr/>
            </a:pPr>
            <a:r>
              <a:rPr lang="fr-FR" altLang="fr-FR"/>
              <a:t>Page </a:t>
            </a:r>
            <a:fld id="{B7C8DAD3-8828-4E0D-900D-DF9EDAC5BF35}" type="slidenum">
              <a:rPr lang="fr-FR" altLang="fr-FR"/>
              <a:pPr>
                <a:defRPr/>
              </a:pPr>
              <a:t>‹N°›</a:t>
            </a:fld>
            <a:endParaRPr lang="fr-FR" altLang="fr-FR"/>
          </a:p>
        </p:txBody>
      </p:sp>
    </p:spTree>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727075" y="104513"/>
            <a:ext cx="8237538" cy="414073"/>
          </a:xfrm>
          <a:prstGeom prst="rect">
            <a:avLst/>
          </a:prstGeom>
          <a:solidFill>
            <a:schemeClr val="accent1"/>
          </a:solidFill>
        </p:spPr>
        <p:txBody>
          <a:bodyPr vert="horz" lIns="72000" tIns="0" rIns="72000" bIns="0" rtlCol="0" anchor="ctr" anchorCtr="0">
            <a:noAutofit/>
          </a:bodyPr>
          <a:lstStyle/>
          <a:p>
            <a:r>
              <a:rPr lang="fr-FR" dirty="0" smtClean="0"/>
              <a:t>CLICK TO MODIFY THE STYLE OF THE TITLE</a:t>
            </a:r>
            <a:endParaRPr lang="fr-FR" dirty="0"/>
          </a:p>
        </p:txBody>
      </p:sp>
      <p:sp>
        <p:nvSpPr>
          <p:cNvPr id="1028" name="Espace réservé du texte 2"/>
          <p:cNvSpPr>
            <a:spLocks noGrp="1"/>
          </p:cNvSpPr>
          <p:nvPr>
            <p:ph type="body" idx="1"/>
          </p:nvPr>
        </p:nvSpPr>
        <p:spPr bwMode="gray">
          <a:xfrm>
            <a:off x="727075" y="637646"/>
            <a:ext cx="8237538" cy="449924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fr-FR" altLang="fr-FR" smtClean="0"/>
              <a:t>Click to modify attributes</a:t>
            </a:r>
          </a:p>
          <a:p>
            <a:pPr lvl="1"/>
            <a:endParaRPr lang="fr-FR" altLang="fr-FR" smtClean="0"/>
          </a:p>
          <a:p>
            <a:pPr lvl="1"/>
            <a:r>
              <a:rPr lang="fr-FR" altLang="fr-FR" smtClean="0"/>
              <a:t>Second level</a:t>
            </a:r>
          </a:p>
          <a:p>
            <a:pPr lvl="2"/>
            <a:r>
              <a:rPr lang="fr-FR" altLang="fr-FR" smtClean="0"/>
              <a:t>Third level</a:t>
            </a:r>
          </a:p>
          <a:p>
            <a:pPr lvl="3"/>
            <a:r>
              <a:rPr lang="fr-FR" altLang="fr-FR" smtClean="0"/>
              <a:t>Fourth level</a:t>
            </a:r>
          </a:p>
          <a:p>
            <a:pPr lvl="4"/>
            <a:r>
              <a:rPr lang="fr-FR" altLang="fr-FR" smtClean="0"/>
              <a:t>Fifth level</a:t>
            </a:r>
          </a:p>
        </p:txBody>
      </p:sp>
      <p:sp>
        <p:nvSpPr>
          <p:cNvPr id="5" name="Espace réservé du pied de page 4"/>
          <p:cNvSpPr>
            <a:spLocks noGrp="1"/>
          </p:cNvSpPr>
          <p:nvPr>
            <p:ph type="ftr" sz="quarter" idx="3"/>
          </p:nvPr>
        </p:nvSpPr>
        <p:spPr bwMode="gray">
          <a:xfrm>
            <a:off x="719138" y="5402798"/>
            <a:ext cx="6119812" cy="177271"/>
          </a:xfrm>
          <a:prstGeom prst="rect">
            <a:avLst/>
          </a:prstGeom>
        </p:spPr>
        <p:txBody>
          <a:bodyPr vert="horz" lIns="0" tIns="0" rIns="0" bIns="0" rtlCol="0" anchor="b" anchorCtr="0">
            <a:noAutofit/>
          </a:bodyPr>
          <a:lstStyle>
            <a:lvl1pPr algn="l" eaLnBrk="1" fontAlgn="auto" hangingPunct="1">
              <a:spcBef>
                <a:spcPts val="0"/>
              </a:spcBef>
              <a:spcAft>
                <a:spcPts val="0"/>
              </a:spcAft>
              <a:defRPr sz="800" b="1" cap="none" baseline="0">
                <a:solidFill>
                  <a:schemeClr val="tx2"/>
                </a:solidFill>
                <a:latin typeface="+mn-lt"/>
                <a:cs typeface="+mn-cs"/>
              </a:defRPr>
            </a:lvl1pPr>
          </a:lstStyle>
          <a:p>
            <a:pPr fontAlgn="base">
              <a:spcBef>
                <a:spcPct val="0"/>
              </a:spcBef>
              <a:spcAft>
                <a:spcPct val="0"/>
              </a:spcAft>
              <a:defRPr/>
            </a:pPr>
            <a:r>
              <a:rPr lang="sv-SE" smtClean="0"/>
              <a:t>J-F. Perrin (ILL) – 16 January 2018</a:t>
            </a:r>
            <a:endParaRPr lang="fr-FR" dirty="0"/>
          </a:p>
        </p:txBody>
      </p:sp>
      <p:sp>
        <p:nvSpPr>
          <p:cNvPr id="6" name="Espace réservé du numéro de diapositive 5"/>
          <p:cNvSpPr>
            <a:spLocks noGrp="1"/>
          </p:cNvSpPr>
          <p:nvPr>
            <p:ph type="sldNum" sz="quarter" idx="4"/>
          </p:nvPr>
        </p:nvSpPr>
        <p:spPr bwMode="gray">
          <a:xfrm>
            <a:off x="179392" y="5402798"/>
            <a:ext cx="414337" cy="177271"/>
          </a:xfrm>
          <a:prstGeom prst="rect">
            <a:avLst/>
          </a:prstGeom>
        </p:spPr>
        <p:txBody>
          <a:bodyPr vert="horz" wrap="square" lIns="0" tIns="0" rIns="0" bIns="0" numCol="1" anchor="b" anchorCtr="0" compatLnSpc="1">
            <a:prstTxWarp prst="textNoShape">
              <a:avLst/>
            </a:prstTxWarp>
            <a:noAutofit/>
          </a:bodyPr>
          <a:lstStyle>
            <a:lvl1pPr eaLnBrk="1" hangingPunct="1">
              <a:defRPr sz="800" b="1">
                <a:solidFill>
                  <a:schemeClr val="tx2"/>
                </a:solidFill>
              </a:defRPr>
            </a:lvl1pPr>
          </a:lstStyle>
          <a:p>
            <a:pPr>
              <a:defRPr/>
            </a:pPr>
            <a:r>
              <a:rPr lang="fr-FR" altLang="fr-FR" dirty="0"/>
              <a:t>Page </a:t>
            </a:r>
            <a:fld id="{F22612DC-F66D-4922-8292-40079A8B7259}" type="slidenum">
              <a:rPr lang="fr-FR" altLang="fr-FR"/>
              <a:pPr>
                <a:defRPr/>
              </a:pPr>
              <a:t>‹N°›</a:t>
            </a:fld>
            <a:endParaRPr lang="fr-FR" altLang="fr-FR" dirty="0"/>
          </a:p>
        </p:txBody>
      </p:sp>
      <p:sp>
        <p:nvSpPr>
          <p:cNvPr id="8" name="Rectangle 7"/>
          <p:cNvSpPr/>
          <p:nvPr/>
        </p:nvSpPr>
        <p:spPr>
          <a:xfrm>
            <a:off x="179392" y="104513"/>
            <a:ext cx="496887" cy="41407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dirty="0"/>
          </a:p>
        </p:txBody>
      </p:sp>
      <p:pic>
        <p:nvPicPr>
          <p:cNvPr id="1032" name="Image 8" descr="logo_texte.jpg"/>
          <p:cNvPicPr>
            <a:picLocks noChangeAspect="1"/>
          </p:cNvPicPr>
          <p:nvPr/>
        </p:nvPicPr>
        <p:blipFill>
          <a:blip r:embed="rId6" cstate="print"/>
          <a:srcRect/>
          <a:stretch>
            <a:fillRect/>
          </a:stretch>
        </p:blipFill>
        <p:spPr bwMode="auto">
          <a:xfrm>
            <a:off x="7380312" y="5175250"/>
            <a:ext cx="1758926" cy="539750"/>
          </a:xfrm>
          <a:prstGeom prst="rect">
            <a:avLst/>
          </a:prstGeom>
          <a:noFill/>
          <a:ln w="9525">
            <a:noFill/>
            <a:miter lim="800000"/>
            <a:headEnd/>
            <a:tailEnd/>
          </a:ln>
        </p:spPr>
      </p:pic>
      <p:sp>
        <p:nvSpPr>
          <p:cNvPr id="11" name="Rectangle 10"/>
          <p:cNvSpPr/>
          <p:nvPr/>
        </p:nvSpPr>
        <p:spPr>
          <a:xfrm>
            <a:off x="179392" y="104513"/>
            <a:ext cx="496887" cy="41407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dirty="0"/>
          </a:p>
        </p:txBody>
      </p:sp>
    </p:spTree>
  </p:cSld>
  <p:clrMap bg1="lt1" tx1="dk1" bg2="lt2" tx2="dk2" accent1="accent1" accent2="accent2" accent3="accent3" accent4="accent4" accent5="accent5" accent6="accent6" hlink="hlink" folHlink="folHlink"/>
  <p:sldLayoutIdLst>
    <p:sldLayoutId id="2147484033" r:id="rId1"/>
    <p:sldLayoutId id="2147484034" r:id="rId2"/>
    <p:sldLayoutId id="2147484035" r:id="rId3"/>
    <p:sldLayoutId id="2147484037" r:id="rId4"/>
  </p:sldLayoutIdLst>
  <p:transition/>
  <p:timing>
    <p:tnLst>
      <p:par>
        <p:cTn id="1" dur="indefinite" restart="never" nodeType="tmRoot"/>
      </p:par>
    </p:tnLst>
  </p:timing>
  <p:hf hdr="0" dt="0"/>
  <p:txStyles>
    <p:titleStyle>
      <a:lvl1pPr algn="l" rtl="0" eaLnBrk="0" fontAlgn="base" hangingPunct="0">
        <a:spcBef>
          <a:spcPct val="0"/>
        </a:spcBef>
        <a:spcAft>
          <a:spcPct val="0"/>
        </a:spcAft>
        <a:defRPr sz="1800" b="1" kern="1200" cap="none" baseline="0">
          <a:solidFill>
            <a:schemeClr val="bg1"/>
          </a:solidFill>
          <a:latin typeface="+mj-lt"/>
          <a:ea typeface="+mj-ea"/>
          <a:cs typeface="+mj-cs"/>
        </a:defRPr>
      </a:lvl1pPr>
      <a:lvl2pPr algn="l" rtl="0" eaLnBrk="0" fontAlgn="base" hangingPunct="0">
        <a:spcBef>
          <a:spcPct val="0"/>
        </a:spcBef>
        <a:spcAft>
          <a:spcPct val="0"/>
        </a:spcAft>
        <a:defRPr sz="1600" b="1">
          <a:solidFill>
            <a:schemeClr val="bg1"/>
          </a:solidFill>
          <a:latin typeface="Arial" pitchFamily="34" charset="0"/>
        </a:defRPr>
      </a:lvl2pPr>
      <a:lvl3pPr algn="l" rtl="0" eaLnBrk="0" fontAlgn="base" hangingPunct="0">
        <a:spcBef>
          <a:spcPct val="0"/>
        </a:spcBef>
        <a:spcAft>
          <a:spcPct val="0"/>
        </a:spcAft>
        <a:defRPr sz="1600" b="1">
          <a:solidFill>
            <a:schemeClr val="bg1"/>
          </a:solidFill>
          <a:latin typeface="Arial" pitchFamily="34" charset="0"/>
        </a:defRPr>
      </a:lvl3pPr>
      <a:lvl4pPr algn="l" rtl="0" eaLnBrk="0" fontAlgn="base" hangingPunct="0">
        <a:spcBef>
          <a:spcPct val="0"/>
        </a:spcBef>
        <a:spcAft>
          <a:spcPct val="0"/>
        </a:spcAft>
        <a:defRPr sz="1600" b="1">
          <a:solidFill>
            <a:schemeClr val="bg1"/>
          </a:solidFill>
          <a:latin typeface="Arial" pitchFamily="34" charset="0"/>
        </a:defRPr>
      </a:lvl4pPr>
      <a:lvl5pPr algn="l" rtl="0" eaLnBrk="0" fontAlgn="base" hangingPunct="0">
        <a:spcBef>
          <a:spcPct val="0"/>
        </a:spcBef>
        <a:spcAft>
          <a:spcPct val="0"/>
        </a:spcAft>
        <a:defRPr sz="1600" b="1">
          <a:solidFill>
            <a:schemeClr val="bg1"/>
          </a:solidFill>
          <a:latin typeface="Arial" pitchFamily="34" charset="0"/>
        </a:defRPr>
      </a:lvl5pPr>
      <a:lvl6pPr marL="457200" algn="l" rtl="0" fontAlgn="base">
        <a:spcBef>
          <a:spcPct val="0"/>
        </a:spcBef>
        <a:spcAft>
          <a:spcPct val="0"/>
        </a:spcAft>
        <a:defRPr sz="1600" b="1">
          <a:solidFill>
            <a:schemeClr val="bg1"/>
          </a:solidFill>
          <a:latin typeface="Arial" pitchFamily="34" charset="0"/>
        </a:defRPr>
      </a:lvl6pPr>
      <a:lvl7pPr marL="914400" algn="l" rtl="0" fontAlgn="base">
        <a:spcBef>
          <a:spcPct val="0"/>
        </a:spcBef>
        <a:spcAft>
          <a:spcPct val="0"/>
        </a:spcAft>
        <a:defRPr sz="1600" b="1">
          <a:solidFill>
            <a:schemeClr val="bg1"/>
          </a:solidFill>
          <a:latin typeface="Arial" pitchFamily="34" charset="0"/>
        </a:defRPr>
      </a:lvl7pPr>
      <a:lvl8pPr marL="1371600" algn="l" rtl="0" fontAlgn="base">
        <a:spcBef>
          <a:spcPct val="0"/>
        </a:spcBef>
        <a:spcAft>
          <a:spcPct val="0"/>
        </a:spcAft>
        <a:defRPr sz="1600" b="1">
          <a:solidFill>
            <a:schemeClr val="bg1"/>
          </a:solidFill>
          <a:latin typeface="Arial" pitchFamily="34" charset="0"/>
        </a:defRPr>
      </a:lvl8pPr>
      <a:lvl9pPr marL="1828800" algn="l" rtl="0" fontAlgn="base">
        <a:spcBef>
          <a:spcPct val="0"/>
        </a:spcBef>
        <a:spcAft>
          <a:spcPct val="0"/>
        </a:spcAft>
        <a:defRPr sz="1600" b="1">
          <a:solidFill>
            <a:schemeClr val="bg1"/>
          </a:solidFill>
          <a:latin typeface="Arial" pitchFamily="34" charset="0"/>
        </a:defRPr>
      </a:lvl9pPr>
    </p:titleStyle>
    <p:bodyStyle>
      <a:lvl1pPr algn="l" rtl="0" eaLnBrk="0" fontAlgn="base" hangingPunct="0">
        <a:spcBef>
          <a:spcPct val="0"/>
        </a:spcBef>
        <a:spcAft>
          <a:spcPts val="1000"/>
        </a:spcAft>
        <a:buFont typeface="Arial" pitchFamily="34" charset="0"/>
        <a:defRPr b="1" kern="1200">
          <a:solidFill>
            <a:srgbClr val="0098D4"/>
          </a:solidFill>
          <a:latin typeface="+mn-lt"/>
          <a:ea typeface="+mn-ea"/>
          <a:cs typeface="+mn-cs"/>
        </a:defRPr>
      </a:lvl1pPr>
      <a:lvl2pPr algn="l" rtl="0" eaLnBrk="0" fontAlgn="base" hangingPunct="0">
        <a:spcBef>
          <a:spcPct val="0"/>
        </a:spcBef>
        <a:spcAft>
          <a:spcPts val="1500"/>
        </a:spcAft>
        <a:buFont typeface="Arial" pitchFamily="34" charset="0"/>
        <a:defRPr sz="1700" kern="1200">
          <a:solidFill>
            <a:schemeClr val="tx1"/>
          </a:solidFill>
          <a:latin typeface="+mn-lt"/>
          <a:ea typeface="+mn-ea"/>
          <a:cs typeface="+mn-cs"/>
        </a:defRPr>
      </a:lvl2pPr>
      <a:lvl3pPr algn="l" rtl="0" eaLnBrk="0" fontAlgn="base" hangingPunct="0">
        <a:lnSpc>
          <a:spcPct val="105000"/>
        </a:lnSpc>
        <a:spcBef>
          <a:spcPct val="0"/>
        </a:spcBef>
        <a:spcAft>
          <a:spcPts val="500"/>
        </a:spcAft>
        <a:buFont typeface="Arial" pitchFamily="34" charset="0"/>
        <a:defRPr sz="1500" kern="1200">
          <a:solidFill>
            <a:schemeClr val="tx1"/>
          </a:solidFill>
          <a:latin typeface="+mn-lt"/>
          <a:ea typeface="+mn-ea"/>
          <a:cs typeface="+mn-cs"/>
        </a:defRPr>
      </a:lvl3pPr>
      <a:lvl4pPr marL="357188" indent="-174625" algn="l" rtl="0" eaLnBrk="0" fontAlgn="base" hangingPunct="0">
        <a:lnSpc>
          <a:spcPct val="110000"/>
        </a:lnSpc>
        <a:spcBef>
          <a:spcPct val="0"/>
        </a:spcBef>
        <a:spcAft>
          <a:spcPts val="400"/>
        </a:spcAft>
        <a:buClr>
          <a:srgbClr val="0098D4"/>
        </a:buClr>
        <a:buFont typeface="Wingdings" pitchFamily="2" charset="2"/>
        <a:buChar char="l"/>
        <a:defRPr sz="1500" kern="1200">
          <a:solidFill>
            <a:schemeClr val="tx1"/>
          </a:solidFill>
          <a:latin typeface="+mn-lt"/>
          <a:ea typeface="+mn-ea"/>
          <a:cs typeface="+mn-cs"/>
        </a:defRPr>
      </a:lvl4pPr>
      <a:lvl5pPr marL="1162050" indent="-174625" algn="l" rtl="0" eaLnBrk="0" fontAlgn="base" hangingPunct="0">
        <a:spcBef>
          <a:spcPct val="0"/>
        </a:spcBef>
        <a:spcAft>
          <a:spcPts val="600"/>
        </a:spcAft>
        <a:buClr>
          <a:srgbClr val="0098D4"/>
        </a:buClr>
        <a:buFont typeface="ITCOfficinaSans LT Book"/>
        <a:buChar char="&gt;"/>
        <a:defRPr sz="1200" i="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txBox="1">
            <a:spLocks noChangeArrowheads="1"/>
          </p:cNvSpPr>
          <p:nvPr/>
        </p:nvSpPr>
        <p:spPr bwMode="gray">
          <a:xfrm>
            <a:off x="971599" y="3441142"/>
            <a:ext cx="7056784" cy="1494969"/>
          </a:xfrm>
          <a:prstGeom prst="rect">
            <a:avLst/>
          </a:prstGeom>
          <a:noFill/>
        </p:spPr>
        <p:txBody>
          <a:bodyPr lIns="72000" tIns="0" rIns="72000" bIns="0" anchor="ctr"/>
          <a:lstStyle/>
          <a:p>
            <a:pPr algn="ctr" fontAlgn="auto">
              <a:spcAft>
                <a:spcPts val="0"/>
              </a:spcAft>
              <a:defRPr/>
            </a:pPr>
            <a:r>
              <a:rPr lang="en-US" sz="3200" b="1" dirty="0" smtClean="0">
                <a:solidFill>
                  <a:schemeClr val="tx2"/>
                </a:solidFill>
                <a:effectLst>
                  <a:outerShdw blurRad="38100" dist="38100" dir="2700000" algn="tl">
                    <a:srgbClr val="000000">
                      <a:alpha val="43137"/>
                    </a:srgbClr>
                  </a:outerShdw>
                </a:effectLst>
                <a:latin typeface="Arial (Headings)"/>
                <a:ea typeface="+mj-ea"/>
                <a:cs typeface="JasmineUPC" pitchFamily="18" charset="-34"/>
              </a:rPr>
              <a:t>WP6 – EOSC integration</a:t>
            </a:r>
          </a:p>
          <a:p>
            <a:pPr algn="ctr" fontAlgn="auto">
              <a:spcAft>
                <a:spcPts val="0"/>
              </a:spcAft>
              <a:defRPr/>
            </a:pPr>
            <a:endParaRPr lang="en-US" sz="2400" b="1" dirty="0" smtClean="0">
              <a:solidFill>
                <a:schemeClr val="tx2"/>
              </a:solidFill>
              <a:effectLst>
                <a:outerShdw blurRad="38100" dist="38100" dir="2700000" algn="tl">
                  <a:srgbClr val="000000">
                    <a:alpha val="43137"/>
                  </a:srgbClr>
                </a:outerShdw>
              </a:effectLst>
              <a:latin typeface="Arial (Headings)"/>
              <a:ea typeface="+mj-ea"/>
              <a:cs typeface="JasmineUPC" pitchFamily="18" charset="-34"/>
            </a:endParaRPr>
          </a:p>
          <a:p>
            <a:pPr algn="ctr" fontAlgn="auto">
              <a:spcAft>
                <a:spcPts val="0"/>
              </a:spcAft>
              <a:defRPr/>
            </a:pPr>
            <a:r>
              <a:rPr lang="en-US" b="1" dirty="0" smtClean="0">
                <a:solidFill>
                  <a:schemeClr val="tx2"/>
                </a:solidFill>
                <a:effectLst>
                  <a:outerShdw blurRad="38100" dist="38100" dir="2700000" algn="tl">
                    <a:srgbClr val="000000">
                      <a:alpha val="43137"/>
                    </a:srgbClr>
                  </a:outerShdw>
                </a:effectLst>
                <a:latin typeface="Arial (Headings)"/>
                <a:ea typeface="+mj-ea"/>
                <a:cs typeface="JasmineUPC" pitchFamily="18" charset="-34"/>
              </a:rPr>
              <a:t>J-F. Perrin (ILL)</a:t>
            </a:r>
            <a:br>
              <a:rPr lang="en-US" b="1" dirty="0" smtClean="0">
                <a:solidFill>
                  <a:schemeClr val="tx2"/>
                </a:solidFill>
                <a:effectLst>
                  <a:outerShdw blurRad="38100" dist="38100" dir="2700000" algn="tl">
                    <a:srgbClr val="000000">
                      <a:alpha val="43137"/>
                    </a:srgbClr>
                  </a:outerShdw>
                </a:effectLst>
                <a:latin typeface="Arial (Headings)"/>
                <a:ea typeface="+mj-ea"/>
                <a:cs typeface="JasmineUPC" pitchFamily="18" charset="-34"/>
              </a:rPr>
            </a:br>
            <a:r>
              <a:rPr lang="en-US" b="1" dirty="0" smtClean="0">
                <a:solidFill>
                  <a:schemeClr val="tx2"/>
                </a:solidFill>
                <a:effectLst>
                  <a:outerShdw blurRad="38100" dist="38100" dir="2700000" algn="tl">
                    <a:srgbClr val="000000">
                      <a:alpha val="43137"/>
                    </a:srgbClr>
                  </a:outerShdw>
                </a:effectLst>
                <a:latin typeface="Arial (Headings)"/>
                <a:ea typeface="+mj-ea"/>
                <a:cs typeface="JasmineUPC" pitchFamily="18" charset="-34"/>
              </a:rPr>
              <a:t>16</a:t>
            </a:r>
            <a:r>
              <a:rPr lang="en-US" b="1" baseline="30000" dirty="0" smtClean="0">
                <a:solidFill>
                  <a:schemeClr val="tx2"/>
                </a:solidFill>
                <a:effectLst>
                  <a:outerShdw blurRad="38100" dist="38100" dir="2700000" algn="tl">
                    <a:srgbClr val="000000">
                      <a:alpha val="43137"/>
                    </a:srgbClr>
                  </a:outerShdw>
                </a:effectLst>
                <a:latin typeface="Arial (Headings)"/>
                <a:ea typeface="+mj-ea"/>
                <a:cs typeface="JasmineUPC" pitchFamily="18" charset="-34"/>
              </a:rPr>
              <a:t>th</a:t>
            </a:r>
            <a:r>
              <a:rPr lang="en-US" b="1" dirty="0" smtClean="0">
                <a:solidFill>
                  <a:schemeClr val="tx2"/>
                </a:solidFill>
                <a:effectLst>
                  <a:outerShdw blurRad="38100" dist="38100" dir="2700000" algn="tl">
                    <a:srgbClr val="000000">
                      <a:alpha val="43137"/>
                    </a:srgbClr>
                  </a:outerShdw>
                </a:effectLst>
                <a:latin typeface="Arial (Headings)"/>
                <a:ea typeface="+mj-ea"/>
                <a:cs typeface="JasmineUPC" pitchFamily="18" charset="-34"/>
              </a:rPr>
              <a:t> </a:t>
            </a:r>
            <a:r>
              <a:rPr lang="en-US" b="1" dirty="0" smtClean="0">
                <a:solidFill>
                  <a:schemeClr val="tx2"/>
                </a:solidFill>
                <a:effectLst>
                  <a:outerShdw blurRad="38100" dist="38100" dir="2700000" algn="tl">
                    <a:srgbClr val="000000">
                      <a:alpha val="43137"/>
                    </a:srgbClr>
                  </a:outerShdw>
                </a:effectLst>
                <a:latin typeface="Arial (Headings)"/>
                <a:ea typeface="+mj-ea"/>
                <a:cs typeface="JasmineUPC" pitchFamily="18" charset="-34"/>
              </a:rPr>
              <a:t>Jan 2019 </a:t>
            </a:r>
            <a:endParaRPr lang="en-US" b="1" dirty="0">
              <a:solidFill>
                <a:schemeClr val="tx2"/>
              </a:solidFill>
              <a:effectLst>
                <a:outerShdw blurRad="38100" dist="38100" dir="2700000" algn="tl">
                  <a:srgbClr val="000000">
                    <a:alpha val="43137"/>
                  </a:srgbClr>
                </a:outerShdw>
              </a:effectLst>
              <a:latin typeface="Arial (Headings)"/>
              <a:ea typeface="+mj-ea"/>
              <a:cs typeface="JasmineUPC" pitchFamily="18" charset="-34"/>
            </a:endParaRPr>
          </a:p>
        </p:txBody>
      </p:sp>
      <p:sp>
        <p:nvSpPr>
          <p:cNvPr id="14" name="Title 13"/>
          <p:cNvSpPr>
            <a:spLocks noGrp="1"/>
          </p:cNvSpPr>
          <p:nvPr>
            <p:ph type="title"/>
          </p:nvPr>
        </p:nvSpPr>
        <p:spPr>
          <a:xfrm>
            <a:off x="727075" y="104513"/>
            <a:ext cx="8165405" cy="414073"/>
          </a:xfrm>
        </p:spPr>
        <p:txBody>
          <a:bodyPr/>
          <a:lstStyle/>
          <a:p>
            <a:pPr eaLnBrk="1" hangingPunct="1">
              <a:defRPr/>
            </a:pPr>
            <a:endParaRPr lang="en-GB" dirty="0"/>
          </a:p>
        </p:txBody>
      </p:sp>
      <p:sp>
        <p:nvSpPr>
          <p:cNvPr id="5" name="Footer Placeholder 5"/>
          <p:cNvSpPr>
            <a:spLocks noGrp="1"/>
          </p:cNvSpPr>
          <p:nvPr>
            <p:ph type="ftr" sz="quarter" idx="10"/>
          </p:nvPr>
        </p:nvSpPr>
        <p:spPr>
          <a:xfrm>
            <a:off x="6156176" y="5233764"/>
            <a:ext cx="2272448" cy="412873"/>
          </a:xfrm>
          <a:solidFill>
            <a:schemeClr val="bg1"/>
          </a:solidFill>
          <a:ln>
            <a:miter lim="800000"/>
            <a:headEnd/>
            <a:tailEnd/>
          </a:ln>
        </p:spPr>
        <p:txBody>
          <a:bodyPr wrap="square" numCol="1" compatLnSpc="1">
            <a:prstTxWarp prst="textNoShape">
              <a:avLst/>
            </a:prstTxWarp>
          </a:bodyPr>
          <a:lstStyle/>
          <a:p>
            <a:pPr fontAlgn="base">
              <a:spcBef>
                <a:spcPct val="0"/>
              </a:spcBef>
              <a:spcAft>
                <a:spcPct val="0"/>
              </a:spcAft>
              <a:defRPr/>
            </a:pPr>
            <a:r>
              <a:rPr lang="sv-SE" sz="700" smtClean="0"/>
              <a:t>J-F. Perrin (ILL) – 16 January 2018</a:t>
            </a:r>
            <a:endParaRPr lang="fr-FR" sz="700" dirty="0"/>
          </a:p>
        </p:txBody>
      </p:sp>
      <p:pic>
        <p:nvPicPr>
          <p:cNvPr id="6" name="Picture 2" descr="https://lh5.googleusercontent.com/ZmJgH0SoqxQJ0LA-v3Rb7WqRt9KO5MW6Z34Oe3WUvt_3nWcLDwQpmnBxjSTv3sQreW90kJou3O_z01RBBIdgyCNf-_rXDm7Ive_nnmIearfz_GCdO9h5BUk63mDr-JE4FVu0qz41"/>
          <p:cNvPicPr>
            <a:picLocks noChangeAspect="1" noChangeArrowheads="1"/>
          </p:cNvPicPr>
          <p:nvPr/>
        </p:nvPicPr>
        <p:blipFill rotWithShape="1">
          <a:blip r:embed="rId2">
            <a:extLst>
              <a:ext uri="{28A0092B-C50C-407E-A947-70E740481C1C}">
                <a14:useLocalDpi xmlns:a14="http://schemas.microsoft.com/office/drawing/2010/main" val="0"/>
              </a:ext>
            </a:extLst>
          </a:blip>
          <a:srcRect l="247" r="491"/>
          <a:stretch/>
        </p:blipFill>
        <p:spPr bwMode="auto">
          <a:xfrm>
            <a:off x="1460326" y="750890"/>
            <a:ext cx="6079331" cy="220980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748187" y="2869245"/>
            <a:ext cx="3956532" cy="338554"/>
          </a:xfrm>
          <a:prstGeom prst="rect">
            <a:avLst/>
          </a:prstGeom>
          <a:noFill/>
        </p:spPr>
        <p:txBody>
          <a:bodyPr wrap="none" rtlCol="0">
            <a:spAutoFit/>
          </a:bodyPr>
          <a:lstStyle/>
          <a:p>
            <a:r>
              <a:rPr lang="en-GB" sz="1600" b="1" dirty="0" smtClean="0">
                <a:solidFill>
                  <a:srgbClr val="FF0000"/>
                </a:solidFill>
              </a:rPr>
              <a:t>P</a:t>
            </a:r>
            <a:r>
              <a:rPr lang="en-GB" sz="1600" dirty="0" smtClean="0"/>
              <a:t>hoton </a:t>
            </a:r>
            <a:r>
              <a:rPr lang="en-GB" sz="1600" b="1" dirty="0" smtClean="0">
                <a:solidFill>
                  <a:srgbClr val="FF0000"/>
                </a:solidFill>
              </a:rPr>
              <a:t>a</a:t>
            </a:r>
            <a:r>
              <a:rPr lang="en-GB" sz="1600" dirty="0" smtClean="0"/>
              <a:t>nd </a:t>
            </a:r>
            <a:r>
              <a:rPr lang="en-GB" sz="1600" b="1" dirty="0" smtClean="0">
                <a:solidFill>
                  <a:srgbClr val="FF0000"/>
                </a:solidFill>
              </a:rPr>
              <a:t>N</a:t>
            </a:r>
            <a:r>
              <a:rPr lang="en-GB" sz="1600" dirty="0" smtClean="0"/>
              <a:t>eutron </a:t>
            </a:r>
            <a:r>
              <a:rPr lang="en-GB" sz="1600" b="1" dirty="0" smtClean="0">
                <a:solidFill>
                  <a:srgbClr val="FF0000"/>
                </a:solidFill>
              </a:rPr>
              <a:t>O</a:t>
            </a:r>
            <a:r>
              <a:rPr lang="en-GB" sz="1600" dirty="0" smtClean="0"/>
              <a:t>pen </a:t>
            </a:r>
            <a:r>
              <a:rPr lang="en-GB" sz="1600" b="1" dirty="0" smtClean="0">
                <a:solidFill>
                  <a:srgbClr val="FF0000"/>
                </a:solidFill>
              </a:rPr>
              <a:t>S</a:t>
            </a:r>
            <a:r>
              <a:rPr lang="en-GB" sz="1600" dirty="0" smtClean="0"/>
              <a:t>cience </a:t>
            </a:r>
            <a:r>
              <a:rPr lang="en-GB" sz="1600" b="1" dirty="0" smtClean="0">
                <a:solidFill>
                  <a:srgbClr val="FF0000"/>
                </a:solidFill>
              </a:rPr>
              <a:t>C</a:t>
            </a:r>
            <a:r>
              <a:rPr lang="en-GB" sz="1600" dirty="0" smtClean="0"/>
              <a:t>loud</a:t>
            </a:r>
            <a:endParaRPr lang="en-GB" sz="1600" dirty="0"/>
          </a:p>
        </p:txBody>
      </p:sp>
      <p:sp>
        <p:nvSpPr>
          <p:cNvPr id="3" name="Slide Number Placeholder 2"/>
          <p:cNvSpPr>
            <a:spLocks noGrp="1"/>
          </p:cNvSpPr>
          <p:nvPr>
            <p:ph type="sldNum" sz="quarter" idx="11"/>
          </p:nvPr>
        </p:nvSpPr>
        <p:spPr/>
        <p:txBody>
          <a:bodyPr/>
          <a:lstStyle/>
          <a:p>
            <a:pPr>
              <a:defRPr/>
            </a:pPr>
            <a:r>
              <a:rPr lang="fr-FR" altLang="fr-FR" smtClean="0"/>
              <a:t>Page </a:t>
            </a:r>
            <a:fld id="{EA3EFBA3-4378-4227-A008-52EC19BBE977}" type="slidenum">
              <a:rPr lang="fr-FR" altLang="fr-FR" smtClean="0"/>
              <a:pPr>
                <a:defRPr/>
              </a:pPr>
              <a:t>1</a:t>
            </a:fld>
            <a:endParaRPr lang="fr-FR" altLang="fr-FR"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28624" y="5233764"/>
            <a:ext cx="619311" cy="412874"/>
          </a:xfrm>
          <a:prstGeom prst="rect">
            <a:avLst/>
          </a:prstGeom>
        </p:spPr>
      </p:pic>
    </p:spTree>
    <p:extLst>
      <p:ext uri="{BB962C8B-B14F-4D97-AF65-F5344CB8AC3E}">
        <p14:creationId xmlns:p14="http://schemas.microsoft.com/office/powerpoint/2010/main" val="2750950959"/>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a:t>Task </a:t>
            </a:r>
            <a:r>
              <a:rPr lang="en-GB" dirty="0" smtClean="0"/>
              <a:t>6.8</a:t>
            </a:r>
            <a:endParaRPr lang="en-GB" dirty="0"/>
          </a:p>
        </p:txBody>
      </p:sp>
      <p:sp>
        <p:nvSpPr>
          <p:cNvPr id="3" name="Espace réservé du contenu 2"/>
          <p:cNvSpPr>
            <a:spLocks noGrp="1"/>
          </p:cNvSpPr>
          <p:nvPr>
            <p:ph idx="1"/>
          </p:nvPr>
        </p:nvSpPr>
        <p:spPr>
          <a:xfrm>
            <a:off x="323528" y="637253"/>
            <a:ext cx="8640960" cy="4500000"/>
          </a:xfrm>
        </p:spPr>
        <p:txBody>
          <a:bodyPr/>
          <a:lstStyle/>
          <a:p>
            <a:r>
              <a:rPr lang="en-GB" dirty="0"/>
              <a:t>Procurement of commercial cloud services </a:t>
            </a:r>
            <a:r>
              <a:rPr lang="en-GB" b="0" dirty="0"/>
              <a:t>(M30-M42). </a:t>
            </a:r>
            <a:r>
              <a:rPr lang="en-GB" b="0" i="1" dirty="0"/>
              <a:t>Lead: ESRF, Contributors: ESRF, ILL, XFEL.EU, ESS, </a:t>
            </a:r>
            <a:r>
              <a:rPr lang="en-GB" b="0" i="1" dirty="0" smtClean="0"/>
              <a:t>ELI</a:t>
            </a:r>
          </a:p>
          <a:p>
            <a:r>
              <a:rPr lang="en-GB" b="0" dirty="0"/>
              <a:t>Commercial cloud services may constitute an important alternative “scale-out” solution for peak demands of data analysis needs in the RIs. However, as of today the RIs do not have adequate mechanisms in place to procure and use commercial cloud services in a flexible and secure manner. This task will allow to tender commercial cloud services for all partners in a mutualised manner and acquire practical experience of how to allocate resources to individual scientists. Although initially targeted at “in-house” scientists it may at a later stage allow to enlarge the service offering of the RIs. The procurement activity will profit from experience with the e-Infrastructures, but also from the PCP procurement project </a:t>
            </a:r>
            <a:r>
              <a:rPr lang="en-GB" b="0" dirty="0" err="1"/>
              <a:t>HNSciCloud</a:t>
            </a:r>
            <a:r>
              <a:rPr lang="en-GB" b="0" dirty="0"/>
              <a:t> led by CERN. This task will require to work in close relationship with the purchasing departments of the partner RIs. 	</a:t>
            </a:r>
          </a:p>
          <a:p>
            <a:endParaRPr lang="en-GB" b="0" i="1" dirty="0"/>
          </a:p>
          <a:p>
            <a:endParaRPr lang="en-GB" b="0" dirty="0"/>
          </a:p>
          <a:p>
            <a:endParaRPr lang="en-GB" dirty="0"/>
          </a:p>
        </p:txBody>
      </p:sp>
      <p:sp>
        <p:nvSpPr>
          <p:cNvPr id="4" name="Espace réservé du pied de page 3"/>
          <p:cNvSpPr>
            <a:spLocks noGrp="1"/>
          </p:cNvSpPr>
          <p:nvPr>
            <p:ph type="ftr" sz="quarter" idx="10"/>
          </p:nvPr>
        </p:nvSpPr>
        <p:spPr/>
        <p:txBody>
          <a:bodyPr/>
          <a:lstStyle/>
          <a:p>
            <a:pPr fontAlgn="base">
              <a:spcBef>
                <a:spcPct val="0"/>
              </a:spcBef>
              <a:spcAft>
                <a:spcPct val="0"/>
              </a:spcAft>
              <a:defRPr/>
            </a:pPr>
            <a:r>
              <a:rPr lang="sv-SE" smtClean="0"/>
              <a:t>J-F. Perrin (ILL) – 16 January 2018</a:t>
            </a:r>
            <a:endParaRPr lang="fr-FR" dirty="0"/>
          </a:p>
        </p:txBody>
      </p:sp>
      <p:sp>
        <p:nvSpPr>
          <p:cNvPr id="5" name="Espace réservé du numéro de diapositive 4"/>
          <p:cNvSpPr>
            <a:spLocks noGrp="1"/>
          </p:cNvSpPr>
          <p:nvPr>
            <p:ph type="sldNum" sz="quarter" idx="11"/>
          </p:nvPr>
        </p:nvSpPr>
        <p:spPr/>
        <p:txBody>
          <a:bodyPr/>
          <a:lstStyle/>
          <a:p>
            <a:pPr>
              <a:defRPr/>
            </a:pPr>
            <a:r>
              <a:rPr lang="fr-FR" altLang="fr-FR" smtClean="0"/>
              <a:t>Page </a:t>
            </a:r>
            <a:fld id="{DC3005C4-15E9-489E-BA90-2123D33814CE}" type="slidenum">
              <a:rPr lang="fr-FR" altLang="fr-FR" smtClean="0"/>
              <a:pPr>
                <a:defRPr/>
              </a:pPr>
              <a:t>10</a:t>
            </a:fld>
            <a:endParaRPr lang="fr-FR" altLang="fr-FR" dirty="0"/>
          </a:p>
        </p:txBody>
      </p:sp>
    </p:spTree>
    <p:extLst>
      <p:ext uri="{BB962C8B-B14F-4D97-AF65-F5344CB8AC3E}">
        <p14:creationId xmlns:p14="http://schemas.microsoft.com/office/powerpoint/2010/main" val="4097974187"/>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Deliverables</a:t>
            </a:r>
            <a:endParaRPr lang="en-GB" dirty="0"/>
          </a:p>
        </p:txBody>
      </p:sp>
      <p:sp>
        <p:nvSpPr>
          <p:cNvPr id="3" name="Espace réservé du contenu 2"/>
          <p:cNvSpPr>
            <a:spLocks noGrp="1"/>
          </p:cNvSpPr>
          <p:nvPr>
            <p:ph idx="1"/>
          </p:nvPr>
        </p:nvSpPr>
        <p:spPr>
          <a:xfrm>
            <a:off x="179392" y="637253"/>
            <a:ext cx="8785096" cy="4500000"/>
          </a:xfrm>
        </p:spPr>
        <p:txBody>
          <a:bodyPr/>
          <a:lstStyle/>
          <a:p>
            <a:r>
              <a:rPr lang="en-GB" sz="1600" dirty="0"/>
              <a:t>Deliverable 6.1 </a:t>
            </a:r>
            <a:r>
              <a:rPr lang="en-GB" sz="1600" b="0" dirty="0"/>
              <a:t>EGI data-hub integration with the facilities’ data repositories (M18, R, PU, ELI) </a:t>
            </a:r>
          </a:p>
          <a:p>
            <a:r>
              <a:rPr lang="en-GB" sz="1600" dirty="0"/>
              <a:t>Deliverable 6.2 </a:t>
            </a:r>
            <a:r>
              <a:rPr lang="en-GB" sz="1600" b="0" dirty="0"/>
              <a:t>Integration of local compute resources into the EOSC cloud (M12, R, PU, ELI) </a:t>
            </a:r>
          </a:p>
          <a:p>
            <a:r>
              <a:rPr lang="en-GB" sz="1600" dirty="0"/>
              <a:t>Deliverable 6.3 </a:t>
            </a:r>
            <a:r>
              <a:rPr lang="en-GB" sz="1600" b="0" dirty="0"/>
              <a:t>Integration of the </a:t>
            </a:r>
            <a:r>
              <a:rPr lang="en-GB" sz="1600" b="0" dirty="0" err="1"/>
              <a:t>PaN</a:t>
            </a:r>
            <a:r>
              <a:rPr lang="en-GB" sz="1600" b="0" dirty="0"/>
              <a:t> AAI into the EOSC (M36, R,DEM, PU, ILL) </a:t>
            </a:r>
          </a:p>
          <a:p>
            <a:r>
              <a:rPr lang="en-GB" sz="1600" dirty="0"/>
              <a:t>Deliverable 6.4 </a:t>
            </a:r>
            <a:r>
              <a:rPr lang="en-GB" sz="1600" b="0" dirty="0"/>
              <a:t>Demonstration of the </a:t>
            </a:r>
            <a:r>
              <a:rPr lang="en-GB" sz="1600" b="0" dirty="0" err="1"/>
              <a:t>PaN</a:t>
            </a:r>
            <a:r>
              <a:rPr lang="en-GB" sz="1600" b="0" dirty="0"/>
              <a:t> software catalogue integration into EOSC (M24, DEM, PU, ILL) </a:t>
            </a:r>
          </a:p>
          <a:p>
            <a:r>
              <a:rPr lang="en-GB" sz="1600" dirty="0"/>
              <a:t>Deliverable 6.5 </a:t>
            </a:r>
            <a:r>
              <a:rPr lang="en-GB" sz="1600" b="0" dirty="0"/>
              <a:t>Report on EOSC integration (M48, R, PU, ILL</a:t>
            </a:r>
            <a:r>
              <a:rPr lang="en-GB" sz="1600" b="0" dirty="0" smtClean="0"/>
              <a:t>). The </a:t>
            </a:r>
            <a:r>
              <a:rPr lang="en-GB" sz="1600" b="0" dirty="0"/>
              <a:t>deliverable will report on </a:t>
            </a:r>
            <a:r>
              <a:rPr lang="en-GB" sz="1600" b="0" dirty="0" err="1"/>
              <a:t>PaNOSC</a:t>
            </a:r>
            <a:r>
              <a:rPr lang="en-GB" sz="1600" b="0" dirty="0"/>
              <a:t> organizational, technical and strategic activities contributed to establish a </a:t>
            </a:r>
            <a:r>
              <a:rPr lang="en-GB" sz="1600" b="0" dirty="0" err="1"/>
              <a:t>PaNOSC</a:t>
            </a:r>
            <a:r>
              <a:rPr lang="en-GB" sz="1600" b="0" dirty="0"/>
              <a:t> data, application and services Commons. In particular, the deliverable will report on EOSC service management processes and the related performance, including incident management, data archiving and distributed computing in EOSC, and experience in cloud procurement and adoption. </a:t>
            </a:r>
            <a:r>
              <a:rPr lang="en-GB" b="0" dirty="0"/>
              <a:t>	</a:t>
            </a:r>
          </a:p>
          <a:p>
            <a:endParaRPr lang="en-GB" dirty="0"/>
          </a:p>
        </p:txBody>
      </p:sp>
      <p:sp>
        <p:nvSpPr>
          <p:cNvPr id="4" name="Espace réservé du pied de page 3"/>
          <p:cNvSpPr>
            <a:spLocks noGrp="1"/>
          </p:cNvSpPr>
          <p:nvPr>
            <p:ph type="ftr" sz="quarter" idx="10"/>
          </p:nvPr>
        </p:nvSpPr>
        <p:spPr/>
        <p:txBody>
          <a:bodyPr/>
          <a:lstStyle/>
          <a:p>
            <a:pPr fontAlgn="base">
              <a:spcBef>
                <a:spcPct val="0"/>
              </a:spcBef>
              <a:spcAft>
                <a:spcPct val="0"/>
              </a:spcAft>
              <a:defRPr/>
            </a:pPr>
            <a:r>
              <a:rPr lang="sv-SE" smtClean="0"/>
              <a:t>J-F. Perrin (ILL) – 16 January 2018</a:t>
            </a:r>
            <a:endParaRPr lang="fr-FR" dirty="0"/>
          </a:p>
        </p:txBody>
      </p:sp>
      <p:sp>
        <p:nvSpPr>
          <p:cNvPr id="5" name="Espace réservé du numéro de diapositive 4"/>
          <p:cNvSpPr>
            <a:spLocks noGrp="1"/>
          </p:cNvSpPr>
          <p:nvPr>
            <p:ph type="sldNum" sz="quarter" idx="11"/>
          </p:nvPr>
        </p:nvSpPr>
        <p:spPr/>
        <p:txBody>
          <a:bodyPr/>
          <a:lstStyle/>
          <a:p>
            <a:pPr>
              <a:defRPr/>
            </a:pPr>
            <a:r>
              <a:rPr lang="fr-FR" altLang="fr-FR" smtClean="0"/>
              <a:t>Page </a:t>
            </a:r>
            <a:fld id="{DC3005C4-15E9-489E-BA90-2123D33814CE}" type="slidenum">
              <a:rPr lang="fr-FR" altLang="fr-FR" smtClean="0"/>
              <a:pPr>
                <a:defRPr/>
              </a:pPr>
              <a:t>11</a:t>
            </a:fld>
            <a:endParaRPr lang="fr-FR" altLang="fr-FR" dirty="0"/>
          </a:p>
        </p:txBody>
      </p:sp>
    </p:spTree>
    <p:extLst>
      <p:ext uri="{BB962C8B-B14F-4D97-AF65-F5344CB8AC3E}">
        <p14:creationId xmlns:p14="http://schemas.microsoft.com/office/powerpoint/2010/main" val="252748174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22" name="Title 1"/>
          <p:cNvSpPr txBox="1">
            <a:spLocks/>
          </p:cNvSpPr>
          <p:nvPr/>
        </p:nvSpPr>
        <p:spPr bwMode="gray">
          <a:xfrm>
            <a:off x="727075" y="104513"/>
            <a:ext cx="8237538" cy="414073"/>
          </a:xfrm>
          <a:prstGeom prst="rect">
            <a:avLst/>
          </a:prstGeom>
          <a:solidFill>
            <a:schemeClr val="accent1"/>
          </a:solidFill>
        </p:spPr>
        <p:txBody>
          <a:bodyPr vert="horz" lIns="72000" tIns="0" rIns="72000" bIns="0" rtlCol="0" anchor="ctr" anchorCtr="0">
            <a:noAutofit/>
          </a:bodyPr>
          <a:lstStyle>
            <a:lvl1pPr algn="l" rtl="0" eaLnBrk="0" fontAlgn="base" hangingPunct="0">
              <a:spcBef>
                <a:spcPct val="0"/>
              </a:spcBef>
              <a:spcAft>
                <a:spcPct val="0"/>
              </a:spcAft>
              <a:defRPr sz="2000" b="1" kern="1200" cap="none" baseline="0">
                <a:solidFill>
                  <a:schemeClr val="bg1"/>
                </a:solidFill>
                <a:latin typeface="+mj-lt"/>
                <a:ea typeface="+mj-ea"/>
                <a:cs typeface="+mj-cs"/>
              </a:defRPr>
            </a:lvl1pPr>
            <a:lvl2pPr algn="l" rtl="0" eaLnBrk="0" fontAlgn="base" hangingPunct="0">
              <a:spcBef>
                <a:spcPct val="0"/>
              </a:spcBef>
              <a:spcAft>
                <a:spcPct val="0"/>
              </a:spcAft>
              <a:defRPr sz="1600" b="1">
                <a:solidFill>
                  <a:schemeClr val="bg1"/>
                </a:solidFill>
                <a:latin typeface="Arial" pitchFamily="34" charset="0"/>
              </a:defRPr>
            </a:lvl2pPr>
            <a:lvl3pPr algn="l" rtl="0" eaLnBrk="0" fontAlgn="base" hangingPunct="0">
              <a:spcBef>
                <a:spcPct val="0"/>
              </a:spcBef>
              <a:spcAft>
                <a:spcPct val="0"/>
              </a:spcAft>
              <a:defRPr sz="1600" b="1">
                <a:solidFill>
                  <a:schemeClr val="bg1"/>
                </a:solidFill>
                <a:latin typeface="Arial" pitchFamily="34" charset="0"/>
              </a:defRPr>
            </a:lvl3pPr>
            <a:lvl4pPr algn="l" rtl="0" eaLnBrk="0" fontAlgn="base" hangingPunct="0">
              <a:spcBef>
                <a:spcPct val="0"/>
              </a:spcBef>
              <a:spcAft>
                <a:spcPct val="0"/>
              </a:spcAft>
              <a:defRPr sz="1600" b="1">
                <a:solidFill>
                  <a:schemeClr val="bg1"/>
                </a:solidFill>
                <a:latin typeface="Arial" pitchFamily="34" charset="0"/>
              </a:defRPr>
            </a:lvl4pPr>
            <a:lvl5pPr algn="l" rtl="0" eaLnBrk="0" fontAlgn="base" hangingPunct="0">
              <a:spcBef>
                <a:spcPct val="0"/>
              </a:spcBef>
              <a:spcAft>
                <a:spcPct val="0"/>
              </a:spcAft>
              <a:defRPr sz="1600" b="1">
                <a:solidFill>
                  <a:schemeClr val="bg1"/>
                </a:solidFill>
                <a:latin typeface="Arial" pitchFamily="34" charset="0"/>
              </a:defRPr>
            </a:lvl5pPr>
            <a:lvl6pPr marL="457200" algn="l" rtl="0" fontAlgn="base">
              <a:spcBef>
                <a:spcPct val="0"/>
              </a:spcBef>
              <a:spcAft>
                <a:spcPct val="0"/>
              </a:spcAft>
              <a:defRPr sz="1600" b="1">
                <a:solidFill>
                  <a:schemeClr val="bg1"/>
                </a:solidFill>
                <a:latin typeface="Arial" pitchFamily="34" charset="0"/>
              </a:defRPr>
            </a:lvl6pPr>
            <a:lvl7pPr marL="914400" algn="l" rtl="0" fontAlgn="base">
              <a:spcBef>
                <a:spcPct val="0"/>
              </a:spcBef>
              <a:spcAft>
                <a:spcPct val="0"/>
              </a:spcAft>
              <a:defRPr sz="1600" b="1">
                <a:solidFill>
                  <a:schemeClr val="bg1"/>
                </a:solidFill>
                <a:latin typeface="Arial" pitchFamily="34" charset="0"/>
              </a:defRPr>
            </a:lvl7pPr>
            <a:lvl8pPr marL="1371600" algn="l" rtl="0" fontAlgn="base">
              <a:spcBef>
                <a:spcPct val="0"/>
              </a:spcBef>
              <a:spcAft>
                <a:spcPct val="0"/>
              </a:spcAft>
              <a:defRPr sz="1600" b="1">
                <a:solidFill>
                  <a:schemeClr val="bg1"/>
                </a:solidFill>
                <a:latin typeface="Arial" pitchFamily="34" charset="0"/>
              </a:defRPr>
            </a:lvl8pPr>
            <a:lvl9pPr marL="1828800" algn="l" rtl="0" fontAlgn="base">
              <a:spcBef>
                <a:spcPct val="0"/>
              </a:spcBef>
              <a:spcAft>
                <a:spcPct val="0"/>
              </a:spcAft>
              <a:defRPr sz="1600" b="1">
                <a:solidFill>
                  <a:schemeClr val="bg1"/>
                </a:solidFill>
                <a:latin typeface="Arial" pitchFamily="34" charset="0"/>
              </a:defRPr>
            </a:lvl9pPr>
          </a:lstStyle>
          <a:p>
            <a:r>
              <a:rPr lang="en-GB" dirty="0" smtClean="0"/>
              <a:t>Agenda</a:t>
            </a:r>
            <a:endParaRPr lang="en-GB" dirty="0"/>
          </a:p>
        </p:txBody>
      </p:sp>
      <p:pic>
        <p:nvPicPr>
          <p:cNvPr id="21" name="Picture 2" descr="https://lh5.googleusercontent.com/ZmJgH0SoqxQJ0LA-v3Rb7WqRt9KO5MW6Z34Oe3WUvt_3nWcLDwQpmnBxjSTv3sQreW90kJou3O_z01RBBIdgyCNf-_rXDm7Ive_nnmIearfz_GCdO9h5BUk63mDr-JE4FVu0qz41"/>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47" r="491"/>
          <a:stretch/>
        </p:blipFill>
        <p:spPr bwMode="auto">
          <a:xfrm>
            <a:off x="7722759" y="104513"/>
            <a:ext cx="1239465" cy="450538"/>
          </a:xfrm>
          <a:prstGeom prst="rect">
            <a:avLst/>
          </a:prstGeom>
          <a:noFill/>
          <a:extLst>
            <a:ext uri="{909E8E84-426E-40DD-AFC4-6F175D3DCCD1}">
              <a14:hiddenFill xmlns:a14="http://schemas.microsoft.com/office/drawing/2010/main">
                <a:solidFill>
                  <a:srgbClr val="FFFFFF"/>
                </a:solidFill>
              </a14:hiddenFill>
            </a:ext>
          </a:extLst>
        </p:spPr>
      </p:pic>
      <p:sp>
        <p:nvSpPr>
          <p:cNvPr id="25" name="Footer Placeholder 2"/>
          <p:cNvSpPr>
            <a:spLocks noGrp="1"/>
          </p:cNvSpPr>
          <p:nvPr>
            <p:ph type="ftr" sz="quarter" idx="10"/>
          </p:nvPr>
        </p:nvSpPr>
        <p:spPr>
          <a:xfrm>
            <a:off x="719138" y="5402798"/>
            <a:ext cx="6119812" cy="177271"/>
          </a:xfrm>
        </p:spPr>
        <p:txBody>
          <a:bodyPr/>
          <a:lstStyle/>
          <a:p>
            <a:pPr fontAlgn="base">
              <a:spcBef>
                <a:spcPct val="0"/>
              </a:spcBef>
              <a:spcAft>
                <a:spcPct val="0"/>
              </a:spcAft>
              <a:defRPr/>
            </a:pPr>
            <a:r>
              <a:rPr lang="sv-SE" dirty="0" smtClean="0"/>
              <a:t>J-F. Perrin (ILL) – 16 January 2018</a:t>
            </a:r>
            <a:endParaRPr lang="fr-FR" dirty="0"/>
          </a:p>
        </p:txBody>
      </p:sp>
      <p:sp>
        <p:nvSpPr>
          <p:cNvPr id="3" name="Slide Number Placeholder 2"/>
          <p:cNvSpPr>
            <a:spLocks noGrp="1"/>
          </p:cNvSpPr>
          <p:nvPr>
            <p:ph type="sldNum" sz="quarter" idx="11"/>
          </p:nvPr>
        </p:nvSpPr>
        <p:spPr/>
        <p:txBody>
          <a:bodyPr/>
          <a:lstStyle/>
          <a:p>
            <a:pPr>
              <a:defRPr/>
            </a:pPr>
            <a:r>
              <a:rPr lang="fr-FR" altLang="fr-FR" smtClean="0"/>
              <a:t>Page </a:t>
            </a:r>
            <a:fld id="{DC3005C4-15E9-489E-BA90-2123D33814CE}" type="slidenum">
              <a:rPr lang="fr-FR" altLang="fr-FR" smtClean="0"/>
              <a:pPr>
                <a:defRPr/>
              </a:pPr>
              <a:t>2</a:t>
            </a:fld>
            <a:endParaRPr lang="fr-FR" altLang="fr-FR" dirty="0"/>
          </a:p>
        </p:txBody>
      </p:sp>
      <p:sp>
        <p:nvSpPr>
          <p:cNvPr id="5" name="TextBox 4"/>
          <p:cNvSpPr txBox="1"/>
          <p:nvPr/>
        </p:nvSpPr>
        <p:spPr>
          <a:xfrm>
            <a:off x="179392" y="701959"/>
            <a:ext cx="8782832" cy="4247317"/>
          </a:xfrm>
          <a:prstGeom prst="rect">
            <a:avLst/>
          </a:prstGeom>
          <a:noFill/>
        </p:spPr>
        <p:txBody>
          <a:bodyPr wrap="square" rtlCol="0">
            <a:spAutoFit/>
          </a:bodyPr>
          <a:lstStyle/>
          <a:p>
            <a:pPr marL="285750" indent="-285750">
              <a:buFontTx/>
              <a:buChar char="-"/>
            </a:pPr>
            <a:r>
              <a:rPr lang="en-GB" dirty="0" smtClean="0"/>
              <a:t>Introduction (myself) (10 </a:t>
            </a:r>
            <a:r>
              <a:rPr lang="en-GB" dirty="0" err="1" smtClean="0"/>
              <a:t>mn</a:t>
            </a:r>
            <a:r>
              <a:rPr lang="en-GB" dirty="0" smtClean="0"/>
              <a:t>)</a:t>
            </a:r>
          </a:p>
          <a:p>
            <a:pPr marL="285750" indent="-285750">
              <a:buFontTx/>
              <a:buChar char="-"/>
            </a:pPr>
            <a:endParaRPr lang="en-GB" dirty="0" smtClean="0"/>
          </a:p>
          <a:p>
            <a:pPr marL="285750" indent="-285750">
              <a:buFontTx/>
              <a:buChar char="-"/>
            </a:pPr>
            <a:r>
              <a:rPr lang="en-GB" b="1" dirty="0" smtClean="0"/>
              <a:t>EGI</a:t>
            </a:r>
            <a:r>
              <a:rPr lang="en-GB" dirty="0" smtClean="0"/>
              <a:t>: Service catalogue, Data Availability, … (20 </a:t>
            </a:r>
            <a:r>
              <a:rPr lang="en-GB" dirty="0" err="1" smtClean="0"/>
              <a:t>mn</a:t>
            </a:r>
            <a:r>
              <a:rPr lang="en-GB" dirty="0" smtClean="0"/>
              <a:t>)</a:t>
            </a:r>
          </a:p>
          <a:p>
            <a:pPr marL="285750" indent="-285750">
              <a:buFontTx/>
              <a:buChar char="-"/>
            </a:pPr>
            <a:r>
              <a:rPr lang="en-GB" b="1" dirty="0" smtClean="0"/>
              <a:t>GÉANT</a:t>
            </a:r>
            <a:r>
              <a:rPr lang="en-GB" dirty="0" smtClean="0"/>
              <a:t>: AAI (20mn)</a:t>
            </a:r>
          </a:p>
          <a:p>
            <a:pPr marL="285750" indent="-285750">
              <a:buFontTx/>
              <a:buChar char="-"/>
            </a:pPr>
            <a:r>
              <a:rPr lang="en-GB" b="1" dirty="0" smtClean="0"/>
              <a:t>STFC (EUDAT)</a:t>
            </a:r>
            <a:r>
              <a:rPr lang="en-GB" dirty="0" smtClean="0"/>
              <a:t>: Data archiving (15mn) </a:t>
            </a:r>
          </a:p>
          <a:p>
            <a:endParaRPr lang="en-GB" dirty="0" smtClean="0"/>
          </a:p>
          <a:p>
            <a:pPr marL="285750" indent="-285750">
              <a:buFontTx/>
              <a:buChar char="-"/>
            </a:pPr>
            <a:r>
              <a:rPr lang="en-GB" dirty="0" smtClean="0"/>
              <a:t>Discussions / next steps:</a:t>
            </a:r>
          </a:p>
          <a:p>
            <a:pPr marL="690966" lvl="1" indent="-285750">
              <a:buFontTx/>
              <a:buChar char="-"/>
            </a:pPr>
            <a:r>
              <a:rPr lang="en-GB" dirty="0" smtClean="0"/>
              <a:t>Who (names) is engaging on tasks?</a:t>
            </a:r>
          </a:p>
          <a:p>
            <a:pPr marL="690966" lvl="1" indent="-285750">
              <a:buFontTx/>
              <a:buChar char="-"/>
            </a:pPr>
            <a:r>
              <a:rPr lang="en-GB" dirty="0" smtClean="0"/>
              <a:t>When?</a:t>
            </a:r>
          </a:p>
          <a:p>
            <a:pPr marL="690966" lvl="1" indent="-285750">
              <a:buFontTx/>
              <a:buChar char="-"/>
            </a:pPr>
            <a:r>
              <a:rPr lang="en-GB" dirty="0" smtClean="0"/>
              <a:t>Development/project Plan</a:t>
            </a:r>
          </a:p>
          <a:p>
            <a:pPr marL="690966" lvl="1" indent="-285750">
              <a:buFontTx/>
              <a:buChar char="-"/>
            </a:pPr>
            <a:r>
              <a:rPr lang="en-GB" dirty="0" smtClean="0"/>
              <a:t>Relation with other WPs, need to be identified</a:t>
            </a:r>
          </a:p>
          <a:p>
            <a:pPr marL="690966" lvl="1" indent="-285750">
              <a:buFontTx/>
              <a:buChar char="-"/>
            </a:pPr>
            <a:r>
              <a:rPr lang="en-GB" dirty="0" smtClean="0"/>
              <a:t>Risk assessment, regular review, risk owner</a:t>
            </a:r>
          </a:p>
          <a:p>
            <a:pPr marL="690966" lvl="1" indent="-285750">
              <a:buFontTx/>
              <a:buChar char="-"/>
            </a:pPr>
            <a:r>
              <a:rPr lang="en-GB" dirty="0" smtClean="0"/>
              <a:t>How do we work? Share information? </a:t>
            </a:r>
            <a:r>
              <a:rPr lang="en-GB" dirty="0" err="1" smtClean="0"/>
              <a:t>Telcos</a:t>
            </a:r>
            <a:r>
              <a:rPr lang="en-GB" dirty="0" smtClean="0"/>
              <a:t>? Mailing list?</a:t>
            </a:r>
          </a:p>
          <a:p>
            <a:pPr marL="690966" lvl="1" indent="-285750">
              <a:buFontTx/>
              <a:buChar char="-"/>
            </a:pPr>
            <a:r>
              <a:rPr lang="en-GB" dirty="0" smtClean="0"/>
              <a:t>Deliverables, how do we work?</a:t>
            </a:r>
          </a:p>
          <a:p>
            <a:pPr marL="690966" lvl="1" indent="-285750">
              <a:buFontTx/>
              <a:buChar char="-"/>
            </a:pPr>
            <a:r>
              <a:rPr lang="en-GB" dirty="0" smtClean="0"/>
              <a:t>KPIs?</a:t>
            </a:r>
          </a:p>
        </p:txBody>
      </p:sp>
      <p:sp>
        <p:nvSpPr>
          <p:cNvPr id="10" name="Footer Placeholder 5"/>
          <p:cNvSpPr txBox="1">
            <a:spLocks/>
          </p:cNvSpPr>
          <p:nvPr/>
        </p:nvSpPr>
        <p:spPr bwMode="gray">
          <a:xfrm>
            <a:off x="6156176" y="5233764"/>
            <a:ext cx="2272448" cy="412873"/>
          </a:xfrm>
          <a:prstGeom prst="rect">
            <a:avLst/>
          </a:prstGeom>
          <a:solidFill>
            <a:schemeClr val="bg1"/>
          </a:solidFill>
          <a:ln>
            <a:miter lim="800000"/>
            <a:headEnd/>
            <a:tailEnd/>
          </a:ln>
        </p:spPr>
        <p:txBody>
          <a:bodyPr vert="horz" wrap="square" lIns="0" tIns="0" rIns="0" bIns="0" numCol="1" rtlCol="0" anchor="b" anchorCtr="0" compatLnSpc="1">
            <a:prstTxWarp prst="textNoShape">
              <a:avLst/>
            </a:prstTxWarp>
            <a:noAutofit/>
          </a:bodyPr>
          <a:lstStyle>
            <a:defPPr>
              <a:defRPr lang="fr-FR"/>
            </a:defPPr>
            <a:lvl1pPr algn="l" rtl="0" eaLnBrk="1" fontAlgn="auto" hangingPunct="1">
              <a:spcBef>
                <a:spcPts val="0"/>
              </a:spcBef>
              <a:spcAft>
                <a:spcPts val="0"/>
              </a:spcAft>
              <a:defRPr sz="800" b="1" kern="1200" cap="none" baseline="0">
                <a:solidFill>
                  <a:schemeClr val="tx2"/>
                </a:solidFill>
                <a:latin typeface="+mn-lt"/>
                <a:ea typeface="+mn-ea"/>
                <a:cs typeface="+mn-cs"/>
              </a:defRPr>
            </a:lvl1pPr>
            <a:lvl2pPr marL="405216" algn="l" rtl="0" fontAlgn="base">
              <a:spcBef>
                <a:spcPct val="0"/>
              </a:spcBef>
              <a:spcAft>
                <a:spcPct val="0"/>
              </a:spcAft>
              <a:defRPr kern="1200">
                <a:solidFill>
                  <a:schemeClr val="tx1"/>
                </a:solidFill>
                <a:latin typeface="Arial" pitchFamily="34" charset="0"/>
                <a:ea typeface="+mn-ea"/>
                <a:cs typeface="Arial" pitchFamily="34" charset="0"/>
              </a:defRPr>
            </a:lvl2pPr>
            <a:lvl3pPr marL="810433" algn="l" rtl="0" fontAlgn="base">
              <a:spcBef>
                <a:spcPct val="0"/>
              </a:spcBef>
              <a:spcAft>
                <a:spcPct val="0"/>
              </a:spcAft>
              <a:defRPr kern="1200">
                <a:solidFill>
                  <a:schemeClr val="tx1"/>
                </a:solidFill>
                <a:latin typeface="Arial" pitchFamily="34" charset="0"/>
                <a:ea typeface="+mn-ea"/>
                <a:cs typeface="Arial" pitchFamily="34" charset="0"/>
              </a:defRPr>
            </a:lvl3pPr>
            <a:lvl4pPr marL="1215649" algn="l" rtl="0" fontAlgn="base">
              <a:spcBef>
                <a:spcPct val="0"/>
              </a:spcBef>
              <a:spcAft>
                <a:spcPct val="0"/>
              </a:spcAft>
              <a:defRPr kern="1200">
                <a:solidFill>
                  <a:schemeClr val="tx1"/>
                </a:solidFill>
                <a:latin typeface="Arial" pitchFamily="34" charset="0"/>
                <a:ea typeface="+mn-ea"/>
                <a:cs typeface="Arial" pitchFamily="34" charset="0"/>
              </a:defRPr>
            </a:lvl4pPr>
            <a:lvl5pPr marL="1620865" algn="l" rtl="0" fontAlgn="base">
              <a:spcBef>
                <a:spcPct val="0"/>
              </a:spcBef>
              <a:spcAft>
                <a:spcPct val="0"/>
              </a:spcAft>
              <a:defRPr kern="1200">
                <a:solidFill>
                  <a:schemeClr val="tx1"/>
                </a:solidFill>
                <a:latin typeface="Arial" pitchFamily="34" charset="0"/>
                <a:ea typeface="+mn-ea"/>
                <a:cs typeface="Arial" pitchFamily="34" charset="0"/>
              </a:defRPr>
            </a:lvl5pPr>
            <a:lvl6pPr marL="2026082" algn="l" defTabSz="810433" rtl="0" eaLnBrk="1" latinLnBrk="0" hangingPunct="1">
              <a:defRPr kern="1200">
                <a:solidFill>
                  <a:schemeClr val="tx1"/>
                </a:solidFill>
                <a:latin typeface="Arial" pitchFamily="34" charset="0"/>
                <a:ea typeface="+mn-ea"/>
                <a:cs typeface="Arial" pitchFamily="34" charset="0"/>
              </a:defRPr>
            </a:lvl6pPr>
            <a:lvl7pPr marL="2431298" algn="l" defTabSz="810433" rtl="0" eaLnBrk="1" latinLnBrk="0" hangingPunct="1">
              <a:defRPr kern="1200">
                <a:solidFill>
                  <a:schemeClr val="tx1"/>
                </a:solidFill>
                <a:latin typeface="Arial" pitchFamily="34" charset="0"/>
                <a:ea typeface="+mn-ea"/>
                <a:cs typeface="Arial" pitchFamily="34" charset="0"/>
              </a:defRPr>
            </a:lvl7pPr>
            <a:lvl8pPr marL="2836515" algn="l" defTabSz="810433" rtl="0" eaLnBrk="1" latinLnBrk="0" hangingPunct="1">
              <a:defRPr kern="1200">
                <a:solidFill>
                  <a:schemeClr val="tx1"/>
                </a:solidFill>
                <a:latin typeface="Arial" pitchFamily="34" charset="0"/>
                <a:ea typeface="+mn-ea"/>
                <a:cs typeface="Arial" pitchFamily="34" charset="0"/>
              </a:defRPr>
            </a:lvl8pPr>
            <a:lvl9pPr marL="3241731" algn="l" defTabSz="810433" rtl="0" eaLnBrk="1" latinLnBrk="0" hangingPunct="1">
              <a:defRPr kern="1200">
                <a:solidFill>
                  <a:schemeClr val="tx1"/>
                </a:solidFill>
                <a:latin typeface="Arial" pitchFamily="34" charset="0"/>
                <a:ea typeface="+mn-ea"/>
                <a:cs typeface="Arial" pitchFamily="34" charset="0"/>
              </a:defRPr>
            </a:lvl9pPr>
          </a:lstStyle>
          <a:p>
            <a:pPr fontAlgn="base">
              <a:spcBef>
                <a:spcPct val="0"/>
              </a:spcBef>
              <a:spcAft>
                <a:spcPct val="0"/>
              </a:spcAft>
              <a:defRPr/>
            </a:pPr>
            <a:r>
              <a:rPr lang="en-US" sz="700" smtClean="0"/>
              <a:t>This project has received funding from the European Union's Horizon 2020 research and innovation programme under grant agreement No 823852</a:t>
            </a:r>
            <a:endParaRPr lang="fr-FR" sz="700" dirty="0"/>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28624" y="5233764"/>
            <a:ext cx="619311" cy="412874"/>
          </a:xfrm>
          <a:prstGeom prst="rect">
            <a:avLst/>
          </a:prstGeom>
        </p:spPr>
      </p:pic>
    </p:spTree>
    <p:extLst>
      <p:ext uri="{BB962C8B-B14F-4D97-AF65-F5344CB8AC3E}">
        <p14:creationId xmlns:p14="http://schemas.microsoft.com/office/powerpoint/2010/main" val="64568636"/>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22" name="Title 1"/>
          <p:cNvSpPr txBox="1">
            <a:spLocks/>
          </p:cNvSpPr>
          <p:nvPr/>
        </p:nvSpPr>
        <p:spPr bwMode="gray">
          <a:xfrm>
            <a:off x="727075" y="104513"/>
            <a:ext cx="8237538" cy="414073"/>
          </a:xfrm>
          <a:prstGeom prst="rect">
            <a:avLst/>
          </a:prstGeom>
          <a:solidFill>
            <a:schemeClr val="accent1"/>
          </a:solidFill>
        </p:spPr>
        <p:txBody>
          <a:bodyPr vert="horz" lIns="72000" tIns="0" rIns="72000" bIns="0" rtlCol="0" anchor="ctr" anchorCtr="0">
            <a:noAutofit/>
          </a:bodyPr>
          <a:lstStyle>
            <a:lvl1pPr algn="l" rtl="0" eaLnBrk="0" fontAlgn="base" hangingPunct="0">
              <a:spcBef>
                <a:spcPct val="0"/>
              </a:spcBef>
              <a:spcAft>
                <a:spcPct val="0"/>
              </a:spcAft>
              <a:defRPr sz="2000" b="1" kern="1200" cap="none" baseline="0">
                <a:solidFill>
                  <a:schemeClr val="bg1"/>
                </a:solidFill>
                <a:latin typeface="+mj-lt"/>
                <a:ea typeface="+mj-ea"/>
                <a:cs typeface="+mj-cs"/>
              </a:defRPr>
            </a:lvl1pPr>
            <a:lvl2pPr algn="l" rtl="0" eaLnBrk="0" fontAlgn="base" hangingPunct="0">
              <a:spcBef>
                <a:spcPct val="0"/>
              </a:spcBef>
              <a:spcAft>
                <a:spcPct val="0"/>
              </a:spcAft>
              <a:defRPr sz="1600" b="1">
                <a:solidFill>
                  <a:schemeClr val="bg1"/>
                </a:solidFill>
                <a:latin typeface="Arial" pitchFamily="34" charset="0"/>
              </a:defRPr>
            </a:lvl2pPr>
            <a:lvl3pPr algn="l" rtl="0" eaLnBrk="0" fontAlgn="base" hangingPunct="0">
              <a:spcBef>
                <a:spcPct val="0"/>
              </a:spcBef>
              <a:spcAft>
                <a:spcPct val="0"/>
              </a:spcAft>
              <a:defRPr sz="1600" b="1">
                <a:solidFill>
                  <a:schemeClr val="bg1"/>
                </a:solidFill>
                <a:latin typeface="Arial" pitchFamily="34" charset="0"/>
              </a:defRPr>
            </a:lvl3pPr>
            <a:lvl4pPr algn="l" rtl="0" eaLnBrk="0" fontAlgn="base" hangingPunct="0">
              <a:spcBef>
                <a:spcPct val="0"/>
              </a:spcBef>
              <a:spcAft>
                <a:spcPct val="0"/>
              </a:spcAft>
              <a:defRPr sz="1600" b="1">
                <a:solidFill>
                  <a:schemeClr val="bg1"/>
                </a:solidFill>
                <a:latin typeface="Arial" pitchFamily="34" charset="0"/>
              </a:defRPr>
            </a:lvl4pPr>
            <a:lvl5pPr algn="l" rtl="0" eaLnBrk="0" fontAlgn="base" hangingPunct="0">
              <a:spcBef>
                <a:spcPct val="0"/>
              </a:spcBef>
              <a:spcAft>
                <a:spcPct val="0"/>
              </a:spcAft>
              <a:defRPr sz="1600" b="1">
                <a:solidFill>
                  <a:schemeClr val="bg1"/>
                </a:solidFill>
                <a:latin typeface="Arial" pitchFamily="34" charset="0"/>
              </a:defRPr>
            </a:lvl5pPr>
            <a:lvl6pPr marL="457200" algn="l" rtl="0" fontAlgn="base">
              <a:spcBef>
                <a:spcPct val="0"/>
              </a:spcBef>
              <a:spcAft>
                <a:spcPct val="0"/>
              </a:spcAft>
              <a:defRPr sz="1600" b="1">
                <a:solidFill>
                  <a:schemeClr val="bg1"/>
                </a:solidFill>
                <a:latin typeface="Arial" pitchFamily="34" charset="0"/>
              </a:defRPr>
            </a:lvl6pPr>
            <a:lvl7pPr marL="914400" algn="l" rtl="0" fontAlgn="base">
              <a:spcBef>
                <a:spcPct val="0"/>
              </a:spcBef>
              <a:spcAft>
                <a:spcPct val="0"/>
              </a:spcAft>
              <a:defRPr sz="1600" b="1">
                <a:solidFill>
                  <a:schemeClr val="bg1"/>
                </a:solidFill>
                <a:latin typeface="Arial" pitchFamily="34" charset="0"/>
              </a:defRPr>
            </a:lvl7pPr>
            <a:lvl8pPr marL="1371600" algn="l" rtl="0" fontAlgn="base">
              <a:spcBef>
                <a:spcPct val="0"/>
              </a:spcBef>
              <a:spcAft>
                <a:spcPct val="0"/>
              </a:spcAft>
              <a:defRPr sz="1600" b="1">
                <a:solidFill>
                  <a:schemeClr val="bg1"/>
                </a:solidFill>
                <a:latin typeface="Arial" pitchFamily="34" charset="0"/>
              </a:defRPr>
            </a:lvl8pPr>
            <a:lvl9pPr marL="1828800" algn="l" rtl="0" fontAlgn="base">
              <a:spcBef>
                <a:spcPct val="0"/>
              </a:spcBef>
              <a:spcAft>
                <a:spcPct val="0"/>
              </a:spcAft>
              <a:defRPr sz="1600" b="1">
                <a:solidFill>
                  <a:schemeClr val="bg1"/>
                </a:solidFill>
                <a:latin typeface="Arial" pitchFamily="34" charset="0"/>
              </a:defRPr>
            </a:lvl9pPr>
          </a:lstStyle>
          <a:p>
            <a:r>
              <a:rPr lang="en-GB" dirty="0" smtClean="0"/>
              <a:t>Task 6.1</a:t>
            </a:r>
            <a:endParaRPr lang="en-GB" dirty="0"/>
          </a:p>
        </p:txBody>
      </p:sp>
      <p:pic>
        <p:nvPicPr>
          <p:cNvPr id="21" name="Picture 2" descr="https://lh5.googleusercontent.com/ZmJgH0SoqxQJ0LA-v3Rb7WqRt9KO5MW6Z34Oe3WUvt_3nWcLDwQpmnBxjSTv3sQreW90kJou3O_z01RBBIdgyCNf-_rXDm7Ive_nnmIearfz_GCdO9h5BUk63mDr-JE4FVu0qz41"/>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47" r="491"/>
          <a:stretch/>
        </p:blipFill>
        <p:spPr bwMode="auto">
          <a:xfrm>
            <a:off x="7722759" y="104513"/>
            <a:ext cx="1239465" cy="450538"/>
          </a:xfrm>
          <a:prstGeom prst="rect">
            <a:avLst/>
          </a:prstGeom>
          <a:noFill/>
          <a:extLst>
            <a:ext uri="{909E8E84-426E-40DD-AFC4-6F175D3DCCD1}">
              <a14:hiddenFill xmlns:a14="http://schemas.microsoft.com/office/drawing/2010/main">
                <a:solidFill>
                  <a:srgbClr val="FFFFFF"/>
                </a:solidFill>
              </a14:hiddenFill>
            </a:ext>
          </a:extLst>
        </p:spPr>
      </p:pic>
      <p:sp>
        <p:nvSpPr>
          <p:cNvPr id="25" name="Footer Placeholder 2"/>
          <p:cNvSpPr>
            <a:spLocks noGrp="1"/>
          </p:cNvSpPr>
          <p:nvPr>
            <p:ph type="ftr" sz="quarter" idx="10"/>
          </p:nvPr>
        </p:nvSpPr>
        <p:spPr>
          <a:xfrm>
            <a:off x="719138" y="5402798"/>
            <a:ext cx="6119812" cy="177271"/>
          </a:xfrm>
        </p:spPr>
        <p:txBody>
          <a:bodyPr/>
          <a:lstStyle/>
          <a:p>
            <a:pPr fontAlgn="base">
              <a:spcBef>
                <a:spcPct val="0"/>
              </a:spcBef>
              <a:spcAft>
                <a:spcPct val="0"/>
              </a:spcAft>
              <a:defRPr/>
            </a:pPr>
            <a:r>
              <a:rPr lang="sv-SE" smtClean="0"/>
              <a:t>J-F. Perrin (ILL) – 16 January 2018</a:t>
            </a:r>
            <a:endParaRPr lang="fr-FR" dirty="0"/>
          </a:p>
        </p:txBody>
      </p:sp>
      <p:sp>
        <p:nvSpPr>
          <p:cNvPr id="3" name="Slide Number Placeholder 2"/>
          <p:cNvSpPr>
            <a:spLocks noGrp="1"/>
          </p:cNvSpPr>
          <p:nvPr>
            <p:ph type="sldNum" sz="quarter" idx="11"/>
          </p:nvPr>
        </p:nvSpPr>
        <p:spPr/>
        <p:txBody>
          <a:bodyPr/>
          <a:lstStyle/>
          <a:p>
            <a:pPr>
              <a:defRPr/>
            </a:pPr>
            <a:r>
              <a:rPr lang="fr-FR" altLang="fr-FR" smtClean="0"/>
              <a:t>Page </a:t>
            </a:r>
            <a:fld id="{DC3005C4-15E9-489E-BA90-2123D33814CE}" type="slidenum">
              <a:rPr lang="fr-FR" altLang="fr-FR" smtClean="0"/>
              <a:pPr>
                <a:defRPr/>
              </a:pPr>
              <a:t>3</a:t>
            </a:fld>
            <a:endParaRPr lang="fr-FR" altLang="fr-FR" dirty="0"/>
          </a:p>
        </p:txBody>
      </p:sp>
      <p:sp>
        <p:nvSpPr>
          <p:cNvPr id="5" name="TextBox 4"/>
          <p:cNvSpPr txBox="1"/>
          <p:nvPr/>
        </p:nvSpPr>
        <p:spPr>
          <a:xfrm>
            <a:off x="179393" y="697259"/>
            <a:ext cx="8782832" cy="5078313"/>
          </a:xfrm>
          <a:prstGeom prst="rect">
            <a:avLst/>
          </a:prstGeom>
          <a:noFill/>
        </p:spPr>
        <p:txBody>
          <a:bodyPr wrap="square" rtlCol="0">
            <a:spAutoFit/>
          </a:bodyPr>
          <a:lstStyle/>
          <a:p>
            <a:r>
              <a:rPr lang="en-GB" b="1" dirty="0" smtClean="0"/>
              <a:t>Management </a:t>
            </a:r>
            <a:r>
              <a:rPr lang="en-GB" b="1" dirty="0"/>
              <a:t>of the Interaction with the </a:t>
            </a:r>
            <a:r>
              <a:rPr lang="en-GB" b="1" dirty="0" smtClean="0">
                <a:solidFill>
                  <a:srgbClr val="D1D2D4"/>
                </a:solidFill>
              </a:rPr>
              <a:t>e-Infrastructures -&gt; EOSC Stakeholders</a:t>
            </a:r>
            <a:r>
              <a:rPr lang="en-GB" dirty="0" smtClean="0"/>
              <a:t>. </a:t>
            </a:r>
            <a:r>
              <a:rPr lang="en-GB" dirty="0"/>
              <a:t>(</a:t>
            </a:r>
            <a:r>
              <a:rPr lang="en-GB" dirty="0" smtClean="0"/>
              <a:t>M1-M48)</a:t>
            </a:r>
          </a:p>
          <a:p>
            <a:r>
              <a:rPr lang="en-GB" dirty="0"/>
              <a:t>	</a:t>
            </a:r>
            <a:r>
              <a:rPr lang="en-GB" dirty="0" smtClean="0"/>
              <a:t>Lead</a:t>
            </a:r>
            <a:r>
              <a:rPr lang="en-GB" dirty="0"/>
              <a:t>: </a:t>
            </a:r>
            <a:r>
              <a:rPr lang="en-GB" dirty="0" smtClean="0"/>
              <a:t>ILL (Me), </a:t>
            </a:r>
            <a:r>
              <a:rPr lang="en-GB" dirty="0"/>
              <a:t>Contributors: </a:t>
            </a:r>
            <a:r>
              <a:rPr lang="en-GB" dirty="0" smtClean="0"/>
              <a:t>ESRF (Andy)</a:t>
            </a:r>
          </a:p>
          <a:p>
            <a:endParaRPr lang="en-GB" dirty="0"/>
          </a:p>
          <a:p>
            <a:pPr marL="285750" indent="-285750">
              <a:buFontTx/>
              <a:buChar char="-"/>
            </a:pPr>
            <a:r>
              <a:rPr lang="en-GB" dirty="0" smtClean="0"/>
              <a:t>Participation </a:t>
            </a:r>
            <a:r>
              <a:rPr lang="en-GB" dirty="0"/>
              <a:t>in conferences, workshops and meetings to share the needs of the community and provide information and feedback to the </a:t>
            </a:r>
            <a:r>
              <a:rPr lang="en-GB" dirty="0" err="1"/>
              <a:t>PaNOSC</a:t>
            </a:r>
            <a:r>
              <a:rPr lang="en-GB" dirty="0"/>
              <a:t> partners on the EOSC progress and more specifically on how we can efficiently integrate. </a:t>
            </a:r>
            <a:endParaRPr lang="en-GB" dirty="0" smtClean="0"/>
          </a:p>
          <a:p>
            <a:endParaRPr lang="en-GB" dirty="0"/>
          </a:p>
          <a:p>
            <a:pPr marL="285750" indent="-285750">
              <a:buFontTx/>
              <a:buChar char="-"/>
            </a:pPr>
            <a:r>
              <a:rPr lang="en-GB" dirty="0" smtClean="0"/>
              <a:t>During </a:t>
            </a:r>
            <a:r>
              <a:rPr lang="en-GB" dirty="0"/>
              <a:t>the course of the project new questions will arise, to address them collectively we will build surveys and ensure comprehensive responses and analyses. </a:t>
            </a:r>
            <a:endParaRPr lang="en-GB" dirty="0" smtClean="0"/>
          </a:p>
          <a:p>
            <a:pPr marL="285750" indent="-285750">
              <a:buFontTx/>
              <a:buChar char="-"/>
            </a:pPr>
            <a:endParaRPr lang="en-GB" dirty="0"/>
          </a:p>
          <a:p>
            <a:r>
              <a:rPr lang="en-GB" dirty="0"/>
              <a:t>- </a:t>
            </a:r>
            <a:r>
              <a:rPr lang="en-GB" dirty="0" smtClean="0"/>
              <a:t> Participation </a:t>
            </a:r>
            <a:r>
              <a:rPr lang="en-GB" dirty="0"/>
              <a:t>in the EOSC governance. </a:t>
            </a:r>
            <a:r>
              <a:rPr lang="en-GB" dirty="0" smtClean="0"/>
              <a:t>Participation in WG (Stakeholder forum), strategic </a:t>
            </a:r>
            <a:r>
              <a:rPr lang="en-GB" dirty="0"/>
              <a:t>boards of projects like the EOSC-Hub. </a:t>
            </a:r>
          </a:p>
          <a:p>
            <a:r>
              <a:rPr lang="en-GB" dirty="0"/>
              <a:t>	</a:t>
            </a:r>
          </a:p>
          <a:p>
            <a:endParaRPr lang="en-GB" dirty="0" smtClean="0"/>
          </a:p>
          <a:p>
            <a:endParaRPr lang="en-GB" dirty="0"/>
          </a:p>
          <a:p>
            <a:endParaRPr lang="en-GB" dirty="0" smtClean="0"/>
          </a:p>
        </p:txBody>
      </p:sp>
      <p:sp>
        <p:nvSpPr>
          <p:cNvPr id="10" name="Footer Placeholder 5"/>
          <p:cNvSpPr txBox="1">
            <a:spLocks/>
          </p:cNvSpPr>
          <p:nvPr/>
        </p:nvSpPr>
        <p:spPr bwMode="gray">
          <a:xfrm>
            <a:off x="6156176" y="5233764"/>
            <a:ext cx="2272448" cy="412873"/>
          </a:xfrm>
          <a:prstGeom prst="rect">
            <a:avLst/>
          </a:prstGeom>
          <a:solidFill>
            <a:schemeClr val="bg1"/>
          </a:solidFill>
          <a:ln>
            <a:miter lim="800000"/>
            <a:headEnd/>
            <a:tailEnd/>
          </a:ln>
        </p:spPr>
        <p:txBody>
          <a:bodyPr vert="horz" wrap="square" lIns="0" tIns="0" rIns="0" bIns="0" numCol="1" rtlCol="0" anchor="b" anchorCtr="0" compatLnSpc="1">
            <a:prstTxWarp prst="textNoShape">
              <a:avLst/>
            </a:prstTxWarp>
            <a:noAutofit/>
          </a:bodyPr>
          <a:lstStyle>
            <a:defPPr>
              <a:defRPr lang="fr-FR"/>
            </a:defPPr>
            <a:lvl1pPr algn="l" rtl="0" eaLnBrk="1" fontAlgn="auto" hangingPunct="1">
              <a:spcBef>
                <a:spcPts val="0"/>
              </a:spcBef>
              <a:spcAft>
                <a:spcPts val="0"/>
              </a:spcAft>
              <a:defRPr sz="800" b="1" kern="1200" cap="none" baseline="0">
                <a:solidFill>
                  <a:schemeClr val="tx2"/>
                </a:solidFill>
                <a:latin typeface="+mn-lt"/>
                <a:ea typeface="+mn-ea"/>
                <a:cs typeface="+mn-cs"/>
              </a:defRPr>
            </a:lvl1pPr>
            <a:lvl2pPr marL="405216" algn="l" rtl="0" fontAlgn="base">
              <a:spcBef>
                <a:spcPct val="0"/>
              </a:spcBef>
              <a:spcAft>
                <a:spcPct val="0"/>
              </a:spcAft>
              <a:defRPr kern="1200">
                <a:solidFill>
                  <a:schemeClr val="tx1"/>
                </a:solidFill>
                <a:latin typeface="Arial" pitchFamily="34" charset="0"/>
                <a:ea typeface="+mn-ea"/>
                <a:cs typeface="Arial" pitchFamily="34" charset="0"/>
              </a:defRPr>
            </a:lvl2pPr>
            <a:lvl3pPr marL="810433" algn="l" rtl="0" fontAlgn="base">
              <a:spcBef>
                <a:spcPct val="0"/>
              </a:spcBef>
              <a:spcAft>
                <a:spcPct val="0"/>
              </a:spcAft>
              <a:defRPr kern="1200">
                <a:solidFill>
                  <a:schemeClr val="tx1"/>
                </a:solidFill>
                <a:latin typeface="Arial" pitchFamily="34" charset="0"/>
                <a:ea typeface="+mn-ea"/>
                <a:cs typeface="Arial" pitchFamily="34" charset="0"/>
              </a:defRPr>
            </a:lvl3pPr>
            <a:lvl4pPr marL="1215649" algn="l" rtl="0" fontAlgn="base">
              <a:spcBef>
                <a:spcPct val="0"/>
              </a:spcBef>
              <a:spcAft>
                <a:spcPct val="0"/>
              </a:spcAft>
              <a:defRPr kern="1200">
                <a:solidFill>
                  <a:schemeClr val="tx1"/>
                </a:solidFill>
                <a:latin typeface="Arial" pitchFamily="34" charset="0"/>
                <a:ea typeface="+mn-ea"/>
                <a:cs typeface="Arial" pitchFamily="34" charset="0"/>
              </a:defRPr>
            </a:lvl4pPr>
            <a:lvl5pPr marL="1620865" algn="l" rtl="0" fontAlgn="base">
              <a:spcBef>
                <a:spcPct val="0"/>
              </a:spcBef>
              <a:spcAft>
                <a:spcPct val="0"/>
              </a:spcAft>
              <a:defRPr kern="1200">
                <a:solidFill>
                  <a:schemeClr val="tx1"/>
                </a:solidFill>
                <a:latin typeface="Arial" pitchFamily="34" charset="0"/>
                <a:ea typeface="+mn-ea"/>
                <a:cs typeface="Arial" pitchFamily="34" charset="0"/>
              </a:defRPr>
            </a:lvl5pPr>
            <a:lvl6pPr marL="2026082" algn="l" defTabSz="810433" rtl="0" eaLnBrk="1" latinLnBrk="0" hangingPunct="1">
              <a:defRPr kern="1200">
                <a:solidFill>
                  <a:schemeClr val="tx1"/>
                </a:solidFill>
                <a:latin typeface="Arial" pitchFamily="34" charset="0"/>
                <a:ea typeface="+mn-ea"/>
                <a:cs typeface="Arial" pitchFamily="34" charset="0"/>
              </a:defRPr>
            </a:lvl6pPr>
            <a:lvl7pPr marL="2431298" algn="l" defTabSz="810433" rtl="0" eaLnBrk="1" latinLnBrk="0" hangingPunct="1">
              <a:defRPr kern="1200">
                <a:solidFill>
                  <a:schemeClr val="tx1"/>
                </a:solidFill>
                <a:latin typeface="Arial" pitchFamily="34" charset="0"/>
                <a:ea typeface="+mn-ea"/>
                <a:cs typeface="Arial" pitchFamily="34" charset="0"/>
              </a:defRPr>
            </a:lvl7pPr>
            <a:lvl8pPr marL="2836515" algn="l" defTabSz="810433" rtl="0" eaLnBrk="1" latinLnBrk="0" hangingPunct="1">
              <a:defRPr kern="1200">
                <a:solidFill>
                  <a:schemeClr val="tx1"/>
                </a:solidFill>
                <a:latin typeface="Arial" pitchFamily="34" charset="0"/>
                <a:ea typeface="+mn-ea"/>
                <a:cs typeface="Arial" pitchFamily="34" charset="0"/>
              </a:defRPr>
            </a:lvl8pPr>
            <a:lvl9pPr marL="3241731" algn="l" defTabSz="810433" rtl="0" eaLnBrk="1" latinLnBrk="0" hangingPunct="1">
              <a:defRPr kern="1200">
                <a:solidFill>
                  <a:schemeClr val="tx1"/>
                </a:solidFill>
                <a:latin typeface="Arial" pitchFamily="34" charset="0"/>
                <a:ea typeface="+mn-ea"/>
                <a:cs typeface="Arial" pitchFamily="34" charset="0"/>
              </a:defRPr>
            </a:lvl9pPr>
          </a:lstStyle>
          <a:p>
            <a:pPr fontAlgn="base">
              <a:spcBef>
                <a:spcPct val="0"/>
              </a:spcBef>
              <a:spcAft>
                <a:spcPct val="0"/>
              </a:spcAft>
              <a:defRPr/>
            </a:pPr>
            <a:r>
              <a:rPr lang="en-US" sz="700" smtClean="0"/>
              <a:t>This project has received funding from the European Union's Horizon 2020 research and innovation programme under grant agreement No 823852</a:t>
            </a:r>
            <a:endParaRPr lang="fr-FR" sz="700" dirty="0"/>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28624" y="5233764"/>
            <a:ext cx="619311" cy="412874"/>
          </a:xfrm>
          <a:prstGeom prst="rect">
            <a:avLst/>
          </a:prstGeom>
        </p:spPr>
      </p:pic>
    </p:spTree>
    <p:extLst>
      <p:ext uri="{BB962C8B-B14F-4D97-AF65-F5344CB8AC3E}">
        <p14:creationId xmlns:p14="http://schemas.microsoft.com/office/powerpoint/2010/main" val="1784078095"/>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22" name="Title 1"/>
          <p:cNvSpPr txBox="1">
            <a:spLocks/>
          </p:cNvSpPr>
          <p:nvPr/>
        </p:nvSpPr>
        <p:spPr bwMode="gray">
          <a:xfrm>
            <a:off x="693654" y="104513"/>
            <a:ext cx="8237538" cy="414073"/>
          </a:xfrm>
          <a:prstGeom prst="rect">
            <a:avLst/>
          </a:prstGeom>
          <a:solidFill>
            <a:schemeClr val="accent1"/>
          </a:solidFill>
        </p:spPr>
        <p:txBody>
          <a:bodyPr vert="horz" lIns="72000" tIns="0" rIns="72000" bIns="0" rtlCol="0" anchor="ctr" anchorCtr="0">
            <a:noAutofit/>
          </a:bodyPr>
          <a:lstStyle>
            <a:lvl1pPr algn="l" rtl="0" eaLnBrk="0" fontAlgn="base" hangingPunct="0">
              <a:spcBef>
                <a:spcPct val="0"/>
              </a:spcBef>
              <a:spcAft>
                <a:spcPct val="0"/>
              </a:spcAft>
              <a:defRPr sz="2000" b="1" kern="1200" cap="none" baseline="0">
                <a:solidFill>
                  <a:schemeClr val="bg1"/>
                </a:solidFill>
                <a:latin typeface="+mj-lt"/>
                <a:ea typeface="+mj-ea"/>
                <a:cs typeface="+mj-cs"/>
              </a:defRPr>
            </a:lvl1pPr>
            <a:lvl2pPr algn="l" rtl="0" eaLnBrk="0" fontAlgn="base" hangingPunct="0">
              <a:spcBef>
                <a:spcPct val="0"/>
              </a:spcBef>
              <a:spcAft>
                <a:spcPct val="0"/>
              </a:spcAft>
              <a:defRPr sz="1600" b="1">
                <a:solidFill>
                  <a:schemeClr val="bg1"/>
                </a:solidFill>
                <a:latin typeface="Arial" pitchFamily="34" charset="0"/>
              </a:defRPr>
            </a:lvl2pPr>
            <a:lvl3pPr algn="l" rtl="0" eaLnBrk="0" fontAlgn="base" hangingPunct="0">
              <a:spcBef>
                <a:spcPct val="0"/>
              </a:spcBef>
              <a:spcAft>
                <a:spcPct val="0"/>
              </a:spcAft>
              <a:defRPr sz="1600" b="1">
                <a:solidFill>
                  <a:schemeClr val="bg1"/>
                </a:solidFill>
                <a:latin typeface="Arial" pitchFamily="34" charset="0"/>
              </a:defRPr>
            </a:lvl3pPr>
            <a:lvl4pPr algn="l" rtl="0" eaLnBrk="0" fontAlgn="base" hangingPunct="0">
              <a:spcBef>
                <a:spcPct val="0"/>
              </a:spcBef>
              <a:spcAft>
                <a:spcPct val="0"/>
              </a:spcAft>
              <a:defRPr sz="1600" b="1">
                <a:solidFill>
                  <a:schemeClr val="bg1"/>
                </a:solidFill>
                <a:latin typeface="Arial" pitchFamily="34" charset="0"/>
              </a:defRPr>
            </a:lvl4pPr>
            <a:lvl5pPr algn="l" rtl="0" eaLnBrk="0" fontAlgn="base" hangingPunct="0">
              <a:spcBef>
                <a:spcPct val="0"/>
              </a:spcBef>
              <a:spcAft>
                <a:spcPct val="0"/>
              </a:spcAft>
              <a:defRPr sz="1600" b="1">
                <a:solidFill>
                  <a:schemeClr val="bg1"/>
                </a:solidFill>
                <a:latin typeface="Arial" pitchFamily="34" charset="0"/>
              </a:defRPr>
            </a:lvl5pPr>
            <a:lvl6pPr marL="457200" algn="l" rtl="0" fontAlgn="base">
              <a:spcBef>
                <a:spcPct val="0"/>
              </a:spcBef>
              <a:spcAft>
                <a:spcPct val="0"/>
              </a:spcAft>
              <a:defRPr sz="1600" b="1">
                <a:solidFill>
                  <a:schemeClr val="bg1"/>
                </a:solidFill>
                <a:latin typeface="Arial" pitchFamily="34" charset="0"/>
              </a:defRPr>
            </a:lvl6pPr>
            <a:lvl7pPr marL="914400" algn="l" rtl="0" fontAlgn="base">
              <a:spcBef>
                <a:spcPct val="0"/>
              </a:spcBef>
              <a:spcAft>
                <a:spcPct val="0"/>
              </a:spcAft>
              <a:defRPr sz="1600" b="1">
                <a:solidFill>
                  <a:schemeClr val="bg1"/>
                </a:solidFill>
                <a:latin typeface="Arial" pitchFamily="34" charset="0"/>
              </a:defRPr>
            </a:lvl7pPr>
            <a:lvl8pPr marL="1371600" algn="l" rtl="0" fontAlgn="base">
              <a:spcBef>
                <a:spcPct val="0"/>
              </a:spcBef>
              <a:spcAft>
                <a:spcPct val="0"/>
              </a:spcAft>
              <a:defRPr sz="1600" b="1">
                <a:solidFill>
                  <a:schemeClr val="bg1"/>
                </a:solidFill>
                <a:latin typeface="Arial" pitchFamily="34" charset="0"/>
              </a:defRPr>
            </a:lvl8pPr>
            <a:lvl9pPr marL="1828800" algn="l" rtl="0" fontAlgn="base">
              <a:spcBef>
                <a:spcPct val="0"/>
              </a:spcBef>
              <a:spcAft>
                <a:spcPct val="0"/>
              </a:spcAft>
              <a:defRPr sz="1600" b="1">
                <a:solidFill>
                  <a:schemeClr val="bg1"/>
                </a:solidFill>
                <a:latin typeface="Arial" pitchFamily="34" charset="0"/>
              </a:defRPr>
            </a:lvl9pPr>
          </a:lstStyle>
          <a:p>
            <a:r>
              <a:rPr lang="en-GB" dirty="0" smtClean="0"/>
              <a:t>Task 6.2</a:t>
            </a:r>
            <a:endParaRPr lang="en-GB" dirty="0"/>
          </a:p>
        </p:txBody>
      </p:sp>
      <p:pic>
        <p:nvPicPr>
          <p:cNvPr id="21" name="Picture 2" descr="https://lh5.googleusercontent.com/ZmJgH0SoqxQJ0LA-v3Rb7WqRt9KO5MW6Z34Oe3WUvt_3nWcLDwQpmnBxjSTv3sQreW90kJou3O_z01RBBIdgyCNf-_rXDm7Ive_nnmIearfz_GCdO9h5BUk63mDr-JE4FVu0qz41"/>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47" r="491"/>
          <a:stretch/>
        </p:blipFill>
        <p:spPr bwMode="auto">
          <a:xfrm>
            <a:off x="7722759" y="104513"/>
            <a:ext cx="1239465" cy="450538"/>
          </a:xfrm>
          <a:prstGeom prst="rect">
            <a:avLst/>
          </a:prstGeom>
          <a:noFill/>
          <a:extLst>
            <a:ext uri="{909E8E84-426E-40DD-AFC4-6F175D3DCCD1}">
              <a14:hiddenFill xmlns:a14="http://schemas.microsoft.com/office/drawing/2010/main">
                <a:solidFill>
                  <a:srgbClr val="FFFFFF"/>
                </a:solidFill>
              </a14:hiddenFill>
            </a:ext>
          </a:extLst>
        </p:spPr>
      </p:pic>
      <p:sp>
        <p:nvSpPr>
          <p:cNvPr id="25" name="Footer Placeholder 2"/>
          <p:cNvSpPr>
            <a:spLocks noGrp="1"/>
          </p:cNvSpPr>
          <p:nvPr>
            <p:ph type="ftr" sz="quarter" idx="10"/>
          </p:nvPr>
        </p:nvSpPr>
        <p:spPr>
          <a:xfrm>
            <a:off x="719138" y="5402798"/>
            <a:ext cx="6119812" cy="177271"/>
          </a:xfrm>
        </p:spPr>
        <p:txBody>
          <a:bodyPr/>
          <a:lstStyle/>
          <a:p>
            <a:pPr fontAlgn="base">
              <a:spcBef>
                <a:spcPct val="0"/>
              </a:spcBef>
              <a:spcAft>
                <a:spcPct val="0"/>
              </a:spcAft>
              <a:defRPr/>
            </a:pPr>
            <a:r>
              <a:rPr lang="sv-SE" smtClean="0"/>
              <a:t>J-F. Perrin (ILL) – 16 January 2018</a:t>
            </a:r>
            <a:endParaRPr lang="fr-FR" dirty="0"/>
          </a:p>
        </p:txBody>
      </p:sp>
      <p:sp>
        <p:nvSpPr>
          <p:cNvPr id="3" name="Slide Number Placeholder 2"/>
          <p:cNvSpPr>
            <a:spLocks noGrp="1"/>
          </p:cNvSpPr>
          <p:nvPr>
            <p:ph type="sldNum" sz="quarter" idx="11"/>
          </p:nvPr>
        </p:nvSpPr>
        <p:spPr/>
        <p:txBody>
          <a:bodyPr/>
          <a:lstStyle/>
          <a:p>
            <a:pPr>
              <a:defRPr/>
            </a:pPr>
            <a:r>
              <a:rPr lang="fr-FR" altLang="fr-FR" smtClean="0"/>
              <a:t>Page </a:t>
            </a:r>
            <a:fld id="{DC3005C4-15E9-489E-BA90-2123D33814CE}" type="slidenum">
              <a:rPr lang="fr-FR" altLang="fr-FR" smtClean="0"/>
              <a:pPr>
                <a:defRPr/>
              </a:pPr>
              <a:t>4</a:t>
            </a:fld>
            <a:endParaRPr lang="fr-FR" altLang="fr-FR" dirty="0"/>
          </a:p>
        </p:txBody>
      </p:sp>
      <p:sp>
        <p:nvSpPr>
          <p:cNvPr id="5" name="TextBox 4"/>
          <p:cNvSpPr txBox="1"/>
          <p:nvPr/>
        </p:nvSpPr>
        <p:spPr>
          <a:xfrm>
            <a:off x="179393" y="697259"/>
            <a:ext cx="8782832" cy="5632311"/>
          </a:xfrm>
          <a:prstGeom prst="rect">
            <a:avLst/>
          </a:prstGeom>
          <a:noFill/>
        </p:spPr>
        <p:txBody>
          <a:bodyPr wrap="square" rtlCol="0">
            <a:spAutoFit/>
          </a:bodyPr>
          <a:lstStyle/>
          <a:p>
            <a:r>
              <a:rPr lang="en-GB" b="1" dirty="0"/>
              <a:t>EOSC </a:t>
            </a:r>
            <a:r>
              <a:rPr lang="en-GB" b="1" dirty="0">
                <a:solidFill>
                  <a:srgbClr val="D1D2D4"/>
                </a:solidFill>
              </a:rPr>
              <a:t>Hub</a:t>
            </a:r>
            <a:r>
              <a:rPr lang="en-GB" b="1" dirty="0"/>
              <a:t> Service </a:t>
            </a:r>
            <a:r>
              <a:rPr lang="en-GB" b="1" dirty="0" smtClean="0"/>
              <a:t>Catalogue. </a:t>
            </a:r>
            <a:r>
              <a:rPr lang="en-GB" dirty="0"/>
              <a:t>(</a:t>
            </a:r>
            <a:r>
              <a:rPr lang="en-GB" dirty="0" smtClean="0"/>
              <a:t>M1-M48)</a:t>
            </a:r>
          </a:p>
          <a:p>
            <a:r>
              <a:rPr lang="en-GB" dirty="0"/>
              <a:t>	</a:t>
            </a:r>
            <a:r>
              <a:rPr lang="en-GB" dirty="0" smtClean="0"/>
              <a:t>Lead</a:t>
            </a:r>
            <a:r>
              <a:rPr lang="en-GB" dirty="0"/>
              <a:t>: </a:t>
            </a:r>
            <a:r>
              <a:rPr lang="en-GB" dirty="0" smtClean="0"/>
              <a:t>ESRF (Andy), </a:t>
            </a:r>
            <a:r>
              <a:rPr lang="en-GB" dirty="0"/>
              <a:t>Contributors: </a:t>
            </a:r>
            <a:r>
              <a:rPr lang="en-GB" dirty="0" smtClean="0"/>
              <a:t>All (JFP, ?) + EGI (?)</a:t>
            </a:r>
          </a:p>
          <a:p>
            <a:endParaRPr lang="en-GB" dirty="0" smtClean="0"/>
          </a:p>
          <a:p>
            <a:r>
              <a:rPr lang="en-GB" dirty="0"/>
              <a:t>P</a:t>
            </a:r>
            <a:r>
              <a:rPr lang="en-GB" dirty="0" smtClean="0"/>
              <a:t>articipate </a:t>
            </a:r>
            <a:r>
              <a:rPr lang="en-GB" dirty="0"/>
              <a:t>actively in the discussion for the definition of the services harmonisation. These activities include elaborating standards for service description, classification, selection of metrics/KPIs, tools for collecting these metrics and definition of appropriate service level agreements (SLAs) and monitor the respect of these SLAs. </a:t>
            </a:r>
          </a:p>
          <a:p>
            <a:r>
              <a:rPr lang="en-GB" dirty="0"/>
              <a:t>Once the standards are defined, we will prepare accordingly the </a:t>
            </a:r>
            <a:r>
              <a:rPr lang="en-GB" dirty="0" err="1"/>
              <a:t>PaNOSC</a:t>
            </a:r>
            <a:r>
              <a:rPr lang="en-GB" dirty="0"/>
              <a:t> services for the integration into the EOSC service catalogue. </a:t>
            </a:r>
            <a:endParaRPr lang="en-GB" dirty="0" smtClean="0"/>
          </a:p>
          <a:p>
            <a:endParaRPr lang="en-GB" dirty="0" smtClean="0"/>
          </a:p>
          <a:p>
            <a:pPr marL="285750" indent="-285750">
              <a:buFontTx/>
              <a:buChar char="-"/>
            </a:pPr>
            <a:r>
              <a:rPr lang="en-GB" dirty="0" smtClean="0"/>
              <a:t>Provide </a:t>
            </a:r>
            <a:r>
              <a:rPr lang="en-GB" dirty="0"/>
              <a:t>for each service information and description in standardised </a:t>
            </a:r>
            <a:r>
              <a:rPr lang="en-GB" dirty="0" smtClean="0"/>
              <a:t>form</a:t>
            </a:r>
          </a:p>
          <a:p>
            <a:pPr marL="285750" indent="-285750">
              <a:buFontTx/>
              <a:buChar char="-"/>
            </a:pPr>
            <a:r>
              <a:rPr lang="en-GB" dirty="0" smtClean="0"/>
              <a:t>Implement </a:t>
            </a:r>
            <a:r>
              <a:rPr lang="en-GB" dirty="0"/>
              <a:t>tools into the services allowing to collect and report standard </a:t>
            </a:r>
            <a:r>
              <a:rPr lang="en-GB" dirty="0" smtClean="0"/>
              <a:t>metrics</a:t>
            </a:r>
          </a:p>
          <a:p>
            <a:pPr marL="285750" indent="-285750">
              <a:buFontTx/>
              <a:buChar char="-"/>
            </a:pPr>
            <a:r>
              <a:rPr lang="en-GB" dirty="0" smtClean="0"/>
              <a:t>Ensure </a:t>
            </a:r>
            <a:r>
              <a:rPr lang="en-GB" dirty="0"/>
              <a:t>for each services, through testing, that SLAs are met, if not, we will provide and implement action plans. </a:t>
            </a:r>
            <a:endParaRPr lang="en-GB" dirty="0" smtClean="0"/>
          </a:p>
          <a:p>
            <a:pPr marL="285750" indent="-285750">
              <a:buFontTx/>
              <a:buChar char="-"/>
            </a:pPr>
            <a:endParaRPr lang="en-GB" dirty="0"/>
          </a:p>
          <a:p>
            <a:r>
              <a:rPr lang="en-GB" dirty="0" smtClean="0"/>
              <a:t>Initial activities: </a:t>
            </a:r>
            <a:r>
              <a:rPr lang="en-GB" dirty="0" err="1" smtClean="0"/>
              <a:t>FiTSM</a:t>
            </a:r>
            <a:r>
              <a:rPr lang="en-GB" dirty="0" smtClean="0"/>
              <a:t> Trainings ? First service (pilot) ?</a:t>
            </a:r>
            <a:endParaRPr lang="en-GB" dirty="0"/>
          </a:p>
          <a:p>
            <a:r>
              <a:rPr lang="en-GB" dirty="0"/>
              <a:t>	</a:t>
            </a:r>
          </a:p>
          <a:p>
            <a:endParaRPr lang="en-GB" dirty="0" smtClean="0"/>
          </a:p>
          <a:p>
            <a:endParaRPr lang="en-GB" dirty="0"/>
          </a:p>
          <a:p>
            <a:endParaRPr lang="en-GB" dirty="0" smtClean="0"/>
          </a:p>
        </p:txBody>
      </p:sp>
      <p:sp>
        <p:nvSpPr>
          <p:cNvPr id="10" name="Footer Placeholder 5"/>
          <p:cNvSpPr txBox="1">
            <a:spLocks/>
          </p:cNvSpPr>
          <p:nvPr/>
        </p:nvSpPr>
        <p:spPr bwMode="gray">
          <a:xfrm>
            <a:off x="6156176" y="5233764"/>
            <a:ext cx="2272448" cy="412873"/>
          </a:xfrm>
          <a:prstGeom prst="rect">
            <a:avLst/>
          </a:prstGeom>
          <a:solidFill>
            <a:schemeClr val="bg1"/>
          </a:solidFill>
          <a:ln>
            <a:miter lim="800000"/>
            <a:headEnd/>
            <a:tailEnd/>
          </a:ln>
        </p:spPr>
        <p:txBody>
          <a:bodyPr vert="horz" wrap="square" lIns="0" tIns="0" rIns="0" bIns="0" numCol="1" rtlCol="0" anchor="b" anchorCtr="0" compatLnSpc="1">
            <a:prstTxWarp prst="textNoShape">
              <a:avLst/>
            </a:prstTxWarp>
            <a:noAutofit/>
          </a:bodyPr>
          <a:lstStyle>
            <a:defPPr>
              <a:defRPr lang="fr-FR"/>
            </a:defPPr>
            <a:lvl1pPr algn="l" rtl="0" eaLnBrk="1" fontAlgn="auto" hangingPunct="1">
              <a:spcBef>
                <a:spcPts val="0"/>
              </a:spcBef>
              <a:spcAft>
                <a:spcPts val="0"/>
              </a:spcAft>
              <a:defRPr sz="800" b="1" kern="1200" cap="none" baseline="0">
                <a:solidFill>
                  <a:schemeClr val="tx2"/>
                </a:solidFill>
                <a:latin typeface="+mn-lt"/>
                <a:ea typeface="+mn-ea"/>
                <a:cs typeface="+mn-cs"/>
              </a:defRPr>
            </a:lvl1pPr>
            <a:lvl2pPr marL="405216" algn="l" rtl="0" fontAlgn="base">
              <a:spcBef>
                <a:spcPct val="0"/>
              </a:spcBef>
              <a:spcAft>
                <a:spcPct val="0"/>
              </a:spcAft>
              <a:defRPr kern="1200">
                <a:solidFill>
                  <a:schemeClr val="tx1"/>
                </a:solidFill>
                <a:latin typeface="Arial" pitchFamily="34" charset="0"/>
                <a:ea typeface="+mn-ea"/>
                <a:cs typeface="Arial" pitchFamily="34" charset="0"/>
              </a:defRPr>
            </a:lvl2pPr>
            <a:lvl3pPr marL="810433" algn="l" rtl="0" fontAlgn="base">
              <a:spcBef>
                <a:spcPct val="0"/>
              </a:spcBef>
              <a:spcAft>
                <a:spcPct val="0"/>
              </a:spcAft>
              <a:defRPr kern="1200">
                <a:solidFill>
                  <a:schemeClr val="tx1"/>
                </a:solidFill>
                <a:latin typeface="Arial" pitchFamily="34" charset="0"/>
                <a:ea typeface="+mn-ea"/>
                <a:cs typeface="Arial" pitchFamily="34" charset="0"/>
              </a:defRPr>
            </a:lvl3pPr>
            <a:lvl4pPr marL="1215649" algn="l" rtl="0" fontAlgn="base">
              <a:spcBef>
                <a:spcPct val="0"/>
              </a:spcBef>
              <a:spcAft>
                <a:spcPct val="0"/>
              </a:spcAft>
              <a:defRPr kern="1200">
                <a:solidFill>
                  <a:schemeClr val="tx1"/>
                </a:solidFill>
                <a:latin typeface="Arial" pitchFamily="34" charset="0"/>
                <a:ea typeface="+mn-ea"/>
                <a:cs typeface="Arial" pitchFamily="34" charset="0"/>
              </a:defRPr>
            </a:lvl4pPr>
            <a:lvl5pPr marL="1620865" algn="l" rtl="0" fontAlgn="base">
              <a:spcBef>
                <a:spcPct val="0"/>
              </a:spcBef>
              <a:spcAft>
                <a:spcPct val="0"/>
              </a:spcAft>
              <a:defRPr kern="1200">
                <a:solidFill>
                  <a:schemeClr val="tx1"/>
                </a:solidFill>
                <a:latin typeface="Arial" pitchFamily="34" charset="0"/>
                <a:ea typeface="+mn-ea"/>
                <a:cs typeface="Arial" pitchFamily="34" charset="0"/>
              </a:defRPr>
            </a:lvl5pPr>
            <a:lvl6pPr marL="2026082" algn="l" defTabSz="810433" rtl="0" eaLnBrk="1" latinLnBrk="0" hangingPunct="1">
              <a:defRPr kern="1200">
                <a:solidFill>
                  <a:schemeClr val="tx1"/>
                </a:solidFill>
                <a:latin typeface="Arial" pitchFamily="34" charset="0"/>
                <a:ea typeface="+mn-ea"/>
                <a:cs typeface="Arial" pitchFamily="34" charset="0"/>
              </a:defRPr>
            </a:lvl6pPr>
            <a:lvl7pPr marL="2431298" algn="l" defTabSz="810433" rtl="0" eaLnBrk="1" latinLnBrk="0" hangingPunct="1">
              <a:defRPr kern="1200">
                <a:solidFill>
                  <a:schemeClr val="tx1"/>
                </a:solidFill>
                <a:latin typeface="Arial" pitchFamily="34" charset="0"/>
                <a:ea typeface="+mn-ea"/>
                <a:cs typeface="Arial" pitchFamily="34" charset="0"/>
              </a:defRPr>
            </a:lvl7pPr>
            <a:lvl8pPr marL="2836515" algn="l" defTabSz="810433" rtl="0" eaLnBrk="1" latinLnBrk="0" hangingPunct="1">
              <a:defRPr kern="1200">
                <a:solidFill>
                  <a:schemeClr val="tx1"/>
                </a:solidFill>
                <a:latin typeface="Arial" pitchFamily="34" charset="0"/>
                <a:ea typeface="+mn-ea"/>
                <a:cs typeface="Arial" pitchFamily="34" charset="0"/>
              </a:defRPr>
            </a:lvl8pPr>
            <a:lvl9pPr marL="3241731" algn="l" defTabSz="810433" rtl="0" eaLnBrk="1" latinLnBrk="0" hangingPunct="1">
              <a:defRPr kern="1200">
                <a:solidFill>
                  <a:schemeClr val="tx1"/>
                </a:solidFill>
                <a:latin typeface="Arial" pitchFamily="34" charset="0"/>
                <a:ea typeface="+mn-ea"/>
                <a:cs typeface="Arial" pitchFamily="34" charset="0"/>
              </a:defRPr>
            </a:lvl9pPr>
          </a:lstStyle>
          <a:p>
            <a:pPr fontAlgn="base">
              <a:spcBef>
                <a:spcPct val="0"/>
              </a:spcBef>
              <a:spcAft>
                <a:spcPct val="0"/>
              </a:spcAft>
              <a:defRPr/>
            </a:pPr>
            <a:r>
              <a:rPr lang="en-US" sz="700" smtClean="0"/>
              <a:t>This project has received funding from the European Union's Horizon 2020 research and innovation programme under grant agreement No 823852</a:t>
            </a:r>
            <a:endParaRPr lang="fr-FR" sz="700" dirty="0"/>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28624" y="5233764"/>
            <a:ext cx="619311" cy="412874"/>
          </a:xfrm>
          <a:prstGeom prst="rect">
            <a:avLst/>
          </a:prstGeom>
        </p:spPr>
      </p:pic>
    </p:spTree>
    <p:extLst>
      <p:ext uri="{BB962C8B-B14F-4D97-AF65-F5344CB8AC3E}">
        <p14:creationId xmlns:p14="http://schemas.microsoft.com/office/powerpoint/2010/main" val="1677657684"/>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22" name="Title 1"/>
          <p:cNvSpPr txBox="1">
            <a:spLocks/>
          </p:cNvSpPr>
          <p:nvPr/>
        </p:nvSpPr>
        <p:spPr bwMode="gray">
          <a:xfrm>
            <a:off x="727075" y="104513"/>
            <a:ext cx="8237538" cy="414073"/>
          </a:xfrm>
          <a:prstGeom prst="rect">
            <a:avLst/>
          </a:prstGeom>
          <a:solidFill>
            <a:schemeClr val="accent1"/>
          </a:solidFill>
        </p:spPr>
        <p:txBody>
          <a:bodyPr vert="horz" lIns="72000" tIns="0" rIns="72000" bIns="0" rtlCol="0" anchor="ctr" anchorCtr="0">
            <a:noAutofit/>
          </a:bodyPr>
          <a:lstStyle>
            <a:lvl1pPr algn="l" rtl="0" eaLnBrk="0" fontAlgn="base" hangingPunct="0">
              <a:spcBef>
                <a:spcPct val="0"/>
              </a:spcBef>
              <a:spcAft>
                <a:spcPct val="0"/>
              </a:spcAft>
              <a:defRPr sz="2000" b="1" kern="1200" cap="none" baseline="0">
                <a:solidFill>
                  <a:schemeClr val="bg1"/>
                </a:solidFill>
                <a:latin typeface="+mj-lt"/>
                <a:ea typeface="+mj-ea"/>
                <a:cs typeface="+mj-cs"/>
              </a:defRPr>
            </a:lvl1pPr>
            <a:lvl2pPr algn="l" rtl="0" eaLnBrk="0" fontAlgn="base" hangingPunct="0">
              <a:spcBef>
                <a:spcPct val="0"/>
              </a:spcBef>
              <a:spcAft>
                <a:spcPct val="0"/>
              </a:spcAft>
              <a:defRPr sz="1600" b="1">
                <a:solidFill>
                  <a:schemeClr val="bg1"/>
                </a:solidFill>
                <a:latin typeface="Arial" pitchFamily="34" charset="0"/>
              </a:defRPr>
            </a:lvl2pPr>
            <a:lvl3pPr algn="l" rtl="0" eaLnBrk="0" fontAlgn="base" hangingPunct="0">
              <a:spcBef>
                <a:spcPct val="0"/>
              </a:spcBef>
              <a:spcAft>
                <a:spcPct val="0"/>
              </a:spcAft>
              <a:defRPr sz="1600" b="1">
                <a:solidFill>
                  <a:schemeClr val="bg1"/>
                </a:solidFill>
                <a:latin typeface="Arial" pitchFamily="34" charset="0"/>
              </a:defRPr>
            </a:lvl3pPr>
            <a:lvl4pPr algn="l" rtl="0" eaLnBrk="0" fontAlgn="base" hangingPunct="0">
              <a:spcBef>
                <a:spcPct val="0"/>
              </a:spcBef>
              <a:spcAft>
                <a:spcPct val="0"/>
              </a:spcAft>
              <a:defRPr sz="1600" b="1">
                <a:solidFill>
                  <a:schemeClr val="bg1"/>
                </a:solidFill>
                <a:latin typeface="Arial" pitchFamily="34" charset="0"/>
              </a:defRPr>
            </a:lvl4pPr>
            <a:lvl5pPr algn="l" rtl="0" eaLnBrk="0" fontAlgn="base" hangingPunct="0">
              <a:spcBef>
                <a:spcPct val="0"/>
              </a:spcBef>
              <a:spcAft>
                <a:spcPct val="0"/>
              </a:spcAft>
              <a:defRPr sz="1600" b="1">
                <a:solidFill>
                  <a:schemeClr val="bg1"/>
                </a:solidFill>
                <a:latin typeface="Arial" pitchFamily="34" charset="0"/>
              </a:defRPr>
            </a:lvl5pPr>
            <a:lvl6pPr marL="457200" algn="l" rtl="0" fontAlgn="base">
              <a:spcBef>
                <a:spcPct val="0"/>
              </a:spcBef>
              <a:spcAft>
                <a:spcPct val="0"/>
              </a:spcAft>
              <a:defRPr sz="1600" b="1">
                <a:solidFill>
                  <a:schemeClr val="bg1"/>
                </a:solidFill>
                <a:latin typeface="Arial" pitchFamily="34" charset="0"/>
              </a:defRPr>
            </a:lvl6pPr>
            <a:lvl7pPr marL="914400" algn="l" rtl="0" fontAlgn="base">
              <a:spcBef>
                <a:spcPct val="0"/>
              </a:spcBef>
              <a:spcAft>
                <a:spcPct val="0"/>
              </a:spcAft>
              <a:defRPr sz="1600" b="1">
                <a:solidFill>
                  <a:schemeClr val="bg1"/>
                </a:solidFill>
                <a:latin typeface="Arial" pitchFamily="34" charset="0"/>
              </a:defRPr>
            </a:lvl7pPr>
            <a:lvl8pPr marL="1371600" algn="l" rtl="0" fontAlgn="base">
              <a:spcBef>
                <a:spcPct val="0"/>
              </a:spcBef>
              <a:spcAft>
                <a:spcPct val="0"/>
              </a:spcAft>
              <a:defRPr sz="1600" b="1">
                <a:solidFill>
                  <a:schemeClr val="bg1"/>
                </a:solidFill>
                <a:latin typeface="Arial" pitchFamily="34" charset="0"/>
              </a:defRPr>
            </a:lvl8pPr>
            <a:lvl9pPr marL="1828800" algn="l" rtl="0" fontAlgn="base">
              <a:spcBef>
                <a:spcPct val="0"/>
              </a:spcBef>
              <a:spcAft>
                <a:spcPct val="0"/>
              </a:spcAft>
              <a:defRPr sz="1600" b="1">
                <a:solidFill>
                  <a:schemeClr val="bg1"/>
                </a:solidFill>
                <a:latin typeface="Arial" pitchFamily="34" charset="0"/>
              </a:defRPr>
            </a:lvl9pPr>
          </a:lstStyle>
          <a:p>
            <a:r>
              <a:rPr lang="en-GB" dirty="0" smtClean="0"/>
              <a:t>Task 6.3</a:t>
            </a:r>
            <a:endParaRPr lang="en-GB" dirty="0"/>
          </a:p>
        </p:txBody>
      </p:sp>
      <p:pic>
        <p:nvPicPr>
          <p:cNvPr id="21" name="Picture 2" descr="https://lh5.googleusercontent.com/ZmJgH0SoqxQJ0LA-v3Rb7WqRt9KO5MW6Z34Oe3WUvt_3nWcLDwQpmnBxjSTv3sQreW90kJou3O_z01RBBIdgyCNf-_rXDm7Ive_nnmIearfz_GCdO9h5BUk63mDr-JE4FVu0qz41"/>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47" r="491"/>
          <a:stretch/>
        </p:blipFill>
        <p:spPr bwMode="auto">
          <a:xfrm>
            <a:off x="7722759" y="104513"/>
            <a:ext cx="1239465" cy="450538"/>
          </a:xfrm>
          <a:prstGeom prst="rect">
            <a:avLst/>
          </a:prstGeom>
          <a:noFill/>
          <a:extLst>
            <a:ext uri="{909E8E84-426E-40DD-AFC4-6F175D3DCCD1}">
              <a14:hiddenFill xmlns:a14="http://schemas.microsoft.com/office/drawing/2010/main">
                <a:solidFill>
                  <a:srgbClr val="FFFFFF"/>
                </a:solidFill>
              </a14:hiddenFill>
            </a:ext>
          </a:extLst>
        </p:spPr>
      </p:pic>
      <p:sp>
        <p:nvSpPr>
          <p:cNvPr id="25" name="Footer Placeholder 2"/>
          <p:cNvSpPr>
            <a:spLocks noGrp="1"/>
          </p:cNvSpPr>
          <p:nvPr>
            <p:ph type="ftr" sz="quarter" idx="10"/>
          </p:nvPr>
        </p:nvSpPr>
        <p:spPr>
          <a:xfrm>
            <a:off x="719138" y="5402798"/>
            <a:ext cx="6119812" cy="177271"/>
          </a:xfrm>
        </p:spPr>
        <p:txBody>
          <a:bodyPr/>
          <a:lstStyle/>
          <a:p>
            <a:pPr fontAlgn="base">
              <a:spcBef>
                <a:spcPct val="0"/>
              </a:spcBef>
              <a:spcAft>
                <a:spcPct val="0"/>
              </a:spcAft>
              <a:defRPr/>
            </a:pPr>
            <a:r>
              <a:rPr lang="sv-SE" smtClean="0"/>
              <a:t>J-F. Perrin (ILL) – 16 January 2018</a:t>
            </a:r>
            <a:endParaRPr lang="fr-FR" dirty="0"/>
          </a:p>
        </p:txBody>
      </p:sp>
      <p:sp>
        <p:nvSpPr>
          <p:cNvPr id="3" name="Slide Number Placeholder 2"/>
          <p:cNvSpPr>
            <a:spLocks noGrp="1"/>
          </p:cNvSpPr>
          <p:nvPr>
            <p:ph type="sldNum" sz="quarter" idx="11"/>
          </p:nvPr>
        </p:nvSpPr>
        <p:spPr/>
        <p:txBody>
          <a:bodyPr/>
          <a:lstStyle/>
          <a:p>
            <a:pPr>
              <a:defRPr/>
            </a:pPr>
            <a:r>
              <a:rPr lang="fr-FR" altLang="fr-FR" smtClean="0"/>
              <a:t>Page </a:t>
            </a:r>
            <a:fld id="{DC3005C4-15E9-489E-BA90-2123D33814CE}" type="slidenum">
              <a:rPr lang="fr-FR" altLang="fr-FR" smtClean="0"/>
              <a:pPr>
                <a:defRPr/>
              </a:pPr>
              <a:t>5</a:t>
            </a:fld>
            <a:endParaRPr lang="fr-FR" altLang="fr-FR" dirty="0"/>
          </a:p>
        </p:txBody>
      </p:sp>
      <p:sp>
        <p:nvSpPr>
          <p:cNvPr id="5" name="TextBox 4"/>
          <p:cNvSpPr txBox="1"/>
          <p:nvPr/>
        </p:nvSpPr>
        <p:spPr>
          <a:xfrm>
            <a:off x="179393" y="697259"/>
            <a:ext cx="8782832" cy="4524315"/>
          </a:xfrm>
          <a:prstGeom prst="rect">
            <a:avLst/>
          </a:prstGeom>
          <a:noFill/>
        </p:spPr>
        <p:txBody>
          <a:bodyPr wrap="square" rtlCol="0">
            <a:spAutoFit/>
          </a:bodyPr>
          <a:lstStyle/>
          <a:p>
            <a:r>
              <a:rPr lang="en-GB" b="1" dirty="0"/>
              <a:t>Data availability for the services </a:t>
            </a:r>
            <a:r>
              <a:rPr lang="en-GB" dirty="0"/>
              <a:t>(M1-M48). Lead: </a:t>
            </a:r>
            <a:r>
              <a:rPr lang="en-GB" dirty="0" smtClean="0"/>
              <a:t>ELI (?), </a:t>
            </a:r>
            <a:r>
              <a:rPr lang="en-GB" dirty="0"/>
              <a:t>Contributors: </a:t>
            </a:r>
            <a:r>
              <a:rPr lang="en-GB" dirty="0" smtClean="0"/>
              <a:t>all (JFP, …) + EGI (?)</a:t>
            </a:r>
          </a:p>
          <a:p>
            <a:endParaRPr lang="en-GB" dirty="0"/>
          </a:p>
          <a:p>
            <a:pPr marL="285750" indent="-285750">
              <a:buFontTx/>
              <a:buChar char="-"/>
            </a:pPr>
            <a:r>
              <a:rPr lang="en-GB" dirty="0" smtClean="0"/>
              <a:t>For </a:t>
            </a:r>
            <a:r>
              <a:rPr lang="en-GB" dirty="0"/>
              <a:t>services, where data has to be moved to computers, implement the integration of the EGI data-hub technology into the facility repositories. Test movement of data and understand the limit of such model</a:t>
            </a:r>
            <a:r>
              <a:rPr lang="en-GB" dirty="0" smtClean="0"/>
              <a:t>.</a:t>
            </a:r>
          </a:p>
          <a:p>
            <a:pPr marL="285750" indent="-285750">
              <a:buFontTx/>
              <a:buChar char="-"/>
            </a:pPr>
            <a:r>
              <a:rPr lang="en-GB" dirty="0" smtClean="0"/>
              <a:t>For </a:t>
            </a:r>
            <a:r>
              <a:rPr lang="en-GB" dirty="0"/>
              <a:t>services where data are too big to be moved, we would like to test the integration of local resources into the EOSC compute cloud. We also need to evaluate security constraints and necessary measures</a:t>
            </a:r>
            <a:r>
              <a:rPr lang="en-GB" dirty="0" smtClean="0"/>
              <a:t>.</a:t>
            </a:r>
          </a:p>
          <a:p>
            <a:pPr marL="285750" indent="-285750">
              <a:buFontTx/>
              <a:buChar char="-"/>
            </a:pPr>
            <a:endParaRPr lang="en-GB" dirty="0"/>
          </a:p>
          <a:p>
            <a:r>
              <a:rPr lang="en-GB" dirty="0"/>
              <a:t>In this task we will first pilot the technical solutions with one facility before rolling out to the other partners</a:t>
            </a:r>
            <a:r>
              <a:rPr lang="en-GB" dirty="0" smtClean="0"/>
              <a:t>.</a:t>
            </a:r>
          </a:p>
          <a:p>
            <a:endParaRPr lang="en-GB" dirty="0" smtClean="0"/>
          </a:p>
          <a:p>
            <a:r>
              <a:rPr lang="en-GB" dirty="0"/>
              <a:t>Initial </a:t>
            </a:r>
            <a:r>
              <a:rPr lang="en-GB" dirty="0" smtClean="0"/>
              <a:t>activities: Try FTS ? How-to local resources into EOSC (security, </a:t>
            </a:r>
            <a:r>
              <a:rPr lang="en-GB" dirty="0" err="1" smtClean="0"/>
              <a:t>oragnisation</a:t>
            </a:r>
            <a:r>
              <a:rPr lang="en-GB" dirty="0" smtClean="0"/>
              <a:t>, Business model, …) ?</a:t>
            </a:r>
            <a:endParaRPr lang="en-GB" dirty="0"/>
          </a:p>
          <a:p>
            <a:endParaRPr lang="en-GB" dirty="0" smtClean="0"/>
          </a:p>
        </p:txBody>
      </p:sp>
      <p:sp>
        <p:nvSpPr>
          <p:cNvPr id="10" name="Footer Placeholder 5"/>
          <p:cNvSpPr txBox="1">
            <a:spLocks/>
          </p:cNvSpPr>
          <p:nvPr/>
        </p:nvSpPr>
        <p:spPr bwMode="gray">
          <a:xfrm>
            <a:off x="6156176" y="5233764"/>
            <a:ext cx="2272448" cy="412873"/>
          </a:xfrm>
          <a:prstGeom prst="rect">
            <a:avLst/>
          </a:prstGeom>
          <a:solidFill>
            <a:schemeClr val="bg1"/>
          </a:solidFill>
          <a:ln>
            <a:miter lim="800000"/>
            <a:headEnd/>
            <a:tailEnd/>
          </a:ln>
        </p:spPr>
        <p:txBody>
          <a:bodyPr vert="horz" wrap="square" lIns="0" tIns="0" rIns="0" bIns="0" numCol="1" rtlCol="0" anchor="b" anchorCtr="0" compatLnSpc="1">
            <a:prstTxWarp prst="textNoShape">
              <a:avLst/>
            </a:prstTxWarp>
            <a:noAutofit/>
          </a:bodyPr>
          <a:lstStyle>
            <a:defPPr>
              <a:defRPr lang="fr-FR"/>
            </a:defPPr>
            <a:lvl1pPr algn="l" rtl="0" eaLnBrk="1" fontAlgn="auto" hangingPunct="1">
              <a:spcBef>
                <a:spcPts val="0"/>
              </a:spcBef>
              <a:spcAft>
                <a:spcPts val="0"/>
              </a:spcAft>
              <a:defRPr sz="800" b="1" kern="1200" cap="none" baseline="0">
                <a:solidFill>
                  <a:schemeClr val="tx2"/>
                </a:solidFill>
                <a:latin typeface="+mn-lt"/>
                <a:ea typeface="+mn-ea"/>
                <a:cs typeface="+mn-cs"/>
              </a:defRPr>
            </a:lvl1pPr>
            <a:lvl2pPr marL="405216" algn="l" rtl="0" fontAlgn="base">
              <a:spcBef>
                <a:spcPct val="0"/>
              </a:spcBef>
              <a:spcAft>
                <a:spcPct val="0"/>
              </a:spcAft>
              <a:defRPr kern="1200">
                <a:solidFill>
                  <a:schemeClr val="tx1"/>
                </a:solidFill>
                <a:latin typeface="Arial" pitchFamily="34" charset="0"/>
                <a:ea typeface="+mn-ea"/>
                <a:cs typeface="Arial" pitchFamily="34" charset="0"/>
              </a:defRPr>
            </a:lvl2pPr>
            <a:lvl3pPr marL="810433" algn="l" rtl="0" fontAlgn="base">
              <a:spcBef>
                <a:spcPct val="0"/>
              </a:spcBef>
              <a:spcAft>
                <a:spcPct val="0"/>
              </a:spcAft>
              <a:defRPr kern="1200">
                <a:solidFill>
                  <a:schemeClr val="tx1"/>
                </a:solidFill>
                <a:latin typeface="Arial" pitchFamily="34" charset="0"/>
                <a:ea typeface="+mn-ea"/>
                <a:cs typeface="Arial" pitchFamily="34" charset="0"/>
              </a:defRPr>
            </a:lvl3pPr>
            <a:lvl4pPr marL="1215649" algn="l" rtl="0" fontAlgn="base">
              <a:spcBef>
                <a:spcPct val="0"/>
              </a:spcBef>
              <a:spcAft>
                <a:spcPct val="0"/>
              </a:spcAft>
              <a:defRPr kern="1200">
                <a:solidFill>
                  <a:schemeClr val="tx1"/>
                </a:solidFill>
                <a:latin typeface="Arial" pitchFamily="34" charset="0"/>
                <a:ea typeface="+mn-ea"/>
                <a:cs typeface="Arial" pitchFamily="34" charset="0"/>
              </a:defRPr>
            </a:lvl4pPr>
            <a:lvl5pPr marL="1620865" algn="l" rtl="0" fontAlgn="base">
              <a:spcBef>
                <a:spcPct val="0"/>
              </a:spcBef>
              <a:spcAft>
                <a:spcPct val="0"/>
              </a:spcAft>
              <a:defRPr kern="1200">
                <a:solidFill>
                  <a:schemeClr val="tx1"/>
                </a:solidFill>
                <a:latin typeface="Arial" pitchFamily="34" charset="0"/>
                <a:ea typeface="+mn-ea"/>
                <a:cs typeface="Arial" pitchFamily="34" charset="0"/>
              </a:defRPr>
            </a:lvl5pPr>
            <a:lvl6pPr marL="2026082" algn="l" defTabSz="810433" rtl="0" eaLnBrk="1" latinLnBrk="0" hangingPunct="1">
              <a:defRPr kern="1200">
                <a:solidFill>
                  <a:schemeClr val="tx1"/>
                </a:solidFill>
                <a:latin typeface="Arial" pitchFamily="34" charset="0"/>
                <a:ea typeface="+mn-ea"/>
                <a:cs typeface="Arial" pitchFamily="34" charset="0"/>
              </a:defRPr>
            </a:lvl6pPr>
            <a:lvl7pPr marL="2431298" algn="l" defTabSz="810433" rtl="0" eaLnBrk="1" latinLnBrk="0" hangingPunct="1">
              <a:defRPr kern="1200">
                <a:solidFill>
                  <a:schemeClr val="tx1"/>
                </a:solidFill>
                <a:latin typeface="Arial" pitchFamily="34" charset="0"/>
                <a:ea typeface="+mn-ea"/>
                <a:cs typeface="Arial" pitchFamily="34" charset="0"/>
              </a:defRPr>
            </a:lvl7pPr>
            <a:lvl8pPr marL="2836515" algn="l" defTabSz="810433" rtl="0" eaLnBrk="1" latinLnBrk="0" hangingPunct="1">
              <a:defRPr kern="1200">
                <a:solidFill>
                  <a:schemeClr val="tx1"/>
                </a:solidFill>
                <a:latin typeface="Arial" pitchFamily="34" charset="0"/>
                <a:ea typeface="+mn-ea"/>
                <a:cs typeface="Arial" pitchFamily="34" charset="0"/>
              </a:defRPr>
            </a:lvl8pPr>
            <a:lvl9pPr marL="3241731" algn="l" defTabSz="810433" rtl="0" eaLnBrk="1" latinLnBrk="0" hangingPunct="1">
              <a:defRPr kern="1200">
                <a:solidFill>
                  <a:schemeClr val="tx1"/>
                </a:solidFill>
                <a:latin typeface="Arial" pitchFamily="34" charset="0"/>
                <a:ea typeface="+mn-ea"/>
                <a:cs typeface="Arial" pitchFamily="34" charset="0"/>
              </a:defRPr>
            </a:lvl9pPr>
          </a:lstStyle>
          <a:p>
            <a:pPr fontAlgn="base">
              <a:spcBef>
                <a:spcPct val="0"/>
              </a:spcBef>
              <a:spcAft>
                <a:spcPct val="0"/>
              </a:spcAft>
              <a:defRPr/>
            </a:pPr>
            <a:r>
              <a:rPr lang="en-US" sz="700" smtClean="0"/>
              <a:t>This project has received funding from the European Union's Horizon 2020 research and innovation programme under grant agreement No 823852</a:t>
            </a:r>
            <a:endParaRPr lang="fr-FR" sz="700" dirty="0"/>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28624" y="5233764"/>
            <a:ext cx="619311" cy="412874"/>
          </a:xfrm>
          <a:prstGeom prst="rect">
            <a:avLst/>
          </a:prstGeom>
        </p:spPr>
      </p:pic>
    </p:spTree>
    <p:extLst>
      <p:ext uri="{BB962C8B-B14F-4D97-AF65-F5344CB8AC3E}">
        <p14:creationId xmlns:p14="http://schemas.microsoft.com/office/powerpoint/2010/main" val="758095069"/>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22" name="Title 1"/>
          <p:cNvSpPr txBox="1">
            <a:spLocks/>
          </p:cNvSpPr>
          <p:nvPr/>
        </p:nvSpPr>
        <p:spPr bwMode="gray">
          <a:xfrm>
            <a:off x="727075" y="104513"/>
            <a:ext cx="8237538" cy="414073"/>
          </a:xfrm>
          <a:prstGeom prst="rect">
            <a:avLst/>
          </a:prstGeom>
          <a:solidFill>
            <a:schemeClr val="accent1"/>
          </a:solidFill>
        </p:spPr>
        <p:txBody>
          <a:bodyPr vert="horz" lIns="72000" tIns="0" rIns="72000" bIns="0" rtlCol="0" anchor="ctr" anchorCtr="0">
            <a:noAutofit/>
          </a:bodyPr>
          <a:lstStyle>
            <a:lvl1pPr algn="l" rtl="0" eaLnBrk="0" fontAlgn="base" hangingPunct="0">
              <a:spcBef>
                <a:spcPct val="0"/>
              </a:spcBef>
              <a:spcAft>
                <a:spcPct val="0"/>
              </a:spcAft>
              <a:defRPr sz="2000" b="1" kern="1200" cap="none" baseline="0">
                <a:solidFill>
                  <a:schemeClr val="bg1"/>
                </a:solidFill>
                <a:latin typeface="+mj-lt"/>
                <a:ea typeface="+mj-ea"/>
                <a:cs typeface="+mj-cs"/>
              </a:defRPr>
            </a:lvl1pPr>
            <a:lvl2pPr algn="l" rtl="0" eaLnBrk="0" fontAlgn="base" hangingPunct="0">
              <a:spcBef>
                <a:spcPct val="0"/>
              </a:spcBef>
              <a:spcAft>
                <a:spcPct val="0"/>
              </a:spcAft>
              <a:defRPr sz="1600" b="1">
                <a:solidFill>
                  <a:schemeClr val="bg1"/>
                </a:solidFill>
                <a:latin typeface="Arial" pitchFamily="34" charset="0"/>
              </a:defRPr>
            </a:lvl2pPr>
            <a:lvl3pPr algn="l" rtl="0" eaLnBrk="0" fontAlgn="base" hangingPunct="0">
              <a:spcBef>
                <a:spcPct val="0"/>
              </a:spcBef>
              <a:spcAft>
                <a:spcPct val="0"/>
              </a:spcAft>
              <a:defRPr sz="1600" b="1">
                <a:solidFill>
                  <a:schemeClr val="bg1"/>
                </a:solidFill>
                <a:latin typeface="Arial" pitchFamily="34" charset="0"/>
              </a:defRPr>
            </a:lvl3pPr>
            <a:lvl4pPr algn="l" rtl="0" eaLnBrk="0" fontAlgn="base" hangingPunct="0">
              <a:spcBef>
                <a:spcPct val="0"/>
              </a:spcBef>
              <a:spcAft>
                <a:spcPct val="0"/>
              </a:spcAft>
              <a:defRPr sz="1600" b="1">
                <a:solidFill>
                  <a:schemeClr val="bg1"/>
                </a:solidFill>
                <a:latin typeface="Arial" pitchFamily="34" charset="0"/>
              </a:defRPr>
            </a:lvl4pPr>
            <a:lvl5pPr algn="l" rtl="0" eaLnBrk="0" fontAlgn="base" hangingPunct="0">
              <a:spcBef>
                <a:spcPct val="0"/>
              </a:spcBef>
              <a:spcAft>
                <a:spcPct val="0"/>
              </a:spcAft>
              <a:defRPr sz="1600" b="1">
                <a:solidFill>
                  <a:schemeClr val="bg1"/>
                </a:solidFill>
                <a:latin typeface="Arial" pitchFamily="34" charset="0"/>
              </a:defRPr>
            </a:lvl5pPr>
            <a:lvl6pPr marL="457200" algn="l" rtl="0" fontAlgn="base">
              <a:spcBef>
                <a:spcPct val="0"/>
              </a:spcBef>
              <a:spcAft>
                <a:spcPct val="0"/>
              </a:spcAft>
              <a:defRPr sz="1600" b="1">
                <a:solidFill>
                  <a:schemeClr val="bg1"/>
                </a:solidFill>
                <a:latin typeface="Arial" pitchFamily="34" charset="0"/>
              </a:defRPr>
            </a:lvl6pPr>
            <a:lvl7pPr marL="914400" algn="l" rtl="0" fontAlgn="base">
              <a:spcBef>
                <a:spcPct val="0"/>
              </a:spcBef>
              <a:spcAft>
                <a:spcPct val="0"/>
              </a:spcAft>
              <a:defRPr sz="1600" b="1">
                <a:solidFill>
                  <a:schemeClr val="bg1"/>
                </a:solidFill>
                <a:latin typeface="Arial" pitchFamily="34" charset="0"/>
              </a:defRPr>
            </a:lvl7pPr>
            <a:lvl8pPr marL="1371600" algn="l" rtl="0" fontAlgn="base">
              <a:spcBef>
                <a:spcPct val="0"/>
              </a:spcBef>
              <a:spcAft>
                <a:spcPct val="0"/>
              </a:spcAft>
              <a:defRPr sz="1600" b="1">
                <a:solidFill>
                  <a:schemeClr val="bg1"/>
                </a:solidFill>
                <a:latin typeface="Arial" pitchFamily="34" charset="0"/>
              </a:defRPr>
            </a:lvl8pPr>
            <a:lvl9pPr marL="1828800" algn="l" rtl="0" fontAlgn="base">
              <a:spcBef>
                <a:spcPct val="0"/>
              </a:spcBef>
              <a:spcAft>
                <a:spcPct val="0"/>
              </a:spcAft>
              <a:defRPr sz="1600" b="1">
                <a:solidFill>
                  <a:schemeClr val="bg1"/>
                </a:solidFill>
                <a:latin typeface="Arial" pitchFamily="34" charset="0"/>
              </a:defRPr>
            </a:lvl9pPr>
          </a:lstStyle>
          <a:p>
            <a:r>
              <a:rPr lang="en-GB" dirty="0" smtClean="0"/>
              <a:t>Task 6.4</a:t>
            </a:r>
            <a:endParaRPr lang="en-GB" dirty="0"/>
          </a:p>
        </p:txBody>
      </p:sp>
      <p:pic>
        <p:nvPicPr>
          <p:cNvPr id="21" name="Picture 2" descr="https://lh5.googleusercontent.com/ZmJgH0SoqxQJ0LA-v3Rb7WqRt9KO5MW6Z34Oe3WUvt_3nWcLDwQpmnBxjSTv3sQreW90kJou3O_z01RBBIdgyCNf-_rXDm7Ive_nnmIearfz_GCdO9h5BUk63mDr-JE4FVu0qz41"/>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47" r="491"/>
          <a:stretch/>
        </p:blipFill>
        <p:spPr bwMode="auto">
          <a:xfrm>
            <a:off x="7722759" y="104513"/>
            <a:ext cx="1239465" cy="450538"/>
          </a:xfrm>
          <a:prstGeom prst="rect">
            <a:avLst/>
          </a:prstGeom>
          <a:noFill/>
          <a:extLst>
            <a:ext uri="{909E8E84-426E-40DD-AFC4-6F175D3DCCD1}">
              <a14:hiddenFill xmlns:a14="http://schemas.microsoft.com/office/drawing/2010/main">
                <a:solidFill>
                  <a:srgbClr val="FFFFFF"/>
                </a:solidFill>
              </a14:hiddenFill>
            </a:ext>
          </a:extLst>
        </p:spPr>
      </p:pic>
      <p:sp>
        <p:nvSpPr>
          <p:cNvPr id="25" name="Footer Placeholder 2"/>
          <p:cNvSpPr>
            <a:spLocks noGrp="1"/>
          </p:cNvSpPr>
          <p:nvPr>
            <p:ph type="ftr" sz="quarter" idx="10"/>
          </p:nvPr>
        </p:nvSpPr>
        <p:spPr>
          <a:xfrm>
            <a:off x="719138" y="5402798"/>
            <a:ext cx="6119812" cy="177271"/>
          </a:xfrm>
        </p:spPr>
        <p:txBody>
          <a:bodyPr/>
          <a:lstStyle/>
          <a:p>
            <a:pPr fontAlgn="base">
              <a:spcBef>
                <a:spcPct val="0"/>
              </a:spcBef>
              <a:spcAft>
                <a:spcPct val="0"/>
              </a:spcAft>
              <a:defRPr/>
            </a:pPr>
            <a:r>
              <a:rPr lang="sv-SE" smtClean="0"/>
              <a:t>J-F. Perrin (ILL) – 16 January 2018</a:t>
            </a:r>
            <a:endParaRPr lang="fr-FR" dirty="0"/>
          </a:p>
        </p:txBody>
      </p:sp>
      <p:sp>
        <p:nvSpPr>
          <p:cNvPr id="3" name="Slide Number Placeholder 2"/>
          <p:cNvSpPr>
            <a:spLocks noGrp="1"/>
          </p:cNvSpPr>
          <p:nvPr>
            <p:ph type="sldNum" sz="quarter" idx="11"/>
          </p:nvPr>
        </p:nvSpPr>
        <p:spPr/>
        <p:txBody>
          <a:bodyPr/>
          <a:lstStyle/>
          <a:p>
            <a:pPr>
              <a:defRPr/>
            </a:pPr>
            <a:r>
              <a:rPr lang="fr-FR" altLang="fr-FR" smtClean="0"/>
              <a:t>Page </a:t>
            </a:r>
            <a:fld id="{DC3005C4-15E9-489E-BA90-2123D33814CE}" type="slidenum">
              <a:rPr lang="fr-FR" altLang="fr-FR" smtClean="0"/>
              <a:pPr>
                <a:defRPr/>
              </a:pPr>
              <a:t>6</a:t>
            </a:fld>
            <a:endParaRPr lang="fr-FR" altLang="fr-FR" dirty="0"/>
          </a:p>
        </p:txBody>
      </p:sp>
      <p:sp>
        <p:nvSpPr>
          <p:cNvPr id="5" name="TextBox 4"/>
          <p:cNvSpPr txBox="1"/>
          <p:nvPr/>
        </p:nvSpPr>
        <p:spPr>
          <a:xfrm>
            <a:off x="179392" y="778755"/>
            <a:ext cx="8782832" cy="4801314"/>
          </a:xfrm>
          <a:prstGeom prst="rect">
            <a:avLst/>
          </a:prstGeom>
          <a:noFill/>
        </p:spPr>
        <p:txBody>
          <a:bodyPr wrap="square" rtlCol="0">
            <a:spAutoFit/>
          </a:bodyPr>
          <a:lstStyle/>
          <a:p>
            <a:r>
              <a:rPr lang="en-GB" b="1" dirty="0" smtClean="0"/>
              <a:t>AAI.</a:t>
            </a:r>
            <a:r>
              <a:rPr lang="en-GB" dirty="0" smtClean="0"/>
              <a:t> </a:t>
            </a:r>
            <a:r>
              <a:rPr lang="en-GB" dirty="0"/>
              <a:t>(</a:t>
            </a:r>
            <a:r>
              <a:rPr lang="en-GB" dirty="0" smtClean="0"/>
              <a:t>M1-M36)</a:t>
            </a:r>
          </a:p>
          <a:p>
            <a:r>
              <a:rPr lang="en-GB" dirty="0"/>
              <a:t>	</a:t>
            </a:r>
            <a:r>
              <a:rPr lang="en-GB" dirty="0" smtClean="0"/>
              <a:t>Lead</a:t>
            </a:r>
            <a:r>
              <a:rPr lang="en-GB" dirty="0"/>
              <a:t>: </a:t>
            </a:r>
            <a:r>
              <a:rPr lang="en-GB" dirty="0" smtClean="0"/>
              <a:t>ILL (Me), </a:t>
            </a:r>
            <a:r>
              <a:rPr lang="en-GB" dirty="0"/>
              <a:t>Contributors: </a:t>
            </a:r>
            <a:r>
              <a:rPr lang="en-GB" dirty="0" smtClean="0"/>
              <a:t>All (?) + </a:t>
            </a:r>
            <a:r>
              <a:rPr lang="en-GB" dirty="0" err="1" smtClean="0"/>
              <a:t>PaN</a:t>
            </a:r>
            <a:r>
              <a:rPr lang="en-GB" dirty="0" smtClean="0"/>
              <a:t> Community (PSI, …) + </a:t>
            </a:r>
            <a:r>
              <a:rPr lang="en-GB" b="1" dirty="0"/>
              <a:t>GÉANT</a:t>
            </a:r>
            <a:endParaRPr lang="en-GB" dirty="0" smtClean="0"/>
          </a:p>
          <a:p>
            <a:endParaRPr lang="en-GB" dirty="0"/>
          </a:p>
          <a:p>
            <a:r>
              <a:rPr lang="en-GB" dirty="0" smtClean="0"/>
              <a:t>-  Study </a:t>
            </a:r>
            <a:r>
              <a:rPr lang="en-GB" dirty="0"/>
              <a:t>the feasibility, potential impacts and sustainability of the possible models for integrating the Photon and Neutron AAI with EOSC. </a:t>
            </a:r>
          </a:p>
          <a:p>
            <a:r>
              <a:rPr lang="en-GB" dirty="0"/>
              <a:t>- </a:t>
            </a:r>
            <a:r>
              <a:rPr lang="en-GB" dirty="0" smtClean="0"/>
              <a:t> Present</a:t>
            </a:r>
            <a:r>
              <a:rPr lang="en-GB" dirty="0"/>
              <a:t>, discuss and reach agreement inside the Photon and Neutron facility community at large (the </a:t>
            </a:r>
            <a:r>
              <a:rPr lang="en-GB" dirty="0" err="1"/>
              <a:t>PaNOSC</a:t>
            </a:r>
            <a:r>
              <a:rPr lang="en-GB" dirty="0"/>
              <a:t> partners and other members of the AAI consortium) on the integration of the </a:t>
            </a:r>
            <a:r>
              <a:rPr lang="en-GB" dirty="0" err="1"/>
              <a:t>PaNOSC</a:t>
            </a:r>
            <a:r>
              <a:rPr lang="en-GB" dirty="0"/>
              <a:t> AAI infrastructure, delivered with GÉANT, into EOSC. </a:t>
            </a:r>
          </a:p>
          <a:p>
            <a:r>
              <a:rPr lang="en-GB" dirty="0"/>
              <a:t>- </a:t>
            </a:r>
            <a:r>
              <a:rPr lang="en-GB" dirty="0" smtClean="0"/>
              <a:t> Implement </a:t>
            </a:r>
            <a:r>
              <a:rPr lang="en-GB" dirty="0"/>
              <a:t>this integration at the level of the Identity providers (</a:t>
            </a:r>
            <a:r>
              <a:rPr lang="en-GB" dirty="0" err="1"/>
              <a:t>IdP</a:t>
            </a:r>
            <a:r>
              <a:rPr lang="en-GB" dirty="0"/>
              <a:t>). </a:t>
            </a:r>
          </a:p>
          <a:p>
            <a:r>
              <a:rPr lang="en-GB" dirty="0"/>
              <a:t>- </a:t>
            </a:r>
            <a:r>
              <a:rPr lang="en-GB" dirty="0" smtClean="0"/>
              <a:t> Provide </a:t>
            </a:r>
            <a:r>
              <a:rPr lang="en-GB" dirty="0"/>
              <a:t>solution and documentation for the integration into the different services that </a:t>
            </a:r>
            <a:r>
              <a:rPr lang="en-GB" dirty="0" err="1"/>
              <a:t>PaNOSC</a:t>
            </a:r>
            <a:r>
              <a:rPr lang="en-GB" dirty="0"/>
              <a:t> is providing. </a:t>
            </a:r>
          </a:p>
          <a:p>
            <a:r>
              <a:rPr lang="en-GB" dirty="0"/>
              <a:t>	</a:t>
            </a:r>
            <a:endParaRPr lang="en-GB" dirty="0" smtClean="0"/>
          </a:p>
          <a:p>
            <a:r>
              <a:rPr lang="en-GB" dirty="0" smtClean="0"/>
              <a:t>Initial work: With Bjorn and Christos we started to discuss requirements and pilot.</a:t>
            </a:r>
            <a:endParaRPr lang="en-GB" dirty="0"/>
          </a:p>
          <a:p>
            <a:endParaRPr lang="en-GB" dirty="0" smtClean="0"/>
          </a:p>
          <a:p>
            <a:endParaRPr lang="en-GB" dirty="0"/>
          </a:p>
          <a:p>
            <a:endParaRPr lang="en-GB" dirty="0" smtClean="0"/>
          </a:p>
        </p:txBody>
      </p:sp>
      <p:sp>
        <p:nvSpPr>
          <p:cNvPr id="10" name="Footer Placeholder 5"/>
          <p:cNvSpPr txBox="1">
            <a:spLocks/>
          </p:cNvSpPr>
          <p:nvPr/>
        </p:nvSpPr>
        <p:spPr bwMode="gray">
          <a:xfrm>
            <a:off x="6156176" y="5233764"/>
            <a:ext cx="2272448" cy="412873"/>
          </a:xfrm>
          <a:prstGeom prst="rect">
            <a:avLst/>
          </a:prstGeom>
          <a:solidFill>
            <a:schemeClr val="bg1"/>
          </a:solidFill>
          <a:ln>
            <a:miter lim="800000"/>
            <a:headEnd/>
            <a:tailEnd/>
          </a:ln>
        </p:spPr>
        <p:txBody>
          <a:bodyPr vert="horz" wrap="square" lIns="0" tIns="0" rIns="0" bIns="0" numCol="1" rtlCol="0" anchor="b" anchorCtr="0" compatLnSpc="1">
            <a:prstTxWarp prst="textNoShape">
              <a:avLst/>
            </a:prstTxWarp>
            <a:noAutofit/>
          </a:bodyPr>
          <a:lstStyle>
            <a:defPPr>
              <a:defRPr lang="fr-FR"/>
            </a:defPPr>
            <a:lvl1pPr algn="l" rtl="0" eaLnBrk="1" fontAlgn="auto" hangingPunct="1">
              <a:spcBef>
                <a:spcPts val="0"/>
              </a:spcBef>
              <a:spcAft>
                <a:spcPts val="0"/>
              </a:spcAft>
              <a:defRPr sz="800" b="1" kern="1200" cap="none" baseline="0">
                <a:solidFill>
                  <a:schemeClr val="tx2"/>
                </a:solidFill>
                <a:latin typeface="+mn-lt"/>
                <a:ea typeface="+mn-ea"/>
                <a:cs typeface="+mn-cs"/>
              </a:defRPr>
            </a:lvl1pPr>
            <a:lvl2pPr marL="405216" algn="l" rtl="0" fontAlgn="base">
              <a:spcBef>
                <a:spcPct val="0"/>
              </a:spcBef>
              <a:spcAft>
                <a:spcPct val="0"/>
              </a:spcAft>
              <a:defRPr kern="1200">
                <a:solidFill>
                  <a:schemeClr val="tx1"/>
                </a:solidFill>
                <a:latin typeface="Arial" pitchFamily="34" charset="0"/>
                <a:ea typeface="+mn-ea"/>
                <a:cs typeface="Arial" pitchFamily="34" charset="0"/>
              </a:defRPr>
            </a:lvl2pPr>
            <a:lvl3pPr marL="810433" algn="l" rtl="0" fontAlgn="base">
              <a:spcBef>
                <a:spcPct val="0"/>
              </a:spcBef>
              <a:spcAft>
                <a:spcPct val="0"/>
              </a:spcAft>
              <a:defRPr kern="1200">
                <a:solidFill>
                  <a:schemeClr val="tx1"/>
                </a:solidFill>
                <a:latin typeface="Arial" pitchFamily="34" charset="0"/>
                <a:ea typeface="+mn-ea"/>
                <a:cs typeface="Arial" pitchFamily="34" charset="0"/>
              </a:defRPr>
            </a:lvl3pPr>
            <a:lvl4pPr marL="1215649" algn="l" rtl="0" fontAlgn="base">
              <a:spcBef>
                <a:spcPct val="0"/>
              </a:spcBef>
              <a:spcAft>
                <a:spcPct val="0"/>
              </a:spcAft>
              <a:defRPr kern="1200">
                <a:solidFill>
                  <a:schemeClr val="tx1"/>
                </a:solidFill>
                <a:latin typeface="Arial" pitchFamily="34" charset="0"/>
                <a:ea typeface="+mn-ea"/>
                <a:cs typeface="Arial" pitchFamily="34" charset="0"/>
              </a:defRPr>
            </a:lvl4pPr>
            <a:lvl5pPr marL="1620865" algn="l" rtl="0" fontAlgn="base">
              <a:spcBef>
                <a:spcPct val="0"/>
              </a:spcBef>
              <a:spcAft>
                <a:spcPct val="0"/>
              </a:spcAft>
              <a:defRPr kern="1200">
                <a:solidFill>
                  <a:schemeClr val="tx1"/>
                </a:solidFill>
                <a:latin typeface="Arial" pitchFamily="34" charset="0"/>
                <a:ea typeface="+mn-ea"/>
                <a:cs typeface="Arial" pitchFamily="34" charset="0"/>
              </a:defRPr>
            </a:lvl5pPr>
            <a:lvl6pPr marL="2026082" algn="l" defTabSz="810433" rtl="0" eaLnBrk="1" latinLnBrk="0" hangingPunct="1">
              <a:defRPr kern="1200">
                <a:solidFill>
                  <a:schemeClr val="tx1"/>
                </a:solidFill>
                <a:latin typeface="Arial" pitchFamily="34" charset="0"/>
                <a:ea typeface="+mn-ea"/>
                <a:cs typeface="Arial" pitchFamily="34" charset="0"/>
              </a:defRPr>
            </a:lvl6pPr>
            <a:lvl7pPr marL="2431298" algn="l" defTabSz="810433" rtl="0" eaLnBrk="1" latinLnBrk="0" hangingPunct="1">
              <a:defRPr kern="1200">
                <a:solidFill>
                  <a:schemeClr val="tx1"/>
                </a:solidFill>
                <a:latin typeface="Arial" pitchFamily="34" charset="0"/>
                <a:ea typeface="+mn-ea"/>
                <a:cs typeface="Arial" pitchFamily="34" charset="0"/>
              </a:defRPr>
            </a:lvl7pPr>
            <a:lvl8pPr marL="2836515" algn="l" defTabSz="810433" rtl="0" eaLnBrk="1" latinLnBrk="0" hangingPunct="1">
              <a:defRPr kern="1200">
                <a:solidFill>
                  <a:schemeClr val="tx1"/>
                </a:solidFill>
                <a:latin typeface="Arial" pitchFamily="34" charset="0"/>
                <a:ea typeface="+mn-ea"/>
                <a:cs typeface="Arial" pitchFamily="34" charset="0"/>
              </a:defRPr>
            </a:lvl8pPr>
            <a:lvl9pPr marL="3241731" algn="l" defTabSz="810433" rtl="0" eaLnBrk="1" latinLnBrk="0" hangingPunct="1">
              <a:defRPr kern="1200">
                <a:solidFill>
                  <a:schemeClr val="tx1"/>
                </a:solidFill>
                <a:latin typeface="Arial" pitchFamily="34" charset="0"/>
                <a:ea typeface="+mn-ea"/>
                <a:cs typeface="Arial" pitchFamily="34" charset="0"/>
              </a:defRPr>
            </a:lvl9pPr>
          </a:lstStyle>
          <a:p>
            <a:pPr fontAlgn="base">
              <a:spcBef>
                <a:spcPct val="0"/>
              </a:spcBef>
              <a:spcAft>
                <a:spcPct val="0"/>
              </a:spcAft>
              <a:defRPr/>
            </a:pPr>
            <a:r>
              <a:rPr lang="en-US" sz="700" smtClean="0"/>
              <a:t>This project has received funding from the European Union's Horizon 2020 research and innovation programme under grant agreement No 823852</a:t>
            </a:r>
            <a:endParaRPr lang="fr-FR" sz="700" dirty="0"/>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28624" y="5233764"/>
            <a:ext cx="619311" cy="412874"/>
          </a:xfrm>
          <a:prstGeom prst="rect">
            <a:avLst/>
          </a:prstGeom>
        </p:spPr>
      </p:pic>
    </p:spTree>
    <p:extLst>
      <p:ext uri="{BB962C8B-B14F-4D97-AF65-F5344CB8AC3E}">
        <p14:creationId xmlns:p14="http://schemas.microsoft.com/office/powerpoint/2010/main" val="3241207651"/>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22" name="Title 1"/>
          <p:cNvSpPr txBox="1">
            <a:spLocks/>
          </p:cNvSpPr>
          <p:nvPr/>
        </p:nvSpPr>
        <p:spPr bwMode="gray">
          <a:xfrm>
            <a:off x="727075" y="104513"/>
            <a:ext cx="8237538" cy="414073"/>
          </a:xfrm>
          <a:prstGeom prst="rect">
            <a:avLst/>
          </a:prstGeom>
          <a:solidFill>
            <a:schemeClr val="accent1"/>
          </a:solidFill>
        </p:spPr>
        <p:txBody>
          <a:bodyPr vert="horz" lIns="72000" tIns="0" rIns="72000" bIns="0" rtlCol="0" anchor="ctr" anchorCtr="0">
            <a:noAutofit/>
          </a:bodyPr>
          <a:lstStyle>
            <a:lvl1pPr algn="l" rtl="0" eaLnBrk="0" fontAlgn="base" hangingPunct="0">
              <a:spcBef>
                <a:spcPct val="0"/>
              </a:spcBef>
              <a:spcAft>
                <a:spcPct val="0"/>
              </a:spcAft>
              <a:defRPr sz="2000" b="1" kern="1200" cap="none" baseline="0">
                <a:solidFill>
                  <a:schemeClr val="bg1"/>
                </a:solidFill>
                <a:latin typeface="+mj-lt"/>
                <a:ea typeface="+mj-ea"/>
                <a:cs typeface="+mj-cs"/>
              </a:defRPr>
            </a:lvl1pPr>
            <a:lvl2pPr algn="l" rtl="0" eaLnBrk="0" fontAlgn="base" hangingPunct="0">
              <a:spcBef>
                <a:spcPct val="0"/>
              </a:spcBef>
              <a:spcAft>
                <a:spcPct val="0"/>
              </a:spcAft>
              <a:defRPr sz="1600" b="1">
                <a:solidFill>
                  <a:schemeClr val="bg1"/>
                </a:solidFill>
                <a:latin typeface="Arial" pitchFamily="34" charset="0"/>
              </a:defRPr>
            </a:lvl2pPr>
            <a:lvl3pPr algn="l" rtl="0" eaLnBrk="0" fontAlgn="base" hangingPunct="0">
              <a:spcBef>
                <a:spcPct val="0"/>
              </a:spcBef>
              <a:spcAft>
                <a:spcPct val="0"/>
              </a:spcAft>
              <a:defRPr sz="1600" b="1">
                <a:solidFill>
                  <a:schemeClr val="bg1"/>
                </a:solidFill>
                <a:latin typeface="Arial" pitchFamily="34" charset="0"/>
              </a:defRPr>
            </a:lvl3pPr>
            <a:lvl4pPr algn="l" rtl="0" eaLnBrk="0" fontAlgn="base" hangingPunct="0">
              <a:spcBef>
                <a:spcPct val="0"/>
              </a:spcBef>
              <a:spcAft>
                <a:spcPct val="0"/>
              </a:spcAft>
              <a:defRPr sz="1600" b="1">
                <a:solidFill>
                  <a:schemeClr val="bg1"/>
                </a:solidFill>
                <a:latin typeface="Arial" pitchFamily="34" charset="0"/>
              </a:defRPr>
            </a:lvl4pPr>
            <a:lvl5pPr algn="l" rtl="0" eaLnBrk="0" fontAlgn="base" hangingPunct="0">
              <a:spcBef>
                <a:spcPct val="0"/>
              </a:spcBef>
              <a:spcAft>
                <a:spcPct val="0"/>
              </a:spcAft>
              <a:defRPr sz="1600" b="1">
                <a:solidFill>
                  <a:schemeClr val="bg1"/>
                </a:solidFill>
                <a:latin typeface="Arial" pitchFamily="34" charset="0"/>
              </a:defRPr>
            </a:lvl5pPr>
            <a:lvl6pPr marL="457200" algn="l" rtl="0" fontAlgn="base">
              <a:spcBef>
                <a:spcPct val="0"/>
              </a:spcBef>
              <a:spcAft>
                <a:spcPct val="0"/>
              </a:spcAft>
              <a:defRPr sz="1600" b="1">
                <a:solidFill>
                  <a:schemeClr val="bg1"/>
                </a:solidFill>
                <a:latin typeface="Arial" pitchFamily="34" charset="0"/>
              </a:defRPr>
            </a:lvl6pPr>
            <a:lvl7pPr marL="914400" algn="l" rtl="0" fontAlgn="base">
              <a:spcBef>
                <a:spcPct val="0"/>
              </a:spcBef>
              <a:spcAft>
                <a:spcPct val="0"/>
              </a:spcAft>
              <a:defRPr sz="1600" b="1">
                <a:solidFill>
                  <a:schemeClr val="bg1"/>
                </a:solidFill>
                <a:latin typeface="Arial" pitchFamily="34" charset="0"/>
              </a:defRPr>
            </a:lvl7pPr>
            <a:lvl8pPr marL="1371600" algn="l" rtl="0" fontAlgn="base">
              <a:spcBef>
                <a:spcPct val="0"/>
              </a:spcBef>
              <a:spcAft>
                <a:spcPct val="0"/>
              </a:spcAft>
              <a:defRPr sz="1600" b="1">
                <a:solidFill>
                  <a:schemeClr val="bg1"/>
                </a:solidFill>
                <a:latin typeface="Arial" pitchFamily="34" charset="0"/>
              </a:defRPr>
            </a:lvl8pPr>
            <a:lvl9pPr marL="1828800" algn="l" rtl="0" fontAlgn="base">
              <a:spcBef>
                <a:spcPct val="0"/>
              </a:spcBef>
              <a:spcAft>
                <a:spcPct val="0"/>
              </a:spcAft>
              <a:defRPr sz="1600" b="1">
                <a:solidFill>
                  <a:schemeClr val="bg1"/>
                </a:solidFill>
                <a:latin typeface="Arial" pitchFamily="34" charset="0"/>
              </a:defRPr>
            </a:lvl9pPr>
          </a:lstStyle>
          <a:p>
            <a:r>
              <a:rPr lang="en-GB" dirty="0" smtClean="0"/>
              <a:t>Task 6.5</a:t>
            </a:r>
            <a:endParaRPr lang="en-GB" dirty="0"/>
          </a:p>
        </p:txBody>
      </p:sp>
      <p:pic>
        <p:nvPicPr>
          <p:cNvPr id="21" name="Picture 2" descr="https://lh5.googleusercontent.com/ZmJgH0SoqxQJ0LA-v3Rb7WqRt9KO5MW6Z34Oe3WUvt_3nWcLDwQpmnBxjSTv3sQreW90kJou3O_z01RBBIdgyCNf-_rXDm7Ive_nnmIearfz_GCdO9h5BUk63mDr-JE4FVu0qz41"/>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47" r="491"/>
          <a:stretch/>
        </p:blipFill>
        <p:spPr bwMode="auto">
          <a:xfrm>
            <a:off x="7722759" y="104513"/>
            <a:ext cx="1239465" cy="450538"/>
          </a:xfrm>
          <a:prstGeom prst="rect">
            <a:avLst/>
          </a:prstGeom>
          <a:noFill/>
          <a:extLst>
            <a:ext uri="{909E8E84-426E-40DD-AFC4-6F175D3DCCD1}">
              <a14:hiddenFill xmlns:a14="http://schemas.microsoft.com/office/drawing/2010/main">
                <a:solidFill>
                  <a:srgbClr val="FFFFFF"/>
                </a:solidFill>
              </a14:hiddenFill>
            </a:ext>
          </a:extLst>
        </p:spPr>
      </p:pic>
      <p:sp>
        <p:nvSpPr>
          <p:cNvPr id="25" name="Footer Placeholder 2"/>
          <p:cNvSpPr>
            <a:spLocks noGrp="1"/>
          </p:cNvSpPr>
          <p:nvPr>
            <p:ph type="ftr" sz="quarter" idx="10"/>
          </p:nvPr>
        </p:nvSpPr>
        <p:spPr>
          <a:xfrm>
            <a:off x="719138" y="5402798"/>
            <a:ext cx="6119812" cy="177271"/>
          </a:xfrm>
        </p:spPr>
        <p:txBody>
          <a:bodyPr/>
          <a:lstStyle/>
          <a:p>
            <a:pPr fontAlgn="base">
              <a:spcBef>
                <a:spcPct val="0"/>
              </a:spcBef>
              <a:spcAft>
                <a:spcPct val="0"/>
              </a:spcAft>
              <a:defRPr/>
            </a:pPr>
            <a:r>
              <a:rPr lang="sv-SE" smtClean="0"/>
              <a:t>J-F. Perrin (ILL) – 16 January 2018</a:t>
            </a:r>
            <a:endParaRPr lang="fr-FR" dirty="0"/>
          </a:p>
        </p:txBody>
      </p:sp>
      <p:sp>
        <p:nvSpPr>
          <p:cNvPr id="3" name="Slide Number Placeholder 2"/>
          <p:cNvSpPr>
            <a:spLocks noGrp="1"/>
          </p:cNvSpPr>
          <p:nvPr>
            <p:ph type="sldNum" sz="quarter" idx="11"/>
          </p:nvPr>
        </p:nvSpPr>
        <p:spPr/>
        <p:txBody>
          <a:bodyPr/>
          <a:lstStyle/>
          <a:p>
            <a:pPr>
              <a:defRPr/>
            </a:pPr>
            <a:r>
              <a:rPr lang="fr-FR" altLang="fr-FR" smtClean="0"/>
              <a:t>Page </a:t>
            </a:r>
            <a:fld id="{DC3005C4-15E9-489E-BA90-2123D33814CE}" type="slidenum">
              <a:rPr lang="fr-FR" altLang="fr-FR" smtClean="0"/>
              <a:pPr>
                <a:defRPr/>
              </a:pPr>
              <a:t>7</a:t>
            </a:fld>
            <a:endParaRPr lang="fr-FR" altLang="fr-FR" dirty="0"/>
          </a:p>
        </p:txBody>
      </p:sp>
      <p:sp>
        <p:nvSpPr>
          <p:cNvPr id="5" name="TextBox 4"/>
          <p:cNvSpPr txBox="1"/>
          <p:nvPr/>
        </p:nvSpPr>
        <p:spPr>
          <a:xfrm>
            <a:off x="265103" y="769268"/>
            <a:ext cx="8782832" cy="3970318"/>
          </a:xfrm>
          <a:prstGeom prst="rect">
            <a:avLst/>
          </a:prstGeom>
          <a:noFill/>
        </p:spPr>
        <p:txBody>
          <a:bodyPr wrap="square" rtlCol="0">
            <a:spAutoFit/>
          </a:bodyPr>
          <a:lstStyle/>
          <a:p>
            <a:r>
              <a:rPr lang="en-GB" b="1" dirty="0"/>
              <a:t>Services Support</a:t>
            </a:r>
            <a:r>
              <a:rPr lang="en-GB" dirty="0"/>
              <a:t> (M12-M48). </a:t>
            </a:r>
            <a:r>
              <a:rPr lang="en-GB" i="1" dirty="0"/>
              <a:t>Lead: </a:t>
            </a:r>
            <a:r>
              <a:rPr lang="en-GB" i="1" dirty="0" smtClean="0"/>
              <a:t>ELI (?), </a:t>
            </a:r>
            <a:r>
              <a:rPr lang="en-GB" i="1" dirty="0"/>
              <a:t>Contributors: all </a:t>
            </a:r>
            <a:r>
              <a:rPr lang="en-GB" i="1" dirty="0" smtClean="0"/>
              <a:t>(?) + EGI (?)</a:t>
            </a:r>
            <a:r>
              <a:rPr lang="en-GB" dirty="0"/>
              <a:t>	</a:t>
            </a:r>
          </a:p>
          <a:p>
            <a:endParaRPr lang="en-GB" dirty="0" smtClean="0"/>
          </a:p>
          <a:p>
            <a:r>
              <a:rPr lang="en-GB" dirty="0"/>
              <a:t>Organise an integrated technical and scientific Helpdesk that will give support to data scientists (</a:t>
            </a:r>
            <a:r>
              <a:rPr lang="en-GB" dirty="0" err="1"/>
              <a:t>i.e</a:t>
            </a:r>
            <a:r>
              <a:rPr lang="en-GB" dirty="0"/>
              <a:t> scientist that would like to use the </a:t>
            </a:r>
            <a:r>
              <a:rPr lang="en-GB" dirty="0" err="1"/>
              <a:t>PaN</a:t>
            </a:r>
            <a:r>
              <a:rPr lang="en-GB" dirty="0"/>
              <a:t> open data but are not necessarily users of the facilities). This organisation should ensure that all requests are addressed following the Service Level Agreements published in the EOSC service catalogue, and that activities are aligned with the customer relationship process to be jointly defined with the support of the EOSC-hub project </a:t>
            </a:r>
            <a:endParaRPr lang="en-GB" dirty="0" smtClean="0"/>
          </a:p>
          <a:p>
            <a:endParaRPr lang="en-GB" dirty="0"/>
          </a:p>
          <a:p>
            <a:r>
              <a:rPr lang="en-GB" dirty="0" smtClean="0"/>
              <a:t>Initial activities: …</a:t>
            </a:r>
            <a:endParaRPr lang="en-GB" dirty="0"/>
          </a:p>
          <a:p>
            <a:r>
              <a:rPr lang="en-GB" dirty="0"/>
              <a:t>	</a:t>
            </a:r>
          </a:p>
          <a:p>
            <a:endParaRPr lang="en-GB" dirty="0" smtClean="0"/>
          </a:p>
          <a:p>
            <a:endParaRPr lang="en-GB" dirty="0"/>
          </a:p>
          <a:p>
            <a:endParaRPr lang="en-GB" dirty="0" smtClean="0"/>
          </a:p>
        </p:txBody>
      </p:sp>
      <p:sp>
        <p:nvSpPr>
          <p:cNvPr id="10" name="Footer Placeholder 5"/>
          <p:cNvSpPr txBox="1">
            <a:spLocks/>
          </p:cNvSpPr>
          <p:nvPr/>
        </p:nvSpPr>
        <p:spPr bwMode="gray">
          <a:xfrm>
            <a:off x="6156176" y="5233764"/>
            <a:ext cx="2272448" cy="412873"/>
          </a:xfrm>
          <a:prstGeom prst="rect">
            <a:avLst/>
          </a:prstGeom>
          <a:solidFill>
            <a:schemeClr val="bg1"/>
          </a:solidFill>
          <a:ln>
            <a:miter lim="800000"/>
            <a:headEnd/>
            <a:tailEnd/>
          </a:ln>
        </p:spPr>
        <p:txBody>
          <a:bodyPr vert="horz" wrap="square" lIns="0" tIns="0" rIns="0" bIns="0" numCol="1" rtlCol="0" anchor="b" anchorCtr="0" compatLnSpc="1">
            <a:prstTxWarp prst="textNoShape">
              <a:avLst/>
            </a:prstTxWarp>
            <a:noAutofit/>
          </a:bodyPr>
          <a:lstStyle>
            <a:defPPr>
              <a:defRPr lang="fr-FR"/>
            </a:defPPr>
            <a:lvl1pPr algn="l" rtl="0" eaLnBrk="1" fontAlgn="auto" hangingPunct="1">
              <a:spcBef>
                <a:spcPts val="0"/>
              </a:spcBef>
              <a:spcAft>
                <a:spcPts val="0"/>
              </a:spcAft>
              <a:defRPr sz="800" b="1" kern="1200" cap="none" baseline="0">
                <a:solidFill>
                  <a:schemeClr val="tx2"/>
                </a:solidFill>
                <a:latin typeface="+mn-lt"/>
                <a:ea typeface="+mn-ea"/>
                <a:cs typeface="+mn-cs"/>
              </a:defRPr>
            </a:lvl1pPr>
            <a:lvl2pPr marL="405216" algn="l" rtl="0" fontAlgn="base">
              <a:spcBef>
                <a:spcPct val="0"/>
              </a:spcBef>
              <a:spcAft>
                <a:spcPct val="0"/>
              </a:spcAft>
              <a:defRPr kern="1200">
                <a:solidFill>
                  <a:schemeClr val="tx1"/>
                </a:solidFill>
                <a:latin typeface="Arial" pitchFamily="34" charset="0"/>
                <a:ea typeface="+mn-ea"/>
                <a:cs typeface="Arial" pitchFamily="34" charset="0"/>
              </a:defRPr>
            </a:lvl2pPr>
            <a:lvl3pPr marL="810433" algn="l" rtl="0" fontAlgn="base">
              <a:spcBef>
                <a:spcPct val="0"/>
              </a:spcBef>
              <a:spcAft>
                <a:spcPct val="0"/>
              </a:spcAft>
              <a:defRPr kern="1200">
                <a:solidFill>
                  <a:schemeClr val="tx1"/>
                </a:solidFill>
                <a:latin typeface="Arial" pitchFamily="34" charset="0"/>
                <a:ea typeface="+mn-ea"/>
                <a:cs typeface="Arial" pitchFamily="34" charset="0"/>
              </a:defRPr>
            </a:lvl3pPr>
            <a:lvl4pPr marL="1215649" algn="l" rtl="0" fontAlgn="base">
              <a:spcBef>
                <a:spcPct val="0"/>
              </a:spcBef>
              <a:spcAft>
                <a:spcPct val="0"/>
              </a:spcAft>
              <a:defRPr kern="1200">
                <a:solidFill>
                  <a:schemeClr val="tx1"/>
                </a:solidFill>
                <a:latin typeface="Arial" pitchFamily="34" charset="0"/>
                <a:ea typeface="+mn-ea"/>
                <a:cs typeface="Arial" pitchFamily="34" charset="0"/>
              </a:defRPr>
            </a:lvl4pPr>
            <a:lvl5pPr marL="1620865" algn="l" rtl="0" fontAlgn="base">
              <a:spcBef>
                <a:spcPct val="0"/>
              </a:spcBef>
              <a:spcAft>
                <a:spcPct val="0"/>
              </a:spcAft>
              <a:defRPr kern="1200">
                <a:solidFill>
                  <a:schemeClr val="tx1"/>
                </a:solidFill>
                <a:latin typeface="Arial" pitchFamily="34" charset="0"/>
                <a:ea typeface="+mn-ea"/>
                <a:cs typeface="Arial" pitchFamily="34" charset="0"/>
              </a:defRPr>
            </a:lvl5pPr>
            <a:lvl6pPr marL="2026082" algn="l" defTabSz="810433" rtl="0" eaLnBrk="1" latinLnBrk="0" hangingPunct="1">
              <a:defRPr kern="1200">
                <a:solidFill>
                  <a:schemeClr val="tx1"/>
                </a:solidFill>
                <a:latin typeface="Arial" pitchFamily="34" charset="0"/>
                <a:ea typeface="+mn-ea"/>
                <a:cs typeface="Arial" pitchFamily="34" charset="0"/>
              </a:defRPr>
            </a:lvl6pPr>
            <a:lvl7pPr marL="2431298" algn="l" defTabSz="810433" rtl="0" eaLnBrk="1" latinLnBrk="0" hangingPunct="1">
              <a:defRPr kern="1200">
                <a:solidFill>
                  <a:schemeClr val="tx1"/>
                </a:solidFill>
                <a:latin typeface="Arial" pitchFamily="34" charset="0"/>
                <a:ea typeface="+mn-ea"/>
                <a:cs typeface="Arial" pitchFamily="34" charset="0"/>
              </a:defRPr>
            </a:lvl7pPr>
            <a:lvl8pPr marL="2836515" algn="l" defTabSz="810433" rtl="0" eaLnBrk="1" latinLnBrk="0" hangingPunct="1">
              <a:defRPr kern="1200">
                <a:solidFill>
                  <a:schemeClr val="tx1"/>
                </a:solidFill>
                <a:latin typeface="Arial" pitchFamily="34" charset="0"/>
                <a:ea typeface="+mn-ea"/>
                <a:cs typeface="Arial" pitchFamily="34" charset="0"/>
              </a:defRPr>
            </a:lvl8pPr>
            <a:lvl9pPr marL="3241731" algn="l" defTabSz="810433" rtl="0" eaLnBrk="1" latinLnBrk="0" hangingPunct="1">
              <a:defRPr kern="1200">
                <a:solidFill>
                  <a:schemeClr val="tx1"/>
                </a:solidFill>
                <a:latin typeface="Arial" pitchFamily="34" charset="0"/>
                <a:ea typeface="+mn-ea"/>
                <a:cs typeface="Arial" pitchFamily="34" charset="0"/>
              </a:defRPr>
            </a:lvl9pPr>
          </a:lstStyle>
          <a:p>
            <a:pPr fontAlgn="base">
              <a:spcBef>
                <a:spcPct val="0"/>
              </a:spcBef>
              <a:spcAft>
                <a:spcPct val="0"/>
              </a:spcAft>
              <a:defRPr/>
            </a:pPr>
            <a:r>
              <a:rPr lang="en-US" sz="700" smtClean="0"/>
              <a:t>This project has received funding from the European Union's Horizon 2020 research and innovation programme under grant agreement No 823852</a:t>
            </a:r>
            <a:endParaRPr lang="fr-FR" sz="700" dirty="0"/>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28624" y="5233764"/>
            <a:ext cx="619311" cy="412874"/>
          </a:xfrm>
          <a:prstGeom prst="rect">
            <a:avLst/>
          </a:prstGeom>
        </p:spPr>
      </p:pic>
    </p:spTree>
    <p:extLst>
      <p:ext uri="{BB962C8B-B14F-4D97-AF65-F5344CB8AC3E}">
        <p14:creationId xmlns:p14="http://schemas.microsoft.com/office/powerpoint/2010/main" val="753073378"/>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22" name="Title 1"/>
          <p:cNvSpPr txBox="1">
            <a:spLocks/>
          </p:cNvSpPr>
          <p:nvPr/>
        </p:nvSpPr>
        <p:spPr bwMode="gray">
          <a:xfrm>
            <a:off x="727075" y="104513"/>
            <a:ext cx="8237538" cy="414073"/>
          </a:xfrm>
          <a:prstGeom prst="rect">
            <a:avLst/>
          </a:prstGeom>
          <a:solidFill>
            <a:schemeClr val="accent1"/>
          </a:solidFill>
        </p:spPr>
        <p:txBody>
          <a:bodyPr vert="horz" lIns="72000" tIns="0" rIns="72000" bIns="0" rtlCol="0" anchor="ctr" anchorCtr="0">
            <a:noAutofit/>
          </a:bodyPr>
          <a:lstStyle>
            <a:lvl1pPr algn="l" rtl="0" eaLnBrk="0" fontAlgn="base" hangingPunct="0">
              <a:spcBef>
                <a:spcPct val="0"/>
              </a:spcBef>
              <a:spcAft>
                <a:spcPct val="0"/>
              </a:spcAft>
              <a:defRPr sz="2000" b="1" kern="1200" cap="none" baseline="0">
                <a:solidFill>
                  <a:schemeClr val="bg1"/>
                </a:solidFill>
                <a:latin typeface="+mj-lt"/>
                <a:ea typeface="+mj-ea"/>
                <a:cs typeface="+mj-cs"/>
              </a:defRPr>
            </a:lvl1pPr>
            <a:lvl2pPr algn="l" rtl="0" eaLnBrk="0" fontAlgn="base" hangingPunct="0">
              <a:spcBef>
                <a:spcPct val="0"/>
              </a:spcBef>
              <a:spcAft>
                <a:spcPct val="0"/>
              </a:spcAft>
              <a:defRPr sz="1600" b="1">
                <a:solidFill>
                  <a:schemeClr val="bg1"/>
                </a:solidFill>
                <a:latin typeface="Arial" pitchFamily="34" charset="0"/>
              </a:defRPr>
            </a:lvl2pPr>
            <a:lvl3pPr algn="l" rtl="0" eaLnBrk="0" fontAlgn="base" hangingPunct="0">
              <a:spcBef>
                <a:spcPct val="0"/>
              </a:spcBef>
              <a:spcAft>
                <a:spcPct val="0"/>
              </a:spcAft>
              <a:defRPr sz="1600" b="1">
                <a:solidFill>
                  <a:schemeClr val="bg1"/>
                </a:solidFill>
                <a:latin typeface="Arial" pitchFamily="34" charset="0"/>
              </a:defRPr>
            </a:lvl3pPr>
            <a:lvl4pPr algn="l" rtl="0" eaLnBrk="0" fontAlgn="base" hangingPunct="0">
              <a:spcBef>
                <a:spcPct val="0"/>
              </a:spcBef>
              <a:spcAft>
                <a:spcPct val="0"/>
              </a:spcAft>
              <a:defRPr sz="1600" b="1">
                <a:solidFill>
                  <a:schemeClr val="bg1"/>
                </a:solidFill>
                <a:latin typeface="Arial" pitchFamily="34" charset="0"/>
              </a:defRPr>
            </a:lvl4pPr>
            <a:lvl5pPr algn="l" rtl="0" eaLnBrk="0" fontAlgn="base" hangingPunct="0">
              <a:spcBef>
                <a:spcPct val="0"/>
              </a:spcBef>
              <a:spcAft>
                <a:spcPct val="0"/>
              </a:spcAft>
              <a:defRPr sz="1600" b="1">
                <a:solidFill>
                  <a:schemeClr val="bg1"/>
                </a:solidFill>
                <a:latin typeface="Arial" pitchFamily="34" charset="0"/>
              </a:defRPr>
            </a:lvl5pPr>
            <a:lvl6pPr marL="457200" algn="l" rtl="0" fontAlgn="base">
              <a:spcBef>
                <a:spcPct val="0"/>
              </a:spcBef>
              <a:spcAft>
                <a:spcPct val="0"/>
              </a:spcAft>
              <a:defRPr sz="1600" b="1">
                <a:solidFill>
                  <a:schemeClr val="bg1"/>
                </a:solidFill>
                <a:latin typeface="Arial" pitchFamily="34" charset="0"/>
              </a:defRPr>
            </a:lvl6pPr>
            <a:lvl7pPr marL="914400" algn="l" rtl="0" fontAlgn="base">
              <a:spcBef>
                <a:spcPct val="0"/>
              </a:spcBef>
              <a:spcAft>
                <a:spcPct val="0"/>
              </a:spcAft>
              <a:defRPr sz="1600" b="1">
                <a:solidFill>
                  <a:schemeClr val="bg1"/>
                </a:solidFill>
                <a:latin typeface="Arial" pitchFamily="34" charset="0"/>
              </a:defRPr>
            </a:lvl7pPr>
            <a:lvl8pPr marL="1371600" algn="l" rtl="0" fontAlgn="base">
              <a:spcBef>
                <a:spcPct val="0"/>
              </a:spcBef>
              <a:spcAft>
                <a:spcPct val="0"/>
              </a:spcAft>
              <a:defRPr sz="1600" b="1">
                <a:solidFill>
                  <a:schemeClr val="bg1"/>
                </a:solidFill>
                <a:latin typeface="Arial" pitchFamily="34" charset="0"/>
              </a:defRPr>
            </a:lvl8pPr>
            <a:lvl9pPr marL="1828800" algn="l" rtl="0" fontAlgn="base">
              <a:spcBef>
                <a:spcPct val="0"/>
              </a:spcBef>
              <a:spcAft>
                <a:spcPct val="0"/>
              </a:spcAft>
              <a:defRPr sz="1600" b="1">
                <a:solidFill>
                  <a:schemeClr val="bg1"/>
                </a:solidFill>
                <a:latin typeface="Arial"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dirty="0" smtClean="0">
                <a:ln>
                  <a:noFill/>
                </a:ln>
                <a:solidFill>
                  <a:prstClr val="white"/>
                </a:solidFill>
                <a:effectLst/>
                <a:uLnTx/>
                <a:uFillTx/>
                <a:latin typeface="Arial"/>
                <a:ea typeface="+mj-ea"/>
                <a:cs typeface="+mj-cs"/>
              </a:rPr>
              <a:t>Task 6.6</a:t>
            </a:r>
            <a:endParaRPr kumimoji="0" lang="en-GB" sz="2000" b="1" i="0" u="none" strike="noStrike" kern="1200" cap="none" spc="0" normalizeH="0" baseline="0" noProof="0" dirty="0">
              <a:ln>
                <a:noFill/>
              </a:ln>
              <a:solidFill>
                <a:prstClr val="white"/>
              </a:solidFill>
              <a:effectLst/>
              <a:uLnTx/>
              <a:uFillTx/>
              <a:latin typeface="Arial"/>
              <a:ea typeface="+mj-ea"/>
              <a:cs typeface="+mj-cs"/>
            </a:endParaRPr>
          </a:p>
        </p:txBody>
      </p:sp>
      <p:pic>
        <p:nvPicPr>
          <p:cNvPr id="21" name="Picture 2" descr="https://lh5.googleusercontent.com/ZmJgH0SoqxQJ0LA-v3Rb7WqRt9KO5MW6Z34Oe3WUvt_3nWcLDwQpmnBxjSTv3sQreW90kJou3O_z01RBBIdgyCNf-_rXDm7Ive_nnmIearfz_GCdO9h5BUk63mDr-JE4FVu0qz41"/>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47" r="491"/>
          <a:stretch/>
        </p:blipFill>
        <p:spPr bwMode="auto">
          <a:xfrm>
            <a:off x="7722759" y="104513"/>
            <a:ext cx="1239465" cy="450538"/>
          </a:xfrm>
          <a:prstGeom prst="rect">
            <a:avLst/>
          </a:prstGeom>
          <a:noFill/>
          <a:extLst>
            <a:ext uri="{909E8E84-426E-40DD-AFC4-6F175D3DCCD1}">
              <a14:hiddenFill xmlns:a14="http://schemas.microsoft.com/office/drawing/2010/main">
                <a:solidFill>
                  <a:srgbClr val="FFFFFF"/>
                </a:solidFill>
              </a14:hiddenFill>
            </a:ext>
          </a:extLst>
        </p:spPr>
      </p:pic>
      <p:sp>
        <p:nvSpPr>
          <p:cNvPr id="25" name="Footer Placeholder 2"/>
          <p:cNvSpPr>
            <a:spLocks noGrp="1"/>
          </p:cNvSpPr>
          <p:nvPr>
            <p:ph type="ftr" sz="quarter" idx="10"/>
          </p:nvPr>
        </p:nvSpPr>
        <p:spPr>
          <a:xfrm>
            <a:off x="719138" y="5402798"/>
            <a:ext cx="6119812" cy="177271"/>
          </a:xfr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sv-SE" sz="800" b="1" i="0" u="none" strike="noStrike" kern="1200" cap="none" spc="0" normalizeH="0" baseline="0" noProof="0" smtClean="0">
                <a:ln>
                  <a:noFill/>
                </a:ln>
                <a:solidFill>
                  <a:srgbClr val="132577"/>
                </a:solidFill>
                <a:effectLst/>
                <a:uLnTx/>
                <a:uFillTx/>
                <a:latin typeface="Arial"/>
                <a:ea typeface="+mn-ea"/>
                <a:cs typeface="+mn-cs"/>
              </a:rPr>
              <a:t>J-F. Perrin (ILL) – 16 January 2018</a:t>
            </a:r>
            <a:endParaRPr kumimoji="0" lang="fr-FR" sz="800" b="1" i="0" u="none" strike="noStrike" kern="1200" cap="none" spc="0" normalizeH="0" baseline="0" noProof="0" dirty="0">
              <a:ln>
                <a:noFill/>
              </a:ln>
              <a:solidFill>
                <a:srgbClr val="132577"/>
              </a:solidFill>
              <a:effectLst/>
              <a:uLnTx/>
              <a:uFillTx/>
              <a:latin typeface="Arial"/>
              <a:ea typeface="+mn-ea"/>
              <a:cs typeface="+mn-cs"/>
            </a:endParaRPr>
          </a:p>
        </p:txBody>
      </p:sp>
      <p:sp>
        <p:nvSpPr>
          <p:cNvPr id="3" name="Slide Number Placeholder 2"/>
          <p:cNvSpPr>
            <a:spLocks noGrp="1"/>
          </p:cNvSpPr>
          <p:nvPr>
            <p:ph type="sldNum"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altLang="fr-FR" sz="800" b="1" i="0" u="none" strike="noStrike" kern="1200" cap="none" spc="0" normalizeH="0" baseline="0" noProof="0" smtClean="0">
                <a:ln>
                  <a:noFill/>
                </a:ln>
                <a:solidFill>
                  <a:srgbClr val="132577"/>
                </a:solidFill>
                <a:effectLst/>
                <a:uLnTx/>
                <a:uFillTx/>
                <a:latin typeface="Arial" pitchFamily="34" charset="0"/>
                <a:ea typeface="+mn-ea"/>
                <a:cs typeface="Arial" pitchFamily="34" charset="0"/>
              </a:rPr>
              <a:t>Page </a:t>
            </a:r>
            <a:fld id="{DC3005C4-15E9-489E-BA90-2123D33814CE}" type="slidenum">
              <a:rPr kumimoji="0" lang="fr-FR" altLang="fr-FR" sz="800" b="1" i="0" u="none" strike="noStrike" kern="1200" cap="none" spc="0" normalizeH="0" baseline="0" noProof="0" smtClean="0">
                <a:ln>
                  <a:noFill/>
                </a:ln>
                <a:solidFill>
                  <a:srgbClr val="132577"/>
                </a:solidFill>
                <a:effectLst/>
                <a:uLnTx/>
                <a:uFillTx/>
                <a:latin typeface="Arial" pitchFamily="34" charset="0"/>
                <a:ea typeface="+mn-ea"/>
                <a:cs typeface="Arial" pitchFamily="34" charset="0"/>
              </a:rPr>
              <a:pPr marL="0" marR="0" lvl="0" indent="0" algn="l" defTabSz="914400" rtl="0" eaLnBrk="1" fontAlgn="base" latinLnBrk="0" hangingPunct="1">
                <a:lnSpc>
                  <a:spcPct val="100000"/>
                </a:lnSpc>
                <a:spcBef>
                  <a:spcPct val="0"/>
                </a:spcBef>
                <a:spcAft>
                  <a:spcPct val="0"/>
                </a:spcAft>
                <a:buClrTx/>
                <a:buSzTx/>
                <a:buFontTx/>
                <a:buNone/>
                <a:tabLst/>
                <a:defRPr/>
              </a:pPr>
              <a:t>8</a:t>
            </a:fld>
            <a:endParaRPr kumimoji="0" lang="fr-FR" altLang="fr-FR" sz="800" b="1" i="0" u="none" strike="noStrike" kern="1200" cap="none" spc="0" normalizeH="0" baseline="0" noProof="0" dirty="0">
              <a:ln>
                <a:noFill/>
              </a:ln>
              <a:solidFill>
                <a:srgbClr val="132577"/>
              </a:solidFill>
              <a:effectLst/>
              <a:uLnTx/>
              <a:uFillTx/>
              <a:latin typeface="Arial" pitchFamily="34" charset="0"/>
              <a:ea typeface="+mn-ea"/>
              <a:cs typeface="Arial" pitchFamily="34" charset="0"/>
            </a:endParaRPr>
          </a:p>
        </p:txBody>
      </p:sp>
      <p:sp>
        <p:nvSpPr>
          <p:cNvPr id="5" name="TextBox 4"/>
          <p:cNvSpPr txBox="1"/>
          <p:nvPr/>
        </p:nvSpPr>
        <p:spPr>
          <a:xfrm>
            <a:off x="265103" y="769268"/>
            <a:ext cx="8782832" cy="4801314"/>
          </a:xfrm>
          <a:prstGeom prst="rect">
            <a:avLst/>
          </a:prstGeom>
          <a:noFill/>
        </p:spPr>
        <p:txBody>
          <a:bodyPr wrap="square" rtlCol="0">
            <a:spAutoFit/>
          </a:bodyPr>
          <a:lstStyle/>
          <a:p>
            <a:r>
              <a:rPr lang="en-GB" b="1" dirty="0" err="1"/>
              <a:t>PaN</a:t>
            </a:r>
            <a:r>
              <a:rPr lang="en-GB" b="1" dirty="0"/>
              <a:t> Software catalogue</a:t>
            </a:r>
            <a:r>
              <a:rPr lang="en-GB" dirty="0"/>
              <a:t> ( M12-M36). </a:t>
            </a:r>
            <a:r>
              <a:rPr lang="en-GB" i="1" dirty="0"/>
              <a:t>Lead: </a:t>
            </a:r>
            <a:r>
              <a:rPr lang="en-GB" i="1" dirty="0" smtClean="0"/>
              <a:t>ILL (Jamie), </a:t>
            </a:r>
            <a:r>
              <a:rPr lang="en-GB" i="1" dirty="0"/>
              <a:t>Contributors: all </a:t>
            </a:r>
            <a:r>
              <a:rPr lang="en-GB" i="1" dirty="0" smtClean="0"/>
              <a:t> (Andy, …) + EGI (?)</a:t>
            </a:r>
            <a:r>
              <a:rPr lang="en-GB" dirty="0"/>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Arial" pitchFamily="34" charset="0"/>
                <a:ea typeface="+mn-ea"/>
                <a:cs typeface="Arial" pitchFamily="34" charset="0"/>
              </a:rPr>
              <a:t>	</a:t>
            </a:r>
            <a:endParaRPr lang="en-GB" dirty="0"/>
          </a:p>
          <a:p>
            <a:r>
              <a:rPr lang="en-GB" dirty="0"/>
              <a:t>- Implement in the current catalogue the missing features, for instance </a:t>
            </a:r>
            <a:r>
              <a:rPr lang="en-GB" dirty="0" err="1"/>
              <a:t>docker</a:t>
            </a:r>
            <a:r>
              <a:rPr lang="en-GB" dirty="0"/>
              <a:t>/image </a:t>
            </a:r>
            <a:r>
              <a:rPr lang="en-GB" dirty="0" smtClean="0"/>
              <a:t>registry link, meet </a:t>
            </a:r>
            <a:r>
              <a:rPr lang="en-GB" dirty="0"/>
              <a:t>the level of EOSC standard. </a:t>
            </a:r>
          </a:p>
          <a:p>
            <a:r>
              <a:rPr lang="en-GB" dirty="0"/>
              <a:t>- In collaboration with the EOSC-hub, define and implement APIs that could allow its integration into the EOSC database catalogue. Selected software presented in the </a:t>
            </a:r>
            <a:r>
              <a:rPr lang="en-GB" dirty="0" err="1"/>
              <a:t>PaNData</a:t>
            </a:r>
            <a:r>
              <a:rPr lang="en-GB" dirty="0"/>
              <a:t> software catalogue and officially supported by at least one of the partners will benefit of this integration by being also referenced in the EOSC database catalogue. </a:t>
            </a:r>
          </a:p>
          <a:p>
            <a:r>
              <a:rPr lang="en-GB" dirty="0"/>
              <a:t>	</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800" b="0" i="0" u="none" strike="noStrike" kern="1200" cap="none" spc="0" normalizeH="0" baseline="0" noProof="0" dirty="0" smtClean="0">
                <a:ln>
                  <a:noFill/>
                </a:ln>
                <a:solidFill>
                  <a:prstClr val="black"/>
                </a:solidFill>
                <a:effectLst/>
                <a:uLnTx/>
                <a:uFillTx/>
                <a:latin typeface="Arial" pitchFamily="34" charset="0"/>
                <a:ea typeface="+mn-ea"/>
                <a:cs typeface="Arial" pitchFamily="34" charset="0"/>
              </a:rPr>
              <a:t>Initial activities: …</a:t>
            </a:r>
            <a:endParaRPr kumimoji="0" lang="en-GB" sz="18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Arial" pitchFamily="34" charset="0"/>
                <a:ea typeface="+mn-ea"/>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dirty="0" smtClean="0">
              <a:ln>
                <a:noFill/>
              </a:ln>
              <a:solidFill>
                <a:prstClr val="black"/>
              </a:solidFill>
              <a:effectLst/>
              <a:uLnTx/>
              <a:uFillTx/>
              <a:latin typeface="Arial" pitchFamily="34" charset="0"/>
              <a:ea typeface="+mn-ea"/>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dirty="0" smtClean="0">
              <a:ln>
                <a:noFill/>
              </a:ln>
              <a:solidFill>
                <a:prstClr val="black"/>
              </a:solidFill>
              <a:effectLst/>
              <a:uLnTx/>
              <a:uFillTx/>
              <a:latin typeface="Arial" pitchFamily="34" charset="0"/>
              <a:ea typeface="+mn-ea"/>
              <a:cs typeface="Arial" pitchFamily="34" charset="0"/>
            </a:endParaRPr>
          </a:p>
        </p:txBody>
      </p:sp>
      <p:sp>
        <p:nvSpPr>
          <p:cNvPr id="10" name="Footer Placeholder 5"/>
          <p:cNvSpPr txBox="1">
            <a:spLocks/>
          </p:cNvSpPr>
          <p:nvPr/>
        </p:nvSpPr>
        <p:spPr bwMode="gray">
          <a:xfrm>
            <a:off x="6156176" y="5233764"/>
            <a:ext cx="2272448" cy="412873"/>
          </a:xfrm>
          <a:prstGeom prst="rect">
            <a:avLst/>
          </a:prstGeom>
          <a:solidFill>
            <a:schemeClr val="bg1"/>
          </a:solidFill>
          <a:ln>
            <a:miter lim="800000"/>
            <a:headEnd/>
            <a:tailEnd/>
          </a:ln>
        </p:spPr>
        <p:txBody>
          <a:bodyPr vert="horz" wrap="square" lIns="0" tIns="0" rIns="0" bIns="0" numCol="1" rtlCol="0" anchor="b" anchorCtr="0" compatLnSpc="1">
            <a:prstTxWarp prst="textNoShape">
              <a:avLst/>
            </a:prstTxWarp>
            <a:noAutofit/>
          </a:bodyPr>
          <a:lstStyle>
            <a:defPPr>
              <a:defRPr lang="fr-FR"/>
            </a:defPPr>
            <a:lvl1pPr algn="l" rtl="0" eaLnBrk="1" fontAlgn="auto" hangingPunct="1">
              <a:spcBef>
                <a:spcPts val="0"/>
              </a:spcBef>
              <a:spcAft>
                <a:spcPts val="0"/>
              </a:spcAft>
              <a:defRPr sz="800" b="1" kern="1200" cap="none" baseline="0">
                <a:solidFill>
                  <a:schemeClr val="tx2"/>
                </a:solidFill>
                <a:latin typeface="+mn-lt"/>
                <a:ea typeface="+mn-ea"/>
                <a:cs typeface="+mn-cs"/>
              </a:defRPr>
            </a:lvl1pPr>
            <a:lvl2pPr marL="405216" algn="l" rtl="0" fontAlgn="base">
              <a:spcBef>
                <a:spcPct val="0"/>
              </a:spcBef>
              <a:spcAft>
                <a:spcPct val="0"/>
              </a:spcAft>
              <a:defRPr kern="1200">
                <a:solidFill>
                  <a:schemeClr val="tx1"/>
                </a:solidFill>
                <a:latin typeface="Arial" pitchFamily="34" charset="0"/>
                <a:ea typeface="+mn-ea"/>
                <a:cs typeface="Arial" pitchFamily="34" charset="0"/>
              </a:defRPr>
            </a:lvl2pPr>
            <a:lvl3pPr marL="810433" algn="l" rtl="0" fontAlgn="base">
              <a:spcBef>
                <a:spcPct val="0"/>
              </a:spcBef>
              <a:spcAft>
                <a:spcPct val="0"/>
              </a:spcAft>
              <a:defRPr kern="1200">
                <a:solidFill>
                  <a:schemeClr val="tx1"/>
                </a:solidFill>
                <a:latin typeface="Arial" pitchFamily="34" charset="0"/>
                <a:ea typeface="+mn-ea"/>
                <a:cs typeface="Arial" pitchFamily="34" charset="0"/>
              </a:defRPr>
            </a:lvl3pPr>
            <a:lvl4pPr marL="1215649" algn="l" rtl="0" fontAlgn="base">
              <a:spcBef>
                <a:spcPct val="0"/>
              </a:spcBef>
              <a:spcAft>
                <a:spcPct val="0"/>
              </a:spcAft>
              <a:defRPr kern="1200">
                <a:solidFill>
                  <a:schemeClr val="tx1"/>
                </a:solidFill>
                <a:latin typeface="Arial" pitchFamily="34" charset="0"/>
                <a:ea typeface="+mn-ea"/>
                <a:cs typeface="Arial" pitchFamily="34" charset="0"/>
              </a:defRPr>
            </a:lvl4pPr>
            <a:lvl5pPr marL="1620865" algn="l" rtl="0" fontAlgn="base">
              <a:spcBef>
                <a:spcPct val="0"/>
              </a:spcBef>
              <a:spcAft>
                <a:spcPct val="0"/>
              </a:spcAft>
              <a:defRPr kern="1200">
                <a:solidFill>
                  <a:schemeClr val="tx1"/>
                </a:solidFill>
                <a:latin typeface="Arial" pitchFamily="34" charset="0"/>
                <a:ea typeface="+mn-ea"/>
                <a:cs typeface="Arial" pitchFamily="34" charset="0"/>
              </a:defRPr>
            </a:lvl5pPr>
            <a:lvl6pPr marL="2026082" algn="l" defTabSz="810433" rtl="0" eaLnBrk="1" latinLnBrk="0" hangingPunct="1">
              <a:defRPr kern="1200">
                <a:solidFill>
                  <a:schemeClr val="tx1"/>
                </a:solidFill>
                <a:latin typeface="Arial" pitchFamily="34" charset="0"/>
                <a:ea typeface="+mn-ea"/>
                <a:cs typeface="Arial" pitchFamily="34" charset="0"/>
              </a:defRPr>
            </a:lvl6pPr>
            <a:lvl7pPr marL="2431298" algn="l" defTabSz="810433" rtl="0" eaLnBrk="1" latinLnBrk="0" hangingPunct="1">
              <a:defRPr kern="1200">
                <a:solidFill>
                  <a:schemeClr val="tx1"/>
                </a:solidFill>
                <a:latin typeface="Arial" pitchFamily="34" charset="0"/>
                <a:ea typeface="+mn-ea"/>
                <a:cs typeface="Arial" pitchFamily="34" charset="0"/>
              </a:defRPr>
            </a:lvl7pPr>
            <a:lvl8pPr marL="2836515" algn="l" defTabSz="810433" rtl="0" eaLnBrk="1" latinLnBrk="0" hangingPunct="1">
              <a:defRPr kern="1200">
                <a:solidFill>
                  <a:schemeClr val="tx1"/>
                </a:solidFill>
                <a:latin typeface="Arial" pitchFamily="34" charset="0"/>
                <a:ea typeface="+mn-ea"/>
                <a:cs typeface="Arial" pitchFamily="34" charset="0"/>
              </a:defRPr>
            </a:lvl8pPr>
            <a:lvl9pPr marL="3241731" algn="l" defTabSz="810433" rtl="0" eaLnBrk="1" latinLnBrk="0" hangingPunct="1">
              <a:defRPr kern="1200">
                <a:solidFill>
                  <a:schemeClr val="tx1"/>
                </a:solidFill>
                <a:latin typeface="Arial" pitchFamily="34" charset="0"/>
                <a:ea typeface="+mn-ea"/>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700" b="1" i="0" u="none" strike="noStrike" kern="1200" cap="none" spc="0" normalizeH="0" baseline="0" noProof="0" smtClean="0">
                <a:ln>
                  <a:noFill/>
                </a:ln>
                <a:solidFill>
                  <a:srgbClr val="132577"/>
                </a:solidFill>
                <a:effectLst/>
                <a:uLnTx/>
                <a:uFillTx/>
                <a:latin typeface="Arial"/>
                <a:ea typeface="+mn-ea"/>
                <a:cs typeface="+mn-cs"/>
              </a:rPr>
              <a:t>This project has received funding from the European Union's Horizon 2020 research and innovation programme under grant agreement No 823852</a:t>
            </a:r>
            <a:endParaRPr kumimoji="0" lang="fr-FR" sz="700" b="1" i="0" u="none" strike="noStrike" kern="1200" cap="none" spc="0" normalizeH="0" baseline="0" noProof="0" dirty="0">
              <a:ln>
                <a:noFill/>
              </a:ln>
              <a:solidFill>
                <a:srgbClr val="132577"/>
              </a:solidFill>
              <a:effectLst/>
              <a:uLnTx/>
              <a:uFillTx/>
              <a:latin typeface="Arial"/>
              <a:ea typeface="+mn-ea"/>
              <a:cs typeface="+mn-cs"/>
            </a:endParaRP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28624" y="5233764"/>
            <a:ext cx="619311" cy="412874"/>
          </a:xfrm>
          <a:prstGeom prst="rect">
            <a:avLst/>
          </a:prstGeom>
        </p:spPr>
      </p:pic>
    </p:spTree>
    <p:extLst>
      <p:ext uri="{BB962C8B-B14F-4D97-AF65-F5344CB8AC3E}">
        <p14:creationId xmlns:p14="http://schemas.microsoft.com/office/powerpoint/2010/main" val="4182988190"/>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22" name="Title 1"/>
          <p:cNvSpPr txBox="1">
            <a:spLocks/>
          </p:cNvSpPr>
          <p:nvPr/>
        </p:nvSpPr>
        <p:spPr bwMode="gray">
          <a:xfrm>
            <a:off x="727075" y="104513"/>
            <a:ext cx="8237538" cy="414073"/>
          </a:xfrm>
          <a:prstGeom prst="rect">
            <a:avLst/>
          </a:prstGeom>
          <a:solidFill>
            <a:schemeClr val="accent1"/>
          </a:solidFill>
        </p:spPr>
        <p:txBody>
          <a:bodyPr vert="horz" lIns="72000" tIns="0" rIns="72000" bIns="0" rtlCol="0" anchor="ctr" anchorCtr="0">
            <a:noAutofit/>
          </a:bodyPr>
          <a:lstStyle>
            <a:lvl1pPr algn="l" rtl="0" eaLnBrk="0" fontAlgn="base" hangingPunct="0">
              <a:spcBef>
                <a:spcPct val="0"/>
              </a:spcBef>
              <a:spcAft>
                <a:spcPct val="0"/>
              </a:spcAft>
              <a:defRPr sz="2000" b="1" kern="1200" cap="none" baseline="0">
                <a:solidFill>
                  <a:schemeClr val="bg1"/>
                </a:solidFill>
                <a:latin typeface="+mj-lt"/>
                <a:ea typeface="+mj-ea"/>
                <a:cs typeface="+mj-cs"/>
              </a:defRPr>
            </a:lvl1pPr>
            <a:lvl2pPr algn="l" rtl="0" eaLnBrk="0" fontAlgn="base" hangingPunct="0">
              <a:spcBef>
                <a:spcPct val="0"/>
              </a:spcBef>
              <a:spcAft>
                <a:spcPct val="0"/>
              </a:spcAft>
              <a:defRPr sz="1600" b="1">
                <a:solidFill>
                  <a:schemeClr val="bg1"/>
                </a:solidFill>
                <a:latin typeface="Arial" pitchFamily="34" charset="0"/>
              </a:defRPr>
            </a:lvl2pPr>
            <a:lvl3pPr algn="l" rtl="0" eaLnBrk="0" fontAlgn="base" hangingPunct="0">
              <a:spcBef>
                <a:spcPct val="0"/>
              </a:spcBef>
              <a:spcAft>
                <a:spcPct val="0"/>
              </a:spcAft>
              <a:defRPr sz="1600" b="1">
                <a:solidFill>
                  <a:schemeClr val="bg1"/>
                </a:solidFill>
                <a:latin typeface="Arial" pitchFamily="34" charset="0"/>
              </a:defRPr>
            </a:lvl3pPr>
            <a:lvl4pPr algn="l" rtl="0" eaLnBrk="0" fontAlgn="base" hangingPunct="0">
              <a:spcBef>
                <a:spcPct val="0"/>
              </a:spcBef>
              <a:spcAft>
                <a:spcPct val="0"/>
              </a:spcAft>
              <a:defRPr sz="1600" b="1">
                <a:solidFill>
                  <a:schemeClr val="bg1"/>
                </a:solidFill>
                <a:latin typeface="Arial" pitchFamily="34" charset="0"/>
              </a:defRPr>
            </a:lvl4pPr>
            <a:lvl5pPr algn="l" rtl="0" eaLnBrk="0" fontAlgn="base" hangingPunct="0">
              <a:spcBef>
                <a:spcPct val="0"/>
              </a:spcBef>
              <a:spcAft>
                <a:spcPct val="0"/>
              </a:spcAft>
              <a:defRPr sz="1600" b="1">
                <a:solidFill>
                  <a:schemeClr val="bg1"/>
                </a:solidFill>
                <a:latin typeface="Arial" pitchFamily="34" charset="0"/>
              </a:defRPr>
            </a:lvl5pPr>
            <a:lvl6pPr marL="457200" algn="l" rtl="0" fontAlgn="base">
              <a:spcBef>
                <a:spcPct val="0"/>
              </a:spcBef>
              <a:spcAft>
                <a:spcPct val="0"/>
              </a:spcAft>
              <a:defRPr sz="1600" b="1">
                <a:solidFill>
                  <a:schemeClr val="bg1"/>
                </a:solidFill>
                <a:latin typeface="Arial" pitchFamily="34" charset="0"/>
              </a:defRPr>
            </a:lvl6pPr>
            <a:lvl7pPr marL="914400" algn="l" rtl="0" fontAlgn="base">
              <a:spcBef>
                <a:spcPct val="0"/>
              </a:spcBef>
              <a:spcAft>
                <a:spcPct val="0"/>
              </a:spcAft>
              <a:defRPr sz="1600" b="1">
                <a:solidFill>
                  <a:schemeClr val="bg1"/>
                </a:solidFill>
                <a:latin typeface="Arial" pitchFamily="34" charset="0"/>
              </a:defRPr>
            </a:lvl7pPr>
            <a:lvl8pPr marL="1371600" algn="l" rtl="0" fontAlgn="base">
              <a:spcBef>
                <a:spcPct val="0"/>
              </a:spcBef>
              <a:spcAft>
                <a:spcPct val="0"/>
              </a:spcAft>
              <a:defRPr sz="1600" b="1">
                <a:solidFill>
                  <a:schemeClr val="bg1"/>
                </a:solidFill>
                <a:latin typeface="Arial" pitchFamily="34" charset="0"/>
              </a:defRPr>
            </a:lvl8pPr>
            <a:lvl9pPr marL="1828800" algn="l" rtl="0" fontAlgn="base">
              <a:spcBef>
                <a:spcPct val="0"/>
              </a:spcBef>
              <a:spcAft>
                <a:spcPct val="0"/>
              </a:spcAft>
              <a:defRPr sz="1600" b="1">
                <a:solidFill>
                  <a:schemeClr val="bg1"/>
                </a:solidFill>
                <a:latin typeface="Arial" pitchFamily="34" charset="0"/>
              </a:defRPr>
            </a:lvl9pPr>
          </a:lstStyle>
          <a:p>
            <a:r>
              <a:rPr lang="en-GB" dirty="0" smtClean="0"/>
              <a:t>Task 6.7</a:t>
            </a:r>
            <a:endParaRPr lang="en-GB" dirty="0"/>
          </a:p>
        </p:txBody>
      </p:sp>
      <p:pic>
        <p:nvPicPr>
          <p:cNvPr id="21" name="Picture 2" descr="https://lh5.googleusercontent.com/ZmJgH0SoqxQJ0LA-v3Rb7WqRt9KO5MW6Z34Oe3WUvt_3nWcLDwQpmnBxjSTv3sQreW90kJou3O_z01RBBIdgyCNf-_rXDm7Ive_nnmIearfz_GCdO9h5BUk63mDr-JE4FVu0qz41"/>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47" r="491"/>
          <a:stretch/>
        </p:blipFill>
        <p:spPr bwMode="auto">
          <a:xfrm>
            <a:off x="7722759" y="104513"/>
            <a:ext cx="1239465" cy="450538"/>
          </a:xfrm>
          <a:prstGeom prst="rect">
            <a:avLst/>
          </a:prstGeom>
          <a:noFill/>
          <a:extLst>
            <a:ext uri="{909E8E84-426E-40DD-AFC4-6F175D3DCCD1}">
              <a14:hiddenFill xmlns:a14="http://schemas.microsoft.com/office/drawing/2010/main">
                <a:solidFill>
                  <a:srgbClr val="FFFFFF"/>
                </a:solidFill>
              </a14:hiddenFill>
            </a:ext>
          </a:extLst>
        </p:spPr>
      </p:pic>
      <p:sp>
        <p:nvSpPr>
          <p:cNvPr id="25" name="Footer Placeholder 2"/>
          <p:cNvSpPr>
            <a:spLocks noGrp="1"/>
          </p:cNvSpPr>
          <p:nvPr>
            <p:ph type="ftr" sz="quarter" idx="10"/>
          </p:nvPr>
        </p:nvSpPr>
        <p:spPr>
          <a:xfrm>
            <a:off x="719138" y="5402798"/>
            <a:ext cx="6119812" cy="177271"/>
          </a:xfrm>
        </p:spPr>
        <p:txBody>
          <a:bodyPr/>
          <a:lstStyle/>
          <a:p>
            <a:pPr fontAlgn="base">
              <a:spcBef>
                <a:spcPct val="0"/>
              </a:spcBef>
              <a:spcAft>
                <a:spcPct val="0"/>
              </a:spcAft>
              <a:defRPr/>
            </a:pPr>
            <a:r>
              <a:rPr lang="sv-SE" smtClean="0"/>
              <a:t>J-F. Perrin (ILL) – 16 January 2018</a:t>
            </a:r>
            <a:endParaRPr lang="fr-FR" dirty="0"/>
          </a:p>
        </p:txBody>
      </p:sp>
      <p:sp>
        <p:nvSpPr>
          <p:cNvPr id="3" name="Slide Number Placeholder 2"/>
          <p:cNvSpPr>
            <a:spLocks noGrp="1"/>
          </p:cNvSpPr>
          <p:nvPr>
            <p:ph type="sldNum" sz="quarter" idx="11"/>
          </p:nvPr>
        </p:nvSpPr>
        <p:spPr/>
        <p:txBody>
          <a:bodyPr/>
          <a:lstStyle/>
          <a:p>
            <a:pPr>
              <a:defRPr/>
            </a:pPr>
            <a:r>
              <a:rPr lang="fr-FR" altLang="fr-FR" smtClean="0"/>
              <a:t>Page </a:t>
            </a:r>
            <a:fld id="{DC3005C4-15E9-489E-BA90-2123D33814CE}" type="slidenum">
              <a:rPr lang="fr-FR" altLang="fr-FR" smtClean="0"/>
              <a:pPr>
                <a:defRPr/>
              </a:pPr>
              <a:t>9</a:t>
            </a:fld>
            <a:endParaRPr lang="fr-FR" altLang="fr-FR" dirty="0"/>
          </a:p>
        </p:txBody>
      </p:sp>
      <p:sp>
        <p:nvSpPr>
          <p:cNvPr id="5" name="TextBox 4"/>
          <p:cNvSpPr txBox="1"/>
          <p:nvPr/>
        </p:nvSpPr>
        <p:spPr>
          <a:xfrm>
            <a:off x="265103" y="769268"/>
            <a:ext cx="8782832" cy="3693319"/>
          </a:xfrm>
          <a:prstGeom prst="rect">
            <a:avLst/>
          </a:prstGeom>
          <a:noFill/>
        </p:spPr>
        <p:txBody>
          <a:bodyPr wrap="square" rtlCol="0">
            <a:spAutoFit/>
          </a:bodyPr>
          <a:lstStyle/>
          <a:p>
            <a:r>
              <a:rPr lang="en-GB" b="1" dirty="0" smtClean="0"/>
              <a:t>Data </a:t>
            </a:r>
            <a:r>
              <a:rPr lang="en-GB" b="1" dirty="0"/>
              <a:t>archiving pilot </a:t>
            </a:r>
            <a:r>
              <a:rPr lang="en-GB" dirty="0"/>
              <a:t>(M12-M48). </a:t>
            </a:r>
            <a:r>
              <a:rPr lang="en-GB" i="1" dirty="0"/>
              <a:t>Lead: ELI, Contributors: ESS , </a:t>
            </a:r>
            <a:r>
              <a:rPr lang="en-GB" i="1" dirty="0" smtClean="0"/>
              <a:t>EGI.eu, ILL (JFP) + STFC (Brian M.)</a:t>
            </a:r>
          </a:p>
          <a:p>
            <a:endParaRPr lang="en-GB" dirty="0"/>
          </a:p>
          <a:p>
            <a:r>
              <a:rPr lang="en-GB" dirty="0"/>
              <a:t>Some of the facilities do not have a long term archiving capability and need to explore solutions for archiving their data directly into EOSC. Through this activity we will get insight on the real technical requirements necessary for archiving high throughput production data over the Internet and on the suitable economical and organisational model. This task will provide a global and practical feasibility study limiting the data to be archived to 4 PB in total over 4 years. 	</a:t>
            </a:r>
          </a:p>
          <a:p>
            <a:r>
              <a:rPr lang="en-GB" dirty="0"/>
              <a:t>	</a:t>
            </a:r>
          </a:p>
          <a:p>
            <a:r>
              <a:rPr lang="en-GB" dirty="0" smtClean="0"/>
              <a:t>Initial activities: …</a:t>
            </a:r>
          </a:p>
          <a:p>
            <a:endParaRPr lang="en-GB" dirty="0"/>
          </a:p>
          <a:p>
            <a:endParaRPr lang="en-GB" dirty="0" smtClean="0"/>
          </a:p>
        </p:txBody>
      </p:sp>
      <p:sp>
        <p:nvSpPr>
          <p:cNvPr id="10" name="Footer Placeholder 5"/>
          <p:cNvSpPr txBox="1">
            <a:spLocks/>
          </p:cNvSpPr>
          <p:nvPr/>
        </p:nvSpPr>
        <p:spPr bwMode="gray">
          <a:xfrm>
            <a:off x="6156176" y="5233764"/>
            <a:ext cx="2272448" cy="412873"/>
          </a:xfrm>
          <a:prstGeom prst="rect">
            <a:avLst/>
          </a:prstGeom>
          <a:solidFill>
            <a:schemeClr val="bg1"/>
          </a:solidFill>
          <a:ln>
            <a:miter lim="800000"/>
            <a:headEnd/>
            <a:tailEnd/>
          </a:ln>
        </p:spPr>
        <p:txBody>
          <a:bodyPr vert="horz" wrap="square" lIns="0" tIns="0" rIns="0" bIns="0" numCol="1" rtlCol="0" anchor="b" anchorCtr="0" compatLnSpc="1">
            <a:prstTxWarp prst="textNoShape">
              <a:avLst/>
            </a:prstTxWarp>
            <a:noAutofit/>
          </a:bodyPr>
          <a:lstStyle>
            <a:defPPr>
              <a:defRPr lang="fr-FR"/>
            </a:defPPr>
            <a:lvl1pPr algn="l" rtl="0" eaLnBrk="1" fontAlgn="auto" hangingPunct="1">
              <a:spcBef>
                <a:spcPts val="0"/>
              </a:spcBef>
              <a:spcAft>
                <a:spcPts val="0"/>
              </a:spcAft>
              <a:defRPr sz="800" b="1" kern="1200" cap="none" baseline="0">
                <a:solidFill>
                  <a:schemeClr val="tx2"/>
                </a:solidFill>
                <a:latin typeface="+mn-lt"/>
                <a:ea typeface="+mn-ea"/>
                <a:cs typeface="+mn-cs"/>
              </a:defRPr>
            </a:lvl1pPr>
            <a:lvl2pPr marL="405216" algn="l" rtl="0" fontAlgn="base">
              <a:spcBef>
                <a:spcPct val="0"/>
              </a:spcBef>
              <a:spcAft>
                <a:spcPct val="0"/>
              </a:spcAft>
              <a:defRPr kern="1200">
                <a:solidFill>
                  <a:schemeClr val="tx1"/>
                </a:solidFill>
                <a:latin typeface="Arial" pitchFamily="34" charset="0"/>
                <a:ea typeface="+mn-ea"/>
                <a:cs typeface="Arial" pitchFamily="34" charset="0"/>
              </a:defRPr>
            </a:lvl2pPr>
            <a:lvl3pPr marL="810433" algn="l" rtl="0" fontAlgn="base">
              <a:spcBef>
                <a:spcPct val="0"/>
              </a:spcBef>
              <a:spcAft>
                <a:spcPct val="0"/>
              </a:spcAft>
              <a:defRPr kern="1200">
                <a:solidFill>
                  <a:schemeClr val="tx1"/>
                </a:solidFill>
                <a:latin typeface="Arial" pitchFamily="34" charset="0"/>
                <a:ea typeface="+mn-ea"/>
                <a:cs typeface="Arial" pitchFamily="34" charset="0"/>
              </a:defRPr>
            </a:lvl3pPr>
            <a:lvl4pPr marL="1215649" algn="l" rtl="0" fontAlgn="base">
              <a:spcBef>
                <a:spcPct val="0"/>
              </a:spcBef>
              <a:spcAft>
                <a:spcPct val="0"/>
              </a:spcAft>
              <a:defRPr kern="1200">
                <a:solidFill>
                  <a:schemeClr val="tx1"/>
                </a:solidFill>
                <a:latin typeface="Arial" pitchFamily="34" charset="0"/>
                <a:ea typeface="+mn-ea"/>
                <a:cs typeface="Arial" pitchFamily="34" charset="0"/>
              </a:defRPr>
            </a:lvl4pPr>
            <a:lvl5pPr marL="1620865" algn="l" rtl="0" fontAlgn="base">
              <a:spcBef>
                <a:spcPct val="0"/>
              </a:spcBef>
              <a:spcAft>
                <a:spcPct val="0"/>
              </a:spcAft>
              <a:defRPr kern="1200">
                <a:solidFill>
                  <a:schemeClr val="tx1"/>
                </a:solidFill>
                <a:latin typeface="Arial" pitchFamily="34" charset="0"/>
                <a:ea typeface="+mn-ea"/>
                <a:cs typeface="Arial" pitchFamily="34" charset="0"/>
              </a:defRPr>
            </a:lvl5pPr>
            <a:lvl6pPr marL="2026082" algn="l" defTabSz="810433" rtl="0" eaLnBrk="1" latinLnBrk="0" hangingPunct="1">
              <a:defRPr kern="1200">
                <a:solidFill>
                  <a:schemeClr val="tx1"/>
                </a:solidFill>
                <a:latin typeface="Arial" pitchFamily="34" charset="0"/>
                <a:ea typeface="+mn-ea"/>
                <a:cs typeface="Arial" pitchFamily="34" charset="0"/>
              </a:defRPr>
            </a:lvl6pPr>
            <a:lvl7pPr marL="2431298" algn="l" defTabSz="810433" rtl="0" eaLnBrk="1" latinLnBrk="0" hangingPunct="1">
              <a:defRPr kern="1200">
                <a:solidFill>
                  <a:schemeClr val="tx1"/>
                </a:solidFill>
                <a:latin typeface="Arial" pitchFamily="34" charset="0"/>
                <a:ea typeface="+mn-ea"/>
                <a:cs typeface="Arial" pitchFamily="34" charset="0"/>
              </a:defRPr>
            </a:lvl7pPr>
            <a:lvl8pPr marL="2836515" algn="l" defTabSz="810433" rtl="0" eaLnBrk="1" latinLnBrk="0" hangingPunct="1">
              <a:defRPr kern="1200">
                <a:solidFill>
                  <a:schemeClr val="tx1"/>
                </a:solidFill>
                <a:latin typeface="Arial" pitchFamily="34" charset="0"/>
                <a:ea typeface="+mn-ea"/>
                <a:cs typeface="Arial" pitchFamily="34" charset="0"/>
              </a:defRPr>
            </a:lvl8pPr>
            <a:lvl9pPr marL="3241731" algn="l" defTabSz="810433" rtl="0" eaLnBrk="1" latinLnBrk="0" hangingPunct="1">
              <a:defRPr kern="1200">
                <a:solidFill>
                  <a:schemeClr val="tx1"/>
                </a:solidFill>
                <a:latin typeface="Arial" pitchFamily="34" charset="0"/>
                <a:ea typeface="+mn-ea"/>
                <a:cs typeface="Arial" pitchFamily="34" charset="0"/>
              </a:defRPr>
            </a:lvl9pPr>
          </a:lstStyle>
          <a:p>
            <a:pPr fontAlgn="base">
              <a:spcBef>
                <a:spcPct val="0"/>
              </a:spcBef>
              <a:spcAft>
                <a:spcPct val="0"/>
              </a:spcAft>
              <a:defRPr/>
            </a:pPr>
            <a:r>
              <a:rPr lang="en-US" sz="700" smtClean="0"/>
              <a:t>This project has received funding from the European Union's Horizon 2020 research and innovation programme under grant agreement No 823852</a:t>
            </a:r>
            <a:endParaRPr lang="fr-FR" sz="700" dirty="0"/>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28624" y="5233764"/>
            <a:ext cx="619311" cy="412874"/>
          </a:xfrm>
          <a:prstGeom prst="rect">
            <a:avLst/>
          </a:prstGeom>
        </p:spPr>
      </p:pic>
    </p:spTree>
    <p:extLst>
      <p:ext uri="{BB962C8B-B14F-4D97-AF65-F5344CB8AC3E}">
        <p14:creationId xmlns:p14="http://schemas.microsoft.com/office/powerpoint/2010/main" val="1941873681"/>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Blank">
  <a:themeElements>
    <a:clrScheme name="ESRF-LightBlue">
      <a:dk1>
        <a:sysClr val="windowText" lastClr="000000"/>
      </a:dk1>
      <a:lt1>
        <a:sysClr val="window" lastClr="FFFFFF"/>
      </a:lt1>
      <a:dk2>
        <a:srgbClr val="132577"/>
      </a:dk2>
      <a:lt2>
        <a:srgbClr val="51A026"/>
      </a:lt2>
      <a:accent1>
        <a:srgbClr val="132577"/>
      </a:accent1>
      <a:accent2>
        <a:srgbClr val="ED7703"/>
      </a:accent2>
      <a:accent3>
        <a:srgbClr val="F4A300"/>
      </a:accent3>
      <a:accent4>
        <a:srgbClr val="FFDD00"/>
      </a:accent4>
      <a:accent5>
        <a:srgbClr val="AF007C"/>
      </a:accent5>
      <a:accent6>
        <a:srgbClr val="0098D4"/>
      </a:accent6>
      <a:hlink>
        <a:srgbClr val="000000"/>
      </a:hlink>
      <a:folHlink>
        <a:srgbClr val="000000"/>
      </a:folHlink>
    </a:clrScheme>
    <a:fontScheme name="Solocal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Blank.potx" id="{67C11CAC-9023-4D7C-A201-0E73168C1C5C}" vid="{657381B9-D2A2-47F3-8C63-832BC4565506}"/>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4551</TotalTime>
  <Words>1053</Words>
  <Application>Microsoft Office PowerPoint</Application>
  <PresentationFormat>Affichage à l'écran (16:10)</PresentationFormat>
  <Paragraphs>129</Paragraphs>
  <Slides>11</Slides>
  <Notes>8</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11</vt:i4>
      </vt:variant>
    </vt:vector>
  </HeadingPairs>
  <TitlesOfParts>
    <vt:vector size="18" baseType="lpstr">
      <vt:lpstr>Arial</vt:lpstr>
      <vt:lpstr>Arial (Headings)</vt:lpstr>
      <vt:lpstr>Calibri</vt:lpstr>
      <vt:lpstr>ITCOfficinaSans LT Book</vt:lpstr>
      <vt:lpstr>JasmineUPC</vt:lpstr>
      <vt:lpstr>Wingdings</vt:lpstr>
      <vt:lpstr>Blank</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Task 6.8</vt:lpstr>
      <vt:lpstr>Deliverables</vt:lpstr>
    </vt:vector>
  </TitlesOfParts>
  <Company>ESRF</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Jordi Bodera</dc:creator>
  <cp:lastModifiedBy>Jean-Francois Perrin</cp:lastModifiedBy>
  <cp:revision>2946</cp:revision>
  <dcterms:created xsi:type="dcterms:W3CDTF">2014-01-15T16:07:23Z</dcterms:created>
  <dcterms:modified xsi:type="dcterms:W3CDTF">2019-01-16T08:37:10Z</dcterms:modified>
</cp:coreProperties>
</file>