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68" r:id="rId2"/>
    <p:sldId id="317" r:id="rId3"/>
    <p:sldId id="301" r:id="rId4"/>
    <p:sldId id="302" r:id="rId5"/>
    <p:sldId id="303" r:id="rId6"/>
    <p:sldId id="305" r:id="rId7"/>
    <p:sldId id="304" r:id="rId8"/>
    <p:sldId id="306" r:id="rId9"/>
    <p:sldId id="307" r:id="rId10"/>
    <p:sldId id="308" r:id="rId11"/>
    <p:sldId id="309" r:id="rId12"/>
    <p:sldId id="311" r:id="rId13"/>
    <p:sldId id="316" r:id="rId14"/>
    <p:sldId id="312" r:id="rId15"/>
    <p:sldId id="310" r:id="rId16"/>
    <p:sldId id="315" r:id="rId17"/>
    <p:sldId id="300" r:id="rId18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9648" autoAdjust="0"/>
  </p:normalViewPr>
  <p:slideViewPr>
    <p:cSldViewPr>
      <p:cViewPr varScale="1">
        <p:scale>
          <a:sx n="84" d="100"/>
          <a:sy n="84" d="100"/>
        </p:scale>
        <p:origin x="-952" y="-104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F70B7-FC92-A342-9DF2-0C703AA96B51}" type="doc">
      <dgm:prSet loTypeId="urn:microsoft.com/office/officeart/2005/8/layout/venn1" loCatId="" qsTypeId="urn:microsoft.com/office/officeart/2005/8/quickstyle/simple4" qsCatId="simple" csTypeId="urn:microsoft.com/office/officeart/2005/8/colors/colorful4" csCatId="colorful" phldr="1"/>
      <dgm:spPr/>
    </dgm:pt>
    <dgm:pt modelId="{C9506316-2012-2241-BFB3-010369580B3F}">
      <dgm:prSet phldrT="[Text]"/>
      <dgm:spPr/>
      <dgm:t>
        <a:bodyPr/>
        <a:lstStyle/>
        <a:p>
          <a:r>
            <a:rPr lang="en-US" dirty="0" smtClean="0"/>
            <a:t>EOSC Service Catalogue Integration</a:t>
          </a:r>
          <a:endParaRPr lang="en-US" dirty="0"/>
        </a:p>
      </dgm:t>
    </dgm:pt>
    <dgm:pt modelId="{01379378-E84C-2546-A244-86259190ED43}" type="parTrans" cxnId="{D2C6E897-D1DA-7C42-B6D8-BEDF578BD713}">
      <dgm:prSet/>
      <dgm:spPr/>
      <dgm:t>
        <a:bodyPr/>
        <a:lstStyle/>
        <a:p>
          <a:endParaRPr lang="en-US"/>
        </a:p>
      </dgm:t>
    </dgm:pt>
    <dgm:pt modelId="{36683F91-1D37-B942-8AAA-AC292AB6F8B8}" type="sibTrans" cxnId="{D2C6E897-D1DA-7C42-B6D8-BEDF578BD713}">
      <dgm:prSet/>
      <dgm:spPr/>
      <dgm:t>
        <a:bodyPr/>
        <a:lstStyle/>
        <a:p>
          <a:endParaRPr lang="en-US"/>
        </a:p>
      </dgm:t>
    </dgm:pt>
    <dgm:pt modelId="{8A940B6F-69A1-E742-A6DE-D6B54A61D9A9}">
      <dgm:prSet phldrT="[Text]"/>
      <dgm:spPr/>
      <dgm:t>
        <a:bodyPr/>
        <a:lstStyle/>
        <a:p>
          <a:r>
            <a:rPr lang="en-US" dirty="0" smtClean="0"/>
            <a:t>EGI Federated Cloud</a:t>
          </a:r>
          <a:endParaRPr lang="en-US" dirty="0"/>
        </a:p>
      </dgm:t>
    </dgm:pt>
    <dgm:pt modelId="{09B6DE4C-D201-F749-9274-D3CBA19A78BC}" type="parTrans" cxnId="{A6EA7362-EFFC-8848-8338-D81FC1F7D384}">
      <dgm:prSet/>
      <dgm:spPr/>
      <dgm:t>
        <a:bodyPr/>
        <a:lstStyle/>
        <a:p>
          <a:endParaRPr lang="en-US"/>
        </a:p>
      </dgm:t>
    </dgm:pt>
    <dgm:pt modelId="{5571CFE6-2DB4-CA47-9923-F0C09686F91B}" type="sibTrans" cxnId="{A6EA7362-EFFC-8848-8338-D81FC1F7D384}">
      <dgm:prSet/>
      <dgm:spPr/>
      <dgm:t>
        <a:bodyPr/>
        <a:lstStyle/>
        <a:p>
          <a:endParaRPr lang="en-US"/>
        </a:p>
      </dgm:t>
    </dgm:pt>
    <dgm:pt modelId="{CDEC50BB-7CAD-FE4D-8D5B-65CA3DE6D35E}">
      <dgm:prSet phldrT="[Text]"/>
      <dgm:spPr/>
      <dgm:t>
        <a:bodyPr/>
        <a:lstStyle/>
        <a:p>
          <a:r>
            <a:rPr lang="en-US" dirty="0" smtClean="0"/>
            <a:t>EGI Notebooks and Applications on demand</a:t>
          </a:r>
          <a:endParaRPr lang="en-US" dirty="0"/>
        </a:p>
      </dgm:t>
    </dgm:pt>
    <dgm:pt modelId="{83717CB6-9067-F746-9689-7A267F14BA4C}" type="parTrans" cxnId="{2F492AC3-F8F9-AA4F-8307-7016AA641766}">
      <dgm:prSet/>
      <dgm:spPr/>
      <dgm:t>
        <a:bodyPr/>
        <a:lstStyle/>
        <a:p>
          <a:endParaRPr lang="en-US"/>
        </a:p>
      </dgm:t>
    </dgm:pt>
    <dgm:pt modelId="{E53CACA0-EA76-3B40-8AFC-3090839DE072}" type="sibTrans" cxnId="{2F492AC3-F8F9-AA4F-8307-7016AA641766}">
      <dgm:prSet/>
      <dgm:spPr/>
      <dgm:t>
        <a:bodyPr/>
        <a:lstStyle/>
        <a:p>
          <a:endParaRPr lang="en-US"/>
        </a:p>
      </dgm:t>
    </dgm:pt>
    <dgm:pt modelId="{4FC849C9-2ED0-4B4C-9C21-7838AC519CE9}">
      <dgm:prSet phldrT="[Text]"/>
      <dgm:spPr/>
      <dgm:t>
        <a:bodyPr/>
        <a:lstStyle/>
        <a:p>
          <a:r>
            <a:rPr lang="en-US" dirty="0" smtClean="0"/>
            <a:t>Data Transfer</a:t>
          </a:r>
          <a:endParaRPr lang="en-US" dirty="0"/>
        </a:p>
      </dgm:t>
    </dgm:pt>
    <dgm:pt modelId="{6309923A-7390-C04C-8041-6956AE784F5E}" type="parTrans" cxnId="{A19B6E44-3A70-8144-AE52-D3E32274866E}">
      <dgm:prSet/>
      <dgm:spPr/>
      <dgm:t>
        <a:bodyPr/>
        <a:lstStyle/>
        <a:p>
          <a:endParaRPr lang="en-US"/>
        </a:p>
      </dgm:t>
    </dgm:pt>
    <dgm:pt modelId="{6C3816B4-075D-0444-98C2-1B532A6C7A35}" type="sibTrans" cxnId="{A19B6E44-3A70-8144-AE52-D3E32274866E}">
      <dgm:prSet/>
      <dgm:spPr/>
      <dgm:t>
        <a:bodyPr/>
        <a:lstStyle/>
        <a:p>
          <a:endParaRPr lang="en-US"/>
        </a:p>
      </dgm:t>
    </dgm:pt>
    <dgm:pt modelId="{BC003B25-A2CE-A148-97BF-9CAC56479392}">
      <dgm:prSet phldrT="[Text]"/>
      <dgm:spPr/>
      <dgm:t>
        <a:bodyPr/>
        <a:lstStyle/>
        <a:p>
          <a:r>
            <a:rPr lang="en-US" dirty="0" smtClean="0"/>
            <a:t>Data Archiving</a:t>
          </a:r>
          <a:endParaRPr lang="en-US" dirty="0"/>
        </a:p>
      </dgm:t>
    </dgm:pt>
    <dgm:pt modelId="{87DC08D3-F320-284D-BAAA-05E384AFD61F}" type="parTrans" cxnId="{A11997A3-0F95-DD45-B0E4-B09BEF2D146A}">
      <dgm:prSet/>
      <dgm:spPr/>
      <dgm:t>
        <a:bodyPr/>
        <a:lstStyle/>
        <a:p>
          <a:endParaRPr lang="en-US"/>
        </a:p>
      </dgm:t>
    </dgm:pt>
    <dgm:pt modelId="{CC2E8B4E-54E5-7445-8E23-80699A688820}" type="sibTrans" cxnId="{A11997A3-0F95-DD45-B0E4-B09BEF2D146A}">
      <dgm:prSet/>
      <dgm:spPr/>
      <dgm:t>
        <a:bodyPr/>
        <a:lstStyle/>
        <a:p>
          <a:endParaRPr lang="en-US"/>
        </a:p>
      </dgm:t>
    </dgm:pt>
    <dgm:pt modelId="{DBD4B12A-69DA-2B47-816C-AB62A5FD8B84}">
      <dgm:prSet phldrT="[Text]"/>
      <dgm:spPr/>
      <dgm:t>
        <a:bodyPr/>
        <a:lstStyle/>
        <a:p>
          <a:r>
            <a:rPr lang="en-US" dirty="0" smtClean="0"/>
            <a:t>Metadata harvesting</a:t>
          </a:r>
          <a:endParaRPr lang="en-US" dirty="0"/>
        </a:p>
      </dgm:t>
    </dgm:pt>
    <dgm:pt modelId="{334D5E4C-DF75-184E-8D3F-1881AD6ED300}" type="parTrans" cxnId="{BFFD04C0-BC48-D244-A3FF-2E7029A9AA9C}">
      <dgm:prSet/>
      <dgm:spPr/>
      <dgm:t>
        <a:bodyPr/>
        <a:lstStyle/>
        <a:p>
          <a:endParaRPr lang="en-US"/>
        </a:p>
      </dgm:t>
    </dgm:pt>
    <dgm:pt modelId="{B35D9601-D0E2-6541-B191-80C15A8163D6}" type="sibTrans" cxnId="{BFFD04C0-BC48-D244-A3FF-2E7029A9AA9C}">
      <dgm:prSet/>
      <dgm:spPr/>
      <dgm:t>
        <a:bodyPr/>
        <a:lstStyle/>
        <a:p>
          <a:endParaRPr lang="en-US"/>
        </a:p>
      </dgm:t>
    </dgm:pt>
    <dgm:pt modelId="{39546F0D-F96B-BC4D-B2AA-22EAFF80BECA}" type="pres">
      <dgm:prSet presAssocID="{307F70B7-FC92-A342-9DF2-0C703AA96B51}" presName="compositeShape" presStyleCnt="0">
        <dgm:presLayoutVars>
          <dgm:chMax val="7"/>
          <dgm:dir/>
          <dgm:resizeHandles val="exact"/>
        </dgm:presLayoutVars>
      </dgm:prSet>
      <dgm:spPr/>
    </dgm:pt>
    <dgm:pt modelId="{6DD7E2B9-E651-3944-AF63-D319A53CC360}" type="pres">
      <dgm:prSet presAssocID="{C9506316-2012-2241-BFB3-010369580B3F}" presName="circ1" presStyleLbl="vennNode1" presStyleIdx="0" presStyleCnt="6"/>
      <dgm:spPr/>
    </dgm:pt>
    <dgm:pt modelId="{5C711F3D-B3FA-5049-846D-74419FA66ABF}" type="pres">
      <dgm:prSet presAssocID="{C9506316-2012-2241-BFB3-010369580B3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4AA983-B12E-0A4F-8816-2D1C53B8BDBB}" type="pres">
      <dgm:prSet presAssocID="{8A940B6F-69A1-E742-A6DE-D6B54A61D9A9}" presName="circ2" presStyleLbl="vennNode1" presStyleIdx="1" presStyleCnt="6"/>
      <dgm:spPr/>
      <dgm:t>
        <a:bodyPr/>
        <a:lstStyle/>
        <a:p>
          <a:endParaRPr lang="en-US"/>
        </a:p>
      </dgm:t>
    </dgm:pt>
    <dgm:pt modelId="{E310FD12-9D91-9343-BD9B-D1B86CA24D6F}" type="pres">
      <dgm:prSet presAssocID="{8A940B6F-69A1-E742-A6DE-D6B54A61D9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8767F-C330-E04B-9599-6F5AD7510E37}" type="pres">
      <dgm:prSet presAssocID="{CDEC50BB-7CAD-FE4D-8D5B-65CA3DE6D35E}" presName="circ3" presStyleLbl="vennNode1" presStyleIdx="2" presStyleCnt="6"/>
      <dgm:spPr/>
      <dgm:t>
        <a:bodyPr/>
        <a:lstStyle/>
        <a:p>
          <a:endParaRPr lang="en-US"/>
        </a:p>
      </dgm:t>
    </dgm:pt>
    <dgm:pt modelId="{97A6EF55-C909-4F4E-9790-47857643AB08}" type="pres">
      <dgm:prSet presAssocID="{CDEC50BB-7CAD-FE4D-8D5B-65CA3DE6D35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3A87E-EB51-FA4D-927A-8F6BDAB3ACEC}" type="pres">
      <dgm:prSet presAssocID="{4FC849C9-2ED0-4B4C-9C21-7838AC519CE9}" presName="circ4" presStyleLbl="vennNode1" presStyleIdx="3" presStyleCnt="6"/>
      <dgm:spPr/>
    </dgm:pt>
    <dgm:pt modelId="{3D674B53-1CB6-444B-9B02-08C5DBD6F5E5}" type="pres">
      <dgm:prSet presAssocID="{4FC849C9-2ED0-4B4C-9C21-7838AC519CE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6224B-6821-694E-9619-B462AA88DA04}" type="pres">
      <dgm:prSet presAssocID="{BC003B25-A2CE-A148-97BF-9CAC56479392}" presName="circ5" presStyleLbl="vennNode1" presStyleIdx="4" presStyleCnt="6"/>
      <dgm:spPr/>
    </dgm:pt>
    <dgm:pt modelId="{DBA898D9-B02B-1447-94E8-6623098BF534}" type="pres">
      <dgm:prSet presAssocID="{BC003B25-A2CE-A148-97BF-9CAC5647939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2E2F0-DA3F-8E4A-902E-49010D9A4C93}" type="pres">
      <dgm:prSet presAssocID="{DBD4B12A-69DA-2B47-816C-AB62A5FD8B84}" presName="circ6" presStyleLbl="vennNode1" presStyleIdx="5" presStyleCnt="6"/>
      <dgm:spPr/>
    </dgm:pt>
    <dgm:pt modelId="{E659A15F-A7D1-D040-9159-0A37C90EA8B6}" type="pres">
      <dgm:prSet presAssocID="{DBD4B12A-69DA-2B47-816C-AB62A5FD8B84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C6E897-D1DA-7C42-B6D8-BEDF578BD713}" srcId="{307F70B7-FC92-A342-9DF2-0C703AA96B51}" destId="{C9506316-2012-2241-BFB3-010369580B3F}" srcOrd="0" destOrd="0" parTransId="{01379378-E84C-2546-A244-86259190ED43}" sibTransId="{36683F91-1D37-B942-8AAA-AC292AB6F8B8}"/>
    <dgm:cxn modelId="{A11997A3-0F95-DD45-B0E4-B09BEF2D146A}" srcId="{307F70B7-FC92-A342-9DF2-0C703AA96B51}" destId="{BC003B25-A2CE-A148-97BF-9CAC56479392}" srcOrd="4" destOrd="0" parTransId="{87DC08D3-F320-284D-BAAA-05E384AFD61F}" sibTransId="{CC2E8B4E-54E5-7445-8E23-80699A688820}"/>
    <dgm:cxn modelId="{E8FC7364-AA85-0F49-AD99-13BE45F84B93}" type="presOf" srcId="{BC003B25-A2CE-A148-97BF-9CAC56479392}" destId="{DBA898D9-B02B-1447-94E8-6623098BF534}" srcOrd="0" destOrd="0" presId="urn:microsoft.com/office/officeart/2005/8/layout/venn1"/>
    <dgm:cxn modelId="{BFFD04C0-BC48-D244-A3FF-2E7029A9AA9C}" srcId="{307F70B7-FC92-A342-9DF2-0C703AA96B51}" destId="{DBD4B12A-69DA-2B47-816C-AB62A5FD8B84}" srcOrd="5" destOrd="0" parTransId="{334D5E4C-DF75-184E-8D3F-1881AD6ED300}" sibTransId="{B35D9601-D0E2-6541-B191-80C15A8163D6}"/>
    <dgm:cxn modelId="{319BD656-963C-6F47-9CA9-02300C1B5F5E}" type="presOf" srcId="{C9506316-2012-2241-BFB3-010369580B3F}" destId="{5C711F3D-B3FA-5049-846D-74419FA66ABF}" srcOrd="0" destOrd="0" presId="urn:microsoft.com/office/officeart/2005/8/layout/venn1"/>
    <dgm:cxn modelId="{196DCB63-CB41-D94F-ACF9-15B142602609}" type="presOf" srcId="{8A940B6F-69A1-E742-A6DE-D6B54A61D9A9}" destId="{E310FD12-9D91-9343-BD9B-D1B86CA24D6F}" srcOrd="0" destOrd="0" presId="urn:microsoft.com/office/officeart/2005/8/layout/venn1"/>
    <dgm:cxn modelId="{8F26F786-3C88-E840-ABD6-4B8F7C59A985}" type="presOf" srcId="{307F70B7-FC92-A342-9DF2-0C703AA96B51}" destId="{39546F0D-F96B-BC4D-B2AA-22EAFF80BECA}" srcOrd="0" destOrd="0" presId="urn:microsoft.com/office/officeart/2005/8/layout/venn1"/>
    <dgm:cxn modelId="{6AA2C5E8-C663-8C4B-AB33-F0D4832B41FE}" type="presOf" srcId="{DBD4B12A-69DA-2B47-816C-AB62A5FD8B84}" destId="{E659A15F-A7D1-D040-9159-0A37C90EA8B6}" srcOrd="0" destOrd="0" presId="urn:microsoft.com/office/officeart/2005/8/layout/venn1"/>
    <dgm:cxn modelId="{2F492AC3-F8F9-AA4F-8307-7016AA641766}" srcId="{307F70B7-FC92-A342-9DF2-0C703AA96B51}" destId="{CDEC50BB-7CAD-FE4D-8D5B-65CA3DE6D35E}" srcOrd="2" destOrd="0" parTransId="{83717CB6-9067-F746-9689-7A267F14BA4C}" sibTransId="{E53CACA0-EA76-3B40-8AFC-3090839DE072}"/>
    <dgm:cxn modelId="{16F18DAB-5837-A644-B0C2-B048754A56FF}" type="presOf" srcId="{4FC849C9-2ED0-4B4C-9C21-7838AC519CE9}" destId="{3D674B53-1CB6-444B-9B02-08C5DBD6F5E5}" srcOrd="0" destOrd="0" presId="urn:microsoft.com/office/officeart/2005/8/layout/venn1"/>
    <dgm:cxn modelId="{A6EA7362-EFFC-8848-8338-D81FC1F7D384}" srcId="{307F70B7-FC92-A342-9DF2-0C703AA96B51}" destId="{8A940B6F-69A1-E742-A6DE-D6B54A61D9A9}" srcOrd="1" destOrd="0" parTransId="{09B6DE4C-D201-F749-9274-D3CBA19A78BC}" sibTransId="{5571CFE6-2DB4-CA47-9923-F0C09686F91B}"/>
    <dgm:cxn modelId="{A19B6E44-3A70-8144-AE52-D3E32274866E}" srcId="{307F70B7-FC92-A342-9DF2-0C703AA96B51}" destId="{4FC849C9-2ED0-4B4C-9C21-7838AC519CE9}" srcOrd="3" destOrd="0" parTransId="{6309923A-7390-C04C-8041-6956AE784F5E}" sibTransId="{6C3816B4-075D-0444-98C2-1B532A6C7A35}"/>
    <dgm:cxn modelId="{E1E700BB-0390-CA4A-8B8B-22B97F1FA4DC}" type="presOf" srcId="{CDEC50BB-7CAD-FE4D-8D5B-65CA3DE6D35E}" destId="{97A6EF55-C909-4F4E-9790-47857643AB08}" srcOrd="0" destOrd="0" presId="urn:microsoft.com/office/officeart/2005/8/layout/venn1"/>
    <dgm:cxn modelId="{55A76900-B2C7-D54C-B2B9-18D91E165299}" type="presParOf" srcId="{39546F0D-F96B-BC4D-B2AA-22EAFF80BECA}" destId="{6DD7E2B9-E651-3944-AF63-D319A53CC360}" srcOrd="0" destOrd="0" presId="urn:microsoft.com/office/officeart/2005/8/layout/venn1"/>
    <dgm:cxn modelId="{7B930303-20CF-BF4A-82C0-8C79574481D4}" type="presParOf" srcId="{39546F0D-F96B-BC4D-B2AA-22EAFF80BECA}" destId="{5C711F3D-B3FA-5049-846D-74419FA66ABF}" srcOrd="1" destOrd="0" presId="urn:microsoft.com/office/officeart/2005/8/layout/venn1"/>
    <dgm:cxn modelId="{012224F5-518A-BF41-81BF-6E7CE4A9CF0B}" type="presParOf" srcId="{39546F0D-F96B-BC4D-B2AA-22EAFF80BECA}" destId="{454AA983-B12E-0A4F-8816-2D1C53B8BDBB}" srcOrd="2" destOrd="0" presId="urn:microsoft.com/office/officeart/2005/8/layout/venn1"/>
    <dgm:cxn modelId="{2FFCF31D-3B73-0040-9E45-08053E210F27}" type="presParOf" srcId="{39546F0D-F96B-BC4D-B2AA-22EAFF80BECA}" destId="{E310FD12-9D91-9343-BD9B-D1B86CA24D6F}" srcOrd="3" destOrd="0" presId="urn:microsoft.com/office/officeart/2005/8/layout/venn1"/>
    <dgm:cxn modelId="{B385E24E-300D-2F45-8BAD-01F5D0ED81E9}" type="presParOf" srcId="{39546F0D-F96B-BC4D-B2AA-22EAFF80BECA}" destId="{AFC8767F-C330-E04B-9599-6F5AD7510E37}" srcOrd="4" destOrd="0" presId="urn:microsoft.com/office/officeart/2005/8/layout/venn1"/>
    <dgm:cxn modelId="{57E78A9E-AE89-724A-8ADC-2BEE77A62ACB}" type="presParOf" srcId="{39546F0D-F96B-BC4D-B2AA-22EAFF80BECA}" destId="{97A6EF55-C909-4F4E-9790-47857643AB08}" srcOrd="5" destOrd="0" presId="urn:microsoft.com/office/officeart/2005/8/layout/venn1"/>
    <dgm:cxn modelId="{E27A7A71-03A7-5F40-A6A8-B02255AC0B87}" type="presParOf" srcId="{39546F0D-F96B-BC4D-B2AA-22EAFF80BECA}" destId="{93D3A87E-EB51-FA4D-927A-8F6BDAB3ACEC}" srcOrd="6" destOrd="0" presId="urn:microsoft.com/office/officeart/2005/8/layout/venn1"/>
    <dgm:cxn modelId="{886A8874-03F5-114E-9EE0-330D3A239EBE}" type="presParOf" srcId="{39546F0D-F96B-BC4D-B2AA-22EAFF80BECA}" destId="{3D674B53-1CB6-444B-9B02-08C5DBD6F5E5}" srcOrd="7" destOrd="0" presId="urn:microsoft.com/office/officeart/2005/8/layout/venn1"/>
    <dgm:cxn modelId="{B1ED5043-4B06-3242-B551-822301E11414}" type="presParOf" srcId="{39546F0D-F96B-BC4D-B2AA-22EAFF80BECA}" destId="{7316224B-6821-694E-9619-B462AA88DA04}" srcOrd="8" destOrd="0" presId="urn:microsoft.com/office/officeart/2005/8/layout/venn1"/>
    <dgm:cxn modelId="{9C5E462B-D2C1-7C40-91F0-EE236C0444BB}" type="presParOf" srcId="{39546F0D-F96B-BC4D-B2AA-22EAFF80BECA}" destId="{DBA898D9-B02B-1447-94E8-6623098BF534}" srcOrd="9" destOrd="0" presId="urn:microsoft.com/office/officeart/2005/8/layout/venn1"/>
    <dgm:cxn modelId="{E0FC972B-663F-454A-A9B4-1B40A9377597}" type="presParOf" srcId="{39546F0D-F96B-BC4D-B2AA-22EAFF80BECA}" destId="{C722E2F0-DA3F-8E4A-902E-49010D9A4C93}" srcOrd="10" destOrd="0" presId="urn:microsoft.com/office/officeart/2005/8/layout/venn1"/>
    <dgm:cxn modelId="{3EE87552-5B8D-6440-A97D-71C6F7C92D18}" type="presParOf" srcId="{39546F0D-F96B-BC4D-B2AA-22EAFF80BECA}" destId="{E659A15F-A7D1-D040-9159-0A37C90EA8B6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7E2B9-E651-3944-AF63-D319A53CC360}">
      <dsp:nvSpPr>
        <dsp:cNvPr id="0" name=""/>
        <dsp:cNvSpPr/>
      </dsp:nvSpPr>
      <dsp:spPr>
        <a:xfrm>
          <a:off x="3557614" y="1031358"/>
          <a:ext cx="1381715" cy="13817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711F3D-B3FA-5049-846D-74419FA66ABF}">
      <dsp:nvSpPr>
        <dsp:cNvPr id="0" name=""/>
        <dsp:cNvSpPr/>
      </dsp:nvSpPr>
      <dsp:spPr>
        <a:xfrm>
          <a:off x="3384899" y="0"/>
          <a:ext cx="1727144" cy="940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EOSC Service Catalogue Integration</a:t>
          </a:r>
          <a:endParaRPr lang="en-US" sz="1900" kern="1200" dirty="0"/>
        </a:p>
      </dsp:txBody>
      <dsp:txXfrm>
        <a:off x="3384899" y="0"/>
        <a:ext cx="1727144" cy="940857"/>
      </dsp:txXfrm>
    </dsp:sp>
    <dsp:sp modelId="{454AA983-B12E-0A4F-8816-2D1C53B8BDBB}">
      <dsp:nvSpPr>
        <dsp:cNvPr id="0" name=""/>
        <dsp:cNvSpPr/>
      </dsp:nvSpPr>
      <dsp:spPr>
        <a:xfrm>
          <a:off x="4006096" y="1290318"/>
          <a:ext cx="1381715" cy="13817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3185822"/>
                <a:satOff val="0"/>
                <a:lumOff val="-3137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3185822"/>
                <a:satOff val="0"/>
                <a:lumOff val="-3137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3185822"/>
                <a:satOff val="0"/>
                <a:lumOff val="-31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10FD12-9D91-9343-BD9B-D1B86CA24D6F}">
      <dsp:nvSpPr>
        <dsp:cNvPr id="0" name=""/>
        <dsp:cNvSpPr/>
      </dsp:nvSpPr>
      <dsp:spPr>
        <a:xfrm>
          <a:off x="5490289" y="896054"/>
          <a:ext cx="1636757" cy="10304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EGI Federated Cloud</a:t>
          </a:r>
          <a:endParaRPr lang="en-US" sz="1900" kern="1200" dirty="0"/>
        </a:p>
      </dsp:txBody>
      <dsp:txXfrm>
        <a:off x="5490289" y="896054"/>
        <a:ext cx="1636757" cy="1030462"/>
      </dsp:txXfrm>
    </dsp:sp>
    <dsp:sp modelId="{AFC8767F-C330-E04B-9599-6F5AD7510E37}">
      <dsp:nvSpPr>
        <dsp:cNvPr id="0" name=""/>
        <dsp:cNvSpPr/>
      </dsp:nvSpPr>
      <dsp:spPr>
        <a:xfrm>
          <a:off x="4006096" y="1808237"/>
          <a:ext cx="1381715" cy="13817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6371644"/>
                <a:satOff val="0"/>
                <a:lumOff val="-6274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6371644"/>
                <a:satOff val="0"/>
                <a:lumOff val="-6274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6371644"/>
                <a:satOff val="0"/>
                <a:lumOff val="-62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7A6EF55-C909-4F4E-9790-47857643AB08}">
      <dsp:nvSpPr>
        <dsp:cNvPr id="0" name=""/>
        <dsp:cNvSpPr/>
      </dsp:nvSpPr>
      <dsp:spPr>
        <a:xfrm>
          <a:off x="5490289" y="2432787"/>
          <a:ext cx="1636757" cy="11514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EGI Notebooks and Applications on demand</a:t>
          </a:r>
          <a:endParaRPr lang="en-US" sz="1900" kern="1200" dirty="0"/>
        </a:p>
      </dsp:txBody>
      <dsp:txXfrm>
        <a:off x="5490289" y="2432787"/>
        <a:ext cx="1636757" cy="1151429"/>
      </dsp:txXfrm>
    </dsp:sp>
    <dsp:sp modelId="{93D3A87E-EB51-FA4D-927A-8F6BDAB3ACEC}">
      <dsp:nvSpPr>
        <dsp:cNvPr id="0" name=""/>
        <dsp:cNvSpPr/>
      </dsp:nvSpPr>
      <dsp:spPr>
        <a:xfrm>
          <a:off x="3557614" y="2067645"/>
          <a:ext cx="1381715" cy="13817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557466"/>
                <a:satOff val="0"/>
                <a:lumOff val="-9412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9557466"/>
                <a:satOff val="0"/>
                <a:lumOff val="-9412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9557466"/>
                <a:satOff val="0"/>
                <a:lumOff val="-9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674B53-1CB6-444B-9B02-08C5DBD6F5E5}">
      <dsp:nvSpPr>
        <dsp:cNvPr id="0" name=""/>
        <dsp:cNvSpPr/>
      </dsp:nvSpPr>
      <dsp:spPr>
        <a:xfrm>
          <a:off x="3384899" y="3539414"/>
          <a:ext cx="1727144" cy="940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Transfer</a:t>
          </a:r>
          <a:endParaRPr lang="en-US" sz="1900" kern="1200" dirty="0"/>
        </a:p>
      </dsp:txBody>
      <dsp:txXfrm>
        <a:off x="3384899" y="3539414"/>
        <a:ext cx="1727144" cy="940857"/>
      </dsp:txXfrm>
    </dsp:sp>
    <dsp:sp modelId="{7316224B-6821-694E-9619-B462AA88DA04}">
      <dsp:nvSpPr>
        <dsp:cNvPr id="0" name=""/>
        <dsp:cNvSpPr/>
      </dsp:nvSpPr>
      <dsp:spPr>
        <a:xfrm>
          <a:off x="3109132" y="1808237"/>
          <a:ext cx="1381715" cy="13817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2743288"/>
                <a:satOff val="0"/>
                <a:lumOff val="-12549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12743288"/>
                <a:satOff val="0"/>
                <a:lumOff val="-12549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12743288"/>
                <a:satOff val="0"/>
                <a:lumOff val="-1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BA898D9-B02B-1447-94E8-6623098BF534}">
      <dsp:nvSpPr>
        <dsp:cNvPr id="0" name=""/>
        <dsp:cNvSpPr/>
      </dsp:nvSpPr>
      <dsp:spPr>
        <a:xfrm>
          <a:off x="1369897" y="2432787"/>
          <a:ext cx="1636757" cy="11514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Archiving</a:t>
          </a:r>
          <a:endParaRPr lang="en-US" sz="1900" kern="1200" dirty="0"/>
        </a:p>
      </dsp:txBody>
      <dsp:txXfrm>
        <a:off x="1369897" y="2432787"/>
        <a:ext cx="1636757" cy="1151429"/>
      </dsp:txXfrm>
    </dsp:sp>
    <dsp:sp modelId="{C722E2F0-DA3F-8E4A-902E-49010D9A4C93}">
      <dsp:nvSpPr>
        <dsp:cNvPr id="0" name=""/>
        <dsp:cNvSpPr/>
      </dsp:nvSpPr>
      <dsp:spPr>
        <a:xfrm>
          <a:off x="3109132" y="1290318"/>
          <a:ext cx="1381715" cy="13817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5929110"/>
                <a:satOff val="0"/>
                <a:lumOff val="-15686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15929110"/>
                <a:satOff val="0"/>
                <a:lumOff val="-15686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15929110"/>
                <a:satOff val="0"/>
                <a:lumOff val="-15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659A15F-A7D1-D040-9159-0A37C90EA8B6}">
      <dsp:nvSpPr>
        <dsp:cNvPr id="0" name=""/>
        <dsp:cNvSpPr/>
      </dsp:nvSpPr>
      <dsp:spPr>
        <a:xfrm>
          <a:off x="1369897" y="896054"/>
          <a:ext cx="1636757" cy="11514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Metadata harvesting</a:t>
          </a:r>
          <a:endParaRPr lang="en-US" sz="1900" kern="1200" dirty="0"/>
        </a:p>
      </dsp:txBody>
      <dsp:txXfrm>
        <a:off x="1369897" y="896054"/>
        <a:ext cx="1636757" cy="1151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697C0-6B4C-224D-BBA0-64FCF81AAAF8}" type="datetimeFigureOut">
              <a:rPr lang="en-US" smtClean="0"/>
              <a:t>16/01/19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22EEC-484D-3A46-997B-97926272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71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15/01/19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8236800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modify attributes</a:t>
            </a:r>
          </a:p>
          <a:p>
            <a:pPr lvl="1"/>
            <a:endParaRPr lang="fr-FR" altLang="fr-FR" smtClean="0"/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32" name="Image 8" descr="logo_text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175250"/>
            <a:ext cx="1758926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wiki.egi.eu/wiki/EGI_Jupy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ts.web.cern.ch/" TargetMode="External"/><Relationship Id="rId4" Type="http://schemas.openxmlformats.org/officeDocument/2006/relationships/hyperlink" Target="http://fts3-docs.web.cern.ch/fts3-docs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gi.eu/services/data-transfe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EGI contribution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to WP6 tasks</a:t>
            </a:r>
            <a:endParaRPr lang="en-US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Tiziana Ferrari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/ EGI Foundation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PaNOSC</a:t>
            </a:r>
            <a:r>
              <a:rPr lang="en-US" dirty="0" smtClean="0"/>
              <a:t> Kickoff, 16 Jan 2018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PaNOSC kickoff</a:t>
            </a:r>
            <a:endParaRPr lang="fr-FR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Federated Cloud 2/5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  <p:pic>
        <p:nvPicPr>
          <p:cNvPr id="6" name="Picture 5" descr="Screenshot 2019-01-16 at 03.2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25252"/>
            <a:ext cx="6635204" cy="4585304"/>
          </a:xfrm>
          <a:prstGeom prst="rect">
            <a:avLst/>
          </a:prstGeom>
        </p:spPr>
      </p:pic>
      <p:pic>
        <p:nvPicPr>
          <p:cNvPr id="7" name="Picture 6" descr="Screenshot 2019-01-16 at 03.2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5252"/>
            <a:ext cx="792088" cy="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25828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Federated Cloud 3/5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11</a:t>
            </a:fld>
            <a:endParaRPr lang="fr-FR" altLang="fr-FR" dirty="0"/>
          </a:p>
        </p:txBody>
      </p:sp>
      <p:pic>
        <p:nvPicPr>
          <p:cNvPr id="6" name="Picture 5" descr="Screenshot 2019-01-16 at 03.24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56960"/>
            <a:ext cx="6928971" cy="5058040"/>
          </a:xfrm>
          <a:prstGeom prst="rect">
            <a:avLst/>
          </a:prstGeom>
        </p:spPr>
      </p:pic>
      <p:pic>
        <p:nvPicPr>
          <p:cNvPr id="7" name="Picture 6" descr="Screenshot 2019-01-16 at 03.2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5252"/>
            <a:ext cx="792088" cy="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0437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Federated Cloud 4/5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12</a:t>
            </a:fld>
            <a:endParaRPr lang="fr-FR" altLang="fr-FR" dirty="0"/>
          </a:p>
        </p:txBody>
      </p:sp>
      <p:pic>
        <p:nvPicPr>
          <p:cNvPr id="6" name="Picture 5" descr="Screenshot 2019-01-16 at 03.31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12458"/>
            <a:ext cx="6880820" cy="4765322"/>
          </a:xfrm>
          <a:prstGeom prst="rect">
            <a:avLst/>
          </a:prstGeom>
        </p:spPr>
      </p:pic>
      <p:pic>
        <p:nvPicPr>
          <p:cNvPr id="7" name="Picture 6" descr="Screenshot 2019-01-16 at 03.2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3244"/>
            <a:ext cx="792088" cy="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4345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Federated Cloud 5/5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9348"/>
            <a:ext cx="7848872" cy="3444383"/>
          </a:xfrm>
        </p:spPr>
        <p:txBody>
          <a:bodyPr/>
          <a:lstStyle/>
          <a:p>
            <a:r>
              <a:rPr lang="en-US" sz="2400" b="0" dirty="0" smtClean="0"/>
              <a:t>CESNET and DESY are </a:t>
            </a:r>
            <a:r>
              <a:rPr lang="en-US" sz="2400" b="0" dirty="0"/>
              <a:t>responsible for supporting the increasing </a:t>
            </a:r>
            <a:r>
              <a:rPr lang="en-US" sz="2400" b="0" dirty="0" err="1"/>
              <a:t>PaNOSC</a:t>
            </a:r>
            <a:r>
              <a:rPr lang="en-US" sz="2400" b="0" dirty="0"/>
              <a:t> computing needs by providing </a:t>
            </a:r>
            <a:r>
              <a:rPr lang="en-US" sz="2400" b="0" dirty="0" smtClean="0"/>
              <a:t>and technically </a:t>
            </a:r>
            <a:r>
              <a:rPr lang="en-US" sz="2400" b="0" dirty="0"/>
              <a:t>supporting a cloud compute infrastructure offering Cloud compute </a:t>
            </a:r>
            <a:r>
              <a:rPr lang="en-US" sz="2400" b="0" dirty="0" smtClean="0"/>
              <a:t>capacity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DESY will be also responsible for </a:t>
            </a:r>
            <a:r>
              <a:rPr lang="en-US" sz="2400" b="0" dirty="0"/>
              <a:t>data archiving facility offering 200 TB </a:t>
            </a:r>
            <a:r>
              <a:rPr lang="en-US" sz="2400" b="0" dirty="0" smtClean="0"/>
              <a:t>of storage </a:t>
            </a:r>
            <a:r>
              <a:rPr lang="en-US" sz="2400" b="0" dirty="0"/>
              <a:t>capacity and </a:t>
            </a:r>
            <a:r>
              <a:rPr lang="en-US" sz="2400" b="0" dirty="0" smtClean="0"/>
              <a:t>for the provisioning o fan online </a:t>
            </a:r>
            <a:r>
              <a:rPr lang="en-US" sz="2400" b="0" dirty="0"/>
              <a:t>data facility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13</a:t>
            </a:fld>
            <a:endParaRPr lang="fr-FR" altLang="fr-FR" dirty="0"/>
          </a:p>
        </p:txBody>
      </p:sp>
      <p:pic>
        <p:nvPicPr>
          <p:cNvPr id="6" name="Picture 5" descr="Screenshot 2019-01-16 at 03.2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48162"/>
            <a:ext cx="792088" cy="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9643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Notebooks 1/2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14</a:t>
            </a:fld>
            <a:endParaRPr lang="fr-FR" altLang="fr-FR" dirty="0"/>
          </a:p>
        </p:txBody>
      </p:sp>
      <p:pic>
        <p:nvPicPr>
          <p:cNvPr id="6" name="Picture 5" descr="Screenshot 2019-01-16 at 03.33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60565"/>
            <a:ext cx="6840760" cy="4335532"/>
          </a:xfrm>
          <a:prstGeom prst="rect">
            <a:avLst/>
          </a:prstGeom>
        </p:spPr>
      </p:pic>
      <p:pic>
        <p:nvPicPr>
          <p:cNvPr id="7" name="Picture 6" descr="Screenshot 2019-01-16 at 03.2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48162"/>
            <a:ext cx="792088" cy="6691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4875465"/>
            <a:ext cx="375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https://wiki.egi.eu/wiki/</a:t>
            </a:r>
            <a:r>
              <a:rPr lang="en-US" dirty="0" smtClean="0">
                <a:hlinkClick r:id="rId4"/>
              </a:rPr>
              <a:t>EGI_Jupyter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011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Notebooks 2/2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15</a:t>
            </a:fld>
            <a:endParaRPr lang="fr-FR" altLang="fr-FR" dirty="0"/>
          </a:p>
        </p:txBody>
      </p:sp>
      <p:pic>
        <p:nvPicPr>
          <p:cNvPr id="6" name="Picture 5" descr="Screenshot 2019-01-16 at 03.3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44823"/>
            <a:ext cx="7156152" cy="476697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3528" y="3073524"/>
            <a:ext cx="1368152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2857500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PaNOSC</a:t>
            </a:r>
            <a:endParaRPr lang="en-US" dirty="0"/>
          </a:p>
        </p:txBody>
      </p:sp>
      <p:pic>
        <p:nvPicPr>
          <p:cNvPr id="9" name="Picture 8" descr="Screenshot 2019-01-16 at 03.2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20170"/>
            <a:ext cx="792088" cy="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75819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637253"/>
            <a:ext cx="7992888" cy="45000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0" dirty="0" smtClean="0"/>
              <a:t>Based on </a:t>
            </a:r>
            <a:r>
              <a:rPr lang="en-US" dirty="0" smtClean="0"/>
              <a:t>FTS</a:t>
            </a:r>
            <a:r>
              <a:rPr lang="en-US" b="0" dirty="0" smtClean="0"/>
              <a:t> developed at CERN, production service for large scale data transfer, successfully deployed in the WLCG distributed data management infrastructure for data distribution (</a:t>
            </a:r>
            <a:r>
              <a:rPr lang="en-US" b="0" u="sng" dirty="0">
                <a:hlinkClick r:id="rId2"/>
              </a:rPr>
              <a:t>https://www.egi.eu/services/data-transfer</a:t>
            </a:r>
            <a:r>
              <a:rPr lang="en-US" b="0" u="sng" dirty="0" smtClean="0">
                <a:hlinkClick r:id="rId2"/>
              </a:rPr>
              <a:t>/</a:t>
            </a:r>
            <a:r>
              <a:rPr lang="en-US" b="0" u="sng" dirty="0" smtClean="0"/>
              <a:t>)</a:t>
            </a:r>
            <a:r>
              <a:rPr lang="en-US" b="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Documentation: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://fts.web.cern.ch/</a:t>
            </a:r>
            <a:r>
              <a:rPr lang="en-US" dirty="0"/>
              <a:t> </a:t>
            </a:r>
            <a:r>
              <a:rPr lang="en-US" u="sng" dirty="0">
                <a:hlinkClick r:id="rId4"/>
              </a:rPr>
              <a:t>http://fts3-docs.web.cern.ch/fts3-docs/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b="0" dirty="0"/>
              <a:t>STFC will be responsible for providing expertise and services to support the </a:t>
            </a:r>
            <a:r>
              <a:rPr lang="en-US" b="0" dirty="0" smtClean="0"/>
              <a:t>data transfer </a:t>
            </a:r>
            <a:r>
              <a:rPr lang="en-US" b="0" dirty="0"/>
              <a:t>needs of the Research Infrastructures. The FTS3 data transfer service will be operated </a:t>
            </a:r>
            <a:r>
              <a:rPr lang="en-US" b="0" dirty="0" smtClean="0"/>
              <a:t>and supported </a:t>
            </a:r>
            <a:r>
              <a:rPr lang="en-US" b="0" dirty="0"/>
              <a:t>leveraging the EGI Helpdesk for incident management. </a:t>
            </a:r>
            <a:endParaRPr lang="en-US" b="0" dirty="0" smtClean="0"/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provisioning and support </a:t>
            </a:r>
            <a:r>
              <a:rPr lang="en-US" b="0" dirty="0" smtClean="0"/>
              <a:t>of data </a:t>
            </a:r>
            <a:r>
              <a:rPr lang="en-US" b="0" dirty="0"/>
              <a:t>transfer </a:t>
            </a:r>
            <a:r>
              <a:rPr lang="en-US" b="0" dirty="0" smtClean="0"/>
              <a:t>includes Alpha/Beta testing, requirements </a:t>
            </a:r>
            <a:r>
              <a:rPr lang="en-US" b="0" dirty="0"/>
              <a:t>analysis, piloting, porting of existing </a:t>
            </a:r>
            <a:r>
              <a:rPr lang="en-US" b="0" dirty="0" smtClean="0"/>
              <a:t>applications to </a:t>
            </a:r>
            <a:r>
              <a:rPr lang="en-US" b="0" dirty="0"/>
              <a:t>FTS3, </a:t>
            </a:r>
            <a:r>
              <a:rPr lang="en-US" b="0" dirty="0" smtClean="0"/>
              <a:t>and FTS3 </a:t>
            </a:r>
            <a:r>
              <a:rPr lang="en-US" b="0" dirty="0"/>
              <a:t>operations </a:t>
            </a:r>
            <a:endParaRPr lang="en-US" b="0" dirty="0" smtClean="0"/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STFC </a:t>
            </a:r>
            <a:r>
              <a:rPr lang="en-US" b="0" dirty="0"/>
              <a:t>will be also responsible of configuring, operating and supporting a data storage facility </a:t>
            </a:r>
            <a:r>
              <a:rPr lang="en-US" b="0" dirty="0" smtClean="0"/>
              <a:t>based on </a:t>
            </a:r>
            <a:r>
              <a:rPr lang="en-US" b="0" dirty="0"/>
              <a:t>the B2SAFE service offering 4 PB space.</a:t>
            </a:r>
            <a:endParaRPr lang="en-US" b="0" dirty="0" smtClean="0"/>
          </a:p>
          <a:p>
            <a:pPr marL="285750" indent="-285750">
              <a:buFont typeface="Arial"/>
              <a:buChar char="•"/>
            </a:pPr>
            <a:endParaRPr lang="en-US" b="0" dirty="0" smtClean="0"/>
          </a:p>
          <a:p>
            <a:pPr marL="285750" indent="-285750">
              <a:buFont typeface="Arial"/>
              <a:buChar char="•"/>
            </a:pP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16</a:t>
            </a:fld>
            <a:endParaRPr lang="fr-FR" altLang="fr-FR" dirty="0"/>
          </a:p>
        </p:txBody>
      </p:sp>
      <p:pic>
        <p:nvPicPr>
          <p:cNvPr id="6" name="Picture 5" descr="Screenshot 2019-01-16 at 03.28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48162"/>
            <a:ext cx="792088" cy="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95492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Thank your for your attention.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104513"/>
            <a:ext cx="8165405" cy="414073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PaNOSC kickoff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17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71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and EUDAT/EOSC-hub collaboration activities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9092657"/>
              </p:ext>
            </p:extLst>
          </p:nvPr>
        </p:nvGraphicFramePr>
        <p:xfrm>
          <a:off x="395536" y="825500"/>
          <a:ext cx="8496944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39608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T6.2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Task 6.2 EOSC Hub Service Catalogue (M1-M48). Lead: ESRF, Contributors: all</a:t>
            </a:r>
          </a:p>
          <a:p>
            <a:r>
              <a:rPr lang="en-US" b="0" dirty="0" smtClean="0"/>
              <a:t>Activities: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Definition </a:t>
            </a:r>
            <a:r>
              <a:rPr lang="en-US" b="0" dirty="0"/>
              <a:t>of </a:t>
            </a:r>
            <a:r>
              <a:rPr lang="en-US" b="0" dirty="0" err="1" smtClean="0"/>
              <a:t>PaNOSC</a:t>
            </a:r>
            <a:r>
              <a:rPr lang="en-US" b="0" dirty="0" smtClean="0"/>
              <a:t> service and resource provisioning in EOSC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Selection of services and resources, adoption of common service description schema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</a:t>
            </a:r>
            <a:r>
              <a:rPr lang="en-US" b="0" dirty="0" smtClean="0"/>
              <a:t>efinition of application service integration level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Definition of applicable performance metrics, Service Level Agreement management and reporting, accounting and technical support channels</a:t>
            </a:r>
          </a:p>
          <a:p>
            <a:endParaRPr lang="en-US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3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047064377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EOSC-hub Service Management System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4</a:t>
            </a:fld>
            <a:endParaRPr lang="fr-FR" altLang="fr-FR" dirty="0"/>
          </a:p>
        </p:txBody>
      </p:sp>
      <p:pic>
        <p:nvPicPr>
          <p:cNvPr id="6" name="Picture 5" descr="Screenshot 2019-01-16 at 03.0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9144000" cy="4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0780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EOSC-hub proposed levels of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  <p:pic>
        <p:nvPicPr>
          <p:cNvPr id="7" name="Picture 6" descr="Screenshot 2019-01-16 at 03.0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2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25673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process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6</a:t>
            </a:fld>
            <a:endParaRPr lang="fr-FR" altLang="fr-FR" dirty="0"/>
          </a:p>
        </p:txBody>
      </p:sp>
      <p:pic>
        <p:nvPicPr>
          <p:cNvPr id="6" name="Picture 5" descr="Screenshot 2019-01-16 at 03.03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7586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registration of services in the marketplace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7</a:t>
            </a:fld>
            <a:endParaRPr lang="fr-FR" altLang="fr-FR" dirty="0"/>
          </a:p>
        </p:txBody>
      </p:sp>
      <p:pic>
        <p:nvPicPr>
          <p:cNvPr id="6" name="Picture 5" descr="Screenshot 2019-01-16 at 03.0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01701"/>
            <a:ext cx="8305326" cy="3539975"/>
          </a:xfrm>
          <a:prstGeom prst="rect">
            <a:avLst/>
          </a:prstGeom>
        </p:spPr>
      </p:pic>
      <p:pic>
        <p:nvPicPr>
          <p:cNvPr id="7" name="Picture 6" descr="Screenshot 2019-01-16 at 03.07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17569"/>
            <a:ext cx="2603960" cy="23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351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T6.3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Task 6.3 Data availability for the services (M1-M48). Lead: </a:t>
            </a:r>
            <a:r>
              <a:rPr lang="en-US" b="0" dirty="0" smtClean="0"/>
              <a:t>ELI</a:t>
            </a:r>
          </a:p>
          <a:p>
            <a:r>
              <a:rPr lang="en-US" b="0" dirty="0" smtClean="0"/>
              <a:t>Deliver a combined </a:t>
            </a:r>
            <a:r>
              <a:rPr lang="en-US" b="0" dirty="0"/>
              <a:t>offer of distributed open data repositories, co-located with cloud compute IaaS </a:t>
            </a:r>
            <a:r>
              <a:rPr lang="en-US" b="0" dirty="0" smtClean="0"/>
              <a:t>and high </a:t>
            </a:r>
            <a:r>
              <a:rPr lang="en-US" b="0" dirty="0"/>
              <a:t>level applications for data analysis. </a:t>
            </a:r>
            <a:endParaRPr lang="en-US" b="0" dirty="0" smtClean="0"/>
          </a:p>
          <a:p>
            <a:r>
              <a:rPr lang="en-US" b="0" dirty="0" smtClean="0"/>
              <a:t>Technical challenge: </a:t>
            </a:r>
            <a:r>
              <a:rPr lang="en-US" b="0" dirty="0"/>
              <a:t>will be to make these federated data transparently accessible by computing resources running </a:t>
            </a:r>
            <a:r>
              <a:rPr lang="en-US" b="0" dirty="0" smtClean="0"/>
              <a:t>on different </a:t>
            </a:r>
            <a:r>
              <a:rPr lang="en-US" b="0" dirty="0"/>
              <a:t>cloud environments (e-infrastructure, research infrastructures, ...).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For </a:t>
            </a:r>
            <a:r>
              <a:rPr lang="en-US" b="0" dirty="0"/>
              <a:t>services, where data has to be moved to computers, implement the integration of the EGI data-</a:t>
            </a:r>
            <a:r>
              <a:rPr lang="en-US" b="0" dirty="0" smtClean="0"/>
              <a:t>hub technology </a:t>
            </a:r>
            <a:r>
              <a:rPr lang="en-US" b="0" dirty="0"/>
              <a:t>into the facility repositories. </a:t>
            </a:r>
            <a:r>
              <a:rPr lang="en-US" b="0" dirty="0" smtClean="0"/>
              <a:t>Test </a:t>
            </a:r>
            <a:r>
              <a:rPr lang="en-US" b="0" dirty="0"/>
              <a:t>movement of data and understand the limit of such </a:t>
            </a:r>
            <a:r>
              <a:rPr lang="en-US" b="0" dirty="0" smtClean="0"/>
              <a:t>model.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For </a:t>
            </a:r>
            <a:r>
              <a:rPr lang="en-US" b="0" dirty="0"/>
              <a:t>services where data are too big to be moved, we would like to test the integration of local </a:t>
            </a:r>
            <a:r>
              <a:rPr lang="en-US" b="0" dirty="0" smtClean="0"/>
              <a:t>resources into </a:t>
            </a:r>
            <a:r>
              <a:rPr lang="en-US" b="0" dirty="0"/>
              <a:t>the EOSC compute cloud. </a:t>
            </a:r>
            <a:endParaRPr lang="en-US" b="0" dirty="0" smtClean="0"/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We </a:t>
            </a:r>
            <a:r>
              <a:rPr lang="en-US" b="0" dirty="0"/>
              <a:t>also need to evaluate security constraints and necessary measures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8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35576567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EGI Federated Cloud 1/5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PaNOSC kickoff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pic>
        <p:nvPicPr>
          <p:cNvPr id="6" name="Picture 5" descr="Screenshot 2019-01-16 at 03.2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3244"/>
            <a:ext cx="7041852" cy="4782927"/>
          </a:xfrm>
          <a:prstGeom prst="rect">
            <a:avLst/>
          </a:prstGeom>
        </p:spPr>
      </p:pic>
      <p:pic>
        <p:nvPicPr>
          <p:cNvPr id="7" name="Picture 6" descr="Screenshot 2019-01-16 at 03.2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3244"/>
            <a:ext cx="792088" cy="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79182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5129</TotalTime>
  <Words>629</Words>
  <Application>Microsoft Macintosh PowerPoint</Application>
  <PresentationFormat>On-screen Show (16:10)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</vt:lpstr>
      <vt:lpstr>PaNOSC Kickoff, 16 Jan 2018</vt:lpstr>
      <vt:lpstr>EGI and EUDAT/EOSC-hub collaboration activities</vt:lpstr>
      <vt:lpstr>T6.2 Overview</vt:lpstr>
      <vt:lpstr>EOSC-hub Service Management System </vt:lpstr>
      <vt:lpstr>EOSC-hub proposed levels of integration</vt:lpstr>
      <vt:lpstr>Example of process integration</vt:lpstr>
      <vt:lpstr>Procedure for registration of services in the marketplace</vt:lpstr>
      <vt:lpstr>T6.3 Overview</vt:lpstr>
      <vt:lpstr>EGI Federated Cloud 1/5</vt:lpstr>
      <vt:lpstr>EGI Federated Cloud 2/5</vt:lpstr>
      <vt:lpstr>EGI Federated Cloud 3/5</vt:lpstr>
      <vt:lpstr>EGI Federated Cloud 4/5</vt:lpstr>
      <vt:lpstr>EGI Federated Cloud 5/5 </vt:lpstr>
      <vt:lpstr>EGI Notebooks 1/2</vt:lpstr>
      <vt:lpstr>EGI Notebooks 2/2</vt:lpstr>
      <vt:lpstr>EGI Data Transfer</vt:lpstr>
      <vt:lpstr>PowerPoint Presentation</vt:lpstr>
    </vt:vector>
  </TitlesOfParts>
  <Company>ESRF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 Bodera</dc:creator>
  <cp:lastModifiedBy>Tiziana Ferrari</cp:lastModifiedBy>
  <cp:revision>2950</cp:revision>
  <dcterms:created xsi:type="dcterms:W3CDTF">2014-01-15T16:07:23Z</dcterms:created>
  <dcterms:modified xsi:type="dcterms:W3CDTF">2019-01-16T03:16:28Z</dcterms:modified>
</cp:coreProperties>
</file>