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73" r:id="rId3"/>
    <p:sldId id="381" r:id="rId4"/>
    <p:sldId id="378" r:id="rId5"/>
    <p:sldId id="384" r:id="rId6"/>
    <p:sldId id="382" r:id="rId7"/>
    <p:sldId id="383" r:id="rId8"/>
    <p:sldId id="3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93" autoAdjust="0"/>
    <p:restoredTop sz="96270" autoAdjust="0"/>
  </p:normalViewPr>
  <p:slideViewPr>
    <p:cSldViewPr>
      <p:cViewPr>
        <p:scale>
          <a:sx n="81" d="100"/>
          <a:sy n="81" d="100"/>
        </p:scale>
        <p:origin x="114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8A7E2-570A-40BA-9003-659853E9FFD2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8279B-9989-4EF9-BE9F-EB4299CCF6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33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3800488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sz="3200" b="0"/>
            </a:lvl1pPr>
            <a:lvl2pPr marL="1028700" indent="-571500">
              <a:buFont typeface="Arial" pitchFamily="34" charset="0"/>
              <a:buChar char="•"/>
              <a:defRPr sz="2800" b="0"/>
            </a:lvl2pPr>
            <a:lvl3pPr marL="1485900" indent="-571500">
              <a:buFont typeface="Arial" pitchFamily="34" charset="0"/>
              <a:buChar char="•"/>
              <a:defRPr sz="2400" b="0"/>
            </a:lvl3pPr>
            <a:lvl4pPr marL="1943100" indent="-571500">
              <a:buFont typeface="Arial" pitchFamily="34" charset="0"/>
              <a:buChar char="•"/>
              <a:defRPr sz="2000" b="0"/>
            </a:lvl4pPr>
            <a:lvl5pPr marL="2400300" indent="-571500">
              <a:buFont typeface="Arial" pitchFamily="34" charset="0"/>
              <a:buChar char="•"/>
              <a:defRPr sz="18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A90FBD-B51D-4215-A9B9-979EAF89FF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5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3800488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sz="3200" b="0"/>
            </a:lvl1pPr>
            <a:lvl2pPr marL="1028700" indent="-571500">
              <a:buFont typeface="Arial" pitchFamily="34" charset="0"/>
              <a:buChar char="•"/>
              <a:defRPr sz="2800" b="0"/>
            </a:lvl2pPr>
            <a:lvl3pPr marL="1485900" indent="-571500">
              <a:buFont typeface="Arial" pitchFamily="34" charset="0"/>
              <a:buChar char="•"/>
              <a:defRPr sz="2400" b="0"/>
            </a:lvl3pPr>
            <a:lvl4pPr marL="1943100" indent="-571500">
              <a:buFont typeface="Arial" pitchFamily="34" charset="0"/>
              <a:buChar char="•"/>
              <a:defRPr sz="2000" b="0"/>
            </a:lvl4pPr>
            <a:lvl5pPr marL="2400300" indent="-571500">
              <a:buFont typeface="Arial" pitchFamily="34" charset="0"/>
              <a:buChar char="•"/>
              <a:defRPr sz="18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A90FBD-B51D-4215-A9B9-979EAF89FF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00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3800488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 sz="3200" b="0"/>
            </a:lvl1pPr>
            <a:lvl2pPr marL="1028700" indent="-571500">
              <a:buFont typeface="Arial" pitchFamily="34" charset="0"/>
              <a:buChar char="•"/>
              <a:defRPr sz="2800" b="0"/>
            </a:lvl2pPr>
            <a:lvl3pPr marL="1485900" indent="-571500">
              <a:buFont typeface="Arial" pitchFamily="34" charset="0"/>
              <a:buChar char="•"/>
              <a:defRPr sz="2400" b="0"/>
            </a:lvl3pPr>
            <a:lvl4pPr marL="1943100" indent="-571500">
              <a:buFont typeface="Arial" pitchFamily="34" charset="0"/>
              <a:buChar char="•"/>
              <a:defRPr sz="2000" b="0"/>
            </a:lvl4pPr>
            <a:lvl5pPr marL="2400300" indent="-571500">
              <a:buFont typeface="Arial" pitchFamily="34" charset="0"/>
              <a:buChar char="•"/>
              <a:defRPr sz="18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A8E1F-6A49-45DF-A8C4-C4F6E43A2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94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 baseline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 baseline="0">
                <a:solidFill>
                  <a:schemeClr val="accent1">
                    <a:lumMod val="2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6235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6047"/>
            <a:ext cx="7848872" cy="1362075"/>
          </a:xfrm>
        </p:spPr>
        <p:txBody>
          <a:bodyPr anchor="t"/>
          <a:lstStyle>
            <a:lvl1pPr algn="l">
              <a:defRPr sz="4400" b="1" cap="none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1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25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9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5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74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06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62AF65A6-CDEF-47C4-B930-177F2A002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5294313"/>
            <a:ext cx="758031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5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3C8C9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12" y="1196752"/>
            <a:ext cx="9144000" cy="1470025"/>
          </a:xfrm>
        </p:spPr>
        <p:txBody>
          <a:bodyPr/>
          <a:lstStyle/>
          <a:p>
            <a:r>
              <a:rPr lang="en-GB" sz="4000" i="1" dirty="0" err="1" smtClean="0">
                <a:latin typeface="Calibri" panose="020F0502020204030204" pitchFamily="34" charset="0"/>
              </a:rPr>
              <a:t>PaNOSC</a:t>
            </a:r>
            <a:r>
              <a:rPr lang="en-GB" sz="4000" i="1" dirty="0" smtClean="0">
                <a:latin typeface="Calibri" panose="020F0502020204030204" pitchFamily="34" charset="0"/>
              </a:rPr>
              <a:t> and </a:t>
            </a:r>
            <a:r>
              <a:rPr lang="en-GB" sz="4000" i="1" dirty="0" smtClean="0">
                <a:latin typeface="Calibri" panose="020F0502020204030204" pitchFamily="34" charset="0"/>
              </a:rPr>
              <a:t>Data Storage across the EOSC</a:t>
            </a:r>
            <a:endParaRPr lang="en-GB" sz="5400" i="1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492895"/>
            <a:ext cx="7200800" cy="1229769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GB" dirty="0"/>
          </a:p>
          <a:p>
            <a:r>
              <a:rPr lang="en-GB" sz="3200" b="1" dirty="0" smtClean="0"/>
              <a:t>Brian Matthews</a:t>
            </a:r>
          </a:p>
          <a:p>
            <a:endParaRPr lang="en-GB" sz="3200" b="1" dirty="0"/>
          </a:p>
          <a:p>
            <a:r>
              <a:rPr lang="en-GB" sz="2000" i="1" dirty="0"/>
              <a:t>Leader, Data Science and Technology </a:t>
            </a:r>
            <a:r>
              <a:rPr lang="en-GB" sz="2000" i="1" dirty="0" smtClean="0"/>
              <a:t>Group</a:t>
            </a:r>
            <a:endParaRPr lang="en-GB" sz="2000" b="1" i="1" dirty="0" smtClean="0"/>
          </a:p>
          <a:p>
            <a:endParaRPr lang="en-GB" dirty="0"/>
          </a:p>
          <a:p>
            <a:r>
              <a:rPr lang="en-GB" dirty="0" smtClean="0"/>
              <a:t>Scientific Computing Department</a:t>
            </a:r>
            <a:endParaRPr lang="en-GB" dirty="0"/>
          </a:p>
          <a:p>
            <a:r>
              <a:rPr lang="en-GB" sz="2000" i="1" dirty="0"/>
              <a:t>b</a:t>
            </a:r>
            <a:r>
              <a:rPr lang="en-GB" sz="2000" i="1" dirty="0" smtClean="0"/>
              <a:t>rian.matthews@stfc.ac.uk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2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 bwMode="auto">
          <a:xfrm>
            <a:off x="1619672" y="1052736"/>
            <a:ext cx="5904656" cy="5780424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0777" y="-133072"/>
            <a:ext cx="3347864" cy="1584176"/>
          </a:xfrm>
        </p:spPr>
        <p:txBody>
          <a:bodyPr/>
          <a:lstStyle/>
          <a:p>
            <a:r>
              <a:rPr lang="en-GB" sz="3200" dirty="0" smtClean="0"/>
              <a:t>SCD’s </a:t>
            </a:r>
            <a:r>
              <a:rPr lang="en-GB" sz="3200" dirty="0"/>
              <a:t>S</a:t>
            </a:r>
            <a:r>
              <a:rPr lang="en-GB" sz="3200" dirty="0" smtClean="0"/>
              <a:t>cience Communities</a:t>
            </a:r>
            <a:endParaRPr lang="en-GB" sz="3200" dirty="0"/>
          </a:p>
        </p:txBody>
      </p:sp>
      <p:sp>
        <p:nvSpPr>
          <p:cNvPr id="5" name="Oval 4"/>
          <p:cNvSpPr/>
          <p:nvPr/>
        </p:nvSpPr>
        <p:spPr bwMode="auto">
          <a:xfrm>
            <a:off x="179512" y="1628800"/>
            <a:ext cx="2387745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latin typeface="Lucida Grande" pitchFamily="84" charset="0"/>
                <a:ea typeface="ヒラギノ角ゴ Pro W3" pitchFamily="84" charset="-128"/>
              </a:rPr>
              <a:t>Life Sciences</a:t>
            </a:r>
            <a:endParaRPr kumimoji="0" lang="en-GB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20759" y="1916832"/>
            <a:ext cx="2387745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latin typeface="Lucida Grande" pitchFamily="84" charset="0"/>
                <a:ea typeface="ヒラギノ角ゴ Pro W3" pitchFamily="84" charset="-128"/>
              </a:rPr>
              <a:t>Astronomy</a:t>
            </a:r>
            <a:endParaRPr kumimoji="0" lang="en-GB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382027" y="5352970"/>
            <a:ext cx="2582461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latin typeface="Lucida Grande" pitchFamily="84" charset="0"/>
                <a:ea typeface="ヒラギノ角ゴ Pro W3" pitchFamily="84" charset="-128"/>
              </a:rPr>
              <a:t>Fundamental Physics</a:t>
            </a:r>
            <a:endParaRPr kumimoji="0" lang="en-GB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6023" y="5352970"/>
            <a:ext cx="2387745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latin typeface="Lucida Grande" pitchFamily="84" charset="0"/>
                <a:ea typeface="ヒラギノ角ゴ Pro W3" pitchFamily="84" charset="-128"/>
              </a:rPr>
              <a:t>Materials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latin typeface="Lucida Grande" pitchFamily="84" charset="0"/>
                <a:ea typeface="ヒラギノ角ゴ Pro W3" pitchFamily="84" charset="-128"/>
              </a:rPr>
              <a:t>Sciences</a:t>
            </a:r>
            <a:endParaRPr kumimoji="0" lang="en-GB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347864" y="44624"/>
            <a:ext cx="2387745" cy="144016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latin typeface="Lucida Grande" pitchFamily="84" charset="0"/>
                <a:ea typeface="ヒラギノ角ゴ Pro W3" pitchFamily="84" charset="-128"/>
              </a:rPr>
              <a:t>Environment</a:t>
            </a:r>
            <a:endParaRPr kumimoji="0" lang="en-GB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5" y="4262529"/>
            <a:ext cx="709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ISIS</a:t>
            </a:r>
            <a:endParaRPr lang="en-GB" b="1" dirty="0"/>
          </a:p>
        </p:txBody>
      </p:sp>
      <p:pic>
        <p:nvPicPr>
          <p:cNvPr id="14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922" t="48270" r="27170" b="26823"/>
          <a:stretch>
            <a:fillRect/>
          </a:stretch>
        </p:blipFill>
        <p:spPr bwMode="auto">
          <a:xfrm>
            <a:off x="356679" y="4564904"/>
            <a:ext cx="1839057" cy="748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231717" y="2991646"/>
            <a:ext cx="1637020" cy="1138251"/>
            <a:chOff x="1691680" y="2564904"/>
            <a:chExt cx="1935480" cy="1377598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19428" t="13474" r="10272" b="34727"/>
            <a:stretch/>
          </p:blipFill>
          <p:spPr bwMode="auto">
            <a:xfrm>
              <a:off x="1691680" y="2564904"/>
              <a:ext cx="193548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2105422" y="3532758"/>
              <a:ext cx="1255042" cy="409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 smtClean="0"/>
                <a:t>Diamond</a:t>
              </a:r>
              <a:endParaRPr lang="en-GB" sz="1600" b="1" dirty="0"/>
            </a:p>
          </p:txBody>
        </p:sp>
      </p:grpSp>
      <p:pic>
        <p:nvPicPr>
          <p:cNvPr id="15" name="Picture 10" descr="14EC2453 JASMIN 2 computing clus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7661" y="1505604"/>
            <a:ext cx="746282" cy="987292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572000" y="2492896"/>
            <a:ext cx="1021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JASMIN</a:t>
            </a:r>
            <a:endParaRPr lang="en-GB" b="1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30"/>
          <a:stretch/>
        </p:blipFill>
        <p:spPr bwMode="auto">
          <a:xfrm>
            <a:off x="6963742" y="1036284"/>
            <a:ext cx="2148916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7542783" y="3712800"/>
            <a:ext cx="1603791" cy="1506254"/>
            <a:chOff x="5671690" y="4145702"/>
            <a:chExt cx="1402616" cy="1506254"/>
          </a:xfrm>
        </p:grpSpPr>
        <p:sp>
          <p:nvSpPr>
            <p:cNvPr id="18" name="TextBox 17"/>
            <p:cNvSpPr txBox="1"/>
            <p:nvPr/>
          </p:nvSpPr>
          <p:spPr>
            <a:xfrm>
              <a:off x="5977215" y="4145702"/>
              <a:ext cx="839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CERN</a:t>
              </a:r>
              <a:endParaRPr lang="en-GB" b="1" dirty="0"/>
            </a:p>
          </p:txBody>
        </p:sp>
        <p:pic>
          <p:nvPicPr>
            <p:cNvPr id="21" name="Picture 15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 l="7966" t="4619" r="5084" b="5411"/>
            <a:stretch/>
          </p:blipFill>
          <p:spPr bwMode="auto">
            <a:xfrm>
              <a:off x="5671690" y="4498900"/>
              <a:ext cx="1402616" cy="1153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TextBox 21"/>
          <p:cNvSpPr txBox="1"/>
          <p:nvPr/>
        </p:nvSpPr>
        <p:spPr>
          <a:xfrm>
            <a:off x="7892128" y="614444"/>
            <a:ext cx="95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SKA</a:t>
            </a:r>
            <a:endParaRPr lang="en-GB" b="1" dirty="0"/>
          </a:p>
        </p:txBody>
      </p:sp>
      <p:pic>
        <p:nvPicPr>
          <p:cNvPr id="26" name="Picture 6" descr="http://www.e-science.stfc.ac.uk/images/news/ral-building-r89446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46" y="3397090"/>
            <a:ext cx="2129830" cy="9951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43" y="3039843"/>
            <a:ext cx="1114563" cy="842234"/>
          </a:xfrm>
          <a:prstGeom prst="rect">
            <a:avLst/>
          </a:prstGeom>
        </p:spPr>
      </p:pic>
      <p:sp>
        <p:nvSpPr>
          <p:cNvPr id="19" name="AutoShape 2" descr="view-source:https://www.dafni.ac.uk/images/dafni-fav.png"/>
          <p:cNvSpPr>
            <a:spLocks noChangeAspect="1" noChangeArrowheads="1"/>
          </p:cNvSpPr>
          <p:nvPr/>
        </p:nvSpPr>
        <p:spPr bwMode="auto">
          <a:xfrm>
            <a:off x="-380979" y="-144462"/>
            <a:ext cx="841354" cy="83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8" name="Group 27"/>
          <p:cNvGrpSpPr/>
          <p:nvPr/>
        </p:nvGrpSpPr>
        <p:grpSpPr>
          <a:xfrm>
            <a:off x="3334142" y="1542796"/>
            <a:ext cx="2504640" cy="541611"/>
            <a:chOff x="3000275" y="1628800"/>
            <a:chExt cx="2504640" cy="541611"/>
          </a:xfrm>
        </p:grpSpPr>
        <p:sp>
          <p:nvSpPr>
            <p:cNvPr id="12" name="TextBox 11"/>
            <p:cNvSpPr txBox="1"/>
            <p:nvPr/>
          </p:nvSpPr>
          <p:spPr>
            <a:xfrm>
              <a:off x="3468687" y="1714939"/>
              <a:ext cx="2036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Arial Rounded MT Bold" panose="020F0704030504030204" pitchFamily="34" charset="0"/>
                </a:rPr>
                <a:t>DAFNI</a:t>
              </a:r>
              <a:endParaRPr lang="en-GB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275" y="1628800"/>
              <a:ext cx="541611" cy="541611"/>
            </a:xfrm>
            <a:prstGeom prst="rect">
              <a:avLst/>
            </a:prstGeom>
          </p:spPr>
        </p:pic>
      </p:grpSp>
      <p:grpSp>
        <p:nvGrpSpPr>
          <p:cNvPr id="1024" name="Group 1023"/>
          <p:cNvGrpSpPr/>
          <p:nvPr/>
        </p:nvGrpSpPr>
        <p:grpSpPr>
          <a:xfrm>
            <a:off x="6234383" y="3231879"/>
            <a:ext cx="807806" cy="1133225"/>
            <a:chOff x="6077794" y="3696477"/>
            <a:chExt cx="807806" cy="1133225"/>
          </a:xfrm>
        </p:grpSpPr>
        <p:pic>
          <p:nvPicPr>
            <p:cNvPr id="30" name="Picture 29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794" y="3696477"/>
              <a:ext cx="807806" cy="83912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122059" y="4491148"/>
              <a:ext cx="719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latin typeface="Arial Rounded MT Bold" panose="020F0704030504030204" pitchFamily="34" charset="0"/>
                </a:rPr>
                <a:t>IRIS</a:t>
              </a:r>
              <a:endParaRPr lang="en-GB" sz="16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028" name="Picture 10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39" y="4938921"/>
            <a:ext cx="1886213" cy="590632"/>
          </a:xfrm>
          <a:prstGeom prst="rect">
            <a:avLst/>
          </a:prstGeom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95" y="4851956"/>
            <a:ext cx="1131935" cy="73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787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Services which SCD provides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46395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Tailored data storage solutions for particular communities</a:t>
            </a:r>
          </a:p>
          <a:p>
            <a:endParaRPr lang="en-GB" dirty="0"/>
          </a:p>
          <a:p>
            <a:r>
              <a:rPr lang="en-GB" dirty="0" smtClean="0"/>
              <a:t>WLCG:  dedicated data transfer links</a:t>
            </a:r>
          </a:p>
          <a:p>
            <a:pPr lvl="1"/>
            <a:r>
              <a:rPr lang="en-GB" dirty="0" smtClean="0"/>
              <a:t>Into Tape (CASTOR) and Disk (CEPH)</a:t>
            </a:r>
          </a:p>
          <a:p>
            <a:r>
              <a:rPr lang="en-GB" dirty="0" smtClean="0"/>
              <a:t>JASMIN (Environment)</a:t>
            </a:r>
          </a:p>
          <a:p>
            <a:pPr lvl="1"/>
            <a:r>
              <a:rPr lang="en-GB" dirty="0" smtClean="0"/>
              <a:t>Elastic Tape</a:t>
            </a:r>
          </a:p>
          <a:p>
            <a:r>
              <a:rPr lang="en-GB" dirty="0" smtClean="0"/>
              <a:t>Diamond</a:t>
            </a:r>
          </a:p>
          <a:p>
            <a:pPr lvl="1"/>
            <a:r>
              <a:rPr lang="en-GB" dirty="0" smtClean="0"/>
              <a:t>Bespoke pipeline into Tape storage</a:t>
            </a:r>
          </a:p>
          <a:p>
            <a:pPr lvl="1"/>
            <a:r>
              <a:rPr lang="en-GB" dirty="0" smtClean="0"/>
              <a:t>ICAT as a file catalogue</a:t>
            </a:r>
            <a:endParaRPr lang="en-GB" dirty="0"/>
          </a:p>
          <a:p>
            <a:r>
              <a:rPr lang="en-GB" dirty="0" smtClean="0"/>
              <a:t>EOSC projects (</a:t>
            </a:r>
            <a:r>
              <a:rPr lang="en-GB" dirty="0" err="1" smtClean="0"/>
              <a:t>SeaDataCloud</a:t>
            </a:r>
            <a:r>
              <a:rPr lang="en-GB" dirty="0" smtClean="0"/>
              <a:t>, EOSC-Hub)</a:t>
            </a:r>
          </a:p>
          <a:p>
            <a:pPr lvl="1"/>
            <a:r>
              <a:rPr lang="en-GB" dirty="0" smtClean="0"/>
              <a:t>B2Safe, B2Share </a:t>
            </a:r>
            <a:r>
              <a:rPr lang="en-GB" dirty="0"/>
              <a:t>onto disc, 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File transfer:</a:t>
            </a:r>
          </a:p>
          <a:p>
            <a:pPr lvl="1"/>
            <a:r>
              <a:rPr lang="en-GB" dirty="0" smtClean="0"/>
              <a:t>GOL</a:t>
            </a:r>
          </a:p>
          <a:p>
            <a:pPr lvl="1"/>
            <a:r>
              <a:rPr lang="en-GB" dirty="0" smtClean="0"/>
              <a:t>FTS – now being incorporated into the EGI/EOSC offering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229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SCD doing in </a:t>
            </a:r>
            <a:r>
              <a:rPr lang="en-GB" dirty="0" err="1" smtClean="0"/>
              <a:t>PaNOSC</a:t>
            </a:r>
            <a:r>
              <a:rPr lang="en-GB" dirty="0" smtClean="0"/>
              <a:t>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96800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Effort </a:t>
            </a:r>
            <a:endParaRPr lang="en-GB" dirty="0" smtClean="0"/>
          </a:p>
          <a:p>
            <a:pPr lvl="1"/>
            <a:r>
              <a:rPr lang="en-GB" dirty="0" smtClean="0"/>
              <a:t>c. 0.5FTE p.a. over 4 years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Helping provide the distributed data infrastructure (within EGI) to support the facilities</a:t>
            </a:r>
          </a:p>
          <a:p>
            <a:pPr lvl="1"/>
            <a:r>
              <a:rPr lang="en-GB" dirty="0" smtClean="0"/>
              <a:t>Tools for moving large data sets around</a:t>
            </a:r>
          </a:p>
          <a:p>
            <a:pPr lvl="1"/>
            <a:r>
              <a:rPr lang="en-GB" dirty="0" smtClean="0"/>
              <a:t>Providing data archiving services</a:t>
            </a:r>
          </a:p>
          <a:p>
            <a:pPr lvl="1"/>
            <a:r>
              <a:rPr lang="en-GB" dirty="0" smtClean="0"/>
              <a:t>Storing c. 1PB of data per year for the 4 years.</a:t>
            </a:r>
          </a:p>
          <a:p>
            <a:pPr lvl="2"/>
            <a:r>
              <a:rPr lang="en-GB" dirty="0" smtClean="0"/>
              <a:t>ILL a major driver for this.  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No hardware</a:t>
            </a:r>
          </a:p>
          <a:p>
            <a:pPr lvl="1"/>
            <a:r>
              <a:rPr lang="en-GB" dirty="0" smtClean="0"/>
              <a:t>Agreement in principle from IRIS consortium and possibly elsewhere </a:t>
            </a:r>
          </a:p>
          <a:p>
            <a:pPr lvl="1"/>
            <a:r>
              <a:rPr lang="en-GB" dirty="0" smtClean="0"/>
              <a:t>Fits closely with what we do for UK facilities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GB" dirty="0" smtClean="0"/>
              <a:t>As part of EOSC integration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59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Service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463950"/>
          </a:xfrm>
        </p:spPr>
        <p:txBody>
          <a:bodyPr>
            <a:normAutofit fontScale="77500" lnSpcReduction="20000"/>
          </a:bodyPr>
          <a:lstStyle/>
          <a:p>
            <a:pPr marL="514350" indent="-457200">
              <a:buFont typeface="+mj-lt"/>
              <a:buAutoNum type="arabicPeriod"/>
            </a:pPr>
            <a:r>
              <a:rPr lang="en-GB" dirty="0" smtClean="0"/>
              <a:t>Archive</a:t>
            </a:r>
            <a:endParaRPr lang="en-GB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Back up copy, controlled and used by facilities </a:t>
            </a:r>
            <a:r>
              <a:rPr lang="en-GB" dirty="0" smtClean="0"/>
              <a:t>operations.  </a:t>
            </a:r>
            <a:endParaRPr lang="en-GB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/>
              <a:t>Copy of </a:t>
            </a:r>
            <a:r>
              <a:rPr lang="en-GB" dirty="0"/>
              <a:t>local archive, minimal additional </a:t>
            </a:r>
            <a:r>
              <a:rPr lang="en-GB" dirty="0" smtClean="0"/>
              <a:t>metadata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/>
              <a:t>Gives a level of assurance for data preservation</a:t>
            </a:r>
            <a:endParaRPr lang="en-GB" dirty="0"/>
          </a:p>
          <a:p>
            <a:pPr marL="514350" indent="-457200">
              <a:buFont typeface="+mj-lt"/>
              <a:buAutoNum type="arabicPeriod"/>
            </a:pPr>
            <a:r>
              <a:rPr lang="en-GB" dirty="0"/>
              <a:t>Repository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User access to download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User AAI for access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Richer user interface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Metadata catalogue for search and </a:t>
            </a:r>
            <a:r>
              <a:rPr lang="en-GB" dirty="0" smtClean="0"/>
              <a:t>access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 smtClean="0"/>
              <a:t>For load balancing or supporting local (e.g. UK) users</a:t>
            </a:r>
            <a:endParaRPr lang="en-GB" dirty="0"/>
          </a:p>
          <a:p>
            <a:pPr marL="514350" indent="-457200">
              <a:buFont typeface="+mj-lt"/>
              <a:buAutoNum type="arabicPeriod"/>
            </a:pPr>
            <a:r>
              <a:rPr lang="en-GB" dirty="0"/>
              <a:t>Platform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Combine with other </a:t>
            </a:r>
            <a:r>
              <a:rPr lang="en-GB" dirty="0"/>
              <a:t>data </a:t>
            </a:r>
            <a:r>
              <a:rPr lang="en-GB" dirty="0" smtClean="0"/>
              <a:t>resources e.g. data sets from other facilities.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Access to compute </a:t>
            </a:r>
            <a:r>
              <a:rPr lang="en-GB" dirty="0"/>
              <a:t>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Support workflows.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Requires </a:t>
            </a:r>
            <a:r>
              <a:rPr lang="en-GB" dirty="0" smtClean="0"/>
              <a:t>different funding model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9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5040014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WLCG </a:t>
            </a:r>
          </a:p>
          <a:p>
            <a:pPr lvl="1"/>
            <a:r>
              <a:rPr lang="en-GB" dirty="0" smtClean="0"/>
              <a:t>CASTOR onto tape (currently – but being phased out)</a:t>
            </a:r>
          </a:p>
          <a:p>
            <a:pPr lvl="1"/>
            <a:r>
              <a:rPr lang="en-GB" dirty="0" smtClean="0"/>
              <a:t>AWS S3 interface onto CEPH (Echo)</a:t>
            </a:r>
          </a:p>
          <a:p>
            <a:r>
              <a:rPr lang="en-GB" dirty="0" smtClean="0"/>
              <a:t>Diamond</a:t>
            </a:r>
          </a:p>
          <a:p>
            <a:pPr lvl="1"/>
            <a:r>
              <a:rPr lang="en-GB" dirty="0" smtClean="0"/>
              <a:t>Dedicated pipeline to store onto Tape</a:t>
            </a:r>
          </a:p>
          <a:p>
            <a:pPr lvl="1"/>
            <a:r>
              <a:rPr lang="en-GB" dirty="0" err="1" smtClean="0"/>
              <a:t>StorageD</a:t>
            </a:r>
            <a:r>
              <a:rPr lang="en-GB" dirty="0" smtClean="0"/>
              <a:t> and ICAT</a:t>
            </a:r>
          </a:p>
          <a:p>
            <a:r>
              <a:rPr lang="en-GB" dirty="0" smtClean="0"/>
              <a:t>Environment</a:t>
            </a:r>
          </a:p>
          <a:p>
            <a:pPr lvl="1"/>
            <a:r>
              <a:rPr lang="en-GB" dirty="0" err="1" smtClean="0"/>
              <a:t>ElasticTape</a:t>
            </a:r>
            <a:r>
              <a:rPr lang="en-GB" dirty="0" smtClean="0"/>
              <a:t> – can move between disc and tape storage</a:t>
            </a:r>
          </a:p>
          <a:p>
            <a:r>
              <a:rPr lang="en-GB" dirty="0" err="1" smtClean="0"/>
              <a:t>EUDat</a:t>
            </a:r>
            <a:r>
              <a:rPr lang="en-GB" dirty="0" smtClean="0"/>
              <a:t> tools</a:t>
            </a:r>
          </a:p>
          <a:p>
            <a:pPr lvl="1"/>
            <a:r>
              <a:rPr lang="en-GB" dirty="0" smtClean="0"/>
              <a:t>B2Safe </a:t>
            </a:r>
          </a:p>
          <a:p>
            <a:pPr lvl="2"/>
            <a:r>
              <a:rPr lang="en-GB" dirty="0" smtClean="0"/>
              <a:t>based on IRODS – our instance is disc based.</a:t>
            </a:r>
          </a:p>
          <a:p>
            <a:pPr lvl="2"/>
            <a:r>
              <a:rPr lang="en-GB" dirty="0" smtClean="0"/>
              <a:t>Long term storage of large data sets</a:t>
            </a:r>
          </a:p>
          <a:p>
            <a:pPr lvl="2"/>
            <a:r>
              <a:rPr lang="en-GB" dirty="0" smtClean="0"/>
              <a:t>Policy enforcement</a:t>
            </a:r>
          </a:p>
          <a:p>
            <a:pPr lvl="1"/>
            <a:r>
              <a:rPr lang="en-GB" dirty="0" smtClean="0"/>
              <a:t>B2Share </a:t>
            </a:r>
          </a:p>
          <a:p>
            <a:pPr lvl="2"/>
            <a:r>
              <a:rPr lang="en-GB" dirty="0" smtClean="0"/>
              <a:t>Based on </a:t>
            </a:r>
            <a:r>
              <a:rPr lang="en-GB" dirty="0" err="1" smtClean="0"/>
              <a:t>Invenio</a:t>
            </a:r>
            <a:endParaRPr lang="en-GB" dirty="0" smtClean="0"/>
          </a:p>
          <a:p>
            <a:pPr lvl="2"/>
            <a:r>
              <a:rPr lang="en-GB" dirty="0" smtClean="0"/>
              <a:t>Smaller data set repository tool</a:t>
            </a:r>
          </a:p>
          <a:p>
            <a:pPr lvl="2"/>
            <a:r>
              <a:rPr lang="en-GB" dirty="0" smtClean="0"/>
              <a:t>Richer metadata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589240"/>
            <a:ext cx="1518541" cy="837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293096"/>
            <a:ext cx="766479" cy="8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53595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What are the requirements of PANOSC partners</a:t>
            </a:r>
          </a:p>
          <a:p>
            <a:pPr lvl="1"/>
            <a:r>
              <a:rPr lang="en-GB" dirty="0" smtClean="0"/>
              <a:t>How much data?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hen will the storage be needed?</a:t>
            </a:r>
          </a:p>
          <a:p>
            <a:pPr lvl="1"/>
            <a:r>
              <a:rPr lang="en-GB" dirty="0" smtClean="0"/>
              <a:t>Who will be responsible?</a:t>
            </a:r>
          </a:p>
          <a:p>
            <a:pPr lvl="1"/>
            <a:r>
              <a:rPr lang="en-GB" dirty="0" smtClean="0"/>
              <a:t>Who will access?</a:t>
            </a:r>
          </a:p>
          <a:p>
            <a:r>
              <a:rPr lang="en-GB" dirty="0" smtClean="0"/>
              <a:t>What kind of mode of service is needed?</a:t>
            </a:r>
            <a:endParaRPr lang="en-GB" dirty="0"/>
          </a:p>
          <a:p>
            <a:pPr lvl="1"/>
            <a:r>
              <a:rPr lang="en-GB" dirty="0" smtClean="0"/>
              <a:t>Archive to begin with, explore repository</a:t>
            </a:r>
          </a:p>
          <a:p>
            <a:pPr lvl="1"/>
            <a:r>
              <a:rPr lang="en-GB" dirty="0" smtClean="0"/>
              <a:t>Disc or tape or combination</a:t>
            </a:r>
          </a:p>
          <a:p>
            <a:r>
              <a:rPr lang="en-GB" dirty="0" smtClean="0"/>
              <a:t>Tools for moving data</a:t>
            </a:r>
          </a:p>
          <a:p>
            <a:pPr lvl="1"/>
            <a:r>
              <a:rPr lang="en-GB" dirty="0" smtClean="0"/>
              <a:t>FTS</a:t>
            </a:r>
          </a:p>
          <a:p>
            <a:r>
              <a:rPr lang="en-GB" dirty="0" smtClean="0"/>
              <a:t>AAI</a:t>
            </a:r>
          </a:p>
          <a:p>
            <a:pPr lvl="1"/>
            <a:r>
              <a:rPr lang="en-GB" dirty="0" smtClean="0"/>
              <a:t>Umbrella ?   EGI-</a:t>
            </a:r>
            <a:r>
              <a:rPr lang="en-GB" dirty="0" err="1" smtClean="0"/>
              <a:t>Checkin</a:t>
            </a:r>
            <a:endParaRPr lang="en-GB" dirty="0" smtClean="0"/>
          </a:p>
          <a:p>
            <a:r>
              <a:rPr lang="en-GB" dirty="0" smtClean="0"/>
              <a:t>SLA</a:t>
            </a:r>
          </a:p>
          <a:p>
            <a:pPr lvl="1"/>
            <a:r>
              <a:rPr lang="en-GB" dirty="0" smtClean="0"/>
              <a:t>Long term business model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1314450" lvl="2" indent="-457200">
              <a:buFont typeface="+mj-lt"/>
              <a:buAutoNum type="arabicPeriod"/>
            </a:pPr>
            <a:endParaRPr lang="en-GB" dirty="0" smtClean="0"/>
          </a:p>
          <a:p>
            <a:pPr marL="1314450" lvl="2" indent="-457200">
              <a:buFont typeface="+mj-lt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188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Suggested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M1-9: Discussion with PANOSC Partners to determine requirements and preferred 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M6-15:  Develop and deploy archiving prototype and move from one partner (ILL ?)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M13-24:  embed the Archive and extend to further partners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M18-36: explore approaches to data repository (B2Safe/B2Share)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M24-48: operations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have requested tape resources from the beginning and additional disc from year 2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185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sCharacterInformaticsWksp-May17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AusCharacterInformaticsWksp-May17</Template>
  <TotalTime>4541</TotalTime>
  <Words>486</Words>
  <Application>Microsoft Office PowerPoint</Application>
  <PresentationFormat>On-screen Show (4:3)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Lucida Grande</vt:lpstr>
      <vt:lpstr>ヒラギノ角ゴ Pro W3</vt:lpstr>
      <vt:lpstr>AusCharacterInformaticsWksp-May17</vt:lpstr>
      <vt:lpstr>PaNOSC and Data Storage across the EOSC</vt:lpstr>
      <vt:lpstr>SCD’s Science Communities</vt:lpstr>
      <vt:lpstr>Services which SCD provides</vt:lpstr>
      <vt:lpstr>What is SCD doing in PaNOSC ?</vt:lpstr>
      <vt:lpstr>Levels of Service </vt:lpstr>
      <vt:lpstr>Technologies</vt:lpstr>
      <vt:lpstr>Requirements</vt:lpstr>
      <vt:lpstr>Suggested approach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Data Intensive Facilities Science</dc:title>
  <dc:creator>Matthews, Brian (STFC,RAL,SC)</dc:creator>
  <cp:lastModifiedBy>Matthews, Brian (STFC,RAL,SC)</cp:lastModifiedBy>
  <cp:revision>83</cp:revision>
  <dcterms:created xsi:type="dcterms:W3CDTF">2017-09-25T07:58:44Z</dcterms:created>
  <dcterms:modified xsi:type="dcterms:W3CDTF">2019-01-16T11:43:16Z</dcterms:modified>
</cp:coreProperties>
</file>