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1"/>
  </p:notesMasterIdLst>
  <p:sldIdLst>
    <p:sldId id="264" r:id="rId5"/>
    <p:sldId id="265" r:id="rId6"/>
    <p:sldId id="277" r:id="rId7"/>
    <p:sldId id="270" r:id="rId8"/>
    <p:sldId id="269" r:id="rId9"/>
    <p:sldId id="271" r:id="rId10"/>
    <p:sldId id="275" r:id="rId11"/>
    <p:sldId id="281" r:id="rId12"/>
    <p:sldId id="272" r:id="rId13"/>
    <p:sldId id="273" r:id="rId14"/>
    <p:sldId id="274" r:id="rId15"/>
    <p:sldId id="266" r:id="rId16"/>
    <p:sldId id="278" r:id="rId17"/>
    <p:sldId id="280" r:id="rId18"/>
    <p:sldId id="279" r:id="rId19"/>
    <p:sldId id="282" r:id="rId2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4"/>
  </p:normalViewPr>
  <p:slideViewPr>
    <p:cSldViewPr>
      <p:cViewPr varScale="1">
        <p:scale>
          <a:sx n="65" d="100"/>
          <a:sy n="65" d="100"/>
        </p:scale>
        <p:origin x="828" y="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15/06/2020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15/06/2020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15/06/2020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ivsvBrix4v6lmC2U3sOC6YEXFeY0JzXHTM9QQQZwiY/edit#gid=0" TargetMode="External"/><Relationship Id="rId2" Type="http://schemas.openxmlformats.org/officeDocument/2006/relationships/hyperlink" Target="https://docs.google.com/spreadsheets/d/1gfh0SI8IvM61URcpv2_0FSs3QcOBOXKH/edit#gid=197481718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, ESRF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 (at WP level)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(11 medium, 14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71633"/>
              </p:ext>
            </p:extLst>
          </p:nvPr>
        </p:nvGraphicFramePr>
        <p:xfrm>
          <a:off x="304800" y="1221711"/>
          <a:ext cx="11201400" cy="5091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Constant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monitoring required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Ongoing work to ensure simulated data is interoperable with data analysis.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could reduce the amount of time left at PaNOSC to integrate with these EOSC Core Services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yet being defined.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4678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Taking all measures to keep this risk under control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510590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Not common viewpoint of stakeholders</a:t>
                      </a:r>
                      <a:endParaRPr lang="en-GB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risk has not manifested yet, may become relevant later in the project</a:t>
                      </a:r>
                      <a:r>
                        <a:rPr lang="en-GB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.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40445"/>
              </p:ext>
            </p:extLst>
          </p:nvPr>
        </p:nvGraphicFramePr>
        <p:xfrm>
          <a:off x="495300" y="1371600"/>
          <a:ext cx="11201400" cy="415381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Links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Risks </a:t>
            </a:r>
            <a:r>
              <a:rPr lang="en-US" sz="2000" dirty="0">
                <a:latin typeface="Muli" panose="00000500000000000000" pitchFamily="2" charset="0"/>
              </a:rPr>
              <a:t>links: </a:t>
            </a:r>
            <a:r>
              <a:rPr lang="en-US" sz="2000" dirty="0">
                <a:latin typeface="Muli" panose="00000500000000000000" pitchFamily="2" charset="0"/>
                <a:hlinkClick r:id="rId2"/>
              </a:rPr>
              <a:t>https://</a:t>
            </a:r>
            <a:r>
              <a:rPr lang="en-US" sz="2000" dirty="0" smtClean="0">
                <a:latin typeface="Muli" panose="00000500000000000000" pitchFamily="2" charset="0"/>
                <a:hlinkClick r:id="rId2"/>
              </a:rPr>
              <a:t>docs.google.com/spreadsheets/d/1gfh0SI8IvM61URcpv2_0FSs3QcOBOXKH/edit#gid=1974817186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>
                <a:latin typeface="Muli" panose="00000500000000000000" pitchFamily="2" charset="0"/>
              </a:rPr>
              <a:t>KPI links: </a:t>
            </a:r>
            <a:r>
              <a:rPr lang="en-US" sz="2000" dirty="0">
                <a:latin typeface="Muli" panose="00000500000000000000" pitchFamily="2" charset="0"/>
                <a:hlinkClick r:id="rId3"/>
              </a:rPr>
              <a:t>https://</a:t>
            </a:r>
            <a:r>
              <a:rPr lang="en-US" sz="2000" dirty="0" smtClean="0">
                <a:latin typeface="Muli" panose="00000500000000000000" pitchFamily="2" charset="0"/>
                <a:hlinkClick r:id="rId3"/>
              </a:rPr>
              <a:t>docs.google.com/spreadsheets/d/1iivsvBrix4v6lmC2U3sOC6YEXFeY0JzXHTM9QQQZwiY/edit#gid=0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8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</a:t>
            </a:r>
            <a:r>
              <a:rPr lang="en-US" sz="2800" dirty="0">
                <a:latin typeface="Muli" panose="00000500000000000000" pitchFamily="2" charset="0"/>
              </a:rPr>
              <a:t>structure</a:t>
            </a:r>
          </a:p>
          <a:p>
            <a:pPr marL="180000"/>
            <a:r>
              <a:rPr lang="en-US" sz="2800" smtClean="0">
                <a:latin typeface="Muli" panose="00000500000000000000" pitchFamily="2" charset="0"/>
              </a:rPr>
              <a:t>  </a:t>
            </a:r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Transfer/ reallocation of  funds from direct personnel costs 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financial report at M9 showed underspending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to be analysed following financial reporting at M18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Spending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At </a:t>
            </a:r>
            <a:r>
              <a:rPr lang="en-US" sz="2000" dirty="0" smtClean="0">
                <a:latin typeface="Muli" panose="00000500000000000000" pitchFamily="2" charset="0"/>
              </a:rPr>
              <a:t>month 9, an internal financial report was produced, which showed some under-spending compared with our forecasts: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 complete financial report as of month 18 could not be produced in time for this review meeting, however after receiving information from some partners we can see: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 in spending  (ESRF, ESS and ELI)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But not enough to catch-up with target spending </a:t>
            </a:r>
            <a:r>
              <a:rPr lang="en-US" sz="2000" dirty="0">
                <a:latin typeface="Muli" panose="00000500000000000000" pitchFamily="2" charset="0"/>
              </a:rPr>
              <a:t>levels </a:t>
            </a:r>
            <a:r>
              <a:rPr lang="en-US" sz="2000" dirty="0" smtClean="0">
                <a:latin typeface="Muli" panose="00000500000000000000" pitchFamily="2" charset="0"/>
              </a:rPr>
              <a:t>(58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Muli" panose="00000500000000000000" pitchFamily="2" charset="0"/>
              </a:rPr>
              <a:t>70% of forecast spending) 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Gap between </a:t>
            </a:r>
            <a:r>
              <a:rPr lang="en-US" sz="2000" dirty="0" smtClean="0">
                <a:latin typeface="Muli" panose="00000500000000000000" pitchFamily="2" charset="0"/>
              </a:rPr>
              <a:t>spending and forecast </a:t>
            </a:r>
            <a:r>
              <a:rPr lang="en-US" sz="2000" dirty="0" smtClean="0">
                <a:latin typeface="Muli" panose="00000500000000000000" pitchFamily="2" charset="0"/>
              </a:rPr>
              <a:t>in absolute terms (€€€) not reducing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Further recruitment and reallocation of funds planned</a:t>
            </a: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9" t="4571" r="867" b="8572"/>
          <a:stretch/>
        </p:blipFill>
        <p:spPr>
          <a:xfrm>
            <a:off x="236018" y="1905000"/>
            <a:ext cx="11719963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1334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75</cp:revision>
  <dcterms:created xsi:type="dcterms:W3CDTF">2019-04-23T08:59:57Z</dcterms:created>
  <dcterms:modified xsi:type="dcterms:W3CDTF">2020-06-15T08:51:05Z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