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48" r:id="rId2"/>
    <p:sldMasterId id="2147483685" r:id="rId3"/>
  </p:sldMasterIdLst>
  <p:notesMasterIdLst>
    <p:notesMasterId r:id="rId18"/>
  </p:notesMasterIdLst>
  <p:handoutMasterIdLst>
    <p:handoutMasterId r:id="rId19"/>
  </p:handoutMasterIdLst>
  <p:sldIdLst>
    <p:sldId id="280" r:id="rId4"/>
    <p:sldId id="357" r:id="rId5"/>
    <p:sldId id="371" r:id="rId6"/>
    <p:sldId id="358" r:id="rId7"/>
    <p:sldId id="359" r:id="rId8"/>
    <p:sldId id="360" r:id="rId9"/>
    <p:sldId id="361" r:id="rId10"/>
    <p:sldId id="364" r:id="rId11"/>
    <p:sldId id="365" r:id="rId12"/>
    <p:sldId id="368" r:id="rId13"/>
    <p:sldId id="369" r:id="rId14"/>
    <p:sldId id="370" r:id="rId15"/>
    <p:sldId id="367" r:id="rId16"/>
    <p:sldId id="284" r:id="rId1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0"/>
    <a:srgbClr val="4F85C3"/>
    <a:srgbClr val="6C9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7" autoAdjust="0"/>
    <p:restoredTop sz="94553" autoAdjust="0"/>
  </p:normalViewPr>
  <p:slideViewPr>
    <p:cSldViewPr showGuides="1">
      <p:cViewPr varScale="1">
        <p:scale>
          <a:sx n="63" d="100"/>
          <a:sy n="63" d="100"/>
        </p:scale>
        <p:origin x="-13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0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F682-7966-4F36-8C65-12C6AC282E64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037CF-4AF3-4EA8-B0EF-23260E3D633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2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EA1F-7887-426C-BD0E-29F38E7AB4A2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58AE9-46A5-49CB-B815-3CC2120EE87D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488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58AE9-46A5-49CB-B815-3CC2120EE87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18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58AE9-46A5-49CB-B815-3CC2120EE87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84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06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1727411" y="3643200"/>
            <a:ext cx="5689178" cy="431477"/>
          </a:xfrm>
        </p:spPr>
        <p:txBody>
          <a:bodyPr/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function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268761"/>
            <a:ext cx="777240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23200"/>
            <a:ext cx="6400800" cy="504056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Author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750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 smtClean="0"/>
              <a:t>Click to insert title</a:t>
            </a:r>
            <a:endParaRPr lang="en-GB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467544" y="1340768"/>
            <a:ext cx="3815655" cy="47847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572000" y="1341438"/>
            <a:ext cx="4320480" cy="478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82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 smtClean="0"/>
              <a:t>Click to insert title</a:t>
            </a:r>
            <a:endParaRPr lang="en-GB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7544" y="1341438"/>
            <a:ext cx="8424936" cy="478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08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341041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94506" y="2378745"/>
            <a:ext cx="4040188" cy="377440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50705" y="1341041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2601" y="2391445"/>
            <a:ext cx="4041775" cy="377440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</a:t>
            </a:r>
            <a:endParaRPr lang="en-GB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insert title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D23AC0B2-B076-5E46-98CC-F9BA3AC3A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079" y="230085"/>
            <a:ext cx="4728796" cy="3416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 i="0">
                <a:solidFill>
                  <a:srgbClr val="0E67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" dirty="0"/>
              <a:t>Click here to add title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774C3D26-9746-1B4C-8101-DEC853A720A8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2579080" y="719988"/>
            <a:ext cx="4728795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 i="1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fr-FR" dirty="0"/>
              <a:t>Click here to add subtitle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xmlns="" id="{F19CDBF2-B620-4348-8324-5D93DC448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9436" y="1323109"/>
            <a:ext cx="8430491" cy="4807527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rgbClr val="0E67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>
              <a:buFont typeface="Wingdings" pitchFamily="2" charset="2"/>
              <a:buChar char="§"/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>
              <a:buFont typeface="Courier New" panose="02070309020205020404" pitchFamily="49" charset="0"/>
              <a:buChar char="o"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SzPct val="70000"/>
              <a:buFont typeface="Wingdings" pitchFamily="2" charset="2"/>
              <a:buChar char="Ø"/>
              <a:defRPr sz="1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r>
              <a:rPr lang="fr-FR" dirty="0"/>
              <a:t>Click here to add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126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66DB3D-6AE4-FC4E-AE7F-68505B536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7400" y="2845089"/>
            <a:ext cx="5169478" cy="410729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0E67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Click here to add title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4914AAA6-26B9-1D42-A381-C45871D729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3371564"/>
            <a:ext cx="5169478" cy="410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9449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9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79394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9394" y="26369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GB" noProof="0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9" y="4581128"/>
            <a:ext cx="1728191" cy="1313426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37129" y="6021288"/>
            <a:ext cx="8465149" cy="45719"/>
          </a:xfrm>
          <a:prstGeom prst="rect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22"/>
          <p:cNvSpPr txBox="1"/>
          <p:nvPr/>
        </p:nvSpPr>
        <p:spPr>
          <a:xfrm>
            <a:off x="752684" y="6153342"/>
            <a:ext cx="10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66B0"/>
                </a:solidFill>
                <a:latin typeface="Segoe UI" pitchFamily="34" charset="0"/>
                <a:cs typeface="Segoe UI" pitchFamily="34" charset="0"/>
              </a:rPr>
              <a:t>www.egi.eu</a:t>
            </a:r>
            <a:endParaRPr lang="nl-NL" sz="1200" b="1" dirty="0">
              <a:solidFill>
                <a:srgbClr val="0066B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1" name="Afbeelding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381328"/>
            <a:ext cx="657870" cy="442623"/>
          </a:xfrm>
          <a:prstGeom prst="rect">
            <a:avLst/>
          </a:prstGeom>
        </p:spPr>
      </p:pic>
      <p:sp>
        <p:nvSpPr>
          <p:cNvPr id="13" name="Tekstvak 10"/>
          <p:cNvSpPr txBox="1"/>
          <p:nvPr/>
        </p:nvSpPr>
        <p:spPr>
          <a:xfrm>
            <a:off x="479394" y="6402584"/>
            <a:ext cx="75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0" dirty="0" smtClean="0">
                <a:latin typeface="Segoe UI" pitchFamily="34" charset="0"/>
                <a:cs typeface="Segoe UI" pitchFamily="34" charset="0"/>
              </a:rPr>
              <a:t>EGI-Engage is co-funded by the Horizon 2020 Framework Programme</a:t>
            </a:r>
          </a:p>
          <a:p>
            <a:pPr algn="r"/>
            <a:r>
              <a:rPr lang="nl-NL" sz="1000" b="0" baseline="0" dirty="0" smtClean="0">
                <a:latin typeface="Segoe UI" pitchFamily="34" charset="0"/>
                <a:cs typeface="Segoe UI" pitchFamily="34" charset="0"/>
              </a:rPr>
              <a:t>  </a:t>
            </a:r>
            <a:r>
              <a:rPr lang="nl-NL" sz="1000" b="0" dirty="0" smtClean="0">
                <a:latin typeface="Segoe UI" pitchFamily="34" charset="0"/>
                <a:cs typeface="Segoe UI" pitchFamily="34" charset="0"/>
              </a:rPr>
              <a:t>of the European Union under grant number 654142</a:t>
            </a:r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nl-NL" sz="1000" b="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9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66B0"/>
          </a:solidFill>
          <a:latin typeface="Segoe UI" pitchFamily="34" charset="0"/>
          <a:ea typeface="Verdana" panose="020B0604030504040204" pitchFamily="34" charset="0"/>
          <a:cs typeface="Segoe UI" pitchFamily="34" charset="0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Tx/>
        <a:buNone/>
        <a:defRPr sz="2800" b="1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Verdana" panose="020B0604030504040204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" y="0"/>
            <a:ext cx="6534150" cy="4705350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4F8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7344816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insert title</a:t>
            </a:r>
            <a:endParaRPr lang="en-GB" noProof="0" dirty="0"/>
          </a:p>
        </p:txBody>
      </p:sp>
      <p:sp>
        <p:nvSpPr>
          <p:cNvPr id="22" name="Tekstvak 21"/>
          <p:cNvSpPr txBox="1"/>
          <p:nvPr/>
        </p:nvSpPr>
        <p:spPr>
          <a:xfrm>
            <a:off x="8508016" y="652534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72553E7-13AD-41CB-B8D3-4C5279D6D1DB}" type="slidenum">
              <a:rPr lang="nl-NL" sz="800" b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‹N›</a:t>
            </a:fld>
            <a:endParaRPr lang="nl-NL" sz="105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187624" y="6453336"/>
            <a:ext cx="6768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 lang="en-GB" dirty="0"/>
          </a:p>
        </p:txBody>
      </p:sp>
      <p:sp>
        <p:nvSpPr>
          <p:cNvPr id="9" name="Tekstvak 21"/>
          <p:cNvSpPr txBox="1"/>
          <p:nvPr/>
        </p:nvSpPr>
        <p:spPr>
          <a:xfrm>
            <a:off x="179512" y="652534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83F7A1C-40F7-5F43-85CD-9B50E60F16AA}" type="datetime1">
              <a:rPr lang="en-US" sz="800" b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3/19/2019</a:t>
            </a:fld>
            <a:endParaRPr lang="nl-NL" sz="105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535"/>
            <a:ext cx="1119757" cy="8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52" r:id="rId2"/>
    <p:sldLayoutId id="2147483653" r:id="rId3"/>
    <p:sldLayoutId id="2147483690" r:id="rId4"/>
    <p:sldLayoutId id="214748369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3000" b="1" kern="1200">
          <a:solidFill>
            <a:srgbClr val="4F85C3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82880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845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9" y="4581128"/>
            <a:ext cx="1728191" cy="1313426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37129" y="6021288"/>
            <a:ext cx="8465149" cy="45719"/>
          </a:xfrm>
          <a:prstGeom prst="rect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22"/>
          <p:cNvSpPr txBox="1"/>
          <p:nvPr/>
        </p:nvSpPr>
        <p:spPr>
          <a:xfrm>
            <a:off x="752684" y="6153342"/>
            <a:ext cx="10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66B0"/>
                </a:solidFill>
                <a:latin typeface="Segoe UI" pitchFamily="34" charset="0"/>
                <a:cs typeface="Segoe UI" pitchFamily="34" charset="0"/>
              </a:rPr>
              <a:t>www.egi.eu</a:t>
            </a:r>
            <a:endParaRPr lang="nl-NL" sz="1200" b="1" dirty="0">
              <a:solidFill>
                <a:srgbClr val="0066B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659" y="1124744"/>
            <a:ext cx="75787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kern="1200" noProof="0" dirty="0" smtClean="0">
                <a:solidFill>
                  <a:srgbClr val="0066B0"/>
                </a:solidFill>
                <a:latin typeface="Segoe UI" pitchFamily="34" charset="0"/>
                <a:ea typeface="Verdana" panose="020B0604030504040204" pitchFamily="34" charset="0"/>
                <a:cs typeface="Segoe UI" pitchFamily="34" charset="0"/>
              </a:rPr>
              <a:t>Thank you</a:t>
            </a:r>
            <a:r>
              <a:rPr lang="en-GB" sz="3600" b="1" kern="1200" baseline="0" noProof="0" dirty="0" smtClean="0">
                <a:solidFill>
                  <a:srgbClr val="0066B0"/>
                </a:solidFill>
                <a:latin typeface="Segoe UI" pitchFamily="34" charset="0"/>
                <a:ea typeface="Verdana" panose="020B0604030504040204" pitchFamily="34" charset="0"/>
                <a:cs typeface="Segoe UI" pitchFamily="34" charset="0"/>
              </a:rPr>
              <a:t> for your attention.</a:t>
            </a:r>
          </a:p>
          <a:p>
            <a:pPr algn="ctr"/>
            <a:endParaRPr lang="en-GB" sz="3600" b="1" kern="1200" noProof="0" dirty="0" smtClean="0">
              <a:solidFill>
                <a:srgbClr val="0066B0"/>
              </a:solidFill>
              <a:latin typeface="Segoe UI" pitchFamily="34" charset="0"/>
              <a:ea typeface="Verdana" panose="020B0604030504040204" pitchFamily="34" charset="0"/>
              <a:cs typeface="Segoe UI" pitchFamily="34" charset="0"/>
            </a:endParaRPr>
          </a:p>
          <a:p>
            <a:pPr algn="ctr"/>
            <a:endParaRPr lang="en-GB" sz="2400" b="1" i="1" kern="1200" noProof="0" dirty="0" smtClean="0">
              <a:solidFill>
                <a:srgbClr val="0066B0"/>
              </a:solidFill>
              <a:latin typeface="Segoe UI" pitchFamily="34" charset="0"/>
              <a:ea typeface="Verdana" panose="020B0604030504040204" pitchFamily="34" charset="0"/>
              <a:cs typeface="Segoe UI" pitchFamily="34" charset="0"/>
            </a:endParaRPr>
          </a:p>
          <a:p>
            <a:pPr algn="l"/>
            <a:r>
              <a:rPr lang="en-GB" sz="2800" b="1" i="1" kern="1200" noProof="0" dirty="0" smtClean="0">
                <a:solidFill>
                  <a:srgbClr val="0066B0"/>
                </a:solidFill>
                <a:latin typeface="Segoe UI" pitchFamily="34" charset="0"/>
                <a:ea typeface="Verdana" panose="020B0604030504040204" pitchFamily="34" charset="0"/>
                <a:cs typeface="Segoe UI" pitchFamily="34" charset="0"/>
              </a:rPr>
              <a:t>Questions?</a:t>
            </a:r>
          </a:p>
        </p:txBody>
      </p:sp>
      <p:pic>
        <p:nvPicPr>
          <p:cNvPr id="7" name="Afbeelding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381328"/>
            <a:ext cx="657870" cy="442623"/>
          </a:xfrm>
          <a:prstGeom prst="rect">
            <a:avLst/>
          </a:prstGeom>
        </p:spPr>
      </p:pic>
      <p:sp>
        <p:nvSpPr>
          <p:cNvPr id="10" name="Tekstvak 10"/>
          <p:cNvSpPr txBox="1"/>
          <p:nvPr/>
        </p:nvSpPr>
        <p:spPr>
          <a:xfrm>
            <a:off x="479394" y="6402584"/>
            <a:ext cx="75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work by Parties of the EGI-Engage Consortium</a:t>
            </a:r>
            <a:r>
              <a:rPr lang="en-GB" sz="1000" baseline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 licensed under a </a:t>
            </a:r>
          </a:p>
          <a:p>
            <a:pPr algn="r"/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Creative Commons Attribution 4.0 International License</a:t>
            </a:r>
            <a:r>
              <a:rPr lang="en-GB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nl-NL" sz="1000" b="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66B0"/>
          </a:solidFill>
          <a:latin typeface="Segoe UI" pitchFamily="34" charset="0"/>
          <a:ea typeface="Verdana" panose="020B0604030504040204" pitchFamily="34" charset="0"/>
          <a:cs typeface="Segoe UI" pitchFamily="34" charset="0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Tx/>
        <a:buNone/>
        <a:defRPr sz="2800" b="1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Verdana" panose="020B0604030504040204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egi.eu/indico/event/4537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notebooks.egi.eu/" TargetMode="External"/><Relationship Id="rId3" Type="http://schemas.openxmlformats.org/officeDocument/2006/relationships/image" Target="../media/image13.tiff"/><Relationship Id="rId7" Type="http://schemas.openxmlformats.org/officeDocument/2006/relationships/image" Target="../media/image1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tif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3528" y="1628960"/>
            <a:ext cx="8458200" cy="1440000"/>
          </a:xfrm>
        </p:spPr>
        <p:txBody>
          <a:bodyPr>
            <a:noAutofit/>
          </a:bodyPr>
          <a:lstStyle/>
          <a:p>
            <a:r>
              <a:rPr lang="en-GB" sz="3200" dirty="0"/>
              <a:t>AAI integration use case for 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the EGI </a:t>
            </a:r>
            <a:r>
              <a:rPr lang="en-GB" sz="3200" dirty="0" err="1" smtClean="0"/>
              <a:t>Jupyter</a:t>
            </a:r>
            <a:r>
              <a:rPr lang="en-GB" sz="3200" dirty="0" smtClean="0"/>
              <a:t> </a:t>
            </a:r>
            <a:r>
              <a:rPr lang="en-GB" sz="3200" dirty="0"/>
              <a:t>Notebook </a:t>
            </a:r>
            <a:r>
              <a:rPr lang="en-GB" sz="3200" dirty="0" smtClean="0"/>
              <a:t>service</a:t>
            </a:r>
            <a:endParaRPr lang="en-GB" sz="3200" dirty="0"/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624736" cy="1656184"/>
          </a:xfrm>
        </p:spPr>
        <p:txBody>
          <a:bodyPr/>
          <a:lstStyle/>
          <a:p>
            <a:r>
              <a:rPr lang="en-GB" sz="3200" dirty="0" smtClean="0">
                <a:latin typeface="Candara" panose="020E0502030303020204" pitchFamily="34" charset="0"/>
              </a:rPr>
              <a:t>Giuseppe La Rocca</a:t>
            </a:r>
            <a:br>
              <a:rPr lang="en-GB" sz="3200" dirty="0" smtClean="0">
                <a:latin typeface="Candara" panose="020E0502030303020204" pitchFamily="34" charset="0"/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EGI Foundation</a:t>
            </a:r>
            <a:endParaRPr lang="en-GB" sz="2000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331" y="2420888"/>
            <a:ext cx="7765576" cy="1372069"/>
          </a:xfrm>
        </p:spPr>
        <p:txBody>
          <a:bodyPr/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EGI Notebooks, </a:t>
            </a:r>
            <a:r>
              <a:rPr lang="en-GB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51" y="1050874"/>
            <a:ext cx="4964373" cy="529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e 6"/>
          <p:cNvSpPr/>
          <p:nvPr/>
        </p:nvSpPr>
        <p:spPr>
          <a:xfrm>
            <a:off x="3944203" y="2702257"/>
            <a:ext cx="1665027" cy="12555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5515995" y="3946497"/>
            <a:ext cx="1665027" cy="12555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2579079" y="230085"/>
            <a:ext cx="6264670" cy="341632"/>
          </a:xfrm>
        </p:spPr>
        <p:txBody>
          <a:bodyPr>
            <a:no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Community first approach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827584" y="2420888"/>
            <a:ext cx="8054055" cy="3384376"/>
            <a:chOff x="827584" y="2420888"/>
            <a:chExt cx="8054055" cy="3384376"/>
          </a:xfrm>
        </p:grpSpPr>
        <p:pic>
          <p:nvPicPr>
            <p:cNvPr id="1026" name="Picture 2" descr="Image result for eduteam geant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51534"/>
              <a:ext cx="2345195" cy="589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nettore 1 2"/>
            <p:cNvCxnSpPr/>
            <p:nvPr/>
          </p:nvCxnSpPr>
          <p:spPr>
            <a:xfrm>
              <a:off x="1115616" y="3140968"/>
              <a:ext cx="20571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2 5"/>
            <p:cNvCxnSpPr>
              <a:endCxn id="7" idx="2"/>
            </p:cNvCxnSpPr>
            <p:nvPr/>
          </p:nvCxnSpPr>
          <p:spPr>
            <a:xfrm>
              <a:off x="3172779" y="3140968"/>
              <a:ext cx="771424" cy="189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Image result for EGI Check-In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890" y="2420888"/>
              <a:ext cx="977566" cy="977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1 11"/>
            <p:cNvCxnSpPr/>
            <p:nvPr/>
          </p:nvCxnSpPr>
          <p:spPr>
            <a:xfrm>
              <a:off x="7568024" y="3293368"/>
              <a:ext cx="11612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/>
            <p:nvPr/>
          </p:nvCxnSpPr>
          <p:spPr>
            <a:xfrm flipH="1">
              <a:off x="6732240" y="3293368"/>
              <a:ext cx="835784" cy="664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https://upload.wikimedia.org/wikipedia/commons/thumb/3/38/Jupyter_logo.svg/250px-Jupyter_logo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724" y="4189039"/>
              <a:ext cx="834614" cy="968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Connettore 1 15"/>
            <p:cNvCxnSpPr/>
            <p:nvPr/>
          </p:nvCxnSpPr>
          <p:spPr>
            <a:xfrm>
              <a:off x="7720424" y="5140781"/>
              <a:ext cx="11612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/>
            <p:nvPr/>
          </p:nvCxnSpPr>
          <p:spPr>
            <a:xfrm flipH="1">
              <a:off x="6884640" y="5140781"/>
              <a:ext cx="835784" cy="664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3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Definitions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Community AAI:</a:t>
            </a:r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GB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AAI service that enables the use and management of community identities for access to resources.</a:t>
            </a:r>
          </a:p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GB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-Infrastructure Proxy:</a:t>
            </a:r>
          </a:p>
          <a:p>
            <a:pPr lvl="1"/>
            <a:r>
              <a:rPr lang="en-GB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AAI service of an e-Infrastructure that enables access to resources offered by Service Providers connected to the e-Infrastructure.</a:t>
            </a:r>
          </a:p>
          <a:p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AAI service:</a:t>
            </a:r>
          </a:p>
          <a:p>
            <a:pPr lvl="1"/>
            <a:r>
              <a:rPr lang="en-GB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service that enables authentication and authorised access to resources</a:t>
            </a:r>
          </a:p>
          <a:p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Community service:</a:t>
            </a:r>
          </a:p>
          <a:p>
            <a:pPr lvl="1"/>
            <a:r>
              <a:rPr lang="en-GB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service provided to members of a specific community.</a:t>
            </a:r>
          </a:p>
          <a:p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Generic service:</a:t>
            </a:r>
          </a:p>
          <a:p>
            <a:pPr lvl="1"/>
            <a:r>
              <a:rPr lang="en-GB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service provided to members of different communities.</a:t>
            </a:r>
          </a:p>
          <a:p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e-Infrastructure service:</a:t>
            </a:r>
          </a:p>
          <a:p>
            <a:pPr lvl="1"/>
            <a:r>
              <a:rPr lang="en-GB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service provided by a generic e-Infrastructure to member of different communities.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Links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sz="quarter" idx="15"/>
          </p:nvPr>
        </p:nvSpPr>
        <p:spPr>
          <a:xfrm>
            <a:off x="339436" y="1467125"/>
            <a:ext cx="8430491" cy="2969987"/>
          </a:xfrm>
        </p:spPr>
        <p:txBody>
          <a:bodyPr/>
          <a:lstStyle/>
          <a:p>
            <a:pPr lvl="0"/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JupyterHub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tutorial</a:t>
            </a:r>
          </a:p>
          <a:p>
            <a:pPr lvl="0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Documentation of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JupyterHub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| PDF (latest)</a:t>
            </a:r>
          </a:p>
          <a:p>
            <a:pPr lvl="0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Documentation of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JupyterHub’s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REST API</a:t>
            </a:r>
          </a:p>
          <a:p>
            <a:pPr lvl="0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Project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</a:p>
          <a:p>
            <a:pPr lvl="0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 EGI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notebook | </a:t>
            </a: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</a:t>
            </a:r>
          </a:p>
          <a:p>
            <a:pPr lvl="0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Webinar on EGI Notebooks - March, 19 at 15:00 CET</a:t>
            </a:r>
          </a:p>
          <a:p>
            <a:pPr lvl="1"/>
            <a:r>
              <a:rPr lang="en-GB" sz="22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https://indico.egi.eu/indico/event/4537</a:t>
            </a:r>
            <a: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/</a:t>
            </a:r>
            <a:r>
              <a:rPr lang="en-GB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5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The EGI Notebooks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339436" y="1323109"/>
            <a:ext cx="8430491" cy="3003231"/>
          </a:xfrm>
        </p:spPr>
        <p:txBody>
          <a:bodyPr/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Offer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notebooks ‘as Service’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One-click solution, just login and start using</a:t>
            </a:r>
          </a:p>
          <a:p>
            <a:pPr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Extra EGI Features: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Login with the EGI AAI Check-In service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Persistent storage for notebooks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Bring your own environments/kernels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 EGI computing and storage resources from your notebooks</a:t>
            </a:r>
          </a:p>
        </p:txBody>
      </p:sp>
    </p:spTree>
    <p:extLst>
      <p:ext uri="{BB962C8B-B14F-4D97-AF65-F5344CB8AC3E}">
        <p14:creationId xmlns:p14="http://schemas.microsoft.com/office/powerpoint/2010/main" val="40652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2579078" y="230084"/>
            <a:ext cx="5881353" cy="462611"/>
          </a:xfrm>
        </p:spPr>
        <p:txBody>
          <a:bodyPr>
            <a:no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EGI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AAI Check-In service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179512" y="1124744"/>
            <a:ext cx="8784976" cy="3906091"/>
          </a:xfrm>
        </p:spPr>
        <p:txBody>
          <a:bodyPr/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Federated Identity Access Management (IAM) solution for research communities.</a:t>
            </a:r>
          </a:p>
          <a:p>
            <a:pPr lvl="1"/>
            <a:r>
              <a:rPr lang="en-GB" sz="2200" dirty="0">
                <a:latin typeface="Segoe UI" panose="020B0502040204020203" pitchFamily="34" charset="0"/>
                <a:cs typeface="Segoe UI" panose="020B0502040204020203" pitchFamily="34" charset="0"/>
              </a:rPr>
              <a:t>Combines multi-protocol federated access and flexible group/Virtual Organization management capabilities in one single platform.</a:t>
            </a: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Designed to enable users to transparently access distributed federated service providers.</a:t>
            </a:r>
          </a:p>
          <a:p>
            <a:pPr lvl="1"/>
            <a:r>
              <a:rPr lang="en-GB" sz="2200" dirty="0">
                <a:latin typeface="Segoe UI" panose="020B0502040204020203" pitchFamily="34" charset="0"/>
                <a:cs typeface="Segoe UI" panose="020B0502040204020203" pitchFamily="34" charset="0"/>
              </a:rPr>
              <a:t>Minimize overhead for end users, communities and service providers.</a:t>
            </a: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Implements the AARC B</a:t>
            </a: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lueprint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Shape 1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25713" y="5459553"/>
            <a:ext cx="815425" cy="9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988" y="4171128"/>
            <a:ext cx="750874" cy="6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996" y="4204168"/>
            <a:ext cx="692600" cy="6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9738" y="5463257"/>
            <a:ext cx="7429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3"/>
          <p:cNvSpPr txBox="1"/>
          <p:nvPr/>
        </p:nvSpPr>
        <p:spPr>
          <a:xfrm>
            <a:off x="8032688" y="5574103"/>
            <a:ext cx="9318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Service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Providers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/>
              <a:t>SP</a:t>
            </a:r>
          </a:p>
        </p:txBody>
      </p:sp>
      <p:cxnSp>
        <p:nvCxnSpPr>
          <p:cNvPr id="12" name="Shape 124"/>
          <p:cNvCxnSpPr>
            <a:stCxn id="9" idx="1"/>
          </p:cNvCxnSpPr>
          <p:nvPr/>
        </p:nvCxnSpPr>
        <p:spPr>
          <a:xfrm flipH="1">
            <a:off x="6345396" y="4550468"/>
            <a:ext cx="969600" cy="101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13" name="Shape 125"/>
          <p:cNvCxnSpPr>
            <a:stCxn id="7" idx="3"/>
            <a:endCxn id="10" idx="1"/>
          </p:cNvCxnSpPr>
          <p:nvPr/>
        </p:nvCxnSpPr>
        <p:spPr>
          <a:xfrm>
            <a:off x="6341138" y="5920440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" name="Shape 126"/>
          <p:cNvCxnSpPr>
            <a:stCxn id="7" idx="0"/>
            <a:endCxn id="8" idx="2"/>
          </p:cNvCxnSpPr>
          <p:nvPr/>
        </p:nvCxnSpPr>
        <p:spPr>
          <a:xfrm rot="10800000">
            <a:off x="5933425" y="4863753"/>
            <a:ext cx="0" cy="59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5" name="Shape 127"/>
          <p:cNvSpPr/>
          <p:nvPr/>
        </p:nvSpPr>
        <p:spPr>
          <a:xfrm>
            <a:off x="3490788" y="5574090"/>
            <a:ext cx="1207200" cy="692700"/>
          </a:xfrm>
          <a:prstGeom prst="verticalScroll">
            <a:avLst>
              <a:gd name="adj" fmla="val 125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Identity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Providers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IdP</a:t>
            </a:r>
          </a:p>
        </p:txBody>
      </p:sp>
      <p:cxnSp>
        <p:nvCxnSpPr>
          <p:cNvPr id="16" name="Shape 128"/>
          <p:cNvCxnSpPr>
            <a:stCxn id="7" idx="1"/>
            <a:endCxn id="15" idx="3"/>
          </p:cNvCxnSpPr>
          <p:nvPr/>
        </p:nvCxnSpPr>
        <p:spPr>
          <a:xfrm rot="10800000">
            <a:off x="4611313" y="5920440"/>
            <a:ext cx="91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7" name="Shape 129"/>
          <p:cNvCxnSpPr>
            <a:stCxn id="9" idx="2"/>
            <a:endCxn id="10" idx="0"/>
          </p:cNvCxnSpPr>
          <p:nvPr/>
        </p:nvCxnSpPr>
        <p:spPr>
          <a:xfrm>
            <a:off x="7661296" y="4896768"/>
            <a:ext cx="0" cy="56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315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9078" y="230084"/>
            <a:ext cx="5881353" cy="462611"/>
          </a:xfrm>
        </p:spPr>
        <p:txBody>
          <a:bodyPr>
            <a:no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EGI features: Single Sign-On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339436" y="1323109"/>
            <a:ext cx="8430491" cy="3003231"/>
          </a:xfrm>
        </p:spPr>
        <p:txBody>
          <a:bodyPr/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Completely integrated with EGI Check-in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Login with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eduGAIN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social (Google, Facebook, ORCID, LinkedIn) or EGI SSO</a:t>
            </a:r>
          </a:p>
          <a:p>
            <a:pPr lvl="1"/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Fine grained authorisation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VO membership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Role, group, …</a:t>
            </a:r>
          </a:p>
        </p:txBody>
      </p:sp>
    </p:spTree>
    <p:extLst>
      <p:ext uri="{BB962C8B-B14F-4D97-AF65-F5344CB8AC3E}">
        <p14:creationId xmlns:p14="http://schemas.microsoft.com/office/powerpoint/2010/main" val="1608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EGI features: Persistency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339437" y="1323109"/>
            <a:ext cx="4928600" cy="4408951"/>
          </a:xfrm>
        </p:spPr>
        <p:txBody>
          <a:bodyPr/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Persistent directory linked from home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User decides what to keep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NFS storage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98" y="1303594"/>
            <a:ext cx="3489008" cy="42643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e 5"/>
          <p:cNvSpPr/>
          <p:nvPr/>
        </p:nvSpPr>
        <p:spPr>
          <a:xfrm>
            <a:off x="5700897" y="2200421"/>
            <a:ext cx="1112851" cy="3273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9078" y="230084"/>
            <a:ext cx="6025369" cy="390603"/>
          </a:xfrm>
        </p:spPr>
        <p:txBody>
          <a:bodyPr>
            <a:no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EGI features: Custom Kernels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339437" y="1323109"/>
            <a:ext cx="4928600" cy="4408951"/>
          </a:xfrm>
        </p:spPr>
        <p:txBody>
          <a:bodyPr/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Easy to extend with your own kernels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Docker container image with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JupyterHub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v0.8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No root user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Uses $HOME for notebooks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User select what to start when creating their notebooks</a:t>
            </a:r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xmlns="" id="{C33750A5-4105-5544-AFD4-44AB87443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70" y="1653577"/>
            <a:ext cx="3814762" cy="3286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2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9079" y="230084"/>
            <a:ext cx="6085436" cy="390603"/>
          </a:xfrm>
        </p:spPr>
        <p:txBody>
          <a:bodyPr>
            <a:no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Notebook panel</a:t>
            </a:r>
          </a:p>
        </p:txBody>
      </p:sp>
      <p:grpSp>
        <p:nvGrpSpPr>
          <p:cNvPr id="6" name="Gruppo 5"/>
          <p:cNvGrpSpPr/>
          <p:nvPr/>
        </p:nvGrpSpPr>
        <p:grpSpPr>
          <a:xfrm>
            <a:off x="611560" y="1268760"/>
            <a:ext cx="8052955" cy="4987923"/>
            <a:chOff x="1211603" y="1177381"/>
            <a:chExt cx="7320868" cy="498792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603" y="1177381"/>
              <a:ext cx="7320868" cy="4987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e 8"/>
            <p:cNvSpPr/>
            <p:nvPr/>
          </p:nvSpPr>
          <p:spPr>
            <a:xfrm>
              <a:off x="4107221" y="2096852"/>
              <a:ext cx="1112851" cy="396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e 9"/>
            <p:cNvSpPr/>
            <p:nvPr/>
          </p:nvSpPr>
          <p:spPr>
            <a:xfrm>
              <a:off x="4107221" y="3429000"/>
              <a:ext cx="1112851" cy="396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e 10"/>
            <p:cNvSpPr/>
            <p:nvPr/>
          </p:nvSpPr>
          <p:spPr>
            <a:xfrm>
              <a:off x="4139952" y="4761148"/>
              <a:ext cx="1112851" cy="396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9240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9078" y="230085"/>
            <a:ext cx="5882533" cy="341632"/>
          </a:xfrm>
        </p:spPr>
        <p:txBody>
          <a:bodyPr>
            <a:no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EGI Notebooks: Service modes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339436" y="1285769"/>
            <a:ext cx="8430491" cy="4807527"/>
          </a:xfrm>
        </p:spPr>
        <p:txBody>
          <a:bodyPr/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Catch-all / The EGI Applications on Demand (</a:t>
            </a:r>
            <a:r>
              <a:rPr lang="en-GB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AoD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Available via the marketplace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Limited resources (computing + storage), sponsored access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Kills notebooks after 1 hour of inactivity</a:t>
            </a:r>
          </a:p>
          <a:p>
            <a:pPr marL="342900" lvl="1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VO/Community deployment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Tailored to specific VO with custom computing/storage:</a:t>
            </a:r>
          </a:p>
          <a:p>
            <a:pPr lvl="2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access to GPUs, fat nodes</a:t>
            </a:r>
          </a:p>
          <a:p>
            <a:pPr lvl="2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access to Spark, other </a:t>
            </a:r>
            <a:r>
              <a:rPr lang="en-GB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BigData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/ML environments</a:t>
            </a:r>
          </a:p>
          <a:p>
            <a:pPr lvl="2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auto-mount filesystems on notebooks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9079" y="230085"/>
            <a:ext cx="6264670" cy="341632"/>
          </a:xfrm>
        </p:spPr>
        <p:txBody>
          <a:bodyPr>
            <a:no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EGI Notebooks: Technology stack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84EA813-2B24-DE47-A21A-12155984347A}"/>
              </a:ext>
            </a:extLst>
          </p:cNvPr>
          <p:cNvSpPr/>
          <p:nvPr/>
        </p:nvSpPr>
        <p:spPr>
          <a:xfrm>
            <a:off x="2131263" y="2600253"/>
            <a:ext cx="6800861" cy="2599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400" dirty="0">
                <a:solidFill>
                  <a:schemeClr val="tx1"/>
                </a:solidFill>
              </a:rPr>
              <a:t>Kubernetes Cluster (EGI Cloud Container Compute)</a:t>
            </a:r>
          </a:p>
        </p:txBody>
      </p: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xmlns="" id="{6DD2D02D-2BA8-9B4F-A4B4-0C3DD6ACC350}"/>
              </a:ext>
            </a:extLst>
          </p:cNvPr>
          <p:cNvCxnSpPr>
            <a:cxnSpLocks/>
            <a:stCxn id="52" idx="2"/>
            <a:endCxn id="55" idx="1"/>
          </p:cNvCxnSpPr>
          <p:nvPr/>
        </p:nvCxnSpPr>
        <p:spPr>
          <a:xfrm rot="16200000" flipH="1">
            <a:off x="2097673" y="2111094"/>
            <a:ext cx="1968172" cy="2419489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2335FEAB-1326-4648-9D08-33565E13F8B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1214889" y="4304925"/>
            <a:ext cx="3076615" cy="37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xmlns="" id="{4870D5F0-38EF-D942-8057-E83362FC7F09}"/>
              </a:ext>
            </a:extLst>
          </p:cNvPr>
          <p:cNvSpPr/>
          <p:nvPr/>
        </p:nvSpPr>
        <p:spPr>
          <a:xfrm>
            <a:off x="6063698" y="3951743"/>
            <a:ext cx="1112621" cy="6931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User sessions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3FF0F92D-3D91-2444-9FD5-2754D0A9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9" y="3935670"/>
            <a:ext cx="914400" cy="8128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9ADA8E-956A-8642-9962-E21B1222F1B2}"/>
              </a:ext>
            </a:extLst>
          </p:cNvPr>
          <p:cNvGrpSpPr/>
          <p:nvPr/>
        </p:nvGrpSpPr>
        <p:grpSpPr>
          <a:xfrm>
            <a:off x="1124335" y="1610758"/>
            <a:ext cx="1495360" cy="725995"/>
            <a:chOff x="3491880" y="1304848"/>
            <a:chExt cx="1495360" cy="72599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94D0A6FD-7021-C146-81DB-3998EF2181B6}"/>
                </a:ext>
              </a:extLst>
            </p:cNvPr>
            <p:cNvSpPr/>
            <p:nvPr/>
          </p:nvSpPr>
          <p:spPr>
            <a:xfrm>
              <a:off x="3491880" y="1304848"/>
              <a:ext cx="1495360" cy="7259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EGI Check-in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CAFF5BD5-01E5-C648-9921-180AC7FD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4031" y="1411680"/>
              <a:ext cx="525007" cy="525007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BDC80C3A-BBDD-064D-9FEB-34EE6B998AB1}"/>
              </a:ext>
            </a:extLst>
          </p:cNvPr>
          <p:cNvGrpSpPr/>
          <p:nvPr/>
        </p:nvGrpSpPr>
        <p:grpSpPr>
          <a:xfrm>
            <a:off x="4291504" y="3961304"/>
            <a:ext cx="1149416" cy="687241"/>
            <a:chOff x="3574984" y="4465464"/>
            <a:chExt cx="1149416" cy="687241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xmlns="" id="{B1181068-59E1-A041-8A11-EDBEDBEB52E4}"/>
                </a:ext>
              </a:extLst>
            </p:cNvPr>
            <p:cNvSpPr/>
            <p:nvPr/>
          </p:nvSpPr>
          <p:spPr>
            <a:xfrm>
              <a:off x="3574984" y="4465464"/>
              <a:ext cx="1149416" cy="6872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1164EFB5-60AA-264E-B5E6-60F290441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86502" y="4563604"/>
              <a:ext cx="1078525" cy="513108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5D1B6B0-25F9-3D4A-87AC-51E71EFA816E}"/>
              </a:ext>
            </a:extLst>
          </p:cNvPr>
          <p:cNvSpPr txBox="1"/>
          <p:nvPr/>
        </p:nvSpPr>
        <p:spPr>
          <a:xfrm>
            <a:off x="2862067" y="3766522"/>
            <a:ext cx="99738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SSL Certificate</a:t>
            </a:r>
          </a:p>
        </p:txBody>
      </p:sp>
      <p:sp>
        <p:nvSpPr>
          <p:cNvPr id="58" name="Left Arrow 57">
            <a:extLst>
              <a:ext uri="{FF2B5EF4-FFF2-40B4-BE49-F238E27FC236}">
                <a16:creationId xmlns:a16="http://schemas.microsoft.com/office/drawing/2014/main" xmlns="" id="{5F3AEF2F-1A28-4E4F-B606-535A01E6767F}"/>
              </a:ext>
            </a:extLst>
          </p:cNvPr>
          <p:cNvSpPr/>
          <p:nvPr/>
        </p:nvSpPr>
        <p:spPr>
          <a:xfrm>
            <a:off x="7126063" y="4003352"/>
            <a:ext cx="837849" cy="5692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xmlns="" id="{05FDFB24-AC64-2544-9CE5-70D0E4BF3F12}"/>
              </a:ext>
            </a:extLst>
          </p:cNvPr>
          <p:cNvSpPr/>
          <p:nvPr/>
        </p:nvSpPr>
        <p:spPr>
          <a:xfrm>
            <a:off x="7767302" y="3827433"/>
            <a:ext cx="1054153" cy="921037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Notebooks persistent storage</a:t>
            </a:r>
          </a:p>
        </p:txBody>
      </p:sp>
      <p:cxnSp>
        <p:nvCxnSpPr>
          <p:cNvPr id="60" name="Straight Arrow Connector 31">
            <a:extLst>
              <a:ext uri="{FF2B5EF4-FFF2-40B4-BE49-F238E27FC236}">
                <a16:creationId xmlns:a16="http://schemas.microsoft.com/office/drawing/2014/main" xmlns="" id="{FFEDD4F5-3A4F-1B44-94CE-75E27885406F}"/>
              </a:ext>
            </a:extLst>
          </p:cNvPr>
          <p:cNvCxnSpPr>
            <a:cxnSpLocks/>
            <a:stCxn id="50" idx="0"/>
            <a:endCxn id="52" idx="1"/>
          </p:cNvCxnSpPr>
          <p:nvPr/>
        </p:nvCxnSpPr>
        <p:spPr>
          <a:xfrm rot="5400000" flipH="1" flipV="1">
            <a:off x="-39945" y="2771390"/>
            <a:ext cx="1961914" cy="36664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A79DD70-15A1-0247-8D62-3FA156C56E4E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5440920" y="4282268"/>
            <a:ext cx="622778" cy="22657"/>
          </a:xfrm>
          <a:prstGeom prst="straightConnector1">
            <a:avLst/>
          </a:prstGeom>
          <a:ln>
            <a:prstDash val="sysDot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xmlns="" id="{33926D38-94E9-6446-80C7-7593DF6DFA1D}"/>
              </a:ext>
            </a:extLst>
          </p:cNvPr>
          <p:cNvSpPr/>
          <p:nvPr/>
        </p:nvSpPr>
        <p:spPr>
          <a:xfrm>
            <a:off x="3325156" y="2811634"/>
            <a:ext cx="1123801" cy="584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Notebooks Monitoring</a:t>
            </a:r>
            <a:endParaRPr lang="en-GB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xmlns="" id="{5A8D6409-317A-4E48-950C-3AE323200288}"/>
              </a:ext>
            </a:extLst>
          </p:cNvPr>
          <p:cNvSpPr/>
          <p:nvPr/>
        </p:nvSpPr>
        <p:spPr>
          <a:xfrm>
            <a:off x="5502204" y="2811634"/>
            <a:ext cx="1123801" cy="584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Notebooks Accounting</a:t>
            </a:r>
            <a:endParaRPr lang="en-GB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61AB49F5-7DD6-4A4E-87E6-EFC5683622F6}"/>
              </a:ext>
            </a:extLst>
          </p:cNvPr>
          <p:cNvCxnSpPr>
            <a:cxnSpLocks/>
            <a:stCxn id="62" idx="2"/>
            <a:endCxn id="55" idx="0"/>
          </p:cNvCxnSpPr>
          <p:nvPr/>
        </p:nvCxnSpPr>
        <p:spPr>
          <a:xfrm>
            <a:off x="3887057" y="3396462"/>
            <a:ext cx="979155" cy="564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A5BC38B1-F427-A746-B3CD-9A510108E888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 flipH="1">
            <a:off x="4866212" y="3396462"/>
            <a:ext cx="1197893" cy="564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xmlns="" id="{FAE68456-A24C-FF48-AC50-AE5FAFD40DE5}"/>
              </a:ext>
            </a:extLst>
          </p:cNvPr>
          <p:cNvSpPr/>
          <p:nvPr/>
        </p:nvSpPr>
        <p:spPr>
          <a:xfrm>
            <a:off x="2619695" y="3968406"/>
            <a:ext cx="1112621" cy="6931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Kubernetes</a:t>
            </a:r>
          </a:p>
          <a:p>
            <a:pPr algn="ctr"/>
            <a:r>
              <a:rPr lang="en-US" sz="1200" dirty="0"/>
              <a:t>Ingress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1C7DEBB9-7DEC-4F46-949B-2CB468072F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83" y="3752382"/>
            <a:ext cx="409592" cy="40959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C790EF19-666E-1A47-905B-CE9FD2B7EE72}"/>
              </a:ext>
            </a:extLst>
          </p:cNvPr>
          <p:cNvSpPr/>
          <p:nvPr/>
        </p:nvSpPr>
        <p:spPr>
          <a:xfrm>
            <a:off x="3139376" y="1581845"/>
            <a:ext cx="1495360" cy="72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 ARGO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57DFB53-F9A4-AD4F-B4A7-AAE3696B297B}"/>
              </a:ext>
            </a:extLst>
          </p:cNvPr>
          <p:cNvSpPr/>
          <p:nvPr/>
        </p:nvSpPr>
        <p:spPr>
          <a:xfrm>
            <a:off x="5316424" y="1589219"/>
            <a:ext cx="1495360" cy="72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 Accounting</a:t>
            </a:r>
          </a:p>
        </p:txBody>
      </p:sp>
      <p:cxnSp>
        <p:nvCxnSpPr>
          <p:cNvPr id="70" name="Straight Arrow Connector 34">
            <a:extLst>
              <a:ext uri="{FF2B5EF4-FFF2-40B4-BE49-F238E27FC236}">
                <a16:creationId xmlns:a16="http://schemas.microsoft.com/office/drawing/2014/main" xmlns="" id="{985667A6-9972-CE47-A35D-BE7C6F890904}"/>
              </a:ext>
            </a:extLst>
          </p:cNvPr>
          <p:cNvCxnSpPr>
            <a:cxnSpLocks/>
            <a:stCxn id="62" idx="0"/>
            <a:endCxn id="68" idx="2"/>
          </p:cNvCxnSpPr>
          <p:nvPr/>
        </p:nvCxnSpPr>
        <p:spPr>
          <a:xfrm rot="16200000" flipV="1">
            <a:off x="3635160" y="2559736"/>
            <a:ext cx="503794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4">
            <a:extLst>
              <a:ext uri="{FF2B5EF4-FFF2-40B4-BE49-F238E27FC236}">
                <a16:creationId xmlns:a16="http://schemas.microsoft.com/office/drawing/2014/main" xmlns="" id="{A736199D-4F96-C94E-B5D3-B8E6420A05E3}"/>
              </a:ext>
            </a:extLst>
          </p:cNvPr>
          <p:cNvCxnSpPr>
            <a:cxnSpLocks/>
            <a:stCxn id="63" idx="0"/>
            <a:endCxn id="69" idx="2"/>
          </p:cNvCxnSpPr>
          <p:nvPr/>
        </p:nvCxnSpPr>
        <p:spPr>
          <a:xfrm rot="16200000" flipV="1">
            <a:off x="5815895" y="2563423"/>
            <a:ext cx="496420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35">
            <a:extLst>
              <a:ext uri="{FF2B5EF4-FFF2-40B4-BE49-F238E27FC236}">
                <a16:creationId xmlns:a16="http://schemas.microsoft.com/office/drawing/2014/main" xmlns="" id="{52989AE6-CBB3-844E-9449-A632C77A42F4}"/>
              </a:ext>
            </a:extLst>
          </p:cNvPr>
          <p:cNvSpPr txBox="1"/>
          <p:nvPr/>
        </p:nvSpPr>
        <p:spPr>
          <a:xfrm>
            <a:off x="4919592" y="4583830"/>
            <a:ext cx="1021311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100" dirty="0" err="1"/>
              <a:t>KubeSpawner</a:t>
            </a:r>
            <a:endParaRPr lang="en-GB" sz="11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69805B74-5311-384A-9087-130A15152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816" y="4070684"/>
            <a:ext cx="785883" cy="211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40421C-8CCB-6846-A19E-774E07C5EC2D}"/>
              </a:ext>
            </a:extLst>
          </p:cNvPr>
          <p:cNvSpPr txBox="1"/>
          <p:nvPr/>
        </p:nvSpPr>
        <p:spPr>
          <a:xfrm>
            <a:off x="7197446" y="4148996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k8s </a:t>
            </a:r>
            <a:r>
              <a:rPr lang="en-GB" sz="1100" dirty="0" err="1"/>
              <a:t>pvc</a:t>
            </a:r>
            <a:endParaRPr lang="en-GB" sz="1400" dirty="0"/>
          </a:p>
        </p:txBody>
      </p:sp>
      <p:sp>
        <p:nvSpPr>
          <p:cNvPr id="74" name="TextBox 50">
            <a:extLst>
              <a:ext uri="{FF2B5EF4-FFF2-40B4-BE49-F238E27FC236}">
                <a16:creationId xmlns:a16="http://schemas.microsoft.com/office/drawing/2014/main" xmlns="" id="{A27BB53D-1EAF-154F-8221-3CAFD5146A91}"/>
              </a:ext>
            </a:extLst>
          </p:cNvPr>
          <p:cNvSpPr txBox="1"/>
          <p:nvPr/>
        </p:nvSpPr>
        <p:spPr>
          <a:xfrm>
            <a:off x="3755767" y="4583830"/>
            <a:ext cx="1068508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Oauthenticator</a:t>
            </a:r>
            <a:endParaRPr lang="en-GB" sz="1100" dirty="0"/>
          </a:p>
        </p:txBody>
      </p:sp>
      <p:sp>
        <p:nvSpPr>
          <p:cNvPr id="8" name="Rectangle 5"/>
          <p:cNvSpPr/>
          <p:nvPr/>
        </p:nvSpPr>
        <p:spPr>
          <a:xfrm>
            <a:off x="30865" y="4769727"/>
            <a:ext cx="2052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8"/>
              </a:rPr>
              <a:t>https://notebooks.egi.eu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1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OCCA_EGIConference2017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EGI Powerpoint Presentation (body)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GI Powerpoint Presentation (closing)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LAROCCA_EGIConference2017</Template>
  <TotalTime>1368</TotalTime>
  <Words>461</Words>
  <Application>Microsoft Office PowerPoint</Application>
  <PresentationFormat>Presentazione su schermo (4:3)</PresentationFormat>
  <Paragraphs>98</Paragraphs>
  <Slides>14</Slides>
  <Notes>4</Notes>
  <HiddenSlides>1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LAROCCA_EGIConference2017</vt:lpstr>
      <vt:lpstr>EGI Powerpoint Presentation (body)</vt:lpstr>
      <vt:lpstr>EGI Powerpoint Presentation (closing)</vt:lpstr>
      <vt:lpstr>AAI integration use case for  the EGI Jupyter Notebook service</vt:lpstr>
      <vt:lpstr>The EGI Notebooks</vt:lpstr>
      <vt:lpstr>EGI AAI Check-In service</vt:lpstr>
      <vt:lpstr>EGI features: Single Sign-On</vt:lpstr>
      <vt:lpstr>EGI features: Persistency</vt:lpstr>
      <vt:lpstr>EGI features: Custom Kernels</vt:lpstr>
      <vt:lpstr>The Jupyter Notebook panel</vt:lpstr>
      <vt:lpstr>EGI Notebooks: Service modes</vt:lpstr>
      <vt:lpstr>EGI Notebooks: Technology stack</vt:lpstr>
      <vt:lpstr>EGI Notebooks, next steps</vt:lpstr>
      <vt:lpstr>The Community first approach</vt:lpstr>
      <vt:lpstr>Definitions</vt:lpstr>
      <vt:lpstr>Links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with resource providers: selection, SLA, support</dc:title>
  <dc:creator>larocca</dc:creator>
  <cp:lastModifiedBy>larocca</cp:lastModifiedBy>
  <cp:revision>123</cp:revision>
  <dcterms:created xsi:type="dcterms:W3CDTF">2017-05-06T07:01:47Z</dcterms:created>
  <dcterms:modified xsi:type="dcterms:W3CDTF">2019-03-19T09:12:41Z</dcterms:modified>
</cp:coreProperties>
</file>