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1"/>
    <p:sldMasterId id="2147483669" r:id="rId2"/>
    <p:sldMasterId id="2147483672" r:id="rId3"/>
    <p:sldMasterId id="2147483674" r:id="rId4"/>
  </p:sldMasterIdLst>
  <p:notesMasterIdLst>
    <p:notesMasterId r:id="rId14"/>
  </p:notesMasterIdLst>
  <p:sldIdLst>
    <p:sldId id="264" r:id="rId5"/>
    <p:sldId id="265" r:id="rId6"/>
    <p:sldId id="270" r:id="rId7"/>
    <p:sldId id="269" r:id="rId8"/>
    <p:sldId id="271" r:id="rId9"/>
    <p:sldId id="272" r:id="rId10"/>
    <p:sldId id="273" r:id="rId11"/>
    <p:sldId id="274" r:id="rId12"/>
    <p:sldId id="266" r:id="rId13"/>
  </p:sldIdLst>
  <p:sldSz cx="12192000" cy="6858000"/>
  <p:notesSz cx="12192000" cy="6858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pos="528" userDrawn="1">
          <p15:clr>
            <a:srgbClr val="A4A3A4"/>
          </p15:clr>
        </p15:guide>
        <p15:guide id="4" orient="horz" pos="1008" userDrawn="1">
          <p15:clr>
            <a:srgbClr val="A4A3A4"/>
          </p15:clr>
        </p15:guide>
        <p15:guide id="5" pos="288" userDrawn="1">
          <p15:clr>
            <a:srgbClr val="A4A3A4"/>
          </p15:clr>
        </p15:guide>
        <p15:guide id="6" pos="1056" userDrawn="1">
          <p15:clr>
            <a:srgbClr val="A4A3A4"/>
          </p15:clr>
        </p15:guide>
        <p15:guide id="7" pos="39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4E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4664"/>
  </p:normalViewPr>
  <p:slideViewPr>
    <p:cSldViewPr>
      <p:cViewPr>
        <p:scale>
          <a:sx n="66" d="100"/>
          <a:sy n="66" d="100"/>
        </p:scale>
        <p:origin x="792" y="54"/>
      </p:cViewPr>
      <p:guideLst>
        <p:guide orient="horz" pos="2880"/>
        <p:guide pos="2160"/>
        <p:guide pos="528"/>
        <p:guide orient="horz" pos="1008"/>
        <p:guide pos="288"/>
        <p:guide pos="1056"/>
        <p:guide pos="39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39749-5F7E-5648-9CD6-00744CE904A7}" type="datetimeFigureOut">
              <a:t>02/06/2020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DA7EEF-0713-214A-8A97-49F34C15B593}" type="slidenum"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9701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older 2"/>
          <p:cNvSpPr>
            <a:spLocks noGrp="1"/>
          </p:cNvSpPr>
          <p:nvPr>
            <p:ph type="ctrTitle"/>
          </p:nvPr>
        </p:nvSpPr>
        <p:spPr>
          <a:xfrm>
            <a:off x="1638896" y="2890391"/>
            <a:ext cx="6971704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3500" b="1">
                <a:solidFill>
                  <a:srgbClr val="4A4E4F"/>
                </a:solidFill>
                <a:latin typeface="Muli" pitchFamily="2" charset="77"/>
              </a:defRPr>
            </a:lvl1pPr>
          </a:lstStyle>
          <a:p>
            <a:endParaRPr dirty="0"/>
          </a:p>
        </p:txBody>
      </p:sp>
      <p:sp>
        <p:nvSpPr>
          <p:cNvPr id="8" name="Holder 3"/>
          <p:cNvSpPr>
            <a:spLocks noGrp="1"/>
          </p:cNvSpPr>
          <p:nvPr>
            <p:ph type="subTitle" idx="4"/>
          </p:nvPr>
        </p:nvSpPr>
        <p:spPr>
          <a:xfrm>
            <a:off x="1638897" y="4278868"/>
            <a:ext cx="6971704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2000" b="1">
                <a:solidFill>
                  <a:srgbClr val="4A4E4F"/>
                </a:solidFill>
                <a:latin typeface="Muli" pitchFamily="2" charset="77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464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6142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38896" y="2890391"/>
            <a:ext cx="6971704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38897" y="4278868"/>
            <a:ext cx="697170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1">
                <a:latin typeface="Muli" pitchFamily="2" charset="77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4626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2776" y="527964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2776" y="1194561"/>
            <a:ext cx="10130713" cy="369332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9555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27964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129433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0763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6037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16" name="Segnaposto numero diapositiva 16">
            <a:extLst>
              <a:ext uri="{FF2B5EF4-FFF2-40B4-BE49-F238E27FC236}">
                <a16:creationId xmlns:a16="http://schemas.microsoft.com/office/drawing/2014/main" id="{3F14C0E4-6232-D542-BA79-E689284628BD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02/06/2020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69726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2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15" name="Segnaposto numero diapositiva 16">
            <a:extLst>
              <a:ext uri="{FF2B5EF4-FFF2-40B4-BE49-F238E27FC236}">
                <a16:creationId xmlns:a16="http://schemas.microsoft.com/office/drawing/2014/main" id="{7D97418D-D037-F84F-BA6E-B7EF0EFCB541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02/06/2020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67453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38896" y="2890391"/>
            <a:ext cx="6971704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38897" y="4278868"/>
            <a:ext cx="697170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1"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02/06/2020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46268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2776" y="527964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2776" y="1194561"/>
            <a:ext cx="10130713" cy="369332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02/06/2020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95557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27964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129433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02/06/2020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0763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older 2"/>
          <p:cNvSpPr>
            <a:spLocks noGrp="1"/>
          </p:cNvSpPr>
          <p:nvPr>
            <p:ph type="ctrTitle"/>
          </p:nvPr>
        </p:nvSpPr>
        <p:spPr>
          <a:xfrm>
            <a:off x="2667000" y="2895600"/>
            <a:ext cx="6971704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3500" b="1">
                <a:solidFill>
                  <a:srgbClr val="4A4E4F"/>
                </a:solidFill>
                <a:latin typeface="Muli" pitchFamily="2" charset="77"/>
              </a:defRPr>
            </a:lvl1pPr>
          </a:lstStyle>
          <a:p>
            <a:endParaRPr dirty="0"/>
          </a:p>
        </p:txBody>
      </p:sp>
      <p:sp>
        <p:nvSpPr>
          <p:cNvPr id="8" name="Holder 3"/>
          <p:cNvSpPr>
            <a:spLocks noGrp="1"/>
          </p:cNvSpPr>
          <p:nvPr>
            <p:ph type="subTitle" idx="4"/>
          </p:nvPr>
        </p:nvSpPr>
        <p:spPr>
          <a:xfrm>
            <a:off x="2667001" y="4284077"/>
            <a:ext cx="697170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None/>
              <a:defRPr sz="2400" b="1">
                <a:solidFill>
                  <a:srgbClr val="4A4E4F"/>
                </a:solidFill>
                <a:latin typeface="Muli" pitchFamily="2" charset="77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64324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15" name="Segnaposto numero diapositiva 16">
            <a:extLst>
              <a:ext uri="{FF2B5EF4-FFF2-40B4-BE49-F238E27FC236}">
                <a16:creationId xmlns:a16="http://schemas.microsoft.com/office/drawing/2014/main" id="{7D97418D-D037-F84F-BA6E-B7EF0EFCB541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02/06/2020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67453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16" name="Segnaposto numero diapositiva 16">
            <a:extLst>
              <a:ext uri="{FF2B5EF4-FFF2-40B4-BE49-F238E27FC236}">
                <a16:creationId xmlns:a16="http://schemas.microsoft.com/office/drawing/2014/main" id="{3F14C0E4-6232-D542-BA79-E689284628BD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02/06/2020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69726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02/06/2020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6037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02/06/2020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5884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38896" y="2890391"/>
            <a:ext cx="6971704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38897" y="4278868"/>
            <a:ext cx="697170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1"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02/06/2020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3510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2776" y="527964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2776" y="1194561"/>
            <a:ext cx="10130713" cy="369332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14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02/06/2020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9800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27964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129433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02/06/2020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7740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14" name="Segnaposto data 3">
            <a:extLst>
              <a:ext uri="{FF2B5EF4-FFF2-40B4-BE49-F238E27FC236}">
                <a16:creationId xmlns:a16="http://schemas.microsoft.com/office/drawing/2014/main" id="{2E85EB29-7773-EA41-86EF-AB27DEA49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4122" y="64166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9831E0E-B4B9-804C-B32F-14C6EC15B13E}" type="datetime1">
              <a:t>02/06/2020</a:t>
            </a:fld>
            <a:endParaRPr lang="it-IT"/>
          </a:p>
        </p:txBody>
      </p:sp>
      <p:sp>
        <p:nvSpPr>
          <p:cNvPr id="15" name="Segnaposto numero diapositiva 16">
            <a:extLst>
              <a:ext uri="{FF2B5EF4-FFF2-40B4-BE49-F238E27FC236}">
                <a16:creationId xmlns:a16="http://schemas.microsoft.com/office/drawing/2014/main" id="{7D97418D-D037-F84F-BA6E-B7EF0EFCB541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544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16" name="Segnaposto numero diapositiva 16">
            <a:extLst>
              <a:ext uri="{FF2B5EF4-FFF2-40B4-BE49-F238E27FC236}">
                <a16:creationId xmlns:a16="http://schemas.microsoft.com/office/drawing/2014/main" id="{3F14C0E4-6232-D542-BA79-E689284628BD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02/06/2020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8712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02/06/2020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3306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heme" Target="../theme/them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Relationship Id="rId9" Type="http://schemas.openxmlformats.org/officeDocument/2006/relationships/image" Target="../media/image6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7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8.jpe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theme" Target="../theme/theme3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14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10" Type="http://schemas.openxmlformats.org/officeDocument/2006/relationships/image" Target="../media/image7.jpeg"/><Relationship Id="rId4" Type="http://schemas.openxmlformats.org/officeDocument/2006/relationships/slideLayout" Target="../slideLayouts/slideLayout18.xml"/><Relationship Id="rId9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48">
            <a:extLst>
              <a:ext uri="{FF2B5EF4-FFF2-40B4-BE49-F238E27FC236}">
                <a16:creationId xmlns:a16="http://schemas.microsoft.com/office/drawing/2014/main" id="{1EB0BE17-4406-2547-BD41-BBF8482A0E9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object 17"/>
          <p:cNvSpPr txBox="1"/>
          <p:nvPr/>
        </p:nvSpPr>
        <p:spPr>
          <a:xfrm>
            <a:off x="2332113" y="6340712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solidFill>
                  <a:srgbClr val="FFFFFF"/>
                </a:solidFill>
                <a:latin typeface="Muli" pitchFamily="2" charset="77"/>
                <a:cs typeface="Arial"/>
              </a:rPr>
              <a:t>This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Arial"/>
              </a:rPr>
              <a:t>project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Arial"/>
              </a:rPr>
              <a:t>has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Arial"/>
              </a:rPr>
              <a:t>received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rgbClr val="FFFFFF"/>
                </a:solidFill>
                <a:latin typeface="Muli" pitchFamily="2" charset="77"/>
                <a:cs typeface="Arial"/>
              </a:rPr>
              <a:t>funding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rgbClr val="FFFFFF"/>
                </a:solidFill>
                <a:latin typeface="Muli" pitchFamily="2" charset="77"/>
                <a:cs typeface="Arial"/>
              </a:rPr>
              <a:t>from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rgbClr val="FFFFFF"/>
                </a:solidFill>
                <a:latin typeface="Muli" pitchFamily="2" charset="77"/>
                <a:cs typeface="Arial"/>
              </a:rPr>
              <a:t>the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Arial"/>
              </a:rPr>
              <a:t>European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Arial"/>
              </a:rPr>
              <a:t>Union’s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Arial"/>
              </a:rPr>
              <a:t>Horizon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rgbClr val="FFFFFF"/>
                </a:solidFill>
                <a:latin typeface="Muli" pitchFamily="2" charset="77"/>
                <a:cs typeface="Arial"/>
              </a:rPr>
              <a:t>2020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Arial"/>
              </a:rPr>
              <a:t>research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rgbClr val="FFFFFF"/>
                </a:solidFill>
                <a:latin typeface="Muli" pitchFamily="2" charset="77"/>
                <a:cs typeface="Arial"/>
              </a:rPr>
              <a:t>and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rgbClr val="FFFFFF"/>
                </a:solidFill>
                <a:latin typeface="Muli" pitchFamily="2" charset="77"/>
                <a:cs typeface="Arial"/>
              </a:rPr>
              <a:t>innovation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rgbClr val="FFFFFF"/>
                </a:solidFill>
                <a:latin typeface="Muli" pitchFamily="2" charset="77"/>
                <a:cs typeface="Arial"/>
              </a:rPr>
              <a:t>programme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Arial"/>
              </a:rPr>
              <a:t>under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rgbClr val="FFFFFF"/>
                </a:solidFill>
                <a:latin typeface="Muli" pitchFamily="2" charset="77"/>
                <a:cs typeface="Arial"/>
              </a:rPr>
              <a:t>grant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Arial"/>
              </a:rPr>
              <a:t>agreement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No. </a:t>
            </a:r>
            <a:r>
              <a:rPr sz="750" spc="30" dirty="0">
                <a:solidFill>
                  <a:srgbClr val="FFFFFF"/>
                </a:solidFill>
                <a:latin typeface="Muli" pitchFamily="2" charset="77"/>
                <a:cs typeface="Arial"/>
              </a:rPr>
              <a:t>823852</a:t>
            </a:r>
            <a:endParaRPr sz="750">
              <a:latin typeface="Muli" pitchFamily="2" charset="77"/>
              <a:cs typeface="Arial"/>
            </a:endParaRPr>
          </a:p>
        </p:txBody>
      </p:sp>
      <p:grpSp>
        <p:nvGrpSpPr>
          <p:cNvPr id="11" name="Gruppo 49">
            <a:extLst>
              <a:ext uri="{FF2B5EF4-FFF2-40B4-BE49-F238E27FC236}">
                <a16:creationId xmlns:a16="http://schemas.microsoft.com/office/drawing/2014/main" id="{7D04B1C9-7F08-9D47-BE96-BA7CF7910F57}"/>
              </a:ext>
            </a:extLst>
          </p:cNvPr>
          <p:cNvGrpSpPr/>
          <p:nvPr/>
        </p:nvGrpSpPr>
        <p:grpSpPr>
          <a:xfrm>
            <a:off x="1681163" y="6228257"/>
            <a:ext cx="486409" cy="345440"/>
            <a:chOff x="995362" y="6228257"/>
            <a:chExt cx="486409" cy="345440"/>
          </a:xfrm>
        </p:grpSpPr>
        <p:sp>
          <p:nvSpPr>
            <p:cNvPr id="12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1" name="Immagine 2">
            <a:extLst>
              <a:ext uri="{FF2B5EF4-FFF2-40B4-BE49-F238E27FC236}">
                <a16:creationId xmlns:a16="http://schemas.microsoft.com/office/drawing/2014/main" id="{59ED750F-C77A-F24E-8961-FB46DDD5A1B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62000"/>
            <a:ext cx="2743200" cy="130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315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1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8" name="object 17"/>
          <p:cNvSpPr txBox="1"/>
          <p:nvPr/>
        </p:nvSpPr>
        <p:spPr>
          <a:xfrm>
            <a:off x="914400" y="6360855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This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project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has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received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Arial"/>
              </a:rPr>
              <a:t>funding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Arial"/>
              </a:rPr>
              <a:t>from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Arial"/>
              </a:rPr>
              <a:t>the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European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Union’s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Horizon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Arial"/>
              </a:rPr>
              <a:t>2020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research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Arial"/>
              </a:rPr>
              <a:t>and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Arial"/>
              </a:rPr>
              <a:t>innovation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Arial"/>
              </a:rPr>
              <a:t>programme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under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Arial"/>
              </a:rPr>
              <a:t>grant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agreement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No.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Arial"/>
              </a:rPr>
              <a:t>823852</a:t>
            </a:r>
            <a:endParaRPr sz="750" dirty="0">
              <a:solidFill>
                <a:schemeClr val="tx1"/>
              </a:solidFill>
              <a:latin typeface="Muli" pitchFamily="2" charset="77"/>
              <a:cs typeface="Arial"/>
            </a:endParaRPr>
          </a:p>
        </p:txBody>
      </p:sp>
      <p:grpSp>
        <p:nvGrpSpPr>
          <p:cNvPr id="9" name="Gruppo 49">
            <a:extLst>
              <a:ext uri="{FF2B5EF4-FFF2-40B4-BE49-F238E27FC236}">
                <a16:creationId xmlns:a16="http://schemas.microsoft.com/office/drawing/2014/main" id="{7D04B1C9-7F08-9D47-BE96-BA7CF7910F57}"/>
              </a:ext>
            </a:extLst>
          </p:cNvPr>
          <p:cNvGrpSpPr/>
          <p:nvPr/>
        </p:nvGrpSpPr>
        <p:grpSpPr>
          <a:xfrm>
            <a:off x="263450" y="6248400"/>
            <a:ext cx="486409" cy="345440"/>
            <a:chOff x="995362" y="6228257"/>
            <a:chExt cx="486409" cy="345440"/>
          </a:xfrm>
        </p:grpSpPr>
        <p:sp>
          <p:nvSpPr>
            <p:cNvPr id="10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02/06/2020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6203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7">
            <a:extLst>
              <a:ext uri="{FF2B5EF4-FFF2-40B4-BE49-F238E27FC236}">
                <a16:creationId xmlns:a16="http://schemas.microsoft.com/office/drawing/2014/main" id="{3DA76E71-90F4-594C-8F95-9C1B8B8402A1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867400"/>
            <a:ext cx="12179300" cy="990600"/>
          </a:xfrm>
          <a:prstGeom prst="rect">
            <a:avLst/>
          </a:prstGeom>
        </p:spPr>
      </p:pic>
      <p:sp>
        <p:nvSpPr>
          <p:cNvPr id="8" name="object 17"/>
          <p:cNvSpPr txBox="1"/>
          <p:nvPr userDrawn="1"/>
        </p:nvSpPr>
        <p:spPr>
          <a:xfrm>
            <a:off x="1108150" y="6589455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This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project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has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received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Arial"/>
              </a:rPr>
              <a:t>funding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Arial"/>
              </a:rPr>
              <a:t>from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Arial"/>
              </a:rPr>
              <a:t>the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European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Union’s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Horizon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Arial"/>
              </a:rPr>
              <a:t>2020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research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Arial"/>
              </a:rPr>
              <a:t>and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Arial"/>
              </a:rPr>
              <a:t>innovation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Arial"/>
              </a:rPr>
              <a:t>programme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under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Arial"/>
              </a:rPr>
              <a:t>grant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agreement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No.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Arial"/>
              </a:rPr>
              <a:t>823852</a:t>
            </a:r>
            <a:endParaRPr sz="750" dirty="0">
              <a:solidFill>
                <a:schemeClr val="tx1"/>
              </a:solidFill>
              <a:latin typeface="Muli" pitchFamily="2" charset="77"/>
              <a:cs typeface="Arial"/>
            </a:endParaRPr>
          </a:p>
        </p:txBody>
      </p:sp>
      <p:grpSp>
        <p:nvGrpSpPr>
          <p:cNvPr id="9" name="Gruppo 49">
            <a:extLst>
              <a:ext uri="{FF2B5EF4-FFF2-40B4-BE49-F238E27FC236}">
                <a16:creationId xmlns:a16="http://schemas.microsoft.com/office/drawing/2014/main" id="{7D04B1C9-7F08-9D47-BE96-BA7CF7910F57}"/>
              </a:ext>
            </a:extLst>
          </p:cNvPr>
          <p:cNvGrpSpPr/>
          <p:nvPr userDrawn="1"/>
        </p:nvGrpSpPr>
        <p:grpSpPr>
          <a:xfrm>
            <a:off x="457200" y="6477000"/>
            <a:ext cx="486409" cy="345440"/>
            <a:chOff x="995362" y="6228257"/>
            <a:chExt cx="486409" cy="345440"/>
          </a:xfrm>
        </p:grpSpPr>
        <p:sp>
          <p:nvSpPr>
            <p:cNvPr id="10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53052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8" r:id="rId2"/>
    <p:sldLayoutId id="2147483689" r:id="rId3"/>
    <p:sldLayoutId id="2147483690" r:id="rId4"/>
    <p:sldLayoutId id="2147483693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822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nosc-eu/panosc/tree/master/Work%20Packages/WP1%20Management/Meetings/Project%20Management%20Committee" TargetMode="Externa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638896" y="2890391"/>
            <a:ext cx="6971704" cy="907941"/>
          </a:xfrm>
        </p:spPr>
        <p:txBody>
          <a:bodyPr/>
          <a:lstStyle/>
          <a:p>
            <a:r>
              <a:rPr lang="en-US" spc="90" dirty="0" smtClean="0"/>
              <a:t>WP1 – Management</a:t>
            </a:r>
            <a:br>
              <a:rPr lang="en-US" spc="90" dirty="0" smtClean="0"/>
            </a:br>
            <a:r>
              <a:rPr lang="en-US" sz="2400" spc="90" dirty="0" smtClean="0"/>
              <a:t>Report for Review Meeting</a:t>
            </a:r>
            <a:endParaRPr lang="en-US" sz="24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4"/>
          </p:nvPr>
        </p:nvSpPr>
        <p:spPr>
          <a:xfrm>
            <a:off x="1638897" y="4278868"/>
            <a:ext cx="6971704" cy="69249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90"/>
              </a:spcBef>
            </a:pPr>
            <a:r>
              <a:rPr lang="en-US" spc="50" dirty="0" smtClean="0">
                <a:solidFill>
                  <a:srgbClr val="4C4D4F"/>
                </a:solidFill>
                <a:cs typeface="Arial"/>
              </a:rPr>
              <a:t>16</a:t>
            </a:r>
            <a:r>
              <a:rPr lang="en-US" spc="75" dirty="0" smtClean="0">
                <a:solidFill>
                  <a:srgbClr val="4C4D4F"/>
                </a:solidFill>
                <a:cs typeface="Arial"/>
              </a:rPr>
              <a:t>th </a:t>
            </a:r>
            <a:r>
              <a:rPr lang="en-US" spc="10" dirty="0" smtClean="0">
                <a:solidFill>
                  <a:srgbClr val="4C4D4F"/>
                </a:solidFill>
                <a:cs typeface="Arial"/>
              </a:rPr>
              <a:t>June,</a:t>
            </a:r>
            <a:r>
              <a:rPr lang="en-US" spc="-60" dirty="0" smtClean="0">
                <a:solidFill>
                  <a:srgbClr val="4C4D4F"/>
                </a:solidFill>
                <a:cs typeface="Arial"/>
              </a:rPr>
              <a:t> </a:t>
            </a:r>
            <a:r>
              <a:rPr lang="en-US" spc="90" dirty="0" smtClean="0">
                <a:solidFill>
                  <a:srgbClr val="4C4D4F"/>
                </a:solidFill>
                <a:cs typeface="Arial"/>
              </a:rPr>
              <a:t>2020</a:t>
            </a:r>
            <a:endParaRPr lang="en-US" dirty="0">
              <a:cs typeface="Arial"/>
            </a:endParaRPr>
          </a:p>
          <a:p>
            <a:pPr>
              <a:lnSpc>
                <a:spcPct val="100000"/>
              </a:lnSpc>
              <a:spcBef>
                <a:spcPts val="590"/>
              </a:spcBef>
            </a:pPr>
            <a:r>
              <a:rPr lang="en-US" spc="-5" dirty="0">
                <a:solidFill>
                  <a:srgbClr val="4C4D4F"/>
                </a:solidFill>
                <a:cs typeface="Arial"/>
              </a:rPr>
              <a:t>Author: </a:t>
            </a:r>
            <a:r>
              <a:rPr lang="en-US" spc="25" dirty="0" smtClean="0">
                <a:solidFill>
                  <a:srgbClr val="4C4D4F"/>
                </a:solidFill>
                <a:cs typeface="Arial"/>
              </a:rPr>
              <a:t>Jordi </a:t>
            </a:r>
            <a:r>
              <a:rPr lang="en-US" spc="25" dirty="0" err="1" smtClean="0">
                <a:solidFill>
                  <a:srgbClr val="4C4D4F"/>
                </a:solidFill>
                <a:cs typeface="Arial"/>
              </a:rPr>
              <a:t>Bodera</a:t>
            </a: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752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>
          <a:xfrm>
            <a:off x="0" y="0"/>
            <a:ext cx="12192000" cy="12127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 algn="l"/>
            <a:r>
              <a:rPr lang="en-US" spc="90" dirty="0" smtClean="0">
                <a:latin typeface="Muli" panose="00000500000000000000" pitchFamily="2" charset="0"/>
              </a:rPr>
              <a:t>WP1 – Management</a:t>
            </a:r>
            <a:br>
              <a:rPr lang="en-US" spc="90" dirty="0" smtClean="0">
                <a:latin typeface="Muli" panose="00000500000000000000" pitchFamily="2" charset="0"/>
              </a:rPr>
            </a:br>
            <a:r>
              <a:rPr lang="en-US" sz="2400" spc="90" dirty="0" smtClean="0">
                <a:latin typeface="Muli" panose="00000500000000000000" pitchFamily="2" charset="0"/>
              </a:rPr>
              <a:t>Report for Review Meeting</a:t>
            </a:r>
            <a:endParaRPr lang="en-US" sz="2400" dirty="0">
              <a:latin typeface="Muli" panose="000005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629" y="1212741"/>
            <a:ext cx="12192000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/>
            <a:r>
              <a:rPr lang="en-US" sz="2000" b="1" dirty="0" smtClean="0">
                <a:latin typeface="Muli" panose="00000500000000000000" pitchFamily="2" charset="0"/>
              </a:rPr>
              <a:t>Objectives</a:t>
            </a:r>
          </a:p>
          <a:p>
            <a:pPr marL="522900" indent="-342900">
              <a:buFont typeface="+mj-lt"/>
              <a:buAutoNum type="arabicPeriod"/>
            </a:pPr>
            <a:r>
              <a:rPr lang="en-US" sz="2000" dirty="0">
                <a:latin typeface="Muli" panose="00000500000000000000" pitchFamily="2" charset="0"/>
              </a:rPr>
              <a:t>Manage and coordinate the project to ensure that the objectives are delivered on time. </a:t>
            </a:r>
            <a:r>
              <a:rPr lang="en-US" sz="2000" dirty="0" smtClean="0">
                <a:latin typeface="Muli" panose="00000500000000000000" pitchFamily="2" charset="0"/>
              </a:rPr>
              <a:t/>
            </a:r>
            <a:br>
              <a:rPr lang="en-US" sz="2000" dirty="0" smtClean="0">
                <a:latin typeface="Muli" panose="00000500000000000000" pitchFamily="2" charset="0"/>
              </a:rPr>
            </a:br>
            <a:r>
              <a:rPr lang="en-US" sz="2000" dirty="0" smtClean="0">
                <a:latin typeface="Muli" panose="00000500000000000000" pitchFamily="2" charset="0"/>
              </a:rPr>
              <a:t>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So far PaNOSC is delivering on time</a:t>
            </a:r>
            <a:endParaRPr lang="en-US" sz="2000" dirty="0" smtClean="0">
              <a:latin typeface="Muli" panose="00000500000000000000" pitchFamily="2" charset="0"/>
            </a:endParaRPr>
          </a:p>
          <a:p>
            <a:pPr marL="52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2000" dirty="0" err="1" smtClean="0">
                <a:latin typeface="Muli" panose="00000500000000000000" pitchFamily="2" charset="0"/>
              </a:rPr>
              <a:t>Organise</a:t>
            </a:r>
            <a:r>
              <a:rPr lang="en-US" sz="2000" dirty="0" smtClean="0">
                <a:latin typeface="Muli" panose="00000500000000000000" pitchFamily="2" charset="0"/>
              </a:rPr>
              <a:t> </a:t>
            </a:r>
            <a:r>
              <a:rPr lang="en-US" sz="2000" dirty="0">
                <a:latin typeface="Muli" panose="00000500000000000000" pitchFamily="2" charset="0"/>
              </a:rPr>
              <a:t>regular </a:t>
            </a:r>
            <a:r>
              <a:rPr lang="en-US" sz="2000" dirty="0" smtClean="0">
                <a:latin typeface="Muli" panose="00000500000000000000" pitchFamily="2" charset="0"/>
              </a:rPr>
              <a:t>follow-up meetings and </a:t>
            </a:r>
            <a:r>
              <a:rPr lang="en-US" sz="2000" dirty="0">
                <a:latin typeface="Muli" panose="00000500000000000000" pitchFamily="2" charset="0"/>
              </a:rPr>
              <a:t>annual workshops </a:t>
            </a:r>
            <a:r>
              <a:rPr lang="en-US" sz="2000" dirty="0" smtClean="0">
                <a:latin typeface="Muli" panose="00000500000000000000" pitchFamily="2" charset="0"/>
              </a:rPr>
              <a:t/>
            </a:r>
            <a:br>
              <a:rPr lang="en-US" sz="2000" dirty="0" smtClean="0">
                <a:latin typeface="Muli" panose="00000500000000000000" pitchFamily="2" charset="0"/>
              </a:rPr>
            </a:br>
            <a:r>
              <a:rPr lang="en-US" sz="2000" dirty="0" smtClean="0">
                <a:latin typeface="Muli" panose="00000500000000000000" pitchFamily="2" charset="0"/>
              </a:rPr>
              <a:t>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WPs are having regular meetings (minutes available in 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  <a:hlinkClick r:id="rId2"/>
              </a:rPr>
              <a:t>GitHub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)</a:t>
            </a:r>
            <a:b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</a:b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Project Management Committee for coordination</a:t>
            </a:r>
            <a:b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</a:b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Kick-off meeting in Grenoble, 1</a:t>
            </a:r>
            <a:r>
              <a:rPr lang="en-US" sz="2000" baseline="30000" dirty="0" smtClean="0">
                <a:latin typeface="Muli" panose="00000500000000000000" pitchFamily="2" charset="0"/>
                <a:sym typeface="Wingdings" panose="05000000000000000000" pitchFamily="2" charset="2"/>
              </a:rPr>
              <a:t>st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Annual meeting in Trieste, 2</a:t>
            </a:r>
            <a:r>
              <a:rPr lang="en-US" sz="2000" baseline="30000" dirty="0" smtClean="0">
                <a:latin typeface="Muli" panose="00000500000000000000" pitchFamily="2" charset="0"/>
                <a:sym typeface="Wingdings" panose="05000000000000000000" pitchFamily="2" charset="2"/>
              </a:rPr>
              <a:t>nd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upcoming meeting in Prague</a:t>
            </a:r>
            <a:endParaRPr lang="en-US" sz="2000" dirty="0" smtClean="0">
              <a:latin typeface="Muli" panose="00000500000000000000" pitchFamily="2" charset="0"/>
            </a:endParaRPr>
          </a:p>
          <a:p>
            <a:pPr marL="52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2000" dirty="0" smtClean="0">
                <a:latin typeface="Muli" panose="00000500000000000000" pitchFamily="2" charset="0"/>
              </a:rPr>
              <a:t>Manage change and risk</a:t>
            </a:r>
            <a:br>
              <a:rPr lang="en-US" sz="2000" dirty="0" smtClean="0">
                <a:latin typeface="Muli" panose="00000500000000000000" pitchFamily="2" charset="0"/>
              </a:rPr>
            </a:br>
            <a:r>
              <a:rPr lang="en-US" sz="2000" dirty="0" smtClean="0">
                <a:latin typeface="Muli" panose="00000500000000000000" pitchFamily="2" charset="0"/>
              </a:rPr>
              <a:t>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Following-up progress and comparing with forecasts</a:t>
            </a:r>
            <a:b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</a:b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Implementation of risk management process</a:t>
            </a:r>
            <a:endParaRPr lang="en-US" sz="2000" dirty="0" smtClean="0">
              <a:latin typeface="Muli" panose="00000500000000000000" pitchFamily="2" charset="0"/>
            </a:endParaRPr>
          </a:p>
          <a:p>
            <a:pPr marL="52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2000" dirty="0" smtClean="0">
                <a:latin typeface="Muli" panose="00000500000000000000" pitchFamily="2" charset="0"/>
              </a:rPr>
              <a:t>Interact </a:t>
            </a:r>
            <a:r>
              <a:rPr lang="en-US" sz="2000" dirty="0">
                <a:latin typeface="Muli" panose="00000500000000000000" pitchFamily="2" charset="0"/>
              </a:rPr>
              <a:t>with and follow-up all other work </a:t>
            </a:r>
            <a:r>
              <a:rPr lang="en-US" sz="2000" dirty="0" smtClean="0">
                <a:latin typeface="Muli" panose="00000500000000000000" pitchFamily="2" charset="0"/>
              </a:rPr>
              <a:t>packages</a:t>
            </a:r>
            <a:br>
              <a:rPr lang="en-US" sz="2000" dirty="0" smtClean="0">
                <a:latin typeface="Muli" panose="00000500000000000000" pitchFamily="2" charset="0"/>
              </a:rPr>
            </a:br>
            <a:r>
              <a:rPr lang="en-US" sz="2000" dirty="0" smtClean="0">
                <a:latin typeface="Muli" panose="00000500000000000000" pitchFamily="2" charset="0"/>
              </a:rPr>
              <a:t>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Attending some other WP meetings</a:t>
            </a:r>
            <a:b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</a:b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Internal milestones</a:t>
            </a:r>
            <a:b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</a:b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Follow-up during Project Management Committee meetings</a:t>
            </a:r>
            <a:r>
              <a:rPr lang="en-US" sz="2000" dirty="0" smtClean="0">
                <a:latin typeface="Muli" panose="00000500000000000000" pitchFamily="2" charset="0"/>
              </a:rPr>
              <a:t> </a:t>
            </a:r>
          </a:p>
          <a:p>
            <a:pPr marL="180000"/>
            <a:endParaRPr lang="en-US" sz="2000" dirty="0">
              <a:latin typeface="Muli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92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>
          <a:xfrm>
            <a:off x="0" y="0"/>
            <a:ext cx="12192000" cy="12127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 algn="l"/>
            <a:r>
              <a:rPr lang="en-US" spc="90" dirty="0" smtClean="0">
                <a:latin typeface="Muli" panose="00000500000000000000" pitchFamily="2" charset="0"/>
              </a:rPr>
              <a:t>WP1 – Management</a:t>
            </a:r>
            <a:br>
              <a:rPr lang="en-US" spc="90" dirty="0" smtClean="0">
                <a:latin typeface="Muli" panose="00000500000000000000" pitchFamily="2" charset="0"/>
              </a:rPr>
            </a:br>
            <a:r>
              <a:rPr lang="en-US" sz="2400" spc="90" dirty="0" smtClean="0">
                <a:latin typeface="Muli" panose="00000500000000000000" pitchFamily="2" charset="0"/>
              </a:rPr>
              <a:t>Report for Review Meeting</a:t>
            </a:r>
            <a:endParaRPr lang="en-US" sz="2400" dirty="0">
              <a:latin typeface="Muli" panose="000005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629" y="1212741"/>
            <a:ext cx="121920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/>
            <a:r>
              <a:rPr lang="en-US" sz="2000" b="1" dirty="0" smtClean="0">
                <a:latin typeface="Muli" panose="00000500000000000000" pitchFamily="2" charset="0"/>
              </a:rPr>
              <a:t>Tasks</a:t>
            </a:r>
          </a:p>
          <a:p>
            <a:pPr marL="180000">
              <a:spcAft>
                <a:spcPts val="200"/>
              </a:spcAft>
            </a:pPr>
            <a:r>
              <a:rPr lang="en-US" sz="2000" dirty="0" smtClean="0">
                <a:latin typeface="Muli" panose="00000500000000000000" pitchFamily="2" charset="0"/>
              </a:rPr>
              <a:t>  T1.1 </a:t>
            </a:r>
            <a:r>
              <a:rPr lang="en-US" sz="2000" dirty="0">
                <a:latin typeface="Muli" panose="00000500000000000000" pitchFamily="2" charset="0"/>
              </a:rPr>
              <a:t>Creation of Project Initiation Documentation (M1-M2</a:t>
            </a:r>
            <a:r>
              <a:rPr lang="en-US" sz="2000" dirty="0" smtClean="0">
                <a:latin typeface="Muli" panose="00000500000000000000" pitchFamily="2" charset="0"/>
              </a:rPr>
              <a:t>)</a:t>
            </a:r>
            <a:br>
              <a:rPr lang="en-US" sz="2000" dirty="0" smtClean="0">
                <a:latin typeface="Muli" panose="00000500000000000000" pitchFamily="2" charset="0"/>
              </a:rPr>
            </a:br>
            <a:r>
              <a:rPr lang="en-US" sz="2000" dirty="0" smtClean="0">
                <a:latin typeface="Muli" panose="00000500000000000000" pitchFamily="2" charset="0"/>
              </a:rPr>
              <a:t>         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Documentation created on time and available in GitHub</a:t>
            </a:r>
            <a:endParaRPr lang="en-US" sz="2000" dirty="0">
              <a:latin typeface="Muli" panose="00000500000000000000" pitchFamily="2" charset="0"/>
              <a:sym typeface="Wingdings" panose="05000000000000000000" pitchFamily="2" charset="2"/>
            </a:endParaRPr>
          </a:p>
          <a:p>
            <a:pPr marL="180000">
              <a:spcAft>
                <a:spcPts val="200"/>
              </a:spcAft>
            </a:pP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        </a:t>
            </a:r>
            <a:r>
              <a:rPr lang="en-US" sz="2000" dirty="0" smtClean="0">
                <a:latin typeface="Muli" panose="00000500000000000000" pitchFamily="2" charset="0"/>
              </a:rPr>
              <a:t>appointment </a:t>
            </a:r>
            <a:r>
              <a:rPr lang="en-US" sz="2000" dirty="0">
                <a:latin typeface="Muli" panose="00000500000000000000" pitchFamily="2" charset="0"/>
              </a:rPr>
              <a:t>of Executive Committee </a:t>
            </a:r>
            <a:r>
              <a:rPr lang="en-US" sz="2000" dirty="0" smtClean="0">
                <a:latin typeface="Muli" panose="00000500000000000000" pitchFamily="2" charset="0"/>
              </a:rPr>
              <a:t/>
            </a:r>
            <a:br>
              <a:rPr lang="en-US" sz="2000" dirty="0" smtClean="0">
                <a:latin typeface="Muli" panose="00000500000000000000" pitchFamily="2" charset="0"/>
              </a:rPr>
            </a:br>
            <a:r>
              <a:rPr lang="en-US" sz="2000" dirty="0" smtClean="0">
                <a:latin typeface="Muli" panose="00000500000000000000" pitchFamily="2" charset="0"/>
              </a:rPr>
              <a:t>         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Body appointed with regular meetings to steer the project</a:t>
            </a:r>
            <a:endParaRPr lang="en-US" sz="2000" dirty="0">
              <a:latin typeface="Muli" panose="00000500000000000000" pitchFamily="2" charset="0"/>
              <a:sym typeface="Wingdings" panose="05000000000000000000" pitchFamily="2" charset="2"/>
            </a:endParaRPr>
          </a:p>
          <a:p>
            <a:pPr marL="180000">
              <a:spcAft>
                <a:spcPts val="200"/>
              </a:spcAft>
            </a:pP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        </a:t>
            </a:r>
            <a:r>
              <a:rPr lang="en-US" sz="2000" dirty="0" smtClean="0">
                <a:latin typeface="Muli" panose="00000500000000000000" pitchFamily="2" charset="0"/>
              </a:rPr>
              <a:t>and selection of </a:t>
            </a:r>
            <a:r>
              <a:rPr lang="en-US" sz="2000" dirty="0">
                <a:latin typeface="Muli" panose="00000500000000000000" pitchFamily="2" charset="0"/>
              </a:rPr>
              <a:t>the tools to be used for project </a:t>
            </a:r>
            <a:r>
              <a:rPr lang="en-US" sz="2000" dirty="0" smtClean="0">
                <a:latin typeface="Muli" panose="00000500000000000000" pitchFamily="2" charset="0"/>
              </a:rPr>
              <a:t>management</a:t>
            </a:r>
            <a:r>
              <a:rPr lang="en-US" sz="2000" dirty="0">
                <a:latin typeface="Muli" panose="00000500000000000000" pitchFamily="2" charset="0"/>
              </a:rPr>
              <a:t/>
            </a:r>
            <a:br>
              <a:rPr lang="en-US" sz="2000" dirty="0">
                <a:latin typeface="Muli" panose="00000500000000000000" pitchFamily="2" charset="0"/>
              </a:rPr>
            </a:br>
            <a:r>
              <a:rPr lang="en-US" sz="2000" dirty="0" smtClean="0">
                <a:latin typeface="Muli" panose="00000500000000000000" pitchFamily="2" charset="0"/>
              </a:rPr>
              <a:t>         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GitHub with agreed arborescence structure</a:t>
            </a:r>
            <a:b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</a:b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        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Mailing </a:t>
            </a:r>
            <a:r>
              <a:rPr lang="en-US" sz="2000" dirty="0">
                <a:latin typeface="Muli" panose="00000500000000000000" pitchFamily="2" charset="0"/>
                <a:sym typeface="Wingdings" panose="05000000000000000000" pitchFamily="2" charset="2"/>
              </a:rPr>
              <a:t>lists 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and Slack for internal communication</a:t>
            </a:r>
            <a:b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</a:b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        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Google Docs for multiple editing</a:t>
            </a:r>
            <a:endParaRPr lang="en-US" sz="2000" dirty="0" smtClean="0">
              <a:latin typeface="Muli" panose="00000500000000000000" pitchFamily="2" charset="0"/>
            </a:endParaRPr>
          </a:p>
          <a:p>
            <a:pPr marL="180000">
              <a:spcBef>
                <a:spcPts val="600"/>
              </a:spcBef>
            </a:pPr>
            <a:r>
              <a:rPr lang="en-US" sz="2000" dirty="0" smtClean="0">
                <a:latin typeface="Muli" panose="00000500000000000000" pitchFamily="2" charset="0"/>
              </a:rPr>
              <a:t>  T1.2 </a:t>
            </a:r>
            <a:r>
              <a:rPr lang="en-US" sz="2000" dirty="0">
                <a:latin typeface="Muli" panose="00000500000000000000" pitchFamily="2" charset="0"/>
              </a:rPr>
              <a:t>Project management and coordination (M1-M48</a:t>
            </a:r>
            <a:r>
              <a:rPr lang="en-US" sz="2000" dirty="0" smtClean="0">
                <a:latin typeface="Muli" panose="00000500000000000000" pitchFamily="2" charset="0"/>
              </a:rPr>
              <a:t>)</a:t>
            </a:r>
            <a:br>
              <a:rPr lang="en-US" sz="2000" dirty="0" smtClean="0">
                <a:latin typeface="Muli" panose="00000500000000000000" pitchFamily="2" charset="0"/>
              </a:rPr>
            </a:br>
            <a:r>
              <a:rPr lang="en-US" sz="2000" dirty="0" smtClean="0">
                <a:latin typeface="Muli" panose="00000500000000000000" pitchFamily="2" charset="0"/>
              </a:rPr>
              <a:t>         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Regular meetings, email exchanges and general follow-up of the project</a:t>
            </a:r>
          </a:p>
          <a:p>
            <a:pPr marL="180000">
              <a:spcBef>
                <a:spcPts val="600"/>
              </a:spcBef>
            </a:pPr>
            <a:r>
              <a:rPr lang="en-US" sz="2000" dirty="0">
                <a:latin typeface="Muli" panose="00000500000000000000" pitchFamily="2" charset="0"/>
              </a:rPr>
              <a:t> </a:t>
            </a:r>
            <a:r>
              <a:rPr lang="en-US" sz="2000" dirty="0" smtClean="0">
                <a:latin typeface="Muli" panose="00000500000000000000" pitchFamily="2" charset="0"/>
              </a:rPr>
              <a:t>        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Introduction of Key Performance Indicators (KPIs) and issue tracking</a:t>
            </a:r>
            <a:endParaRPr lang="en-US" sz="2000" dirty="0" smtClean="0">
              <a:latin typeface="Muli" panose="00000500000000000000" pitchFamily="2" charset="0"/>
            </a:endParaRPr>
          </a:p>
          <a:p>
            <a:pPr marL="180000">
              <a:spcBef>
                <a:spcPts val="600"/>
              </a:spcBef>
            </a:pPr>
            <a:r>
              <a:rPr lang="en-US" sz="2000" dirty="0" smtClean="0">
                <a:latin typeface="Muli" panose="00000500000000000000" pitchFamily="2" charset="0"/>
              </a:rPr>
              <a:t>  T1.3 Administration </a:t>
            </a:r>
            <a:r>
              <a:rPr lang="en-US" sz="2000" dirty="0">
                <a:latin typeface="Muli" panose="00000500000000000000" pitchFamily="2" charset="0"/>
              </a:rPr>
              <a:t>(M1-M48</a:t>
            </a:r>
            <a:r>
              <a:rPr lang="en-US" sz="2000" dirty="0" smtClean="0">
                <a:latin typeface="Muli" panose="00000500000000000000" pitchFamily="2" charset="0"/>
              </a:rPr>
              <a:t>)</a:t>
            </a:r>
            <a:br>
              <a:rPr lang="en-US" sz="2000" dirty="0" smtClean="0">
                <a:latin typeface="Muli" panose="00000500000000000000" pitchFamily="2" charset="0"/>
              </a:rPr>
            </a:br>
            <a:r>
              <a:rPr lang="en-US" sz="2000" dirty="0" smtClean="0">
                <a:latin typeface="Muli" panose="00000500000000000000" pitchFamily="2" charset="0"/>
              </a:rPr>
              <a:t>         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Management of mailing lists, minutes of meetings and other administrative tasks</a:t>
            </a:r>
            <a:endParaRPr lang="en-US" sz="2000" dirty="0" smtClean="0">
              <a:latin typeface="Muli" panose="00000500000000000000" pitchFamily="2" charset="0"/>
            </a:endParaRPr>
          </a:p>
          <a:p>
            <a:pPr marL="180000"/>
            <a:endParaRPr lang="en-US" dirty="0">
              <a:latin typeface="Muli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70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>
          <a:xfrm>
            <a:off x="0" y="0"/>
            <a:ext cx="12192000" cy="12127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 algn="l"/>
            <a:r>
              <a:rPr lang="en-US" spc="90" dirty="0" smtClean="0">
                <a:latin typeface="Muli" panose="00000500000000000000" pitchFamily="2" charset="0"/>
              </a:rPr>
              <a:t>WP1 – Management</a:t>
            </a:r>
            <a:br>
              <a:rPr lang="en-US" spc="90" dirty="0" smtClean="0">
                <a:latin typeface="Muli" panose="00000500000000000000" pitchFamily="2" charset="0"/>
              </a:rPr>
            </a:br>
            <a:r>
              <a:rPr lang="en-US" sz="2400" spc="90" dirty="0" smtClean="0">
                <a:latin typeface="Muli" panose="00000500000000000000" pitchFamily="2" charset="0"/>
              </a:rPr>
              <a:t>Report for Review Meeting</a:t>
            </a:r>
            <a:endParaRPr lang="en-US" sz="2400" dirty="0">
              <a:latin typeface="Muli" panose="000005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212741"/>
            <a:ext cx="12192000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/>
            <a:r>
              <a:rPr lang="en-US" sz="2000" b="1" dirty="0" smtClean="0">
                <a:latin typeface="Muli" panose="00000500000000000000" pitchFamily="2" charset="0"/>
              </a:rPr>
              <a:t>Deliverables</a:t>
            </a:r>
          </a:p>
          <a:p>
            <a:pPr marL="180000"/>
            <a:r>
              <a:rPr lang="en-US" sz="2000" dirty="0" smtClean="0">
                <a:latin typeface="Muli" panose="00000500000000000000" pitchFamily="2" charset="0"/>
              </a:rPr>
              <a:t>  D1.1 Project Initiation Documentation (M2)</a:t>
            </a:r>
          </a:p>
          <a:p>
            <a:pPr marL="180000">
              <a:spcBef>
                <a:spcPts val="600"/>
              </a:spcBef>
            </a:pPr>
            <a:r>
              <a:rPr lang="en-US" sz="2000" dirty="0" smtClean="0">
                <a:latin typeface="Muli" panose="00000500000000000000" pitchFamily="2" charset="0"/>
              </a:rPr>
              <a:t>  D1.2 Data Management Plan (M6)</a:t>
            </a:r>
          </a:p>
          <a:p>
            <a:pPr marL="180000">
              <a:spcBef>
                <a:spcPts val="600"/>
              </a:spcBef>
            </a:pPr>
            <a:r>
              <a:rPr lang="en-US" sz="2000" dirty="0" smtClean="0">
                <a:latin typeface="Muli" panose="00000500000000000000" pitchFamily="2" charset="0"/>
              </a:rPr>
              <a:t>  D1.3+ Mid-year summaries (M6, M18, M30, M42)</a:t>
            </a:r>
          </a:p>
          <a:p>
            <a:pPr marL="180000">
              <a:spcBef>
                <a:spcPts val="600"/>
              </a:spcBef>
            </a:pPr>
            <a:r>
              <a:rPr lang="en-US" sz="2000" dirty="0" smtClean="0">
                <a:latin typeface="Muli" panose="00000500000000000000" pitchFamily="2" charset="0"/>
              </a:rPr>
              <a:t>  D1.4+ Report of annual workshop (M12, M24, M36, M48)</a:t>
            </a:r>
          </a:p>
          <a:p>
            <a:pPr marL="180000">
              <a:spcBef>
                <a:spcPts val="600"/>
              </a:spcBef>
            </a:pPr>
            <a:r>
              <a:rPr lang="en-US" sz="2000" dirty="0">
                <a:latin typeface="Muli" panose="00000500000000000000" pitchFamily="2" charset="0"/>
              </a:rPr>
              <a:t> </a:t>
            </a:r>
            <a:r>
              <a:rPr lang="en-US" sz="2000" dirty="0" smtClean="0">
                <a:latin typeface="Muli" panose="00000500000000000000" pitchFamily="2" charset="0"/>
              </a:rPr>
              <a:t> 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So far all submitted</a:t>
            </a:r>
          </a:p>
          <a:p>
            <a:pPr marL="180000"/>
            <a:endParaRPr lang="en-US" sz="2000" dirty="0">
              <a:latin typeface="Muli" panose="00000500000000000000" pitchFamily="2" charset="0"/>
            </a:endParaRPr>
          </a:p>
          <a:p>
            <a:pPr marL="180000"/>
            <a:r>
              <a:rPr lang="en-US" sz="2000" b="1" dirty="0" smtClean="0">
                <a:latin typeface="Muli" panose="00000500000000000000" pitchFamily="2" charset="0"/>
              </a:rPr>
              <a:t>Milestones</a:t>
            </a:r>
          </a:p>
          <a:p>
            <a:pPr marL="180000"/>
            <a:r>
              <a:rPr lang="en-US" sz="2000" dirty="0" smtClean="0">
                <a:latin typeface="Muli" panose="00000500000000000000" pitchFamily="2" charset="0"/>
              </a:rPr>
              <a:t>  MS1 Project initiation stage completed (M2)</a:t>
            </a:r>
          </a:p>
          <a:p>
            <a:pPr marL="180000">
              <a:spcBef>
                <a:spcPts val="600"/>
              </a:spcBef>
            </a:pPr>
            <a:r>
              <a:rPr lang="en-US" sz="2000" dirty="0" smtClean="0">
                <a:latin typeface="Muli" panose="00000500000000000000" pitchFamily="2" charset="0"/>
              </a:rPr>
              <a:t>  MS2 Annual report submitted (M12, M24, M36, M48)</a:t>
            </a:r>
          </a:p>
          <a:p>
            <a:pPr marL="180000">
              <a:spcBef>
                <a:spcPts val="600"/>
              </a:spcBef>
            </a:pPr>
            <a:r>
              <a:rPr lang="en-US" sz="2000" dirty="0">
                <a:latin typeface="Muli" panose="00000500000000000000" pitchFamily="2" charset="0"/>
              </a:rPr>
              <a:t> </a:t>
            </a:r>
            <a:r>
              <a:rPr lang="en-US" sz="2000" dirty="0" smtClean="0">
                <a:latin typeface="Muli" panose="00000500000000000000" pitchFamily="2" charset="0"/>
              </a:rPr>
              <a:t> 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</a:t>
            </a:r>
            <a:r>
              <a:rPr lang="en-US" sz="2000" dirty="0">
                <a:latin typeface="Muli" panose="00000500000000000000" pitchFamily="2" charset="0"/>
                <a:sym typeface="Wingdings" panose="05000000000000000000" pitchFamily="2" charset="2"/>
              </a:rPr>
              <a:t>So far all 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achieved</a:t>
            </a:r>
            <a:endParaRPr lang="en-US" sz="2000" dirty="0">
              <a:latin typeface="Muli" panose="00000500000000000000" pitchFamily="2" charset="0"/>
            </a:endParaRPr>
          </a:p>
          <a:p>
            <a:pPr marL="180000">
              <a:spcBef>
                <a:spcPts val="600"/>
              </a:spcBef>
            </a:pPr>
            <a:endParaRPr lang="en-GB" sz="2000" dirty="0">
              <a:latin typeface="Muli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97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>
          <a:xfrm>
            <a:off x="0" y="0"/>
            <a:ext cx="12192000" cy="12127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 algn="l"/>
            <a:r>
              <a:rPr lang="en-US" spc="90" dirty="0" smtClean="0">
                <a:latin typeface="Muli" panose="00000500000000000000" pitchFamily="2" charset="0"/>
              </a:rPr>
              <a:t>WP1 – Management</a:t>
            </a:r>
            <a:br>
              <a:rPr lang="en-US" spc="90" dirty="0" smtClean="0">
                <a:latin typeface="Muli" panose="00000500000000000000" pitchFamily="2" charset="0"/>
              </a:rPr>
            </a:br>
            <a:r>
              <a:rPr lang="en-US" sz="2400" spc="90" dirty="0" smtClean="0">
                <a:latin typeface="Muli" panose="00000500000000000000" pitchFamily="2" charset="0"/>
              </a:rPr>
              <a:t>Report for Review Meeting</a:t>
            </a:r>
            <a:endParaRPr lang="en-US" sz="2400" dirty="0">
              <a:latin typeface="Muli" panose="000005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212741"/>
            <a:ext cx="12192000" cy="5709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/>
            <a:r>
              <a:rPr lang="en-US" sz="2000" b="1" dirty="0" smtClean="0">
                <a:latin typeface="Muli" panose="00000500000000000000" pitchFamily="2" charset="0"/>
              </a:rPr>
              <a:t>Management Structure</a:t>
            </a:r>
          </a:p>
          <a:p>
            <a:pPr marL="180000"/>
            <a:endParaRPr lang="en-US" sz="2000" b="1" dirty="0">
              <a:latin typeface="Muli" panose="00000500000000000000" pitchFamily="2" charset="0"/>
            </a:endParaRPr>
          </a:p>
          <a:p>
            <a:pPr marL="180000"/>
            <a:r>
              <a:rPr lang="en-US" sz="2000" dirty="0" smtClean="0">
                <a:latin typeface="Muli" panose="00000500000000000000" pitchFamily="2" charset="0"/>
              </a:rPr>
              <a:t>The management structure defined in the proposal and refined in the Project Initiation Documentation has been put in place, with all partners collaborating</a:t>
            </a:r>
          </a:p>
          <a:p>
            <a:pPr marL="180000"/>
            <a:endParaRPr lang="en-US" sz="2000" dirty="0">
              <a:latin typeface="Muli" panose="00000500000000000000" pitchFamily="2" charset="0"/>
            </a:endParaRPr>
          </a:p>
          <a:p>
            <a:pPr marL="180000"/>
            <a:endParaRPr lang="en-US" sz="2000" dirty="0" smtClean="0">
              <a:latin typeface="Muli" panose="00000500000000000000" pitchFamily="2" charset="0"/>
            </a:endParaRPr>
          </a:p>
          <a:p>
            <a:pPr marL="180000"/>
            <a:endParaRPr lang="en-US" sz="2000" dirty="0">
              <a:latin typeface="Muli" panose="00000500000000000000" pitchFamily="2" charset="0"/>
            </a:endParaRPr>
          </a:p>
          <a:p>
            <a:pPr marL="180000"/>
            <a:endParaRPr lang="en-US" sz="2000" dirty="0" smtClean="0">
              <a:latin typeface="Muli" panose="00000500000000000000" pitchFamily="2" charset="0"/>
            </a:endParaRPr>
          </a:p>
          <a:p>
            <a:pPr marL="180000"/>
            <a:endParaRPr lang="en-US" sz="2000" dirty="0">
              <a:latin typeface="Muli" panose="00000500000000000000" pitchFamily="2" charset="0"/>
            </a:endParaRPr>
          </a:p>
          <a:p>
            <a:pPr marL="180000"/>
            <a:endParaRPr lang="en-US" sz="2000" dirty="0" smtClean="0">
              <a:latin typeface="Muli" panose="00000500000000000000" pitchFamily="2" charset="0"/>
            </a:endParaRPr>
          </a:p>
          <a:p>
            <a:pPr marL="180000"/>
            <a:endParaRPr lang="en-US" sz="2000" dirty="0">
              <a:latin typeface="Muli" panose="00000500000000000000" pitchFamily="2" charset="0"/>
            </a:endParaRPr>
          </a:p>
          <a:p>
            <a:pPr marL="180000"/>
            <a:r>
              <a:rPr lang="en-US" sz="2000" dirty="0">
                <a:latin typeface="Muli" panose="00000500000000000000" pitchFamily="2" charset="0"/>
              </a:rPr>
              <a:t/>
            </a:r>
            <a:br>
              <a:rPr lang="en-US" sz="2000" dirty="0">
                <a:latin typeface="Muli" panose="00000500000000000000" pitchFamily="2" charset="0"/>
              </a:rPr>
            </a:br>
            <a:endParaRPr lang="en-US" sz="2000" dirty="0">
              <a:latin typeface="Muli" panose="00000500000000000000" pitchFamily="2" charset="0"/>
            </a:endParaRPr>
          </a:p>
          <a:p>
            <a:pPr marL="180000"/>
            <a:endParaRPr lang="en-US" sz="2000" dirty="0" smtClean="0">
              <a:latin typeface="Muli" panose="00000500000000000000" pitchFamily="2" charset="0"/>
            </a:endParaRPr>
          </a:p>
          <a:p>
            <a:pPr marL="180000"/>
            <a:r>
              <a:rPr lang="en-US" sz="2000" dirty="0" smtClean="0">
                <a:latin typeface="Muli" panose="00000500000000000000" pitchFamily="2" charset="0"/>
              </a:rPr>
              <a:t>No </a:t>
            </a:r>
            <a:r>
              <a:rPr lang="en-US" sz="2000" i="1" dirty="0" smtClean="0">
                <a:latin typeface="Muli" panose="00000500000000000000" pitchFamily="2" charset="0"/>
              </a:rPr>
              <a:t>project administrator </a:t>
            </a:r>
            <a:r>
              <a:rPr lang="en-US" sz="2000" dirty="0" smtClean="0">
                <a:latin typeface="Muli" panose="00000500000000000000" pitchFamily="2" charset="0"/>
              </a:rPr>
              <a:t>has been hired to support the work of the Project Coordinator and Project Manager though.</a:t>
            </a:r>
          </a:p>
          <a:p>
            <a:pPr marL="180000"/>
            <a:endParaRPr lang="en-US" sz="2000" dirty="0">
              <a:latin typeface="Muli" panose="00000500000000000000" pitchFamily="2" charset="0"/>
            </a:endParaRPr>
          </a:p>
          <a:p>
            <a:pPr marL="180000">
              <a:spcBef>
                <a:spcPts val="600"/>
              </a:spcBef>
            </a:pPr>
            <a:endParaRPr lang="en-GB" sz="2000" dirty="0">
              <a:latin typeface="Muli" panose="000005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157" y="2590800"/>
            <a:ext cx="7935686" cy="279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37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>
          <a:xfrm>
            <a:off x="0" y="0"/>
            <a:ext cx="12192000" cy="12127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 algn="l"/>
            <a:r>
              <a:rPr lang="en-US" spc="90" dirty="0" smtClean="0">
                <a:latin typeface="Muli" panose="00000500000000000000" pitchFamily="2" charset="0"/>
              </a:rPr>
              <a:t>WP1 – Management</a:t>
            </a:r>
            <a:br>
              <a:rPr lang="en-US" spc="90" dirty="0" smtClean="0">
                <a:latin typeface="Muli" panose="00000500000000000000" pitchFamily="2" charset="0"/>
              </a:rPr>
            </a:br>
            <a:r>
              <a:rPr lang="en-US" sz="2400" spc="90" dirty="0" smtClean="0">
                <a:latin typeface="Muli" panose="00000500000000000000" pitchFamily="2" charset="0"/>
              </a:rPr>
              <a:t>Report for Review Meeting</a:t>
            </a:r>
            <a:endParaRPr lang="en-US" sz="2400" dirty="0">
              <a:latin typeface="Muli" panose="000005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212741"/>
            <a:ext cx="12192000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>
              <a:lnSpc>
                <a:spcPct val="150000"/>
              </a:lnSpc>
            </a:pPr>
            <a:r>
              <a:rPr lang="en-US" sz="2000" b="1" dirty="0" smtClean="0">
                <a:latin typeface="Muli" panose="00000500000000000000" pitchFamily="2" charset="0"/>
              </a:rPr>
              <a:t>Risk Management</a:t>
            </a:r>
          </a:p>
          <a:p>
            <a:pPr marL="180000"/>
            <a:r>
              <a:rPr lang="en-US" sz="2000" dirty="0" smtClean="0">
                <a:latin typeface="Muli" panose="00000500000000000000" pitchFamily="2" charset="0"/>
              </a:rPr>
              <a:t>Is being applied as per the proposal, with ownership of risks delegated to PaNOSC members closer to the risk.</a:t>
            </a:r>
          </a:p>
          <a:p>
            <a:pPr marL="180000"/>
            <a:endParaRPr lang="en-US" sz="2000" b="1" dirty="0">
              <a:latin typeface="Muli" panose="00000500000000000000" pitchFamily="2" charset="0"/>
            </a:endParaRPr>
          </a:p>
          <a:p>
            <a:pPr marL="180000">
              <a:lnSpc>
                <a:spcPct val="150000"/>
              </a:lnSpc>
            </a:pPr>
            <a:r>
              <a:rPr lang="en-US" sz="2000" b="1" dirty="0" smtClean="0">
                <a:latin typeface="Muli" panose="00000500000000000000" pitchFamily="2" charset="0"/>
              </a:rPr>
              <a:t>Issue Management</a:t>
            </a:r>
            <a:endParaRPr lang="en-US" sz="2000" b="1" dirty="0">
              <a:latin typeface="Muli" panose="00000500000000000000" pitchFamily="2" charset="0"/>
            </a:endParaRPr>
          </a:p>
          <a:p>
            <a:pPr marL="180000"/>
            <a:r>
              <a:rPr lang="en-US" sz="2000" dirty="0" smtClean="0">
                <a:latin typeface="Muli" panose="00000500000000000000" pitchFamily="2" charset="0"/>
              </a:rPr>
              <a:t>Important issues that cannot be dealt at WP level are documented in GitHub and discussed during the regular Project Management Committee Meetings.</a:t>
            </a:r>
          </a:p>
          <a:p>
            <a:pPr marL="180000"/>
            <a:endParaRPr lang="en-US" sz="2000" b="1" dirty="0">
              <a:latin typeface="Muli" panose="00000500000000000000" pitchFamily="2" charset="0"/>
            </a:endParaRPr>
          </a:p>
          <a:p>
            <a:pPr marL="180000">
              <a:lnSpc>
                <a:spcPct val="150000"/>
              </a:lnSpc>
            </a:pPr>
            <a:r>
              <a:rPr lang="en-US" sz="2000" b="1" dirty="0" smtClean="0">
                <a:latin typeface="Muli" panose="00000500000000000000" pitchFamily="2" charset="0"/>
              </a:rPr>
              <a:t>Internal Communication</a:t>
            </a:r>
            <a:endParaRPr lang="en-US" sz="2000" b="1" dirty="0">
              <a:latin typeface="Muli" panose="00000500000000000000" pitchFamily="2" charset="0"/>
            </a:endParaRPr>
          </a:p>
          <a:p>
            <a:pPr marL="180000"/>
            <a:r>
              <a:rPr lang="en-US" sz="2000" dirty="0" smtClean="0">
                <a:latin typeface="Muli" panose="00000500000000000000" pitchFamily="2" charset="0"/>
              </a:rPr>
              <a:t>Mailing lists, Slack, PaNOSC calendar and regular meetings used.</a:t>
            </a:r>
            <a:endParaRPr lang="en-US" sz="2000" dirty="0">
              <a:latin typeface="Muli" panose="00000500000000000000" pitchFamily="2" charset="0"/>
            </a:endParaRPr>
          </a:p>
          <a:p>
            <a:pPr marL="180000">
              <a:spcBef>
                <a:spcPts val="600"/>
              </a:spcBef>
            </a:pPr>
            <a:endParaRPr lang="en-GB" sz="2000" dirty="0">
              <a:latin typeface="Muli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92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>
          <a:xfrm>
            <a:off x="0" y="0"/>
            <a:ext cx="12192000" cy="12127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 algn="l"/>
            <a:r>
              <a:rPr lang="en-US" spc="90" dirty="0" smtClean="0">
                <a:latin typeface="Muli" panose="00000500000000000000" pitchFamily="2" charset="0"/>
              </a:rPr>
              <a:t>WP1 – Management</a:t>
            </a:r>
            <a:br>
              <a:rPr lang="en-US" spc="90" dirty="0" smtClean="0">
                <a:latin typeface="Muli" panose="00000500000000000000" pitchFamily="2" charset="0"/>
              </a:rPr>
            </a:br>
            <a:r>
              <a:rPr lang="en-US" sz="2400" spc="90" dirty="0" smtClean="0">
                <a:latin typeface="Muli" panose="00000500000000000000" pitchFamily="2" charset="0"/>
              </a:rPr>
              <a:t>Report for Review Meeting</a:t>
            </a:r>
            <a:endParaRPr lang="en-US" sz="2400" dirty="0">
              <a:latin typeface="Muli" panose="000005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212741"/>
            <a:ext cx="12192000" cy="5555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>
              <a:lnSpc>
                <a:spcPct val="150000"/>
              </a:lnSpc>
            </a:pPr>
            <a:r>
              <a:rPr lang="en-US" sz="2000" b="1" dirty="0" smtClean="0">
                <a:latin typeface="Muli" panose="00000500000000000000" pitchFamily="2" charset="0"/>
              </a:rPr>
              <a:t>Other management aspects</a:t>
            </a:r>
          </a:p>
          <a:p>
            <a:pPr marL="52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uli" panose="00000500000000000000" pitchFamily="2" charset="0"/>
              </a:rPr>
              <a:t>Management by exception, </a:t>
            </a:r>
          </a:p>
          <a:p>
            <a:pPr marL="1160463"/>
            <a:r>
              <a:rPr lang="en-US" sz="2000" dirty="0" smtClean="0">
                <a:latin typeface="Muli" panose="00000500000000000000" pitchFamily="2" charset="0"/>
              </a:rPr>
              <a:t>letting WP leaders  be independent and autonomous </a:t>
            </a:r>
            <a:br>
              <a:rPr lang="en-US" sz="2000" dirty="0" smtClean="0">
                <a:latin typeface="Muli" panose="00000500000000000000" pitchFamily="2" charset="0"/>
              </a:rPr>
            </a:br>
            <a:r>
              <a:rPr lang="en-US" sz="2000" dirty="0" smtClean="0">
                <a:latin typeface="Muli" panose="00000500000000000000" pitchFamily="2" charset="0"/>
              </a:rPr>
              <a:t>while encouraging collaboration between WPs and with other projects (like ExPaNDS)</a:t>
            </a:r>
            <a:br>
              <a:rPr lang="en-US" sz="2000" dirty="0" smtClean="0">
                <a:latin typeface="Muli" panose="00000500000000000000" pitchFamily="2" charset="0"/>
              </a:rPr>
            </a:br>
            <a:endParaRPr lang="en-US" sz="2000" dirty="0" smtClean="0">
              <a:latin typeface="Muli" panose="00000500000000000000" pitchFamily="2" charset="0"/>
            </a:endParaRPr>
          </a:p>
          <a:p>
            <a:pPr marL="52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uli" panose="00000500000000000000" pitchFamily="2" charset="0"/>
              </a:rPr>
              <a:t>Reminding WP leaders and PaNOSC partners representatives of major upcoming actions, reports, deliverables and milestones</a:t>
            </a:r>
            <a:br>
              <a:rPr lang="en-US" sz="2000" dirty="0" smtClean="0">
                <a:latin typeface="Muli" panose="00000500000000000000" pitchFamily="2" charset="0"/>
              </a:rPr>
            </a:br>
            <a:endParaRPr lang="en-US" sz="2000" dirty="0" smtClean="0">
              <a:latin typeface="Muli" panose="00000500000000000000" pitchFamily="2" charset="0"/>
            </a:endParaRPr>
          </a:p>
          <a:p>
            <a:pPr marL="52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uli" panose="00000500000000000000" pitchFamily="2" charset="0"/>
              </a:rPr>
              <a:t>Proactive approach to project management</a:t>
            </a:r>
          </a:p>
          <a:p>
            <a:pPr marL="1160463" lvl="2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uli" panose="00000500000000000000" pitchFamily="2" charset="0"/>
              </a:rPr>
              <a:t>Regular meetings to follow-up progress</a:t>
            </a:r>
          </a:p>
          <a:p>
            <a:pPr marL="1160463" lvl="2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uli" panose="00000500000000000000" pitchFamily="2" charset="0"/>
              </a:rPr>
              <a:t>Internal Milestones</a:t>
            </a:r>
          </a:p>
          <a:p>
            <a:pPr marL="1160463" lvl="2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uli" panose="00000500000000000000" pitchFamily="2" charset="0"/>
              </a:rPr>
              <a:t>Internal Financial Report</a:t>
            </a:r>
          </a:p>
          <a:p>
            <a:pPr marL="1160463" lvl="2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uli" panose="00000500000000000000" pitchFamily="2" charset="0"/>
              </a:rPr>
              <a:t>New KPIs being introduced</a:t>
            </a:r>
          </a:p>
          <a:p>
            <a:pPr marL="1160463" lvl="2" indent="-342900">
              <a:buFont typeface="Arial" panose="020B0604020202020204" pitchFamily="34" charset="0"/>
              <a:buChar char="•"/>
            </a:pPr>
            <a:endParaRPr lang="en-US" sz="2000" dirty="0">
              <a:latin typeface="Muli" panose="00000500000000000000" pitchFamily="2" charset="0"/>
            </a:endParaRPr>
          </a:p>
          <a:p>
            <a:pPr marL="536575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uli" panose="00000500000000000000" pitchFamily="2" charset="0"/>
              </a:rPr>
              <a:t>Being open with the management data (all non-confidential items are available in GitHub)</a:t>
            </a:r>
          </a:p>
          <a:p>
            <a:pPr marL="180000"/>
            <a:endParaRPr lang="en-US" sz="2000" b="1" dirty="0">
              <a:latin typeface="Muli" panose="00000500000000000000" pitchFamily="2" charset="0"/>
            </a:endParaRPr>
          </a:p>
          <a:p>
            <a:pPr marL="180000">
              <a:spcBef>
                <a:spcPts val="600"/>
              </a:spcBef>
            </a:pPr>
            <a:endParaRPr lang="en-GB" sz="2000" dirty="0">
              <a:latin typeface="Muli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55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>
          <a:xfrm>
            <a:off x="0" y="0"/>
            <a:ext cx="12192000" cy="12127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 algn="l"/>
            <a:r>
              <a:rPr lang="en-US" spc="90" dirty="0" smtClean="0">
                <a:latin typeface="Muli" panose="00000500000000000000" pitchFamily="2" charset="0"/>
              </a:rPr>
              <a:t>WP1 – Management</a:t>
            </a:r>
            <a:br>
              <a:rPr lang="en-US" spc="90" dirty="0" smtClean="0">
                <a:latin typeface="Muli" panose="00000500000000000000" pitchFamily="2" charset="0"/>
              </a:rPr>
            </a:br>
            <a:r>
              <a:rPr lang="en-US" sz="2400" spc="90" dirty="0" smtClean="0">
                <a:latin typeface="Muli" panose="00000500000000000000" pitchFamily="2" charset="0"/>
              </a:rPr>
              <a:t>Report for Review Meeting</a:t>
            </a:r>
            <a:endParaRPr lang="en-US" sz="2400" dirty="0">
              <a:latin typeface="Muli" panose="000005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212741"/>
            <a:ext cx="12192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>
              <a:lnSpc>
                <a:spcPct val="150000"/>
              </a:lnSpc>
            </a:pPr>
            <a:r>
              <a:rPr lang="en-US" sz="2000" b="1" dirty="0" smtClean="0">
                <a:latin typeface="Muli" panose="00000500000000000000" pitchFamily="2" charset="0"/>
              </a:rPr>
              <a:t>Next steps</a:t>
            </a:r>
          </a:p>
          <a:p>
            <a:pPr marL="180000">
              <a:lnSpc>
                <a:spcPct val="150000"/>
              </a:lnSpc>
            </a:pPr>
            <a:endParaRPr lang="en-US" sz="2000" b="1" dirty="0" smtClean="0">
              <a:latin typeface="Muli" panose="00000500000000000000" pitchFamily="2" charset="0"/>
            </a:endParaRPr>
          </a:p>
          <a:p>
            <a:pPr marL="449263" indent="-269875"/>
            <a:r>
              <a:rPr lang="en-US" sz="2000" dirty="0" smtClean="0">
                <a:latin typeface="Muli" panose="00000500000000000000" pitchFamily="2" charset="0"/>
              </a:rPr>
              <a:t>    Submit Periodic Report  </a:t>
            </a:r>
          </a:p>
          <a:p>
            <a:pPr marL="180000"/>
            <a:endParaRPr lang="en-US" sz="2000" dirty="0">
              <a:latin typeface="Muli" panose="00000500000000000000" pitchFamily="2" charset="0"/>
            </a:endParaRPr>
          </a:p>
          <a:p>
            <a:pPr marL="449263"/>
            <a:r>
              <a:rPr lang="en-US" sz="2000" dirty="0" smtClean="0">
                <a:latin typeface="Muli" panose="00000500000000000000" pitchFamily="2" charset="0"/>
              </a:rPr>
              <a:t>Grant Agreement modifications</a:t>
            </a:r>
          </a:p>
          <a:p>
            <a:pPr marL="1551600" lvl="2" indent="-457200">
              <a:buFont typeface="+mj-lt"/>
              <a:buAutoNum type="arabicPeriod"/>
            </a:pPr>
            <a:r>
              <a:rPr lang="en-US" sz="2000" dirty="0" smtClean="0">
                <a:latin typeface="Muli" panose="00000500000000000000" pitchFamily="2" charset="0"/>
              </a:rPr>
              <a:t>ELI-DC transformation into ELI-ERIC</a:t>
            </a:r>
          </a:p>
          <a:p>
            <a:pPr marL="1551600" lvl="2" indent="-457200">
              <a:buFont typeface="+mj-lt"/>
              <a:buAutoNum type="arabicPeriod"/>
            </a:pPr>
            <a:r>
              <a:rPr lang="en-US" sz="2000" dirty="0" smtClean="0">
                <a:latin typeface="Muli" panose="00000500000000000000" pitchFamily="2" charset="0"/>
              </a:rPr>
              <a:t>Transfer funds into subcontracting</a:t>
            </a:r>
          </a:p>
          <a:p>
            <a:pPr marL="1094400" lvl="1" indent="-457200">
              <a:buFont typeface="+mj-lt"/>
              <a:buAutoNum type="arabicPeriod"/>
            </a:pPr>
            <a:endParaRPr lang="en-US" sz="2000" dirty="0">
              <a:latin typeface="Muli" panose="00000500000000000000" pitchFamily="2" charset="0"/>
            </a:endParaRPr>
          </a:p>
          <a:p>
            <a:pPr marL="449263" lvl="1"/>
            <a:r>
              <a:rPr lang="en-US" sz="2000" dirty="0" smtClean="0">
                <a:latin typeface="Muli" panose="00000500000000000000" pitchFamily="2" charset="0"/>
              </a:rPr>
              <a:t>2</a:t>
            </a:r>
            <a:r>
              <a:rPr lang="en-US" sz="2000" baseline="30000" dirty="0" smtClean="0">
                <a:latin typeface="Muli" panose="00000500000000000000" pitchFamily="2" charset="0"/>
              </a:rPr>
              <a:t>nd</a:t>
            </a:r>
            <a:r>
              <a:rPr lang="en-US" sz="2000" dirty="0" smtClean="0">
                <a:latin typeface="Muli" panose="00000500000000000000" pitchFamily="2" charset="0"/>
              </a:rPr>
              <a:t> PaNOSC annual meeting (joint with ExPaNDS)</a:t>
            </a:r>
          </a:p>
          <a:p>
            <a:pPr marL="449263" lvl="1"/>
            <a:endParaRPr lang="en-US" sz="2000" dirty="0">
              <a:latin typeface="Muli" panose="00000500000000000000" pitchFamily="2" charset="0"/>
            </a:endParaRPr>
          </a:p>
          <a:p>
            <a:pPr marL="449263" lvl="1"/>
            <a:r>
              <a:rPr lang="en-US" sz="2000" dirty="0" smtClean="0">
                <a:latin typeface="Muli" panose="00000500000000000000" pitchFamily="2" charset="0"/>
              </a:rPr>
              <a:t>Continue regular meetings and following-up the project</a:t>
            </a:r>
          </a:p>
          <a:p>
            <a:pPr marL="449263" lvl="1"/>
            <a:endParaRPr lang="en-US" sz="2000" dirty="0">
              <a:latin typeface="Muli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20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r>
              <a:rPr lang="en-US" dirty="0" smtClean="0"/>
              <a:t>Jordi.bodera@esrf.fr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78313"/>
      </p:ext>
    </p:extLst>
  </p:cSld>
  <p:clrMapOvr>
    <a:masterClrMapping/>
  </p:clrMapOvr>
</p:sld>
</file>

<file path=ppt/theme/theme1.xml><?xml version="1.0" encoding="utf-8"?>
<a:theme xmlns:a="http://schemas.openxmlformats.org/drawingml/2006/main" name="First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ogo+EUtex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aNOSC_EUflag+ba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PaNOSC_LOGO-onl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PaNOSC_ppt_template_DEF.potx</Template>
  <TotalTime>0</TotalTime>
  <Words>639</Words>
  <Application>Microsoft Office PowerPoint</Application>
  <PresentationFormat>Widescreen</PresentationFormat>
  <Paragraphs>78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Muli</vt:lpstr>
      <vt:lpstr>Wingdings</vt:lpstr>
      <vt:lpstr>First Slide</vt:lpstr>
      <vt:lpstr>Logo+EUtext</vt:lpstr>
      <vt:lpstr>PaNOSC_EUflag+bar</vt:lpstr>
      <vt:lpstr>PaNOSC_LOGO-only</vt:lpstr>
      <vt:lpstr>WP1 – Management Report for Review Meeting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 on one or more lines</dc:title>
  <dc:subject/>
  <dc:creator>BODERA SEMPERE Jordi</dc:creator>
  <cp:keywords/>
  <dc:description/>
  <cp:lastModifiedBy>BODERA SEMPERE Jordi</cp:lastModifiedBy>
  <cp:revision>42</cp:revision>
  <dcterms:created xsi:type="dcterms:W3CDTF">2019-04-23T08:59:57Z</dcterms:created>
  <dcterms:modified xsi:type="dcterms:W3CDTF">2020-06-02T15:08:20Z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2019-04-19T10:00:00Z</vt:filetime>
  </property>
  <property fmtid="{D5CDD505-2E9C-101B-9397-08002B2CF9AE}" pid="3" name="Creator">
    <vt:lpwstr>Adobe InDesign CC 14.0 (Macintosh)</vt:lpwstr>
  </property>
  <property fmtid="{D5CDD505-2E9C-101B-9397-08002B2CF9AE}" pid="4" name="LastSaved">
    <vt:filetime>2019-04-23T10:00:00Z</vt:filetime>
  </property>
</Properties>
</file>