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88" r:id="rId6"/>
    <p:sldId id="259" r:id="rId7"/>
    <p:sldId id="284" r:id="rId8"/>
    <p:sldId id="286" r:id="rId9"/>
    <p:sldId id="293" r:id="rId10"/>
    <p:sldId id="294" r:id="rId11"/>
    <p:sldId id="290" r:id="rId12"/>
    <p:sldId id="292" r:id="rId13"/>
    <p:sldId id="269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EEFA"/>
    <a:srgbClr val="96E5F8"/>
    <a:srgbClr val="A9EAF9"/>
    <a:srgbClr val="201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3513" autoAdjust="0"/>
  </p:normalViewPr>
  <p:slideViewPr>
    <p:cSldViewPr snapToGrid="0">
      <p:cViewPr varScale="1">
        <p:scale>
          <a:sx n="74" d="100"/>
          <a:sy n="74" d="100"/>
        </p:scale>
        <p:origin x="45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A5A66C-1E69-4B6E-8FBC-9037681DF92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B0835EF-FC07-46A4-82D2-488D4327B238}">
      <dgm:prSet phldrT="[Text]" custT="1"/>
      <dgm:spPr/>
      <dgm:t>
        <a:bodyPr/>
        <a:lstStyle/>
        <a:p>
          <a:r>
            <a:rPr lang="de-DE" sz="2000" dirty="0" smtClean="0"/>
            <a:t>EOSC Working Groups</a:t>
          </a:r>
          <a:endParaRPr lang="de-DE" sz="2000" dirty="0"/>
        </a:p>
      </dgm:t>
    </dgm:pt>
    <dgm:pt modelId="{E0DC50B6-EF1A-4EE5-9B63-D606DD73AAD4}" type="parTrans" cxnId="{5E6C1B01-5303-403D-A7E0-5538CA49EAF1}">
      <dgm:prSet/>
      <dgm:spPr/>
      <dgm:t>
        <a:bodyPr/>
        <a:lstStyle/>
        <a:p>
          <a:endParaRPr lang="de-DE" sz="3200"/>
        </a:p>
      </dgm:t>
    </dgm:pt>
    <dgm:pt modelId="{FB53046F-8A77-4604-8F95-D5B78311664B}" type="sibTrans" cxnId="{5E6C1B01-5303-403D-A7E0-5538CA49EAF1}">
      <dgm:prSet/>
      <dgm:spPr/>
      <dgm:t>
        <a:bodyPr/>
        <a:lstStyle/>
        <a:p>
          <a:endParaRPr lang="de-DE" sz="3200"/>
        </a:p>
      </dgm:t>
    </dgm:pt>
    <dgm:pt modelId="{2C93FF4D-516D-4DD1-9813-D72C30A0D70B}">
      <dgm:prSet phldrT="[Text]" custT="1"/>
      <dgm:spPr/>
      <dgm:t>
        <a:bodyPr/>
        <a:lstStyle/>
        <a:p>
          <a:r>
            <a:rPr lang="de-DE" sz="1400" dirty="0" err="1" smtClean="0"/>
            <a:t>Landscape</a:t>
          </a:r>
          <a:endParaRPr lang="de-DE" sz="1400" dirty="0"/>
        </a:p>
      </dgm:t>
    </dgm:pt>
    <dgm:pt modelId="{18E21548-0A8A-428B-B49A-FF0D3C424AB1}" type="parTrans" cxnId="{DFE0928A-8144-4D33-8AF2-BE2E9D3E79B1}">
      <dgm:prSet/>
      <dgm:spPr/>
      <dgm:t>
        <a:bodyPr/>
        <a:lstStyle/>
        <a:p>
          <a:endParaRPr lang="de-DE" sz="3200"/>
        </a:p>
      </dgm:t>
    </dgm:pt>
    <dgm:pt modelId="{D728128E-52F1-415E-87A9-CD086755A46C}" type="sibTrans" cxnId="{DFE0928A-8144-4D33-8AF2-BE2E9D3E79B1}">
      <dgm:prSet/>
      <dgm:spPr/>
      <dgm:t>
        <a:bodyPr/>
        <a:lstStyle/>
        <a:p>
          <a:endParaRPr lang="de-DE" sz="3200"/>
        </a:p>
      </dgm:t>
    </dgm:pt>
    <dgm:pt modelId="{6BD049C8-14BB-4904-AD88-932E9FE24BA1}">
      <dgm:prSet phldrT="[Text]" custT="1"/>
      <dgm:spPr/>
      <dgm:t>
        <a:bodyPr/>
        <a:lstStyle/>
        <a:p>
          <a:r>
            <a:rPr lang="de-DE" sz="1400" dirty="0" smtClean="0"/>
            <a:t>FAIR</a:t>
          </a:r>
          <a:endParaRPr lang="de-DE" sz="1400" dirty="0"/>
        </a:p>
      </dgm:t>
    </dgm:pt>
    <dgm:pt modelId="{0A8C5B42-B654-4074-AAF9-C2C07F5AA370}" type="parTrans" cxnId="{959379D0-D31C-4A64-AAF0-BF2E45EB9E7B}">
      <dgm:prSet/>
      <dgm:spPr/>
      <dgm:t>
        <a:bodyPr/>
        <a:lstStyle/>
        <a:p>
          <a:endParaRPr lang="de-DE" sz="3200"/>
        </a:p>
      </dgm:t>
    </dgm:pt>
    <dgm:pt modelId="{44647547-A116-4DE1-AAB8-7B8EFD32B40D}" type="sibTrans" cxnId="{959379D0-D31C-4A64-AAF0-BF2E45EB9E7B}">
      <dgm:prSet/>
      <dgm:spPr/>
      <dgm:t>
        <a:bodyPr/>
        <a:lstStyle/>
        <a:p>
          <a:endParaRPr lang="de-DE" sz="3200"/>
        </a:p>
      </dgm:t>
    </dgm:pt>
    <dgm:pt modelId="{7246250E-C344-424A-8A8D-12BB0C052092}">
      <dgm:prSet custT="1"/>
      <dgm:spPr/>
      <dgm:t>
        <a:bodyPr/>
        <a:lstStyle/>
        <a:p>
          <a:r>
            <a:rPr lang="de-DE" sz="1400" dirty="0" err="1" smtClean="0"/>
            <a:t>Architecture</a:t>
          </a:r>
          <a:endParaRPr lang="de-DE" sz="1400" dirty="0"/>
        </a:p>
      </dgm:t>
    </dgm:pt>
    <dgm:pt modelId="{2509A93B-E3CA-4A50-8675-5C96069FE36F}" type="parTrans" cxnId="{186A255D-7F64-436E-A187-16B3AFD0ACE5}">
      <dgm:prSet/>
      <dgm:spPr/>
      <dgm:t>
        <a:bodyPr/>
        <a:lstStyle/>
        <a:p>
          <a:endParaRPr lang="de-DE" sz="3200"/>
        </a:p>
      </dgm:t>
    </dgm:pt>
    <dgm:pt modelId="{790A5C0F-0338-43E5-9ECF-0A3C98B4DF30}" type="sibTrans" cxnId="{186A255D-7F64-436E-A187-16B3AFD0ACE5}">
      <dgm:prSet/>
      <dgm:spPr/>
      <dgm:t>
        <a:bodyPr/>
        <a:lstStyle/>
        <a:p>
          <a:endParaRPr lang="de-DE" sz="3200"/>
        </a:p>
      </dgm:t>
    </dgm:pt>
    <dgm:pt modelId="{98317A55-8982-457A-B881-A306D4892EFD}">
      <dgm:prSet custT="1"/>
      <dgm:spPr/>
      <dgm:t>
        <a:bodyPr/>
        <a:lstStyle/>
        <a:p>
          <a:r>
            <a:rPr lang="de-DE" sz="1400" dirty="0" smtClean="0"/>
            <a:t>Rules </a:t>
          </a:r>
          <a:r>
            <a:rPr lang="de-DE" sz="1400" dirty="0" err="1" smtClean="0"/>
            <a:t>of</a:t>
          </a:r>
          <a:r>
            <a:rPr lang="de-DE" sz="1400" dirty="0" smtClean="0"/>
            <a:t> </a:t>
          </a:r>
          <a:r>
            <a:rPr lang="de-DE" sz="1400" dirty="0" err="1" smtClean="0"/>
            <a:t>Participation</a:t>
          </a:r>
          <a:endParaRPr lang="de-DE" sz="1400" dirty="0"/>
        </a:p>
      </dgm:t>
    </dgm:pt>
    <dgm:pt modelId="{752365E0-3615-4413-BBD7-EBDB4FDF9516}" type="parTrans" cxnId="{F30DF71C-CDBE-40D6-AA47-C4469CEA9466}">
      <dgm:prSet/>
      <dgm:spPr/>
      <dgm:t>
        <a:bodyPr/>
        <a:lstStyle/>
        <a:p>
          <a:endParaRPr lang="de-DE" sz="3200"/>
        </a:p>
      </dgm:t>
    </dgm:pt>
    <dgm:pt modelId="{0658D400-59A5-439E-9D5C-6811BEC2E0F3}" type="sibTrans" cxnId="{F30DF71C-CDBE-40D6-AA47-C4469CEA9466}">
      <dgm:prSet/>
      <dgm:spPr/>
      <dgm:t>
        <a:bodyPr/>
        <a:lstStyle/>
        <a:p>
          <a:endParaRPr lang="de-DE" sz="3200"/>
        </a:p>
      </dgm:t>
    </dgm:pt>
    <dgm:pt modelId="{3339F0B3-BAE8-4E95-A942-FCE85CF728E1}">
      <dgm:prSet custT="1"/>
      <dgm:spPr/>
      <dgm:t>
        <a:bodyPr/>
        <a:lstStyle/>
        <a:p>
          <a:r>
            <a:rPr lang="de-DE" sz="1400" dirty="0" err="1" smtClean="0"/>
            <a:t>Sustainability</a:t>
          </a:r>
          <a:endParaRPr lang="de-DE" sz="1400" dirty="0"/>
        </a:p>
      </dgm:t>
    </dgm:pt>
    <dgm:pt modelId="{D1E8FA2D-F281-4D26-A4FE-D39A0436296B}" type="parTrans" cxnId="{8E540005-F464-460A-B4E7-20FB5829BE17}">
      <dgm:prSet/>
      <dgm:spPr/>
      <dgm:t>
        <a:bodyPr/>
        <a:lstStyle/>
        <a:p>
          <a:endParaRPr lang="de-DE" sz="3200"/>
        </a:p>
      </dgm:t>
    </dgm:pt>
    <dgm:pt modelId="{9E745BEF-10EE-4D29-A0D5-E431C3973A62}" type="sibTrans" cxnId="{8E540005-F464-460A-B4E7-20FB5829BE17}">
      <dgm:prSet/>
      <dgm:spPr/>
      <dgm:t>
        <a:bodyPr/>
        <a:lstStyle/>
        <a:p>
          <a:endParaRPr lang="de-DE" sz="3200"/>
        </a:p>
      </dgm:t>
    </dgm:pt>
    <dgm:pt modelId="{1DD99F9F-85B5-436F-AD44-777180F58E25}" type="pres">
      <dgm:prSet presAssocID="{8CA5A66C-1E69-4B6E-8FBC-9037681DF92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09E37CA2-A7AB-45F2-AACE-2D2B0C0CCF62}" type="pres">
      <dgm:prSet presAssocID="{4B0835EF-FC07-46A4-82D2-488D4327B238}" presName="root" presStyleCnt="0"/>
      <dgm:spPr/>
    </dgm:pt>
    <dgm:pt modelId="{8191FA58-98E9-4130-B2EF-B2F7DA262EA0}" type="pres">
      <dgm:prSet presAssocID="{4B0835EF-FC07-46A4-82D2-488D4327B238}" presName="rootComposite" presStyleCnt="0"/>
      <dgm:spPr/>
    </dgm:pt>
    <dgm:pt modelId="{F6D4ADFE-621F-4DDC-AFA7-5AD089422E80}" type="pres">
      <dgm:prSet presAssocID="{4B0835EF-FC07-46A4-82D2-488D4327B238}" presName="rootText" presStyleLbl="node1" presStyleIdx="0" presStyleCnt="1" custScaleX="188117" custScaleY="175892"/>
      <dgm:spPr/>
      <dgm:t>
        <a:bodyPr/>
        <a:lstStyle/>
        <a:p>
          <a:endParaRPr lang="de-DE"/>
        </a:p>
      </dgm:t>
    </dgm:pt>
    <dgm:pt modelId="{5B62176A-A075-4D0D-9F38-D6367FD8A844}" type="pres">
      <dgm:prSet presAssocID="{4B0835EF-FC07-46A4-82D2-488D4327B238}" presName="rootConnector" presStyleLbl="node1" presStyleIdx="0" presStyleCnt="1"/>
      <dgm:spPr/>
      <dgm:t>
        <a:bodyPr/>
        <a:lstStyle/>
        <a:p>
          <a:endParaRPr lang="de-DE"/>
        </a:p>
      </dgm:t>
    </dgm:pt>
    <dgm:pt modelId="{7743CDEC-8AAF-481F-8699-B200E09A3B77}" type="pres">
      <dgm:prSet presAssocID="{4B0835EF-FC07-46A4-82D2-488D4327B238}" presName="childShape" presStyleCnt="0"/>
      <dgm:spPr/>
    </dgm:pt>
    <dgm:pt modelId="{A00B56EA-02C8-4768-AE09-9EF1EB589CB2}" type="pres">
      <dgm:prSet presAssocID="{18E21548-0A8A-428B-B49A-FF0D3C424AB1}" presName="Name13" presStyleLbl="parChTrans1D2" presStyleIdx="0" presStyleCnt="5"/>
      <dgm:spPr/>
      <dgm:t>
        <a:bodyPr/>
        <a:lstStyle/>
        <a:p>
          <a:endParaRPr lang="de-DE"/>
        </a:p>
      </dgm:t>
    </dgm:pt>
    <dgm:pt modelId="{0A8D6448-C32B-4C3B-818C-661B4BFB0803}" type="pres">
      <dgm:prSet presAssocID="{2C93FF4D-516D-4DD1-9813-D72C30A0D70B}" presName="childText" presStyleLbl="bgAcc1" presStyleIdx="0" presStyleCnt="5" custScaleX="16984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D67BC3-D4C5-4CE0-9917-2FE9F8565C65}" type="pres">
      <dgm:prSet presAssocID="{0A8C5B42-B654-4074-AAF9-C2C07F5AA370}" presName="Name13" presStyleLbl="parChTrans1D2" presStyleIdx="1" presStyleCnt="5"/>
      <dgm:spPr/>
      <dgm:t>
        <a:bodyPr/>
        <a:lstStyle/>
        <a:p>
          <a:endParaRPr lang="de-DE"/>
        </a:p>
      </dgm:t>
    </dgm:pt>
    <dgm:pt modelId="{8394F051-459C-4989-8C21-137E84518004}" type="pres">
      <dgm:prSet presAssocID="{6BD049C8-14BB-4904-AD88-932E9FE24BA1}" presName="childText" presStyleLbl="bgAcc1" presStyleIdx="1" presStyleCnt="5" custScaleX="16984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67EC979-C31B-487D-957E-1C401B25E767}" type="pres">
      <dgm:prSet presAssocID="{2509A93B-E3CA-4A50-8675-5C96069FE36F}" presName="Name13" presStyleLbl="parChTrans1D2" presStyleIdx="2" presStyleCnt="5"/>
      <dgm:spPr/>
      <dgm:t>
        <a:bodyPr/>
        <a:lstStyle/>
        <a:p>
          <a:endParaRPr lang="de-DE"/>
        </a:p>
      </dgm:t>
    </dgm:pt>
    <dgm:pt modelId="{4CCB7F0A-FD75-425A-AA24-6FB2ABA772A8}" type="pres">
      <dgm:prSet presAssocID="{7246250E-C344-424A-8A8D-12BB0C052092}" presName="childText" presStyleLbl="bgAcc1" presStyleIdx="2" presStyleCnt="5" custScaleX="16984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BA416F7-C6FC-48A1-9E63-E39DED8F93A3}" type="pres">
      <dgm:prSet presAssocID="{752365E0-3615-4413-BBD7-EBDB4FDF9516}" presName="Name13" presStyleLbl="parChTrans1D2" presStyleIdx="3" presStyleCnt="5"/>
      <dgm:spPr/>
      <dgm:t>
        <a:bodyPr/>
        <a:lstStyle/>
        <a:p>
          <a:endParaRPr lang="de-DE"/>
        </a:p>
      </dgm:t>
    </dgm:pt>
    <dgm:pt modelId="{858B1C91-E6D2-425F-889F-CC32D4A9BE1F}" type="pres">
      <dgm:prSet presAssocID="{98317A55-8982-457A-B881-A306D4892EFD}" presName="childText" presStyleLbl="bgAcc1" presStyleIdx="3" presStyleCnt="5" custScaleX="16984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7945D7D-D63C-4B9A-B195-FA971DB42E5B}" type="pres">
      <dgm:prSet presAssocID="{D1E8FA2D-F281-4D26-A4FE-D39A0436296B}" presName="Name13" presStyleLbl="parChTrans1D2" presStyleIdx="4" presStyleCnt="5"/>
      <dgm:spPr/>
      <dgm:t>
        <a:bodyPr/>
        <a:lstStyle/>
        <a:p>
          <a:endParaRPr lang="de-DE"/>
        </a:p>
      </dgm:t>
    </dgm:pt>
    <dgm:pt modelId="{12A008D2-8318-4A4B-B422-9A1E4053592D}" type="pres">
      <dgm:prSet presAssocID="{3339F0B3-BAE8-4E95-A942-FCE85CF728E1}" presName="childText" presStyleLbl="bgAcc1" presStyleIdx="4" presStyleCnt="5" custScaleX="16984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D2FFD45-BEE3-460E-A3C1-F5A52FFC6D78}" type="presOf" srcId="{8CA5A66C-1E69-4B6E-8FBC-9037681DF92D}" destId="{1DD99F9F-85B5-436F-AD44-777180F58E25}" srcOrd="0" destOrd="0" presId="urn:microsoft.com/office/officeart/2005/8/layout/hierarchy3"/>
    <dgm:cxn modelId="{D046B722-18D7-4CF8-9EF2-3B7BB7C58D11}" type="presOf" srcId="{3339F0B3-BAE8-4E95-A942-FCE85CF728E1}" destId="{12A008D2-8318-4A4B-B422-9A1E4053592D}" srcOrd="0" destOrd="0" presId="urn:microsoft.com/office/officeart/2005/8/layout/hierarchy3"/>
    <dgm:cxn modelId="{FDE84145-E610-484A-8E65-DE62D6B516F7}" type="presOf" srcId="{2509A93B-E3CA-4A50-8675-5C96069FE36F}" destId="{A67EC979-C31B-487D-957E-1C401B25E767}" srcOrd="0" destOrd="0" presId="urn:microsoft.com/office/officeart/2005/8/layout/hierarchy3"/>
    <dgm:cxn modelId="{E6DDA732-F7C0-498C-88C3-68F10C5A686E}" type="presOf" srcId="{2C93FF4D-516D-4DD1-9813-D72C30A0D70B}" destId="{0A8D6448-C32B-4C3B-818C-661B4BFB0803}" srcOrd="0" destOrd="0" presId="urn:microsoft.com/office/officeart/2005/8/layout/hierarchy3"/>
    <dgm:cxn modelId="{959379D0-D31C-4A64-AAF0-BF2E45EB9E7B}" srcId="{4B0835EF-FC07-46A4-82D2-488D4327B238}" destId="{6BD049C8-14BB-4904-AD88-932E9FE24BA1}" srcOrd="1" destOrd="0" parTransId="{0A8C5B42-B654-4074-AAF9-C2C07F5AA370}" sibTransId="{44647547-A116-4DE1-AAB8-7B8EFD32B40D}"/>
    <dgm:cxn modelId="{F30DF71C-CDBE-40D6-AA47-C4469CEA9466}" srcId="{4B0835EF-FC07-46A4-82D2-488D4327B238}" destId="{98317A55-8982-457A-B881-A306D4892EFD}" srcOrd="3" destOrd="0" parTransId="{752365E0-3615-4413-BBD7-EBDB4FDF9516}" sibTransId="{0658D400-59A5-439E-9D5C-6811BEC2E0F3}"/>
    <dgm:cxn modelId="{5E6C1B01-5303-403D-A7E0-5538CA49EAF1}" srcId="{8CA5A66C-1E69-4B6E-8FBC-9037681DF92D}" destId="{4B0835EF-FC07-46A4-82D2-488D4327B238}" srcOrd="0" destOrd="0" parTransId="{E0DC50B6-EF1A-4EE5-9B63-D606DD73AAD4}" sibTransId="{FB53046F-8A77-4604-8F95-D5B78311664B}"/>
    <dgm:cxn modelId="{72A84864-07D3-455C-9039-E8533EA4CC8B}" type="presOf" srcId="{D1E8FA2D-F281-4D26-A4FE-D39A0436296B}" destId="{87945D7D-D63C-4B9A-B195-FA971DB42E5B}" srcOrd="0" destOrd="0" presId="urn:microsoft.com/office/officeart/2005/8/layout/hierarchy3"/>
    <dgm:cxn modelId="{251DB04E-DE59-4C5E-B51F-CD882432782F}" type="presOf" srcId="{0A8C5B42-B654-4074-AAF9-C2C07F5AA370}" destId="{F3D67BC3-D4C5-4CE0-9917-2FE9F8565C65}" srcOrd="0" destOrd="0" presId="urn:microsoft.com/office/officeart/2005/8/layout/hierarchy3"/>
    <dgm:cxn modelId="{DA4B7D26-1F81-4D6C-BA02-B503F24E46D0}" type="presOf" srcId="{752365E0-3615-4413-BBD7-EBDB4FDF9516}" destId="{CBA416F7-C6FC-48A1-9E63-E39DED8F93A3}" srcOrd="0" destOrd="0" presId="urn:microsoft.com/office/officeart/2005/8/layout/hierarchy3"/>
    <dgm:cxn modelId="{0C5B3C2D-50C7-4CFA-94C5-B2380D8BA54B}" type="presOf" srcId="{18E21548-0A8A-428B-B49A-FF0D3C424AB1}" destId="{A00B56EA-02C8-4768-AE09-9EF1EB589CB2}" srcOrd="0" destOrd="0" presId="urn:microsoft.com/office/officeart/2005/8/layout/hierarchy3"/>
    <dgm:cxn modelId="{8E540005-F464-460A-B4E7-20FB5829BE17}" srcId="{4B0835EF-FC07-46A4-82D2-488D4327B238}" destId="{3339F0B3-BAE8-4E95-A942-FCE85CF728E1}" srcOrd="4" destOrd="0" parTransId="{D1E8FA2D-F281-4D26-A4FE-D39A0436296B}" sibTransId="{9E745BEF-10EE-4D29-A0D5-E431C3973A62}"/>
    <dgm:cxn modelId="{FE7A7AB5-B54E-4C63-BD35-F2FDBFD52285}" type="presOf" srcId="{6BD049C8-14BB-4904-AD88-932E9FE24BA1}" destId="{8394F051-459C-4989-8C21-137E84518004}" srcOrd="0" destOrd="0" presId="urn:microsoft.com/office/officeart/2005/8/layout/hierarchy3"/>
    <dgm:cxn modelId="{DE8DF387-F580-46A6-9939-5D780B0A1D93}" type="presOf" srcId="{4B0835EF-FC07-46A4-82D2-488D4327B238}" destId="{5B62176A-A075-4D0D-9F38-D6367FD8A844}" srcOrd="1" destOrd="0" presId="urn:microsoft.com/office/officeart/2005/8/layout/hierarchy3"/>
    <dgm:cxn modelId="{BFC50430-5EE6-4F95-9B58-0380CB4F2D02}" type="presOf" srcId="{7246250E-C344-424A-8A8D-12BB0C052092}" destId="{4CCB7F0A-FD75-425A-AA24-6FB2ABA772A8}" srcOrd="0" destOrd="0" presId="urn:microsoft.com/office/officeart/2005/8/layout/hierarchy3"/>
    <dgm:cxn modelId="{DFE0928A-8144-4D33-8AF2-BE2E9D3E79B1}" srcId="{4B0835EF-FC07-46A4-82D2-488D4327B238}" destId="{2C93FF4D-516D-4DD1-9813-D72C30A0D70B}" srcOrd="0" destOrd="0" parTransId="{18E21548-0A8A-428B-B49A-FF0D3C424AB1}" sibTransId="{D728128E-52F1-415E-87A9-CD086755A46C}"/>
    <dgm:cxn modelId="{DFA53262-D60E-47E8-8582-F0C5AC607624}" type="presOf" srcId="{98317A55-8982-457A-B881-A306D4892EFD}" destId="{858B1C91-E6D2-425F-889F-CC32D4A9BE1F}" srcOrd="0" destOrd="0" presId="urn:microsoft.com/office/officeart/2005/8/layout/hierarchy3"/>
    <dgm:cxn modelId="{186A255D-7F64-436E-A187-16B3AFD0ACE5}" srcId="{4B0835EF-FC07-46A4-82D2-488D4327B238}" destId="{7246250E-C344-424A-8A8D-12BB0C052092}" srcOrd="2" destOrd="0" parTransId="{2509A93B-E3CA-4A50-8675-5C96069FE36F}" sibTransId="{790A5C0F-0338-43E5-9ECF-0A3C98B4DF30}"/>
    <dgm:cxn modelId="{2DF8B2EA-C7B5-4CB5-A3A7-3A0B756339E7}" type="presOf" srcId="{4B0835EF-FC07-46A4-82D2-488D4327B238}" destId="{F6D4ADFE-621F-4DDC-AFA7-5AD089422E80}" srcOrd="0" destOrd="0" presId="urn:microsoft.com/office/officeart/2005/8/layout/hierarchy3"/>
    <dgm:cxn modelId="{C1D31A3B-177E-4A2E-8ED4-558B6BF362DF}" type="presParOf" srcId="{1DD99F9F-85B5-436F-AD44-777180F58E25}" destId="{09E37CA2-A7AB-45F2-AACE-2D2B0C0CCF62}" srcOrd="0" destOrd="0" presId="urn:microsoft.com/office/officeart/2005/8/layout/hierarchy3"/>
    <dgm:cxn modelId="{1E08ED22-B939-40D1-BF73-2CBE3B0E73E5}" type="presParOf" srcId="{09E37CA2-A7AB-45F2-AACE-2D2B0C0CCF62}" destId="{8191FA58-98E9-4130-B2EF-B2F7DA262EA0}" srcOrd="0" destOrd="0" presId="urn:microsoft.com/office/officeart/2005/8/layout/hierarchy3"/>
    <dgm:cxn modelId="{3D9DF58F-61D0-461C-8327-891D0F822065}" type="presParOf" srcId="{8191FA58-98E9-4130-B2EF-B2F7DA262EA0}" destId="{F6D4ADFE-621F-4DDC-AFA7-5AD089422E80}" srcOrd="0" destOrd="0" presId="urn:microsoft.com/office/officeart/2005/8/layout/hierarchy3"/>
    <dgm:cxn modelId="{8E6A53E7-6826-428E-AE80-1121BF81716D}" type="presParOf" srcId="{8191FA58-98E9-4130-B2EF-B2F7DA262EA0}" destId="{5B62176A-A075-4D0D-9F38-D6367FD8A844}" srcOrd="1" destOrd="0" presId="urn:microsoft.com/office/officeart/2005/8/layout/hierarchy3"/>
    <dgm:cxn modelId="{4B11B533-500D-4898-B177-30B479DAB321}" type="presParOf" srcId="{09E37CA2-A7AB-45F2-AACE-2D2B0C0CCF62}" destId="{7743CDEC-8AAF-481F-8699-B200E09A3B77}" srcOrd="1" destOrd="0" presId="urn:microsoft.com/office/officeart/2005/8/layout/hierarchy3"/>
    <dgm:cxn modelId="{DE23DF8A-D036-405F-AC70-9EFB2365D1E4}" type="presParOf" srcId="{7743CDEC-8AAF-481F-8699-B200E09A3B77}" destId="{A00B56EA-02C8-4768-AE09-9EF1EB589CB2}" srcOrd="0" destOrd="0" presId="urn:microsoft.com/office/officeart/2005/8/layout/hierarchy3"/>
    <dgm:cxn modelId="{317D3A79-B052-45BD-83FE-F690DD5172EB}" type="presParOf" srcId="{7743CDEC-8AAF-481F-8699-B200E09A3B77}" destId="{0A8D6448-C32B-4C3B-818C-661B4BFB0803}" srcOrd="1" destOrd="0" presId="urn:microsoft.com/office/officeart/2005/8/layout/hierarchy3"/>
    <dgm:cxn modelId="{9D7FA82E-1D48-48FD-864C-00174A942B36}" type="presParOf" srcId="{7743CDEC-8AAF-481F-8699-B200E09A3B77}" destId="{F3D67BC3-D4C5-4CE0-9917-2FE9F8565C65}" srcOrd="2" destOrd="0" presId="urn:microsoft.com/office/officeart/2005/8/layout/hierarchy3"/>
    <dgm:cxn modelId="{3243D285-2DE9-4004-BE11-AAA873C2A078}" type="presParOf" srcId="{7743CDEC-8AAF-481F-8699-B200E09A3B77}" destId="{8394F051-459C-4989-8C21-137E84518004}" srcOrd="3" destOrd="0" presId="urn:microsoft.com/office/officeart/2005/8/layout/hierarchy3"/>
    <dgm:cxn modelId="{B8CC3FF4-10C1-494B-8270-7AD0D7ACB996}" type="presParOf" srcId="{7743CDEC-8AAF-481F-8699-B200E09A3B77}" destId="{A67EC979-C31B-487D-957E-1C401B25E767}" srcOrd="4" destOrd="0" presId="urn:microsoft.com/office/officeart/2005/8/layout/hierarchy3"/>
    <dgm:cxn modelId="{357D81BC-7E68-4E2D-92BE-6915F7CD0B54}" type="presParOf" srcId="{7743CDEC-8AAF-481F-8699-B200E09A3B77}" destId="{4CCB7F0A-FD75-425A-AA24-6FB2ABA772A8}" srcOrd="5" destOrd="0" presId="urn:microsoft.com/office/officeart/2005/8/layout/hierarchy3"/>
    <dgm:cxn modelId="{3C26C095-EEF4-49A7-BD1B-A430BFF18C06}" type="presParOf" srcId="{7743CDEC-8AAF-481F-8699-B200E09A3B77}" destId="{CBA416F7-C6FC-48A1-9E63-E39DED8F93A3}" srcOrd="6" destOrd="0" presId="urn:microsoft.com/office/officeart/2005/8/layout/hierarchy3"/>
    <dgm:cxn modelId="{8514E18F-AC6F-4AE4-B0BC-79779A182F75}" type="presParOf" srcId="{7743CDEC-8AAF-481F-8699-B200E09A3B77}" destId="{858B1C91-E6D2-425F-889F-CC32D4A9BE1F}" srcOrd="7" destOrd="0" presId="urn:microsoft.com/office/officeart/2005/8/layout/hierarchy3"/>
    <dgm:cxn modelId="{86AAE2E3-82B3-438C-82A7-27B1DD2ED052}" type="presParOf" srcId="{7743CDEC-8AAF-481F-8699-B200E09A3B77}" destId="{87945D7D-D63C-4B9A-B195-FA971DB42E5B}" srcOrd="8" destOrd="0" presId="urn:microsoft.com/office/officeart/2005/8/layout/hierarchy3"/>
    <dgm:cxn modelId="{9FD468DA-D166-45FF-A4E1-93820201CA06}" type="presParOf" srcId="{7743CDEC-8AAF-481F-8699-B200E09A3B77}" destId="{12A008D2-8318-4A4B-B422-9A1E4053592D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D6FF7-6DD6-4A2A-8A28-317A7709FFDC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1C813-780B-4360-9190-1985FA6F85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47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1C813-780B-4360-9190-1985FA6F85F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78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1C813-780B-4360-9190-1985FA6F85F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422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Prevent</a:t>
            </a:r>
            <a:r>
              <a:rPr lang="de-DE" dirty="0" smtClean="0"/>
              <a:t> </a:t>
            </a:r>
            <a:r>
              <a:rPr lang="de-DE" dirty="0" err="1" smtClean="0"/>
              <a:t>fragmentation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PaN </a:t>
            </a:r>
            <a:r>
              <a:rPr lang="de-DE" dirty="0" err="1" smtClean="0"/>
              <a:t>community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deliver</a:t>
            </a:r>
            <a:r>
              <a:rPr lang="de-DE" dirty="0" smtClean="0"/>
              <a:t> </a:t>
            </a:r>
            <a:r>
              <a:rPr lang="de-DE" dirty="0" err="1" smtClean="0"/>
              <a:t>services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PaN RI in a </a:t>
            </a:r>
            <a:r>
              <a:rPr lang="de-DE" dirty="0" err="1" smtClean="0"/>
              <a:t>coherent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integrated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endParaRPr lang="de-DE" dirty="0" smtClean="0"/>
          </a:p>
          <a:p>
            <a:r>
              <a:rPr lang="de-DE" dirty="0" smtClean="0"/>
              <a:t>Shares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science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overlapping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communities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complement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each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other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1C813-780B-4360-9190-1985FA6F85F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7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5">
            <a:extLst>
              <a:ext uri="{FF2B5EF4-FFF2-40B4-BE49-F238E27FC236}">
                <a16:creationId xmlns="" xmlns:a16="http://schemas.microsoft.com/office/drawing/2014/main" id="{DDDD9FD9-FCE9-44BB-AECA-673406B210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786" y="-2070804"/>
            <a:ext cx="12329786" cy="1076971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3F5E6461-1244-4C38-AC7F-6B55CE0BD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5910"/>
            <a:ext cx="9144000" cy="1463443"/>
          </a:xfrm>
        </p:spPr>
        <p:txBody>
          <a:bodyPr anchor="b"/>
          <a:lstStyle>
            <a:lvl1pPr algn="ctr">
              <a:defRPr sz="6000" b="1">
                <a:solidFill>
                  <a:srgbClr val="201B50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12334DDA-A16E-4C57-B4D3-FD9746152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4406"/>
            <a:ext cx="9144000" cy="56551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GB" dirty="0"/>
          </a:p>
        </p:txBody>
      </p:sp>
      <p:sp>
        <p:nvSpPr>
          <p:cNvPr id="27" name="Footer Placeholder 5">
            <a:extLst>
              <a:ext uri="{FF2B5EF4-FFF2-40B4-BE49-F238E27FC236}">
                <a16:creationId xmlns="" xmlns:a16="http://schemas.microsoft.com/office/drawing/2014/main" id="{3B3AA881-2647-4D71-A0D6-DA21D0DE9086}"/>
              </a:ext>
            </a:extLst>
          </p:cNvPr>
          <p:cNvSpPr txBox="1">
            <a:spLocks/>
          </p:cNvSpPr>
          <p:nvPr userDrawn="1"/>
        </p:nvSpPr>
        <p:spPr>
          <a:xfrm>
            <a:off x="0" y="6339180"/>
            <a:ext cx="12192000" cy="4461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>
                <a:solidFill>
                  <a:schemeClr val="bg1">
                    <a:lumMod val="50000"/>
                  </a:schemeClr>
                </a:solidFill>
              </a:rPr>
              <a:t>This project receives funding from the </a:t>
            </a:r>
            <a:r>
              <a:rPr lang="en-GB" sz="900" i="1">
                <a:solidFill>
                  <a:schemeClr val="bg1">
                    <a:lumMod val="50000"/>
                  </a:schemeClr>
                </a:solidFill>
              </a:rPr>
              <a:t>European Union’s Horizon 2020 research and innovation programme </a:t>
            </a:r>
            <a:r>
              <a:rPr lang="en-GB" sz="900">
                <a:solidFill>
                  <a:schemeClr val="bg1">
                    <a:lumMod val="50000"/>
                  </a:schemeClr>
                </a:solidFill>
              </a:rPr>
              <a:t>under grant agreement No 857641</a:t>
            </a:r>
            <a:endParaRPr lang="en-GB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8" name="Picture 2" descr="https://www.efre.nrw.de/fileadmin/Logos/EU-Fo__rderhinweis__EFRE_/EFRE_Foerderhinweis_deutsch_farbig.jpg">
            <a:extLst>
              <a:ext uri="{FF2B5EF4-FFF2-40B4-BE49-F238E27FC236}">
                <a16:creationId xmlns="" xmlns:a16="http://schemas.microsoft.com/office/drawing/2014/main" id="{ED98E1BA-82C8-49F4-9C35-A61B6AB4CCE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" t="5797" r="68976" b="7854"/>
          <a:stretch/>
        </p:blipFill>
        <p:spPr bwMode="auto">
          <a:xfrm>
            <a:off x="5761894" y="5921247"/>
            <a:ext cx="668213" cy="4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Image 33">
            <a:extLst>
              <a:ext uri="{FF2B5EF4-FFF2-40B4-BE49-F238E27FC236}">
                <a16:creationId xmlns="" xmlns:a16="http://schemas.microsoft.com/office/drawing/2014/main" id="{794DD061-1361-43DF-AD43-6435EC4E13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5520" y="631030"/>
            <a:ext cx="5456324" cy="19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46701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FEA0DD-0892-4675-AB64-13D21C45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rgbClr val="201B50"/>
                </a:solidFill>
                <a:effectLst/>
              </a:defRPr>
            </a:lvl1pPr>
          </a:lstStyle>
          <a:p>
            <a:r>
              <a:rPr lang="fr-FR" dirty="0"/>
              <a:t>Modifiez le style du titre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B38FC795-68E2-42BE-866C-B23DFDC6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09D8732-EFB4-4AFE-9AC3-CBAEF36F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70DD6A6-396D-41EF-A476-777DC05F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62F53D9A-9DE8-454B-A23C-53E69DC7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7572" y="6356350"/>
            <a:ext cx="611480" cy="365125"/>
          </a:xfrm>
        </p:spPr>
        <p:txBody>
          <a:bodyPr/>
          <a:lstStyle>
            <a:lvl1pPr>
              <a:defRPr/>
            </a:lvl1pPr>
          </a:lstStyle>
          <a:p>
            <a:fld id="{AD676D79-DB49-4305-8E2E-7D0B9A1D96D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Graphique 6">
            <a:extLst>
              <a:ext uri="{FF2B5EF4-FFF2-40B4-BE49-F238E27FC236}">
                <a16:creationId xmlns="" xmlns:a16="http://schemas.microsoft.com/office/drawing/2014/main" id="{7CD56A17-2B18-4F07-8F40-C66854406E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68128" y="5257800"/>
            <a:ext cx="1681981" cy="14585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517CC2C-E2BE-4C0F-9895-D4A207352D1F}"/>
              </a:ext>
            </a:extLst>
          </p:cNvPr>
          <p:cNvSpPr/>
          <p:nvPr userDrawn="1"/>
        </p:nvSpPr>
        <p:spPr>
          <a:xfrm>
            <a:off x="0" y="6208862"/>
            <a:ext cx="7719237" cy="36000"/>
          </a:xfrm>
          <a:prstGeom prst="rect">
            <a:avLst/>
          </a:prstGeom>
          <a:gradFill flip="none" rotWithShape="1">
            <a:gsLst>
              <a:gs pos="90000">
                <a:schemeClr val="accent1">
                  <a:lumMod val="5000"/>
                  <a:lumOff val="95000"/>
                </a:schemeClr>
              </a:gs>
              <a:gs pos="46000">
                <a:srgbClr val="201B5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ooter Placeholder 5">
            <a:extLst>
              <a:ext uri="{FF2B5EF4-FFF2-40B4-BE49-F238E27FC236}">
                <a16:creationId xmlns="" xmlns:a16="http://schemas.microsoft.com/office/drawing/2014/main" id="{5C52F6AC-F557-4476-B576-301D5B3CFE97}"/>
              </a:ext>
            </a:extLst>
          </p:cNvPr>
          <p:cNvSpPr txBox="1">
            <a:spLocks/>
          </p:cNvSpPr>
          <p:nvPr userDrawn="1"/>
        </p:nvSpPr>
        <p:spPr>
          <a:xfrm>
            <a:off x="838200" y="6339180"/>
            <a:ext cx="7051158" cy="4461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>
                <a:solidFill>
                  <a:schemeClr val="bg1">
                    <a:lumMod val="50000"/>
                  </a:schemeClr>
                </a:solidFill>
              </a:rPr>
              <a:t>This project receives funding from the </a:t>
            </a:r>
            <a:r>
              <a:rPr lang="en-GB" sz="900" i="1">
                <a:solidFill>
                  <a:schemeClr val="bg1">
                    <a:lumMod val="50000"/>
                  </a:schemeClr>
                </a:solidFill>
              </a:rPr>
              <a:t>European Union’s Horizon 2020 research and innovation programme </a:t>
            </a:r>
            <a:r>
              <a:rPr lang="en-GB" sz="900">
                <a:solidFill>
                  <a:schemeClr val="bg1">
                    <a:lumMod val="50000"/>
                  </a:schemeClr>
                </a:solidFill>
              </a:rPr>
              <a:t>under grant agreement No 857641</a:t>
            </a:r>
            <a:endParaRPr lang="en-GB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2" descr="https://www.efre.nrw.de/fileadmin/Logos/EU-Fo__rderhinweis__EFRE_/EFRE_Foerderhinweis_deutsch_farbig.jpg">
            <a:extLst>
              <a:ext uri="{FF2B5EF4-FFF2-40B4-BE49-F238E27FC236}">
                <a16:creationId xmlns="" xmlns:a16="http://schemas.microsoft.com/office/drawing/2014/main" id="{4DF28E5F-8DE6-4D7B-B26D-727D17D57EF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" t="5797" r="68976" b="7854"/>
          <a:stretch/>
        </p:blipFill>
        <p:spPr bwMode="auto">
          <a:xfrm>
            <a:off x="169987" y="6333010"/>
            <a:ext cx="668213" cy="4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34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AC73EB67-5653-48CD-986C-91038E6C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64A1EA1B-F529-416C-8BF5-F2F1FEF9B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138F106A-66A7-4CA4-BCDA-DDEC0731F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E7E4-4321-4223-8086-6425ECE8DF3A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40AEFAD3-3569-46DD-9620-1D442B0E9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2B3C96DC-1FC0-472B-ABED-2E088817E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C1EF1-5E5B-4D03-968A-04EA430F1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55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79A262C6-120E-4579-98A8-69702C05F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9458"/>
            <a:ext cx="9144000" cy="565516"/>
          </a:xfrm>
        </p:spPr>
        <p:txBody>
          <a:bodyPr/>
          <a:lstStyle/>
          <a:p>
            <a:r>
              <a:rPr lang="en-GB" dirty="0" smtClean="0"/>
              <a:t>Knut Sander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5619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Collaboration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PaNOSC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806498" y="1267404"/>
            <a:ext cx="927781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/>
              <a:t>ExPaNDS Task 2.1 related to PaNOSC WP2 on data </a:t>
            </a:r>
            <a:r>
              <a:rPr lang="en-GB" sz="1600" dirty="0" smtClean="0"/>
              <a:t>policy</a:t>
            </a:r>
            <a:endParaRPr lang="de-DE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/>
              <a:t>ExPaNDS Task 2.2 related to PaNOSC WP2 on </a:t>
            </a:r>
            <a:r>
              <a:rPr lang="en-GB" sz="1600" dirty="0" smtClean="0"/>
              <a:t>DMPs</a:t>
            </a:r>
            <a:endParaRPr lang="de-DE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/>
              <a:t>ExPaNDS Task 2.3 related to PaNOSC WP3 on metadata </a:t>
            </a:r>
            <a:r>
              <a:rPr lang="en-GB" sz="1600" dirty="0" smtClean="0"/>
              <a:t>anthologies</a:t>
            </a:r>
            <a:endParaRPr lang="de-DE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/>
              <a:t>ExPaNDS Task 2.4 related to PaNOSC WP2 on PIDs for instruments etc</a:t>
            </a:r>
            <a:r>
              <a:rPr lang="en-GB" sz="1600" dirty="0" smtClean="0"/>
              <a:t>.</a:t>
            </a:r>
            <a:endParaRPr lang="de-DE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/>
              <a:t>ExPaNDS Task 2.5 related to PaNOSC WP2 on certification of data </a:t>
            </a:r>
            <a:r>
              <a:rPr lang="en-GB" sz="1600" dirty="0" smtClean="0"/>
              <a:t>repositories</a:t>
            </a:r>
            <a:endParaRPr lang="de-DE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/>
              <a:t>ExPaNDS Task 2.6 related to PaNOSC WP2 &amp; WP7 on uptake of </a:t>
            </a:r>
            <a:r>
              <a:rPr lang="en-GB" sz="1600" dirty="0" smtClean="0"/>
              <a:t>FAIR</a:t>
            </a:r>
            <a:endParaRPr lang="de-DE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</a:rPr>
              <a:t>ExPaNDS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Task 3.1 related to PaNOSC WP3 on common API and federated data </a:t>
            </a:r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</a:rPr>
              <a:t>catalogues</a:t>
            </a:r>
            <a:endParaRPr lang="de-DE" sz="16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ExPaNDS Task 3.2 related to PaNOSC WP3 on PaN ontologies</a:t>
            </a:r>
            <a:endParaRPr lang="de-DE" sz="16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ExPaNDS Task 3.3 related to PaNOSC WP3 on common API and </a:t>
            </a:r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</a:rPr>
              <a:t>ontologies</a:t>
            </a:r>
            <a:endParaRPr lang="de-DE" sz="16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/>
              <a:t>ExPaNDS Task 3.4 related to PaNOSC WP2 on best practices for catalogues,</a:t>
            </a:r>
            <a:endParaRPr lang="de-DE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/>
              <a:t>ExPaNDS Task 3.5 related to PaNOSC WP6 on integrating catalogues to </a:t>
            </a:r>
            <a:r>
              <a:rPr lang="en-GB" sz="1600" dirty="0" smtClean="0"/>
              <a:t>EOSC</a:t>
            </a:r>
            <a:endParaRPr lang="de-DE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/>
              <a:t>ExPaNDS Task 3.6 related to PaNOSC WP2 and WP8 on </a:t>
            </a:r>
            <a:r>
              <a:rPr lang="en-GB" sz="1600" dirty="0" smtClean="0"/>
              <a:t>documentation</a:t>
            </a:r>
            <a:endParaRPr lang="de-DE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/>
              <a:t>ExPaNDS Tasks 4.2 and 4.3 related to PaNOSC WP4 on data analysis </a:t>
            </a:r>
            <a:r>
              <a:rPr lang="en-GB" sz="1600" dirty="0" smtClean="0"/>
              <a:t>services</a:t>
            </a:r>
            <a:endParaRPr lang="de-DE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/>
              <a:t>ExPaNDS Task 4.4 related to PaNOSC on common reference data </a:t>
            </a:r>
            <a:r>
              <a:rPr lang="en-GB" sz="1600" dirty="0" smtClean="0"/>
              <a:t>sets</a:t>
            </a:r>
            <a:endParaRPr lang="de-DE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/>
              <a:t>ExPaNDS Task 4.5 and prototypes in Task 4.6 related to PaNOSC in the context of final Task </a:t>
            </a:r>
            <a:r>
              <a:rPr lang="en-GB" sz="1600" dirty="0" smtClean="0"/>
              <a:t>4.7</a:t>
            </a:r>
            <a:endParaRPr lang="de-DE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/>
              <a:t>ExPaNDS Task 4.7 related to PaNOSC WP6 on integrating services to </a:t>
            </a:r>
            <a:r>
              <a:rPr lang="en-GB" sz="1600" dirty="0" smtClean="0"/>
              <a:t>EOSC</a:t>
            </a:r>
            <a:endParaRPr lang="de-DE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ExPaNDS Task 5.1 related to PaNOSC WP8 on user </a:t>
            </a:r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</a:rPr>
              <a:t>training</a:t>
            </a:r>
            <a:endParaRPr lang="de-DE" sz="16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ExPaNDS Task 5.2 related to PaNOSC WP8 on e-platform + training </a:t>
            </a:r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</a:rPr>
              <a:t>material</a:t>
            </a:r>
            <a:endParaRPr lang="de-DE" sz="16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ExPaNDS Task 6.1 related to PaNOSC WP9 on common communication </a:t>
            </a:r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</a:rPr>
              <a:t>strategy</a:t>
            </a:r>
            <a:endParaRPr lang="de-DE" sz="16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/>
              <a:t>ExPaNDS Task 6.3 related to PaNOSC WP7 on common </a:t>
            </a:r>
            <a:r>
              <a:rPr lang="en-GB" sz="1600" dirty="0" smtClean="0"/>
              <a:t>KPIs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94980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Collaboration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PaNOSC</a:t>
            </a:r>
            <a:endParaRPr lang="de-DE" dirty="0"/>
          </a:p>
        </p:txBody>
      </p:sp>
      <p:sp>
        <p:nvSpPr>
          <p:cNvPr id="4" name="Rectangle 2"/>
          <p:cNvSpPr/>
          <p:nvPr/>
        </p:nvSpPr>
        <p:spPr>
          <a:xfrm>
            <a:off x="2195171" y="2462358"/>
            <a:ext cx="1286341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solidFill>
                  <a:schemeClr val="tx1"/>
                </a:solidFill>
              </a:rPr>
              <a:t>WP2: Enable FAIR Principles at RIs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7550255" y="3282698"/>
            <a:ext cx="1286340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solidFill>
                  <a:schemeClr val="tx1"/>
                </a:solidFill>
              </a:rPr>
              <a:t>WP5: Develop and Deliver </a:t>
            </a:r>
            <a:r>
              <a:rPr lang="en-GB" sz="1100" b="1" dirty="0">
                <a:solidFill>
                  <a:schemeClr val="tx1"/>
                </a:solidFill>
              </a:rPr>
              <a:t>T</a:t>
            </a:r>
            <a:r>
              <a:rPr lang="en-GB" sz="1100" b="1" dirty="0" smtClean="0">
                <a:solidFill>
                  <a:schemeClr val="tx1"/>
                </a:solidFill>
              </a:rPr>
              <a:t>raining 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6" name="Right Arrow 9"/>
          <p:cNvSpPr/>
          <p:nvPr/>
        </p:nvSpPr>
        <p:spPr>
          <a:xfrm>
            <a:off x="8836595" y="3522451"/>
            <a:ext cx="370520" cy="168565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7" name="Rectangle 11"/>
          <p:cNvSpPr/>
          <p:nvPr/>
        </p:nvSpPr>
        <p:spPr>
          <a:xfrm>
            <a:off x="3931530" y="2277731"/>
            <a:ext cx="1286341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solidFill>
                  <a:schemeClr val="tx1"/>
                </a:solidFill>
              </a:rPr>
              <a:t>WP3: Deliver Catalogue services  through EOSC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9" name="Right Arrow 12"/>
          <p:cNvSpPr/>
          <p:nvPr/>
        </p:nvSpPr>
        <p:spPr>
          <a:xfrm>
            <a:off x="5217872" y="2664903"/>
            <a:ext cx="456356" cy="162018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10" name="Rectangle 14"/>
          <p:cNvSpPr/>
          <p:nvPr/>
        </p:nvSpPr>
        <p:spPr>
          <a:xfrm>
            <a:off x="5674227" y="2246781"/>
            <a:ext cx="1323589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solidFill>
                  <a:schemeClr val="tx1"/>
                </a:solidFill>
              </a:rPr>
              <a:t>WP4: Deliver </a:t>
            </a:r>
            <a:r>
              <a:rPr lang="en-GB" sz="1100" b="1" dirty="0">
                <a:solidFill>
                  <a:schemeClr val="tx1"/>
                </a:solidFill>
              </a:rPr>
              <a:t>analysis services </a:t>
            </a:r>
            <a:r>
              <a:rPr lang="en-GB" sz="1100" b="1" dirty="0" smtClean="0">
                <a:solidFill>
                  <a:schemeClr val="tx1"/>
                </a:solidFill>
              </a:rPr>
              <a:t>through </a:t>
            </a:r>
            <a:r>
              <a:rPr lang="en-GB" sz="1100" b="1" dirty="0">
                <a:solidFill>
                  <a:schemeClr val="tx1"/>
                </a:solidFill>
              </a:rPr>
              <a:t>EOSC</a:t>
            </a:r>
          </a:p>
        </p:txBody>
      </p:sp>
      <p:sp>
        <p:nvSpPr>
          <p:cNvPr id="11" name="Right Arrow 15"/>
          <p:cNvSpPr/>
          <p:nvPr/>
        </p:nvSpPr>
        <p:spPr>
          <a:xfrm>
            <a:off x="6997816" y="2664903"/>
            <a:ext cx="2209299" cy="162018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12" name="Rectangle 17"/>
          <p:cNvSpPr/>
          <p:nvPr/>
        </p:nvSpPr>
        <p:spPr>
          <a:xfrm>
            <a:off x="5773649" y="4300603"/>
            <a:ext cx="1286341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solidFill>
                  <a:schemeClr val="tx1"/>
                </a:solidFill>
              </a:rPr>
              <a:t>WP6: Develop and Deliver Outreach Policy 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13" name="Right Arrow 18"/>
          <p:cNvSpPr/>
          <p:nvPr/>
        </p:nvSpPr>
        <p:spPr>
          <a:xfrm>
            <a:off x="7059990" y="4533810"/>
            <a:ext cx="2143541" cy="168565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14" name="Right Arrow 19"/>
          <p:cNvSpPr/>
          <p:nvPr/>
        </p:nvSpPr>
        <p:spPr>
          <a:xfrm>
            <a:off x="3633562" y="3522452"/>
            <a:ext cx="3916694" cy="168565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15" name="Rectangle 21"/>
          <p:cNvSpPr/>
          <p:nvPr/>
        </p:nvSpPr>
        <p:spPr>
          <a:xfrm rot="16200000">
            <a:off x="3239186" y="3131350"/>
            <a:ext cx="869761" cy="810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16" name="Rectangle 22"/>
          <p:cNvSpPr/>
          <p:nvPr/>
        </p:nvSpPr>
        <p:spPr>
          <a:xfrm rot="16200000">
            <a:off x="6758799" y="3107851"/>
            <a:ext cx="845415" cy="8100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17" name="Rectangle 23"/>
          <p:cNvSpPr/>
          <p:nvPr/>
        </p:nvSpPr>
        <p:spPr>
          <a:xfrm rot="16200000">
            <a:off x="4977437" y="3142590"/>
            <a:ext cx="869760" cy="810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18" name="Right Arrow 24"/>
          <p:cNvSpPr/>
          <p:nvPr/>
        </p:nvSpPr>
        <p:spPr>
          <a:xfrm>
            <a:off x="1835228" y="4540357"/>
            <a:ext cx="3913773" cy="168565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19" name="Rectangle 25"/>
          <p:cNvSpPr/>
          <p:nvPr/>
        </p:nvSpPr>
        <p:spPr>
          <a:xfrm rot="16200000">
            <a:off x="593887" y="4042850"/>
            <a:ext cx="2563698" cy="8101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20" name="Rectangle 29"/>
          <p:cNvSpPr/>
          <p:nvPr/>
        </p:nvSpPr>
        <p:spPr>
          <a:xfrm rot="16200000">
            <a:off x="7877788" y="3788102"/>
            <a:ext cx="3154874" cy="50338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solidFill>
                  <a:schemeClr val="tx1"/>
                </a:solidFill>
              </a:rPr>
              <a:t>EOSC Photon and Neutron Services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21" name="Rectangle 32"/>
          <p:cNvSpPr/>
          <p:nvPr/>
        </p:nvSpPr>
        <p:spPr>
          <a:xfrm rot="16200000">
            <a:off x="935843" y="2512265"/>
            <a:ext cx="927230" cy="50338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solidFill>
                  <a:schemeClr val="tx1"/>
                </a:solidFill>
              </a:rPr>
              <a:t>Start of ExPaNDS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22" name="Right Arrow 36"/>
          <p:cNvSpPr/>
          <p:nvPr/>
        </p:nvSpPr>
        <p:spPr>
          <a:xfrm>
            <a:off x="1651148" y="2691534"/>
            <a:ext cx="524675" cy="162018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23" name="Right Arrow 37"/>
          <p:cNvSpPr/>
          <p:nvPr/>
        </p:nvSpPr>
        <p:spPr>
          <a:xfrm>
            <a:off x="3481512" y="2691534"/>
            <a:ext cx="450020" cy="162018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24" name="Right Arrow 38"/>
          <p:cNvSpPr/>
          <p:nvPr/>
        </p:nvSpPr>
        <p:spPr>
          <a:xfrm>
            <a:off x="3656344" y="2300340"/>
            <a:ext cx="275188" cy="162018"/>
          </a:xfrm>
          <a:prstGeom prst="rightArrow">
            <a:avLst>
              <a:gd name="adj1" fmla="val 44121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25" name="Rectangle 39"/>
          <p:cNvSpPr/>
          <p:nvPr/>
        </p:nvSpPr>
        <p:spPr>
          <a:xfrm>
            <a:off x="3108794" y="1896657"/>
            <a:ext cx="593379" cy="9255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26" name="Rectangle 40"/>
          <p:cNvSpPr/>
          <p:nvPr/>
        </p:nvSpPr>
        <p:spPr>
          <a:xfrm rot="16200000">
            <a:off x="3493070" y="2128771"/>
            <a:ext cx="379718" cy="6328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27" name="Rectangle 33"/>
          <p:cNvSpPr/>
          <p:nvPr/>
        </p:nvSpPr>
        <p:spPr>
          <a:xfrm rot="18683407">
            <a:off x="2979970" y="1867374"/>
            <a:ext cx="180020" cy="172783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28" name="Right Arrow 41"/>
          <p:cNvSpPr/>
          <p:nvPr/>
        </p:nvSpPr>
        <p:spPr>
          <a:xfrm>
            <a:off x="5404681" y="2300340"/>
            <a:ext cx="275188" cy="162018"/>
          </a:xfrm>
          <a:prstGeom prst="rightArrow">
            <a:avLst>
              <a:gd name="adj1" fmla="val 44121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29" name="Rectangle 42"/>
          <p:cNvSpPr/>
          <p:nvPr/>
        </p:nvSpPr>
        <p:spPr>
          <a:xfrm>
            <a:off x="4859442" y="1924277"/>
            <a:ext cx="593379" cy="9255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30" name="Rectangle 43"/>
          <p:cNvSpPr/>
          <p:nvPr/>
        </p:nvSpPr>
        <p:spPr>
          <a:xfrm rot="16200000">
            <a:off x="5241407" y="2128771"/>
            <a:ext cx="379718" cy="6328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31" name="Rectangle 44"/>
          <p:cNvSpPr/>
          <p:nvPr/>
        </p:nvSpPr>
        <p:spPr>
          <a:xfrm rot="18683407">
            <a:off x="4728307" y="1867374"/>
            <a:ext cx="180020" cy="172783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32" name="Rectangle 45"/>
          <p:cNvSpPr/>
          <p:nvPr/>
        </p:nvSpPr>
        <p:spPr>
          <a:xfrm>
            <a:off x="3914794" y="1622913"/>
            <a:ext cx="85151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100" b="1" dirty="0" smtClean="0"/>
              <a:t>PaNOSC </a:t>
            </a:r>
          </a:p>
          <a:p>
            <a:pPr algn="ctr"/>
            <a:r>
              <a:rPr lang="en-GB" sz="1100" b="1" dirty="0" smtClean="0"/>
              <a:t>Analysis </a:t>
            </a:r>
          </a:p>
          <a:p>
            <a:pPr algn="ctr"/>
            <a:r>
              <a:rPr lang="en-GB" sz="1100" b="1" dirty="0" smtClean="0"/>
              <a:t>Deliverable</a:t>
            </a:r>
            <a:endParaRPr lang="en-GB" sz="1100" b="1" dirty="0"/>
          </a:p>
        </p:txBody>
      </p:sp>
      <p:sp>
        <p:nvSpPr>
          <p:cNvPr id="33" name="Rectangle 46"/>
          <p:cNvSpPr/>
          <p:nvPr/>
        </p:nvSpPr>
        <p:spPr>
          <a:xfrm>
            <a:off x="2155879" y="1632691"/>
            <a:ext cx="86914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100" b="1" dirty="0" smtClean="0"/>
              <a:t>PaNOSC </a:t>
            </a:r>
          </a:p>
          <a:p>
            <a:pPr algn="ctr"/>
            <a:r>
              <a:rPr lang="en-GB" sz="1100" b="1" dirty="0" smtClean="0"/>
              <a:t>Cat. </a:t>
            </a:r>
            <a:r>
              <a:rPr lang="en-GB" sz="1100" b="1" dirty="0"/>
              <a:t>S</a:t>
            </a:r>
            <a:r>
              <a:rPr lang="en-GB" sz="1100" b="1" dirty="0" smtClean="0"/>
              <a:t>ervice</a:t>
            </a:r>
          </a:p>
          <a:p>
            <a:pPr algn="ctr"/>
            <a:r>
              <a:rPr lang="en-GB" sz="1100" b="1" dirty="0" smtClean="0"/>
              <a:t>Deliverable</a:t>
            </a:r>
            <a:endParaRPr lang="en-GB" sz="1100" b="1" dirty="0"/>
          </a:p>
        </p:txBody>
      </p:sp>
      <p:sp>
        <p:nvSpPr>
          <p:cNvPr id="34" name="Rectangle 73"/>
          <p:cNvSpPr/>
          <p:nvPr/>
        </p:nvSpPr>
        <p:spPr>
          <a:xfrm>
            <a:off x="5773649" y="5041167"/>
            <a:ext cx="1286341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solidFill>
                  <a:schemeClr val="tx1"/>
                </a:solidFill>
              </a:rPr>
              <a:t>WP1: Develop Sustainability Model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35" name="Right Arrow 74"/>
          <p:cNvSpPr/>
          <p:nvPr/>
        </p:nvSpPr>
        <p:spPr>
          <a:xfrm>
            <a:off x="7059990" y="5274374"/>
            <a:ext cx="2143541" cy="168565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36" name="Right Arrow 75"/>
          <p:cNvSpPr/>
          <p:nvPr/>
        </p:nvSpPr>
        <p:spPr>
          <a:xfrm>
            <a:off x="1835228" y="5280921"/>
            <a:ext cx="3913773" cy="168565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79992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Collaboration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PaNOSC</a:t>
            </a:r>
            <a:endParaRPr lang="de-DE" dirty="0"/>
          </a:p>
        </p:txBody>
      </p: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207285"/>
              </p:ext>
            </p:extLst>
          </p:nvPr>
        </p:nvGraphicFramePr>
        <p:xfrm>
          <a:off x="838200" y="1070518"/>
          <a:ext cx="10515600" cy="5020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19439"/>
                <a:gridCol w="2330605"/>
                <a:gridCol w="2265556"/>
              </a:tblGrid>
              <a:tr h="6484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+mn-lt"/>
                        </a:rPr>
                        <a:t> </a:t>
                      </a:r>
                      <a:endParaRPr lang="de-DE" sz="16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68580" marR="68580" marT="0" marB="0" anchor="ctr">
                    <a:noFill/>
                  </a:tcPr>
                </a:tc>
              </a:tr>
              <a:tr h="437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+mn-lt"/>
                        </a:rPr>
                        <a:t>Table of people working together on linked tasks</a:t>
                      </a:r>
                      <a:endParaRPr lang="de-DE" sz="16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</a:rPr>
                        <a:t>Under development</a:t>
                      </a:r>
                      <a:endParaRPr lang="de-DE" sz="160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37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+mn-lt"/>
                        </a:rPr>
                        <a:t>Sign up to the appropriate mailing lists</a:t>
                      </a:r>
                      <a:endParaRPr lang="de-DE" sz="16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+mn-lt"/>
                        </a:rPr>
                        <a:t>finalised</a:t>
                      </a:r>
                      <a:endParaRPr lang="de-DE" sz="16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+mn-lt"/>
                        </a:rPr>
                        <a:t>Starting (e.g. WP3)</a:t>
                      </a:r>
                      <a:endParaRPr lang="de-DE" sz="16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437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+mn-lt"/>
                        </a:rPr>
                        <a:t>Attend common </a:t>
                      </a:r>
                      <a:r>
                        <a:rPr lang="en-GB" sz="1600" dirty="0" smtClean="0">
                          <a:effectLst/>
                          <a:latin typeface="+mn-lt"/>
                        </a:rPr>
                        <a:t>meetings, perform common workshops</a:t>
                      </a:r>
                      <a:endParaRPr lang="de-DE" sz="16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</a:rPr>
                        <a:t>                   (e.g. WP3)</a:t>
                      </a:r>
                      <a:endParaRPr lang="en-GB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37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+mn-lt"/>
                        </a:rPr>
                        <a:t>Mutual observer </a:t>
                      </a:r>
                      <a:r>
                        <a:rPr lang="en-GB" sz="1600" dirty="0" smtClean="0">
                          <a:effectLst/>
                          <a:latin typeface="+mn-lt"/>
                        </a:rPr>
                        <a:t>status ()</a:t>
                      </a:r>
                      <a:endParaRPr lang="de-DE" sz="16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</a:rPr>
                        <a:t>Partly</a:t>
                      </a:r>
                      <a:endParaRPr lang="de-DE" sz="160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+mn-lt"/>
                        </a:rPr>
                        <a:t>Starting</a:t>
                      </a:r>
                      <a:endParaRPr lang="de-DE" sz="16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437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+mn-lt"/>
                        </a:rPr>
                        <a:t>Coordinating </a:t>
                      </a:r>
                      <a:r>
                        <a:rPr lang="en-GB" sz="1600" dirty="0" smtClean="0">
                          <a:effectLst/>
                          <a:latin typeface="+mn-lt"/>
                        </a:rPr>
                        <a:t>deliverables and milestones</a:t>
                      </a:r>
                      <a:endParaRPr lang="de-DE" sz="16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+mn-lt"/>
                        </a:rPr>
                        <a:t>Under </a:t>
                      </a:r>
                      <a:r>
                        <a:rPr lang="en-GB" sz="1600" dirty="0" smtClean="0">
                          <a:effectLst/>
                          <a:latin typeface="+mn-lt"/>
                        </a:rPr>
                        <a:t>development (done e.g. for WP6 WP3)</a:t>
                      </a:r>
                      <a:endParaRPr lang="de-DE" sz="16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37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+mn-lt"/>
                        </a:rPr>
                        <a:t>Share deliverables</a:t>
                      </a:r>
                      <a:endParaRPr lang="de-DE" sz="16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37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</a:rPr>
                        <a:t>Share databases of stakeholders and dissemination</a:t>
                      </a:r>
                      <a:endParaRPr lang="de-DE" sz="160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+mn-lt"/>
                        </a:rPr>
                        <a:t>Partly</a:t>
                      </a:r>
                      <a:endParaRPr lang="de-DE" sz="16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+mn-lt"/>
                        </a:rPr>
                        <a:t>Starting</a:t>
                      </a:r>
                      <a:endParaRPr lang="de-DE" sz="16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437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</a:rPr>
                        <a:t>Project Websites linked to each other</a:t>
                      </a:r>
                      <a:endParaRPr lang="de-DE" sz="160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+mn-lt"/>
                        </a:rPr>
                        <a:t>Yes</a:t>
                      </a:r>
                      <a:endParaRPr lang="de-DE" sz="16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</a:rPr>
                        <a:t>Under development</a:t>
                      </a:r>
                      <a:endParaRPr lang="de-DE" sz="160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437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</a:rPr>
                        <a:t>Common events calendar</a:t>
                      </a:r>
                      <a:endParaRPr lang="de-DE" sz="160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37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</a:rPr>
                        <a:t>Coordination of EOSC related activities</a:t>
                      </a:r>
                      <a:endParaRPr lang="de-DE" sz="160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+mn-lt"/>
                        </a:rPr>
                        <a:t>Starting</a:t>
                      </a:r>
                      <a:endParaRPr lang="de-DE" sz="16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9" name="Picture 4" descr="https://raw.githubusercontent.com/panosc-eu/panosc/master/Logos%20and%20Templates/Logos/PaNOSC/PaNOSClogo_print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75"/>
          <a:stretch>
            <a:fillRect/>
          </a:stretch>
        </p:blipFill>
        <p:spPr bwMode="auto">
          <a:xfrm>
            <a:off x="7438948" y="1224620"/>
            <a:ext cx="10287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Graphiqu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980" y="1080583"/>
            <a:ext cx="781050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Grafik 2" descr="https://www.vippng.com/png/detail/7-77884_thumbs-up-thumbs-down-clip-art-at-clk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664" y="5287536"/>
            <a:ext cx="4318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Grafik 3" descr="https://www.vippng.com/png/detail/7-77884_thumbs-up-thumbs-down-clip-art-at-clk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705" y="3966426"/>
            <a:ext cx="4318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Grafik 4" descr="https://www.vippng.com/png/detail/7-77884_thumbs-up-thumbs-down-clip-art-at-clk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762" y="2659184"/>
            <a:ext cx="4318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24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</a:t>
            </a:r>
            <a:r>
              <a:rPr lang="en-US" b="0" dirty="0" smtClean="0"/>
              <a:t>ooperate </a:t>
            </a:r>
            <a:r>
              <a:rPr lang="en-US" b="0" dirty="0"/>
              <a:t>with the EOSC governance bodies </a:t>
            </a:r>
            <a:endParaRPr lang="de-D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9227370" y="6324452"/>
            <a:ext cx="497958" cy="365125"/>
          </a:xfrm>
        </p:spPr>
        <p:txBody>
          <a:bodyPr/>
          <a:lstStyle/>
          <a:p>
            <a:fld id="{90FDB144-67C6-984A-AC35-BE00E2D21737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6" name="Abgerundetes Rechteck 5"/>
          <p:cNvSpPr/>
          <p:nvPr/>
        </p:nvSpPr>
        <p:spPr>
          <a:xfrm>
            <a:off x="965200" y="1610475"/>
            <a:ext cx="171450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EOSC Executive Board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669319"/>
            <a:ext cx="3312368" cy="630757"/>
          </a:xfrm>
          <a:prstGeom prst="rect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</p:pic>
      <p:sp>
        <p:nvSpPr>
          <p:cNvPr id="8" name="Freeform 13"/>
          <p:cNvSpPr>
            <a:spLocks/>
          </p:cNvSpPr>
          <p:nvPr/>
        </p:nvSpPr>
        <p:spPr bwMode="auto">
          <a:xfrm>
            <a:off x="10294938" y="3392297"/>
            <a:ext cx="1695600" cy="471600"/>
          </a:xfrm>
          <a:custGeom>
            <a:avLst/>
            <a:gdLst>
              <a:gd name="T0" fmla="*/ 0 w 9285"/>
              <a:gd name="T1" fmla="*/ 414 h 2486"/>
              <a:gd name="T2" fmla="*/ 414 w 9285"/>
              <a:gd name="T3" fmla="*/ 0 h 2486"/>
              <a:gd name="T4" fmla="*/ 8870 w 9285"/>
              <a:gd name="T5" fmla="*/ 0 h 2486"/>
              <a:gd name="T6" fmla="*/ 9285 w 9285"/>
              <a:gd name="T7" fmla="*/ 414 h 2486"/>
              <a:gd name="T8" fmla="*/ 9285 w 9285"/>
              <a:gd name="T9" fmla="*/ 2072 h 2486"/>
              <a:gd name="T10" fmla="*/ 8870 w 9285"/>
              <a:gd name="T11" fmla="*/ 2486 h 2486"/>
              <a:gd name="T12" fmla="*/ 414 w 9285"/>
              <a:gd name="T13" fmla="*/ 2486 h 2486"/>
              <a:gd name="T14" fmla="*/ 0 w 9285"/>
              <a:gd name="T15" fmla="*/ 2072 h 2486"/>
              <a:gd name="T16" fmla="*/ 0 w 9285"/>
              <a:gd name="T17" fmla="*/ 414 h 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85" h="2486">
                <a:moveTo>
                  <a:pt x="0" y="414"/>
                </a:moveTo>
                <a:cubicBezTo>
                  <a:pt x="0" y="186"/>
                  <a:pt x="185" y="0"/>
                  <a:pt x="414" y="0"/>
                </a:cubicBezTo>
                <a:lnTo>
                  <a:pt x="8870" y="0"/>
                </a:lnTo>
                <a:cubicBezTo>
                  <a:pt x="9099" y="0"/>
                  <a:pt x="9285" y="186"/>
                  <a:pt x="9285" y="414"/>
                </a:cubicBezTo>
                <a:lnTo>
                  <a:pt x="9285" y="2072"/>
                </a:lnTo>
                <a:cubicBezTo>
                  <a:pt x="9285" y="2301"/>
                  <a:pt x="9099" y="2486"/>
                  <a:pt x="8870" y="2486"/>
                </a:cubicBezTo>
                <a:lnTo>
                  <a:pt x="414" y="2486"/>
                </a:lnTo>
                <a:cubicBezTo>
                  <a:pt x="185" y="2486"/>
                  <a:pt x="0" y="2301"/>
                  <a:pt x="0" y="2072"/>
                </a:cubicBezTo>
                <a:lnTo>
                  <a:pt x="0" y="414"/>
                </a:lnTo>
                <a:close/>
              </a:path>
            </a:pathLst>
          </a:custGeom>
          <a:solidFill>
            <a:srgbClr val="82AC7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Technical Coordination Board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9" name="Freeform 55"/>
          <p:cNvSpPr>
            <a:spLocks/>
          </p:cNvSpPr>
          <p:nvPr/>
        </p:nvSpPr>
        <p:spPr bwMode="auto">
          <a:xfrm>
            <a:off x="8324851" y="3398647"/>
            <a:ext cx="1625600" cy="473075"/>
          </a:xfrm>
          <a:custGeom>
            <a:avLst/>
            <a:gdLst>
              <a:gd name="T0" fmla="*/ 0 w 8535"/>
              <a:gd name="T1" fmla="*/ 415 h 2486"/>
              <a:gd name="T2" fmla="*/ 415 w 8535"/>
              <a:gd name="T3" fmla="*/ 0 h 2486"/>
              <a:gd name="T4" fmla="*/ 8121 w 8535"/>
              <a:gd name="T5" fmla="*/ 0 h 2486"/>
              <a:gd name="T6" fmla="*/ 8535 w 8535"/>
              <a:gd name="T7" fmla="*/ 415 h 2486"/>
              <a:gd name="T8" fmla="*/ 8535 w 8535"/>
              <a:gd name="T9" fmla="*/ 2072 h 2486"/>
              <a:gd name="T10" fmla="*/ 8121 w 8535"/>
              <a:gd name="T11" fmla="*/ 2486 h 2486"/>
              <a:gd name="T12" fmla="*/ 415 w 8535"/>
              <a:gd name="T13" fmla="*/ 2486 h 2486"/>
              <a:gd name="T14" fmla="*/ 0 w 8535"/>
              <a:gd name="T15" fmla="*/ 2072 h 2486"/>
              <a:gd name="T16" fmla="*/ 0 w 8535"/>
              <a:gd name="T17" fmla="*/ 415 h 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35" h="2486">
                <a:moveTo>
                  <a:pt x="0" y="415"/>
                </a:moveTo>
                <a:cubicBezTo>
                  <a:pt x="0" y="186"/>
                  <a:pt x="186" y="0"/>
                  <a:pt x="415" y="0"/>
                </a:cubicBezTo>
                <a:lnTo>
                  <a:pt x="8121" y="0"/>
                </a:lnTo>
                <a:cubicBezTo>
                  <a:pt x="8350" y="0"/>
                  <a:pt x="8535" y="186"/>
                  <a:pt x="8535" y="415"/>
                </a:cubicBezTo>
                <a:lnTo>
                  <a:pt x="8535" y="2072"/>
                </a:lnTo>
                <a:cubicBezTo>
                  <a:pt x="8535" y="2301"/>
                  <a:pt x="8350" y="2486"/>
                  <a:pt x="8121" y="2486"/>
                </a:cubicBezTo>
                <a:lnTo>
                  <a:pt x="415" y="2486"/>
                </a:lnTo>
                <a:cubicBezTo>
                  <a:pt x="186" y="2486"/>
                  <a:pt x="0" y="2301"/>
                  <a:pt x="0" y="2072"/>
                </a:cubicBezTo>
                <a:lnTo>
                  <a:pt x="0" y="41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Project Coordinator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0" name="Freeform 59"/>
          <p:cNvSpPr>
            <a:spLocks noEditPoints="1"/>
          </p:cNvSpPr>
          <p:nvPr/>
        </p:nvSpPr>
        <p:spPr bwMode="auto">
          <a:xfrm>
            <a:off x="9094788" y="3871722"/>
            <a:ext cx="85725" cy="379412"/>
          </a:xfrm>
          <a:custGeom>
            <a:avLst/>
            <a:gdLst>
              <a:gd name="T0" fmla="*/ 36 w 54"/>
              <a:gd name="T1" fmla="*/ 36 h 239"/>
              <a:gd name="T2" fmla="*/ 36 w 54"/>
              <a:gd name="T3" fmla="*/ 203 h 239"/>
              <a:gd name="T4" fmla="*/ 18 w 54"/>
              <a:gd name="T5" fmla="*/ 203 h 239"/>
              <a:gd name="T6" fmla="*/ 18 w 54"/>
              <a:gd name="T7" fmla="*/ 36 h 239"/>
              <a:gd name="T8" fmla="*/ 36 w 54"/>
              <a:gd name="T9" fmla="*/ 36 h 239"/>
              <a:gd name="T10" fmla="*/ 27 w 54"/>
              <a:gd name="T11" fmla="*/ 36 h 239"/>
              <a:gd name="T12" fmla="*/ 0 w 54"/>
              <a:gd name="T13" fmla="*/ 54 h 239"/>
              <a:gd name="T14" fmla="*/ 27 w 54"/>
              <a:gd name="T15" fmla="*/ 0 h 239"/>
              <a:gd name="T16" fmla="*/ 54 w 54"/>
              <a:gd name="T17" fmla="*/ 54 h 239"/>
              <a:gd name="T18" fmla="*/ 27 w 54"/>
              <a:gd name="T19" fmla="*/ 36 h 239"/>
              <a:gd name="T20" fmla="*/ 27 w 54"/>
              <a:gd name="T21" fmla="*/ 203 h 239"/>
              <a:gd name="T22" fmla="*/ 54 w 54"/>
              <a:gd name="T23" fmla="*/ 185 h 239"/>
              <a:gd name="T24" fmla="*/ 27 w 54"/>
              <a:gd name="T25" fmla="*/ 239 h 239"/>
              <a:gd name="T26" fmla="*/ 0 w 54"/>
              <a:gd name="T27" fmla="*/ 185 h 239"/>
              <a:gd name="T28" fmla="*/ 27 w 54"/>
              <a:gd name="T29" fmla="*/ 203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" h="239">
                <a:moveTo>
                  <a:pt x="36" y="36"/>
                </a:moveTo>
                <a:lnTo>
                  <a:pt x="36" y="203"/>
                </a:lnTo>
                <a:lnTo>
                  <a:pt x="18" y="203"/>
                </a:lnTo>
                <a:lnTo>
                  <a:pt x="18" y="36"/>
                </a:lnTo>
                <a:lnTo>
                  <a:pt x="36" y="36"/>
                </a:lnTo>
                <a:close/>
                <a:moveTo>
                  <a:pt x="27" y="36"/>
                </a:moveTo>
                <a:lnTo>
                  <a:pt x="0" y="54"/>
                </a:lnTo>
                <a:lnTo>
                  <a:pt x="27" y="0"/>
                </a:lnTo>
                <a:lnTo>
                  <a:pt x="54" y="54"/>
                </a:lnTo>
                <a:lnTo>
                  <a:pt x="27" y="36"/>
                </a:lnTo>
                <a:close/>
                <a:moveTo>
                  <a:pt x="27" y="203"/>
                </a:moveTo>
                <a:lnTo>
                  <a:pt x="54" y="185"/>
                </a:lnTo>
                <a:lnTo>
                  <a:pt x="27" y="239"/>
                </a:lnTo>
                <a:lnTo>
                  <a:pt x="0" y="185"/>
                </a:lnTo>
                <a:lnTo>
                  <a:pt x="27" y="20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/>
          </a:p>
        </p:txBody>
      </p:sp>
      <p:sp>
        <p:nvSpPr>
          <p:cNvPr id="11" name="Freeform 60"/>
          <p:cNvSpPr>
            <a:spLocks noEditPoints="1"/>
          </p:cNvSpPr>
          <p:nvPr/>
        </p:nvSpPr>
        <p:spPr bwMode="auto">
          <a:xfrm>
            <a:off x="9094788" y="3014472"/>
            <a:ext cx="85725" cy="379412"/>
          </a:xfrm>
          <a:custGeom>
            <a:avLst/>
            <a:gdLst>
              <a:gd name="T0" fmla="*/ 36 w 54"/>
              <a:gd name="T1" fmla="*/ 36 h 239"/>
              <a:gd name="T2" fmla="*/ 36 w 54"/>
              <a:gd name="T3" fmla="*/ 203 h 239"/>
              <a:gd name="T4" fmla="*/ 18 w 54"/>
              <a:gd name="T5" fmla="*/ 203 h 239"/>
              <a:gd name="T6" fmla="*/ 18 w 54"/>
              <a:gd name="T7" fmla="*/ 36 h 239"/>
              <a:gd name="T8" fmla="*/ 36 w 54"/>
              <a:gd name="T9" fmla="*/ 36 h 239"/>
              <a:gd name="T10" fmla="*/ 27 w 54"/>
              <a:gd name="T11" fmla="*/ 36 h 239"/>
              <a:gd name="T12" fmla="*/ 0 w 54"/>
              <a:gd name="T13" fmla="*/ 54 h 239"/>
              <a:gd name="T14" fmla="*/ 27 w 54"/>
              <a:gd name="T15" fmla="*/ 0 h 239"/>
              <a:gd name="T16" fmla="*/ 54 w 54"/>
              <a:gd name="T17" fmla="*/ 54 h 239"/>
              <a:gd name="T18" fmla="*/ 27 w 54"/>
              <a:gd name="T19" fmla="*/ 36 h 239"/>
              <a:gd name="T20" fmla="*/ 27 w 54"/>
              <a:gd name="T21" fmla="*/ 203 h 239"/>
              <a:gd name="T22" fmla="*/ 54 w 54"/>
              <a:gd name="T23" fmla="*/ 185 h 239"/>
              <a:gd name="T24" fmla="*/ 27 w 54"/>
              <a:gd name="T25" fmla="*/ 239 h 239"/>
              <a:gd name="T26" fmla="*/ 0 w 54"/>
              <a:gd name="T27" fmla="*/ 185 h 239"/>
              <a:gd name="T28" fmla="*/ 27 w 54"/>
              <a:gd name="T29" fmla="*/ 203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" h="239">
                <a:moveTo>
                  <a:pt x="36" y="36"/>
                </a:moveTo>
                <a:lnTo>
                  <a:pt x="36" y="203"/>
                </a:lnTo>
                <a:lnTo>
                  <a:pt x="18" y="203"/>
                </a:lnTo>
                <a:lnTo>
                  <a:pt x="18" y="36"/>
                </a:lnTo>
                <a:lnTo>
                  <a:pt x="36" y="36"/>
                </a:lnTo>
                <a:close/>
                <a:moveTo>
                  <a:pt x="27" y="36"/>
                </a:moveTo>
                <a:lnTo>
                  <a:pt x="0" y="54"/>
                </a:lnTo>
                <a:lnTo>
                  <a:pt x="27" y="0"/>
                </a:lnTo>
                <a:lnTo>
                  <a:pt x="54" y="54"/>
                </a:lnTo>
                <a:lnTo>
                  <a:pt x="27" y="36"/>
                </a:lnTo>
                <a:close/>
                <a:moveTo>
                  <a:pt x="27" y="203"/>
                </a:moveTo>
                <a:lnTo>
                  <a:pt x="54" y="185"/>
                </a:lnTo>
                <a:lnTo>
                  <a:pt x="27" y="239"/>
                </a:lnTo>
                <a:lnTo>
                  <a:pt x="0" y="185"/>
                </a:lnTo>
                <a:lnTo>
                  <a:pt x="27" y="20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/>
          </a:p>
        </p:txBody>
      </p:sp>
      <p:sp>
        <p:nvSpPr>
          <p:cNvPr id="12" name="Freeform 61"/>
          <p:cNvSpPr>
            <a:spLocks noEditPoints="1"/>
          </p:cNvSpPr>
          <p:nvPr/>
        </p:nvSpPr>
        <p:spPr bwMode="auto">
          <a:xfrm>
            <a:off x="7920799" y="3590735"/>
            <a:ext cx="356791" cy="87312"/>
          </a:xfrm>
          <a:custGeom>
            <a:avLst/>
            <a:gdLst>
              <a:gd name="T0" fmla="*/ 36 w 258"/>
              <a:gd name="T1" fmla="*/ 38 h 55"/>
              <a:gd name="T2" fmla="*/ 222 w 258"/>
              <a:gd name="T3" fmla="*/ 36 h 55"/>
              <a:gd name="T4" fmla="*/ 222 w 258"/>
              <a:gd name="T5" fmla="*/ 18 h 55"/>
              <a:gd name="T6" fmla="*/ 36 w 258"/>
              <a:gd name="T7" fmla="*/ 20 h 55"/>
              <a:gd name="T8" fmla="*/ 36 w 258"/>
              <a:gd name="T9" fmla="*/ 38 h 55"/>
              <a:gd name="T10" fmla="*/ 36 w 258"/>
              <a:gd name="T11" fmla="*/ 29 h 55"/>
              <a:gd name="T12" fmla="*/ 54 w 258"/>
              <a:gd name="T13" fmla="*/ 1 h 55"/>
              <a:gd name="T14" fmla="*/ 0 w 258"/>
              <a:gd name="T15" fmla="*/ 29 h 55"/>
              <a:gd name="T16" fmla="*/ 55 w 258"/>
              <a:gd name="T17" fmla="*/ 55 h 55"/>
              <a:gd name="T18" fmla="*/ 36 w 258"/>
              <a:gd name="T19" fmla="*/ 29 h 55"/>
              <a:gd name="T20" fmla="*/ 222 w 258"/>
              <a:gd name="T21" fmla="*/ 27 h 55"/>
              <a:gd name="T22" fmla="*/ 205 w 258"/>
              <a:gd name="T23" fmla="*/ 54 h 55"/>
              <a:gd name="T24" fmla="*/ 258 w 258"/>
              <a:gd name="T25" fmla="*/ 26 h 55"/>
              <a:gd name="T26" fmla="*/ 204 w 258"/>
              <a:gd name="T27" fmla="*/ 0 h 55"/>
              <a:gd name="T28" fmla="*/ 222 w 258"/>
              <a:gd name="T29" fmla="*/ 27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8" h="55">
                <a:moveTo>
                  <a:pt x="36" y="38"/>
                </a:moveTo>
                <a:lnTo>
                  <a:pt x="222" y="36"/>
                </a:lnTo>
                <a:lnTo>
                  <a:pt x="222" y="18"/>
                </a:lnTo>
                <a:lnTo>
                  <a:pt x="36" y="20"/>
                </a:lnTo>
                <a:lnTo>
                  <a:pt x="36" y="38"/>
                </a:lnTo>
                <a:close/>
                <a:moveTo>
                  <a:pt x="36" y="29"/>
                </a:moveTo>
                <a:lnTo>
                  <a:pt x="54" y="1"/>
                </a:lnTo>
                <a:lnTo>
                  <a:pt x="0" y="29"/>
                </a:lnTo>
                <a:lnTo>
                  <a:pt x="55" y="55"/>
                </a:lnTo>
                <a:lnTo>
                  <a:pt x="36" y="29"/>
                </a:lnTo>
                <a:close/>
                <a:moveTo>
                  <a:pt x="222" y="27"/>
                </a:moveTo>
                <a:lnTo>
                  <a:pt x="205" y="54"/>
                </a:lnTo>
                <a:lnTo>
                  <a:pt x="258" y="26"/>
                </a:lnTo>
                <a:lnTo>
                  <a:pt x="204" y="0"/>
                </a:lnTo>
                <a:lnTo>
                  <a:pt x="222" y="2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/>
          </a:p>
        </p:txBody>
      </p:sp>
      <p:sp>
        <p:nvSpPr>
          <p:cNvPr id="13" name="Freeform 66"/>
          <p:cNvSpPr>
            <a:spLocks/>
          </p:cNvSpPr>
          <p:nvPr/>
        </p:nvSpPr>
        <p:spPr bwMode="auto">
          <a:xfrm>
            <a:off x="6205538" y="3384360"/>
            <a:ext cx="1695450" cy="473075"/>
          </a:xfrm>
          <a:custGeom>
            <a:avLst/>
            <a:gdLst>
              <a:gd name="T0" fmla="*/ 0 w 17803"/>
              <a:gd name="T1" fmla="*/ 828 h 4972"/>
              <a:gd name="T2" fmla="*/ 829 w 17803"/>
              <a:gd name="T3" fmla="*/ 0 h 4972"/>
              <a:gd name="T4" fmla="*/ 16974 w 17803"/>
              <a:gd name="T5" fmla="*/ 0 h 4972"/>
              <a:gd name="T6" fmla="*/ 17803 w 17803"/>
              <a:gd name="T7" fmla="*/ 828 h 4972"/>
              <a:gd name="T8" fmla="*/ 17803 w 17803"/>
              <a:gd name="T9" fmla="*/ 4143 h 4972"/>
              <a:gd name="T10" fmla="*/ 16974 w 17803"/>
              <a:gd name="T11" fmla="*/ 4972 h 4972"/>
              <a:gd name="T12" fmla="*/ 829 w 17803"/>
              <a:gd name="T13" fmla="*/ 4972 h 4972"/>
              <a:gd name="T14" fmla="*/ 0 w 17803"/>
              <a:gd name="T15" fmla="*/ 4143 h 4972"/>
              <a:gd name="T16" fmla="*/ 0 w 17803"/>
              <a:gd name="T17" fmla="*/ 828 h 4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03" h="4972">
                <a:moveTo>
                  <a:pt x="0" y="828"/>
                </a:moveTo>
                <a:cubicBezTo>
                  <a:pt x="0" y="371"/>
                  <a:pt x="371" y="0"/>
                  <a:pt x="829" y="0"/>
                </a:cubicBezTo>
                <a:lnTo>
                  <a:pt x="16974" y="0"/>
                </a:lnTo>
                <a:cubicBezTo>
                  <a:pt x="17432" y="0"/>
                  <a:pt x="17803" y="371"/>
                  <a:pt x="17803" y="828"/>
                </a:cubicBezTo>
                <a:lnTo>
                  <a:pt x="17803" y="4143"/>
                </a:lnTo>
                <a:cubicBezTo>
                  <a:pt x="17803" y="4601"/>
                  <a:pt x="17432" y="4972"/>
                  <a:pt x="16974" y="4972"/>
                </a:cubicBezTo>
                <a:lnTo>
                  <a:pt x="829" y="4972"/>
                </a:lnTo>
                <a:cubicBezTo>
                  <a:pt x="371" y="4972"/>
                  <a:pt x="0" y="4601"/>
                  <a:pt x="0" y="4143"/>
                </a:cubicBezTo>
                <a:lnTo>
                  <a:pt x="0" y="828"/>
                </a:lnTo>
                <a:close/>
              </a:path>
            </a:pathLst>
          </a:custGeom>
          <a:solidFill>
            <a:srgbClr val="FFD96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dirty="0" smtClean="0"/>
              <a:t>EOSC Liaison Board</a:t>
            </a:r>
            <a:endParaRPr lang="en-GB" sz="1400" dirty="0"/>
          </a:p>
        </p:txBody>
      </p:sp>
      <p:sp>
        <p:nvSpPr>
          <p:cNvPr id="14" name="Freeform 71"/>
          <p:cNvSpPr>
            <a:spLocks noEditPoints="1"/>
          </p:cNvSpPr>
          <p:nvPr/>
        </p:nvSpPr>
        <p:spPr bwMode="auto">
          <a:xfrm>
            <a:off x="9969996" y="3605022"/>
            <a:ext cx="288032" cy="88900"/>
          </a:xfrm>
          <a:custGeom>
            <a:avLst/>
            <a:gdLst>
              <a:gd name="T0" fmla="*/ 36 w 258"/>
              <a:gd name="T1" fmla="*/ 38 h 56"/>
              <a:gd name="T2" fmla="*/ 222 w 258"/>
              <a:gd name="T3" fmla="*/ 36 h 56"/>
              <a:gd name="T4" fmla="*/ 222 w 258"/>
              <a:gd name="T5" fmla="*/ 18 h 56"/>
              <a:gd name="T6" fmla="*/ 36 w 258"/>
              <a:gd name="T7" fmla="*/ 20 h 56"/>
              <a:gd name="T8" fmla="*/ 36 w 258"/>
              <a:gd name="T9" fmla="*/ 38 h 56"/>
              <a:gd name="T10" fmla="*/ 36 w 258"/>
              <a:gd name="T11" fmla="*/ 29 h 56"/>
              <a:gd name="T12" fmla="*/ 54 w 258"/>
              <a:gd name="T13" fmla="*/ 2 h 56"/>
              <a:gd name="T14" fmla="*/ 0 w 258"/>
              <a:gd name="T15" fmla="*/ 30 h 56"/>
              <a:gd name="T16" fmla="*/ 55 w 258"/>
              <a:gd name="T17" fmla="*/ 56 h 56"/>
              <a:gd name="T18" fmla="*/ 36 w 258"/>
              <a:gd name="T19" fmla="*/ 29 h 56"/>
              <a:gd name="T20" fmla="*/ 222 w 258"/>
              <a:gd name="T21" fmla="*/ 27 h 56"/>
              <a:gd name="T22" fmla="*/ 205 w 258"/>
              <a:gd name="T23" fmla="*/ 54 h 56"/>
              <a:gd name="T24" fmla="*/ 258 w 258"/>
              <a:gd name="T25" fmla="*/ 27 h 56"/>
              <a:gd name="T26" fmla="*/ 204 w 258"/>
              <a:gd name="T27" fmla="*/ 0 h 56"/>
              <a:gd name="T28" fmla="*/ 222 w 258"/>
              <a:gd name="T29" fmla="*/ 27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8" h="56">
                <a:moveTo>
                  <a:pt x="36" y="38"/>
                </a:moveTo>
                <a:lnTo>
                  <a:pt x="222" y="36"/>
                </a:lnTo>
                <a:lnTo>
                  <a:pt x="222" y="18"/>
                </a:lnTo>
                <a:lnTo>
                  <a:pt x="36" y="20"/>
                </a:lnTo>
                <a:lnTo>
                  <a:pt x="36" y="38"/>
                </a:lnTo>
                <a:close/>
                <a:moveTo>
                  <a:pt x="36" y="29"/>
                </a:moveTo>
                <a:lnTo>
                  <a:pt x="54" y="2"/>
                </a:lnTo>
                <a:lnTo>
                  <a:pt x="0" y="30"/>
                </a:lnTo>
                <a:lnTo>
                  <a:pt x="55" y="56"/>
                </a:lnTo>
                <a:lnTo>
                  <a:pt x="36" y="29"/>
                </a:lnTo>
                <a:close/>
                <a:moveTo>
                  <a:pt x="222" y="27"/>
                </a:moveTo>
                <a:lnTo>
                  <a:pt x="205" y="54"/>
                </a:lnTo>
                <a:lnTo>
                  <a:pt x="258" y="27"/>
                </a:lnTo>
                <a:lnTo>
                  <a:pt x="204" y="0"/>
                </a:lnTo>
                <a:lnTo>
                  <a:pt x="222" y="2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7305700" y="2486775"/>
            <a:ext cx="3681638" cy="486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Collaboration Board</a:t>
            </a:r>
            <a:endParaRPr lang="en-GB" sz="14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7305700" y="4218205"/>
            <a:ext cx="3681638" cy="484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Project Executive Board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7" name="Pfeil nach links und rechts 16"/>
          <p:cNvSpPr/>
          <p:nvPr/>
        </p:nvSpPr>
        <p:spPr>
          <a:xfrm>
            <a:off x="3606800" y="3464597"/>
            <a:ext cx="2044700" cy="39283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8" name="Diagramm 17"/>
          <p:cNvGraphicFramePr/>
          <p:nvPr>
            <p:extLst>
              <p:ext uri="{D42A27DB-BD31-4B8C-83A1-F6EECF244321}">
                <p14:modId xmlns:p14="http://schemas.microsoft.com/office/powerpoint/2010/main" val="2970837531"/>
              </p:ext>
            </p:extLst>
          </p:nvPr>
        </p:nvGraphicFramePr>
        <p:xfrm>
          <a:off x="673100" y="2508810"/>
          <a:ext cx="2298700" cy="3651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200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raw.githubusercontent.com/panosc-eu/panosc/master/Logos%20and%20Templates/Logos/PaNOSC/PaNOSClogo_print_CMY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76"/>
          <a:stretch/>
        </p:blipFill>
        <p:spPr bwMode="auto">
          <a:xfrm>
            <a:off x="6270895" y="2849658"/>
            <a:ext cx="2085121" cy="8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9227370" y="6324452"/>
            <a:ext cx="497958" cy="365125"/>
          </a:xfrm>
        </p:spPr>
        <p:txBody>
          <a:bodyPr/>
          <a:lstStyle/>
          <a:p>
            <a:fld id="{90FDB144-67C6-984A-AC35-BE00E2D21737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0" dirty="0" smtClean="0"/>
              <a:t>Thank you</a:t>
            </a:r>
            <a:endParaRPr lang="de-DE" dirty="0"/>
          </a:p>
        </p:txBody>
      </p:sp>
      <p:pic>
        <p:nvPicPr>
          <p:cNvPr id="12" name="Graphiqu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40" y="2479268"/>
            <a:ext cx="2342835" cy="201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3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822" y="793561"/>
            <a:ext cx="5797578" cy="4060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9227370" y="6324452"/>
            <a:ext cx="497958" cy="365125"/>
          </a:xfrm>
        </p:spPr>
        <p:txBody>
          <a:bodyPr/>
          <a:lstStyle/>
          <a:p>
            <a:fld id="{90FDB144-67C6-984A-AC35-BE00E2D21737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89729" y="1715846"/>
            <a:ext cx="6822787" cy="329318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ts val="1000"/>
              </a:spcAft>
              <a:buFont typeface="Arial" pitchFamily="34" charset="0"/>
              <a:defRPr b="1" kern="1200">
                <a:solidFill>
                  <a:srgbClr val="0098D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ts val="1500"/>
              </a:spcAft>
              <a:buFont typeface="Arial" pitchFamily="34" charset="0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05000"/>
              </a:lnSpc>
              <a:spcBef>
                <a:spcPct val="0"/>
              </a:spcBef>
              <a:spcAft>
                <a:spcPts val="50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4625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400"/>
              </a:spcAft>
              <a:buClr>
                <a:srgbClr val="0098D4"/>
              </a:buClr>
              <a:buFont typeface="Wingdings" pitchFamily="2" charset="2"/>
              <a:buChar char="l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2050" indent="-17462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98D4"/>
              </a:buClr>
              <a:buFont typeface="ITCOfficinaSans LT Book"/>
              <a:buChar char="&gt;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2000" spc="-1" dirty="0" smtClean="0">
                <a:solidFill>
                  <a:schemeClr val="tx1"/>
                </a:solidFill>
              </a:rPr>
              <a:t>Call:		Horizon 2020 INFRAEOSC-05b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2000" spc="-1" dirty="0" smtClean="0">
                <a:solidFill>
                  <a:schemeClr val="tx1"/>
                </a:solidFill>
              </a:rPr>
              <a:t>Status</a:t>
            </a:r>
            <a:r>
              <a:rPr lang="en-US" sz="2000" spc="-1" dirty="0">
                <a:solidFill>
                  <a:schemeClr val="tx1"/>
                </a:solidFill>
              </a:rPr>
              <a:t>: </a:t>
            </a:r>
            <a:r>
              <a:rPr lang="en-US" sz="2000" spc="-1" dirty="0" smtClean="0">
                <a:solidFill>
                  <a:schemeClr val="tx1"/>
                </a:solidFill>
              </a:rPr>
              <a:t>		Started 01/09/2019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2000" spc="-1" dirty="0" smtClean="0">
                <a:solidFill>
                  <a:schemeClr val="tx1"/>
                </a:solidFill>
              </a:rPr>
              <a:t>Budget: 		6 M€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2000" spc="-1" dirty="0">
                <a:solidFill>
                  <a:schemeClr val="tx1"/>
                </a:solidFill>
              </a:rPr>
              <a:t>Duration: </a:t>
            </a:r>
            <a:r>
              <a:rPr lang="en-US" sz="2000" spc="-1" dirty="0" smtClean="0">
                <a:solidFill>
                  <a:schemeClr val="tx1"/>
                </a:solidFill>
              </a:rPr>
              <a:t>	3 </a:t>
            </a:r>
            <a:r>
              <a:rPr lang="en-US" sz="2000" spc="-1" dirty="0">
                <a:solidFill>
                  <a:schemeClr val="tx1"/>
                </a:solidFill>
              </a:rPr>
              <a:t>years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2000" spc="-1" dirty="0" smtClean="0">
                <a:solidFill>
                  <a:schemeClr val="tx1"/>
                </a:solidFill>
              </a:rPr>
              <a:t>Coordinator: 	DESY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2000" spc="-1" dirty="0">
                <a:solidFill>
                  <a:schemeClr val="tx1"/>
                </a:solidFill>
              </a:rPr>
              <a:t>Home page: </a:t>
            </a:r>
            <a:r>
              <a:rPr lang="en-US" sz="2000" spc="-1" dirty="0" smtClean="0">
                <a:solidFill>
                  <a:schemeClr val="tx1"/>
                </a:solidFill>
              </a:rPr>
              <a:t>	https</a:t>
            </a:r>
            <a:r>
              <a:rPr lang="en-US" sz="2000" spc="-1" dirty="0">
                <a:solidFill>
                  <a:schemeClr val="tx1"/>
                </a:solidFill>
              </a:rPr>
              <a:t>://</a:t>
            </a:r>
            <a:r>
              <a:rPr lang="en-US" sz="2000" spc="-1" dirty="0" smtClean="0">
                <a:solidFill>
                  <a:schemeClr val="tx1"/>
                </a:solidFill>
              </a:rPr>
              <a:t>expands.eu</a:t>
            </a:r>
            <a:endParaRPr lang="en-US" sz="2000" spc="-1" dirty="0">
              <a:solidFill>
                <a:schemeClr val="tx1"/>
              </a:solidFill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389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6/60/Sch%C3%A9ma_de_principe_du_synchrotr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65" y="1813692"/>
            <a:ext cx="3385373" cy="295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4570" y="2069399"/>
            <a:ext cx="5485598" cy="34362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ExPaNDS will contribute to the </a:t>
            </a:r>
            <a:r>
              <a:rPr lang="en-US" dirty="0" err="1"/>
              <a:t>realisation</a:t>
            </a:r>
            <a:r>
              <a:rPr lang="en-US" dirty="0"/>
              <a:t> of the FAIR Data Commons for Neutron and Photon science, making it a real and productive working tool for the scientists from the numerous existing and </a:t>
            </a:r>
            <a:r>
              <a:rPr lang="en-US" dirty="0" smtClean="0"/>
              <a:t>future </a:t>
            </a:r>
            <a:r>
              <a:rPr lang="en-US" dirty="0"/>
              <a:t>disciplines exploiting data from Photon and Neutron sources. </a:t>
            </a:r>
            <a:endParaRPr lang="de-D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9227370" y="6324452"/>
            <a:ext cx="497958" cy="365125"/>
          </a:xfrm>
        </p:spPr>
        <p:txBody>
          <a:bodyPr/>
          <a:lstStyle/>
          <a:p>
            <a:fld id="{90FDB144-67C6-984A-AC35-BE00E2D21737}" type="slidenum">
              <a:rPr lang="it-IT" smtClean="0"/>
              <a:pPr/>
              <a:t>3</a:t>
            </a:fld>
            <a:endParaRPr lang="it-IT"/>
          </a:p>
        </p:txBody>
      </p:sp>
      <p:pic>
        <p:nvPicPr>
          <p:cNvPr id="10" name="Picture 2" descr="https://images.emojiterra.com/google/android-nougat/512px/269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614" y="4208820"/>
            <a:ext cx="766336" cy="76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cdn.icon-icons.com/icons2/609/PNG/512/molecule_icon-icons.com_5634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138" y="2776494"/>
            <a:ext cx="449115" cy="50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vessel, chemistry, test tub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810" y="1768444"/>
            <a:ext cx="628328" cy="62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viru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97451" y="1482764"/>
            <a:ext cx="403124" cy="40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desy.de/e409/e116959/e119238/media/3633/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871" y="4591988"/>
            <a:ext cx="432048" cy="53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images.emojiterra.com/google/android-nougat/512px/269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14" y="3039184"/>
            <a:ext cx="766336" cy="76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cdn.icon-icons.com/icons2/609/PNG/512/molecule_icon-icons.com_5634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108" y="2032000"/>
            <a:ext cx="362772" cy="41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cdn.icon-icons.com/icons2/609/PNG/512/molecule_icon-icons.com_5634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808" y="2776494"/>
            <a:ext cx="224558" cy="25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vessel, chemistry, test tube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895" y="1611362"/>
            <a:ext cx="314164" cy="31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3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977" y="2096201"/>
            <a:ext cx="7507208" cy="3031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</a:t>
            </a:r>
            <a:endParaRPr lang="de-DE" dirty="0"/>
          </a:p>
        </p:txBody>
      </p:sp>
      <p:sp>
        <p:nvSpPr>
          <p:cNvPr id="12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9227370" y="6324452"/>
            <a:ext cx="497958" cy="365125"/>
          </a:xfrm>
        </p:spPr>
        <p:txBody>
          <a:bodyPr/>
          <a:lstStyle/>
          <a:p>
            <a:fld id="{90FDB144-67C6-984A-AC35-BE00E2D2173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988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raw.githubusercontent.com/panosc-eu/panosc/master/Logos%20and%20Templates/Logos/PaNOSC/PaNOSClogo_print_CMY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76"/>
          <a:stretch/>
        </p:blipFill>
        <p:spPr bwMode="auto">
          <a:xfrm>
            <a:off x="4883260" y="4209143"/>
            <a:ext cx="2515459" cy="99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984" y="5536113"/>
            <a:ext cx="963228" cy="45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43" y="5555942"/>
            <a:ext cx="785630" cy="41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3" descr="logo_V1-01-mini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904" y="5464938"/>
            <a:ext cx="879310" cy="59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245" y="5578166"/>
            <a:ext cx="11906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https://www.fairsfair.eu/sites/all/themes/arcadia/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61" y="5575778"/>
            <a:ext cx="1820739" cy="37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9" y="5539374"/>
            <a:ext cx="2358191" cy="44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871" y="736600"/>
            <a:ext cx="4745733" cy="3323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9227370" y="6324452"/>
            <a:ext cx="497958" cy="365125"/>
          </a:xfrm>
        </p:spPr>
        <p:txBody>
          <a:bodyPr/>
          <a:lstStyle/>
          <a:p>
            <a:fld id="{90FDB144-67C6-984A-AC35-BE00E2D21737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 smtClean="0"/>
              <a:t>Collaboration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864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INFRAEOSC-05b Call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3140" y="16342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Coordination of EOSC-relevant national initiatives across Europe and support to prospective EOSC service providers (RIA)</a:t>
            </a:r>
          </a:p>
          <a:p>
            <a:pPr marL="171450" indent="-171450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support the coordination, convergence and federation of EOSC relevant national and/or thematic initiatives for open research data and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</a:p>
          <a:p>
            <a:pPr marL="171450" indent="-171450"/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support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the gradual alignment of policies and practices of EOSC-relevant national and/or thematic initiatives to EOSC standards</a:t>
            </a:r>
          </a:p>
          <a:p>
            <a:pPr marL="171450" indent="-171450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enable EOSC-relevant, non-commercial services to be accessed through the EOSC portal</a:t>
            </a:r>
          </a:p>
          <a:p>
            <a:endParaRPr lang="de-D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9227370" y="6324452"/>
            <a:ext cx="497958" cy="365125"/>
          </a:xfrm>
        </p:spPr>
        <p:txBody>
          <a:bodyPr/>
          <a:lstStyle/>
          <a:p>
            <a:fld id="{90FDB144-67C6-984A-AC35-BE00E2D2173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354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INFRAEOSC 5b </a:t>
            </a:r>
            <a:r>
              <a:rPr lang="de-DE" dirty="0" err="1" smtClean="0"/>
              <a:t>projects</a:t>
            </a:r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00" y="1440000"/>
            <a:ext cx="6352255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6868620" y="5911555"/>
            <a:ext cx="2477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Source: Federica </a:t>
            </a:r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</a:rPr>
              <a:t>Tanlongo</a:t>
            </a:r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, EOSC </a:t>
            </a:r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</a:rPr>
              <a:t>Pillar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9227370" y="6324452"/>
            <a:ext cx="497958" cy="365125"/>
          </a:xfrm>
        </p:spPr>
        <p:txBody>
          <a:bodyPr/>
          <a:lstStyle/>
          <a:p>
            <a:fld id="{90FDB144-67C6-984A-AC35-BE00E2D21737}" type="slidenum">
              <a:rPr lang="it-IT" smtClean="0"/>
              <a:pPr/>
              <a:t>7</a:t>
            </a:fld>
            <a:endParaRPr lang="it-IT"/>
          </a:p>
        </p:txBody>
      </p:sp>
      <p:pic>
        <p:nvPicPr>
          <p:cNvPr id="9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384" y="5558019"/>
            <a:ext cx="963228" cy="45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368" y="2468710"/>
            <a:ext cx="785630" cy="41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3" descr="logo_V1-01-mini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104" y="4860362"/>
            <a:ext cx="879310" cy="59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190" y="4674624"/>
            <a:ext cx="11906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9433711" y="1566250"/>
            <a:ext cx="23810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Landscaping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EOSC (expectation, contributing)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FAIR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Data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Services provides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140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Collaboration with PaNOSC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2651427"/>
            <a:ext cx="11253052" cy="2833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936701" y="1387156"/>
            <a:ext cx="9959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Individual projects sharing the same goals and complement each other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000" dirty="0" smtClean="0"/>
              <a:t>Prevent fragmentation of PaN community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000" dirty="0" smtClean="0"/>
              <a:t>Deliver services to every PaN RI in a coherent and integrated way</a:t>
            </a:r>
            <a:endParaRPr lang="en-GB" sz="2000" dirty="0"/>
          </a:p>
        </p:txBody>
      </p:sp>
      <p:sp>
        <p:nvSpPr>
          <p:cNvPr id="3" name="Textfeld 2"/>
          <p:cNvSpPr txBox="1"/>
          <p:nvPr/>
        </p:nvSpPr>
        <p:spPr>
          <a:xfrm rot="16200000">
            <a:off x="-259834" y="3146727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ExPaNDS</a:t>
            </a:r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 rot="16200000">
            <a:off x="-259834" y="4516811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PaNOSC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23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06" y="1661634"/>
            <a:ext cx="5973892" cy="241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 Packages</a:t>
            </a:r>
            <a:endParaRPr lang="de-DE" dirty="0"/>
          </a:p>
        </p:txBody>
      </p:sp>
      <p:sp>
        <p:nvSpPr>
          <p:cNvPr id="12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9227370" y="6324452"/>
            <a:ext cx="497958" cy="365125"/>
          </a:xfrm>
        </p:spPr>
        <p:txBody>
          <a:bodyPr/>
          <a:lstStyle/>
          <a:p>
            <a:fld id="{90FDB144-67C6-984A-AC35-BE00E2D21737}" type="slidenum">
              <a:rPr lang="it-IT" smtClean="0"/>
              <a:pPr/>
              <a:t>9</a:t>
            </a:fld>
            <a:endParaRPr lang="it-IT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022367"/>
              </p:ext>
            </p:extLst>
          </p:nvPr>
        </p:nvGraphicFramePr>
        <p:xfrm>
          <a:off x="6960480" y="2445643"/>
          <a:ext cx="4962934" cy="2787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4047"/>
                <a:gridCol w="1524344"/>
                <a:gridCol w="1124543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ExPaNDS WP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Affiliate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ASHTON, Alun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WP2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PSI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GÖRZIG, Heike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WP2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HZB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KRAHL, Rolf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WP3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HZB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LANG, Franz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WP4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STFC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OUNSY, Majid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WP5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Soleil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HILNER, Emelie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WP6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DLS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GREGORI, Iztok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Elettra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KOUROUSIAS, Georgios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Elettra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SANDER, Knut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Coord.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DESY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8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</Words>
  <Application>Microsoft Office PowerPoint</Application>
  <PresentationFormat>Widescreen</PresentationFormat>
  <Paragraphs>149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Thème Office</vt:lpstr>
      <vt:lpstr>PowerPoint Presentation</vt:lpstr>
      <vt:lpstr>Overview</vt:lpstr>
      <vt:lpstr>Vision</vt:lpstr>
      <vt:lpstr>Approach</vt:lpstr>
      <vt:lpstr>Collaboration</vt:lpstr>
      <vt:lpstr>INFRAEOSC-05b Call </vt:lpstr>
      <vt:lpstr>INFRAEOSC 5b projects</vt:lpstr>
      <vt:lpstr>Collaboration with PaNOSC</vt:lpstr>
      <vt:lpstr>Work Packages</vt:lpstr>
      <vt:lpstr>Collaboration with PaNOSC</vt:lpstr>
      <vt:lpstr>Collaboration with PaNOSC</vt:lpstr>
      <vt:lpstr>Collaboration with PaNOSC</vt:lpstr>
      <vt:lpstr>Cooperate with the EOSC governance bodies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Cesmat</dc:creator>
  <cp:lastModifiedBy>Dario Rocella</cp:lastModifiedBy>
  <cp:revision>76</cp:revision>
  <dcterms:created xsi:type="dcterms:W3CDTF">2019-08-21T08:55:54Z</dcterms:created>
  <dcterms:modified xsi:type="dcterms:W3CDTF">2019-11-04T15:26:28Z</dcterms:modified>
</cp:coreProperties>
</file>