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8"/>
  </p:notesMasterIdLst>
  <p:sldIdLst>
    <p:sldId id="264" r:id="rId5"/>
    <p:sldId id="265" r:id="rId6"/>
    <p:sldId id="269" r:id="rId7"/>
    <p:sldId id="277" r:id="rId8"/>
    <p:sldId id="270" r:id="rId9"/>
    <p:sldId id="272" r:id="rId10"/>
    <p:sldId id="273" r:id="rId11"/>
    <p:sldId id="275" r:id="rId12"/>
    <p:sldId id="274" r:id="rId13"/>
    <p:sldId id="276" r:id="rId14"/>
    <p:sldId id="278" r:id="rId15"/>
    <p:sldId id="266" r:id="rId16"/>
    <p:sldId id="279" r:id="rId17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81395" autoAdjust="0"/>
  </p:normalViewPr>
  <p:slideViewPr>
    <p:cSldViewPr>
      <p:cViewPr varScale="1">
        <p:scale>
          <a:sx n="59" d="100"/>
          <a:sy n="59" d="100"/>
        </p:scale>
        <p:origin x="1152" y="96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03/11/2019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36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4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21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0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D3.1 API</a:t>
            </a:r>
            <a:r>
              <a:rPr lang="en-US" baseline="0" dirty="0" smtClean="0"/>
              <a:t> Definition; D4.2 Prototypes of Remote Desktop and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Service; D6.1 EGI data-hub integration with facilities’ data repositories; MS8.3 pan-learning.org up and running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0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62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8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8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EOSC-events?</a:t>
            </a:r>
            <a:r>
              <a:rPr lang="en-US" baseline="0" dirty="0" smtClean="0"/>
              <a:t> -&gt; WHY? WHAT is the outcome or benefits from that? 1 or 2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54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152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94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r>
              <a:rPr lang="en-US" smtClean="0"/>
              <a:t>‹#›</a:t>
            </a:r>
            <a:endParaRPr lang="it-IT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885506" y="6635228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615BE38-33C1-4FC3-92FB-E452A34864F9}" type="slidenum">
              <a:rPr lang="en-GB" sz="800" smtClean="0"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</p:spPr>
        <p:txBody>
          <a:bodyPr/>
          <a:lstStyle/>
          <a:p>
            <a:r>
              <a:rPr lang="en-US" spc="90" dirty="0" smtClean="0"/>
              <a:t>WP1 – Management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>
                <a:solidFill>
                  <a:srgbClr val="4C4D4F"/>
                </a:solidFill>
                <a:cs typeface="Arial"/>
              </a:rPr>
              <a:t>4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th November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Arial"/>
              </a:rPr>
              <a:t>2019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Jordi Bodera Sempere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6888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691009"/>
          </a:xfrm>
          <a:prstGeom prst="rect">
            <a:avLst/>
          </a:prstGeom>
          <a:noFill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pc="90" dirty="0" smtClean="0"/>
              <a:t>WP1 - MANAGEMENT</a:t>
            </a:r>
            <a:r>
              <a:rPr lang="en-US" spc="90" dirty="0" smtClean="0"/>
              <a:t> Collaborations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-9525" y="691009"/>
            <a:ext cx="12192000" cy="53287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Agreement to collaborate with </a:t>
            </a:r>
            <a:r>
              <a:rPr lang="en-US" sz="3600" dirty="0" err="1" smtClean="0"/>
              <a:t>ExPaNDS</a:t>
            </a:r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6 common actions identified so far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Knut (</a:t>
            </a:r>
            <a:r>
              <a:rPr lang="en-US" sz="3200" dirty="0" err="1" smtClean="0"/>
              <a:t>ExPaNDS</a:t>
            </a:r>
            <a:r>
              <a:rPr lang="en-US" sz="3200" dirty="0" smtClean="0"/>
              <a:t>) attending </a:t>
            </a:r>
            <a:r>
              <a:rPr lang="en-US" sz="3200" dirty="0" err="1" smtClean="0"/>
              <a:t>PaNOSC’s</a:t>
            </a:r>
            <a:r>
              <a:rPr lang="en-US" sz="3200" dirty="0" smtClean="0"/>
              <a:t> meetings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As </a:t>
            </a:r>
            <a:r>
              <a:rPr lang="en-US" sz="3200" dirty="0" err="1" smtClean="0"/>
              <a:t>ExPaNDS</a:t>
            </a:r>
            <a:r>
              <a:rPr lang="en-US" sz="3200" dirty="0" smtClean="0"/>
              <a:t> starts up, more opportunities to collaborate will arise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err="1"/>
              <a:t>PaNOSC</a:t>
            </a:r>
            <a:r>
              <a:rPr lang="en-US" sz="3600" dirty="0"/>
              <a:t> representatives attend regularly EOSC-related events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Weak collaboration </a:t>
            </a:r>
            <a:r>
              <a:rPr lang="en-US" sz="3600" dirty="0" smtClean="0"/>
              <a:t>with other cluster projects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Engaging with them in meetings, but no concrete actions defined</a:t>
            </a:r>
            <a:endParaRPr lang="en-US" sz="32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390525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390525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29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6888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691009"/>
          </a:xfrm>
          <a:prstGeom prst="rect">
            <a:avLst/>
          </a:prstGeom>
          <a:noFill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pc="90" dirty="0" smtClean="0"/>
              <a:t>WP1 - MANAGEMENT</a:t>
            </a:r>
            <a:r>
              <a:rPr lang="en-US" spc="90" dirty="0" smtClean="0"/>
              <a:t> in 2020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-9525" y="691009"/>
            <a:ext cx="12192000" cy="53287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90525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Continue delivering as per grant agreement 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Keep all partners engaged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/>
              <a:t>Support WP Leaders, PMC and EB </a:t>
            </a:r>
            <a:endParaRPr lang="en-US" sz="36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Liaison with the </a:t>
            </a:r>
            <a:r>
              <a:rPr lang="en-US" sz="3600" dirty="0" smtClean="0"/>
              <a:t>EC and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Project Review at month 18</a:t>
            </a:r>
            <a:endParaRPr lang="en-US" sz="3600" dirty="0"/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Establish </a:t>
            </a:r>
            <a:r>
              <a:rPr lang="en-US" sz="3600" dirty="0"/>
              <a:t>KPIs 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Make collaboration with </a:t>
            </a:r>
            <a:r>
              <a:rPr lang="en-US" sz="3600" dirty="0" err="1" smtClean="0"/>
              <a:t>ExPaNDS</a:t>
            </a:r>
            <a:r>
              <a:rPr lang="en-US" sz="3600" dirty="0" smtClean="0"/>
              <a:t> real and concrete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Start collaborating with other cluster projects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Keep supporting EOSC and FAIR events/initiatives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028700" lvl="1" indent="-390525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59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jordi.bodera@esrf.fr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6888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691009"/>
          </a:xfrm>
          <a:prstGeom prst="rect">
            <a:avLst/>
          </a:prstGeom>
          <a:noFill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pc="90" dirty="0" smtClean="0"/>
              <a:t>WP1 - MANAGEMENT</a:t>
            </a:r>
            <a:r>
              <a:rPr lang="en-US" spc="90" dirty="0" smtClean="0"/>
              <a:t> </a:t>
            </a:r>
            <a:r>
              <a:rPr lang="en-US" sz="4000" spc="90" dirty="0" smtClean="0"/>
              <a:t>Financial report – forecasts methodology</a:t>
            </a:r>
            <a:endParaRPr lang="en-US" sz="4000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-9525" y="691009"/>
            <a:ext cx="12192000" cy="53287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975" algn="l"/>
            <a:r>
              <a:rPr lang="en-US" sz="2800" dirty="0" smtClean="0"/>
              <a:t>Travel and Purchases costs</a:t>
            </a:r>
          </a:p>
          <a:p>
            <a:pPr marL="442913" indent="-261938" algn="l"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en-US" sz="2800" dirty="0" smtClean="0"/>
              <a:t>Averaged over the lifetime of the project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2800" dirty="0" smtClean="0"/>
          </a:p>
          <a:p>
            <a:pPr marL="180975" algn="l"/>
            <a:r>
              <a:rPr lang="en-US" sz="2800" dirty="0" smtClean="0"/>
              <a:t>T3.3 Provisioning Federated Search</a:t>
            </a:r>
          </a:p>
          <a:p>
            <a:pPr marL="442913" indent="-2667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M8 to M20 (it executes during 13 months)</a:t>
            </a:r>
          </a:p>
          <a:p>
            <a:pPr marL="442913" indent="-261938" algn="l"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en-US" sz="2800" dirty="0" smtClean="0"/>
              <a:t>39 PMs (only 3 ILL, 10 ESS, 20 ELI, 6 CERIC)</a:t>
            </a:r>
          </a:p>
          <a:p>
            <a:pPr marL="442913" indent="-261938" algn="l">
              <a:buFont typeface="Arial" panose="020B0604020202020204" pitchFamily="34" charset="0"/>
              <a:buChar char="•"/>
            </a:pPr>
            <a:r>
              <a:rPr lang="en-US" sz="2800" dirty="0" smtClean="0"/>
              <a:t>For the first 9 months</a:t>
            </a:r>
          </a:p>
          <a:p>
            <a:pPr marL="720725" lvl="1" indent="-277813">
              <a:buFont typeface="Arial" panose="020B0604020202020204" pitchFamily="34" charset="0"/>
              <a:buChar char="•"/>
            </a:pPr>
            <a:r>
              <a:rPr lang="en-US" sz="2800" dirty="0" smtClean="0"/>
              <a:t>Only two months of T3.3 during the reported period, so 2/13 = 15.38%</a:t>
            </a:r>
          </a:p>
          <a:p>
            <a:pPr marL="720725" lvl="1" indent="-277813">
              <a:buFont typeface="Arial" panose="020B0604020202020204" pitchFamily="34" charset="0"/>
              <a:buChar char="•"/>
            </a:pPr>
            <a:r>
              <a:rPr lang="en-US" sz="2800" dirty="0" smtClean="0"/>
              <a:t>Applying these to the total efforts we obtain:</a:t>
            </a:r>
          </a:p>
          <a:p>
            <a:pPr marL="989013" lvl="2" indent="-268288"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en-US" sz="2800" dirty="0" smtClean="0"/>
              <a:t>0.46 PMs for ILL | 1.53 PMs for ESS | 3.07 PMs for ELI | 0.92 PMs for CERIC</a:t>
            </a:r>
          </a:p>
          <a:p>
            <a:pPr marL="989013" lvl="2" indent="-268288"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en-US" sz="2800" dirty="0" smtClean="0"/>
              <a:t>We multiply by the cost for each company per employee</a:t>
            </a:r>
          </a:p>
          <a:p>
            <a:pPr marL="752475" indent="-5715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028700" lvl="1" indent="-390525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48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6888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691009"/>
          </a:xfrm>
          <a:prstGeom prst="rect">
            <a:avLst/>
          </a:prstGeom>
          <a:noFill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pc="90" dirty="0" smtClean="0"/>
              <a:t>WP1 - MANAGEMENT</a:t>
            </a:r>
            <a:r>
              <a:rPr lang="en-US" spc="90" dirty="0" smtClean="0"/>
              <a:t> Table of Contents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-9525" y="691009"/>
            <a:ext cx="12192000" cy="53287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PaNOSC today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PaNOSC</a:t>
            </a:r>
            <a:r>
              <a:rPr lang="en-US" sz="3600" dirty="0" smtClean="0"/>
              <a:t> overall planning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Internal Financial report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KPIs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Collaborations </a:t>
            </a:r>
            <a:r>
              <a:rPr lang="en-US" sz="3200" dirty="0" smtClean="0"/>
              <a:t>with </a:t>
            </a:r>
            <a:r>
              <a:rPr lang="en-US" sz="3200" dirty="0" err="1" smtClean="0"/>
              <a:t>ExPaNDS</a:t>
            </a:r>
            <a:r>
              <a:rPr lang="en-US" sz="3200" dirty="0" smtClean="0"/>
              <a:t> and other cluster projects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PaNOSC in 2020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6888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691009"/>
          </a:xfrm>
          <a:prstGeom prst="rect">
            <a:avLst/>
          </a:prstGeom>
          <a:noFill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pc="90" dirty="0" smtClean="0"/>
              <a:t>WP1 - MANAGEMENT</a:t>
            </a:r>
            <a:r>
              <a:rPr lang="en-US" spc="90" dirty="0" smtClean="0"/>
              <a:t> PaNOSC Today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-9525" y="691009"/>
            <a:ext cx="12192000" cy="57097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Executing </a:t>
            </a:r>
            <a:r>
              <a:rPr lang="en-US" sz="3600" dirty="0" smtClean="0"/>
              <a:t>since 01/12/2018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All deliverables and milestones due, successfully submitted</a:t>
            </a:r>
          </a:p>
          <a:p>
            <a:pPr marL="1028700" lvl="1" indent="-390525">
              <a:buFont typeface="Arial" panose="020B0604020202020204" pitchFamily="34" charset="0"/>
              <a:buChar char="•"/>
            </a:pPr>
            <a:r>
              <a:rPr lang="en-US" sz="3200" dirty="0" smtClean="0"/>
              <a:t>6 deliverables, 6 milestones and POPD requirement submitted</a:t>
            </a:r>
          </a:p>
          <a:p>
            <a:pPr marL="1028700" lvl="1" indent="-390525">
              <a:buFont typeface="Arial" panose="020B0604020202020204" pitchFamily="34" charset="0"/>
              <a:buChar char="•"/>
            </a:pPr>
            <a:r>
              <a:rPr lang="en-US" sz="3200" dirty="0" smtClean="0"/>
              <a:t>Internal milestones created to facilitate follow-up of progress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All seven partners engaged</a:t>
            </a:r>
          </a:p>
          <a:p>
            <a:pPr marL="1028700" lvl="1" indent="-390525">
              <a:buFont typeface="Arial" panose="020B0604020202020204" pitchFamily="34" charset="0"/>
              <a:buChar char="•"/>
            </a:pPr>
            <a:r>
              <a:rPr lang="en-US" sz="3200" dirty="0" smtClean="0"/>
              <a:t>ESRF, ILL, XFEL, ESS, ELI and CERIC attending bi-weekly </a:t>
            </a:r>
            <a:r>
              <a:rPr lang="en-US" sz="3200" dirty="0" smtClean="0"/>
              <a:t>meetings</a:t>
            </a:r>
          </a:p>
          <a:p>
            <a:pPr marL="1485900" lvl="2" indent="-390525">
              <a:buFont typeface="Arial" panose="020B0604020202020204" pitchFamily="34" charset="0"/>
              <a:buChar char="•"/>
            </a:pPr>
            <a:r>
              <a:rPr lang="en-US" sz="2400" dirty="0" smtClean="0"/>
              <a:t>BUT NOT ALL WP LEADERS ATTENDING</a:t>
            </a:r>
            <a:endParaRPr lang="en-US" sz="2400" dirty="0" smtClean="0"/>
          </a:p>
          <a:p>
            <a:pPr marL="1028700" lvl="1" indent="-390525">
              <a:buFont typeface="Arial" panose="020B0604020202020204" pitchFamily="34" charset="0"/>
              <a:buChar char="•"/>
            </a:pPr>
            <a:r>
              <a:rPr lang="en-US" sz="3200" dirty="0" smtClean="0"/>
              <a:t>EGI attending regular WP6 meetings</a:t>
            </a:r>
          </a:p>
          <a:p>
            <a:pPr marL="1028700" lvl="1" indent="-390525">
              <a:buFont typeface="Arial" panose="020B0604020202020204" pitchFamily="34" charset="0"/>
              <a:buChar char="•"/>
            </a:pPr>
            <a:r>
              <a:rPr lang="en-US" sz="3200" dirty="0" err="1" smtClean="0"/>
              <a:t>Géant</a:t>
            </a:r>
            <a:r>
              <a:rPr lang="en-US" sz="3200" dirty="0" smtClean="0"/>
              <a:t> is not a partner but is contributing </a:t>
            </a:r>
            <a:r>
              <a:rPr lang="en-US" sz="3200" dirty="0" smtClean="0"/>
              <a:t>actively</a:t>
            </a:r>
            <a:endParaRPr lang="en-US" sz="32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Links stablished with </a:t>
            </a:r>
            <a:r>
              <a:rPr lang="en-US" sz="3600" dirty="0" err="1" smtClean="0"/>
              <a:t>ExPaNDS</a:t>
            </a:r>
            <a:endParaRPr lang="en-US" sz="36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Project underspending</a:t>
            </a:r>
            <a:endParaRPr lang="en-US" sz="3600" dirty="0"/>
          </a:p>
          <a:p>
            <a:pPr marL="1028700" lvl="1" indent="-390525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649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6888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691009"/>
          </a:xfrm>
          <a:prstGeom prst="rect">
            <a:avLst/>
          </a:prstGeom>
          <a:noFill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pc="90" dirty="0" smtClean="0"/>
              <a:t>WP1 - MANAGEMENT</a:t>
            </a:r>
            <a:r>
              <a:rPr lang="en-US" spc="90" dirty="0" smtClean="0"/>
              <a:t> </a:t>
            </a:r>
            <a:r>
              <a:rPr lang="en-US" spc="90" dirty="0" err="1" smtClean="0"/>
              <a:t>PaNOSC</a:t>
            </a:r>
            <a:r>
              <a:rPr lang="en-US" spc="90" dirty="0" smtClean="0"/>
              <a:t> Overall Planning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-9525" y="691009"/>
            <a:ext cx="12192000" cy="57097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1028700" lvl="1" indent="-390525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96218"/>
            <a:ext cx="8722519" cy="615076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8970169" y="6572250"/>
            <a:ext cx="2781300" cy="276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5869" y="990600"/>
            <a:ext cx="3307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Due in 2020:</a:t>
            </a:r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en-GB" sz="2800" dirty="0" smtClean="0"/>
              <a:t>10 deliverables</a:t>
            </a:r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en-GB" sz="2800" dirty="0"/>
              <a:t>6 </a:t>
            </a:r>
            <a:r>
              <a:rPr lang="en-GB" sz="2800" dirty="0" smtClean="0"/>
              <a:t>milestones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r>
              <a:rPr lang="en-GB" sz="2800" dirty="0" smtClean="0"/>
              <a:t>Target spent by M24:</a:t>
            </a:r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en-GB" sz="2800" dirty="0" smtClean="0"/>
              <a:t>4.6M€</a:t>
            </a:r>
          </a:p>
        </p:txBody>
      </p:sp>
    </p:spTree>
    <p:extLst>
      <p:ext uri="{BB962C8B-B14F-4D97-AF65-F5344CB8AC3E}">
        <p14:creationId xmlns:p14="http://schemas.microsoft.com/office/powerpoint/2010/main" val="2742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6888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691009"/>
          </a:xfrm>
          <a:prstGeom prst="rect">
            <a:avLst/>
          </a:prstGeom>
          <a:noFill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pc="90" dirty="0" smtClean="0"/>
              <a:t>WP1 - MANAGEMENT</a:t>
            </a:r>
            <a:r>
              <a:rPr lang="en-US" spc="90" dirty="0" smtClean="0"/>
              <a:t> Internal Financial Report (1 of 3)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-9525" y="691009"/>
            <a:ext cx="12192000" cy="53287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Report covers first 9 months of project execution</a:t>
            </a:r>
          </a:p>
          <a:p>
            <a:pPr marL="1028700" lvl="1" indent="-390525">
              <a:buFont typeface="Arial" panose="020B0604020202020204" pitchFamily="34" charset="0"/>
              <a:buChar char="•"/>
            </a:pPr>
            <a:r>
              <a:rPr lang="en-US" sz="3200" dirty="0" smtClean="0"/>
              <a:t>Just for our consumption, not to be submitted to the EC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Comparing actual vs. forecast expenditure levels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Looking at 3 expenditure categories</a:t>
            </a:r>
          </a:p>
          <a:p>
            <a:pPr marL="1028700" lvl="1" indent="-390525">
              <a:buFont typeface="Arial" panose="020B0604020202020204" pitchFamily="34" charset="0"/>
              <a:buChar char="•"/>
            </a:pPr>
            <a:r>
              <a:rPr lang="en-US" sz="3200" dirty="0" smtClean="0"/>
              <a:t>Person/months, </a:t>
            </a:r>
            <a:r>
              <a:rPr lang="en-US" sz="3200" dirty="0"/>
              <a:t>t</a:t>
            </a:r>
            <a:r>
              <a:rPr lang="en-US" sz="3200" dirty="0" smtClean="0"/>
              <a:t>ravel and subsistence &amp; other expenses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Questionnaires shared with WP leaders and partners</a:t>
            </a:r>
          </a:p>
          <a:p>
            <a:pPr marL="571500" indent="-390525" algn="l">
              <a:buFont typeface="Arial" panose="020B0604020202020204" pitchFamily="34" charset="0"/>
              <a:buChar char="•"/>
            </a:pPr>
            <a:r>
              <a:rPr lang="en-US" sz="3600" dirty="0" smtClean="0"/>
              <a:t>Shared with EB and PMC</a:t>
            </a:r>
            <a:endParaRPr lang="en-US" sz="28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390525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39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1243"/>
            <a:ext cx="5803373" cy="2772677"/>
          </a:xfrm>
          <a:prstGeom prst="rect">
            <a:avLst/>
          </a:prstGeom>
        </p:spPr>
      </p:pic>
      <p:pic>
        <p:nvPicPr>
          <p:cNvPr id="4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6888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691009"/>
          </a:xfrm>
          <a:prstGeom prst="rect">
            <a:avLst/>
          </a:prstGeom>
          <a:noFill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pc="90" dirty="0" smtClean="0"/>
              <a:t>WP1 - MANAGEMENT</a:t>
            </a:r>
            <a:r>
              <a:rPr lang="en-US" spc="90" dirty="0" smtClean="0"/>
              <a:t> Internal Financial Report (2 of 3)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26375"/>
              </p:ext>
            </p:extLst>
          </p:nvPr>
        </p:nvGraphicFramePr>
        <p:xfrm>
          <a:off x="114300" y="810974"/>
          <a:ext cx="5010150" cy="147295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96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Forecast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Actual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Percentage of forecast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5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Staff 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1205.1 K€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707.2 K€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59%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Travel 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90.9 K€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43.2 K€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47%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Other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61.8 K€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31.9 K€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52%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Total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1357.9 K€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782.2 K€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58%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03770"/>
              </p:ext>
            </p:extLst>
          </p:nvPr>
        </p:nvGraphicFramePr>
        <p:xfrm>
          <a:off x="123826" y="2403892"/>
          <a:ext cx="5003164" cy="316992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1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3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endParaRPr lang="en-GB" sz="16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Actual PMs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Forecast PMs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% 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Actual </a:t>
                      </a:r>
                      <a:r>
                        <a:rPr lang="en-US" sz="1600" dirty="0" smtClean="0">
                          <a:effectLst/>
                        </a:rPr>
                        <a:t>% of </a:t>
                      </a:r>
                      <a:r>
                        <a:rPr lang="en-US" sz="1600" dirty="0">
                          <a:effectLst/>
                        </a:rPr>
                        <a:t>total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Forecasted Percentage of total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WP1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6.1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13.6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45%</a:t>
                      </a:r>
                      <a:endParaRPr lang="en-GB" sz="1600" b="1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WP2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4.3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16.4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26%</a:t>
                      </a:r>
                      <a:endParaRPr lang="en-GB" sz="1600" b="1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WP3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33.5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84%</a:t>
                      </a:r>
                      <a:endParaRPr lang="en-GB" sz="1600" b="1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29%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WP4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34.6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46.5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74%</a:t>
                      </a:r>
                      <a:endParaRPr lang="en-GB" sz="1600" b="1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WP5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15.4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21.8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71%</a:t>
                      </a:r>
                      <a:endParaRPr lang="en-GB" sz="1600" b="1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WP6*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12.8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27.6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46%</a:t>
                      </a:r>
                      <a:endParaRPr lang="en-GB" sz="1600" b="1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WP7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85%</a:t>
                      </a:r>
                      <a:endParaRPr lang="en-GB" sz="1600" b="1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WP8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1.3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9.0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14%</a:t>
                      </a:r>
                      <a:endParaRPr lang="en-GB" sz="1600" b="1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WP9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4.3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9.8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44%</a:t>
                      </a:r>
                      <a:endParaRPr lang="en-GB" sz="1600" b="1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TOTAL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113.67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186.1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61%</a:t>
                      </a:r>
                      <a:endParaRPr lang="en-GB" sz="1600" b="1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3445" y="5693777"/>
            <a:ext cx="349166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dirty="0" smtClean="0"/>
              <a:t>* WP6 is missing information from STFC , an EGI linked 3</a:t>
            </a:r>
            <a:r>
              <a:rPr lang="en-GB" sz="1000" baseline="30000" dirty="0" smtClean="0"/>
              <a:t>rd</a:t>
            </a:r>
            <a:r>
              <a:rPr lang="en-GB" sz="1000" dirty="0" smtClean="0"/>
              <a:t> party</a:t>
            </a:r>
            <a:endParaRPr lang="en-GB" sz="1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97930"/>
              </p:ext>
            </p:extLst>
          </p:nvPr>
        </p:nvGraphicFramePr>
        <p:xfrm>
          <a:off x="5257800" y="3276600"/>
          <a:ext cx="6857999" cy="347340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9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73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2200">
                <a:tc>
                  <a:txBody>
                    <a:bodyPr/>
                    <a:lstStyle/>
                    <a:p>
                      <a:endParaRPr lang="en-GB" sz="16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Actual </a:t>
                      </a:r>
                      <a:r>
                        <a:rPr lang="en-US" sz="1600" dirty="0">
                          <a:effectLst/>
                        </a:rPr>
                        <a:t>PMs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Forecasted PMs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Actual </a:t>
                      </a:r>
                      <a:r>
                        <a:rPr lang="en-US" sz="1600" dirty="0">
                          <a:effectLst/>
                        </a:rPr>
                        <a:t>Expenditure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Forecasted </a:t>
                      </a:r>
                      <a:r>
                        <a:rPr lang="en-US" sz="1600" dirty="0">
                          <a:effectLst/>
                        </a:rPr>
                        <a:t>Expenditure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% weight in PMs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Forecasted </a:t>
                      </a:r>
                      <a:r>
                        <a:rPr lang="en-US" sz="1600" dirty="0">
                          <a:effectLst/>
                        </a:rPr>
                        <a:t>weight in PMs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% expenditure weight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Forecasted </a:t>
                      </a:r>
                      <a:r>
                        <a:rPr lang="en-US" sz="1600" dirty="0">
                          <a:effectLst/>
                        </a:rPr>
                        <a:t>% weight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ESRF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18.7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33.7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141.0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273.4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ILL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19.8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25.1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186.4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195.6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XFEL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10.6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24.1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76.8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212.2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ESS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13.7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26.7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127.8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235.6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ELI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13.5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29.8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71.0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168.5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CERIC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32.3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31.3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139.1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176.2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6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EGI*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5.1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15.4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31.9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96.5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4%</a:t>
                      </a:r>
                      <a:endParaRPr lang="en-GB" sz="160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TOTAL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113.7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186.1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750.3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1357.9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100%</a:t>
                      </a:r>
                      <a:endParaRPr lang="en-GB" sz="16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5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6888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691009"/>
          </a:xfrm>
          <a:prstGeom prst="rect">
            <a:avLst/>
          </a:prstGeom>
          <a:noFill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pc="90" dirty="0" smtClean="0"/>
              <a:t>WP1 - MANAGEMENT</a:t>
            </a:r>
            <a:r>
              <a:rPr lang="en-US" spc="90" dirty="0" smtClean="0"/>
              <a:t> Internal Financial Report (3 of 3)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-9525" y="691009"/>
            <a:ext cx="12192000" cy="53287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975" algn="l"/>
            <a:endParaRPr lang="en-US" sz="3600" dirty="0"/>
          </a:p>
          <a:p>
            <a:pPr marL="1028700" lvl="1" indent="-390525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390525" algn="l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6382068" cy="55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543993" y="705743"/>
            <a:ext cx="563848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Project underspending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GB" sz="3200" dirty="0" smtClean="0"/>
              <a:t>Due to difficulties 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lang="en-GB" sz="3200" dirty="0" smtClean="0"/>
              <a:t>hiring 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lang="en-GB" sz="3200" dirty="0" smtClean="0"/>
              <a:t>starting up work</a:t>
            </a:r>
          </a:p>
          <a:p>
            <a:pPr marL="819150" lvl="1" indent="-361950">
              <a:buFont typeface="Arial" panose="020B0604020202020204" pitchFamily="34" charset="0"/>
              <a:buChar char="•"/>
            </a:pPr>
            <a:r>
              <a:rPr lang="en-GB" sz="3200" dirty="0" smtClean="0"/>
              <a:t>project not mature enough</a:t>
            </a:r>
          </a:p>
          <a:p>
            <a:endParaRPr lang="en-GB" sz="3200" dirty="0" smtClean="0"/>
          </a:p>
          <a:p>
            <a:r>
              <a:rPr lang="en-GB" sz="3200" dirty="0" smtClean="0"/>
              <a:t>WP Leaders expect to be able to continue delivering in 2020</a:t>
            </a:r>
          </a:p>
          <a:p>
            <a:endParaRPr lang="en-GB" sz="3200" dirty="0" smtClean="0"/>
          </a:p>
          <a:p>
            <a:r>
              <a:rPr lang="en-GB" sz="3200" dirty="0" smtClean="0"/>
              <a:t>Partners expect to complete recruitments soon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305334" y="6326902"/>
            <a:ext cx="4467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* EGI.eu includes linked 3</a:t>
            </a:r>
            <a:r>
              <a:rPr lang="en-GB" sz="1000" baseline="30000" dirty="0" smtClean="0"/>
              <a:t>rd</a:t>
            </a:r>
            <a:r>
              <a:rPr lang="en-GB" sz="1000" dirty="0" smtClean="0"/>
              <a:t> parties (STFC did not provide information)</a:t>
            </a:r>
            <a:endParaRPr lang="en-GB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13214" y="5029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*</a:t>
            </a:r>
            <a:endParaRPr lang="en-GB" sz="1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04803"/>
              </p:ext>
            </p:extLst>
          </p:nvPr>
        </p:nvGraphicFramePr>
        <p:xfrm>
          <a:off x="152400" y="6257925"/>
          <a:ext cx="3200400" cy="411480"/>
        </p:xfrm>
        <a:graphic>
          <a:graphicData uri="http://schemas.openxmlformats.org/drawingml/2006/table">
            <a:tbl>
              <a:tblPr firstRow="1" firstCol="1" bandRow="1"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Between 75% and 125%  of forecast expenditure or within 10K €</a:t>
                      </a:r>
                      <a:endParaRPr lang="en-GB" sz="9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Between 50% and 150% of forecast expenditure or within 25K €</a:t>
                      </a:r>
                      <a:endParaRPr lang="en-GB" sz="9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erdana" panose="020B0604030504040204" pitchFamily="34" charset="0"/>
                        </a:rPr>
                        <a:t>Bellow 50% or over 150% of forecast expenditure and over 25K €</a:t>
                      </a:r>
                      <a:endParaRPr lang="en-GB" sz="900" dirty="0">
                        <a:effectLst/>
                        <a:latin typeface="Muli Regular" panose="00000500000000000000" pitchFamily="2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6888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691009"/>
          </a:xfrm>
          <a:prstGeom prst="rect">
            <a:avLst/>
          </a:prstGeom>
          <a:noFill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pc="90" dirty="0" smtClean="0"/>
              <a:t>WP1 - MANAGEMENT</a:t>
            </a:r>
            <a:r>
              <a:rPr lang="en-US" spc="90" dirty="0" smtClean="0"/>
              <a:t> KPIs (1 of 2)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-9525" y="691009"/>
            <a:ext cx="12192000" cy="53287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Proposition for KPIs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Easy to measure for all partners (or project as a whole)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Measures taken before project, each year and completion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We should have target measures, so we can compare progress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Issue open in </a:t>
            </a:r>
            <a:r>
              <a:rPr lang="en-US" sz="3200" dirty="0" err="1" smtClean="0"/>
              <a:t>GitLab</a:t>
            </a:r>
            <a:r>
              <a:rPr lang="en-US" sz="3200" dirty="0" smtClean="0"/>
              <a:t> since May 2019</a:t>
            </a:r>
            <a:endParaRPr lang="en-US" sz="3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Some in the proposal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41750"/>
              </p:ext>
            </p:extLst>
          </p:nvPr>
        </p:nvGraphicFramePr>
        <p:xfrm>
          <a:off x="1133475" y="3806792"/>
          <a:ext cx="9458326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2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9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DOIs published </a:t>
                      </a:r>
                      <a:endParaRPr lang="en-GB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DOIs cited</a:t>
                      </a:r>
                      <a:endParaRPr lang="en-GB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Applications packaged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Downloads of open</a:t>
                      </a:r>
                      <a:r>
                        <a:rPr lang="en-GB" baseline="0" dirty="0" smtClean="0"/>
                        <a:t> data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PaNOSC users on local infrastructure(s)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Downloads</a:t>
                      </a:r>
                      <a:r>
                        <a:rPr lang="en-GB" baseline="0" dirty="0" smtClean="0"/>
                        <a:t> of data under embargo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Remote desktop users on EOSC </a:t>
                      </a:r>
                      <a:r>
                        <a:rPr lang="en-GB" dirty="0" err="1" smtClean="0"/>
                        <a:t>infraestructure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Jupyter</a:t>
                      </a:r>
                      <a:r>
                        <a:rPr lang="en-GB" dirty="0" smtClean="0"/>
                        <a:t> users on EOSC infrastructure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Track uptake</a:t>
                      </a:r>
                      <a:r>
                        <a:rPr lang="en-GB" baseline="0" dirty="0" smtClean="0"/>
                        <a:t> by </a:t>
                      </a:r>
                      <a:r>
                        <a:rPr lang="en-GB" baseline="0" dirty="0" err="1" smtClean="0"/>
                        <a:t>PaN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Ris</a:t>
                      </a:r>
                      <a:r>
                        <a:rPr lang="en-GB" baseline="0" dirty="0" smtClean="0"/>
                        <a:t> (adopting outcomes)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Simulation users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PaNOSC publications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2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6888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2" name="Title 5"/>
          <p:cNvSpPr txBox="1">
            <a:spLocks/>
          </p:cNvSpPr>
          <p:nvPr/>
        </p:nvSpPr>
        <p:spPr>
          <a:xfrm>
            <a:off x="-9525" y="0"/>
            <a:ext cx="12192000" cy="691009"/>
          </a:xfrm>
          <a:prstGeom prst="rect">
            <a:avLst/>
          </a:prstGeom>
          <a:noFill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pc="90" dirty="0" smtClean="0"/>
              <a:t>WP1 - MANAGEMENT</a:t>
            </a:r>
            <a:r>
              <a:rPr lang="en-US" spc="90" dirty="0" smtClean="0"/>
              <a:t> KPIs (2 of 2)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-9525" y="691009"/>
            <a:ext cx="12192000" cy="532879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Some other draft KPIs presented</a:t>
            </a:r>
            <a:endParaRPr lang="en-US" sz="5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algn="l"/>
            <a:r>
              <a:rPr lang="en-US" sz="3600" dirty="0"/>
              <a:t> </a:t>
            </a:r>
            <a:r>
              <a:rPr lang="en-US" sz="3500" dirty="0" smtClean="0"/>
              <a:t>but a common set of accepted KPIs being measured still not there</a:t>
            </a:r>
          </a:p>
        </p:txBody>
      </p:sp>
      <p:graphicFrame>
        <p:nvGraphicFramePr>
          <p:cNvPr id="5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896790"/>
              </p:ext>
            </p:extLst>
          </p:nvPr>
        </p:nvGraphicFramePr>
        <p:xfrm>
          <a:off x="152400" y="1238250"/>
          <a:ext cx="11887200" cy="25107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568824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631576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365570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XFEL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28207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Data/year</a:t>
                      </a:r>
                      <a:r>
                        <a:rPr lang="en-GB" sz="1400" baseline="0" dirty="0" smtClean="0"/>
                        <a:t> 2018 -&gt; 2023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/>
                        <a:t>0.2 PB -&gt; 0.6PB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8 </a:t>
                      </a:r>
                      <a:r>
                        <a:rPr lang="en-GB" sz="1400" dirty="0" smtClean="0"/>
                        <a:t>PB -&gt; 50PB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1 </a:t>
                      </a:r>
                      <a:r>
                        <a:rPr lang="en-GB" sz="1400" dirty="0" smtClean="0"/>
                        <a:t>PB -&gt; 15 PB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/>
                        <a:t>3PB -&gt; 100 PB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/>
                        <a:t>&lt; 1 PB -&gt; 10PB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0 -&gt; &lt;</a:t>
                      </a:r>
                      <a:r>
                        <a:rPr lang="en-GB" sz="1400" baseline="0" dirty="0" smtClean="0"/>
                        <a:t> 1 PB</a:t>
                      </a:r>
                      <a:endParaRPr lang="en-GB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176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GB" sz="1400" dirty="0"/>
                        <a:t>Data </a:t>
                      </a:r>
                      <a:r>
                        <a:rPr lang="en-GB" sz="1400" dirty="0" smtClean="0"/>
                        <a:t>Policy 2018 -&gt; 2023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2011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2016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2014(3/8) -&gt; 2019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2017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/>
                        <a:t>in </a:t>
                      </a:r>
                      <a:r>
                        <a:rPr lang="en-GB" sz="1400" dirty="0" err="1" smtClean="0"/>
                        <a:t>prog</a:t>
                      </a:r>
                      <a:r>
                        <a:rPr lang="en-GB" sz="1400" dirty="0" smtClean="0"/>
                        <a:t> -&gt; 2019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dirty="0"/>
                        <a:t>2017</a:t>
                      </a:r>
                      <a:endParaRPr lang="en-GB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6990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GB" sz="1400" dirty="0"/>
                        <a:t>Metadata </a:t>
                      </a:r>
                      <a:r>
                        <a:rPr lang="en-GB" sz="1400" dirty="0" smtClean="0"/>
                        <a:t>catalogue 2018 -&gt; 2023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Local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Icat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Local -&gt; </a:t>
                      </a:r>
                      <a:r>
                        <a:rPr lang="en-GB" sz="1400" b="1" dirty="0" err="1" smtClean="0">
                          <a:solidFill>
                            <a:srgbClr val="FF0000"/>
                          </a:solidFill>
                        </a:rPr>
                        <a:t>Icat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myMdC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No -&gt; [TBD]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SciCat</a:t>
                      </a:r>
                      <a:endParaRPr lang="en-GB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5247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GB" sz="1400" dirty="0"/>
                        <a:t>Metadata </a:t>
                      </a:r>
                      <a:r>
                        <a:rPr lang="en-GB" sz="1400" dirty="0" smtClean="0"/>
                        <a:t>definition</a:t>
                      </a:r>
                      <a:r>
                        <a:rPr lang="en-GB" sz="1400" baseline="0" dirty="0" smtClean="0"/>
                        <a:t> 2018 -&gt; 2023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Nexus -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Nexus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Custom -&gt; Nexus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rgbClr val="FF0000"/>
                          </a:solidFill>
                        </a:rPr>
                        <a:t>myMdC</a:t>
                      </a:r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 -&gt; Nexus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? -&gt; [Nexus]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Nexus</a:t>
                      </a:r>
                      <a:endParaRPr lang="en-GB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0314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DOI 2018 -&gt;</a:t>
                      </a:r>
                      <a:r>
                        <a:rPr lang="en-GB" sz="1400" baseline="0" dirty="0" smtClean="0"/>
                        <a:t> 2023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Yes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Yes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GB" sz="1400" b="1" baseline="0" dirty="0" smtClean="0">
                          <a:solidFill>
                            <a:srgbClr val="FF0000"/>
                          </a:solidFill>
                        </a:rPr>
                        <a:t> -&gt; Yes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Yes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Yes</a:t>
                      </a:r>
                      <a:endParaRPr lang="en-GB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47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184001"/>
              </p:ext>
            </p:extLst>
          </p:nvPr>
        </p:nvGraphicFramePr>
        <p:xfrm>
          <a:off x="152400" y="3749040"/>
          <a:ext cx="11887198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568822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631576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380800">
                <a:tc>
                  <a:txBody>
                    <a:bodyPr/>
                    <a:lstStyle/>
                    <a:p>
                      <a:r>
                        <a:rPr lang="en-GB" sz="1400" b="0" dirty="0" smtClean="0"/>
                        <a:t>Open Data 2018 -&gt;</a:t>
                      </a:r>
                      <a:r>
                        <a:rPr lang="en-GB" sz="1400" b="0" baseline="0" dirty="0" smtClean="0"/>
                        <a:t> </a:t>
                      </a:r>
                      <a:r>
                        <a:rPr lang="en-GB" sz="1400" b="0" dirty="0" smtClean="0"/>
                        <a:t>2023</a:t>
                      </a:r>
                      <a:endParaRPr lang="en-GB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Yes</a:t>
                      </a:r>
                      <a:endParaRPr lang="en-GB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Yes</a:t>
                      </a:r>
                      <a:endParaRPr lang="en-GB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GB" sz="1400" b="1" baseline="0" dirty="0" smtClean="0">
                          <a:solidFill>
                            <a:srgbClr val="FF0000"/>
                          </a:solidFill>
                        </a:rPr>
                        <a:t> -&gt; </a:t>
                      </a:r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smtClean="0"/>
                        <a:t>Yes</a:t>
                      </a:r>
                      <a:endParaRPr lang="en-GB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37927"/>
                  </a:ext>
                </a:extLst>
              </a:tr>
              <a:tr h="381200">
                <a:tc>
                  <a:txBody>
                    <a:bodyPr/>
                    <a:lstStyle/>
                    <a:p>
                      <a:r>
                        <a:rPr lang="en-GB" sz="1400" dirty="0"/>
                        <a:t>Data </a:t>
                      </a:r>
                      <a:r>
                        <a:rPr lang="en-GB" sz="1400" dirty="0" smtClean="0"/>
                        <a:t>Services 2018 -&gt; 2023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Pilot -&gt; Prod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n progress -&gt; Prod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Remote -&gt; Prod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In progress -&gt; Prod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? -&gt; Prod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n progress -&gt; Prod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8009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Common data API 2018 -&gt; 2023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 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r>
                        <a:rPr lang="en-US" sz="1400" baseline="0" dirty="0" smtClean="0"/>
                        <a:t> training 2018 -&gt; 2023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 -&gt; Yes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52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3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1102</Words>
  <Application>Microsoft Office PowerPoint</Application>
  <PresentationFormat>Widescreen</PresentationFormat>
  <Paragraphs>372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Unicode MS</vt:lpstr>
      <vt:lpstr>Calibri</vt:lpstr>
      <vt:lpstr>Muli</vt:lpstr>
      <vt:lpstr>Muli Regular</vt:lpstr>
      <vt:lpstr>Times New Roman</vt:lpstr>
      <vt:lpstr>Verdana</vt:lpstr>
      <vt:lpstr>First Slide</vt:lpstr>
      <vt:lpstr>Logo+EUtext</vt:lpstr>
      <vt:lpstr>PaNOSC_EUflag+bar</vt:lpstr>
      <vt:lpstr>PaNOSC_LOGO-only</vt:lpstr>
      <vt:lpstr>WP1 –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BODERA SEMPERE Jordi</dc:creator>
  <cp:keywords/>
  <dc:description/>
  <cp:lastModifiedBy>BODERA SEMPERE Jordi</cp:lastModifiedBy>
  <cp:revision>71</cp:revision>
  <dcterms:created xsi:type="dcterms:W3CDTF">2019-04-23T08:59:57Z</dcterms:created>
  <dcterms:modified xsi:type="dcterms:W3CDTF">2019-11-03T17:10:54Z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