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7" r:id="rId4"/>
    <p:sldId id="268" r:id="rId5"/>
    <p:sldId id="269" r:id="rId6"/>
    <p:sldId id="270" r:id="rId7"/>
    <p:sldId id="264" r:id="rId8"/>
    <p:sldId id="263" r:id="rId9"/>
    <p:sldId id="262" r:id="rId10"/>
    <p:sldId id="261" r:id="rId11"/>
    <p:sldId id="265" r:id="rId12"/>
    <p:sldId id="259" r:id="rId13"/>
    <p:sldId id="260" r:id="rId14"/>
    <p:sldId id="266" r:id="rId15"/>
    <p:sldId id="273" r:id="rId16"/>
    <p:sldId id="272" r:id="rId17"/>
    <p:sldId id="274" r:id="rId18"/>
    <p:sldId id="275" r:id="rId19"/>
    <p:sldId id="276" r:id="rId20"/>
    <p:sldId id="293" r:id="rId21"/>
    <p:sldId id="294" r:id="rId22"/>
    <p:sldId id="295" r:id="rId23"/>
    <p:sldId id="296" r:id="rId24"/>
    <p:sldId id="297" r:id="rId25"/>
    <p:sldId id="277" r:id="rId26"/>
    <p:sldId id="281" r:id="rId27"/>
    <p:sldId id="282" r:id="rId28"/>
    <p:sldId id="284" r:id="rId29"/>
    <p:sldId id="283" r:id="rId30"/>
    <p:sldId id="285" r:id="rId31"/>
    <p:sldId id="302" r:id="rId32"/>
    <p:sldId id="286" r:id="rId33"/>
    <p:sldId id="303" r:id="rId34"/>
    <p:sldId id="289" r:id="rId35"/>
    <p:sldId id="292" r:id="rId36"/>
    <p:sldId id="287" r:id="rId37"/>
    <p:sldId id="298" r:id="rId38"/>
    <p:sldId id="299" r:id="rId39"/>
    <p:sldId id="300" r:id="rId40"/>
    <p:sldId id="301" r:id="rId41"/>
    <p:sldId id="288" r:id="rId42"/>
    <p:sldId id="258" r:id="rId43"/>
    <p:sldId id="280" r:id="rId44"/>
    <p:sldId id="290" r:id="rId45"/>
    <p:sldId id="291" r:id="rId46"/>
    <p:sldId id="279" r:id="rId47"/>
    <p:sldId id="27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2198" autoAdjust="0"/>
  </p:normalViewPr>
  <p:slideViewPr>
    <p:cSldViewPr snapToGrid="0">
      <p:cViewPr>
        <p:scale>
          <a:sx n="51" d="100"/>
          <a:sy n="51" d="100"/>
        </p:scale>
        <p:origin x="110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C302B-BE3E-4D53-B6D4-96BDDF2C5B7A}" type="datetimeFigureOut">
              <a:rPr lang="en-GB" smtClean="0"/>
              <a:t>04/11/2019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28FC5-4CE9-4E24-9524-29C0205E9483}" type="slidenum">
              <a:rPr lang="en-GB" smtClean="0"/>
              <a:t>‹#›</a:t>
            </a:fld>
            <a:endParaRPr lang="en-GB"/>
          </a:p>
        </p:txBody>
      </p:sp>
    </p:spTree>
    <p:extLst>
      <p:ext uri="{BB962C8B-B14F-4D97-AF65-F5344CB8AC3E}">
        <p14:creationId xmlns:p14="http://schemas.microsoft.com/office/powerpoint/2010/main" val="2791797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enumerate</a:t>
            </a:r>
            <a:r>
              <a:rPr lang="en-GB" baseline="0" dirty="0"/>
              <a:t> the components of the acronym FAIR and describe in a coarse-grained way how they are applied in crystallography.</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a:t>
            </a:fld>
            <a:endParaRPr lang="en-GB"/>
          </a:p>
        </p:txBody>
      </p:sp>
    </p:spTree>
    <p:extLst>
      <p:ext uri="{BB962C8B-B14F-4D97-AF65-F5344CB8AC3E}">
        <p14:creationId xmlns:p14="http://schemas.microsoft.com/office/powerpoint/2010/main" val="3192029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Annotation includes descriptive relationships between subsets of the included structural and experimental data (automatically or manually-generated; the example shown is a </a:t>
            </a:r>
            <a:r>
              <a:rPr lang="en-GB" baseline="0" dirty="0" err="1"/>
              <a:t>Protopedia</a:t>
            </a:r>
            <a:r>
              <a:rPr lang="en-GB" baseline="0" dirty="0"/>
              <a:t> molecular tour served as supporting information to a journal article). Providing this type of functionality is much easier for the sort of comprehensive data description systems like CIF that can treat numerical data and classical ‘metadata’ on a similar footing.</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11</a:t>
            </a:fld>
            <a:endParaRPr lang="en-GB"/>
          </a:p>
        </p:txBody>
      </p:sp>
    </p:spTree>
    <p:extLst>
      <p:ext uri="{BB962C8B-B14F-4D97-AF65-F5344CB8AC3E}">
        <p14:creationId xmlns:p14="http://schemas.microsoft.com/office/powerpoint/2010/main" val="51758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Commentary refers in our context to a publication in the traditional scientific literature. It’s an extension of the ‘annotation’ idea, where links to related literature, data sets or other external objects are incorporated into the host data set. This is a good model of where you want FAIR practice to be able to take you to.</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12</a:t>
            </a:fld>
            <a:endParaRPr lang="en-GB"/>
          </a:p>
        </p:txBody>
      </p:sp>
    </p:spTree>
    <p:extLst>
      <p:ext uri="{BB962C8B-B14F-4D97-AF65-F5344CB8AC3E}">
        <p14:creationId xmlns:p14="http://schemas.microsoft.com/office/powerpoint/2010/main" val="83700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Examples of reference data are the symmetry relationships stored in the Bilbao Crystallographic Server (shown here), the PDB ligand database, compilations of bond valence parameters </a:t>
            </a:r>
            <a:r>
              <a:rPr lang="en-GB" i="1" baseline="0" dirty="0"/>
              <a:t>etc. </a:t>
            </a:r>
            <a:r>
              <a:rPr lang="en-GB" i="0" baseline="0" dirty="0"/>
              <a:t>Many reference databases are, or include, compilations of discrete data sets. A good example of the way this all comes together is that the database schema for the PDB itself is, essentially, the </a:t>
            </a:r>
            <a:r>
              <a:rPr lang="en-GB" i="0" baseline="0" dirty="0" err="1"/>
              <a:t>mmCIF</a:t>
            </a:r>
            <a:r>
              <a:rPr lang="en-GB" i="0" baseline="0" dirty="0"/>
              <a:t> dictionary, which was developed as a mechanism for describing a </a:t>
            </a:r>
            <a:r>
              <a:rPr lang="en-GB" i="1" baseline="0" dirty="0"/>
              <a:t>single</a:t>
            </a:r>
            <a:r>
              <a:rPr lang="en-GB" i="0" baseline="0" dirty="0"/>
              <a:t> structure and its component parts.</a:t>
            </a:r>
            <a:endParaRPr lang="en-GB" i="0" dirty="0"/>
          </a:p>
        </p:txBody>
      </p:sp>
      <p:sp>
        <p:nvSpPr>
          <p:cNvPr id="4" name="Slide Number Placeholder 3"/>
          <p:cNvSpPr>
            <a:spLocks noGrp="1"/>
          </p:cNvSpPr>
          <p:nvPr>
            <p:ph type="sldNum" sz="quarter" idx="10"/>
          </p:nvPr>
        </p:nvSpPr>
        <p:spPr/>
        <p:txBody>
          <a:bodyPr/>
          <a:lstStyle/>
          <a:p>
            <a:fld id="{AD128FC5-4CE9-4E24-9524-29C0205E9483}" type="slidenum">
              <a:rPr lang="en-GB" smtClean="0"/>
              <a:t>13</a:t>
            </a:fld>
            <a:endParaRPr lang="en-GB"/>
          </a:p>
        </p:txBody>
      </p:sp>
    </p:spTree>
    <p:extLst>
      <p:ext uri="{BB962C8B-B14F-4D97-AF65-F5344CB8AC3E}">
        <p14:creationId xmlns:p14="http://schemas.microsoft.com/office/powerpoint/2010/main" val="817880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describe some of the architectural features that have made CIF a solid basis for developing FAIR practices in crystallography. First is that it was designed to be generic and extensible,</a:t>
            </a:r>
            <a:r>
              <a:rPr lang="en-GB" baseline="0" dirty="0"/>
              <a:t> so that it could be applied across any type of data involved in crystallographic research.</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14</a:t>
            </a:fld>
            <a:endParaRPr lang="en-GB"/>
          </a:p>
        </p:txBody>
      </p:sp>
    </p:spTree>
    <p:extLst>
      <p:ext uri="{BB962C8B-B14F-4D97-AF65-F5344CB8AC3E}">
        <p14:creationId xmlns:p14="http://schemas.microsoft.com/office/powerpoint/2010/main" val="51877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rather well known schematic demonstrates the use of CIF at every stage from experimental station through structure solution, validation, publication and database deposition. In practice CIF </a:t>
            </a:r>
            <a:r>
              <a:rPr lang="en-GB" b="1" dirty="0"/>
              <a:t>format</a:t>
            </a:r>
            <a:r>
              <a:rPr lang="en-GB" dirty="0"/>
              <a:t> files are not involved at every point along this trajectory (</a:t>
            </a:r>
            <a:r>
              <a:rPr lang="en-GB" i="1" dirty="0"/>
              <a:t>e.g. </a:t>
            </a:r>
            <a:r>
              <a:rPr lang="en-GB" dirty="0"/>
              <a:t>HDF5/</a:t>
            </a:r>
            <a:r>
              <a:rPr lang="en-GB" dirty="0" err="1"/>
              <a:t>NeXus</a:t>
            </a:r>
            <a:r>
              <a:rPr lang="en-GB" dirty="0"/>
              <a:t> in the experimental facilities, Word documents in some variants of the publication process), but all the necessary data items can be characterised by terms defined in CIF dictionaries.</a:t>
            </a:r>
          </a:p>
        </p:txBody>
      </p:sp>
      <p:sp>
        <p:nvSpPr>
          <p:cNvPr id="4" name="Slide Number Placeholder 3"/>
          <p:cNvSpPr>
            <a:spLocks noGrp="1"/>
          </p:cNvSpPr>
          <p:nvPr>
            <p:ph type="sldNum" sz="quarter" idx="10"/>
          </p:nvPr>
        </p:nvSpPr>
        <p:spPr/>
        <p:txBody>
          <a:bodyPr/>
          <a:lstStyle/>
          <a:p>
            <a:fld id="{AD128FC5-4CE9-4E24-9524-29C0205E9483}" type="slidenum">
              <a:rPr lang="en-GB" smtClean="0"/>
              <a:t>15</a:t>
            </a:fld>
            <a:endParaRPr lang="en-GB"/>
          </a:p>
        </p:txBody>
      </p:sp>
    </p:spTree>
    <p:extLst>
      <p:ext uri="{BB962C8B-B14F-4D97-AF65-F5344CB8AC3E}">
        <p14:creationId xmlns:p14="http://schemas.microsoft.com/office/powerpoint/2010/main" val="1175916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no formal distinction between items that might be characterised as metadata and those that are categorised as data. This facilitates the flexibility and widespread applicability of CIF. For applications that do use the CIF format consistently, it can facilitate software development, because a single parser can handle any content in a CIF file</a:t>
            </a:r>
            <a:r>
              <a:rPr lang="en-GB" baseline="0" dirty="0"/>
              <a:t> (even if just by ignoring items not relevant to the current application).</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16</a:t>
            </a:fld>
            <a:endParaRPr lang="en-GB"/>
          </a:p>
        </p:txBody>
      </p:sp>
    </p:spTree>
    <p:extLst>
      <p:ext uri="{BB962C8B-B14F-4D97-AF65-F5344CB8AC3E}">
        <p14:creationId xmlns:p14="http://schemas.microsoft.com/office/powerpoint/2010/main" val="1765439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use of a standard file format along the ‘coherent information flow’ can make software systems (and workflows) easier to write and maintain. It’s not essential – as we have seen in practice, HDF5/</a:t>
            </a:r>
            <a:r>
              <a:rPr lang="en-GB" dirty="0" err="1"/>
              <a:t>NeXus</a:t>
            </a:r>
            <a:r>
              <a:rPr lang="en-GB" dirty="0"/>
              <a:t> is increasingly common at the raw data end. Even so, it raises the possibility say of retaining a subset</a:t>
            </a:r>
            <a:r>
              <a:rPr lang="en-GB" baseline="0" dirty="0"/>
              <a:t> of collected images to be converted to </a:t>
            </a:r>
            <a:r>
              <a:rPr lang="en-GB" baseline="0" dirty="0" err="1"/>
              <a:t>imgCIF</a:t>
            </a:r>
            <a:r>
              <a:rPr lang="en-GB" baseline="0" dirty="0"/>
              <a:t>/CBF format for archive purposes. Anyway, the point to be made is that the existence of a common file format is a useful facilitator, but not an essential requirement for applications to interoperate within the broader CIF framework. Too much time and effort has been spent in the past in format ‘holy wars’.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17</a:t>
            </a:fld>
            <a:endParaRPr lang="en-GB"/>
          </a:p>
        </p:txBody>
      </p:sp>
    </p:spTree>
    <p:extLst>
      <p:ext uri="{BB962C8B-B14F-4D97-AF65-F5344CB8AC3E}">
        <p14:creationId xmlns:p14="http://schemas.microsoft.com/office/powerpoint/2010/main" val="649123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 within the CIF syntax specifications, there is room for some variation in format, either to accommodate strict relational data models or to allow binary data compression. Nevertheless,</a:t>
            </a:r>
            <a:r>
              <a:rPr lang="en-GB" baseline="0" dirty="0"/>
              <a:t> controlled variation within a small compass allows for the development of generic software tools and libraries.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18</a:t>
            </a:fld>
            <a:endParaRPr lang="en-GB"/>
          </a:p>
        </p:txBody>
      </p:sp>
    </p:spTree>
    <p:extLst>
      <p:ext uri="{BB962C8B-B14F-4D97-AF65-F5344CB8AC3E}">
        <p14:creationId xmlns:p14="http://schemas.microsoft.com/office/powerpoint/2010/main" val="199080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again, format interconversion,</a:t>
            </a:r>
            <a:r>
              <a:rPr lang="en-GB" baseline="0" dirty="0"/>
              <a:t> though often a nuisance, is not really a killer if there are wider benefits to be gained from maintaining specialised formats for certain purposes.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19</a:t>
            </a:fld>
            <a:endParaRPr lang="en-GB"/>
          </a:p>
        </p:txBody>
      </p:sp>
    </p:spTree>
    <p:extLst>
      <p:ext uri="{BB962C8B-B14F-4D97-AF65-F5344CB8AC3E}">
        <p14:creationId xmlns:p14="http://schemas.microsoft.com/office/powerpoint/2010/main" val="19733788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a few slides simply to illustrate how well CIF handles the various types of data in the particular field of publication. In some </a:t>
            </a:r>
            <a:r>
              <a:rPr lang="en-GB" dirty="0" err="1"/>
              <a:t>IUCr</a:t>
            </a:r>
            <a:r>
              <a:rPr lang="en-GB" dirty="0"/>
              <a:t> journals (</a:t>
            </a:r>
            <a:r>
              <a:rPr lang="en-GB" i="1" dirty="0" err="1"/>
              <a:t>Acta</a:t>
            </a:r>
            <a:r>
              <a:rPr lang="en-GB" i="1" dirty="0"/>
              <a:t> </a:t>
            </a:r>
            <a:r>
              <a:rPr lang="en-GB" i="1" dirty="0" err="1"/>
              <a:t>Crystallographica</a:t>
            </a:r>
            <a:r>
              <a:rPr lang="en-GB" i="1" dirty="0"/>
              <a:t> </a:t>
            </a:r>
            <a:r>
              <a:rPr lang="en-GB" dirty="0"/>
              <a:t>Sections </a:t>
            </a:r>
            <a:r>
              <a:rPr lang="en-GB" i="1" dirty="0"/>
              <a:t>B</a:t>
            </a:r>
            <a:r>
              <a:rPr lang="en-GB" dirty="0"/>
              <a:t>, </a:t>
            </a:r>
            <a:r>
              <a:rPr lang="en-GB" i="1" dirty="0"/>
              <a:t>C</a:t>
            </a:r>
            <a:r>
              <a:rPr lang="en-GB" dirty="0"/>
              <a:t>, </a:t>
            </a:r>
            <a:r>
              <a:rPr lang="en-GB" i="1" dirty="0"/>
              <a:t>E</a:t>
            </a:r>
            <a:r>
              <a:rPr lang="en-GB" baseline="0" dirty="0"/>
              <a:t> and </a:t>
            </a:r>
            <a:r>
              <a:rPr lang="en-GB" i="1" baseline="0" dirty="0" err="1"/>
              <a:t>IUCrData</a:t>
            </a:r>
            <a:r>
              <a:rPr lang="en-GB" baseline="0" dirty="0"/>
              <a:t>) the entire text of an article can be submitted as a CIF file (it is actually the only format supported by </a:t>
            </a:r>
            <a:r>
              <a:rPr lang="en-GB" i="1" baseline="0" dirty="0" err="1"/>
              <a:t>Acta</a:t>
            </a:r>
            <a:r>
              <a:rPr lang="en-GB" i="1" baseline="0" dirty="0"/>
              <a:t> E</a:t>
            </a:r>
            <a:r>
              <a:rPr lang="en-GB" baseline="0" dirty="0"/>
              <a:t> and </a:t>
            </a:r>
            <a:r>
              <a:rPr lang="en-GB" i="1" baseline="0" dirty="0" err="1"/>
              <a:t>IUCrData</a:t>
            </a:r>
            <a:r>
              <a:rPr lang="en-GB" i="0" baseline="0" dirty="0"/>
              <a:t>). This is the ‘commentary’ type of data in our earlier slides.</a:t>
            </a:r>
            <a:endParaRPr lang="en-GB" i="0" dirty="0"/>
          </a:p>
        </p:txBody>
      </p:sp>
      <p:sp>
        <p:nvSpPr>
          <p:cNvPr id="4" name="Slide Number Placeholder 3"/>
          <p:cNvSpPr>
            <a:spLocks noGrp="1"/>
          </p:cNvSpPr>
          <p:nvPr>
            <p:ph type="sldNum" sz="quarter" idx="10"/>
          </p:nvPr>
        </p:nvSpPr>
        <p:spPr/>
        <p:txBody>
          <a:bodyPr/>
          <a:lstStyle/>
          <a:p>
            <a:fld id="{AD128FC5-4CE9-4E24-9524-29C0205E9483}" type="slidenum">
              <a:rPr lang="en-GB" smtClean="0"/>
              <a:t>20</a:t>
            </a:fld>
            <a:endParaRPr lang="en-GB"/>
          </a:p>
        </p:txBody>
      </p:sp>
    </p:spTree>
    <p:extLst>
      <p:ext uri="{BB962C8B-B14F-4D97-AF65-F5344CB8AC3E}">
        <p14:creationId xmlns:p14="http://schemas.microsoft.com/office/powerpoint/2010/main" val="347858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unique identifier helps to establish that a data set you retrieve is indeed the one that you were looking for. If you have prior knowledge of the unique identifier, then a data set bearing that value is indeed what you wanted. More usually, you will know something about the data set, characterised by a well defined set of metadata terms. A registry system which provides a rich set of metadata terms associated with each unique identifier</a:t>
            </a:r>
            <a:r>
              <a:rPr lang="en-GB" baseline="0" dirty="0"/>
              <a:t> is a good mechanism for facilitating findability. DOI (digital object identifier) is an appropriate technology, particularly as there is considerable infrastructure for managing DOI registration, update and characterisation. For literature, this is well managed through </a:t>
            </a:r>
            <a:r>
              <a:rPr lang="en-GB" baseline="0" dirty="0" err="1"/>
              <a:t>CrossRef</a:t>
            </a:r>
            <a:r>
              <a:rPr lang="en-GB" baseline="0" dirty="0"/>
              <a:t>, which has been built on publisher standards for articles extending back many years (arguably centuries). The equivalent system for scientific research data, </a:t>
            </a:r>
            <a:r>
              <a:rPr lang="en-GB" baseline="0" dirty="0" err="1"/>
              <a:t>DataCite</a:t>
            </a:r>
            <a:r>
              <a:rPr lang="en-GB" baseline="0" dirty="0"/>
              <a:t>, is still evolving its metadata descriptors. Because </a:t>
            </a:r>
            <a:r>
              <a:rPr lang="en-GB" baseline="0" dirty="0" err="1"/>
              <a:t>IUCr</a:t>
            </a:r>
            <a:r>
              <a:rPr lang="en-GB" baseline="0" dirty="0"/>
              <a:t> journals have long required the deposition of supplementary data sets, structural CIFs and experimental data sets (structure factors, Rietveld profiles) are assigned DOIs within the </a:t>
            </a:r>
            <a:r>
              <a:rPr lang="en-GB" baseline="0" dirty="0" err="1"/>
              <a:t>CrossRef</a:t>
            </a:r>
            <a:r>
              <a:rPr lang="en-GB" baseline="0" dirty="0"/>
              <a:t> system. The same is true of PDB entries. However, most scientific data will probably be registered with </a:t>
            </a:r>
            <a:r>
              <a:rPr lang="en-GB" baseline="0" dirty="0" err="1"/>
              <a:t>DataCite</a:t>
            </a:r>
            <a:r>
              <a:rPr lang="en-GB" baseline="0" dirty="0"/>
              <a:t>. There is, however, interoperability between different DOI registration systems.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3</a:t>
            </a:fld>
            <a:endParaRPr lang="en-GB"/>
          </a:p>
        </p:txBody>
      </p:sp>
    </p:spTree>
    <p:extLst>
      <p:ext uri="{BB962C8B-B14F-4D97-AF65-F5344CB8AC3E}">
        <p14:creationId xmlns:p14="http://schemas.microsoft.com/office/powerpoint/2010/main" val="500262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Structural</a:t>
            </a:r>
            <a:r>
              <a:rPr lang="en-GB" baseline="0" dirty="0"/>
              <a:t> data supporting any small-unit-cell structure reported in </a:t>
            </a:r>
            <a:r>
              <a:rPr lang="en-GB" baseline="0" dirty="0" err="1"/>
              <a:t>IUCr</a:t>
            </a:r>
            <a:r>
              <a:rPr lang="en-GB" baseline="0" dirty="0"/>
              <a:t> journals must be sent in a CIF file (either the submission file for structure reports journal, or an accompanying ‘supporting information’ file). In some of our journals there is limited application of the notion of ‘annotation’ data (internal hyperlinks relating displayed text with additional information, as illustrated here), and there is also the ability to interact directly with the numeric data in an article (</a:t>
            </a:r>
            <a:r>
              <a:rPr lang="en-GB" i="1" baseline="0" dirty="0"/>
              <a:t>e.g</a:t>
            </a:r>
            <a:r>
              <a:rPr lang="en-GB" baseline="0" dirty="0"/>
              <a:t>. 3-D visualisation using an application like </a:t>
            </a:r>
            <a:r>
              <a:rPr lang="en-GB" i="1" baseline="0" dirty="0" err="1"/>
              <a:t>JSmol</a:t>
            </a:r>
            <a:r>
              <a:rPr lang="en-GB" baseline="0" dirty="0"/>
              <a:t>). There is also a prototypical </a:t>
            </a:r>
            <a:r>
              <a:rPr lang="en-GB" i="1" baseline="0" dirty="0" err="1"/>
              <a:t>JSmol</a:t>
            </a:r>
            <a:r>
              <a:rPr lang="en-GB" baseline="0" dirty="0"/>
              <a:t> editor to allow authors to create annotated 3-D views of aspects of the structure.</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21</a:t>
            </a:fld>
            <a:endParaRPr lang="en-GB"/>
          </a:p>
        </p:txBody>
      </p:sp>
    </p:spTree>
    <p:extLst>
      <p:ext uri="{BB962C8B-B14F-4D97-AF65-F5344CB8AC3E}">
        <p14:creationId xmlns:p14="http://schemas.microsoft.com/office/powerpoint/2010/main" val="3355371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emphasised before,</a:t>
            </a:r>
            <a:r>
              <a:rPr lang="en-GB" baseline="0" dirty="0"/>
              <a:t> ‘metadata’ in the sense of descriptions of the experimental procedures are embedded integrally within the CIF, and so experimental tables can be formatted automatically for publication (that relieves authors of a lot of labour!).</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22</a:t>
            </a:fld>
            <a:endParaRPr lang="en-GB"/>
          </a:p>
        </p:txBody>
      </p:sp>
    </p:spTree>
    <p:extLst>
      <p:ext uri="{BB962C8B-B14F-4D97-AF65-F5344CB8AC3E}">
        <p14:creationId xmlns:p14="http://schemas.microsoft.com/office/powerpoint/2010/main" val="4170425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Processed experimental data, such</a:t>
            </a:r>
            <a:r>
              <a:rPr lang="en-GB" baseline="0" dirty="0"/>
              <a:t> as structure factors or powder profiles, are also handled easily in CIF format. For </a:t>
            </a:r>
            <a:r>
              <a:rPr lang="en-GB" baseline="0" dirty="0" err="1"/>
              <a:t>IUCr</a:t>
            </a:r>
            <a:r>
              <a:rPr lang="en-GB" baseline="0" dirty="0"/>
              <a:t> journals (though not necessarily for journals of other publishers), such supporting data are mandatory for small-unit-cell structures. Structure factors are also mandated for PDB deposition of biological macromolecular structures.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23</a:t>
            </a:fld>
            <a:endParaRPr lang="en-GB"/>
          </a:p>
        </p:txBody>
      </p:sp>
    </p:spTree>
    <p:extLst>
      <p:ext uri="{BB962C8B-B14F-4D97-AF65-F5344CB8AC3E}">
        <p14:creationId xmlns:p14="http://schemas.microsoft.com/office/powerpoint/2010/main" val="38836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a:t>
            </a:r>
            <a:r>
              <a:rPr lang="en-GB" dirty="0" err="1"/>
              <a:t>IUCr</a:t>
            </a:r>
            <a:r>
              <a:rPr lang="en-GB" dirty="0"/>
              <a:t> DDDWG/</a:t>
            </a:r>
            <a:r>
              <a:rPr lang="en-GB" dirty="0" err="1"/>
              <a:t>CommDat</a:t>
            </a:r>
            <a:r>
              <a:rPr lang="en-GB" dirty="0"/>
              <a:t> efforts, public deposition of raw image data sets is actively encouraged for biological macromolecular structures</a:t>
            </a:r>
            <a:r>
              <a:rPr lang="en-GB" baseline="0" dirty="0"/>
              <a:t> (and supported in the case of small-unit-cell structures, though this community does not yet regularly do so).</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24</a:t>
            </a:fld>
            <a:endParaRPr lang="en-GB"/>
          </a:p>
        </p:txBody>
      </p:sp>
    </p:spTree>
    <p:extLst>
      <p:ext uri="{BB962C8B-B14F-4D97-AF65-F5344CB8AC3E}">
        <p14:creationId xmlns:p14="http://schemas.microsoft.com/office/powerpoint/2010/main" val="4251692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However, underlying all these benefits and extensible to other data transmission mechanisms is the fact that CIF data items are formally and precisely collected and defined by community-based expert groups. These machine-readable</a:t>
            </a:r>
            <a:r>
              <a:rPr lang="en-GB" baseline="0" dirty="0"/>
              <a:t> </a:t>
            </a:r>
            <a:r>
              <a:rPr lang="en-GB" dirty="0"/>
              <a:t>‘ontologies’ (controlled vocabularies,</a:t>
            </a:r>
            <a:r>
              <a:rPr lang="en-GB" baseline="0" dirty="0"/>
              <a:t> defined physical units and acceptable ranges of values, interrelationships) </a:t>
            </a:r>
            <a:r>
              <a:rPr lang="en-GB" dirty="0"/>
              <a:t>form the basis for functional interoperability</a:t>
            </a:r>
            <a:r>
              <a:rPr lang="en-GB" baseline="0" dirty="0"/>
              <a:t> between diverse file formats and software implementations, within any crystallographic or related field.</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25</a:t>
            </a:fld>
            <a:endParaRPr lang="en-GB"/>
          </a:p>
        </p:txBody>
      </p:sp>
    </p:spTree>
    <p:extLst>
      <p:ext uri="{BB962C8B-B14F-4D97-AF65-F5344CB8AC3E}">
        <p14:creationId xmlns:p14="http://schemas.microsoft.com/office/powerpoint/2010/main" val="1320393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current list of distinct dictionaries openly available to the crystallographic community. There are also some local dictionaries (for specific software applications or database implementations), and a growing</a:t>
            </a:r>
            <a:r>
              <a:rPr lang="en-GB" baseline="0" dirty="0"/>
              <a:t> number of comparable dictionaries in other similar fields (materials science, biological NMR structures).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26</a:t>
            </a:fld>
            <a:endParaRPr lang="en-GB"/>
          </a:p>
        </p:txBody>
      </p:sp>
    </p:spTree>
    <p:extLst>
      <p:ext uri="{BB962C8B-B14F-4D97-AF65-F5344CB8AC3E}">
        <p14:creationId xmlns:p14="http://schemas.microsoft.com/office/powerpoint/2010/main" val="201854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example, chosen pretty much at random from the </a:t>
            </a:r>
            <a:r>
              <a:rPr lang="en-GB" dirty="0" err="1"/>
              <a:t>imgCIF</a:t>
            </a:r>
            <a:r>
              <a:rPr lang="en-GB" dirty="0"/>
              <a:t> dictionary, to demonstrate the machine-readable attributes associated with a data item definition, and also to indicate the level of precision that is present in many definitions.</a:t>
            </a:r>
            <a:r>
              <a:rPr lang="en-GB" baseline="0" dirty="0"/>
              <a:t> The goal is to eliminate (or at least minimize) scope for ambiguity or error in sharing data between different applications.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27</a:t>
            </a:fld>
            <a:endParaRPr lang="en-GB"/>
          </a:p>
        </p:txBody>
      </p:sp>
    </p:spTree>
    <p:extLst>
      <p:ext uri="{BB962C8B-B14F-4D97-AF65-F5344CB8AC3E}">
        <p14:creationId xmlns:p14="http://schemas.microsoft.com/office/powerpoint/2010/main" val="2764117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very brief example of how the data appear in a CIF format file. The data items are clearly labelled with the data name (as defined in the associated dictionary). The format is lightweight, easily machine-readable and can be laid out in a way that makes it easy for humans</a:t>
            </a:r>
            <a:r>
              <a:rPr lang="en-GB" baseline="0" dirty="0"/>
              <a:t> to read (though the layout is not rigid, and the contents could be packed more densely if desired). Conversion of this format to any other </a:t>
            </a:r>
            <a:r>
              <a:rPr lang="en-GB" b="1" i="0" baseline="0" dirty="0"/>
              <a:t>tag</a:t>
            </a:r>
            <a:r>
              <a:rPr lang="en-GB" baseline="0" dirty="0"/>
              <a:t>, </a:t>
            </a:r>
            <a:r>
              <a:rPr lang="en-GB" b="1" baseline="0" dirty="0"/>
              <a:t>value</a:t>
            </a:r>
            <a:r>
              <a:rPr lang="en-GB" baseline="0" dirty="0"/>
              <a:t> paradigm (</a:t>
            </a:r>
            <a:r>
              <a:rPr lang="en-GB" i="1" baseline="0" dirty="0"/>
              <a:t>e.g.</a:t>
            </a:r>
            <a:r>
              <a:rPr lang="en-GB" baseline="0" dirty="0"/>
              <a:t> XML) is very straightforward.</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28</a:t>
            </a:fld>
            <a:endParaRPr lang="en-GB"/>
          </a:p>
        </p:txBody>
      </p:sp>
    </p:spTree>
    <p:extLst>
      <p:ext uri="{BB962C8B-B14F-4D97-AF65-F5344CB8AC3E}">
        <p14:creationId xmlns:p14="http://schemas.microsoft.com/office/powerpoint/2010/main" val="884094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very specific</a:t>
            </a:r>
            <a:r>
              <a:rPr lang="en-GB" baseline="0" dirty="0"/>
              <a:t> example of interoperability with the CIF framework is the concordance established between a COMCIFS Working Group and the </a:t>
            </a:r>
            <a:r>
              <a:rPr lang="en-GB" baseline="0" dirty="0" err="1"/>
              <a:t>NeXus</a:t>
            </a:r>
            <a:r>
              <a:rPr lang="en-GB" baseline="0" dirty="0"/>
              <a:t> International Advisory Committee over the last few years, to equivalence CIF data names with tags in the </a:t>
            </a:r>
            <a:r>
              <a:rPr lang="en-GB" baseline="0" dirty="0" err="1"/>
              <a:t>NeXus</a:t>
            </a:r>
            <a:r>
              <a:rPr lang="en-GB" baseline="0" dirty="0"/>
              <a:t> macromolecular crystallography profile, and to help extend the tag sets in both formalisms as required by the community.</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29</a:t>
            </a:fld>
            <a:endParaRPr lang="en-GB"/>
          </a:p>
        </p:txBody>
      </p:sp>
    </p:spTree>
    <p:extLst>
      <p:ext uri="{BB962C8B-B14F-4D97-AF65-F5344CB8AC3E}">
        <p14:creationId xmlns:p14="http://schemas.microsoft.com/office/powerpoint/2010/main" val="1208586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Major features of the CIF-</a:t>
            </a:r>
            <a:r>
              <a:rPr lang="en-GB" dirty="0" err="1"/>
              <a:t>NeXus</a:t>
            </a:r>
            <a:r>
              <a:rPr lang="en-GB" dirty="0"/>
              <a:t> interaction,</a:t>
            </a:r>
            <a:r>
              <a:rPr lang="en-GB" baseline="0" dirty="0"/>
              <a:t> as listed by Herbert Bernstein in his presentation to the DDDWG Workshop on Metadata.</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30</a:t>
            </a:fld>
            <a:endParaRPr lang="en-GB"/>
          </a:p>
        </p:txBody>
      </p:sp>
    </p:spTree>
    <p:extLst>
      <p:ext uri="{BB962C8B-B14F-4D97-AF65-F5344CB8AC3E}">
        <p14:creationId xmlns:p14="http://schemas.microsoft.com/office/powerpoint/2010/main" val="625919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crystallography, we are fortunate to have centralised databases of structural models (and to some extent experimental data sets) – e.g. CSD, COD, ICSD, PDB. The </a:t>
            </a:r>
            <a:r>
              <a:rPr lang="en-GB" dirty="0" err="1"/>
              <a:t>IUCr</a:t>
            </a:r>
            <a:r>
              <a:rPr lang="en-GB" dirty="0"/>
              <a:t> Diffraction Data Deposition Working Group looked at the prospects</a:t>
            </a:r>
            <a:r>
              <a:rPr lang="en-GB" baseline="0" dirty="0"/>
              <a:t> for establishing similar repositories for diffraction images, but the size of such data sets makes that unfeasible. More likely is that diffraction images will be stored either on large-scale public repository facilities (e.g. </a:t>
            </a:r>
            <a:r>
              <a:rPr lang="en-GB" baseline="0" dirty="0" err="1"/>
              <a:t>Zenodo</a:t>
            </a:r>
            <a:r>
              <a:rPr lang="en-GB" baseline="0" dirty="0"/>
              <a:t>) or in experimental facilities or institutional repositories. This will make the findability criteria more important. Note that here I have introduced ‘queries’ alongside ‘metadata’, to suggest that many of the data sets will sit in, or behind, database query engines. To locate data sets spread across federated repositories, the queries will need to be standardised. Actually, ‘queries’ in this sense really are not fundamentally different from metadata descriptors.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4</a:t>
            </a:fld>
            <a:endParaRPr lang="en-GB"/>
          </a:p>
        </p:txBody>
      </p:sp>
    </p:spTree>
    <p:extLst>
      <p:ext uri="{BB962C8B-B14F-4D97-AF65-F5344CB8AC3E}">
        <p14:creationId xmlns:p14="http://schemas.microsoft.com/office/powerpoint/2010/main" val="1226825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recent years t</a:t>
            </a:r>
            <a:r>
              <a:rPr lang="en-GB" dirty="0"/>
              <a:t>hree </a:t>
            </a:r>
            <a:r>
              <a:rPr lang="en-GB" dirty="0" err="1"/>
              <a:t>IUCr</a:t>
            </a:r>
            <a:r>
              <a:rPr lang="en-GB" dirty="0"/>
              <a:t> bodies have taken particular interest in data standards. There have also been transient committees charged with oversight of the curated crystallographic databases, and a previous Commission on Crystallographic</a:t>
            </a:r>
            <a:r>
              <a:rPr lang="en-GB" baseline="0" dirty="0"/>
              <a:t> Data; these responsibilities now fall under the purview of </a:t>
            </a:r>
            <a:r>
              <a:rPr lang="en-GB" baseline="0" dirty="0" err="1"/>
              <a:t>CommDat</a:t>
            </a:r>
            <a:r>
              <a:rPr lang="en-GB" baseline="0" dirty="0"/>
              <a:t>.</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31</a:t>
            </a:fld>
            <a:endParaRPr lang="en-GB"/>
          </a:p>
        </p:txBody>
      </p:sp>
    </p:spTree>
    <p:extLst>
      <p:ext uri="{BB962C8B-B14F-4D97-AF65-F5344CB8AC3E}">
        <p14:creationId xmlns:p14="http://schemas.microsoft.com/office/powerpoint/2010/main" val="413025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DDDWG was particularly effective in establishing the role of raw data deposition (and to some extent standardisation) particularly in structure solution by X-ray diffraction methods, but with some awareness of other experimental data types and methodologies.</a:t>
            </a:r>
          </a:p>
        </p:txBody>
      </p:sp>
      <p:sp>
        <p:nvSpPr>
          <p:cNvPr id="4" name="Slide Number Placeholder 3"/>
          <p:cNvSpPr>
            <a:spLocks noGrp="1"/>
          </p:cNvSpPr>
          <p:nvPr>
            <p:ph type="sldNum" sz="quarter" idx="10"/>
          </p:nvPr>
        </p:nvSpPr>
        <p:spPr/>
        <p:txBody>
          <a:bodyPr/>
          <a:lstStyle/>
          <a:p>
            <a:fld id="{AD128FC5-4CE9-4E24-9524-29C0205E9483}" type="slidenum">
              <a:rPr lang="en-GB" smtClean="0"/>
              <a:t>32</a:t>
            </a:fld>
            <a:endParaRPr lang="en-GB"/>
          </a:p>
        </p:txBody>
      </p:sp>
    </p:spTree>
    <p:extLst>
      <p:ext uri="{BB962C8B-B14F-4D97-AF65-F5344CB8AC3E}">
        <p14:creationId xmlns:p14="http://schemas.microsoft.com/office/powerpoint/2010/main" val="4265286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(perhaps) the most significant of the DDDWG’s final recommendations. The first two have resulted in recommendations in </a:t>
            </a:r>
            <a:r>
              <a:rPr lang="en-GB" dirty="0" err="1"/>
              <a:t>IUCr</a:t>
            </a:r>
            <a:r>
              <a:rPr lang="en-GB" dirty="0"/>
              <a:t> biological structure journals encouraging authors to deposit and provide access to raw data sets.</a:t>
            </a:r>
          </a:p>
        </p:txBody>
      </p:sp>
      <p:sp>
        <p:nvSpPr>
          <p:cNvPr id="4" name="Slide Number Placeholder 3"/>
          <p:cNvSpPr>
            <a:spLocks noGrp="1"/>
          </p:cNvSpPr>
          <p:nvPr>
            <p:ph type="sldNum" sz="quarter" idx="10"/>
          </p:nvPr>
        </p:nvSpPr>
        <p:spPr/>
        <p:txBody>
          <a:bodyPr/>
          <a:lstStyle/>
          <a:p>
            <a:fld id="{AD128FC5-4CE9-4E24-9524-29C0205E9483}" type="slidenum">
              <a:rPr lang="en-GB" smtClean="0"/>
              <a:t>34</a:t>
            </a:fld>
            <a:endParaRPr lang="en-GB"/>
          </a:p>
        </p:txBody>
      </p:sp>
    </p:spTree>
    <p:extLst>
      <p:ext uri="{BB962C8B-B14F-4D97-AF65-F5344CB8AC3E}">
        <p14:creationId xmlns:p14="http://schemas.microsoft.com/office/powerpoint/2010/main" val="3068925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relevant text from the Editorial in </a:t>
            </a:r>
            <a:r>
              <a:rPr lang="en-GB" dirty="0" err="1"/>
              <a:t>IUCrJ</a:t>
            </a:r>
            <a:r>
              <a:rPr lang="en-GB" dirty="0"/>
              <a:t>, which was also published in other </a:t>
            </a:r>
            <a:r>
              <a:rPr lang="en-GB" dirty="0" err="1"/>
              <a:t>IUCr</a:t>
            </a:r>
            <a:r>
              <a:rPr lang="en-GB" dirty="0"/>
              <a:t> journals. As this was a recommendation of the Commission on Biological Macromolecules, it does not extend explicitly to</a:t>
            </a:r>
            <a:r>
              <a:rPr lang="en-GB" baseline="0" dirty="0"/>
              <a:t> data sets collected for non-biological macromolecular structures; but all </a:t>
            </a:r>
            <a:r>
              <a:rPr lang="en-GB" baseline="0" dirty="0" err="1"/>
              <a:t>IUCr</a:t>
            </a:r>
            <a:r>
              <a:rPr lang="en-GB" baseline="0" dirty="0"/>
              <a:t> journals will provide links to any raw data sets deposited in accordance with these principles.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35</a:t>
            </a:fld>
            <a:endParaRPr lang="en-GB"/>
          </a:p>
        </p:txBody>
      </p:sp>
    </p:spTree>
    <p:extLst>
      <p:ext uri="{BB962C8B-B14F-4D97-AF65-F5344CB8AC3E}">
        <p14:creationId xmlns:p14="http://schemas.microsoft.com/office/powerpoint/2010/main" val="499106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ongoing activity of </a:t>
            </a:r>
            <a:r>
              <a:rPr lang="en-GB" dirty="0" err="1"/>
              <a:t>CommDat</a:t>
            </a:r>
            <a:r>
              <a:rPr lang="en-GB" dirty="0"/>
              <a:t> is the effort to encourage instrument vendors to provide complete and consistent metadata allowing reuse of diffraction images. This has been labelled </a:t>
            </a:r>
            <a:r>
              <a:rPr lang="en-GB" i="1" dirty="0" err="1"/>
              <a:t>checkCIF</a:t>
            </a:r>
            <a:r>
              <a:rPr lang="en-GB" i="1" dirty="0"/>
              <a:t> for raw data</a:t>
            </a:r>
            <a:r>
              <a:rPr lang="en-GB" dirty="0"/>
              <a:t>, by analogy with the </a:t>
            </a:r>
            <a:r>
              <a:rPr lang="en-GB" dirty="0" err="1"/>
              <a:t>IUCr</a:t>
            </a:r>
            <a:r>
              <a:rPr lang="en-GB" dirty="0"/>
              <a:t> journals’ successful </a:t>
            </a:r>
            <a:r>
              <a:rPr lang="en-GB" i="1" dirty="0" err="1"/>
              <a:t>checkCIF</a:t>
            </a:r>
            <a:r>
              <a:rPr lang="en-GB" baseline="0" dirty="0"/>
              <a:t> </a:t>
            </a:r>
            <a:r>
              <a:rPr lang="en-GB" dirty="0"/>
              <a:t>validation approach to derived structural data sets and publications.</a:t>
            </a:r>
          </a:p>
        </p:txBody>
      </p:sp>
      <p:sp>
        <p:nvSpPr>
          <p:cNvPr id="4" name="Slide Number Placeholder 3"/>
          <p:cNvSpPr>
            <a:spLocks noGrp="1"/>
          </p:cNvSpPr>
          <p:nvPr>
            <p:ph type="sldNum" sz="quarter" idx="10"/>
          </p:nvPr>
        </p:nvSpPr>
        <p:spPr/>
        <p:txBody>
          <a:bodyPr/>
          <a:lstStyle/>
          <a:p>
            <a:fld id="{AD128FC5-4CE9-4E24-9524-29C0205E9483}" type="slidenum">
              <a:rPr lang="en-GB" smtClean="0"/>
              <a:t>36</a:t>
            </a:fld>
            <a:endParaRPr lang="en-GB"/>
          </a:p>
        </p:txBody>
      </p:sp>
    </p:spTree>
    <p:extLst>
      <p:ext uri="{BB962C8B-B14F-4D97-AF65-F5344CB8AC3E}">
        <p14:creationId xmlns:p14="http://schemas.microsoft.com/office/powerpoint/2010/main" val="3104624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few thoughts in response to Tobias Richter’s invitation</a:t>
            </a:r>
            <a:r>
              <a:rPr lang="en-GB" baseline="0" dirty="0"/>
              <a:t> to discuss this topic.</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37</a:t>
            </a:fld>
            <a:endParaRPr lang="en-GB"/>
          </a:p>
        </p:txBody>
      </p:sp>
    </p:spTree>
    <p:extLst>
      <p:ext uri="{BB962C8B-B14F-4D97-AF65-F5344CB8AC3E}">
        <p14:creationId xmlns:p14="http://schemas.microsoft.com/office/powerpoint/2010/main" val="2990413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keen to see continuing work to characterise areas of structural science not adequately covered by existing CIF dictionaries.</a:t>
            </a:r>
          </a:p>
        </p:txBody>
      </p:sp>
      <p:sp>
        <p:nvSpPr>
          <p:cNvPr id="4" name="Slide Number Placeholder 3"/>
          <p:cNvSpPr>
            <a:spLocks noGrp="1"/>
          </p:cNvSpPr>
          <p:nvPr>
            <p:ph type="sldNum" sz="quarter" idx="10"/>
          </p:nvPr>
        </p:nvSpPr>
        <p:spPr/>
        <p:txBody>
          <a:bodyPr/>
          <a:lstStyle/>
          <a:p>
            <a:fld id="{AD128FC5-4CE9-4E24-9524-29C0205E9483}" type="slidenum">
              <a:rPr lang="en-GB" smtClean="0"/>
              <a:t>38</a:t>
            </a:fld>
            <a:endParaRPr lang="en-GB"/>
          </a:p>
        </p:txBody>
      </p:sp>
    </p:spTree>
    <p:extLst>
      <p:ext uri="{BB962C8B-B14F-4D97-AF65-F5344CB8AC3E}">
        <p14:creationId xmlns:p14="http://schemas.microsoft.com/office/powerpoint/2010/main" val="3302150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keen to work with other communities to define areas of overlap or contiguous data descriptions.</a:t>
            </a:r>
          </a:p>
        </p:txBody>
      </p:sp>
      <p:sp>
        <p:nvSpPr>
          <p:cNvPr id="4" name="Slide Number Placeholder 3"/>
          <p:cNvSpPr>
            <a:spLocks noGrp="1"/>
          </p:cNvSpPr>
          <p:nvPr>
            <p:ph type="sldNum" sz="quarter" idx="10"/>
          </p:nvPr>
        </p:nvSpPr>
        <p:spPr/>
        <p:txBody>
          <a:bodyPr/>
          <a:lstStyle/>
          <a:p>
            <a:fld id="{AD128FC5-4CE9-4E24-9524-29C0205E9483}" type="slidenum">
              <a:rPr lang="en-GB" smtClean="0"/>
              <a:t>39</a:t>
            </a:fld>
            <a:endParaRPr lang="en-GB"/>
          </a:p>
        </p:txBody>
      </p:sp>
    </p:spTree>
    <p:extLst>
      <p:ext uri="{BB962C8B-B14F-4D97-AF65-F5344CB8AC3E}">
        <p14:creationId xmlns:p14="http://schemas.microsoft.com/office/powerpoint/2010/main" val="26143731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developing the tools to improve internal validation of data values and inter-relationships. For example, </a:t>
            </a:r>
            <a:r>
              <a:rPr lang="en-GB" dirty="0" err="1"/>
              <a:t>dREL</a:t>
            </a:r>
            <a:r>
              <a:rPr lang="en-GB" dirty="0"/>
              <a:t> is a very specific programming language developed to optimise such validation methods in CIF dictionaries constructed using</a:t>
            </a:r>
            <a:r>
              <a:rPr lang="en-GB" baseline="0" dirty="0"/>
              <a:t> the </a:t>
            </a:r>
            <a:r>
              <a:rPr lang="en-GB" baseline="0" dirty="0" err="1"/>
              <a:t>DDLm</a:t>
            </a:r>
            <a:r>
              <a:rPr lang="en-GB" baseline="0" dirty="0"/>
              <a:t> formalism. Note that it is perfectly feasible to maintain a dictionary (i.e. ontological schema) in CIF/</a:t>
            </a:r>
            <a:r>
              <a:rPr lang="en-GB" baseline="0" dirty="0" err="1"/>
              <a:t>DDLm</a:t>
            </a:r>
            <a:r>
              <a:rPr lang="en-GB" baseline="0" dirty="0"/>
              <a:t> formalism, defining terms whose use is not confined to CIF format files.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40</a:t>
            </a:fld>
            <a:endParaRPr lang="en-GB"/>
          </a:p>
        </p:txBody>
      </p:sp>
    </p:spTree>
    <p:extLst>
      <p:ext uri="{BB962C8B-B14F-4D97-AF65-F5344CB8AC3E}">
        <p14:creationId xmlns:p14="http://schemas.microsoft.com/office/powerpoint/2010/main" val="41977725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here are the current Chairs and lead investigators</a:t>
            </a:r>
            <a:r>
              <a:rPr lang="en-GB" baseline="0" dirty="0"/>
              <a:t> of these current activities.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41</a:t>
            </a:fld>
            <a:endParaRPr lang="en-GB"/>
          </a:p>
        </p:txBody>
      </p:sp>
    </p:spTree>
    <p:extLst>
      <p:ext uri="{BB962C8B-B14F-4D97-AF65-F5344CB8AC3E}">
        <p14:creationId xmlns:p14="http://schemas.microsoft.com/office/powerpoint/2010/main" val="924518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interoperability, there needs to be a standard vocabulary for the metadata or query terms. Within a domain, this is achievable – it was the original driver for CIF. Across</a:t>
            </a:r>
            <a:r>
              <a:rPr lang="en-GB" baseline="0" dirty="0"/>
              <a:t> domains it is more of a challenge, but the existence of particular sets of standards (e.g. the CIF dictionaries) provides a good starting point for identifying convergences or divergences of terminology between similar domains.</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5</a:t>
            </a:fld>
            <a:endParaRPr lang="en-GB"/>
          </a:p>
        </p:txBody>
      </p:sp>
    </p:spTree>
    <p:extLst>
      <p:ext uri="{BB962C8B-B14F-4D97-AF65-F5344CB8AC3E}">
        <p14:creationId xmlns:p14="http://schemas.microsoft.com/office/powerpoint/2010/main" val="14908110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tabulation of the CIF dictionaries under COMCIFS management illustrates the breadth of subject areas encompassed by the crystallography-based ontologies, and also the fact that they continue to be developed over time.</a:t>
            </a:r>
          </a:p>
        </p:txBody>
      </p:sp>
      <p:sp>
        <p:nvSpPr>
          <p:cNvPr id="4" name="Slide Number Placeholder 3"/>
          <p:cNvSpPr>
            <a:spLocks noGrp="1"/>
          </p:cNvSpPr>
          <p:nvPr>
            <p:ph type="sldNum" sz="quarter" idx="10"/>
          </p:nvPr>
        </p:nvSpPr>
        <p:spPr/>
        <p:txBody>
          <a:bodyPr/>
          <a:lstStyle/>
          <a:p>
            <a:fld id="{9787C71E-BC22-4A38-844E-4E466266AEF6}" type="slidenum">
              <a:rPr lang="en-GB" smtClean="0"/>
              <a:t>43</a:t>
            </a:fld>
            <a:endParaRPr lang="en-GB"/>
          </a:p>
        </p:txBody>
      </p:sp>
    </p:spTree>
    <p:extLst>
      <p:ext uri="{BB962C8B-B14F-4D97-AF65-F5344CB8AC3E}">
        <p14:creationId xmlns:p14="http://schemas.microsoft.com/office/powerpoint/2010/main" val="3297860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Worldwide</a:t>
            </a:r>
            <a:r>
              <a:rPr lang="en-GB" baseline="0" dirty="0"/>
              <a:t> Protein Data Bank has been managing CIF dictionaries relevant to biological databases and research since 2006. Again, there is a wide spread of subject areas and a continuing development effort.</a:t>
            </a:r>
            <a:endParaRPr lang="en-GB" dirty="0"/>
          </a:p>
        </p:txBody>
      </p:sp>
      <p:sp>
        <p:nvSpPr>
          <p:cNvPr id="4" name="Slide Number Placeholder 3"/>
          <p:cNvSpPr>
            <a:spLocks noGrp="1"/>
          </p:cNvSpPr>
          <p:nvPr>
            <p:ph type="sldNum" sz="quarter" idx="10"/>
          </p:nvPr>
        </p:nvSpPr>
        <p:spPr/>
        <p:txBody>
          <a:bodyPr/>
          <a:lstStyle/>
          <a:p>
            <a:fld id="{9787C71E-BC22-4A38-844E-4E466266AEF6}" type="slidenum">
              <a:rPr lang="en-GB" smtClean="0"/>
              <a:t>46</a:t>
            </a:fld>
            <a:endParaRPr lang="en-GB"/>
          </a:p>
        </p:txBody>
      </p:sp>
    </p:spTree>
    <p:extLst>
      <p:ext uri="{BB962C8B-B14F-4D97-AF65-F5344CB8AC3E}">
        <p14:creationId xmlns:p14="http://schemas.microsoft.com/office/powerpoint/2010/main" val="315295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Reusability absolutely demands access to the standard vocabularies, so</a:t>
            </a:r>
            <a:r>
              <a:rPr lang="en-GB" baseline="0" dirty="0"/>
              <a:t> that the new user/application is confident of the meaning of any data item. It is also greatly facilitated by having a relatively small set of well-defined file formats. Provided there is a standard vocabulary, format conversion is usually relatively straightforward. Within a closed ecosystem, a single file format would be the ideal; but often there are pragmatic reasons why multiple formats need to be supported. Nevertheless, mappings between different formats must be well defined, and are much easier to achieve with standard vocabularies in place.</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6</a:t>
            </a:fld>
            <a:endParaRPr lang="en-GB"/>
          </a:p>
        </p:txBody>
      </p:sp>
    </p:spTree>
    <p:extLst>
      <p:ext uri="{BB962C8B-B14F-4D97-AF65-F5344CB8AC3E}">
        <p14:creationId xmlns:p14="http://schemas.microsoft.com/office/powerpoint/2010/main" val="174467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generally helpful in data-related meetings to define what one means by ‘data’, because there are of course many types of data, and their volume and characteristics require somewhat different approaches in practice. Here I quickly run through the various types of crystallographic data that one might encounter, for two reasons. One is to make the point that they are all relevant to the full</a:t>
            </a:r>
            <a:r>
              <a:rPr lang="en-GB" baseline="0" dirty="0"/>
              <a:t> scientific record of a piece of research – parts, as it were, of a knowledge continuum. The other is to highlight that the Crystallographic Information Framework, which is the data exchange system developed and promoted by the </a:t>
            </a:r>
            <a:r>
              <a:rPr lang="en-GB" baseline="0" dirty="0" err="1"/>
              <a:t>IUCr</a:t>
            </a:r>
            <a:r>
              <a:rPr lang="en-GB" baseline="0" dirty="0"/>
              <a:t>, seeks to include all of these types of data, making it particularly useful as a unified model of knowledge representation. The raw data is probably the component that this meeting is most interested in, but it’s worth pointing out that synthetic approaches like CIF are beneficial in reducing the friction in moving along this knowledge spectrum, and that greatly helps the interoperability and reusability aspects of FAIR.</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7</a:t>
            </a:fld>
            <a:endParaRPr lang="en-GB"/>
          </a:p>
        </p:txBody>
      </p:sp>
    </p:spTree>
    <p:extLst>
      <p:ext uri="{BB962C8B-B14F-4D97-AF65-F5344CB8AC3E}">
        <p14:creationId xmlns:p14="http://schemas.microsoft.com/office/powerpoint/2010/main" val="2007800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processed data (in this sense) are more compact than the raw data captured at the instrument, and thus may lend themselves more readily to archiving for FAIR re-use. </a:t>
            </a:r>
            <a:r>
              <a:rPr lang="en-GB" dirty="0" err="1"/>
              <a:t>IUCr</a:t>
            </a:r>
            <a:r>
              <a:rPr lang="en-GB" dirty="0"/>
              <a:t> journals provide access to structure factors and Rietveld profiles for non-biological structures. Each data set has a unique DOI, though is not treated as a first-class digital object (i.e. they are “part of” a structural article). The PDB archives structure factors and NMR restraints for each biological structure, though – as far as I am aware – these do not have individual DOIs. The protein structure entries do.</a:t>
            </a:r>
          </a:p>
        </p:txBody>
      </p:sp>
      <p:sp>
        <p:nvSpPr>
          <p:cNvPr id="4" name="Slide Number Placeholder 3"/>
          <p:cNvSpPr>
            <a:spLocks noGrp="1"/>
          </p:cNvSpPr>
          <p:nvPr>
            <p:ph type="sldNum" sz="quarter" idx="10"/>
          </p:nvPr>
        </p:nvSpPr>
        <p:spPr/>
        <p:txBody>
          <a:bodyPr/>
          <a:lstStyle/>
          <a:p>
            <a:fld id="{AD128FC5-4CE9-4E24-9524-29C0205E9483}" type="slidenum">
              <a:rPr lang="en-GB" smtClean="0"/>
              <a:t>8</a:t>
            </a:fld>
            <a:endParaRPr lang="en-GB"/>
          </a:p>
        </p:txBody>
      </p:sp>
    </p:spTree>
    <p:extLst>
      <p:ext uri="{BB962C8B-B14F-4D97-AF65-F5344CB8AC3E}">
        <p14:creationId xmlns:p14="http://schemas.microsoft.com/office/powerpoint/2010/main" val="2056473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Derived data in this context are the molecular or crystal structure models, that in their turn are incorporated into the structural databases. Note that CCDC and the Crystallography Open Database (COD) encourage deposition of structure factors, because these are not always required by non-</a:t>
            </a:r>
            <a:r>
              <a:rPr lang="en-GB" dirty="0" err="1"/>
              <a:t>IUCr</a:t>
            </a:r>
            <a:r>
              <a:rPr lang="en-GB" dirty="0"/>
              <a:t> journals. </a:t>
            </a:r>
          </a:p>
        </p:txBody>
      </p:sp>
      <p:sp>
        <p:nvSpPr>
          <p:cNvPr id="4" name="Slide Number Placeholder 3"/>
          <p:cNvSpPr>
            <a:spLocks noGrp="1"/>
          </p:cNvSpPr>
          <p:nvPr>
            <p:ph type="sldNum" sz="quarter" idx="10"/>
          </p:nvPr>
        </p:nvSpPr>
        <p:spPr/>
        <p:txBody>
          <a:bodyPr/>
          <a:lstStyle/>
          <a:p>
            <a:fld id="{AD128FC5-4CE9-4E24-9524-29C0205E9483}" type="slidenum">
              <a:rPr lang="en-GB" smtClean="0"/>
              <a:t>9</a:t>
            </a:fld>
            <a:endParaRPr lang="en-GB"/>
          </a:p>
        </p:txBody>
      </p:sp>
    </p:spTree>
    <p:extLst>
      <p:ext uri="{BB962C8B-B14F-4D97-AF65-F5344CB8AC3E}">
        <p14:creationId xmlns:p14="http://schemas.microsoft.com/office/powerpoint/2010/main" val="3005615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a:t>
            </a:r>
            <a:r>
              <a:rPr lang="en-GB" baseline="0" dirty="0"/>
              <a:t> what I am calling ‘interpretative’ data are things like constraints and restraints applied during refinement. The CIF project has some difficulty in capturing these in a complete and objective way, since they are often ad hoc devices within particular software implementations. This illustrates the desirability (perhaps need) for archiving software alongside data and literature – fraught with problems, of course, because of machine dependencies, languages, supporting libraries – but also encourages research into capturing and/or defining algorithmic methods. [In a very modest way, </a:t>
            </a:r>
            <a:r>
              <a:rPr lang="en-GB" baseline="0" dirty="0" err="1"/>
              <a:t>DDLm</a:t>
            </a:r>
            <a:r>
              <a:rPr lang="en-GB" baseline="0" dirty="0"/>
              <a:t>/</a:t>
            </a:r>
            <a:r>
              <a:rPr lang="en-GB" baseline="0" dirty="0" err="1"/>
              <a:t>dREL</a:t>
            </a:r>
            <a:r>
              <a:rPr lang="en-GB" baseline="0" dirty="0"/>
              <a:t> may be the start of thinking about this in a general way.]</a:t>
            </a:r>
            <a:endParaRPr lang="en-GB" dirty="0"/>
          </a:p>
        </p:txBody>
      </p:sp>
      <p:sp>
        <p:nvSpPr>
          <p:cNvPr id="4" name="Slide Number Placeholder 3"/>
          <p:cNvSpPr>
            <a:spLocks noGrp="1"/>
          </p:cNvSpPr>
          <p:nvPr>
            <p:ph type="sldNum" sz="quarter" idx="10"/>
          </p:nvPr>
        </p:nvSpPr>
        <p:spPr/>
        <p:txBody>
          <a:bodyPr/>
          <a:lstStyle/>
          <a:p>
            <a:fld id="{AD128FC5-4CE9-4E24-9524-29C0205E9483}" type="slidenum">
              <a:rPr lang="en-GB" smtClean="0"/>
              <a:t>10</a:t>
            </a:fld>
            <a:endParaRPr lang="en-GB"/>
          </a:p>
        </p:txBody>
      </p:sp>
    </p:spTree>
    <p:extLst>
      <p:ext uri="{BB962C8B-B14F-4D97-AF65-F5344CB8AC3E}">
        <p14:creationId xmlns:p14="http://schemas.microsoft.com/office/powerpoint/2010/main" val="172922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737E8A7-0731-4AD7-9F95-A302F8C005E0}" type="datetimeFigureOut">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243501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737E8A7-0731-4AD7-9F95-A302F8C005E0}" type="datetimeFigureOut">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203575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737E8A7-0731-4AD7-9F95-A302F8C005E0}" type="datetimeFigureOut">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71698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737E8A7-0731-4AD7-9F95-A302F8C005E0}" type="datetimeFigureOut">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42318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7E8A7-0731-4AD7-9F95-A302F8C005E0}" type="datetimeFigureOut">
              <a:rPr lang="en-GB" smtClean="0"/>
              <a:t>04/11/2019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30003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737E8A7-0731-4AD7-9F95-A302F8C005E0}" type="datetimeFigureOut">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95783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737E8A7-0731-4AD7-9F95-A302F8C005E0}" type="datetimeFigureOut">
              <a:rPr lang="en-GB" smtClean="0"/>
              <a:t>04/11/2019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223547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737E8A7-0731-4AD7-9F95-A302F8C005E0}" type="datetimeFigureOut">
              <a:rPr lang="en-GB" smtClean="0"/>
              <a:t>04/11/2019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291324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7E8A7-0731-4AD7-9F95-A302F8C005E0}" type="datetimeFigureOut">
              <a:rPr lang="en-GB" smtClean="0"/>
              <a:t>04/11/2019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98376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7E8A7-0731-4AD7-9F95-A302F8C005E0}" type="datetimeFigureOut">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305175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7E8A7-0731-4AD7-9F95-A302F8C005E0}" type="datetimeFigureOut">
              <a:rPr lang="en-GB" smtClean="0"/>
              <a:t>04/11/2019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3DDD76-1703-4748-9C1A-EA3E124B88D1}" type="slidenum">
              <a:rPr lang="en-GB" smtClean="0"/>
              <a:t>‹#›</a:t>
            </a:fld>
            <a:endParaRPr lang="en-GB"/>
          </a:p>
        </p:txBody>
      </p:sp>
    </p:spTree>
    <p:extLst>
      <p:ext uri="{BB962C8B-B14F-4D97-AF65-F5344CB8AC3E}">
        <p14:creationId xmlns:p14="http://schemas.microsoft.com/office/powerpoint/2010/main" val="260782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7E8A7-0731-4AD7-9F95-A302F8C005E0}" type="datetimeFigureOut">
              <a:rPr lang="en-GB" smtClean="0"/>
              <a:t>04/11/2019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DDD76-1703-4748-9C1A-EA3E124B88D1}" type="slidenum">
              <a:rPr lang="en-GB" smtClean="0"/>
              <a:t>‹#›</a:t>
            </a:fld>
            <a:endParaRPr lang="en-GB"/>
          </a:p>
        </p:txBody>
      </p:sp>
    </p:spTree>
    <p:extLst>
      <p:ext uri="{BB962C8B-B14F-4D97-AF65-F5344CB8AC3E}">
        <p14:creationId xmlns:p14="http://schemas.microsoft.com/office/powerpoint/2010/main" val="3997255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ucr.org/resources/data/dddw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force11.org/group/fairgroup/fairprinciple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mailto:john.helliwell@manchester.ac.uk"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mailto:l.m.j.kroon-batenburg@uu.nl" TargetMode="External"/><Relationship Id="rId4" Type="http://schemas.openxmlformats.org/officeDocument/2006/relationships/hyperlink" Target="mailto:jamesrhester@gmail.com"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FAIR crystallographic data</a:t>
            </a:r>
            <a:br>
              <a:rPr lang="en-GB" dirty="0"/>
            </a:br>
            <a:endParaRPr lang="en-GB" dirty="0"/>
          </a:p>
        </p:txBody>
      </p:sp>
      <p:sp>
        <p:nvSpPr>
          <p:cNvPr id="3" name="Subtitle 2"/>
          <p:cNvSpPr>
            <a:spLocks noGrp="1"/>
          </p:cNvSpPr>
          <p:nvPr>
            <p:ph type="subTitle" idx="1"/>
          </p:nvPr>
        </p:nvSpPr>
        <p:spPr/>
        <p:txBody>
          <a:bodyPr>
            <a:normAutofit fontScale="77500" lnSpcReduction="20000"/>
          </a:bodyPr>
          <a:lstStyle/>
          <a:p>
            <a:r>
              <a:rPr lang="en-GB" dirty="0"/>
              <a:t>Brian McMahon</a:t>
            </a:r>
          </a:p>
          <a:p>
            <a:r>
              <a:rPr lang="en-GB" dirty="0"/>
              <a:t>International Union of Crystallography</a:t>
            </a:r>
          </a:p>
          <a:p>
            <a:r>
              <a:rPr lang="en-GB" dirty="0"/>
              <a:t>5 Abbey Square</a:t>
            </a:r>
          </a:p>
          <a:p>
            <a:r>
              <a:rPr lang="en-GB" dirty="0"/>
              <a:t>Chester CH1 2HU, UK</a:t>
            </a:r>
          </a:p>
          <a:p>
            <a:r>
              <a:rPr lang="en-GB" dirty="0"/>
              <a:t>bm@iucr.org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57808" y="4893733"/>
            <a:ext cx="1110192" cy="111019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4893732"/>
            <a:ext cx="1110193" cy="1110193"/>
          </a:xfrm>
          <a:prstGeom prst="rect">
            <a:avLst/>
          </a:prstGeom>
        </p:spPr>
      </p:pic>
    </p:spTree>
    <p:extLst>
      <p:ext uri="{BB962C8B-B14F-4D97-AF65-F5344CB8AC3E}">
        <p14:creationId xmlns:p14="http://schemas.microsoft.com/office/powerpoint/2010/main" val="275989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we mean by ‘data’?</a:t>
            </a:r>
          </a:p>
        </p:txBody>
      </p:sp>
      <p:pic>
        <p:nvPicPr>
          <p:cNvPr id="4" name="Picture 3"/>
          <p:cNvPicPr>
            <a:picLocks noChangeAspect="1"/>
          </p:cNvPicPr>
          <p:nvPr/>
        </p:nvPicPr>
        <p:blipFill>
          <a:blip r:embed="rId3"/>
          <a:stretch>
            <a:fillRect/>
          </a:stretch>
        </p:blipFill>
        <p:spPr>
          <a:xfrm>
            <a:off x="206594" y="2371401"/>
            <a:ext cx="1882939" cy="2034678"/>
          </a:xfrm>
          <a:prstGeom prst="rect">
            <a:avLst/>
          </a:prstGeom>
        </p:spPr>
      </p:pic>
      <p:sp>
        <p:nvSpPr>
          <p:cNvPr id="6" name="Content Placeholder 2"/>
          <p:cNvSpPr txBox="1">
            <a:spLocks/>
          </p:cNvSpPr>
          <p:nvPr/>
        </p:nvSpPr>
        <p:spPr>
          <a:xfrm>
            <a:off x="157803" y="1492493"/>
            <a:ext cx="2467908" cy="1017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buFont typeface="Arial" panose="020B0604020202020204" pitchFamily="34" charset="0"/>
              <a:buNone/>
            </a:pPr>
            <a:r>
              <a:rPr lang="en-GB" altLang="en-US" sz="2600" b="1" dirty="0"/>
              <a:t>‘Raw’ data</a:t>
            </a:r>
          </a:p>
          <a:p>
            <a:pPr marL="0" indent="0">
              <a:lnSpc>
                <a:spcPct val="110000"/>
              </a:lnSpc>
              <a:spcBef>
                <a:spcPts val="0"/>
              </a:spcBef>
              <a:buFont typeface="Arial" panose="020B0604020202020204" pitchFamily="34" charset="0"/>
              <a:buNone/>
            </a:pPr>
            <a:endParaRPr lang="en-GB" altLang="en-US" sz="1600" dirty="0"/>
          </a:p>
          <a:p>
            <a:pPr marL="0" indent="0">
              <a:lnSpc>
                <a:spcPct val="110000"/>
              </a:lnSpc>
              <a:spcBef>
                <a:spcPts val="0"/>
              </a:spcBef>
              <a:buFont typeface="Arial" panose="020B0604020202020204" pitchFamily="34" charset="0"/>
              <a:buNone/>
            </a:pPr>
            <a:r>
              <a:rPr lang="en-GB" altLang="en-US" sz="2000" dirty="0"/>
              <a:t>Numerical data </a:t>
            </a:r>
            <a:r>
              <a:rPr lang="en-GB" altLang="en-US" sz="2200" dirty="0"/>
              <a:t>collected</a:t>
            </a:r>
            <a:r>
              <a:rPr lang="en-GB" altLang="en-US" sz="2000" dirty="0"/>
              <a:t> directly from an experimental apparatus </a:t>
            </a:r>
            <a:endParaRPr lang="en-GB" sz="2000" dirty="0"/>
          </a:p>
        </p:txBody>
      </p:sp>
      <p:pic>
        <p:nvPicPr>
          <p:cNvPr id="7" name="Picture 6"/>
          <p:cNvPicPr>
            <a:picLocks noChangeAspect="1"/>
          </p:cNvPicPr>
          <p:nvPr/>
        </p:nvPicPr>
        <p:blipFill>
          <a:blip r:embed="rId4"/>
          <a:stretch>
            <a:fillRect/>
          </a:stretch>
        </p:blipFill>
        <p:spPr>
          <a:xfrm>
            <a:off x="2822499" y="2509929"/>
            <a:ext cx="2651990" cy="4115157"/>
          </a:xfrm>
          <a:prstGeom prst="rect">
            <a:avLst/>
          </a:prstGeom>
        </p:spPr>
      </p:pic>
      <p:pic>
        <p:nvPicPr>
          <p:cNvPr id="8" name="Picture 7"/>
          <p:cNvPicPr>
            <a:picLocks noChangeAspect="1"/>
          </p:cNvPicPr>
          <p:nvPr/>
        </p:nvPicPr>
        <p:blipFill>
          <a:blip r:embed="rId5"/>
          <a:stretch>
            <a:fillRect/>
          </a:stretch>
        </p:blipFill>
        <p:spPr>
          <a:xfrm>
            <a:off x="5809410" y="2575591"/>
            <a:ext cx="2860138" cy="1830488"/>
          </a:xfrm>
          <a:prstGeom prst="rect">
            <a:avLst/>
          </a:prstGeom>
        </p:spPr>
      </p:pic>
      <p:sp>
        <p:nvSpPr>
          <p:cNvPr id="9" name="Content Placeholder 2"/>
          <p:cNvSpPr txBox="1">
            <a:spLocks/>
          </p:cNvSpPr>
          <p:nvPr/>
        </p:nvSpPr>
        <p:spPr bwMode="auto">
          <a:xfrm>
            <a:off x="2737019" y="1394863"/>
            <a:ext cx="2822950"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pPr>
            <a:r>
              <a:rPr lang="en-GB" altLang="en-US" sz="1800" b="1" dirty="0"/>
              <a:t>‘Processed’ data</a:t>
            </a:r>
          </a:p>
          <a:p>
            <a:pPr marL="0" indent="0">
              <a:lnSpc>
                <a:spcPct val="100000"/>
              </a:lnSpc>
              <a:spcBef>
                <a:spcPts val="0"/>
              </a:spcBef>
            </a:pPr>
            <a:endParaRPr lang="en-GB" altLang="en-US" sz="800" dirty="0"/>
          </a:p>
          <a:p>
            <a:pPr marL="0" indent="0">
              <a:lnSpc>
                <a:spcPct val="100000"/>
              </a:lnSpc>
              <a:spcBef>
                <a:spcPts val="0"/>
              </a:spcBef>
            </a:pPr>
            <a:r>
              <a:rPr lang="en-GB" altLang="en-US" sz="1400" dirty="0"/>
              <a:t>Reduced, calibrated, processed numerical observations</a:t>
            </a:r>
          </a:p>
          <a:p>
            <a:endParaRPr lang="en-GB" dirty="0"/>
          </a:p>
        </p:txBody>
      </p:sp>
      <p:sp>
        <p:nvSpPr>
          <p:cNvPr id="10" name="Content Placeholder 2"/>
          <p:cNvSpPr txBox="1">
            <a:spLocks/>
          </p:cNvSpPr>
          <p:nvPr/>
        </p:nvSpPr>
        <p:spPr bwMode="auto">
          <a:xfrm>
            <a:off x="5723929" y="1394862"/>
            <a:ext cx="3118146"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GB" altLang="en-US" sz="1800" b="1" dirty="0"/>
              <a:t>‘Derived’ data</a:t>
            </a:r>
          </a:p>
          <a:p>
            <a:pPr marL="0" indent="0">
              <a:lnSpc>
                <a:spcPct val="100000"/>
              </a:lnSpc>
              <a:spcBef>
                <a:spcPts val="0"/>
              </a:spcBef>
            </a:pPr>
            <a:r>
              <a:rPr lang="en-GB" altLang="en-US" sz="1400" dirty="0"/>
              <a:t>Numerical description of the parameters of a calculated structure model</a:t>
            </a:r>
            <a:endParaRPr lang="en-GB" dirty="0"/>
          </a:p>
        </p:txBody>
      </p:sp>
      <p:sp>
        <p:nvSpPr>
          <p:cNvPr id="11" name="Rectangle 10"/>
          <p:cNvSpPr/>
          <p:nvPr/>
        </p:nvSpPr>
        <p:spPr>
          <a:xfrm>
            <a:off x="5723929" y="4735967"/>
            <a:ext cx="3014629" cy="984885"/>
          </a:xfrm>
          <a:prstGeom prst="rect">
            <a:avLst/>
          </a:prstGeom>
        </p:spPr>
        <p:txBody>
          <a:bodyPr wrap="square">
            <a:spAutoFit/>
          </a:bodyPr>
          <a:lstStyle/>
          <a:p>
            <a:pPr marL="0" lvl="1">
              <a:defRPr/>
            </a:pPr>
            <a:r>
              <a:rPr lang="en-GB" sz="1600" b="1" dirty="0"/>
              <a:t>‘Interpretative’ data</a:t>
            </a:r>
          </a:p>
          <a:p>
            <a:pPr marL="0" lvl="1">
              <a:defRPr/>
            </a:pPr>
            <a:r>
              <a:rPr lang="en-GB" sz="1400" dirty="0"/>
              <a:t>Variable parameters in the experimental set-up or numerical modelling and interpretation</a:t>
            </a:r>
          </a:p>
        </p:txBody>
      </p:sp>
    </p:spTree>
    <p:extLst>
      <p:ext uri="{BB962C8B-B14F-4D97-AF65-F5344CB8AC3E}">
        <p14:creationId xmlns:p14="http://schemas.microsoft.com/office/powerpoint/2010/main" val="73631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we mean by ‘data’?</a:t>
            </a:r>
          </a:p>
        </p:txBody>
      </p:sp>
      <p:pic>
        <p:nvPicPr>
          <p:cNvPr id="4" name="Picture 3"/>
          <p:cNvPicPr>
            <a:picLocks noChangeAspect="1"/>
          </p:cNvPicPr>
          <p:nvPr/>
        </p:nvPicPr>
        <p:blipFill>
          <a:blip r:embed="rId3"/>
          <a:stretch>
            <a:fillRect/>
          </a:stretch>
        </p:blipFill>
        <p:spPr>
          <a:xfrm>
            <a:off x="206594" y="2371401"/>
            <a:ext cx="1882939" cy="2034678"/>
          </a:xfrm>
          <a:prstGeom prst="rect">
            <a:avLst/>
          </a:prstGeom>
        </p:spPr>
      </p:pic>
      <p:sp>
        <p:nvSpPr>
          <p:cNvPr id="6" name="Content Placeholder 2"/>
          <p:cNvSpPr txBox="1">
            <a:spLocks/>
          </p:cNvSpPr>
          <p:nvPr/>
        </p:nvSpPr>
        <p:spPr>
          <a:xfrm>
            <a:off x="157803" y="1492493"/>
            <a:ext cx="2467908" cy="1017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buFont typeface="Arial" panose="020B0604020202020204" pitchFamily="34" charset="0"/>
              <a:buNone/>
            </a:pPr>
            <a:r>
              <a:rPr lang="en-GB" altLang="en-US" sz="2600" b="1" dirty="0"/>
              <a:t>‘Raw’ data</a:t>
            </a:r>
          </a:p>
          <a:p>
            <a:pPr marL="0" indent="0">
              <a:lnSpc>
                <a:spcPct val="110000"/>
              </a:lnSpc>
              <a:spcBef>
                <a:spcPts val="0"/>
              </a:spcBef>
              <a:buFont typeface="Arial" panose="020B0604020202020204" pitchFamily="34" charset="0"/>
              <a:buNone/>
            </a:pPr>
            <a:endParaRPr lang="en-GB" altLang="en-US" sz="1600" dirty="0"/>
          </a:p>
          <a:p>
            <a:pPr marL="0" indent="0">
              <a:lnSpc>
                <a:spcPct val="110000"/>
              </a:lnSpc>
              <a:spcBef>
                <a:spcPts val="0"/>
              </a:spcBef>
              <a:buFont typeface="Arial" panose="020B0604020202020204" pitchFamily="34" charset="0"/>
              <a:buNone/>
            </a:pPr>
            <a:r>
              <a:rPr lang="en-GB" altLang="en-US" sz="2000" dirty="0"/>
              <a:t>Numerical data </a:t>
            </a:r>
            <a:r>
              <a:rPr lang="en-GB" altLang="en-US" sz="2200" dirty="0"/>
              <a:t>collected</a:t>
            </a:r>
            <a:r>
              <a:rPr lang="en-GB" altLang="en-US" sz="2000" dirty="0"/>
              <a:t> directly from an experimental apparatus </a:t>
            </a:r>
            <a:endParaRPr lang="en-GB" sz="2000" dirty="0"/>
          </a:p>
        </p:txBody>
      </p:sp>
      <p:pic>
        <p:nvPicPr>
          <p:cNvPr id="7" name="Picture 6"/>
          <p:cNvPicPr>
            <a:picLocks noChangeAspect="1"/>
          </p:cNvPicPr>
          <p:nvPr/>
        </p:nvPicPr>
        <p:blipFill>
          <a:blip r:embed="rId4"/>
          <a:stretch>
            <a:fillRect/>
          </a:stretch>
        </p:blipFill>
        <p:spPr>
          <a:xfrm>
            <a:off x="2822499" y="2509929"/>
            <a:ext cx="2651990" cy="4115157"/>
          </a:xfrm>
          <a:prstGeom prst="rect">
            <a:avLst/>
          </a:prstGeom>
        </p:spPr>
      </p:pic>
      <p:pic>
        <p:nvPicPr>
          <p:cNvPr id="8" name="Picture 7"/>
          <p:cNvPicPr>
            <a:picLocks noChangeAspect="1"/>
          </p:cNvPicPr>
          <p:nvPr/>
        </p:nvPicPr>
        <p:blipFill>
          <a:blip r:embed="rId5"/>
          <a:stretch>
            <a:fillRect/>
          </a:stretch>
        </p:blipFill>
        <p:spPr>
          <a:xfrm>
            <a:off x="5809410" y="2575591"/>
            <a:ext cx="2860138" cy="1830488"/>
          </a:xfrm>
          <a:prstGeom prst="rect">
            <a:avLst/>
          </a:prstGeom>
        </p:spPr>
      </p:pic>
      <p:sp>
        <p:nvSpPr>
          <p:cNvPr id="9" name="Content Placeholder 2"/>
          <p:cNvSpPr txBox="1">
            <a:spLocks/>
          </p:cNvSpPr>
          <p:nvPr/>
        </p:nvSpPr>
        <p:spPr bwMode="auto">
          <a:xfrm>
            <a:off x="2737019" y="1394863"/>
            <a:ext cx="2822950"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pPr>
            <a:r>
              <a:rPr lang="en-GB" altLang="en-US" sz="1800" b="1" dirty="0"/>
              <a:t>‘Processed’ data</a:t>
            </a:r>
          </a:p>
          <a:p>
            <a:pPr marL="0" indent="0">
              <a:lnSpc>
                <a:spcPct val="100000"/>
              </a:lnSpc>
              <a:spcBef>
                <a:spcPts val="0"/>
              </a:spcBef>
            </a:pPr>
            <a:endParaRPr lang="en-GB" altLang="en-US" sz="800" dirty="0"/>
          </a:p>
          <a:p>
            <a:pPr marL="0" indent="0">
              <a:lnSpc>
                <a:spcPct val="100000"/>
              </a:lnSpc>
              <a:spcBef>
                <a:spcPts val="0"/>
              </a:spcBef>
            </a:pPr>
            <a:r>
              <a:rPr lang="en-GB" altLang="en-US" sz="1400" dirty="0"/>
              <a:t>Reduced, calibrated, processed numerical observations</a:t>
            </a:r>
          </a:p>
          <a:p>
            <a:endParaRPr lang="en-GB" dirty="0"/>
          </a:p>
        </p:txBody>
      </p:sp>
      <p:sp>
        <p:nvSpPr>
          <p:cNvPr id="10" name="Content Placeholder 2"/>
          <p:cNvSpPr txBox="1">
            <a:spLocks/>
          </p:cNvSpPr>
          <p:nvPr/>
        </p:nvSpPr>
        <p:spPr bwMode="auto">
          <a:xfrm>
            <a:off x="5723929" y="1394862"/>
            <a:ext cx="3118146"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GB" altLang="en-US" sz="1800" b="1" dirty="0"/>
              <a:t>‘Derived’ data</a:t>
            </a:r>
          </a:p>
          <a:p>
            <a:pPr marL="0" indent="0">
              <a:lnSpc>
                <a:spcPct val="100000"/>
              </a:lnSpc>
              <a:spcBef>
                <a:spcPts val="0"/>
              </a:spcBef>
            </a:pPr>
            <a:r>
              <a:rPr lang="en-GB" altLang="en-US" sz="1400" dirty="0"/>
              <a:t>Numerical description of the parameters of a calculated structure model</a:t>
            </a:r>
            <a:endParaRPr lang="en-GB" dirty="0"/>
          </a:p>
        </p:txBody>
      </p:sp>
      <p:sp>
        <p:nvSpPr>
          <p:cNvPr id="11" name="Rectangle 10"/>
          <p:cNvSpPr/>
          <p:nvPr/>
        </p:nvSpPr>
        <p:spPr>
          <a:xfrm>
            <a:off x="5723929" y="4735967"/>
            <a:ext cx="3014629" cy="984885"/>
          </a:xfrm>
          <a:prstGeom prst="rect">
            <a:avLst/>
          </a:prstGeom>
        </p:spPr>
        <p:txBody>
          <a:bodyPr wrap="square">
            <a:spAutoFit/>
          </a:bodyPr>
          <a:lstStyle/>
          <a:p>
            <a:pPr marL="0" lvl="1">
              <a:defRPr/>
            </a:pPr>
            <a:r>
              <a:rPr lang="en-GB" sz="1600" b="1" dirty="0"/>
              <a:t>‘Interpretative’ data</a:t>
            </a:r>
          </a:p>
          <a:p>
            <a:pPr marL="0" lvl="1">
              <a:defRPr/>
            </a:pPr>
            <a:r>
              <a:rPr lang="en-GB" sz="1400" dirty="0"/>
              <a:t>Variable parameters in the experimental set-up or numerical modelling and interpretation</a:t>
            </a:r>
          </a:p>
        </p:txBody>
      </p:sp>
      <p:sp>
        <p:nvSpPr>
          <p:cNvPr id="12" name="TextBox 11"/>
          <p:cNvSpPr txBox="1"/>
          <p:nvPr/>
        </p:nvSpPr>
        <p:spPr>
          <a:xfrm>
            <a:off x="206594" y="4449780"/>
            <a:ext cx="2084197" cy="369332"/>
          </a:xfrm>
          <a:prstGeom prst="rect">
            <a:avLst/>
          </a:prstGeom>
          <a:noFill/>
        </p:spPr>
        <p:txBody>
          <a:bodyPr wrap="square" rtlCol="0">
            <a:spAutoFit/>
          </a:bodyPr>
          <a:lstStyle/>
          <a:p>
            <a:r>
              <a:rPr lang="en-GB" b="1" dirty="0"/>
              <a:t>Annotation</a:t>
            </a: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864" y="4968451"/>
            <a:ext cx="2130643" cy="1656635"/>
          </a:xfrm>
          <a:prstGeom prst="rect">
            <a:avLst/>
          </a:prstGeom>
        </p:spPr>
      </p:pic>
    </p:spTree>
    <p:extLst>
      <p:ext uri="{BB962C8B-B14F-4D97-AF65-F5344CB8AC3E}">
        <p14:creationId xmlns:p14="http://schemas.microsoft.com/office/powerpoint/2010/main" val="414537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we mean by ‘data’?</a:t>
            </a:r>
          </a:p>
        </p:txBody>
      </p:sp>
      <p:pic>
        <p:nvPicPr>
          <p:cNvPr id="4" name="Picture 3"/>
          <p:cNvPicPr>
            <a:picLocks noChangeAspect="1"/>
          </p:cNvPicPr>
          <p:nvPr/>
        </p:nvPicPr>
        <p:blipFill>
          <a:blip r:embed="rId3"/>
          <a:stretch>
            <a:fillRect/>
          </a:stretch>
        </p:blipFill>
        <p:spPr>
          <a:xfrm>
            <a:off x="206594" y="2371401"/>
            <a:ext cx="1882939" cy="2034678"/>
          </a:xfrm>
          <a:prstGeom prst="rect">
            <a:avLst/>
          </a:prstGeom>
        </p:spPr>
      </p:pic>
      <p:sp>
        <p:nvSpPr>
          <p:cNvPr id="6" name="Content Placeholder 2"/>
          <p:cNvSpPr txBox="1">
            <a:spLocks/>
          </p:cNvSpPr>
          <p:nvPr/>
        </p:nvSpPr>
        <p:spPr>
          <a:xfrm>
            <a:off x="157803" y="1492493"/>
            <a:ext cx="2467908" cy="1017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buFont typeface="Arial" panose="020B0604020202020204" pitchFamily="34" charset="0"/>
              <a:buNone/>
            </a:pPr>
            <a:r>
              <a:rPr lang="en-GB" altLang="en-US" sz="2600" b="1" dirty="0"/>
              <a:t>‘Raw’ data</a:t>
            </a:r>
          </a:p>
          <a:p>
            <a:pPr marL="0" indent="0">
              <a:lnSpc>
                <a:spcPct val="110000"/>
              </a:lnSpc>
              <a:spcBef>
                <a:spcPts val="0"/>
              </a:spcBef>
              <a:buFont typeface="Arial" panose="020B0604020202020204" pitchFamily="34" charset="0"/>
              <a:buNone/>
            </a:pPr>
            <a:endParaRPr lang="en-GB" altLang="en-US" sz="1600" dirty="0"/>
          </a:p>
          <a:p>
            <a:pPr marL="0" indent="0">
              <a:lnSpc>
                <a:spcPct val="110000"/>
              </a:lnSpc>
              <a:spcBef>
                <a:spcPts val="0"/>
              </a:spcBef>
              <a:buFont typeface="Arial" panose="020B0604020202020204" pitchFamily="34" charset="0"/>
              <a:buNone/>
            </a:pPr>
            <a:r>
              <a:rPr lang="en-GB" altLang="en-US" sz="2000" dirty="0"/>
              <a:t>Numerical data </a:t>
            </a:r>
            <a:r>
              <a:rPr lang="en-GB" altLang="en-US" sz="2200" dirty="0"/>
              <a:t>collected</a:t>
            </a:r>
            <a:r>
              <a:rPr lang="en-GB" altLang="en-US" sz="2000" dirty="0"/>
              <a:t> directly from an experimental apparatus </a:t>
            </a:r>
            <a:endParaRPr lang="en-GB" sz="2000" dirty="0"/>
          </a:p>
        </p:txBody>
      </p:sp>
      <p:pic>
        <p:nvPicPr>
          <p:cNvPr id="7" name="Picture 6"/>
          <p:cNvPicPr>
            <a:picLocks noChangeAspect="1"/>
          </p:cNvPicPr>
          <p:nvPr/>
        </p:nvPicPr>
        <p:blipFill>
          <a:blip r:embed="rId4"/>
          <a:stretch>
            <a:fillRect/>
          </a:stretch>
        </p:blipFill>
        <p:spPr>
          <a:xfrm>
            <a:off x="2822499" y="2509929"/>
            <a:ext cx="2651990" cy="4115157"/>
          </a:xfrm>
          <a:prstGeom prst="rect">
            <a:avLst/>
          </a:prstGeom>
        </p:spPr>
      </p:pic>
      <p:pic>
        <p:nvPicPr>
          <p:cNvPr id="8" name="Picture 7"/>
          <p:cNvPicPr>
            <a:picLocks noChangeAspect="1"/>
          </p:cNvPicPr>
          <p:nvPr/>
        </p:nvPicPr>
        <p:blipFill>
          <a:blip r:embed="rId5"/>
          <a:stretch>
            <a:fillRect/>
          </a:stretch>
        </p:blipFill>
        <p:spPr>
          <a:xfrm>
            <a:off x="5809410" y="2575591"/>
            <a:ext cx="2860138" cy="1830488"/>
          </a:xfrm>
          <a:prstGeom prst="rect">
            <a:avLst/>
          </a:prstGeom>
        </p:spPr>
      </p:pic>
      <p:sp>
        <p:nvSpPr>
          <p:cNvPr id="9" name="Content Placeholder 2"/>
          <p:cNvSpPr txBox="1">
            <a:spLocks/>
          </p:cNvSpPr>
          <p:nvPr/>
        </p:nvSpPr>
        <p:spPr bwMode="auto">
          <a:xfrm>
            <a:off x="2737019" y="1394863"/>
            <a:ext cx="2822950"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pPr>
            <a:r>
              <a:rPr lang="en-GB" altLang="en-US" sz="1800" b="1" dirty="0"/>
              <a:t>‘Processed’ data</a:t>
            </a:r>
          </a:p>
          <a:p>
            <a:pPr marL="0" indent="0">
              <a:lnSpc>
                <a:spcPct val="100000"/>
              </a:lnSpc>
              <a:spcBef>
                <a:spcPts val="0"/>
              </a:spcBef>
            </a:pPr>
            <a:endParaRPr lang="en-GB" altLang="en-US" sz="800" dirty="0"/>
          </a:p>
          <a:p>
            <a:pPr marL="0" indent="0">
              <a:lnSpc>
                <a:spcPct val="100000"/>
              </a:lnSpc>
              <a:spcBef>
                <a:spcPts val="0"/>
              </a:spcBef>
            </a:pPr>
            <a:r>
              <a:rPr lang="en-GB" altLang="en-US" sz="1400" dirty="0"/>
              <a:t>Reduced, calibrated, processed numerical observations</a:t>
            </a:r>
          </a:p>
          <a:p>
            <a:endParaRPr lang="en-GB" dirty="0"/>
          </a:p>
        </p:txBody>
      </p:sp>
      <p:sp>
        <p:nvSpPr>
          <p:cNvPr id="10" name="Content Placeholder 2"/>
          <p:cNvSpPr txBox="1">
            <a:spLocks/>
          </p:cNvSpPr>
          <p:nvPr/>
        </p:nvSpPr>
        <p:spPr bwMode="auto">
          <a:xfrm>
            <a:off x="5723929" y="1394862"/>
            <a:ext cx="3118146"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GB" altLang="en-US" sz="1800" b="1" dirty="0"/>
              <a:t>‘Derived’ data</a:t>
            </a:r>
          </a:p>
          <a:p>
            <a:pPr marL="0" indent="0">
              <a:lnSpc>
                <a:spcPct val="100000"/>
              </a:lnSpc>
              <a:spcBef>
                <a:spcPts val="0"/>
              </a:spcBef>
            </a:pPr>
            <a:r>
              <a:rPr lang="en-GB" altLang="en-US" sz="1400" dirty="0"/>
              <a:t>Numerical description of the parameters of a calculated structure model</a:t>
            </a:r>
            <a:endParaRPr lang="en-GB" dirty="0"/>
          </a:p>
        </p:txBody>
      </p:sp>
      <p:sp>
        <p:nvSpPr>
          <p:cNvPr id="11" name="Rectangle 10"/>
          <p:cNvSpPr/>
          <p:nvPr/>
        </p:nvSpPr>
        <p:spPr>
          <a:xfrm>
            <a:off x="5723929" y="4735967"/>
            <a:ext cx="3014629" cy="984885"/>
          </a:xfrm>
          <a:prstGeom prst="rect">
            <a:avLst/>
          </a:prstGeom>
        </p:spPr>
        <p:txBody>
          <a:bodyPr wrap="square">
            <a:spAutoFit/>
          </a:bodyPr>
          <a:lstStyle/>
          <a:p>
            <a:pPr marL="0" lvl="1">
              <a:defRPr/>
            </a:pPr>
            <a:r>
              <a:rPr lang="en-GB" sz="1600" b="1" dirty="0"/>
              <a:t>‘Interpretative’ data</a:t>
            </a:r>
          </a:p>
          <a:p>
            <a:pPr marL="0" lvl="1">
              <a:defRPr/>
            </a:pPr>
            <a:r>
              <a:rPr lang="en-GB" sz="1400" dirty="0"/>
              <a:t>Variable parameters in the experimental set-up or numerical modelling and interpretation</a:t>
            </a:r>
          </a:p>
        </p:txBody>
      </p:sp>
      <p:sp>
        <p:nvSpPr>
          <p:cNvPr id="12" name="TextBox 11"/>
          <p:cNvSpPr txBox="1"/>
          <p:nvPr/>
        </p:nvSpPr>
        <p:spPr>
          <a:xfrm>
            <a:off x="206594" y="4449780"/>
            <a:ext cx="2084197" cy="369332"/>
          </a:xfrm>
          <a:prstGeom prst="rect">
            <a:avLst/>
          </a:prstGeom>
          <a:noFill/>
        </p:spPr>
        <p:txBody>
          <a:bodyPr wrap="square" rtlCol="0">
            <a:spAutoFit/>
          </a:bodyPr>
          <a:lstStyle/>
          <a:p>
            <a:r>
              <a:rPr lang="en-GB" b="1" dirty="0"/>
              <a:t>Annotation</a:t>
            </a:r>
          </a:p>
        </p:txBody>
      </p:sp>
      <p:sp>
        <p:nvSpPr>
          <p:cNvPr id="13" name="TextBox 12"/>
          <p:cNvSpPr txBox="1"/>
          <p:nvPr/>
        </p:nvSpPr>
        <p:spPr>
          <a:xfrm>
            <a:off x="8987998" y="82064"/>
            <a:ext cx="1690777" cy="369332"/>
          </a:xfrm>
          <a:prstGeom prst="rect">
            <a:avLst/>
          </a:prstGeom>
          <a:noFill/>
        </p:spPr>
        <p:txBody>
          <a:bodyPr wrap="square" rtlCol="0">
            <a:spAutoFit/>
          </a:bodyPr>
          <a:lstStyle/>
          <a:p>
            <a:r>
              <a:rPr lang="en-GB" b="1" dirty="0"/>
              <a:t>Commentary</a:t>
            </a: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864" y="4968451"/>
            <a:ext cx="2130643" cy="1656635"/>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t="1179"/>
          <a:stretch/>
        </p:blipFill>
        <p:spPr>
          <a:xfrm>
            <a:off x="9091516" y="582503"/>
            <a:ext cx="2210347" cy="2940821"/>
          </a:xfrm>
          <a:prstGeom prst="rect">
            <a:avLst/>
          </a:prstGeom>
          <a:ln>
            <a:solidFill>
              <a:schemeClr val="bg2">
                <a:lumMod val="75000"/>
              </a:schemeClr>
            </a:solidFill>
          </a:ln>
        </p:spPr>
      </p:pic>
    </p:spTree>
    <p:extLst>
      <p:ext uri="{BB962C8B-B14F-4D97-AF65-F5344CB8AC3E}">
        <p14:creationId xmlns:p14="http://schemas.microsoft.com/office/powerpoint/2010/main" val="119391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we mean by ‘data’?</a:t>
            </a:r>
          </a:p>
        </p:txBody>
      </p:sp>
      <p:pic>
        <p:nvPicPr>
          <p:cNvPr id="4" name="Picture 3"/>
          <p:cNvPicPr>
            <a:picLocks noChangeAspect="1"/>
          </p:cNvPicPr>
          <p:nvPr/>
        </p:nvPicPr>
        <p:blipFill>
          <a:blip r:embed="rId3"/>
          <a:stretch>
            <a:fillRect/>
          </a:stretch>
        </p:blipFill>
        <p:spPr>
          <a:xfrm>
            <a:off x="206594" y="2371401"/>
            <a:ext cx="1882939" cy="2034678"/>
          </a:xfrm>
          <a:prstGeom prst="rect">
            <a:avLst/>
          </a:prstGeom>
        </p:spPr>
      </p:pic>
      <p:sp>
        <p:nvSpPr>
          <p:cNvPr id="6" name="Content Placeholder 2"/>
          <p:cNvSpPr txBox="1">
            <a:spLocks/>
          </p:cNvSpPr>
          <p:nvPr/>
        </p:nvSpPr>
        <p:spPr>
          <a:xfrm>
            <a:off x="157803" y="1492493"/>
            <a:ext cx="2467908" cy="1017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buFont typeface="Arial" panose="020B0604020202020204" pitchFamily="34" charset="0"/>
              <a:buNone/>
            </a:pPr>
            <a:r>
              <a:rPr lang="en-GB" altLang="en-US" sz="2600" b="1" dirty="0"/>
              <a:t>‘Raw’ data</a:t>
            </a:r>
          </a:p>
          <a:p>
            <a:pPr marL="0" indent="0">
              <a:lnSpc>
                <a:spcPct val="110000"/>
              </a:lnSpc>
              <a:spcBef>
                <a:spcPts val="0"/>
              </a:spcBef>
              <a:buFont typeface="Arial" panose="020B0604020202020204" pitchFamily="34" charset="0"/>
              <a:buNone/>
            </a:pPr>
            <a:endParaRPr lang="en-GB" altLang="en-US" sz="1600" dirty="0"/>
          </a:p>
          <a:p>
            <a:pPr marL="0" indent="0">
              <a:lnSpc>
                <a:spcPct val="110000"/>
              </a:lnSpc>
              <a:spcBef>
                <a:spcPts val="0"/>
              </a:spcBef>
              <a:buFont typeface="Arial" panose="020B0604020202020204" pitchFamily="34" charset="0"/>
              <a:buNone/>
            </a:pPr>
            <a:r>
              <a:rPr lang="en-GB" altLang="en-US" sz="2000" dirty="0"/>
              <a:t>Numerical data </a:t>
            </a:r>
            <a:r>
              <a:rPr lang="en-GB" altLang="en-US" sz="2200" dirty="0"/>
              <a:t>collected</a:t>
            </a:r>
            <a:r>
              <a:rPr lang="en-GB" altLang="en-US" sz="2000" dirty="0"/>
              <a:t> directly from an experimental apparatus </a:t>
            </a:r>
            <a:endParaRPr lang="en-GB" sz="2000" dirty="0"/>
          </a:p>
        </p:txBody>
      </p:sp>
      <p:pic>
        <p:nvPicPr>
          <p:cNvPr id="7" name="Picture 6"/>
          <p:cNvPicPr>
            <a:picLocks noChangeAspect="1"/>
          </p:cNvPicPr>
          <p:nvPr/>
        </p:nvPicPr>
        <p:blipFill>
          <a:blip r:embed="rId4"/>
          <a:stretch>
            <a:fillRect/>
          </a:stretch>
        </p:blipFill>
        <p:spPr>
          <a:xfrm>
            <a:off x="2822499" y="2509929"/>
            <a:ext cx="2651990" cy="4115157"/>
          </a:xfrm>
          <a:prstGeom prst="rect">
            <a:avLst/>
          </a:prstGeom>
        </p:spPr>
      </p:pic>
      <p:pic>
        <p:nvPicPr>
          <p:cNvPr id="8" name="Picture 7"/>
          <p:cNvPicPr>
            <a:picLocks noChangeAspect="1"/>
          </p:cNvPicPr>
          <p:nvPr/>
        </p:nvPicPr>
        <p:blipFill>
          <a:blip r:embed="rId5"/>
          <a:stretch>
            <a:fillRect/>
          </a:stretch>
        </p:blipFill>
        <p:spPr>
          <a:xfrm>
            <a:off x="5809410" y="2575591"/>
            <a:ext cx="2860138" cy="1830488"/>
          </a:xfrm>
          <a:prstGeom prst="rect">
            <a:avLst/>
          </a:prstGeom>
        </p:spPr>
      </p:pic>
      <p:sp>
        <p:nvSpPr>
          <p:cNvPr id="9" name="Content Placeholder 2"/>
          <p:cNvSpPr txBox="1">
            <a:spLocks/>
          </p:cNvSpPr>
          <p:nvPr/>
        </p:nvSpPr>
        <p:spPr bwMode="auto">
          <a:xfrm>
            <a:off x="2737019" y="1394863"/>
            <a:ext cx="2822950"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pPr>
            <a:r>
              <a:rPr lang="en-GB" altLang="en-US" sz="1800" b="1" dirty="0"/>
              <a:t>‘Processed’ data</a:t>
            </a:r>
          </a:p>
          <a:p>
            <a:pPr marL="0" indent="0">
              <a:lnSpc>
                <a:spcPct val="100000"/>
              </a:lnSpc>
              <a:spcBef>
                <a:spcPts val="0"/>
              </a:spcBef>
            </a:pPr>
            <a:endParaRPr lang="en-GB" altLang="en-US" sz="800" dirty="0"/>
          </a:p>
          <a:p>
            <a:pPr marL="0" indent="0">
              <a:lnSpc>
                <a:spcPct val="100000"/>
              </a:lnSpc>
              <a:spcBef>
                <a:spcPts val="0"/>
              </a:spcBef>
            </a:pPr>
            <a:r>
              <a:rPr lang="en-GB" altLang="en-US" sz="1400" dirty="0"/>
              <a:t>Reduced, calibrated, processed numerical observations</a:t>
            </a:r>
          </a:p>
          <a:p>
            <a:endParaRPr lang="en-GB" dirty="0"/>
          </a:p>
        </p:txBody>
      </p:sp>
      <p:sp>
        <p:nvSpPr>
          <p:cNvPr id="10" name="Content Placeholder 2"/>
          <p:cNvSpPr txBox="1">
            <a:spLocks/>
          </p:cNvSpPr>
          <p:nvPr/>
        </p:nvSpPr>
        <p:spPr bwMode="auto">
          <a:xfrm>
            <a:off x="5723929" y="1394862"/>
            <a:ext cx="3118146"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GB" altLang="en-US" sz="1800" b="1" dirty="0"/>
              <a:t>‘Derived’ data</a:t>
            </a:r>
          </a:p>
          <a:p>
            <a:pPr marL="0" indent="0">
              <a:lnSpc>
                <a:spcPct val="100000"/>
              </a:lnSpc>
              <a:spcBef>
                <a:spcPts val="0"/>
              </a:spcBef>
            </a:pPr>
            <a:r>
              <a:rPr lang="en-GB" altLang="en-US" sz="1400" dirty="0"/>
              <a:t>Numerical description of the parameters of a calculated structure model</a:t>
            </a:r>
            <a:endParaRPr lang="en-GB" dirty="0"/>
          </a:p>
        </p:txBody>
      </p:sp>
      <p:sp>
        <p:nvSpPr>
          <p:cNvPr id="11" name="Rectangle 10"/>
          <p:cNvSpPr/>
          <p:nvPr/>
        </p:nvSpPr>
        <p:spPr>
          <a:xfrm>
            <a:off x="5723929" y="4735967"/>
            <a:ext cx="3014629" cy="984885"/>
          </a:xfrm>
          <a:prstGeom prst="rect">
            <a:avLst/>
          </a:prstGeom>
        </p:spPr>
        <p:txBody>
          <a:bodyPr wrap="square">
            <a:spAutoFit/>
          </a:bodyPr>
          <a:lstStyle/>
          <a:p>
            <a:pPr marL="0" lvl="1">
              <a:defRPr/>
            </a:pPr>
            <a:r>
              <a:rPr lang="en-GB" sz="1600" b="1" dirty="0"/>
              <a:t>‘Interpretative’ data</a:t>
            </a:r>
          </a:p>
          <a:p>
            <a:pPr marL="0" lvl="1">
              <a:defRPr/>
            </a:pPr>
            <a:r>
              <a:rPr lang="en-GB" sz="1400" dirty="0"/>
              <a:t>Variable parameters in the experimental set-up or numerical modelling and interpretation</a:t>
            </a:r>
          </a:p>
        </p:txBody>
      </p:sp>
      <p:sp>
        <p:nvSpPr>
          <p:cNvPr id="12" name="TextBox 11"/>
          <p:cNvSpPr txBox="1"/>
          <p:nvPr/>
        </p:nvSpPr>
        <p:spPr>
          <a:xfrm>
            <a:off x="206594" y="4449780"/>
            <a:ext cx="2084197" cy="369332"/>
          </a:xfrm>
          <a:prstGeom prst="rect">
            <a:avLst/>
          </a:prstGeom>
          <a:noFill/>
        </p:spPr>
        <p:txBody>
          <a:bodyPr wrap="square" rtlCol="0">
            <a:spAutoFit/>
          </a:bodyPr>
          <a:lstStyle/>
          <a:p>
            <a:r>
              <a:rPr lang="en-GB" b="1" dirty="0"/>
              <a:t>Annotation</a:t>
            </a:r>
          </a:p>
        </p:txBody>
      </p:sp>
      <p:sp>
        <p:nvSpPr>
          <p:cNvPr id="13" name="TextBox 12"/>
          <p:cNvSpPr txBox="1"/>
          <p:nvPr/>
        </p:nvSpPr>
        <p:spPr>
          <a:xfrm>
            <a:off x="8987998" y="82064"/>
            <a:ext cx="1690777" cy="369332"/>
          </a:xfrm>
          <a:prstGeom prst="rect">
            <a:avLst/>
          </a:prstGeom>
          <a:noFill/>
        </p:spPr>
        <p:txBody>
          <a:bodyPr wrap="square" rtlCol="0">
            <a:spAutoFit/>
          </a:bodyPr>
          <a:lstStyle/>
          <a:p>
            <a:r>
              <a:rPr lang="en-GB" b="1" dirty="0"/>
              <a:t>Commentary</a:t>
            </a: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864" y="4968451"/>
            <a:ext cx="2130643" cy="1656635"/>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t="1179"/>
          <a:stretch/>
        </p:blipFill>
        <p:spPr>
          <a:xfrm>
            <a:off x="9091516" y="582503"/>
            <a:ext cx="2210347" cy="2940821"/>
          </a:xfrm>
          <a:prstGeom prst="rect">
            <a:avLst/>
          </a:prstGeom>
          <a:ln>
            <a:solidFill>
              <a:schemeClr val="bg2">
                <a:lumMod val="75000"/>
              </a:schemeClr>
            </a:solidFill>
          </a:ln>
        </p:spPr>
      </p:pic>
      <p:sp>
        <p:nvSpPr>
          <p:cNvPr id="16" name="TextBox 15"/>
          <p:cNvSpPr txBox="1"/>
          <p:nvPr/>
        </p:nvSpPr>
        <p:spPr>
          <a:xfrm>
            <a:off x="8918989" y="3615743"/>
            <a:ext cx="1855406" cy="369332"/>
          </a:xfrm>
          <a:prstGeom prst="rect">
            <a:avLst/>
          </a:prstGeom>
          <a:noFill/>
        </p:spPr>
        <p:txBody>
          <a:bodyPr wrap="square" rtlCol="0">
            <a:spAutoFit/>
          </a:bodyPr>
          <a:lstStyle/>
          <a:p>
            <a:r>
              <a:rPr lang="en-GB" b="1" dirty="0"/>
              <a:t>‘Reference’ data</a:t>
            </a: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91516" y="4164488"/>
            <a:ext cx="2511012" cy="2441902"/>
          </a:xfrm>
          <a:prstGeom prst="rect">
            <a:avLst/>
          </a:prstGeom>
        </p:spPr>
      </p:pic>
    </p:spTree>
    <p:extLst>
      <p:ext uri="{BB962C8B-B14F-4D97-AF65-F5344CB8AC3E}">
        <p14:creationId xmlns:p14="http://schemas.microsoft.com/office/powerpoint/2010/main" val="17345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Crystallographic Information Framework</a:t>
            </a:r>
          </a:p>
        </p:txBody>
      </p:sp>
      <p:sp>
        <p:nvSpPr>
          <p:cNvPr id="3" name="Content Placeholder 2"/>
          <p:cNvSpPr>
            <a:spLocks noGrp="1"/>
          </p:cNvSpPr>
          <p:nvPr>
            <p:ph idx="1"/>
          </p:nvPr>
        </p:nvSpPr>
        <p:spPr/>
        <p:txBody>
          <a:bodyPr/>
          <a:lstStyle/>
          <a:p>
            <a:r>
              <a:rPr lang="en-GB" dirty="0"/>
              <a:t>Interoperable across all types of crystallographic data</a:t>
            </a:r>
          </a:p>
        </p:txBody>
      </p:sp>
    </p:spTree>
    <p:extLst>
      <p:ext uri="{BB962C8B-B14F-4D97-AF65-F5344CB8AC3E}">
        <p14:creationId xmlns:p14="http://schemas.microsoft.com/office/powerpoint/2010/main" val="346492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114"/>
          <p:cNvSpPr>
            <a:spLocks noChangeArrowheads="1"/>
          </p:cNvSpPr>
          <p:nvPr/>
        </p:nvSpPr>
        <p:spPr bwMode="auto">
          <a:xfrm>
            <a:off x="2959895" y="4062596"/>
            <a:ext cx="142875" cy="142875"/>
          </a:xfrm>
          <a:prstGeom prst="rect">
            <a:avLst/>
          </a:prstGeom>
          <a:solidFill>
            <a:srgbClr val="CC6600"/>
          </a:solidFill>
          <a:ln w="9525" algn="ctr">
            <a:solidFill>
              <a:srgbClr val="CC6600"/>
            </a:solidFill>
            <a:round/>
            <a:headEnd/>
            <a:tailEnd/>
          </a:ln>
        </p:spPr>
        <p:txBody>
          <a:bodyPr wrap="none" anchor="ctr"/>
          <a:lstStyle/>
          <a:p>
            <a:endParaRPr lang="en-US" sz="1200">
              <a:latin typeface="Calibri" pitchFamily="34" charset="0"/>
              <a:cs typeface="Times New Roman" pitchFamily="18" charset="0"/>
            </a:endParaRPr>
          </a:p>
        </p:txBody>
      </p:sp>
      <p:sp>
        <p:nvSpPr>
          <p:cNvPr id="4" name="Title 1"/>
          <p:cNvSpPr txBox="1">
            <a:spLocks/>
          </p:cNvSpPr>
          <p:nvPr/>
        </p:nvSpPr>
        <p:spPr>
          <a:xfrm>
            <a:off x="2530476" y="212115"/>
            <a:ext cx="7508875"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a:ea typeface="Arial Unicode MS"/>
              </a:rPr>
              <a:t>A coherent information flow</a:t>
            </a:r>
          </a:p>
        </p:txBody>
      </p:sp>
      <p:sp>
        <p:nvSpPr>
          <p:cNvPr id="5" name="Rounded Rectangle 2"/>
          <p:cNvSpPr>
            <a:spLocks noChangeArrowheads="1"/>
          </p:cNvSpPr>
          <p:nvPr/>
        </p:nvSpPr>
        <p:spPr bwMode="auto">
          <a:xfrm>
            <a:off x="1816101" y="1782152"/>
            <a:ext cx="1512887" cy="863600"/>
          </a:xfrm>
          <a:prstGeom prst="roundRect">
            <a:avLst>
              <a:gd name="adj" fmla="val 16667"/>
            </a:avLst>
          </a:prstGeom>
          <a:noFill/>
          <a:ln w="9525" algn="ctr">
            <a:noFill/>
            <a:round/>
            <a:headEnd/>
            <a:tailEnd/>
          </a:ln>
        </p:spPr>
        <p:txBody>
          <a:bodyPr wrap="none" anchor="ctr"/>
          <a:lstStyle/>
          <a:p>
            <a:endParaRPr lang="en-US" sz="1200">
              <a:latin typeface="Calibri" pitchFamily="34" charset="0"/>
              <a:cs typeface="Times New Roman" pitchFamily="18" charset="0"/>
            </a:endParaRPr>
          </a:p>
        </p:txBody>
      </p:sp>
      <p:sp>
        <p:nvSpPr>
          <p:cNvPr id="6" name="Rounded Rectangle 3"/>
          <p:cNvSpPr>
            <a:spLocks noChangeArrowheads="1"/>
          </p:cNvSpPr>
          <p:nvPr/>
        </p:nvSpPr>
        <p:spPr bwMode="auto">
          <a:xfrm>
            <a:off x="1960562" y="1998053"/>
            <a:ext cx="1944688" cy="936625"/>
          </a:xfrm>
          <a:prstGeom prst="roundRect">
            <a:avLst>
              <a:gd name="adj" fmla="val 16667"/>
            </a:avLst>
          </a:prstGeom>
          <a:noFill/>
          <a:ln w="9525" algn="ctr">
            <a:noFill/>
            <a:round/>
            <a:headEnd/>
            <a:tailEnd/>
          </a:ln>
        </p:spPr>
        <p:txBody>
          <a:bodyPr wrap="none" anchor="ctr"/>
          <a:lstStyle/>
          <a:p>
            <a:endParaRPr lang="en-US" sz="1200">
              <a:latin typeface="Calibri" pitchFamily="34" charset="0"/>
              <a:cs typeface="Times New Roman" pitchFamily="18" charset="0"/>
            </a:endParaRPr>
          </a:p>
        </p:txBody>
      </p:sp>
      <p:sp>
        <p:nvSpPr>
          <p:cNvPr id="8" name="Rounded Rectangle 4"/>
          <p:cNvSpPr>
            <a:spLocks noChangeArrowheads="1"/>
          </p:cNvSpPr>
          <p:nvPr/>
        </p:nvSpPr>
        <p:spPr bwMode="auto">
          <a:xfrm>
            <a:off x="1960563" y="2429852"/>
            <a:ext cx="1439863" cy="914400"/>
          </a:xfrm>
          <a:prstGeom prst="roundRect">
            <a:avLst>
              <a:gd name="adj" fmla="val 16667"/>
            </a:avLst>
          </a:prstGeom>
          <a:noFill/>
          <a:ln w="28575" algn="ctr">
            <a:solidFill>
              <a:srgbClr val="990099"/>
            </a:solidFill>
            <a:round/>
            <a:headEnd/>
            <a:tailEnd/>
          </a:ln>
        </p:spPr>
        <p:txBody>
          <a:bodyPr wrap="none" anchor="ctr"/>
          <a:lstStyle/>
          <a:p>
            <a:endParaRPr lang="en-US" sz="1200">
              <a:latin typeface="Calibri" pitchFamily="34" charset="0"/>
              <a:cs typeface="Times New Roman" pitchFamily="18" charset="0"/>
            </a:endParaRPr>
          </a:p>
        </p:txBody>
      </p:sp>
      <p:sp>
        <p:nvSpPr>
          <p:cNvPr id="9" name="TextBox 14"/>
          <p:cNvSpPr txBox="1">
            <a:spLocks noChangeArrowheads="1"/>
          </p:cNvSpPr>
          <p:nvPr/>
        </p:nvSpPr>
        <p:spPr bwMode="auto">
          <a:xfrm>
            <a:off x="2105025" y="2574315"/>
            <a:ext cx="1223964" cy="646331"/>
          </a:xfrm>
          <a:prstGeom prst="rect">
            <a:avLst/>
          </a:prstGeom>
          <a:noFill/>
          <a:ln w="28575">
            <a:noFill/>
            <a:miter lim="800000"/>
            <a:headEnd/>
            <a:tailEnd/>
          </a:ln>
        </p:spPr>
        <p:txBody>
          <a:bodyPr>
            <a:spAutoFit/>
          </a:bodyPr>
          <a:lstStyle/>
          <a:p>
            <a:r>
              <a:rPr lang="en-GB" sz="1200" dirty="0">
                <a:latin typeface="Calibri" pitchFamily="34" charset="0"/>
                <a:cs typeface="Arial" charset="0"/>
              </a:rPr>
              <a:t>Experiment</a:t>
            </a:r>
          </a:p>
          <a:p>
            <a:r>
              <a:rPr lang="en-GB" sz="1200" dirty="0">
                <a:latin typeface="Calibri" pitchFamily="34" charset="0"/>
                <a:cs typeface="Arial" charset="0"/>
              </a:rPr>
              <a:t>(facility or laboratory)</a:t>
            </a:r>
          </a:p>
        </p:txBody>
      </p:sp>
      <p:sp>
        <p:nvSpPr>
          <p:cNvPr id="11" name="Rounded Rectangle 5"/>
          <p:cNvSpPr>
            <a:spLocks noChangeArrowheads="1"/>
          </p:cNvSpPr>
          <p:nvPr/>
        </p:nvSpPr>
        <p:spPr bwMode="auto">
          <a:xfrm>
            <a:off x="5200650" y="2429852"/>
            <a:ext cx="1511300" cy="914400"/>
          </a:xfrm>
          <a:prstGeom prst="roundRect">
            <a:avLst>
              <a:gd name="adj" fmla="val 16667"/>
            </a:avLst>
          </a:prstGeom>
          <a:noFill/>
          <a:ln w="28575" algn="ctr">
            <a:solidFill>
              <a:srgbClr val="990099"/>
            </a:solidFill>
            <a:round/>
            <a:headEnd/>
            <a:tailEnd/>
          </a:ln>
        </p:spPr>
        <p:txBody>
          <a:bodyPr wrap="none" anchor="ctr"/>
          <a:lstStyle/>
          <a:p>
            <a:endParaRPr lang="en-US" sz="1200">
              <a:latin typeface="Calibri" pitchFamily="34" charset="0"/>
              <a:cs typeface="Times New Roman" pitchFamily="18" charset="0"/>
            </a:endParaRPr>
          </a:p>
        </p:txBody>
      </p:sp>
      <p:sp>
        <p:nvSpPr>
          <p:cNvPr id="12" name="TextBox 15"/>
          <p:cNvSpPr txBox="1">
            <a:spLocks noChangeArrowheads="1"/>
          </p:cNvSpPr>
          <p:nvPr/>
        </p:nvSpPr>
        <p:spPr bwMode="auto">
          <a:xfrm>
            <a:off x="5283200" y="2510815"/>
            <a:ext cx="1368425" cy="646331"/>
          </a:xfrm>
          <a:prstGeom prst="rect">
            <a:avLst/>
          </a:prstGeom>
          <a:noFill/>
          <a:ln w="28575">
            <a:noFill/>
            <a:miter lim="800000"/>
            <a:headEnd/>
            <a:tailEnd/>
          </a:ln>
        </p:spPr>
        <p:txBody>
          <a:bodyPr>
            <a:spAutoFit/>
          </a:bodyPr>
          <a:lstStyle/>
          <a:p>
            <a:r>
              <a:rPr lang="en-GB" sz="1200">
                <a:latin typeface="Calibri" pitchFamily="34" charset="0"/>
                <a:cs typeface="Arial" charset="0"/>
              </a:rPr>
              <a:t>Structure solution and refinement</a:t>
            </a:r>
          </a:p>
          <a:p>
            <a:r>
              <a:rPr lang="en-GB" sz="1200">
                <a:latin typeface="Calibri" pitchFamily="34" charset="0"/>
                <a:cs typeface="Arial" charset="0"/>
              </a:rPr>
              <a:t>(laboratory)</a:t>
            </a:r>
          </a:p>
        </p:txBody>
      </p:sp>
      <p:sp>
        <p:nvSpPr>
          <p:cNvPr id="14" name="Rounded Rectangle 6"/>
          <p:cNvSpPr>
            <a:spLocks noChangeArrowheads="1"/>
          </p:cNvSpPr>
          <p:nvPr/>
        </p:nvSpPr>
        <p:spPr bwMode="auto">
          <a:xfrm>
            <a:off x="7216775" y="1637690"/>
            <a:ext cx="914400" cy="914400"/>
          </a:xfrm>
          <a:prstGeom prst="roundRect">
            <a:avLst>
              <a:gd name="adj" fmla="val 16667"/>
            </a:avLst>
          </a:prstGeom>
          <a:noFill/>
          <a:ln w="28575" algn="ctr">
            <a:solidFill>
              <a:srgbClr val="990099"/>
            </a:solidFill>
            <a:round/>
            <a:headEnd/>
            <a:tailEnd/>
          </a:ln>
        </p:spPr>
        <p:txBody>
          <a:bodyPr wrap="none" anchor="ctr"/>
          <a:lstStyle/>
          <a:p>
            <a:endParaRPr lang="en-US" sz="1200">
              <a:latin typeface="Calibri" pitchFamily="34" charset="0"/>
              <a:cs typeface="Times New Roman" pitchFamily="18" charset="0"/>
            </a:endParaRPr>
          </a:p>
        </p:txBody>
      </p:sp>
      <p:sp>
        <p:nvSpPr>
          <p:cNvPr id="15" name="TextBox 16"/>
          <p:cNvSpPr txBox="1">
            <a:spLocks noChangeArrowheads="1"/>
          </p:cNvSpPr>
          <p:nvPr/>
        </p:nvSpPr>
        <p:spPr bwMode="auto">
          <a:xfrm>
            <a:off x="7299800" y="1853590"/>
            <a:ext cx="780575" cy="461665"/>
          </a:xfrm>
          <a:prstGeom prst="rect">
            <a:avLst/>
          </a:prstGeom>
          <a:noFill/>
          <a:ln w="28575">
            <a:noFill/>
            <a:miter lim="800000"/>
            <a:headEnd/>
            <a:tailEnd/>
          </a:ln>
        </p:spPr>
        <p:txBody>
          <a:bodyPr>
            <a:spAutoFit/>
          </a:bodyPr>
          <a:lstStyle/>
          <a:p>
            <a:r>
              <a:rPr lang="en-GB" sz="1200">
                <a:latin typeface="Calibri" pitchFamily="34" charset="0"/>
                <a:cs typeface="Arial" charset="0"/>
              </a:rPr>
              <a:t>IUCr journals</a:t>
            </a:r>
          </a:p>
        </p:txBody>
      </p:sp>
      <p:sp>
        <p:nvSpPr>
          <p:cNvPr id="17" name="Rounded Rectangle 7"/>
          <p:cNvSpPr>
            <a:spLocks noChangeArrowheads="1"/>
          </p:cNvSpPr>
          <p:nvPr/>
        </p:nvSpPr>
        <p:spPr bwMode="auto">
          <a:xfrm>
            <a:off x="7216776" y="3079140"/>
            <a:ext cx="1063625" cy="914400"/>
          </a:xfrm>
          <a:prstGeom prst="roundRect">
            <a:avLst>
              <a:gd name="adj" fmla="val 16667"/>
            </a:avLst>
          </a:prstGeom>
          <a:noFill/>
          <a:ln w="28575" algn="ctr">
            <a:solidFill>
              <a:srgbClr val="990099"/>
            </a:solidFill>
            <a:round/>
            <a:headEnd/>
            <a:tailEnd/>
          </a:ln>
        </p:spPr>
        <p:txBody>
          <a:bodyPr wrap="none" anchor="ctr"/>
          <a:lstStyle/>
          <a:p>
            <a:endParaRPr lang="en-US" sz="1200">
              <a:latin typeface="Calibri" pitchFamily="34" charset="0"/>
              <a:cs typeface="Times New Roman" pitchFamily="18" charset="0"/>
            </a:endParaRPr>
          </a:p>
        </p:txBody>
      </p:sp>
      <p:sp>
        <p:nvSpPr>
          <p:cNvPr id="18" name="TextBox 17"/>
          <p:cNvSpPr txBox="1">
            <a:spLocks noChangeArrowheads="1"/>
          </p:cNvSpPr>
          <p:nvPr/>
        </p:nvSpPr>
        <p:spPr bwMode="auto">
          <a:xfrm>
            <a:off x="7299871" y="3295040"/>
            <a:ext cx="838343" cy="461665"/>
          </a:xfrm>
          <a:prstGeom prst="rect">
            <a:avLst/>
          </a:prstGeom>
          <a:noFill/>
          <a:ln w="28575">
            <a:noFill/>
            <a:miter lim="800000"/>
            <a:headEnd/>
            <a:tailEnd/>
          </a:ln>
        </p:spPr>
        <p:txBody>
          <a:bodyPr>
            <a:spAutoFit/>
          </a:bodyPr>
          <a:lstStyle/>
          <a:p>
            <a:r>
              <a:rPr lang="en-GB" sz="1200">
                <a:latin typeface="Calibri" pitchFamily="34" charset="0"/>
                <a:cs typeface="Arial" charset="0"/>
              </a:rPr>
              <a:t>Other journals</a:t>
            </a:r>
          </a:p>
        </p:txBody>
      </p:sp>
      <p:sp>
        <p:nvSpPr>
          <p:cNvPr id="20" name="Rounded Rectangle 8"/>
          <p:cNvSpPr>
            <a:spLocks noChangeArrowheads="1"/>
          </p:cNvSpPr>
          <p:nvPr/>
        </p:nvSpPr>
        <p:spPr bwMode="auto">
          <a:xfrm>
            <a:off x="9088438" y="1637690"/>
            <a:ext cx="914400" cy="914400"/>
          </a:xfrm>
          <a:prstGeom prst="roundRect">
            <a:avLst>
              <a:gd name="adj" fmla="val 16667"/>
            </a:avLst>
          </a:prstGeom>
          <a:noFill/>
          <a:ln w="28575" algn="ctr">
            <a:solidFill>
              <a:srgbClr val="990099"/>
            </a:solidFill>
            <a:round/>
            <a:headEnd/>
            <a:tailEnd/>
          </a:ln>
        </p:spPr>
        <p:txBody>
          <a:bodyPr wrap="none" anchor="ctr"/>
          <a:lstStyle/>
          <a:p>
            <a:endParaRPr lang="en-US" sz="1200">
              <a:latin typeface="Calibri" pitchFamily="34" charset="0"/>
              <a:cs typeface="Times New Roman" pitchFamily="18" charset="0"/>
            </a:endParaRPr>
          </a:p>
        </p:txBody>
      </p:sp>
      <p:sp>
        <p:nvSpPr>
          <p:cNvPr id="21" name="TextBox 18"/>
          <p:cNvSpPr txBox="1">
            <a:spLocks noChangeArrowheads="1"/>
          </p:cNvSpPr>
          <p:nvPr/>
        </p:nvSpPr>
        <p:spPr bwMode="auto">
          <a:xfrm>
            <a:off x="9088438" y="1709127"/>
            <a:ext cx="936625" cy="646331"/>
          </a:xfrm>
          <a:prstGeom prst="rect">
            <a:avLst/>
          </a:prstGeom>
          <a:noFill/>
          <a:ln w="28575">
            <a:noFill/>
            <a:miter lim="800000"/>
            <a:headEnd/>
            <a:tailEnd/>
          </a:ln>
        </p:spPr>
        <p:txBody>
          <a:bodyPr>
            <a:spAutoFit/>
          </a:bodyPr>
          <a:lstStyle/>
          <a:p>
            <a:r>
              <a:rPr lang="en-GB" sz="1200" dirty="0">
                <a:latin typeface="Calibri" pitchFamily="34" charset="0"/>
                <a:cs typeface="Arial" charset="0"/>
              </a:rPr>
              <a:t>Chemistry databases</a:t>
            </a:r>
          </a:p>
          <a:p>
            <a:r>
              <a:rPr lang="en-GB" sz="1200" dirty="0">
                <a:latin typeface="Calibri" pitchFamily="34" charset="0"/>
                <a:cs typeface="Arial" charset="0"/>
              </a:rPr>
              <a:t> (</a:t>
            </a:r>
            <a:r>
              <a:rPr lang="en-GB" sz="1200" i="1" dirty="0">
                <a:latin typeface="Calibri" pitchFamily="34" charset="0"/>
                <a:cs typeface="Arial" charset="0"/>
              </a:rPr>
              <a:t>e.g.</a:t>
            </a:r>
            <a:r>
              <a:rPr lang="en-GB" sz="1200" dirty="0">
                <a:latin typeface="Calibri" pitchFamily="34" charset="0"/>
                <a:cs typeface="Arial" charset="0"/>
              </a:rPr>
              <a:t> CCDC)</a:t>
            </a:r>
          </a:p>
        </p:txBody>
      </p:sp>
      <p:sp>
        <p:nvSpPr>
          <p:cNvPr id="23" name="Rounded Rectangle 9"/>
          <p:cNvSpPr>
            <a:spLocks noChangeArrowheads="1"/>
          </p:cNvSpPr>
          <p:nvPr/>
        </p:nvSpPr>
        <p:spPr bwMode="auto">
          <a:xfrm>
            <a:off x="8945563" y="3079140"/>
            <a:ext cx="914400" cy="914400"/>
          </a:xfrm>
          <a:prstGeom prst="roundRect">
            <a:avLst>
              <a:gd name="adj" fmla="val 16667"/>
            </a:avLst>
          </a:prstGeom>
          <a:noFill/>
          <a:ln w="28575" algn="ctr">
            <a:solidFill>
              <a:srgbClr val="990099"/>
            </a:solidFill>
            <a:round/>
            <a:headEnd/>
            <a:tailEnd/>
          </a:ln>
        </p:spPr>
        <p:txBody>
          <a:bodyPr wrap="none" anchor="ctr"/>
          <a:lstStyle/>
          <a:p>
            <a:endParaRPr lang="en-US" sz="1200">
              <a:latin typeface="Calibri" pitchFamily="34" charset="0"/>
              <a:cs typeface="Times New Roman" pitchFamily="18" charset="0"/>
            </a:endParaRPr>
          </a:p>
        </p:txBody>
      </p:sp>
      <p:sp>
        <p:nvSpPr>
          <p:cNvPr id="24" name="TextBox 19"/>
          <p:cNvSpPr txBox="1">
            <a:spLocks noChangeArrowheads="1"/>
          </p:cNvSpPr>
          <p:nvPr/>
        </p:nvSpPr>
        <p:spPr bwMode="auto">
          <a:xfrm>
            <a:off x="8945563" y="3079140"/>
            <a:ext cx="936625" cy="830997"/>
          </a:xfrm>
          <a:prstGeom prst="rect">
            <a:avLst/>
          </a:prstGeom>
          <a:noFill/>
          <a:ln w="28575">
            <a:noFill/>
            <a:miter lim="800000"/>
            <a:headEnd/>
            <a:tailEnd/>
          </a:ln>
        </p:spPr>
        <p:txBody>
          <a:bodyPr>
            <a:spAutoFit/>
          </a:bodyPr>
          <a:lstStyle/>
          <a:p>
            <a:r>
              <a:rPr lang="en-GB" sz="1200" dirty="0">
                <a:latin typeface="Calibri" pitchFamily="34" charset="0"/>
                <a:cs typeface="Arial" charset="0"/>
              </a:rPr>
              <a:t>Biological structure databases</a:t>
            </a:r>
          </a:p>
          <a:p>
            <a:r>
              <a:rPr lang="en-GB" sz="1200" dirty="0">
                <a:latin typeface="Calibri" pitchFamily="34" charset="0"/>
                <a:cs typeface="Arial" charset="0"/>
              </a:rPr>
              <a:t>(</a:t>
            </a:r>
            <a:r>
              <a:rPr lang="en-GB" sz="1200" i="1" dirty="0">
                <a:latin typeface="Calibri" pitchFamily="34" charset="0"/>
                <a:cs typeface="Arial" charset="0"/>
              </a:rPr>
              <a:t>e.g.</a:t>
            </a:r>
            <a:r>
              <a:rPr lang="en-GB" sz="1200" dirty="0">
                <a:latin typeface="Calibri" pitchFamily="34" charset="0"/>
                <a:cs typeface="Arial" charset="0"/>
              </a:rPr>
              <a:t> PDB)</a:t>
            </a:r>
          </a:p>
        </p:txBody>
      </p:sp>
      <p:cxnSp>
        <p:nvCxnSpPr>
          <p:cNvPr id="25" name="Straight Arrow Connector 23"/>
          <p:cNvCxnSpPr>
            <a:cxnSpLocks noChangeShapeType="1"/>
            <a:stCxn id="8" idx="3"/>
            <a:endCxn id="30" idx="1"/>
          </p:cNvCxnSpPr>
          <p:nvPr/>
        </p:nvCxnSpPr>
        <p:spPr bwMode="auto">
          <a:xfrm>
            <a:off x="3400425" y="2887052"/>
            <a:ext cx="431800" cy="0"/>
          </a:xfrm>
          <a:prstGeom prst="straightConnector1">
            <a:avLst/>
          </a:prstGeom>
          <a:noFill/>
          <a:ln w="25400" algn="ctr">
            <a:solidFill>
              <a:srgbClr val="CC6600"/>
            </a:solidFill>
            <a:round/>
            <a:headEnd/>
            <a:tailEnd type="arrow" w="med" len="med"/>
          </a:ln>
        </p:spPr>
      </p:cxnSp>
      <p:cxnSp>
        <p:nvCxnSpPr>
          <p:cNvPr id="26" name="Straight Arrow Connector 24"/>
          <p:cNvCxnSpPr>
            <a:cxnSpLocks noChangeShapeType="1"/>
          </p:cNvCxnSpPr>
          <p:nvPr/>
        </p:nvCxnSpPr>
        <p:spPr bwMode="auto">
          <a:xfrm rot="5400000">
            <a:off x="1463454" y="4139939"/>
            <a:ext cx="1584325" cy="1587"/>
          </a:xfrm>
          <a:prstGeom prst="straightConnector1">
            <a:avLst/>
          </a:prstGeom>
          <a:noFill/>
          <a:ln w="28575" algn="ctr">
            <a:solidFill>
              <a:srgbClr val="CC6600"/>
            </a:solidFill>
            <a:round/>
            <a:headEnd/>
            <a:tailEnd type="arrow" w="med" len="med"/>
          </a:ln>
        </p:spPr>
      </p:cxnSp>
      <p:cxnSp>
        <p:nvCxnSpPr>
          <p:cNvPr id="27" name="Straight Arrow Connector 25"/>
          <p:cNvCxnSpPr>
            <a:cxnSpLocks noChangeShapeType="1"/>
          </p:cNvCxnSpPr>
          <p:nvPr/>
        </p:nvCxnSpPr>
        <p:spPr bwMode="auto">
          <a:xfrm rot="5400000">
            <a:off x="2273079" y="3700647"/>
            <a:ext cx="720725" cy="1587"/>
          </a:xfrm>
          <a:prstGeom prst="straightConnector1">
            <a:avLst/>
          </a:prstGeom>
          <a:noFill/>
          <a:ln w="12700" algn="ctr">
            <a:solidFill>
              <a:srgbClr val="CC6600"/>
            </a:solidFill>
            <a:round/>
            <a:headEnd/>
            <a:tailEnd type="arrow" w="med" len="med"/>
          </a:ln>
        </p:spPr>
      </p:cxnSp>
      <p:cxnSp>
        <p:nvCxnSpPr>
          <p:cNvPr id="28" name="Straight Arrow Connector 26"/>
          <p:cNvCxnSpPr>
            <a:cxnSpLocks noChangeShapeType="1"/>
          </p:cNvCxnSpPr>
          <p:nvPr/>
        </p:nvCxnSpPr>
        <p:spPr bwMode="auto">
          <a:xfrm>
            <a:off x="4768851" y="2861652"/>
            <a:ext cx="465137" cy="1588"/>
          </a:xfrm>
          <a:prstGeom prst="straightConnector1">
            <a:avLst/>
          </a:prstGeom>
          <a:noFill/>
          <a:ln w="12700" algn="ctr">
            <a:solidFill>
              <a:srgbClr val="2B03BD"/>
            </a:solidFill>
            <a:round/>
            <a:headEnd/>
            <a:tailEnd type="arrow" w="med" len="med"/>
          </a:ln>
        </p:spPr>
      </p:cxnSp>
      <p:sp>
        <p:nvSpPr>
          <p:cNvPr id="30" name="Rounded Rectangle 10"/>
          <p:cNvSpPr>
            <a:spLocks noChangeArrowheads="1"/>
          </p:cNvSpPr>
          <p:nvPr/>
        </p:nvSpPr>
        <p:spPr bwMode="auto">
          <a:xfrm>
            <a:off x="3832226" y="2429852"/>
            <a:ext cx="914400" cy="914400"/>
          </a:xfrm>
          <a:prstGeom prst="roundRect">
            <a:avLst>
              <a:gd name="adj" fmla="val 16667"/>
            </a:avLst>
          </a:prstGeom>
          <a:noFill/>
          <a:ln w="28575" algn="ctr">
            <a:solidFill>
              <a:srgbClr val="990099"/>
            </a:solidFill>
            <a:round/>
            <a:headEnd/>
            <a:tailEnd/>
          </a:ln>
        </p:spPr>
        <p:txBody>
          <a:bodyPr wrap="none" anchor="ctr"/>
          <a:lstStyle/>
          <a:p>
            <a:endParaRPr lang="en-US" sz="1200">
              <a:latin typeface="Calibri" pitchFamily="34" charset="0"/>
              <a:cs typeface="Times New Roman" pitchFamily="18" charset="0"/>
            </a:endParaRPr>
          </a:p>
        </p:txBody>
      </p:sp>
      <p:sp>
        <p:nvSpPr>
          <p:cNvPr id="31" name="TextBox 42"/>
          <p:cNvSpPr txBox="1">
            <a:spLocks noChangeArrowheads="1"/>
          </p:cNvSpPr>
          <p:nvPr/>
        </p:nvSpPr>
        <p:spPr bwMode="auto">
          <a:xfrm>
            <a:off x="3903663" y="2645752"/>
            <a:ext cx="865188" cy="461665"/>
          </a:xfrm>
          <a:prstGeom prst="rect">
            <a:avLst/>
          </a:prstGeom>
          <a:noFill/>
          <a:ln w="28575">
            <a:noFill/>
            <a:miter lim="800000"/>
            <a:headEnd/>
            <a:tailEnd/>
          </a:ln>
        </p:spPr>
        <p:txBody>
          <a:bodyPr>
            <a:spAutoFit/>
          </a:bodyPr>
          <a:lstStyle/>
          <a:p>
            <a:r>
              <a:rPr lang="en-GB" sz="1200">
                <a:latin typeface="Calibri" pitchFamily="34" charset="0"/>
                <a:cs typeface="Arial" charset="0"/>
              </a:rPr>
              <a:t>Data reduction</a:t>
            </a:r>
          </a:p>
        </p:txBody>
      </p:sp>
      <p:cxnSp>
        <p:nvCxnSpPr>
          <p:cNvPr id="32" name="Straight Arrow Connector 45"/>
          <p:cNvCxnSpPr>
            <a:cxnSpLocks noChangeShapeType="1"/>
          </p:cNvCxnSpPr>
          <p:nvPr/>
        </p:nvCxnSpPr>
        <p:spPr bwMode="auto">
          <a:xfrm rot="5400000">
            <a:off x="3256757" y="4157847"/>
            <a:ext cx="1584325" cy="1587"/>
          </a:xfrm>
          <a:prstGeom prst="straightConnector1">
            <a:avLst/>
          </a:prstGeom>
          <a:noFill/>
          <a:ln w="28575" algn="ctr">
            <a:solidFill>
              <a:srgbClr val="2B03BD"/>
            </a:solidFill>
            <a:round/>
            <a:headEnd/>
            <a:tailEnd type="arrow" w="med" len="med"/>
          </a:ln>
        </p:spPr>
      </p:cxnSp>
      <p:sp>
        <p:nvSpPr>
          <p:cNvPr id="33" name="TextBox 49"/>
          <p:cNvSpPr txBox="1">
            <a:spLocks noChangeArrowheads="1"/>
          </p:cNvSpPr>
          <p:nvPr/>
        </p:nvSpPr>
        <p:spPr bwMode="auto">
          <a:xfrm>
            <a:off x="1254204" y="1135821"/>
            <a:ext cx="3454400" cy="646331"/>
          </a:xfrm>
          <a:prstGeom prst="rect">
            <a:avLst/>
          </a:prstGeom>
          <a:noFill/>
          <a:ln w="9525">
            <a:noFill/>
            <a:miter lim="800000"/>
            <a:headEnd/>
            <a:tailEnd/>
          </a:ln>
        </p:spPr>
        <p:txBody>
          <a:bodyPr>
            <a:spAutoFit/>
          </a:bodyPr>
          <a:lstStyle/>
          <a:p>
            <a:r>
              <a:rPr lang="en-GB" sz="1200" dirty="0">
                <a:solidFill>
                  <a:srgbClr val="CC6600"/>
                </a:solidFill>
                <a:latin typeface="Calibri" pitchFamily="34" charset="0"/>
                <a:cs typeface="Arial" charset="0"/>
              </a:rPr>
              <a:t>Raw experimental data (</a:t>
            </a:r>
            <a:r>
              <a:rPr lang="en-GB" sz="1200" i="1" dirty="0">
                <a:solidFill>
                  <a:srgbClr val="CC6600"/>
                </a:solidFill>
                <a:latin typeface="Calibri" pitchFamily="34" charset="0"/>
                <a:cs typeface="Arial" charset="0"/>
              </a:rPr>
              <a:t>e.g.</a:t>
            </a:r>
            <a:r>
              <a:rPr lang="en-GB" sz="1200" dirty="0">
                <a:solidFill>
                  <a:srgbClr val="CC6600"/>
                </a:solidFill>
                <a:latin typeface="Calibri" pitchFamily="34" charset="0"/>
                <a:cs typeface="Arial" charset="0"/>
              </a:rPr>
              <a:t> diffraction images)</a:t>
            </a:r>
          </a:p>
          <a:p>
            <a:r>
              <a:rPr lang="en-GB" sz="1200" dirty="0">
                <a:solidFill>
                  <a:srgbClr val="2B03BD"/>
                </a:solidFill>
                <a:latin typeface="Calibri" pitchFamily="34" charset="0"/>
                <a:cs typeface="Arial" charset="0"/>
              </a:rPr>
              <a:t>Reduced/processed data (</a:t>
            </a:r>
            <a:r>
              <a:rPr lang="en-GB" sz="1200" i="1" dirty="0">
                <a:solidFill>
                  <a:srgbClr val="2B03BD"/>
                </a:solidFill>
                <a:latin typeface="Calibri" pitchFamily="34" charset="0"/>
                <a:cs typeface="Arial" charset="0"/>
              </a:rPr>
              <a:t>e.g. </a:t>
            </a:r>
            <a:r>
              <a:rPr lang="en-GB" sz="1200" dirty="0">
                <a:solidFill>
                  <a:srgbClr val="2B03BD"/>
                </a:solidFill>
                <a:latin typeface="Calibri" pitchFamily="34" charset="0"/>
                <a:cs typeface="Arial" charset="0"/>
              </a:rPr>
              <a:t>structure factors)</a:t>
            </a:r>
          </a:p>
          <a:p>
            <a:r>
              <a:rPr lang="en-GB" sz="1200" dirty="0">
                <a:solidFill>
                  <a:schemeClr val="accent1"/>
                </a:solidFill>
                <a:latin typeface="Calibri" pitchFamily="34" charset="0"/>
                <a:cs typeface="Arial" charset="0"/>
              </a:rPr>
              <a:t>Derived data (e.g. coordinates, </a:t>
            </a:r>
            <a:r>
              <a:rPr lang="en-GB" sz="1200" dirty="0" err="1">
                <a:solidFill>
                  <a:schemeClr val="accent1"/>
                </a:solidFill>
                <a:latin typeface="Calibri" pitchFamily="34" charset="0"/>
                <a:cs typeface="Arial" charset="0"/>
              </a:rPr>
              <a:t>a.d.p.s</a:t>
            </a:r>
            <a:r>
              <a:rPr lang="en-GB" sz="1200" dirty="0">
                <a:solidFill>
                  <a:schemeClr val="accent1"/>
                </a:solidFill>
                <a:latin typeface="Calibri" pitchFamily="34" charset="0"/>
                <a:cs typeface="Arial" charset="0"/>
              </a:rPr>
              <a:t>)</a:t>
            </a:r>
          </a:p>
        </p:txBody>
      </p:sp>
      <p:grpSp>
        <p:nvGrpSpPr>
          <p:cNvPr id="34" name="Group 76"/>
          <p:cNvGrpSpPr>
            <a:grpSpLocks/>
          </p:cNvGrpSpPr>
          <p:nvPr/>
        </p:nvGrpSpPr>
        <p:grpSpPr bwMode="auto">
          <a:xfrm>
            <a:off x="4372769" y="1127602"/>
            <a:ext cx="5113338" cy="1295400"/>
            <a:chOff x="3873674" y="1556792"/>
            <a:chExt cx="5113362" cy="1296144"/>
          </a:xfrm>
        </p:grpSpPr>
        <p:cxnSp>
          <p:nvCxnSpPr>
            <p:cNvPr id="35" name="Straight Arrow Connector 47"/>
            <p:cNvCxnSpPr>
              <a:cxnSpLocks noChangeShapeType="1"/>
            </p:cNvCxnSpPr>
            <p:nvPr/>
          </p:nvCxnSpPr>
          <p:spPr bwMode="auto">
            <a:xfrm rot="5400000">
              <a:off x="8734214" y="1808820"/>
              <a:ext cx="504056" cy="1588"/>
            </a:xfrm>
            <a:prstGeom prst="straightConnector1">
              <a:avLst/>
            </a:prstGeom>
            <a:noFill/>
            <a:ln w="6350" algn="ctr">
              <a:solidFill>
                <a:srgbClr val="2B03BD"/>
              </a:solidFill>
              <a:round/>
              <a:headEnd/>
              <a:tailEnd type="arrow" w="med" len="med"/>
            </a:ln>
          </p:spPr>
        </p:cxnSp>
        <p:cxnSp>
          <p:nvCxnSpPr>
            <p:cNvPr id="36" name="Straight Arrow Connector 62"/>
            <p:cNvCxnSpPr>
              <a:cxnSpLocks noChangeShapeType="1"/>
            </p:cNvCxnSpPr>
            <p:nvPr/>
          </p:nvCxnSpPr>
          <p:spPr bwMode="auto">
            <a:xfrm>
              <a:off x="3873674" y="1556792"/>
              <a:ext cx="5112568" cy="1588"/>
            </a:xfrm>
            <a:prstGeom prst="straightConnector1">
              <a:avLst/>
            </a:prstGeom>
            <a:noFill/>
            <a:ln w="6350" algn="ctr">
              <a:solidFill>
                <a:srgbClr val="2B03BD"/>
              </a:solidFill>
              <a:round/>
              <a:headEnd/>
              <a:tailEnd/>
            </a:ln>
          </p:spPr>
        </p:cxnSp>
        <p:cxnSp>
          <p:nvCxnSpPr>
            <p:cNvPr id="37" name="Straight Arrow Connector 65"/>
            <p:cNvCxnSpPr>
              <a:cxnSpLocks noChangeShapeType="1"/>
            </p:cNvCxnSpPr>
            <p:nvPr/>
          </p:nvCxnSpPr>
          <p:spPr bwMode="auto">
            <a:xfrm rot="5400000">
              <a:off x="3229794" y="2200672"/>
              <a:ext cx="1296144" cy="8384"/>
            </a:xfrm>
            <a:prstGeom prst="straightConnector1">
              <a:avLst/>
            </a:prstGeom>
            <a:noFill/>
            <a:ln w="6350" algn="ctr">
              <a:solidFill>
                <a:srgbClr val="2B03BD"/>
              </a:solidFill>
              <a:round/>
              <a:headEnd/>
              <a:tailEnd/>
            </a:ln>
          </p:spPr>
        </p:cxnSp>
      </p:grpSp>
      <p:cxnSp>
        <p:nvCxnSpPr>
          <p:cNvPr id="39" name="Straight Arrow Connector 56"/>
          <p:cNvCxnSpPr>
            <a:cxnSpLocks noChangeShapeType="1"/>
          </p:cNvCxnSpPr>
          <p:nvPr/>
        </p:nvCxnSpPr>
        <p:spPr bwMode="auto">
          <a:xfrm flipV="1">
            <a:off x="9446419" y="4003858"/>
            <a:ext cx="0" cy="741364"/>
          </a:xfrm>
          <a:prstGeom prst="straightConnector1">
            <a:avLst/>
          </a:prstGeom>
          <a:noFill/>
          <a:ln w="28575" algn="ctr">
            <a:solidFill>
              <a:srgbClr val="2B03BD"/>
            </a:solidFill>
            <a:round/>
            <a:headEnd/>
            <a:tailEnd type="arrow" w="med" len="med"/>
          </a:ln>
        </p:spPr>
      </p:cxnSp>
      <p:cxnSp>
        <p:nvCxnSpPr>
          <p:cNvPr id="40" name="Straight Arrow Connector 59"/>
          <p:cNvCxnSpPr>
            <a:cxnSpLocks noChangeShapeType="1"/>
          </p:cNvCxnSpPr>
          <p:nvPr/>
        </p:nvCxnSpPr>
        <p:spPr bwMode="auto">
          <a:xfrm>
            <a:off x="4336257" y="4734904"/>
            <a:ext cx="5112543" cy="1587"/>
          </a:xfrm>
          <a:prstGeom prst="straightConnector1">
            <a:avLst/>
          </a:prstGeom>
          <a:noFill/>
          <a:ln w="28575" algn="ctr">
            <a:solidFill>
              <a:srgbClr val="2B03BD"/>
            </a:solidFill>
            <a:round/>
            <a:headEnd/>
            <a:tailEnd/>
          </a:ln>
        </p:spPr>
      </p:cxnSp>
      <p:cxnSp>
        <p:nvCxnSpPr>
          <p:cNvPr id="41" name="Straight Arrow Connector 68"/>
          <p:cNvCxnSpPr>
            <a:cxnSpLocks noChangeShapeType="1"/>
          </p:cNvCxnSpPr>
          <p:nvPr/>
        </p:nvCxnSpPr>
        <p:spPr bwMode="auto">
          <a:xfrm rot="5400000">
            <a:off x="3652441" y="4051088"/>
            <a:ext cx="1367631" cy="1588"/>
          </a:xfrm>
          <a:prstGeom prst="straightConnector1">
            <a:avLst/>
          </a:prstGeom>
          <a:noFill/>
          <a:ln w="28575" algn="ctr">
            <a:solidFill>
              <a:srgbClr val="2B03BD"/>
            </a:solidFill>
            <a:round/>
            <a:headEnd/>
            <a:tailEnd/>
          </a:ln>
        </p:spPr>
      </p:cxnSp>
      <p:grpSp>
        <p:nvGrpSpPr>
          <p:cNvPr id="42" name="Group 75"/>
          <p:cNvGrpSpPr>
            <a:grpSpLocks/>
          </p:cNvGrpSpPr>
          <p:nvPr/>
        </p:nvGrpSpPr>
        <p:grpSpPr bwMode="auto">
          <a:xfrm>
            <a:off x="4552951" y="1998053"/>
            <a:ext cx="2663825" cy="441325"/>
            <a:chOff x="4017690" y="2420888"/>
            <a:chExt cx="2664296" cy="440432"/>
          </a:xfrm>
        </p:grpSpPr>
        <p:cxnSp>
          <p:nvCxnSpPr>
            <p:cNvPr id="43" name="Straight Arrow Connector 46"/>
            <p:cNvCxnSpPr>
              <a:cxnSpLocks noChangeShapeType="1"/>
            </p:cNvCxnSpPr>
            <p:nvPr/>
          </p:nvCxnSpPr>
          <p:spPr bwMode="auto">
            <a:xfrm>
              <a:off x="4017690" y="2420888"/>
              <a:ext cx="2664296" cy="1588"/>
            </a:xfrm>
            <a:prstGeom prst="straightConnector1">
              <a:avLst/>
            </a:prstGeom>
            <a:noFill/>
            <a:ln w="28575" algn="ctr">
              <a:solidFill>
                <a:srgbClr val="2B03BD"/>
              </a:solidFill>
              <a:round/>
              <a:headEnd/>
              <a:tailEnd type="arrow" w="med" len="med"/>
            </a:ln>
          </p:spPr>
        </p:cxnSp>
        <p:cxnSp>
          <p:nvCxnSpPr>
            <p:cNvPr id="44" name="Straight Arrow Connector 71"/>
            <p:cNvCxnSpPr>
              <a:cxnSpLocks noChangeShapeType="1"/>
            </p:cNvCxnSpPr>
            <p:nvPr/>
          </p:nvCxnSpPr>
          <p:spPr bwMode="auto">
            <a:xfrm rot="16200000" flipH="1">
              <a:off x="3801666" y="2636912"/>
              <a:ext cx="440432" cy="8384"/>
            </a:xfrm>
            <a:prstGeom prst="straightConnector1">
              <a:avLst/>
            </a:prstGeom>
            <a:noFill/>
            <a:ln w="28575" algn="ctr">
              <a:solidFill>
                <a:srgbClr val="2B03BD"/>
              </a:solidFill>
              <a:round/>
              <a:headEnd/>
              <a:tailEnd/>
            </a:ln>
          </p:spPr>
        </p:cxnSp>
      </p:grpSp>
      <p:cxnSp>
        <p:nvCxnSpPr>
          <p:cNvPr id="45" name="Straight Arrow Connector 77"/>
          <p:cNvCxnSpPr>
            <a:cxnSpLocks noChangeShapeType="1"/>
          </p:cNvCxnSpPr>
          <p:nvPr/>
        </p:nvCxnSpPr>
        <p:spPr bwMode="auto">
          <a:xfrm flipV="1">
            <a:off x="6713537" y="2286977"/>
            <a:ext cx="500064" cy="368300"/>
          </a:xfrm>
          <a:prstGeom prst="straightConnector1">
            <a:avLst/>
          </a:prstGeom>
          <a:noFill/>
          <a:ln w="28575" algn="ctr">
            <a:solidFill>
              <a:schemeClr val="accent1"/>
            </a:solidFill>
            <a:round/>
            <a:headEnd/>
            <a:tailEnd type="arrow" w="med" len="med"/>
          </a:ln>
        </p:spPr>
      </p:cxnSp>
      <p:cxnSp>
        <p:nvCxnSpPr>
          <p:cNvPr id="46" name="Straight Arrow Connector 79"/>
          <p:cNvCxnSpPr>
            <a:cxnSpLocks noChangeShapeType="1"/>
          </p:cNvCxnSpPr>
          <p:nvPr/>
        </p:nvCxnSpPr>
        <p:spPr bwMode="auto">
          <a:xfrm flipV="1">
            <a:off x="6713537" y="2481019"/>
            <a:ext cx="2374901" cy="390158"/>
          </a:xfrm>
          <a:prstGeom prst="straightConnector1">
            <a:avLst/>
          </a:prstGeom>
          <a:noFill/>
          <a:ln w="28575" algn="ctr">
            <a:solidFill>
              <a:schemeClr val="accent1"/>
            </a:solidFill>
            <a:round/>
            <a:headEnd/>
            <a:tailEnd type="arrow" w="med" len="med"/>
          </a:ln>
        </p:spPr>
      </p:cxnSp>
      <p:cxnSp>
        <p:nvCxnSpPr>
          <p:cNvPr id="47" name="Straight Arrow Connector 83"/>
          <p:cNvCxnSpPr>
            <a:cxnSpLocks noChangeShapeType="1"/>
          </p:cNvCxnSpPr>
          <p:nvPr/>
        </p:nvCxnSpPr>
        <p:spPr bwMode="auto">
          <a:xfrm flipV="1">
            <a:off x="7937501" y="1278915"/>
            <a:ext cx="466725" cy="368300"/>
          </a:xfrm>
          <a:prstGeom prst="straightConnector1">
            <a:avLst/>
          </a:prstGeom>
          <a:noFill/>
          <a:ln w="25400" algn="ctr">
            <a:solidFill>
              <a:schemeClr val="accent1"/>
            </a:solidFill>
            <a:round/>
            <a:headEnd/>
            <a:tailEnd type="arrow" w="med" len="med"/>
          </a:ln>
        </p:spPr>
      </p:cxnSp>
      <p:grpSp>
        <p:nvGrpSpPr>
          <p:cNvPr id="48" name="Group 92"/>
          <p:cNvGrpSpPr>
            <a:grpSpLocks/>
          </p:cNvGrpSpPr>
          <p:nvPr/>
        </p:nvGrpSpPr>
        <p:grpSpPr bwMode="auto">
          <a:xfrm>
            <a:off x="5705475" y="3366478"/>
            <a:ext cx="3536950" cy="1154113"/>
            <a:chOff x="5169818" y="3789040"/>
            <a:chExt cx="3538364" cy="1153716"/>
          </a:xfrm>
        </p:grpSpPr>
        <p:cxnSp>
          <p:nvCxnSpPr>
            <p:cNvPr id="49" name="Straight Arrow Connector 80"/>
            <p:cNvCxnSpPr>
              <a:cxnSpLocks noChangeShapeType="1"/>
            </p:cNvCxnSpPr>
            <p:nvPr/>
          </p:nvCxnSpPr>
          <p:spPr bwMode="auto">
            <a:xfrm rot="16200000" flipV="1">
              <a:off x="8451168" y="4684154"/>
              <a:ext cx="504056" cy="9972"/>
            </a:xfrm>
            <a:prstGeom prst="straightConnector1">
              <a:avLst/>
            </a:prstGeom>
            <a:noFill/>
            <a:ln w="28575" algn="ctr">
              <a:solidFill>
                <a:schemeClr val="accent1"/>
              </a:solidFill>
              <a:round/>
              <a:headEnd/>
              <a:tailEnd type="arrow" w="med" len="med"/>
            </a:ln>
          </p:spPr>
        </p:cxnSp>
        <p:cxnSp>
          <p:nvCxnSpPr>
            <p:cNvPr id="50" name="Straight Arrow Connector 86"/>
            <p:cNvCxnSpPr>
              <a:cxnSpLocks noChangeShapeType="1"/>
            </p:cNvCxnSpPr>
            <p:nvPr/>
          </p:nvCxnSpPr>
          <p:spPr bwMode="auto">
            <a:xfrm rot="16200000" flipV="1">
              <a:off x="4602138" y="4356720"/>
              <a:ext cx="1152128" cy="16768"/>
            </a:xfrm>
            <a:prstGeom prst="straightConnector1">
              <a:avLst/>
            </a:prstGeom>
            <a:noFill/>
            <a:ln w="28575" algn="ctr">
              <a:solidFill>
                <a:schemeClr val="accent1"/>
              </a:solidFill>
              <a:round/>
              <a:headEnd/>
              <a:tailEnd/>
            </a:ln>
          </p:spPr>
        </p:cxnSp>
        <p:cxnSp>
          <p:nvCxnSpPr>
            <p:cNvPr id="51" name="Straight Arrow Connector 87"/>
            <p:cNvCxnSpPr>
              <a:cxnSpLocks noChangeShapeType="1"/>
            </p:cNvCxnSpPr>
            <p:nvPr/>
          </p:nvCxnSpPr>
          <p:spPr bwMode="auto">
            <a:xfrm>
              <a:off x="5169818" y="4941168"/>
              <a:ext cx="3518420" cy="1588"/>
            </a:xfrm>
            <a:prstGeom prst="straightConnector1">
              <a:avLst/>
            </a:prstGeom>
            <a:noFill/>
            <a:ln w="28575" algn="ctr">
              <a:solidFill>
                <a:schemeClr val="accent1"/>
              </a:solidFill>
              <a:round/>
              <a:headEnd/>
              <a:tailEnd/>
            </a:ln>
          </p:spPr>
        </p:cxnSp>
      </p:grpSp>
      <p:cxnSp>
        <p:nvCxnSpPr>
          <p:cNvPr id="52" name="Straight Arrow Connector 93"/>
          <p:cNvCxnSpPr>
            <a:cxnSpLocks noChangeShapeType="1"/>
            <a:endCxn id="17" idx="1"/>
          </p:cNvCxnSpPr>
          <p:nvPr/>
        </p:nvCxnSpPr>
        <p:spPr bwMode="auto">
          <a:xfrm>
            <a:off x="6713537" y="3150578"/>
            <a:ext cx="503238" cy="385763"/>
          </a:xfrm>
          <a:prstGeom prst="straightConnector1">
            <a:avLst/>
          </a:prstGeom>
          <a:noFill/>
          <a:ln w="28575" algn="ctr">
            <a:solidFill>
              <a:schemeClr val="accent1"/>
            </a:solidFill>
            <a:round/>
            <a:headEnd/>
            <a:tailEnd type="arrow" w="med" len="med"/>
          </a:ln>
        </p:spPr>
      </p:cxnSp>
      <p:cxnSp>
        <p:nvCxnSpPr>
          <p:cNvPr id="53" name="Straight Arrow Connector 52"/>
          <p:cNvCxnSpPr/>
          <p:nvPr/>
        </p:nvCxnSpPr>
        <p:spPr bwMode="auto">
          <a:xfrm>
            <a:off x="7812330" y="4014773"/>
            <a:ext cx="400050" cy="376238"/>
          </a:xfrm>
          <a:prstGeom prst="straightConnector1">
            <a:avLst/>
          </a:prstGeom>
          <a:noFill/>
          <a:ln w="12700" cap="flat" cmpd="sng" algn="ctr">
            <a:solidFill>
              <a:srgbClr val="5B9BD5"/>
            </a:solidFill>
            <a:prstDash val="dash"/>
            <a:round/>
            <a:headEnd type="none" w="med" len="med"/>
            <a:tailEnd type="arrow"/>
          </a:ln>
          <a:effectLst/>
        </p:spPr>
      </p:cxnSp>
      <p:cxnSp>
        <p:nvCxnSpPr>
          <p:cNvPr id="54" name="Straight Arrow Connector 99"/>
          <p:cNvCxnSpPr>
            <a:cxnSpLocks noChangeShapeType="1"/>
          </p:cNvCxnSpPr>
          <p:nvPr/>
        </p:nvCxnSpPr>
        <p:spPr bwMode="auto">
          <a:xfrm rot="5400000" flipH="1" flipV="1">
            <a:off x="7347744" y="1292409"/>
            <a:ext cx="358775" cy="331788"/>
          </a:xfrm>
          <a:prstGeom prst="straightConnector1">
            <a:avLst/>
          </a:prstGeom>
          <a:noFill/>
          <a:ln w="12700" algn="ctr">
            <a:solidFill>
              <a:srgbClr val="2B03BD"/>
            </a:solidFill>
            <a:round/>
            <a:headEnd/>
            <a:tailEnd type="arrow" w="med" len="med"/>
          </a:ln>
        </p:spPr>
      </p:cxnSp>
      <p:sp>
        <p:nvSpPr>
          <p:cNvPr id="55" name="Oval 108"/>
          <p:cNvSpPr>
            <a:spLocks noChangeArrowheads="1"/>
          </p:cNvSpPr>
          <p:nvPr/>
        </p:nvSpPr>
        <p:spPr bwMode="auto">
          <a:xfrm>
            <a:off x="2182591" y="4935899"/>
            <a:ext cx="144463" cy="144462"/>
          </a:xfrm>
          <a:prstGeom prst="ellipse">
            <a:avLst/>
          </a:prstGeom>
          <a:solidFill>
            <a:srgbClr val="CC6600"/>
          </a:solidFill>
          <a:ln w="15875" algn="ctr">
            <a:solidFill>
              <a:srgbClr val="CC6600"/>
            </a:solidFill>
            <a:round/>
            <a:headEnd/>
            <a:tailEnd/>
          </a:ln>
        </p:spPr>
        <p:txBody>
          <a:bodyPr wrap="none" anchor="ctr"/>
          <a:lstStyle/>
          <a:p>
            <a:endParaRPr lang="en-US" sz="1200">
              <a:latin typeface="Calibri" pitchFamily="34" charset="0"/>
              <a:cs typeface="Times New Roman" pitchFamily="18" charset="0"/>
            </a:endParaRPr>
          </a:p>
        </p:txBody>
      </p:sp>
      <p:sp>
        <p:nvSpPr>
          <p:cNvPr id="56" name="Oval 109"/>
          <p:cNvSpPr>
            <a:spLocks noChangeArrowheads="1"/>
          </p:cNvSpPr>
          <p:nvPr/>
        </p:nvSpPr>
        <p:spPr bwMode="auto">
          <a:xfrm>
            <a:off x="3976688" y="4950803"/>
            <a:ext cx="142875" cy="144463"/>
          </a:xfrm>
          <a:prstGeom prst="ellipse">
            <a:avLst/>
          </a:prstGeom>
          <a:solidFill>
            <a:srgbClr val="2B03BD"/>
          </a:solidFill>
          <a:ln w="15875" algn="ctr">
            <a:solidFill>
              <a:srgbClr val="2B03BD"/>
            </a:solidFill>
            <a:round/>
            <a:headEnd/>
            <a:tailEnd/>
          </a:ln>
        </p:spPr>
        <p:txBody>
          <a:bodyPr wrap="none" anchor="ctr"/>
          <a:lstStyle/>
          <a:p>
            <a:endParaRPr lang="en-US" sz="1200">
              <a:latin typeface="Calibri" pitchFamily="34" charset="0"/>
              <a:cs typeface="Times New Roman" pitchFamily="18" charset="0"/>
            </a:endParaRPr>
          </a:p>
        </p:txBody>
      </p:sp>
      <p:sp>
        <p:nvSpPr>
          <p:cNvPr id="57" name="Parallelogram 110"/>
          <p:cNvSpPr>
            <a:spLocks noChangeArrowheads="1"/>
          </p:cNvSpPr>
          <p:nvPr/>
        </p:nvSpPr>
        <p:spPr bwMode="auto">
          <a:xfrm>
            <a:off x="2559623" y="4061803"/>
            <a:ext cx="142875" cy="144463"/>
          </a:xfrm>
          <a:prstGeom prst="parallelogram">
            <a:avLst>
              <a:gd name="adj" fmla="val 25000"/>
            </a:avLst>
          </a:prstGeom>
          <a:solidFill>
            <a:srgbClr val="CC6600"/>
          </a:solidFill>
          <a:ln w="9525" algn="ctr">
            <a:solidFill>
              <a:srgbClr val="CC6600"/>
            </a:solidFill>
            <a:round/>
            <a:headEnd/>
            <a:tailEnd/>
          </a:ln>
        </p:spPr>
        <p:txBody>
          <a:bodyPr wrap="none" anchor="ctr"/>
          <a:lstStyle/>
          <a:p>
            <a:endParaRPr lang="en-US" sz="1200">
              <a:latin typeface="Calibri" pitchFamily="34" charset="0"/>
              <a:cs typeface="Times New Roman" pitchFamily="18" charset="0"/>
            </a:endParaRPr>
          </a:p>
        </p:txBody>
      </p:sp>
      <p:sp>
        <p:nvSpPr>
          <p:cNvPr id="58" name="Rectangle 113"/>
          <p:cNvSpPr>
            <a:spLocks noChangeArrowheads="1"/>
          </p:cNvSpPr>
          <p:nvPr/>
        </p:nvSpPr>
        <p:spPr bwMode="auto">
          <a:xfrm>
            <a:off x="6975950" y="1782152"/>
            <a:ext cx="144463" cy="144463"/>
          </a:xfrm>
          <a:prstGeom prst="rect">
            <a:avLst/>
          </a:prstGeom>
          <a:solidFill>
            <a:srgbClr val="2B03BD"/>
          </a:solidFill>
          <a:ln w="9525" algn="ctr">
            <a:solidFill>
              <a:srgbClr val="2B03BD"/>
            </a:solidFill>
            <a:round/>
            <a:headEnd/>
            <a:tailEnd/>
          </a:ln>
        </p:spPr>
        <p:txBody>
          <a:bodyPr wrap="none" anchor="ctr"/>
          <a:lstStyle/>
          <a:p>
            <a:endParaRPr lang="en-US" sz="1200">
              <a:latin typeface="Calibri" pitchFamily="34" charset="0"/>
              <a:cs typeface="Times New Roman" pitchFamily="18" charset="0"/>
            </a:endParaRPr>
          </a:p>
        </p:txBody>
      </p:sp>
      <p:sp>
        <p:nvSpPr>
          <p:cNvPr id="59" name="Rectangle 114"/>
          <p:cNvSpPr>
            <a:spLocks noChangeArrowheads="1"/>
          </p:cNvSpPr>
          <p:nvPr/>
        </p:nvSpPr>
        <p:spPr bwMode="auto">
          <a:xfrm>
            <a:off x="9521826" y="4303103"/>
            <a:ext cx="142875" cy="142875"/>
          </a:xfrm>
          <a:prstGeom prst="rect">
            <a:avLst/>
          </a:prstGeom>
          <a:solidFill>
            <a:srgbClr val="2B03BD"/>
          </a:solidFill>
          <a:ln w="9525" algn="ctr">
            <a:solidFill>
              <a:srgbClr val="2B03BD"/>
            </a:solidFill>
            <a:round/>
            <a:headEnd/>
            <a:tailEnd/>
          </a:ln>
        </p:spPr>
        <p:txBody>
          <a:bodyPr wrap="none" anchor="ctr"/>
          <a:lstStyle/>
          <a:p>
            <a:endParaRPr lang="en-US" sz="1200">
              <a:latin typeface="Calibri" pitchFamily="34" charset="0"/>
              <a:cs typeface="Times New Roman" pitchFamily="18" charset="0"/>
            </a:endParaRPr>
          </a:p>
        </p:txBody>
      </p:sp>
      <p:sp>
        <p:nvSpPr>
          <p:cNvPr id="60" name="Rectangle 115"/>
          <p:cNvSpPr>
            <a:spLocks noChangeArrowheads="1"/>
          </p:cNvSpPr>
          <p:nvPr/>
        </p:nvSpPr>
        <p:spPr bwMode="auto">
          <a:xfrm>
            <a:off x="9017000" y="4230078"/>
            <a:ext cx="144462" cy="144463"/>
          </a:xfrm>
          <a:prstGeom prst="rect">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62" name="Rectangle 117"/>
          <p:cNvSpPr>
            <a:spLocks noChangeArrowheads="1"/>
          </p:cNvSpPr>
          <p:nvPr/>
        </p:nvSpPr>
        <p:spPr bwMode="auto">
          <a:xfrm>
            <a:off x="7000875" y="2142515"/>
            <a:ext cx="144462" cy="144462"/>
          </a:xfrm>
          <a:prstGeom prst="rect">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63" name="Rectangle 118"/>
          <p:cNvSpPr>
            <a:spLocks noChangeArrowheads="1"/>
          </p:cNvSpPr>
          <p:nvPr/>
        </p:nvSpPr>
        <p:spPr bwMode="auto">
          <a:xfrm>
            <a:off x="6859504" y="3479356"/>
            <a:ext cx="144463" cy="144462"/>
          </a:xfrm>
          <a:prstGeom prst="rect">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64" name="Diamond 120"/>
          <p:cNvSpPr>
            <a:spLocks noChangeArrowheads="1"/>
          </p:cNvSpPr>
          <p:nvPr/>
        </p:nvSpPr>
        <p:spPr bwMode="auto">
          <a:xfrm>
            <a:off x="8413752" y="1261821"/>
            <a:ext cx="215900" cy="215900"/>
          </a:xfrm>
          <a:prstGeom prst="diamond">
            <a:avLst/>
          </a:prstGeom>
          <a:solidFill>
            <a:schemeClr val="accent1"/>
          </a:solidFill>
          <a:ln w="9525" algn="ctr">
            <a:noFill/>
            <a:round/>
            <a:headEnd/>
            <a:tailEnd/>
          </a:ln>
        </p:spPr>
        <p:txBody>
          <a:bodyPr wrap="none" anchor="ctr"/>
          <a:lstStyle/>
          <a:p>
            <a:endParaRPr lang="en-US" sz="1200">
              <a:latin typeface="Calibri" pitchFamily="34" charset="0"/>
              <a:cs typeface="Times New Roman" pitchFamily="18" charset="0"/>
            </a:endParaRPr>
          </a:p>
        </p:txBody>
      </p:sp>
      <p:cxnSp>
        <p:nvCxnSpPr>
          <p:cNvPr id="65" name="Straight Arrow Connector 121"/>
          <p:cNvCxnSpPr>
            <a:cxnSpLocks noChangeShapeType="1"/>
          </p:cNvCxnSpPr>
          <p:nvPr/>
        </p:nvCxnSpPr>
        <p:spPr bwMode="auto">
          <a:xfrm flipV="1">
            <a:off x="9953625" y="1350352"/>
            <a:ext cx="463550" cy="368300"/>
          </a:xfrm>
          <a:prstGeom prst="straightConnector1">
            <a:avLst/>
          </a:prstGeom>
          <a:noFill/>
          <a:ln w="25400" algn="ctr">
            <a:solidFill>
              <a:schemeClr val="accent1"/>
            </a:solidFill>
            <a:round/>
            <a:headEnd/>
            <a:tailEnd type="arrow" w="med" len="med"/>
          </a:ln>
        </p:spPr>
      </p:cxnSp>
      <p:cxnSp>
        <p:nvCxnSpPr>
          <p:cNvPr id="66" name="Straight Arrow Connector 122"/>
          <p:cNvCxnSpPr>
            <a:cxnSpLocks noChangeShapeType="1"/>
          </p:cNvCxnSpPr>
          <p:nvPr/>
        </p:nvCxnSpPr>
        <p:spPr bwMode="auto">
          <a:xfrm flipV="1">
            <a:off x="9880601" y="3006115"/>
            <a:ext cx="465137" cy="368300"/>
          </a:xfrm>
          <a:prstGeom prst="straightConnector1">
            <a:avLst/>
          </a:prstGeom>
          <a:noFill/>
          <a:ln w="25400" algn="ctr">
            <a:solidFill>
              <a:schemeClr val="accent1"/>
            </a:solidFill>
            <a:round/>
            <a:headEnd/>
            <a:tailEnd type="arrow" w="med" len="med"/>
          </a:ln>
        </p:spPr>
      </p:cxnSp>
      <p:sp>
        <p:nvSpPr>
          <p:cNvPr id="67" name="Diamond 123"/>
          <p:cNvSpPr>
            <a:spLocks noChangeArrowheads="1"/>
          </p:cNvSpPr>
          <p:nvPr/>
        </p:nvSpPr>
        <p:spPr bwMode="auto">
          <a:xfrm>
            <a:off x="10438469" y="1309237"/>
            <a:ext cx="215900" cy="215900"/>
          </a:xfrm>
          <a:prstGeom prst="diamond">
            <a:avLst/>
          </a:prstGeom>
          <a:solidFill>
            <a:schemeClr val="accent1"/>
          </a:solidFill>
          <a:ln w="9525" algn="ctr">
            <a:noFill/>
            <a:round/>
            <a:headEnd/>
            <a:tailEnd/>
          </a:ln>
        </p:spPr>
        <p:txBody>
          <a:bodyPr wrap="none" anchor="ctr"/>
          <a:lstStyle/>
          <a:p>
            <a:endParaRPr lang="en-US" sz="1200">
              <a:latin typeface="Calibri" pitchFamily="34" charset="0"/>
              <a:cs typeface="Times New Roman" pitchFamily="18" charset="0"/>
            </a:endParaRPr>
          </a:p>
        </p:txBody>
      </p:sp>
      <p:sp>
        <p:nvSpPr>
          <p:cNvPr id="68" name="Diamond 124"/>
          <p:cNvSpPr>
            <a:spLocks noChangeArrowheads="1"/>
          </p:cNvSpPr>
          <p:nvPr/>
        </p:nvSpPr>
        <p:spPr bwMode="auto">
          <a:xfrm>
            <a:off x="10332242" y="3042628"/>
            <a:ext cx="215900" cy="215900"/>
          </a:xfrm>
          <a:prstGeom prst="diamond">
            <a:avLst/>
          </a:prstGeom>
          <a:solidFill>
            <a:schemeClr val="accent1"/>
          </a:solidFill>
          <a:ln w="9525" algn="ctr">
            <a:noFill/>
            <a:round/>
            <a:headEnd/>
            <a:tailEnd/>
          </a:ln>
        </p:spPr>
        <p:txBody>
          <a:bodyPr wrap="none" anchor="ctr"/>
          <a:lstStyle/>
          <a:p>
            <a:endParaRPr lang="en-US" sz="1200">
              <a:latin typeface="Calibri" pitchFamily="34" charset="0"/>
              <a:cs typeface="Times New Roman" pitchFamily="18" charset="0"/>
            </a:endParaRPr>
          </a:p>
        </p:txBody>
      </p:sp>
      <p:sp>
        <p:nvSpPr>
          <p:cNvPr id="69" name="Cross 126"/>
          <p:cNvSpPr>
            <a:spLocks noChangeArrowheads="1"/>
          </p:cNvSpPr>
          <p:nvPr/>
        </p:nvSpPr>
        <p:spPr bwMode="auto">
          <a:xfrm>
            <a:off x="7000875" y="2452874"/>
            <a:ext cx="144462" cy="144463"/>
          </a:xfrm>
          <a:prstGeom prst="plus">
            <a:avLst>
              <a:gd name="adj" fmla="val 25000"/>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71" name="Cross 128"/>
          <p:cNvSpPr>
            <a:spLocks noChangeArrowheads="1"/>
          </p:cNvSpPr>
          <p:nvPr/>
        </p:nvSpPr>
        <p:spPr bwMode="auto">
          <a:xfrm>
            <a:off x="9161463" y="4445978"/>
            <a:ext cx="142875" cy="144463"/>
          </a:xfrm>
          <a:prstGeom prst="plus">
            <a:avLst>
              <a:gd name="adj" fmla="val 25000"/>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grpSp>
        <p:nvGrpSpPr>
          <p:cNvPr id="72" name="Group 131"/>
          <p:cNvGrpSpPr>
            <a:grpSpLocks/>
          </p:cNvGrpSpPr>
          <p:nvPr/>
        </p:nvGrpSpPr>
        <p:grpSpPr bwMode="auto">
          <a:xfrm>
            <a:off x="4957365" y="4924034"/>
            <a:ext cx="2655094" cy="1106159"/>
            <a:chOff x="5025802" y="5229200"/>
            <a:chExt cx="2880320" cy="1536820"/>
          </a:xfrm>
        </p:grpSpPr>
        <p:sp>
          <p:nvSpPr>
            <p:cNvPr id="73" name="TextBox 31"/>
            <p:cNvSpPr txBox="1">
              <a:spLocks noChangeArrowheads="1"/>
            </p:cNvSpPr>
            <p:nvPr/>
          </p:nvSpPr>
          <p:spPr bwMode="auto">
            <a:xfrm>
              <a:off x="5386238" y="5229200"/>
              <a:ext cx="2232486" cy="384843"/>
            </a:xfrm>
            <a:prstGeom prst="rect">
              <a:avLst/>
            </a:prstGeom>
            <a:noFill/>
            <a:ln w="9525">
              <a:noFill/>
              <a:miter lim="800000"/>
              <a:headEnd/>
              <a:tailEnd/>
            </a:ln>
          </p:spPr>
          <p:txBody>
            <a:bodyPr>
              <a:spAutoFit/>
            </a:bodyPr>
            <a:lstStyle/>
            <a:p>
              <a:r>
                <a:rPr lang="en-GB" sz="1200">
                  <a:latin typeface="Calibri" pitchFamily="34" charset="0"/>
                  <a:cs typeface="Arial" charset="0"/>
                </a:rPr>
                <a:t>retained by scientist</a:t>
              </a:r>
            </a:p>
          </p:txBody>
        </p:sp>
        <p:sp>
          <p:nvSpPr>
            <p:cNvPr id="74" name="TextBox 35"/>
            <p:cNvSpPr txBox="1">
              <a:spLocks noChangeArrowheads="1"/>
            </p:cNvSpPr>
            <p:nvPr/>
          </p:nvSpPr>
          <p:spPr bwMode="auto">
            <a:xfrm>
              <a:off x="5386238" y="5517988"/>
              <a:ext cx="2519884" cy="384843"/>
            </a:xfrm>
            <a:prstGeom prst="rect">
              <a:avLst/>
            </a:prstGeom>
            <a:noFill/>
            <a:ln w="9525">
              <a:noFill/>
              <a:miter lim="800000"/>
              <a:headEnd/>
              <a:tailEnd/>
            </a:ln>
          </p:spPr>
          <p:txBody>
            <a:bodyPr>
              <a:spAutoFit/>
            </a:bodyPr>
            <a:lstStyle/>
            <a:p>
              <a:r>
                <a:rPr lang="en-GB" sz="1200">
                  <a:latin typeface="Calibri" pitchFamily="34" charset="0"/>
                  <a:cs typeface="Arial" charset="0"/>
                </a:rPr>
                <a:t>archived at facility (~6 months)</a:t>
              </a:r>
            </a:p>
          </p:txBody>
        </p:sp>
        <p:sp>
          <p:nvSpPr>
            <p:cNvPr id="75" name="TextBox 96"/>
            <p:cNvSpPr txBox="1">
              <a:spLocks noChangeArrowheads="1"/>
            </p:cNvSpPr>
            <p:nvPr/>
          </p:nvSpPr>
          <p:spPr bwMode="auto">
            <a:xfrm>
              <a:off x="5386238" y="5805189"/>
              <a:ext cx="1008270" cy="384843"/>
            </a:xfrm>
            <a:prstGeom prst="rect">
              <a:avLst/>
            </a:prstGeom>
            <a:noFill/>
            <a:ln w="9525">
              <a:noFill/>
              <a:miter lim="800000"/>
              <a:headEnd/>
              <a:tailEnd/>
            </a:ln>
          </p:spPr>
          <p:txBody>
            <a:bodyPr>
              <a:spAutoFit/>
            </a:bodyPr>
            <a:lstStyle/>
            <a:p>
              <a:r>
                <a:rPr lang="en-GB" sz="1200">
                  <a:latin typeface="Calibri" pitchFamily="34" charset="0"/>
                  <a:cs typeface="Arial" charset="0"/>
                </a:rPr>
                <a:t>deposited</a:t>
              </a:r>
            </a:p>
          </p:txBody>
        </p:sp>
        <p:sp>
          <p:nvSpPr>
            <p:cNvPr id="76" name="Oval 103"/>
            <p:cNvSpPr>
              <a:spLocks noChangeArrowheads="1"/>
            </p:cNvSpPr>
            <p:nvPr/>
          </p:nvSpPr>
          <p:spPr bwMode="auto">
            <a:xfrm>
              <a:off x="5170294" y="5300603"/>
              <a:ext cx="142905" cy="144394"/>
            </a:xfrm>
            <a:prstGeom prst="ellipse">
              <a:avLst/>
            </a:prstGeom>
            <a:solidFill>
              <a:schemeClr val="accent1"/>
            </a:solidFill>
            <a:ln w="1587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77" name="Rectangle 104"/>
            <p:cNvSpPr>
              <a:spLocks noChangeArrowheads="1"/>
            </p:cNvSpPr>
            <p:nvPr/>
          </p:nvSpPr>
          <p:spPr bwMode="auto">
            <a:xfrm>
              <a:off x="5170294" y="5876592"/>
              <a:ext cx="142905" cy="144393"/>
            </a:xfrm>
            <a:prstGeom prst="rect">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78" name="Diamond 105"/>
            <p:cNvSpPr>
              <a:spLocks noChangeArrowheads="1"/>
            </p:cNvSpPr>
            <p:nvPr/>
          </p:nvSpPr>
          <p:spPr bwMode="auto">
            <a:xfrm>
              <a:off x="5170294" y="6165380"/>
              <a:ext cx="215945" cy="215797"/>
            </a:xfrm>
            <a:prstGeom prst="diamond">
              <a:avLst/>
            </a:prstGeom>
            <a:solidFill>
              <a:schemeClr val="accent1"/>
            </a:solidFill>
            <a:ln w="9525" algn="ctr">
              <a:noFill/>
              <a:round/>
              <a:headEnd/>
              <a:tailEnd/>
            </a:ln>
          </p:spPr>
          <p:txBody>
            <a:bodyPr wrap="none" anchor="ctr"/>
            <a:lstStyle/>
            <a:p>
              <a:endParaRPr lang="en-US" sz="1200">
                <a:latin typeface="Calibri" pitchFamily="34" charset="0"/>
                <a:cs typeface="Times New Roman" pitchFamily="18" charset="0"/>
              </a:endParaRPr>
            </a:p>
          </p:txBody>
        </p:sp>
        <p:sp>
          <p:nvSpPr>
            <p:cNvPr id="79" name="Parallelogram 106"/>
            <p:cNvSpPr>
              <a:spLocks noChangeArrowheads="1"/>
            </p:cNvSpPr>
            <p:nvPr/>
          </p:nvSpPr>
          <p:spPr bwMode="auto">
            <a:xfrm>
              <a:off x="5170294" y="5589391"/>
              <a:ext cx="142905" cy="144394"/>
            </a:xfrm>
            <a:prstGeom prst="parallelogram">
              <a:avLst>
                <a:gd name="adj" fmla="val 25000"/>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80" name="Cross 107"/>
            <p:cNvSpPr>
              <a:spLocks noChangeArrowheads="1"/>
            </p:cNvSpPr>
            <p:nvPr/>
          </p:nvSpPr>
          <p:spPr bwMode="auto">
            <a:xfrm>
              <a:off x="5170294" y="6452580"/>
              <a:ext cx="142905" cy="144394"/>
            </a:xfrm>
            <a:prstGeom prst="plus">
              <a:avLst>
                <a:gd name="adj" fmla="val 25000"/>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81" name="TextBox 119"/>
            <p:cNvSpPr txBox="1">
              <a:spLocks noChangeArrowheads="1"/>
            </p:cNvSpPr>
            <p:nvPr/>
          </p:nvSpPr>
          <p:spPr bwMode="auto">
            <a:xfrm>
              <a:off x="5386238" y="6093976"/>
              <a:ext cx="2087994" cy="384843"/>
            </a:xfrm>
            <a:prstGeom prst="rect">
              <a:avLst/>
            </a:prstGeom>
            <a:noFill/>
            <a:ln w="9525">
              <a:noFill/>
              <a:miter lim="800000"/>
              <a:headEnd/>
              <a:tailEnd/>
            </a:ln>
          </p:spPr>
          <p:txBody>
            <a:bodyPr>
              <a:spAutoFit/>
            </a:bodyPr>
            <a:lstStyle/>
            <a:p>
              <a:r>
                <a:rPr lang="en-GB" sz="1200">
                  <a:latin typeface="Calibri" pitchFamily="34" charset="0"/>
                  <a:cs typeface="Arial" charset="0"/>
                </a:rPr>
                <a:t>published/disseminated</a:t>
              </a:r>
            </a:p>
          </p:txBody>
        </p:sp>
        <p:sp>
          <p:nvSpPr>
            <p:cNvPr id="82" name="TextBox 125"/>
            <p:cNvSpPr txBox="1">
              <a:spLocks noChangeArrowheads="1"/>
            </p:cNvSpPr>
            <p:nvPr/>
          </p:nvSpPr>
          <p:spPr bwMode="auto">
            <a:xfrm>
              <a:off x="5386238" y="6381177"/>
              <a:ext cx="1008270" cy="384843"/>
            </a:xfrm>
            <a:prstGeom prst="rect">
              <a:avLst/>
            </a:prstGeom>
            <a:noFill/>
            <a:ln w="9525">
              <a:noFill/>
              <a:miter lim="800000"/>
              <a:headEnd/>
              <a:tailEnd/>
            </a:ln>
          </p:spPr>
          <p:txBody>
            <a:bodyPr>
              <a:spAutoFit/>
            </a:bodyPr>
            <a:lstStyle/>
            <a:p>
              <a:r>
                <a:rPr lang="en-GB" sz="1200">
                  <a:latin typeface="Calibri" pitchFamily="34" charset="0"/>
                  <a:cs typeface="Arial" charset="0"/>
                </a:rPr>
                <a:t>validated</a:t>
              </a:r>
            </a:p>
          </p:txBody>
        </p:sp>
        <p:sp>
          <p:nvSpPr>
            <p:cNvPr id="83" name="Rectangle 130"/>
            <p:cNvSpPr>
              <a:spLocks noChangeArrowheads="1"/>
            </p:cNvSpPr>
            <p:nvPr/>
          </p:nvSpPr>
          <p:spPr bwMode="auto">
            <a:xfrm>
              <a:off x="5025802" y="5229200"/>
              <a:ext cx="2880320" cy="1512168"/>
            </a:xfrm>
            <a:prstGeom prst="rect">
              <a:avLst/>
            </a:prstGeom>
            <a:noFill/>
            <a:ln w="3175" algn="ctr">
              <a:solidFill>
                <a:schemeClr val="tx1"/>
              </a:solidFill>
              <a:round/>
              <a:headEnd/>
              <a:tailEnd/>
            </a:ln>
          </p:spPr>
          <p:txBody>
            <a:bodyPr wrap="none" anchor="ctr"/>
            <a:lstStyle/>
            <a:p>
              <a:endParaRPr lang="en-US" sz="1200">
                <a:latin typeface="Calibri" pitchFamily="34" charset="0"/>
                <a:cs typeface="Times New Roman" pitchFamily="18" charset="0"/>
              </a:endParaRPr>
            </a:p>
          </p:txBody>
        </p:sp>
      </p:grpSp>
      <p:sp>
        <p:nvSpPr>
          <p:cNvPr id="84" name="Diamond 132"/>
          <p:cNvSpPr>
            <a:spLocks noChangeArrowheads="1"/>
          </p:cNvSpPr>
          <p:nvPr/>
        </p:nvSpPr>
        <p:spPr bwMode="auto">
          <a:xfrm>
            <a:off x="7721600" y="1205890"/>
            <a:ext cx="215900" cy="215900"/>
          </a:xfrm>
          <a:prstGeom prst="diamond">
            <a:avLst/>
          </a:prstGeom>
          <a:solidFill>
            <a:srgbClr val="2B03BD"/>
          </a:solidFill>
          <a:ln w="9525" algn="ctr">
            <a:solidFill>
              <a:srgbClr val="2B03BD"/>
            </a:solidFill>
            <a:round/>
            <a:headEnd/>
            <a:tailEnd/>
          </a:ln>
        </p:spPr>
        <p:txBody>
          <a:bodyPr wrap="none" anchor="ctr"/>
          <a:lstStyle/>
          <a:p>
            <a:endParaRPr lang="en-US" sz="1200">
              <a:latin typeface="Calibri" pitchFamily="34" charset="0"/>
              <a:cs typeface="Times New Roman" pitchFamily="18" charset="0"/>
            </a:endParaRPr>
          </a:p>
        </p:txBody>
      </p:sp>
      <p:cxnSp>
        <p:nvCxnSpPr>
          <p:cNvPr id="85" name="Straight Arrow Connector 134"/>
          <p:cNvCxnSpPr>
            <a:cxnSpLocks noChangeShapeType="1"/>
          </p:cNvCxnSpPr>
          <p:nvPr/>
        </p:nvCxnSpPr>
        <p:spPr bwMode="auto">
          <a:xfrm>
            <a:off x="9865917" y="3738447"/>
            <a:ext cx="464602" cy="379653"/>
          </a:xfrm>
          <a:prstGeom prst="straightConnector1">
            <a:avLst/>
          </a:prstGeom>
          <a:noFill/>
          <a:ln w="12700" algn="ctr">
            <a:solidFill>
              <a:srgbClr val="2B03BD"/>
            </a:solidFill>
            <a:round/>
            <a:headEnd/>
            <a:tailEnd type="arrow" w="med" len="med"/>
          </a:ln>
        </p:spPr>
      </p:cxnSp>
      <p:sp>
        <p:nvSpPr>
          <p:cNvPr id="86" name="Diamond 136"/>
          <p:cNvSpPr>
            <a:spLocks noChangeArrowheads="1"/>
          </p:cNvSpPr>
          <p:nvPr/>
        </p:nvSpPr>
        <p:spPr bwMode="auto">
          <a:xfrm>
            <a:off x="10309225" y="4118100"/>
            <a:ext cx="215900" cy="215900"/>
          </a:xfrm>
          <a:prstGeom prst="diamond">
            <a:avLst/>
          </a:prstGeom>
          <a:solidFill>
            <a:srgbClr val="2B03BD"/>
          </a:solidFill>
          <a:ln w="9525" algn="ctr">
            <a:solidFill>
              <a:srgbClr val="2B03BD"/>
            </a:solidFill>
            <a:round/>
            <a:headEnd/>
            <a:tailEnd/>
          </a:ln>
        </p:spPr>
        <p:txBody>
          <a:bodyPr wrap="none" anchor="ctr"/>
          <a:lstStyle/>
          <a:p>
            <a:endParaRPr lang="en-US" sz="1200">
              <a:latin typeface="Calibri" pitchFamily="34" charset="0"/>
              <a:cs typeface="Times New Roman" pitchFamily="18" charset="0"/>
            </a:endParaRPr>
          </a:p>
        </p:txBody>
      </p:sp>
      <p:cxnSp>
        <p:nvCxnSpPr>
          <p:cNvPr id="87" name="Straight Arrow Connector 83"/>
          <p:cNvCxnSpPr>
            <a:cxnSpLocks noChangeShapeType="1"/>
          </p:cNvCxnSpPr>
          <p:nvPr/>
        </p:nvCxnSpPr>
        <p:spPr bwMode="auto">
          <a:xfrm>
            <a:off x="8153401" y="2142515"/>
            <a:ext cx="935037" cy="11112"/>
          </a:xfrm>
          <a:prstGeom prst="straightConnector1">
            <a:avLst/>
          </a:prstGeom>
          <a:noFill/>
          <a:ln w="28575" algn="ctr">
            <a:solidFill>
              <a:schemeClr val="accent1"/>
            </a:solidFill>
            <a:round/>
            <a:headEnd/>
            <a:tailEnd type="arrow" w="med" len="med"/>
          </a:ln>
        </p:spPr>
      </p:cxnSp>
      <p:sp>
        <p:nvSpPr>
          <p:cNvPr id="88" name="Rectangle 116"/>
          <p:cNvSpPr>
            <a:spLocks noChangeArrowheads="1"/>
          </p:cNvSpPr>
          <p:nvPr/>
        </p:nvSpPr>
        <p:spPr bwMode="auto">
          <a:xfrm>
            <a:off x="8729663" y="2612782"/>
            <a:ext cx="144462" cy="142875"/>
          </a:xfrm>
          <a:prstGeom prst="rect">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89" name="Cross 127"/>
          <p:cNvSpPr>
            <a:spLocks noChangeArrowheads="1"/>
          </p:cNvSpPr>
          <p:nvPr/>
        </p:nvSpPr>
        <p:spPr bwMode="auto">
          <a:xfrm>
            <a:off x="8440738" y="2645752"/>
            <a:ext cx="144463" cy="142875"/>
          </a:xfrm>
          <a:prstGeom prst="plus">
            <a:avLst>
              <a:gd name="adj" fmla="val 25000"/>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90" name="Rectangle 116"/>
          <p:cNvSpPr>
            <a:spLocks noChangeArrowheads="1"/>
          </p:cNvSpPr>
          <p:nvPr/>
        </p:nvSpPr>
        <p:spPr bwMode="auto">
          <a:xfrm>
            <a:off x="8729663" y="2213953"/>
            <a:ext cx="144463" cy="142875"/>
          </a:xfrm>
          <a:prstGeom prst="rect">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sp>
        <p:nvSpPr>
          <p:cNvPr id="91" name="Cross 127"/>
          <p:cNvSpPr>
            <a:spLocks noChangeArrowheads="1"/>
          </p:cNvSpPr>
          <p:nvPr/>
        </p:nvSpPr>
        <p:spPr bwMode="auto">
          <a:xfrm>
            <a:off x="8442325" y="2213953"/>
            <a:ext cx="144462" cy="142875"/>
          </a:xfrm>
          <a:prstGeom prst="plus">
            <a:avLst>
              <a:gd name="adj" fmla="val 25000"/>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cxnSp>
        <p:nvCxnSpPr>
          <p:cNvPr id="92" name="Straight Arrow Connector 83"/>
          <p:cNvCxnSpPr>
            <a:cxnSpLocks noChangeShapeType="1"/>
          </p:cNvCxnSpPr>
          <p:nvPr/>
        </p:nvCxnSpPr>
        <p:spPr bwMode="auto">
          <a:xfrm>
            <a:off x="8153401" y="1998053"/>
            <a:ext cx="935037" cy="11113"/>
          </a:xfrm>
          <a:prstGeom prst="straightConnector1">
            <a:avLst/>
          </a:prstGeom>
          <a:noFill/>
          <a:ln w="28575" algn="ctr">
            <a:solidFill>
              <a:srgbClr val="2B03BD"/>
            </a:solidFill>
            <a:round/>
            <a:headEnd/>
            <a:tailEnd type="arrow" w="med" len="med"/>
          </a:ln>
        </p:spPr>
      </p:cxnSp>
      <p:sp>
        <p:nvSpPr>
          <p:cNvPr id="93" name="Rectangle 113"/>
          <p:cNvSpPr>
            <a:spLocks noChangeArrowheads="1"/>
          </p:cNvSpPr>
          <p:nvPr/>
        </p:nvSpPr>
        <p:spPr bwMode="auto">
          <a:xfrm>
            <a:off x="8729663" y="1782153"/>
            <a:ext cx="144463" cy="144463"/>
          </a:xfrm>
          <a:prstGeom prst="rect">
            <a:avLst/>
          </a:prstGeom>
          <a:solidFill>
            <a:srgbClr val="2B03BD"/>
          </a:solidFill>
          <a:ln w="9525" algn="ctr">
            <a:solidFill>
              <a:srgbClr val="2B03BD"/>
            </a:solidFill>
            <a:round/>
            <a:headEnd/>
            <a:tailEnd/>
          </a:ln>
        </p:spPr>
        <p:txBody>
          <a:bodyPr wrap="none" anchor="ctr"/>
          <a:lstStyle/>
          <a:p>
            <a:endParaRPr lang="en-US" sz="1200">
              <a:latin typeface="Calibri" pitchFamily="34" charset="0"/>
              <a:cs typeface="Times New Roman" pitchFamily="18" charset="0"/>
            </a:endParaRPr>
          </a:p>
        </p:txBody>
      </p:sp>
      <p:sp>
        <p:nvSpPr>
          <p:cNvPr id="94" name="Cross 127"/>
          <p:cNvSpPr>
            <a:spLocks noChangeArrowheads="1"/>
          </p:cNvSpPr>
          <p:nvPr/>
        </p:nvSpPr>
        <p:spPr bwMode="auto">
          <a:xfrm>
            <a:off x="8440738" y="1782153"/>
            <a:ext cx="144463" cy="142875"/>
          </a:xfrm>
          <a:prstGeom prst="plus">
            <a:avLst>
              <a:gd name="adj" fmla="val 25000"/>
            </a:avLst>
          </a:prstGeom>
          <a:solidFill>
            <a:schemeClr val="accent1"/>
          </a:solidFill>
          <a:ln w="9525" algn="ctr">
            <a:solidFill>
              <a:schemeClr val="accent1"/>
            </a:solidFill>
            <a:round/>
            <a:headEnd/>
            <a:tailEnd/>
          </a:ln>
        </p:spPr>
        <p:txBody>
          <a:bodyPr wrap="none" anchor="ctr"/>
          <a:lstStyle/>
          <a:p>
            <a:endParaRPr lang="en-US" sz="1200">
              <a:latin typeface="Calibri" pitchFamily="34" charset="0"/>
              <a:cs typeface="Times New Roman" pitchFamily="18" charset="0"/>
            </a:endParaRPr>
          </a:p>
        </p:txBody>
      </p:sp>
      <p:cxnSp>
        <p:nvCxnSpPr>
          <p:cNvPr id="95" name="Straight Arrow Connector 25"/>
          <p:cNvCxnSpPr>
            <a:cxnSpLocks noChangeShapeType="1"/>
          </p:cNvCxnSpPr>
          <p:nvPr/>
        </p:nvCxnSpPr>
        <p:spPr bwMode="auto">
          <a:xfrm rot="5400000">
            <a:off x="2671764" y="3700646"/>
            <a:ext cx="720725" cy="1587"/>
          </a:xfrm>
          <a:prstGeom prst="straightConnector1">
            <a:avLst/>
          </a:prstGeom>
          <a:noFill/>
          <a:ln w="12700" algn="ctr">
            <a:solidFill>
              <a:srgbClr val="CC6600"/>
            </a:solidFill>
            <a:round/>
            <a:headEnd/>
            <a:tailEnd type="arrow" w="med" len="med"/>
          </a:ln>
        </p:spPr>
      </p:cxnSp>
    </p:spTree>
    <p:extLst>
      <p:ext uri="{BB962C8B-B14F-4D97-AF65-F5344CB8AC3E}">
        <p14:creationId xmlns:p14="http://schemas.microsoft.com/office/powerpoint/2010/main" val="196165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Crystallographic Information Framework</a:t>
            </a:r>
          </a:p>
        </p:txBody>
      </p:sp>
      <p:sp>
        <p:nvSpPr>
          <p:cNvPr id="3" name="Content Placeholder 2"/>
          <p:cNvSpPr>
            <a:spLocks noGrp="1"/>
          </p:cNvSpPr>
          <p:nvPr>
            <p:ph idx="1"/>
          </p:nvPr>
        </p:nvSpPr>
        <p:spPr/>
        <p:txBody>
          <a:bodyPr/>
          <a:lstStyle/>
          <a:p>
            <a:r>
              <a:rPr lang="en-GB" dirty="0"/>
              <a:t>Interoperable across all types of crystallographic data</a:t>
            </a:r>
          </a:p>
          <a:p>
            <a:r>
              <a:rPr lang="en-GB" dirty="0"/>
              <a:t>Treats ‘metadata’ and ‘data’ on same footing</a:t>
            </a:r>
          </a:p>
        </p:txBody>
      </p:sp>
    </p:spTree>
    <p:extLst>
      <p:ext uri="{BB962C8B-B14F-4D97-AF65-F5344CB8AC3E}">
        <p14:creationId xmlns:p14="http://schemas.microsoft.com/office/powerpoint/2010/main" val="116481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Crystallographic Information Framework</a:t>
            </a:r>
          </a:p>
        </p:txBody>
      </p:sp>
      <p:sp>
        <p:nvSpPr>
          <p:cNvPr id="3" name="Content Placeholder 2"/>
          <p:cNvSpPr>
            <a:spLocks noGrp="1"/>
          </p:cNvSpPr>
          <p:nvPr>
            <p:ph idx="1"/>
          </p:nvPr>
        </p:nvSpPr>
        <p:spPr/>
        <p:txBody>
          <a:bodyPr/>
          <a:lstStyle/>
          <a:p>
            <a:r>
              <a:rPr lang="en-GB" dirty="0"/>
              <a:t>Interoperable across all types of crystallographic data</a:t>
            </a:r>
          </a:p>
          <a:p>
            <a:r>
              <a:rPr lang="en-GB" dirty="0"/>
              <a:t>Treats ‘metadata’ and ‘data’ on same footing</a:t>
            </a:r>
          </a:p>
          <a:p>
            <a:r>
              <a:rPr lang="en-GB" dirty="0"/>
              <a:t>Establishes a common file format</a:t>
            </a:r>
          </a:p>
        </p:txBody>
      </p:sp>
    </p:spTree>
    <p:extLst>
      <p:ext uri="{BB962C8B-B14F-4D97-AF65-F5344CB8AC3E}">
        <p14:creationId xmlns:p14="http://schemas.microsoft.com/office/powerpoint/2010/main" val="331390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Crystallographic Information Framework</a:t>
            </a:r>
          </a:p>
        </p:txBody>
      </p:sp>
      <p:sp>
        <p:nvSpPr>
          <p:cNvPr id="3" name="Content Placeholder 2"/>
          <p:cNvSpPr>
            <a:spLocks noGrp="1"/>
          </p:cNvSpPr>
          <p:nvPr>
            <p:ph idx="1"/>
          </p:nvPr>
        </p:nvSpPr>
        <p:spPr/>
        <p:txBody>
          <a:bodyPr/>
          <a:lstStyle/>
          <a:p>
            <a:r>
              <a:rPr lang="en-GB" dirty="0"/>
              <a:t>Interoperable across all types of crystallographic data</a:t>
            </a:r>
          </a:p>
          <a:p>
            <a:r>
              <a:rPr lang="en-GB" dirty="0"/>
              <a:t>Treats ‘metadata’ and ‘data’ on same footing</a:t>
            </a:r>
          </a:p>
          <a:p>
            <a:r>
              <a:rPr lang="en-GB" dirty="0"/>
              <a:t>Establishes a common file format</a:t>
            </a:r>
          </a:p>
          <a:p>
            <a:pPr marL="457200" lvl="1" indent="0">
              <a:buNone/>
            </a:pPr>
            <a:r>
              <a:rPr lang="en-GB" dirty="0"/>
              <a:t>(more or less: DDL1/DDL2/</a:t>
            </a:r>
            <a:r>
              <a:rPr lang="en-GB" dirty="0" err="1"/>
              <a:t>DDLm</a:t>
            </a:r>
            <a:r>
              <a:rPr lang="en-GB" dirty="0"/>
              <a:t> ‘dialects’; CBF as binary equivalent of </a:t>
            </a:r>
            <a:r>
              <a:rPr lang="en-GB" dirty="0" err="1"/>
              <a:t>imgCIF</a:t>
            </a:r>
            <a:r>
              <a:rPr lang="en-GB" dirty="0"/>
              <a:t>; CIF1 vs CIF2 syntax)</a:t>
            </a:r>
          </a:p>
        </p:txBody>
      </p:sp>
    </p:spTree>
    <p:extLst>
      <p:ext uri="{BB962C8B-B14F-4D97-AF65-F5344CB8AC3E}">
        <p14:creationId xmlns:p14="http://schemas.microsoft.com/office/powerpoint/2010/main" val="296307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Crystallographic Information Framework</a:t>
            </a:r>
          </a:p>
        </p:txBody>
      </p:sp>
      <p:sp>
        <p:nvSpPr>
          <p:cNvPr id="3" name="Content Placeholder 2"/>
          <p:cNvSpPr>
            <a:spLocks noGrp="1"/>
          </p:cNvSpPr>
          <p:nvPr>
            <p:ph idx="1"/>
          </p:nvPr>
        </p:nvSpPr>
        <p:spPr/>
        <p:txBody>
          <a:bodyPr/>
          <a:lstStyle/>
          <a:p>
            <a:r>
              <a:rPr lang="en-GB" dirty="0"/>
              <a:t>Interoperable across all types of crystallographic data</a:t>
            </a:r>
          </a:p>
          <a:p>
            <a:r>
              <a:rPr lang="en-GB" dirty="0"/>
              <a:t>Treats ‘metadata’ and ‘data’ on same footing</a:t>
            </a:r>
          </a:p>
          <a:p>
            <a:r>
              <a:rPr lang="en-GB" dirty="0"/>
              <a:t>Establishes a common file format</a:t>
            </a:r>
          </a:p>
          <a:p>
            <a:pPr marL="457200" lvl="1" indent="0">
              <a:buNone/>
            </a:pPr>
            <a:r>
              <a:rPr lang="en-GB" dirty="0"/>
              <a:t>(more or less: DDL1/DDL2/</a:t>
            </a:r>
            <a:r>
              <a:rPr lang="en-GB" dirty="0" err="1"/>
              <a:t>DDLm</a:t>
            </a:r>
            <a:r>
              <a:rPr lang="en-GB" dirty="0"/>
              <a:t> ‘dialects’; CBF as binary equivalent of </a:t>
            </a:r>
            <a:r>
              <a:rPr lang="en-GB" dirty="0" err="1"/>
              <a:t>imgCIF</a:t>
            </a:r>
            <a:r>
              <a:rPr lang="en-GB" dirty="0"/>
              <a:t>; CIF1 vs CIF2 syntax)</a:t>
            </a:r>
          </a:p>
          <a:p>
            <a:pPr marL="457200" lvl="1" indent="0">
              <a:buNone/>
            </a:pPr>
            <a:r>
              <a:rPr lang="en-GB" dirty="0"/>
              <a:t>(but that’s not too important because the data structures, types </a:t>
            </a:r>
            <a:r>
              <a:rPr lang="en-GB" i="1" dirty="0"/>
              <a:t>etc</a:t>
            </a:r>
            <a:r>
              <a:rPr lang="en-GB" dirty="0"/>
              <a:t>. are well defined)</a:t>
            </a:r>
          </a:p>
        </p:txBody>
      </p:sp>
    </p:spTree>
    <p:extLst>
      <p:ext uri="{BB962C8B-B14F-4D97-AF65-F5344CB8AC3E}">
        <p14:creationId xmlns:p14="http://schemas.microsoft.com/office/powerpoint/2010/main" val="60667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FAIR principles for crystallographic data</a:t>
            </a:r>
          </a:p>
        </p:txBody>
      </p:sp>
      <p:sp>
        <p:nvSpPr>
          <p:cNvPr id="3" name="Content Placeholder 2"/>
          <p:cNvSpPr>
            <a:spLocks noGrp="1"/>
          </p:cNvSpPr>
          <p:nvPr>
            <p:ph idx="1"/>
          </p:nvPr>
        </p:nvSpPr>
        <p:spPr/>
        <p:txBody>
          <a:bodyPr/>
          <a:lstStyle/>
          <a:p>
            <a:r>
              <a:rPr lang="en-GB" dirty="0"/>
              <a:t>Findable</a:t>
            </a:r>
          </a:p>
          <a:p>
            <a:pPr lvl="1"/>
            <a:endParaRPr lang="en-GB" dirty="0"/>
          </a:p>
          <a:p>
            <a:r>
              <a:rPr lang="en-GB" dirty="0"/>
              <a:t>Accessible</a:t>
            </a:r>
          </a:p>
          <a:p>
            <a:pPr lvl="1"/>
            <a:endParaRPr lang="en-GB" dirty="0"/>
          </a:p>
          <a:p>
            <a:r>
              <a:rPr lang="en-GB" dirty="0"/>
              <a:t>Interoperable</a:t>
            </a:r>
          </a:p>
          <a:p>
            <a:pPr lvl="1"/>
            <a:endParaRPr lang="en-GB" dirty="0"/>
          </a:p>
          <a:p>
            <a:r>
              <a:rPr lang="en-GB" dirty="0"/>
              <a:t>Reusable</a:t>
            </a:r>
          </a:p>
        </p:txBody>
      </p:sp>
    </p:spTree>
    <p:extLst>
      <p:ext uri="{BB962C8B-B14F-4D97-AF65-F5344CB8AC3E}">
        <p14:creationId xmlns:p14="http://schemas.microsoft.com/office/powerpoint/2010/main" val="3485156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Varieties of data managed by CIF in </a:t>
            </a:r>
            <a:r>
              <a:rPr lang="en-GB" dirty="0" err="1"/>
              <a:t>IUCr</a:t>
            </a:r>
            <a:r>
              <a:rPr lang="en-GB" dirty="0"/>
              <a:t> publications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690688"/>
            <a:ext cx="8485363" cy="5167312"/>
          </a:xfrm>
        </p:spPr>
      </p:pic>
      <p:sp>
        <p:nvSpPr>
          <p:cNvPr id="5" name="TextBox 4"/>
          <p:cNvSpPr txBox="1"/>
          <p:nvPr/>
        </p:nvSpPr>
        <p:spPr>
          <a:xfrm>
            <a:off x="8839198" y="1876425"/>
            <a:ext cx="2692402" cy="1477328"/>
          </a:xfrm>
          <a:prstGeom prst="rect">
            <a:avLst/>
          </a:prstGeom>
          <a:noFill/>
        </p:spPr>
        <p:txBody>
          <a:bodyPr wrap="square" rtlCol="0">
            <a:spAutoFit/>
          </a:bodyPr>
          <a:lstStyle/>
          <a:p>
            <a:r>
              <a:rPr lang="en-GB" dirty="0"/>
              <a:t>Small unit-cell structures:</a:t>
            </a:r>
          </a:p>
          <a:p>
            <a:endParaRPr lang="en-GB" dirty="0"/>
          </a:p>
          <a:p>
            <a:pPr marL="285750" indent="-285750">
              <a:buFont typeface="Arial" panose="020B0604020202020204" pitchFamily="34" charset="0"/>
              <a:buChar char="•"/>
            </a:pPr>
            <a:r>
              <a:rPr lang="en-GB" dirty="0"/>
              <a:t>submitted as CIF</a:t>
            </a:r>
          </a:p>
          <a:p>
            <a:pPr marL="285750" indent="-285750">
              <a:buFont typeface="Arial" panose="020B0604020202020204" pitchFamily="34" charset="0"/>
              <a:buChar char="•"/>
            </a:pPr>
            <a:r>
              <a:rPr lang="en-GB" dirty="0"/>
              <a:t>include article text (commentary)</a:t>
            </a:r>
          </a:p>
        </p:txBody>
      </p:sp>
    </p:spTree>
    <p:extLst>
      <p:ext uri="{BB962C8B-B14F-4D97-AF65-F5344CB8AC3E}">
        <p14:creationId xmlns:p14="http://schemas.microsoft.com/office/powerpoint/2010/main" val="32634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6438"/>
            <a:ext cx="8485363" cy="5181562"/>
          </a:xfrm>
          <a:prstGeom prst="rect">
            <a:avLst/>
          </a:prstGeom>
        </p:spPr>
      </p:pic>
      <p:sp>
        <p:nvSpPr>
          <p:cNvPr id="2" name="Title 1"/>
          <p:cNvSpPr>
            <a:spLocks noGrp="1"/>
          </p:cNvSpPr>
          <p:nvPr>
            <p:ph type="title"/>
          </p:nvPr>
        </p:nvSpPr>
        <p:spPr/>
        <p:txBody>
          <a:bodyPr/>
          <a:lstStyle/>
          <a:p>
            <a:r>
              <a:rPr lang="en-GB" dirty="0"/>
              <a:t>Varieties of data managed by CIF in </a:t>
            </a:r>
            <a:r>
              <a:rPr lang="en-GB" dirty="0" err="1"/>
              <a:t>IUCr</a:t>
            </a:r>
            <a:r>
              <a:rPr lang="en-GB" dirty="0"/>
              <a:t> publications</a:t>
            </a:r>
          </a:p>
        </p:txBody>
      </p:sp>
      <p:sp>
        <p:nvSpPr>
          <p:cNvPr id="5" name="TextBox 4"/>
          <p:cNvSpPr txBox="1"/>
          <p:nvPr/>
        </p:nvSpPr>
        <p:spPr>
          <a:xfrm>
            <a:off x="8839198" y="1876425"/>
            <a:ext cx="2692402" cy="3139321"/>
          </a:xfrm>
          <a:prstGeom prst="rect">
            <a:avLst/>
          </a:prstGeom>
          <a:noFill/>
        </p:spPr>
        <p:txBody>
          <a:bodyPr wrap="square" rtlCol="0">
            <a:spAutoFit/>
          </a:bodyPr>
          <a:lstStyle/>
          <a:p>
            <a:r>
              <a:rPr lang="en-GB" dirty="0"/>
              <a:t>Small unit-cell structures:</a:t>
            </a:r>
          </a:p>
          <a:p>
            <a:endParaRPr lang="en-GB" dirty="0"/>
          </a:p>
          <a:p>
            <a:pPr marL="285750" indent="-285750">
              <a:buFont typeface="Arial" panose="020B0604020202020204" pitchFamily="34" charset="0"/>
              <a:buChar char="•"/>
            </a:pPr>
            <a:r>
              <a:rPr lang="en-GB" dirty="0"/>
              <a:t>submitted as CIF</a:t>
            </a:r>
          </a:p>
          <a:p>
            <a:pPr marL="285750" indent="-285750">
              <a:buFont typeface="Arial" panose="020B0604020202020204" pitchFamily="34" charset="0"/>
              <a:buChar char="•"/>
            </a:pPr>
            <a:r>
              <a:rPr lang="en-GB" dirty="0"/>
              <a:t>include article text (commentary)</a:t>
            </a:r>
          </a:p>
          <a:p>
            <a:pPr marL="285750" indent="-285750">
              <a:buFont typeface="Arial" panose="020B0604020202020204" pitchFamily="34" charset="0"/>
              <a:buChar char="•"/>
            </a:pPr>
            <a:r>
              <a:rPr lang="en-GB" dirty="0"/>
              <a:t>structural model (derived data)</a:t>
            </a:r>
          </a:p>
          <a:p>
            <a:pPr marL="285750" indent="-285750">
              <a:buFont typeface="Arial" panose="020B0604020202020204" pitchFamily="34" charset="0"/>
              <a:buChar char="•"/>
            </a:pPr>
            <a:r>
              <a:rPr lang="en-GB" dirty="0"/>
              <a:t>annotation (visualise individual positions, bonds)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68219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7232"/>
            <a:ext cx="8485363" cy="5170768"/>
          </a:xfrm>
          <a:prstGeom prst="rect">
            <a:avLst/>
          </a:prstGeom>
        </p:spPr>
      </p:pic>
      <p:sp>
        <p:nvSpPr>
          <p:cNvPr id="2" name="Title 1"/>
          <p:cNvSpPr>
            <a:spLocks noGrp="1"/>
          </p:cNvSpPr>
          <p:nvPr>
            <p:ph type="title"/>
          </p:nvPr>
        </p:nvSpPr>
        <p:spPr/>
        <p:txBody>
          <a:bodyPr/>
          <a:lstStyle/>
          <a:p>
            <a:r>
              <a:rPr lang="en-GB" dirty="0"/>
              <a:t>Varieties of data managed by CIF in </a:t>
            </a:r>
            <a:r>
              <a:rPr lang="en-GB" dirty="0" err="1"/>
              <a:t>IUCr</a:t>
            </a:r>
            <a:r>
              <a:rPr lang="en-GB" dirty="0"/>
              <a:t> publications</a:t>
            </a:r>
          </a:p>
        </p:txBody>
      </p:sp>
      <p:sp>
        <p:nvSpPr>
          <p:cNvPr id="5" name="TextBox 4"/>
          <p:cNvSpPr txBox="1"/>
          <p:nvPr/>
        </p:nvSpPr>
        <p:spPr>
          <a:xfrm>
            <a:off x="8839198" y="1876425"/>
            <a:ext cx="2692402" cy="3693319"/>
          </a:xfrm>
          <a:prstGeom prst="rect">
            <a:avLst/>
          </a:prstGeom>
          <a:noFill/>
        </p:spPr>
        <p:txBody>
          <a:bodyPr wrap="square" rtlCol="0">
            <a:spAutoFit/>
          </a:bodyPr>
          <a:lstStyle/>
          <a:p>
            <a:r>
              <a:rPr lang="en-GB" dirty="0"/>
              <a:t>Small unit-cell structures:</a:t>
            </a:r>
          </a:p>
          <a:p>
            <a:endParaRPr lang="en-GB" dirty="0"/>
          </a:p>
          <a:p>
            <a:pPr marL="285750" indent="-285750">
              <a:buFont typeface="Arial" panose="020B0604020202020204" pitchFamily="34" charset="0"/>
              <a:buChar char="•"/>
            </a:pPr>
            <a:r>
              <a:rPr lang="en-GB" dirty="0"/>
              <a:t>submitted as CIF</a:t>
            </a:r>
          </a:p>
          <a:p>
            <a:pPr marL="285750" indent="-285750">
              <a:buFont typeface="Arial" panose="020B0604020202020204" pitchFamily="34" charset="0"/>
              <a:buChar char="•"/>
            </a:pPr>
            <a:r>
              <a:rPr lang="en-GB" dirty="0"/>
              <a:t>include article text (commentary)</a:t>
            </a:r>
          </a:p>
          <a:p>
            <a:pPr marL="285750" indent="-285750">
              <a:buFont typeface="Arial" panose="020B0604020202020204" pitchFamily="34" charset="0"/>
              <a:buChar char="•"/>
            </a:pPr>
            <a:r>
              <a:rPr lang="en-GB" dirty="0"/>
              <a:t>structural model (derived data)</a:t>
            </a:r>
          </a:p>
          <a:p>
            <a:pPr marL="285750" indent="-285750">
              <a:buFont typeface="Arial" panose="020B0604020202020204" pitchFamily="34" charset="0"/>
              <a:buChar char="•"/>
            </a:pPr>
            <a:r>
              <a:rPr lang="en-GB" dirty="0"/>
              <a:t>annotation (visualise individual positions, bonds)</a:t>
            </a:r>
          </a:p>
          <a:p>
            <a:pPr marL="285750" indent="-285750">
              <a:buFont typeface="Arial" panose="020B0604020202020204" pitchFamily="34" charset="0"/>
              <a:buChar char="•"/>
            </a:pPr>
            <a:r>
              <a:rPr lang="en-GB" dirty="0"/>
              <a:t>experimental details (‘metadata’)</a:t>
            </a:r>
          </a:p>
          <a:p>
            <a:pPr marL="285750" indent="-285750">
              <a:buFont typeface="Arial" panose="020B0604020202020204" pitchFamily="34" charset="0"/>
              <a:buChar char="•"/>
            </a:pPr>
            <a:endParaRPr lang="en-GB" dirty="0"/>
          </a:p>
        </p:txBody>
      </p:sp>
      <p:sp>
        <p:nvSpPr>
          <p:cNvPr id="6" name="TextBox 5"/>
          <p:cNvSpPr txBox="1"/>
          <p:nvPr/>
        </p:nvSpPr>
        <p:spPr>
          <a:xfrm>
            <a:off x="330200" y="3589867"/>
            <a:ext cx="7281333" cy="2836333"/>
          </a:xfrm>
          <a:prstGeom prst="rect">
            <a:avLst/>
          </a:prstGeom>
          <a:noFill/>
          <a:ln w="57150">
            <a:solidFill>
              <a:srgbClr val="FF0000"/>
            </a:solidFill>
          </a:ln>
        </p:spPr>
        <p:txBody>
          <a:bodyPr wrap="square" rtlCol="0">
            <a:spAutoFit/>
          </a:bodyPr>
          <a:lstStyle/>
          <a:p>
            <a:endParaRPr lang="en-GB" dirty="0"/>
          </a:p>
        </p:txBody>
      </p:sp>
    </p:spTree>
    <p:extLst>
      <p:ext uri="{BB962C8B-B14F-4D97-AF65-F5344CB8AC3E}">
        <p14:creationId xmlns:p14="http://schemas.microsoft.com/office/powerpoint/2010/main" val="326712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688"/>
            <a:ext cx="8485363" cy="5167311"/>
          </a:xfrm>
          <a:prstGeom prst="rect">
            <a:avLst/>
          </a:prstGeom>
        </p:spPr>
      </p:pic>
      <p:sp>
        <p:nvSpPr>
          <p:cNvPr id="2" name="Title 1"/>
          <p:cNvSpPr>
            <a:spLocks noGrp="1"/>
          </p:cNvSpPr>
          <p:nvPr>
            <p:ph type="title"/>
          </p:nvPr>
        </p:nvSpPr>
        <p:spPr/>
        <p:txBody>
          <a:bodyPr/>
          <a:lstStyle/>
          <a:p>
            <a:r>
              <a:rPr lang="en-GB" dirty="0"/>
              <a:t>Varieties of data managed by CIF in </a:t>
            </a:r>
            <a:r>
              <a:rPr lang="en-GB" dirty="0" err="1"/>
              <a:t>IUCr</a:t>
            </a:r>
            <a:r>
              <a:rPr lang="en-GB" dirty="0"/>
              <a:t> publications</a:t>
            </a:r>
          </a:p>
        </p:txBody>
      </p:sp>
      <p:sp>
        <p:nvSpPr>
          <p:cNvPr id="5" name="TextBox 4"/>
          <p:cNvSpPr txBox="1"/>
          <p:nvPr/>
        </p:nvSpPr>
        <p:spPr>
          <a:xfrm>
            <a:off x="8839198" y="1876425"/>
            <a:ext cx="2692402" cy="4247317"/>
          </a:xfrm>
          <a:prstGeom prst="rect">
            <a:avLst/>
          </a:prstGeom>
          <a:noFill/>
        </p:spPr>
        <p:txBody>
          <a:bodyPr wrap="square" rtlCol="0">
            <a:spAutoFit/>
          </a:bodyPr>
          <a:lstStyle/>
          <a:p>
            <a:r>
              <a:rPr lang="en-GB" dirty="0"/>
              <a:t>Small unit-cell structures:</a:t>
            </a:r>
          </a:p>
          <a:p>
            <a:endParaRPr lang="en-GB" dirty="0"/>
          </a:p>
          <a:p>
            <a:pPr marL="285750" indent="-285750">
              <a:buFont typeface="Arial" panose="020B0604020202020204" pitchFamily="34" charset="0"/>
              <a:buChar char="•"/>
            </a:pPr>
            <a:r>
              <a:rPr lang="en-GB" dirty="0"/>
              <a:t>submitted as CIF</a:t>
            </a:r>
          </a:p>
          <a:p>
            <a:pPr marL="285750" indent="-285750">
              <a:buFont typeface="Arial" panose="020B0604020202020204" pitchFamily="34" charset="0"/>
              <a:buChar char="•"/>
            </a:pPr>
            <a:r>
              <a:rPr lang="en-GB" dirty="0"/>
              <a:t>include article text (commentary)</a:t>
            </a:r>
          </a:p>
          <a:p>
            <a:pPr marL="285750" indent="-285750">
              <a:buFont typeface="Arial" panose="020B0604020202020204" pitchFamily="34" charset="0"/>
              <a:buChar char="•"/>
            </a:pPr>
            <a:r>
              <a:rPr lang="en-GB" dirty="0"/>
              <a:t>structural model (derived data)</a:t>
            </a:r>
          </a:p>
          <a:p>
            <a:pPr marL="285750" indent="-285750">
              <a:buFont typeface="Arial" panose="020B0604020202020204" pitchFamily="34" charset="0"/>
              <a:buChar char="•"/>
            </a:pPr>
            <a:r>
              <a:rPr lang="en-GB" dirty="0"/>
              <a:t>annotation (visualise individual positions, bonds)</a:t>
            </a:r>
          </a:p>
          <a:p>
            <a:pPr marL="285750" indent="-285750">
              <a:buFont typeface="Arial" panose="020B0604020202020204" pitchFamily="34" charset="0"/>
              <a:buChar char="•"/>
            </a:pPr>
            <a:r>
              <a:rPr lang="en-GB" dirty="0"/>
              <a:t>experimental details (‘metadata’)</a:t>
            </a:r>
          </a:p>
          <a:p>
            <a:pPr marL="285750" indent="-285750">
              <a:buFont typeface="Arial" panose="020B0604020202020204" pitchFamily="34" charset="0"/>
              <a:buChar char="•"/>
            </a:pPr>
            <a:r>
              <a:rPr lang="en-GB" dirty="0"/>
              <a:t>experimental (processed) data</a:t>
            </a:r>
          </a:p>
          <a:p>
            <a:pPr marL="285750" indent="-285750">
              <a:buFont typeface="Arial" panose="020B0604020202020204" pitchFamily="34" charset="0"/>
              <a:buChar char="•"/>
            </a:pPr>
            <a:endParaRPr lang="en-GB" dirty="0"/>
          </a:p>
        </p:txBody>
      </p:sp>
      <p:sp>
        <p:nvSpPr>
          <p:cNvPr id="6" name="TextBox 5"/>
          <p:cNvSpPr txBox="1"/>
          <p:nvPr/>
        </p:nvSpPr>
        <p:spPr>
          <a:xfrm>
            <a:off x="304801" y="3016251"/>
            <a:ext cx="3242733" cy="245532"/>
          </a:xfrm>
          <a:prstGeom prst="rect">
            <a:avLst/>
          </a:prstGeom>
          <a:noFill/>
          <a:ln w="57150">
            <a:solidFill>
              <a:srgbClr val="FF0000"/>
            </a:solidFill>
          </a:ln>
        </p:spPr>
        <p:txBody>
          <a:bodyPr wrap="square" rtlCol="0">
            <a:spAutoFit/>
          </a:bodyPr>
          <a:lstStyle/>
          <a:p>
            <a:endParaRPr lang="en-GB" dirty="0"/>
          </a:p>
        </p:txBody>
      </p:sp>
      <p:sp>
        <p:nvSpPr>
          <p:cNvPr id="7" name="TextBox 6"/>
          <p:cNvSpPr txBox="1"/>
          <p:nvPr/>
        </p:nvSpPr>
        <p:spPr>
          <a:xfrm>
            <a:off x="3615266" y="2661618"/>
            <a:ext cx="3276600" cy="1200329"/>
          </a:xfrm>
          <a:prstGeom prst="rect">
            <a:avLst/>
          </a:prstGeom>
          <a:noFill/>
        </p:spPr>
        <p:txBody>
          <a:bodyPr wrap="square" rtlCol="0">
            <a:spAutoFit/>
          </a:bodyPr>
          <a:lstStyle/>
          <a:p>
            <a:r>
              <a:rPr lang="en-GB" i="1" dirty="0">
                <a:solidFill>
                  <a:srgbClr val="FF0000"/>
                </a:solidFill>
              </a:rPr>
              <a:t>Supporting information includes</a:t>
            </a:r>
          </a:p>
          <a:p>
            <a:r>
              <a:rPr lang="en-GB" i="1" dirty="0">
                <a:solidFill>
                  <a:srgbClr val="FF0000"/>
                </a:solidFill>
              </a:rPr>
              <a:t>structural data and processed experimental data sets, each identified by distinct DOIs</a:t>
            </a:r>
          </a:p>
        </p:txBody>
      </p:sp>
    </p:spTree>
    <p:extLst>
      <p:ext uri="{BB962C8B-B14F-4D97-AF65-F5344CB8AC3E}">
        <p14:creationId xmlns:p14="http://schemas.microsoft.com/office/powerpoint/2010/main" val="147384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3750"/>
            <a:ext cx="8485363" cy="5144250"/>
          </a:xfrm>
          <a:prstGeom prst="rect">
            <a:avLst/>
          </a:prstGeom>
        </p:spPr>
      </p:pic>
      <p:sp>
        <p:nvSpPr>
          <p:cNvPr id="2" name="Title 1"/>
          <p:cNvSpPr>
            <a:spLocks noGrp="1"/>
          </p:cNvSpPr>
          <p:nvPr>
            <p:ph type="title"/>
          </p:nvPr>
        </p:nvSpPr>
        <p:spPr/>
        <p:txBody>
          <a:bodyPr/>
          <a:lstStyle/>
          <a:p>
            <a:r>
              <a:rPr lang="en-GB" dirty="0"/>
              <a:t>Varieties of data managed by CIF in </a:t>
            </a:r>
            <a:r>
              <a:rPr lang="en-GB" dirty="0" err="1"/>
              <a:t>IUCr</a:t>
            </a:r>
            <a:r>
              <a:rPr lang="en-GB" dirty="0"/>
              <a:t> publications</a:t>
            </a:r>
          </a:p>
        </p:txBody>
      </p:sp>
      <p:sp>
        <p:nvSpPr>
          <p:cNvPr id="5" name="TextBox 4"/>
          <p:cNvSpPr txBox="1"/>
          <p:nvPr/>
        </p:nvSpPr>
        <p:spPr>
          <a:xfrm>
            <a:off x="8839197" y="1876425"/>
            <a:ext cx="2827869" cy="2308324"/>
          </a:xfrm>
          <a:prstGeom prst="rect">
            <a:avLst/>
          </a:prstGeom>
          <a:noFill/>
        </p:spPr>
        <p:txBody>
          <a:bodyPr wrap="square" rtlCol="0">
            <a:spAutoFit/>
          </a:bodyPr>
          <a:lstStyle/>
          <a:p>
            <a:r>
              <a:rPr lang="en-GB" dirty="0"/>
              <a:t>Macromolecular structures:</a:t>
            </a:r>
          </a:p>
          <a:p>
            <a:endParaRPr lang="en-GB" dirty="0"/>
          </a:p>
          <a:p>
            <a:pPr marL="285750" indent="-285750">
              <a:buFont typeface="Arial" panose="020B0604020202020204" pitchFamily="34" charset="0"/>
              <a:buChar char="•"/>
            </a:pPr>
            <a:r>
              <a:rPr lang="en-GB" dirty="0"/>
              <a:t>most of the same features as small-cell structures</a:t>
            </a:r>
          </a:p>
          <a:p>
            <a:pPr marL="285750" indent="-285750">
              <a:buFont typeface="Arial" panose="020B0604020202020204" pitchFamily="34" charset="0"/>
              <a:buChar char="•"/>
            </a:pPr>
            <a:r>
              <a:rPr lang="en-GB" dirty="0"/>
              <a:t>links to raw diffraction data sets</a:t>
            </a:r>
          </a:p>
          <a:p>
            <a:pPr marL="285750" indent="-285750">
              <a:buFont typeface="Arial" panose="020B0604020202020204" pitchFamily="34" charset="0"/>
              <a:buChar char="•"/>
            </a:pPr>
            <a:endParaRPr lang="en-GB" dirty="0"/>
          </a:p>
        </p:txBody>
      </p:sp>
      <p:sp>
        <p:nvSpPr>
          <p:cNvPr id="6" name="TextBox 5"/>
          <p:cNvSpPr txBox="1"/>
          <p:nvPr/>
        </p:nvSpPr>
        <p:spPr>
          <a:xfrm>
            <a:off x="186268" y="4845051"/>
            <a:ext cx="3242733" cy="245532"/>
          </a:xfrm>
          <a:prstGeom prst="rect">
            <a:avLst/>
          </a:prstGeom>
          <a:noFill/>
          <a:ln w="57150">
            <a:solidFill>
              <a:srgbClr val="FF0000"/>
            </a:solidFill>
          </a:ln>
        </p:spPr>
        <p:txBody>
          <a:bodyPr wrap="square" rtlCol="0">
            <a:spAutoFit/>
          </a:bodyPr>
          <a:lstStyle/>
          <a:p>
            <a:endParaRPr lang="en-GB" dirty="0"/>
          </a:p>
        </p:txBody>
      </p:sp>
      <p:sp>
        <p:nvSpPr>
          <p:cNvPr id="8" name="TextBox 7"/>
          <p:cNvSpPr txBox="1"/>
          <p:nvPr/>
        </p:nvSpPr>
        <p:spPr>
          <a:xfrm>
            <a:off x="3589867" y="4529667"/>
            <a:ext cx="3048000" cy="923330"/>
          </a:xfrm>
          <a:prstGeom prst="rect">
            <a:avLst/>
          </a:prstGeom>
          <a:noFill/>
        </p:spPr>
        <p:txBody>
          <a:bodyPr wrap="square" rtlCol="0">
            <a:spAutoFit/>
          </a:bodyPr>
          <a:lstStyle/>
          <a:p>
            <a:r>
              <a:rPr lang="en-GB" i="1" dirty="0">
                <a:solidFill>
                  <a:srgbClr val="FF0000"/>
                </a:solidFill>
              </a:rPr>
              <a:t>Links to external raw data sets are provided; DOIs are preferred identifiers</a:t>
            </a:r>
          </a:p>
        </p:txBody>
      </p:sp>
    </p:spTree>
    <p:extLst>
      <p:ext uri="{BB962C8B-B14F-4D97-AF65-F5344CB8AC3E}">
        <p14:creationId xmlns:p14="http://schemas.microsoft.com/office/powerpoint/2010/main" val="819871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Crystallographic Information Framework</a:t>
            </a:r>
          </a:p>
        </p:txBody>
      </p:sp>
      <p:sp>
        <p:nvSpPr>
          <p:cNvPr id="3" name="Content Placeholder 2"/>
          <p:cNvSpPr>
            <a:spLocks noGrp="1"/>
          </p:cNvSpPr>
          <p:nvPr>
            <p:ph idx="1"/>
          </p:nvPr>
        </p:nvSpPr>
        <p:spPr/>
        <p:txBody>
          <a:bodyPr/>
          <a:lstStyle/>
          <a:p>
            <a:r>
              <a:rPr lang="en-GB" dirty="0"/>
              <a:t>Interoperable across all types of crystallographic data</a:t>
            </a:r>
          </a:p>
          <a:p>
            <a:r>
              <a:rPr lang="en-GB" dirty="0"/>
              <a:t>Treats ‘metadata’ and ‘data’ on same footing</a:t>
            </a:r>
          </a:p>
          <a:p>
            <a:r>
              <a:rPr lang="en-GB" dirty="0"/>
              <a:t>Establishes a common file format</a:t>
            </a:r>
          </a:p>
          <a:p>
            <a:pPr marL="457200" lvl="1" indent="0">
              <a:buNone/>
            </a:pPr>
            <a:r>
              <a:rPr lang="en-GB" dirty="0"/>
              <a:t>(more or less: DDL1/DDL2/</a:t>
            </a:r>
            <a:r>
              <a:rPr lang="en-GB" dirty="0" err="1"/>
              <a:t>DDLm</a:t>
            </a:r>
            <a:r>
              <a:rPr lang="en-GB" dirty="0"/>
              <a:t> ‘dialects’; CBF as binary equivalent of </a:t>
            </a:r>
            <a:r>
              <a:rPr lang="en-GB" dirty="0" err="1"/>
              <a:t>imgCIF</a:t>
            </a:r>
            <a:r>
              <a:rPr lang="en-GB" dirty="0"/>
              <a:t>; CIF1 vs CIF2 syntax)</a:t>
            </a:r>
          </a:p>
          <a:p>
            <a:pPr marL="457200" lvl="1" indent="0">
              <a:buNone/>
            </a:pPr>
            <a:r>
              <a:rPr lang="en-GB" dirty="0"/>
              <a:t>(but that’s not too important because the data structures, types etc. are well defined)</a:t>
            </a:r>
          </a:p>
          <a:p>
            <a:r>
              <a:rPr lang="en-GB" b="1" dirty="0"/>
              <a:t>Has precisely defined data items</a:t>
            </a:r>
          </a:p>
        </p:txBody>
      </p:sp>
    </p:spTree>
    <p:extLst>
      <p:ext uri="{BB962C8B-B14F-4D97-AF65-F5344CB8AC3E}">
        <p14:creationId xmlns:p14="http://schemas.microsoft.com/office/powerpoint/2010/main" val="1159464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definitions in CIF ‘dictionaries’</a:t>
            </a:r>
          </a:p>
        </p:txBody>
      </p:sp>
      <p:sp>
        <p:nvSpPr>
          <p:cNvPr id="4" name="Content Placeholder 2"/>
          <p:cNvSpPr>
            <a:spLocks noGrp="1"/>
          </p:cNvSpPr>
          <p:nvPr>
            <p:ph idx="1"/>
          </p:nvPr>
        </p:nvSpPr>
        <p:spPr>
          <a:xfrm>
            <a:off x="581024" y="1466850"/>
            <a:ext cx="5400675" cy="5029199"/>
          </a:xfrm>
        </p:spPr>
        <p:txBody>
          <a:bodyPr>
            <a:normAutofit fontScale="62500" lnSpcReduction="20000"/>
          </a:bodyPr>
          <a:lstStyle/>
          <a:p>
            <a:pPr marL="0" indent="0">
              <a:buNone/>
            </a:pPr>
            <a:r>
              <a:rPr lang="en-GB" sz="3800" dirty="0"/>
              <a:t>Managed by COMCIFS</a:t>
            </a:r>
          </a:p>
          <a:p>
            <a:pPr marL="0" indent="0">
              <a:buNone/>
            </a:pPr>
            <a:endParaRPr lang="en-GB" sz="3800" dirty="0"/>
          </a:p>
          <a:p>
            <a:r>
              <a:rPr lang="en-GB" dirty="0"/>
              <a:t>Crystallographic Core (</a:t>
            </a:r>
            <a:r>
              <a:rPr lang="en-GB" dirty="0" err="1"/>
              <a:t>coreCIF</a:t>
            </a:r>
            <a:r>
              <a:rPr lang="en-GB" dirty="0"/>
              <a:t>) – 1991 and ongoing</a:t>
            </a:r>
          </a:p>
          <a:p>
            <a:r>
              <a:rPr lang="en-GB" dirty="0"/>
              <a:t>Crystallographic Restraints – 2011</a:t>
            </a:r>
          </a:p>
          <a:p>
            <a:r>
              <a:rPr lang="en-GB" dirty="0"/>
              <a:t>Crystallographic Powder Diffraction (</a:t>
            </a:r>
            <a:r>
              <a:rPr lang="en-GB" dirty="0" err="1"/>
              <a:t>pdCIF</a:t>
            </a:r>
            <a:r>
              <a:rPr lang="en-GB" dirty="0"/>
              <a:t>) – 1997</a:t>
            </a:r>
          </a:p>
          <a:p>
            <a:r>
              <a:rPr lang="en-GB" dirty="0"/>
              <a:t>Modulated and Composite Structures (</a:t>
            </a:r>
            <a:r>
              <a:rPr lang="en-GB" dirty="0" err="1"/>
              <a:t>msCIF</a:t>
            </a:r>
            <a:r>
              <a:rPr lang="en-GB" dirty="0"/>
              <a:t>) – 2002</a:t>
            </a:r>
          </a:p>
          <a:p>
            <a:r>
              <a:rPr lang="en-GB" dirty="0"/>
              <a:t>Multipole Electron Density (</a:t>
            </a:r>
            <a:r>
              <a:rPr lang="en-GB" dirty="0" err="1"/>
              <a:t>rhoCIF</a:t>
            </a:r>
            <a:r>
              <a:rPr lang="en-GB" dirty="0"/>
              <a:t>) – 2003</a:t>
            </a:r>
          </a:p>
          <a:p>
            <a:r>
              <a:rPr lang="en-GB" dirty="0"/>
              <a:t>Crystallographic Twinning – 2014</a:t>
            </a:r>
          </a:p>
          <a:p>
            <a:r>
              <a:rPr lang="en-GB" dirty="0"/>
              <a:t>Magnetic Structures (</a:t>
            </a:r>
            <a:r>
              <a:rPr lang="en-GB" dirty="0" err="1"/>
              <a:t>magCIF</a:t>
            </a:r>
            <a:r>
              <a:rPr lang="en-GB" dirty="0"/>
              <a:t>) – 2016</a:t>
            </a:r>
          </a:p>
          <a:p>
            <a:r>
              <a:rPr lang="en-GB" dirty="0"/>
              <a:t>Lattice topology (</a:t>
            </a:r>
            <a:r>
              <a:rPr lang="en-GB" dirty="0" err="1"/>
              <a:t>topoCIF</a:t>
            </a:r>
            <a:r>
              <a:rPr lang="en-GB" dirty="0"/>
              <a:t>) –  2018</a:t>
            </a:r>
          </a:p>
          <a:p>
            <a:r>
              <a:rPr lang="en-GB" dirty="0"/>
              <a:t>Crystallographic Symmetry (</a:t>
            </a:r>
            <a:r>
              <a:rPr lang="en-GB" dirty="0" err="1"/>
              <a:t>symCIF</a:t>
            </a:r>
            <a:r>
              <a:rPr lang="en-GB" dirty="0"/>
              <a:t>) – 2001</a:t>
            </a:r>
          </a:p>
          <a:p>
            <a:r>
              <a:rPr lang="en-GB" dirty="0"/>
              <a:t>Diffraction Images (</a:t>
            </a:r>
            <a:r>
              <a:rPr lang="en-GB" dirty="0" err="1"/>
              <a:t>imgCIF</a:t>
            </a:r>
            <a:r>
              <a:rPr lang="en-GB" dirty="0"/>
              <a:t>) – 2000</a:t>
            </a:r>
          </a:p>
          <a:p>
            <a:r>
              <a:rPr lang="en-GB" dirty="0"/>
              <a:t>High pressure – under development</a:t>
            </a:r>
          </a:p>
          <a:p>
            <a:r>
              <a:rPr lang="en-GB" dirty="0"/>
              <a:t>Crystallographic Macromolecular Structure (</a:t>
            </a:r>
            <a:r>
              <a:rPr lang="en-GB" dirty="0" err="1"/>
              <a:t>mmCIF</a:t>
            </a:r>
            <a:r>
              <a:rPr lang="en-GB" dirty="0"/>
              <a:t>) – 1997</a:t>
            </a:r>
          </a:p>
        </p:txBody>
      </p:sp>
      <p:sp>
        <p:nvSpPr>
          <p:cNvPr id="5" name="Content Placeholder 2"/>
          <p:cNvSpPr txBox="1">
            <a:spLocks/>
          </p:cNvSpPr>
          <p:nvPr/>
        </p:nvSpPr>
        <p:spPr>
          <a:xfrm>
            <a:off x="6362700" y="1466850"/>
            <a:ext cx="4991099" cy="47101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Managed by wwPDB</a:t>
            </a:r>
          </a:p>
          <a:p>
            <a:pPr marL="0" indent="0">
              <a:buNone/>
            </a:pPr>
            <a:endParaRPr lang="en-GB" sz="2400" dirty="0"/>
          </a:p>
          <a:p>
            <a:r>
              <a:rPr lang="en-GB" sz="1800" dirty="0"/>
              <a:t>Crystallographic Macromolecular Structure (</a:t>
            </a:r>
            <a:r>
              <a:rPr lang="en-GB" sz="1800" dirty="0" err="1"/>
              <a:t>mmCIF</a:t>
            </a:r>
            <a:r>
              <a:rPr lang="en-GB" sz="1800" dirty="0"/>
              <a:t>) – 1997</a:t>
            </a:r>
          </a:p>
          <a:p>
            <a:r>
              <a:rPr lang="en-GB" sz="1800" dirty="0"/>
              <a:t>PDB Exchange Dictionary (</a:t>
            </a:r>
            <a:r>
              <a:rPr lang="en-GB" sz="1800" dirty="0" err="1"/>
              <a:t>PDBx</a:t>
            </a:r>
            <a:r>
              <a:rPr lang="en-GB" sz="1800" dirty="0"/>
              <a:t>/</a:t>
            </a:r>
            <a:r>
              <a:rPr lang="en-GB" sz="1800" dirty="0" err="1"/>
              <a:t>mmCIF</a:t>
            </a:r>
            <a:r>
              <a:rPr lang="en-GB" sz="1800" dirty="0"/>
              <a:t>) – 1997 and ongoing</a:t>
            </a:r>
          </a:p>
          <a:p>
            <a:r>
              <a:rPr lang="en-GB" sz="1800" dirty="0"/>
              <a:t>Integrative/Hybrid (I/H) methods – 2017</a:t>
            </a:r>
          </a:p>
          <a:p>
            <a:r>
              <a:rPr lang="en-GB" sz="1800" dirty="0"/>
              <a:t>3DEM Extension Dictionary – 2004</a:t>
            </a:r>
          </a:p>
          <a:p>
            <a:r>
              <a:rPr lang="en-GB" sz="1800" dirty="0"/>
              <a:t>NMRSTAR Dictionary – 2013</a:t>
            </a:r>
          </a:p>
          <a:p>
            <a:r>
              <a:rPr lang="en-GB" sz="1800" dirty="0"/>
              <a:t>Biological Small Angle Scattering – 1998</a:t>
            </a:r>
          </a:p>
          <a:p>
            <a:r>
              <a:rPr lang="en-GB" sz="1800" dirty="0"/>
              <a:t>Model Archive Extension Dictionary – 2018</a:t>
            </a:r>
          </a:p>
          <a:p>
            <a:r>
              <a:rPr lang="en-GB" sz="1800" dirty="0"/>
              <a:t>BIOSYNC Extension Dictionary – 2000</a:t>
            </a:r>
          </a:p>
          <a:p>
            <a:r>
              <a:rPr lang="en-GB" sz="1800" dirty="0"/>
              <a:t>NMR Exchange Format Dictionary – 2016</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234892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a data item definition</a:t>
            </a:r>
          </a:p>
        </p:txBody>
      </p:sp>
      <p:sp>
        <p:nvSpPr>
          <p:cNvPr id="3" name="Content Placeholder 2"/>
          <p:cNvSpPr>
            <a:spLocks noGrp="1"/>
          </p:cNvSpPr>
          <p:nvPr>
            <p:ph idx="1"/>
          </p:nvPr>
        </p:nvSpPr>
        <p:spPr>
          <a:xfrm>
            <a:off x="838200" y="1276350"/>
            <a:ext cx="10515600" cy="5324475"/>
          </a:xfrm>
        </p:spPr>
        <p:txBody>
          <a:bodyPr>
            <a:normAutofit fontScale="40000" lnSpcReduction="20000"/>
          </a:bodyPr>
          <a:lstStyle/>
          <a:p>
            <a:pPr marL="0" indent="0">
              <a:lnSpc>
                <a:spcPct val="120000"/>
              </a:lnSpc>
              <a:spcBef>
                <a:spcPts val="0"/>
              </a:spcBef>
              <a:buNone/>
            </a:pPr>
            <a:r>
              <a:rPr lang="en-GB" dirty="0" err="1">
                <a:latin typeface="Lucida Sans Typewriter" panose="020B0602040502020304" pitchFamily="33" charset="0"/>
                <a:cs typeface="Lucida Sans Typewriter" panose="020B0602040502020304" pitchFamily="33" charset="0"/>
              </a:rPr>
              <a:t>save__diffrn_radiation.polarizn_source_norm</a:t>
            </a: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item_description.description</a:t>
            </a: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The angle in degrees, as viewed from the specimen, between the normal to the polarization</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plane and the laboratory Y axis as defined in the AXIS category.</a:t>
            </a:r>
          </a:p>
          <a:p>
            <a:pPr marL="0" indent="0">
              <a:lnSpc>
                <a:spcPct val="120000"/>
              </a:lnSpc>
              <a:spcBef>
                <a:spcPts val="0"/>
              </a:spcBef>
              <a:buNone/>
            </a:pP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Note that this is the angle of polarization of the source photons, either directly from a</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synchrotron beamline or from a </a:t>
            </a:r>
            <a:r>
              <a:rPr lang="en-GB" dirty="0" err="1">
                <a:latin typeface="Lucida Sans Typewriter" panose="020B0602040502020304" pitchFamily="33" charset="0"/>
                <a:cs typeface="Lucida Sans Typewriter" panose="020B0602040502020304" pitchFamily="33" charset="0"/>
              </a:rPr>
              <a:t>monchromator</a:t>
            </a:r>
            <a:r>
              <a:rPr lang="en-GB" dirty="0">
                <a:latin typeface="Lucida Sans Typewriter" panose="020B0602040502020304" pitchFamily="33" charset="0"/>
                <a:cs typeface="Lucida Sans Typewriter" panose="020B0602040502020304" pitchFamily="33" charset="0"/>
              </a:rPr>
              <a:t>.</a:t>
            </a:r>
          </a:p>
          <a:p>
            <a:pPr marL="0" indent="0">
              <a:lnSpc>
                <a:spcPct val="120000"/>
              </a:lnSpc>
              <a:spcBef>
                <a:spcPts val="0"/>
              </a:spcBef>
              <a:buNone/>
            </a:pP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This differs from the value of _</a:t>
            </a:r>
            <a:r>
              <a:rPr lang="en-GB" dirty="0" err="1">
                <a:latin typeface="Lucida Sans Typewriter" panose="020B0602040502020304" pitchFamily="33" charset="0"/>
                <a:cs typeface="Lucida Sans Typewriter" panose="020B0602040502020304" pitchFamily="33" charset="0"/>
              </a:rPr>
              <a:t>diffrn_radiation.polarisn_norm</a:t>
            </a:r>
            <a:r>
              <a:rPr lang="en-GB" dirty="0">
                <a:latin typeface="Lucida Sans Typewriter" panose="020B0602040502020304" pitchFamily="33" charset="0"/>
                <a:cs typeface="Lucida Sans Typewriter" panose="020B0602040502020304" pitchFamily="33" charset="0"/>
              </a:rPr>
              <a:t> in that</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diffrn_radiation.polarisn_norm</a:t>
            </a:r>
            <a:r>
              <a:rPr lang="en-GB" dirty="0">
                <a:latin typeface="Lucida Sans Typewriter" panose="020B0602040502020304" pitchFamily="33" charset="0"/>
                <a:cs typeface="Lucida Sans Typewriter" panose="020B0602040502020304" pitchFamily="33" charset="0"/>
              </a:rPr>
              <a:t> refers to polarization relative to the diffraction plane</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rather than to the laboratory axis system.</a:t>
            </a:r>
          </a:p>
          <a:p>
            <a:pPr marL="0" indent="0">
              <a:lnSpc>
                <a:spcPct val="120000"/>
              </a:lnSpc>
              <a:spcBef>
                <a:spcPts val="0"/>
              </a:spcBef>
              <a:buNone/>
            </a:pP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In the case of an </a:t>
            </a:r>
            <a:r>
              <a:rPr lang="en-GB" dirty="0" err="1">
                <a:latin typeface="Lucida Sans Typewriter" panose="020B0602040502020304" pitchFamily="33" charset="0"/>
                <a:cs typeface="Lucida Sans Typewriter" panose="020B0602040502020304" pitchFamily="33" charset="0"/>
              </a:rPr>
              <a:t>unpolarized</a:t>
            </a:r>
            <a:r>
              <a:rPr lang="en-GB" dirty="0">
                <a:latin typeface="Lucida Sans Typewriter" panose="020B0602040502020304" pitchFamily="33" charset="0"/>
                <a:cs typeface="Lucida Sans Typewriter" panose="020B0602040502020304" pitchFamily="33" charset="0"/>
              </a:rPr>
              <a:t> beam, or a beam with true circular polarization, in which</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no single plane of polarization can be determined, the plane should be taken as the XZ</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plane and the angle as 0.</a:t>
            </a:r>
          </a:p>
          <a:p>
            <a:pPr marL="0" indent="0">
              <a:lnSpc>
                <a:spcPct val="120000"/>
              </a:lnSpc>
              <a:spcBef>
                <a:spcPts val="0"/>
              </a:spcBef>
              <a:buNone/>
            </a:pP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See _</a:t>
            </a:r>
            <a:r>
              <a:rPr lang="en-GB" dirty="0" err="1">
                <a:latin typeface="Lucida Sans Typewriter" panose="020B0602040502020304" pitchFamily="33" charset="0"/>
                <a:cs typeface="Lucida Sans Typewriter" panose="020B0602040502020304" pitchFamily="33" charset="0"/>
              </a:rPr>
              <a:t>diffrn_radiation.polarizn_source_ratio</a:t>
            </a:r>
            <a:r>
              <a:rPr lang="en-GB" dirty="0">
                <a:latin typeface="Lucida Sans Typewriter" panose="020B0602040502020304" pitchFamily="33" charset="0"/>
                <a:cs typeface="Lucida Sans Typewriter" panose="020B0602040502020304" pitchFamily="33" charset="0"/>
              </a:rPr>
              <a:t>.</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_item.name                  '</a:t>
            </a:r>
            <a:r>
              <a:rPr lang="en-GB" b="1" dirty="0">
                <a:latin typeface="Lucida Sans Typewriter" panose="020B0602040502020304" pitchFamily="33" charset="0"/>
                <a:cs typeface="Lucida Sans Typewriter" panose="020B0602040502020304" pitchFamily="33" charset="0"/>
              </a:rPr>
              <a:t>_diffrn_radiation.polarizn_source_norm</a:t>
            </a:r>
            <a:r>
              <a:rPr lang="en-GB" dirty="0">
                <a:latin typeface="Lucida Sans Typewriter" panose="020B0602040502020304" pitchFamily="33" charset="0"/>
                <a:cs typeface="Lucida Sans Typewriter" panose="020B0602040502020304" pitchFamily="33" charset="0"/>
              </a:rPr>
              <a:t>'</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item.category_id</a:t>
            </a:r>
            <a:r>
              <a:rPr lang="en-GB" dirty="0">
                <a:latin typeface="Lucida Sans Typewriter" panose="020B0602040502020304" pitchFamily="33" charset="0"/>
                <a:cs typeface="Lucida Sans Typewriter" panose="020B0602040502020304" pitchFamily="33" charset="0"/>
              </a:rPr>
              <a:t>             </a:t>
            </a:r>
            <a:r>
              <a:rPr lang="en-GB" dirty="0" err="1">
                <a:latin typeface="Lucida Sans Typewriter" panose="020B0602040502020304" pitchFamily="33" charset="0"/>
                <a:cs typeface="Lucida Sans Typewriter" panose="020B0602040502020304" pitchFamily="33" charset="0"/>
              </a:rPr>
              <a:t>diffrn_radiation</a:t>
            </a: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item.mandatory_code</a:t>
            </a:r>
            <a:r>
              <a:rPr lang="en-GB" dirty="0">
                <a:latin typeface="Lucida Sans Typewriter" panose="020B0602040502020304" pitchFamily="33" charset="0"/>
                <a:cs typeface="Lucida Sans Typewriter" panose="020B0602040502020304" pitchFamily="33" charset="0"/>
              </a:rPr>
              <a:t>          no</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loop_</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item_range.maximum</a:t>
            </a:r>
            <a:endParaRPr lang="en-GB"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item_range.minimum</a:t>
            </a:r>
            <a:r>
              <a:rPr lang="en-GB" dirty="0">
                <a:latin typeface="Lucida Sans Typewriter" panose="020B0602040502020304" pitchFamily="33" charset="0"/>
                <a:cs typeface="Lucida Sans Typewriter" panose="020B0602040502020304" pitchFamily="33" charset="0"/>
              </a:rPr>
              <a:t>      90.0   90.0</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90.0  -90.0</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-90.0  -90.0</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item_type.code</a:t>
            </a:r>
            <a:r>
              <a:rPr lang="en-GB" dirty="0">
                <a:latin typeface="Lucida Sans Typewriter" panose="020B0602040502020304" pitchFamily="33" charset="0"/>
                <a:cs typeface="Lucida Sans Typewriter" panose="020B0602040502020304" pitchFamily="33" charset="0"/>
              </a:rPr>
              <a:t>               float</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item_units.code</a:t>
            </a:r>
            <a:r>
              <a:rPr lang="en-GB" dirty="0">
                <a:latin typeface="Lucida Sans Typewriter" panose="020B0602040502020304" pitchFamily="33" charset="0"/>
                <a:cs typeface="Lucida Sans Typewriter" panose="020B0602040502020304" pitchFamily="33" charset="0"/>
              </a:rPr>
              <a:t>              degrees</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_</a:t>
            </a:r>
            <a:r>
              <a:rPr lang="en-GB" dirty="0" err="1">
                <a:latin typeface="Lucida Sans Typewriter" panose="020B0602040502020304" pitchFamily="33" charset="0"/>
                <a:cs typeface="Lucida Sans Typewriter" panose="020B0602040502020304" pitchFamily="33" charset="0"/>
              </a:rPr>
              <a:t>item_default.value</a:t>
            </a:r>
            <a:r>
              <a:rPr lang="en-GB" dirty="0">
                <a:latin typeface="Lucida Sans Typewriter" panose="020B0602040502020304" pitchFamily="33" charset="0"/>
                <a:cs typeface="Lucida Sans Typewriter" panose="020B0602040502020304" pitchFamily="33" charset="0"/>
              </a:rPr>
              <a:t>           0.0</a:t>
            </a:r>
          </a:p>
          <a:p>
            <a:pPr marL="0" indent="0">
              <a:lnSpc>
                <a:spcPct val="120000"/>
              </a:lnSpc>
              <a:spcBef>
                <a:spcPts val="0"/>
              </a:spcBef>
              <a:buNone/>
            </a:pPr>
            <a:r>
              <a:rPr lang="en-GB" dirty="0">
                <a:latin typeface="Lucida Sans Typewriter" panose="020B0602040502020304" pitchFamily="33" charset="0"/>
                <a:cs typeface="Lucida Sans Typewriter" panose="020B0602040502020304" pitchFamily="33" charset="0"/>
              </a:rPr>
              <a:t>     save_</a:t>
            </a:r>
          </a:p>
        </p:txBody>
      </p:sp>
    </p:spTree>
    <p:extLst>
      <p:ext uri="{BB962C8B-B14F-4D97-AF65-F5344CB8AC3E}">
        <p14:creationId xmlns:p14="http://schemas.microsoft.com/office/powerpoint/2010/main" val="198742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this might appear in a data file</a:t>
            </a:r>
          </a:p>
        </p:txBody>
      </p:sp>
      <p:sp>
        <p:nvSpPr>
          <p:cNvPr id="3" name="Content Placeholder 2"/>
          <p:cNvSpPr>
            <a:spLocks noGrp="1"/>
          </p:cNvSpPr>
          <p:nvPr>
            <p:ph idx="1"/>
          </p:nvPr>
        </p:nvSpPr>
        <p:spPr>
          <a:xfrm>
            <a:off x="838200" y="1323975"/>
            <a:ext cx="10515600" cy="5391150"/>
          </a:xfrm>
        </p:spPr>
        <p:txBody>
          <a:bodyPr>
            <a:noAutofit/>
          </a:bodyPr>
          <a:lstStyle/>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data_image_1</a:t>
            </a:r>
          </a:p>
          <a:p>
            <a:pPr marL="0" indent="0">
              <a:lnSpc>
                <a:spcPct val="120000"/>
              </a:lnSpc>
              <a:spcBef>
                <a:spcPts val="0"/>
              </a:spcBef>
              <a:buNone/>
            </a:pP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 category DIFFRN</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_diffrn.id P6MB</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diffrn.crystal_id</a:t>
            </a:r>
            <a:r>
              <a:rPr lang="en-GB" sz="1200" dirty="0">
                <a:latin typeface="Lucida Sans Typewriter" panose="020B0602040502020304" pitchFamily="33" charset="0"/>
                <a:cs typeface="Lucida Sans Typewriter" panose="020B0602040502020304" pitchFamily="33" charset="0"/>
              </a:rPr>
              <a:t> P6MB_CRYSTAL7</a:t>
            </a:r>
          </a:p>
          <a:p>
            <a:pPr marL="0" indent="0">
              <a:lnSpc>
                <a:spcPct val="120000"/>
              </a:lnSpc>
              <a:spcBef>
                <a:spcPts val="0"/>
              </a:spcBef>
              <a:buNone/>
            </a:pP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 category DIFFRN_SOURCE   </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loop_</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diffrn_source.diffrn_id</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diffrn_source.source</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diffrn_source.type</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P6MB synchrotron 'SSRL beamline 9-1'</a:t>
            </a:r>
          </a:p>
          <a:p>
            <a:pPr marL="0" indent="0">
              <a:lnSpc>
                <a:spcPct val="120000"/>
              </a:lnSpc>
              <a:spcBef>
                <a:spcPts val="0"/>
              </a:spcBef>
              <a:buNone/>
            </a:pP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 category DIFFRN_RADIATION</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loop_</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diffrn_radiation.diffrn_id</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diffrn_radiation.wavelength_id</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diffrn_radiation.monochromator</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diffrn_radiation.polarizn_source_ratio</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a:solidFill>
                  <a:srgbClr val="FF0000"/>
                </a:solidFill>
                <a:latin typeface="Lucida Sans Typewriter" panose="020B0602040502020304" pitchFamily="33" charset="0"/>
                <a:cs typeface="Lucida Sans Typewriter" panose="020B0602040502020304" pitchFamily="33" charset="0"/>
              </a:rPr>
              <a:t>diffrn_radiation.polarizn_source_norm</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diffrn_radiation.div_x_source</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diffrn_radiation.div_y_source</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diffrn_radiation.div_x_y_source</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P6MB WAVELENGTH1 'Si 111' 0.8 </a:t>
            </a:r>
            <a:r>
              <a:rPr lang="en-GB" sz="1200" dirty="0">
                <a:solidFill>
                  <a:srgbClr val="FF0000"/>
                </a:solidFill>
                <a:latin typeface="Lucida Sans Typewriter" panose="020B0602040502020304" pitchFamily="33" charset="0"/>
                <a:cs typeface="Lucida Sans Typewriter" panose="020B0602040502020304" pitchFamily="33" charset="0"/>
              </a:rPr>
              <a:t>0.0</a:t>
            </a:r>
            <a:r>
              <a:rPr lang="en-GB" sz="1200" dirty="0">
                <a:latin typeface="Lucida Sans Typewriter" panose="020B0602040502020304" pitchFamily="33" charset="0"/>
                <a:cs typeface="Lucida Sans Typewriter" panose="020B0602040502020304" pitchFamily="33" charset="0"/>
              </a:rPr>
              <a:t> 0.08 0.01 0.00</a:t>
            </a:r>
          </a:p>
          <a:p>
            <a:pPr marL="0" indent="0">
              <a:lnSpc>
                <a:spcPct val="120000"/>
              </a:lnSpc>
              <a:spcBef>
                <a:spcPts val="0"/>
              </a:spcBef>
              <a:buNone/>
            </a:pP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 category DIFFRN_RADIATION_WAVELENGTH</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loop_</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_diffrn_radiation_wavelength.id</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diffrn_radiation_wavelength.wavelength</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diffrn_radiation_wavelength.wt</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WAVELENGTH1 0.98 1.0</a:t>
            </a:r>
          </a:p>
          <a:p>
            <a:pPr marL="0" indent="0">
              <a:lnSpc>
                <a:spcPct val="120000"/>
              </a:lnSpc>
              <a:spcBef>
                <a:spcPts val="0"/>
              </a:spcBef>
              <a:buNone/>
            </a:pP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 category DIFFRN_DETECTOR</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loop_</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diffrn_detector.diffrn_id</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_diffrn_detector.id</a:t>
            </a: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diffrn_detector.type</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_</a:t>
            </a:r>
            <a:r>
              <a:rPr lang="en-GB" sz="1200" dirty="0" err="1">
                <a:latin typeface="Lucida Sans Typewriter" panose="020B0602040502020304" pitchFamily="33" charset="0"/>
                <a:cs typeface="Lucida Sans Typewriter" panose="020B0602040502020304" pitchFamily="33" charset="0"/>
              </a:rPr>
              <a:t>diffrn_detector.number_of_axes</a:t>
            </a:r>
            <a:endParaRPr lang="en-GB" sz="1200" dirty="0">
              <a:latin typeface="Lucida Sans Typewriter" panose="020B0602040502020304" pitchFamily="33" charset="0"/>
              <a:cs typeface="Lucida Sans Typewriter" panose="020B0602040502020304" pitchFamily="33" charset="0"/>
            </a:endParaRPr>
          </a:p>
          <a:p>
            <a:pPr marL="0" indent="0">
              <a:lnSpc>
                <a:spcPct val="120000"/>
              </a:lnSpc>
              <a:spcBef>
                <a:spcPts val="0"/>
              </a:spcBef>
              <a:buNone/>
            </a:pPr>
            <a:r>
              <a:rPr lang="en-GB" sz="1200" dirty="0">
                <a:latin typeface="Lucida Sans Typewriter" panose="020B0602040502020304" pitchFamily="33" charset="0"/>
                <a:cs typeface="Lucida Sans Typewriter" panose="020B0602040502020304" pitchFamily="33" charset="0"/>
              </a:rPr>
              <a:t>      P6MB MAR345-SN26 'MAR 345' 4</a:t>
            </a:r>
          </a:p>
        </p:txBody>
      </p:sp>
    </p:spTree>
    <p:extLst>
      <p:ext uri="{BB962C8B-B14F-4D97-AF65-F5344CB8AC3E}">
        <p14:creationId xmlns:p14="http://schemas.microsoft.com/office/powerpoint/2010/main" val="2724249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CIF-</a:t>
            </a:r>
            <a:r>
              <a:rPr lang="en-GB" dirty="0" err="1"/>
              <a:t>NeXus</a:t>
            </a:r>
            <a:r>
              <a:rPr lang="en-GB" dirty="0"/>
              <a:t> concordance</a:t>
            </a:r>
          </a:p>
        </p:txBody>
      </p:sp>
      <p:sp>
        <p:nvSpPr>
          <p:cNvPr id="3" name="Content Placeholder 2"/>
          <p:cNvSpPr>
            <a:spLocks noGrp="1"/>
          </p:cNvSpPr>
          <p:nvPr>
            <p:ph idx="1"/>
          </p:nvPr>
        </p:nvSpPr>
        <p:spPr/>
        <p:txBody>
          <a:bodyPr/>
          <a:lstStyle/>
          <a:p>
            <a:r>
              <a:rPr lang="en-GB" dirty="0"/>
              <a:t>Use of </a:t>
            </a:r>
            <a:r>
              <a:rPr lang="en-GB" dirty="0" err="1"/>
              <a:t>imgCIF</a:t>
            </a:r>
            <a:r>
              <a:rPr lang="en-GB" dirty="0"/>
              <a:t> dictionary as basis for a </a:t>
            </a:r>
            <a:r>
              <a:rPr lang="en-GB" dirty="0" err="1"/>
              <a:t>NeXus</a:t>
            </a:r>
            <a:r>
              <a:rPr lang="en-GB" dirty="0"/>
              <a:t> MX profile</a:t>
            </a:r>
          </a:p>
          <a:p>
            <a:r>
              <a:rPr lang="en-GB" dirty="0"/>
              <a:t>Collaboration between COMCIFS and NIAC</a:t>
            </a:r>
          </a:p>
          <a:p>
            <a:r>
              <a:rPr lang="en-GB" dirty="0"/>
              <a:t>Facilitation meeting at COMCIFS workshop, U. Warwick, 2013</a:t>
            </a:r>
          </a:p>
          <a:p>
            <a:r>
              <a:rPr lang="en-GB" dirty="0"/>
              <a:t>Herbert J. Bernstein, Tobias Richter </a:t>
            </a:r>
            <a:r>
              <a:rPr lang="en-GB" i="1" dirty="0"/>
              <a:t>et al</a:t>
            </a:r>
            <a:r>
              <a:rPr lang="en-GB" dirty="0"/>
              <a:t>.</a:t>
            </a:r>
          </a:p>
          <a:p>
            <a:r>
              <a:rPr lang="en-GB" dirty="0"/>
              <a:t>Ongoing project</a:t>
            </a:r>
          </a:p>
          <a:p>
            <a:r>
              <a:rPr lang="en-GB" dirty="0"/>
              <a:t>HDRMX meetings to establish essential metadata for high-data rate macromolecular crystallography</a:t>
            </a:r>
          </a:p>
        </p:txBody>
      </p:sp>
    </p:spTree>
    <p:extLst>
      <p:ext uri="{BB962C8B-B14F-4D97-AF65-F5344CB8AC3E}">
        <p14:creationId xmlns:p14="http://schemas.microsoft.com/office/powerpoint/2010/main" val="144102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FAIR principles for crystallographic data</a:t>
            </a:r>
          </a:p>
        </p:txBody>
      </p:sp>
      <p:sp>
        <p:nvSpPr>
          <p:cNvPr id="3" name="Content Placeholder 2"/>
          <p:cNvSpPr>
            <a:spLocks noGrp="1"/>
          </p:cNvSpPr>
          <p:nvPr>
            <p:ph idx="1"/>
          </p:nvPr>
        </p:nvSpPr>
        <p:spPr/>
        <p:txBody>
          <a:bodyPr/>
          <a:lstStyle/>
          <a:p>
            <a:r>
              <a:rPr lang="en-GB" dirty="0"/>
              <a:t>Findable</a:t>
            </a:r>
          </a:p>
          <a:p>
            <a:pPr lvl="1"/>
            <a:r>
              <a:rPr lang="en-GB" dirty="0"/>
              <a:t>Unique identifiers, descriptive metadata, e.g. DOI</a:t>
            </a:r>
          </a:p>
          <a:p>
            <a:r>
              <a:rPr lang="en-GB" dirty="0"/>
              <a:t>Accessible</a:t>
            </a:r>
          </a:p>
          <a:p>
            <a:pPr lvl="1"/>
            <a:endParaRPr lang="en-GB" dirty="0"/>
          </a:p>
          <a:p>
            <a:r>
              <a:rPr lang="en-GB" dirty="0"/>
              <a:t>Interoperable</a:t>
            </a:r>
          </a:p>
          <a:p>
            <a:pPr lvl="1"/>
            <a:endParaRPr lang="en-GB" dirty="0"/>
          </a:p>
          <a:p>
            <a:r>
              <a:rPr lang="en-GB" dirty="0"/>
              <a:t>Reusable</a:t>
            </a:r>
          </a:p>
        </p:txBody>
      </p:sp>
    </p:spTree>
    <p:extLst>
      <p:ext uri="{BB962C8B-B14F-4D97-AF65-F5344CB8AC3E}">
        <p14:creationId xmlns:p14="http://schemas.microsoft.com/office/powerpoint/2010/main" val="326635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CBF, </a:t>
            </a:r>
            <a:r>
              <a:rPr lang="en-GB" dirty="0" err="1"/>
              <a:t>NeXus</a:t>
            </a:r>
            <a:r>
              <a:rPr lang="en-GB" dirty="0"/>
              <a:t>/HDF5 Interaction</a:t>
            </a:r>
          </a:p>
        </p:txBody>
      </p:sp>
      <p:sp>
        <p:nvSpPr>
          <p:cNvPr id="3" name="Content Placeholder 2"/>
          <p:cNvSpPr>
            <a:spLocks noGrp="1"/>
          </p:cNvSpPr>
          <p:nvPr>
            <p:ph idx="1"/>
          </p:nvPr>
        </p:nvSpPr>
        <p:spPr/>
        <p:txBody>
          <a:bodyPr>
            <a:normAutofit/>
          </a:bodyPr>
          <a:lstStyle/>
          <a:p>
            <a:r>
              <a:rPr lang="en-GB" dirty="0"/>
              <a:t>CBF remains CBF, </a:t>
            </a:r>
            <a:r>
              <a:rPr lang="en-GB" dirty="0" err="1"/>
              <a:t>NeXus</a:t>
            </a:r>
            <a:r>
              <a:rPr lang="en-GB" dirty="0"/>
              <a:t> remains </a:t>
            </a:r>
            <a:r>
              <a:rPr lang="en-GB" dirty="0" err="1"/>
              <a:t>NeXus</a:t>
            </a:r>
            <a:endParaRPr lang="en-GB" dirty="0"/>
          </a:p>
          <a:p>
            <a:r>
              <a:rPr lang="en-GB" dirty="0" err="1"/>
              <a:t>Interoperablity</a:t>
            </a:r>
            <a:r>
              <a:rPr lang="en-GB" dirty="0"/>
              <a:t> lets either be used when needed</a:t>
            </a:r>
          </a:p>
          <a:p>
            <a:r>
              <a:rPr lang="en-GB" dirty="0"/>
              <a:t>New dictionaries and extensions to existing dictionaries help in documenting mappings </a:t>
            </a:r>
          </a:p>
          <a:p>
            <a:r>
              <a:rPr lang="en-GB" dirty="0"/>
              <a:t>Applications gain from extension to the APIs, starting with </a:t>
            </a:r>
            <a:r>
              <a:rPr lang="en-GB" dirty="0" err="1"/>
              <a:t>CBFlib</a:t>
            </a:r>
            <a:endParaRPr lang="en-GB" dirty="0"/>
          </a:p>
          <a:p>
            <a:r>
              <a:rPr lang="en-GB" dirty="0"/>
              <a:t>HDF5 and </a:t>
            </a:r>
            <a:r>
              <a:rPr lang="en-GB" dirty="0" err="1"/>
              <a:t>NeXus</a:t>
            </a:r>
            <a:r>
              <a:rPr lang="en-GB" dirty="0"/>
              <a:t> users gain </a:t>
            </a:r>
            <a:r>
              <a:rPr lang="en-GB" dirty="0" err="1"/>
              <a:t>CBFlib</a:t>
            </a:r>
            <a:r>
              <a:rPr lang="en-GB" dirty="0"/>
              <a:t> compressions</a:t>
            </a:r>
          </a:p>
          <a:p>
            <a:r>
              <a:rPr lang="en-GB" dirty="0"/>
              <a:t>CBF users gain HDF5 compressions</a:t>
            </a:r>
          </a:p>
          <a:p>
            <a:endParaRPr lang="en-GB" dirty="0"/>
          </a:p>
          <a:p>
            <a:pPr marL="0" indent="0" algn="r">
              <a:buNone/>
            </a:pPr>
            <a:r>
              <a:rPr lang="en-GB" sz="1500" i="1" dirty="0"/>
              <a:t>Acknowledgement: H. J. Bernstein, DDDWG Workshop, </a:t>
            </a:r>
            <a:r>
              <a:rPr lang="en-GB" sz="1500" i="1" dirty="0" err="1"/>
              <a:t>Rovinj</a:t>
            </a:r>
            <a:r>
              <a:rPr lang="en-GB" sz="1500" i="1" dirty="0"/>
              <a:t>, 22-23 August 2015</a:t>
            </a:r>
          </a:p>
        </p:txBody>
      </p:sp>
    </p:spTree>
    <p:extLst>
      <p:ext uri="{BB962C8B-B14F-4D97-AF65-F5344CB8AC3E}">
        <p14:creationId xmlns:p14="http://schemas.microsoft.com/office/powerpoint/2010/main" val="2306415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IUCr</a:t>
            </a:r>
            <a:r>
              <a:rPr lang="en-GB" dirty="0"/>
              <a:t> bodies related to data standards</a:t>
            </a:r>
          </a:p>
        </p:txBody>
      </p:sp>
      <p:sp>
        <p:nvSpPr>
          <p:cNvPr id="3" name="Content Placeholder 2"/>
          <p:cNvSpPr>
            <a:spLocks noGrp="1"/>
          </p:cNvSpPr>
          <p:nvPr>
            <p:ph idx="1"/>
          </p:nvPr>
        </p:nvSpPr>
        <p:spPr/>
        <p:txBody>
          <a:bodyPr/>
          <a:lstStyle/>
          <a:p>
            <a:r>
              <a:rPr lang="en-GB" dirty="0"/>
              <a:t>COMCIFS (Committee for the Maintenance of the CIF Standard)</a:t>
            </a:r>
          </a:p>
          <a:p>
            <a:pPr marL="457200" lvl="1" indent="0">
              <a:buNone/>
            </a:pPr>
            <a:r>
              <a:rPr lang="en-GB" dirty="0"/>
              <a:t>1993-</a:t>
            </a:r>
          </a:p>
          <a:p>
            <a:r>
              <a:rPr lang="en-GB" dirty="0"/>
              <a:t>DDDWG (Diffraction Data Deposition Working Group)</a:t>
            </a:r>
          </a:p>
          <a:p>
            <a:pPr marL="457200" lvl="1" indent="0">
              <a:buNone/>
            </a:pPr>
            <a:r>
              <a:rPr lang="en-GB" dirty="0"/>
              <a:t>2011-2017</a:t>
            </a:r>
          </a:p>
          <a:p>
            <a:r>
              <a:rPr lang="en-GB" dirty="0" err="1"/>
              <a:t>CommDat</a:t>
            </a:r>
            <a:r>
              <a:rPr lang="en-GB" dirty="0"/>
              <a:t> (Standing Committee on Data)</a:t>
            </a:r>
          </a:p>
          <a:p>
            <a:pPr marL="457200" lvl="1" indent="0">
              <a:buNone/>
            </a:pPr>
            <a:r>
              <a:rPr lang="en-GB" dirty="0"/>
              <a:t>2017-</a:t>
            </a:r>
          </a:p>
        </p:txBody>
      </p:sp>
    </p:spTree>
    <p:extLst>
      <p:ext uri="{BB962C8B-B14F-4D97-AF65-F5344CB8AC3E}">
        <p14:creationId xmlns:p14="http://schemas.microsoft.com/office/powerpoint/2010/main" val="43366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DDDWG 2011-2017</a:t>
            </a:r>
          </a:p>
        </p:txBody>
      </p:sp>
      <p:sp>
        <p:nvSpPr>
          <p:cNvPr id="3" name="Content Placeholder 2"/>
          <p:cNvSpPr>
            <a:spLocks noGrp="1"/>
          </p:cNvSpPr>
          <p:nvPr>
            <p:ph idx="1"/>
          </p:nvPr>
        </p:nvSpPr>
        <p:spPr/>
        <p:txBody>
          <a:bodyPr>
            <a:normAutofit lnSpcReduction="10000"/>
          </a:bodyPr>
          <a:lstStyle/>
          <a:p>
            <a:r>
              <a:rPr lang="en-GB" dirty="0" err="1"/>
              <a:t>IUCr</a:t>
            </a:r>
            <a:r>
              <a:rPr lang="en-GB" dirty="0"/>
              <a:t> Working Group on Diffraction Data Deposition</a:t>
            </a:r>
          </a:p>
          <a:p>
            <a:r>
              <a:rPr lang="en-GB" dirty="0"/>
              <a:t>Chair: John R. </a:t>
            </a:r>
            <a:r>
              <a:rPr lang="en-GB" dirty="0" err="1"/>
              <a:t>Helliwell</a:t>
            </a:r>
            <a:endParaRPr lang="en-GB" dirty="0"/>
          </a:p>
          <a:p>
            <a:r>
              <a:rPr lang="en-GB" dirty="0"/>
              <a:t>Terms of reference: ‘lead the development of standards for the representation of data and associated metadata that can lead to the routine deposition of raw data’</a:t>
            </a:r>
          </a:p>
          <a:p>
            <a:r>
              <a:rPr lang="en-GB" dirty="0"/>
              <a:t>Workshops: </a:t>
            </a:r>
          </a:p>
          <a:p>
            <a:pPr lvl="1"/>
            <a:r>
              <a:rPr lang="en-GB" dirty="0"/>
              <a:t>Workshop at ECM-27, Bergen: August 6 2012 </a:t>
            </a:r>
          </a:p>
          <a:p>
            <a:pPr lvl="1"/>
            <a:r>
              <a:rPr lang="en-GB" b="1" dirty="0"/>
              <a:t>Workshop at ECM-29, </a:t>
            </a:r>
            <a:r>
              <a:rPr lang="en-GB" b="1" dirty="0" err="1"/>
              <a:t>Rovinj</a:t>
            </a:r>
            <a:r>
              <a:rPr lang="en-GB" b="1" dirty="0"/>
              <a:t>: August 22-23 2015 </a:t>
            </a:r>
            <a:r>
              <a:rPr lang="en-GB" dirty="0"/>
              <a:t>(metadata)</a:t>
            </a:r>
          </a:p>
          <a:p>
            <a:pPr lvl="1"/>
            <a:r>
              <a:rPr lang="en-GB" dirty="0"/>
              <a:t>Workshop at ACA 2017, New Orleans: May 26 2017</a:t>
            </a:r>
          </a:p>
          <a:p>
            <a:r>
              <a:rPr lang="en-GB" dirty="0">
                <a:hlinkClick r:id="rId3"/>
              </a:rPr>
              <a:t>http://www.iucr.org/resources/data/dddwg</a:t>
            </a:r>
            <a:endParaRPr lang="en-GB" dirty="0"/>
          </a:p>
          <a:p>
            <a:endParaRPr lang="en-GB" dirty="0"/>
          </a:p>
        </p:txBody>
      </p:sp>
    </p:spTree>
    <p:extLst>
      <p:ext uri="{BB962C8B-B14F-4D97-AF65-F5344CB8AC3E}">
        <p14:creationId xmlns:p14="http://schemas.microsoft.com/office/powerpoint/2010/main" val="3581393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74E8-B6DE-4E47-90F1-925A0B898821}"/>
              </a:ext>
            </a:extLst>
          </p:cNvPr>
          <p:cNvSpPr>
            <a:spLocks noGrp="1"/>
          </p:cNvSpPr>
          <p:nvPr>
            <p:ph type="title"/>
          </p:nvPr>
        </p:nvSpPr>
        <p:spPr/>
        <p:txBody>
          <a:bodyPr/>
          <a:lstStyle/>
          <a:p>
            <a:r>
              <a:rPr lang="en-GB" dirty="0"/>
              <a:t>DDDWG approach</a:t>
            </a:r>
          </a:p>
        </p:txBody>
      </p:sp>
      <p:sp>
        <p:nvSpPr>
          <p:cNvPr id="3" name="Content Placeholder 2">
            <a:extLst>
              <a:ext uri="{FF2B5EF4-FFF2-40B4-BE49-F238E27FC236}">
                <a16:creationId xmlns:a16="http://schemas.microsoft.com/office/drawing/2014/main" id="{BE4F4C9F-4EF8-45AB-AA8C-9C801BEF18F0}"/>
              </a:ext>
            </a:extLst>
          </p:cNvPr>
          <p:cNvSpPr>
            <a:spLocks noGrp="1"/>
          </p:cNvSpPr>
          <p:nvPr>
            <p:ph idx="1"/>
          </p:nvPr>
        </p:nvSpPr>
        <p:spPr/>
        <p:txBody>
          <a:bodyPr/>
          <a:lstStyle/>
          <a:p>
            <a:r>
              <a:rPr lang="en-GB" dirty="0"/>
              <a:t>Careful analysis of technical requirements (articles in </a:t>
            </a:r>
            <a:r>
              <a:rPr lang="en-GB" i="1" dirty="0"/>
              <a:t>Acta </a:t>
            </a:r>
            <a:r>
              <a:rPr lang="en-GB" i="1" dirty="0" err="1"/>
              <a:t>Cryst</a:t>
            </a:r>
            <a:r>
              <a:rPr lang="en-GB" dirty="0"/>
              <a:t>.)</a:t>
            </a:r>
          </a:p>
          <a:p>
            <a:r>
              <a:rPr lang="en-GB" dirty="0"/>
              <a:t>Canvassing of community views</a:t>
            </a:r>
          </a:p>
          <a:p>
            <a:r>
              <a:rPr lang="en-GB" dirty="0"/>
              <a:t>Engagement of </a:t>
            </a:r>
            <a:r>
              <a:rPr lang="en-GB" dirty="0" err="1"/>
              <a:t>IUCr</a:t>
            </a:r>
            <a:r>
              <a:rPr lang="en-GB" dirty="0"/>
              <a:t> Commissions</a:t>
            </a:r>
          </a:p>
          <a:p>
            <a:r>
              <a:rPr lang="en-GB" dirty="0"/>
              <a:t>Biological structures community initially conservative</a:t>
            </a:r>
          </a:p>
          <a:p>
            <a:pPr lvl="1"/>
            <a:r>
              <a:rPr lang="en-GB" dirty="0"/>
              <a:t>Structure factors mandatory for PDB depositions</a:t>
            </a:r>
          </a:p>
          <a:p>
            <a:pPr lvl="1"/>
            <a:r>
              <a:rPr lang="en-GB" dirty="0"/>
              <a:t>Possible interest in unmerged structure factors</a:t>
            </a:r>
          </a:p>
          <a:p>
            <a:r>
              <a:rPr lang="en-GB" dirty="0"/>
              <a:t>However, over lifetime of DDDWG, interest grew</a:t>
            </a:r>
          </a:p>
          <a:p>
            <a:pPr lvl="1"/>
            <a:r>
              <a:rPr lang="en-GB" dirty="0"/>
              <a:t>Working repositories (</a:t>
            </a:r>
            <a:r>
              <a:rPr lang="en-GB" dirty="0" err="1"/>
              <a:t>Store.Synchrotron</a:t>
            </a:r>
            <a:r>
              <a:rPr lang="en-GB" dirty="0"/>
              <a:t>; IRRMC, </a:t>
            </a:r>
            <a:r>
              <a:rPr lang="en-GB" dirty="0" err="1"/>
              <a:t>SBGrid</a:t>
            </a:r>
            <a:r>
              <a:rPr lang="en-GB" dirty="0"/>
              <a:t>)</a:t>
            </a:r>
          </a:p>
          <a:p>
            <a:r>
              <a:rPr lang="en-GB" dirty="0"/>
              <a:t>Chemical crystallographers now being consulted</a:t>
            </a:r>
          </a:p>
        </p:txBody>
      </p:sp>
    </p:spTree>
    <p:extLst>
      <p:ext uri="{BB962C8B-B14F-4D97-AF65-F5344CB8AC3E}">
        <p14:creationId xmlns:p14="http://schemas.microsoft.com/office/powerpoint/2010/main" val="4149523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DDDWG final recommendations (17 in all!)</a:t>
            </a:r>
          </a:p>
        </p:txBody>
      </p:sp>
      <p:sp>
        <p:nvSpPr>
          <p:cNvPr id="3" name="Content Placeholder 2"/>
          <p:cNvSpPr>
            <a:spLocks noGrp="1"/>
          </p:cNvSpPr>
          <p:nvPr>
            <p:ph idx="1"/>
          </p:nvPr>
        </p:nvSpPr>
        <p:spPr/>
        <p:txBody>
          <a:bodyPr>
            <a:normAutofit fontScale="62500" lnSpcReduction="20000"/>
          </a:bodyPr>
          <a:lstStyle/>
          <a:p>
            <a:pPr>
              <a:lnSpc>
                <a:spcPct val="120000"/>
              </a:lnSpc>
            </a:pPr>
            <a:r>
              <a:rPr lang="en-GB" b="1" dirty="0">
                <a:solidFill>
                  <a:srgbClr val="C00000"/>
                </a:solidFill>
              </a:rPr>
              <a:t>Authors should provide a permanent and prominent link from their article </a:t>
            </a:r>
            <a:r>
              <a:rPr lang="en-GB" dirty="0">
                <a:solidFill>
                  <a:srgbClr val="C00000"/>
                </a:solidFill>
              </a:rPr>
              <a:t>to the </a:t>
            </a:r>
            <a:r>
              <a:rPr lang="en-GB" b="1" dirty="0">
                <a:solidFill>
                  <a:srgbClr val="C00000"/>
                </a:solidFill>
              </a:rPr>
              <a:t>raw data sets </a:t>
            </a:r>
            <a:r>
              <a:rPr lang="en-GB" dirty="0">
                <a:solidFill>
                  <a:srgbClr val="C00000"/>
                </a:solidFill>
              </a:rPr>
              <a:t>which underpin their journal publication and associated database deposition of </a:t>
            </a:r>
            <a:r>
              <a:rPr lang="en-GB" b="1" dirty="0">
                <a:solidFill>
                  <a:srgbClr val="C00000"/>
                </a:solidFill>
              </a:rPr>
              <a:t>processed diffraction data </a:t>
            </a:r>
            <a:r>
              <a:rPr lang="en-GB" dirty="0">
                <a:solidFill>
                  <a:srgbClr val="C00000"/>
                </a:solidFill>
              </a:rPr>
              <a:t>(</a:t>
            </a:r>
            <a:r>
              <a:rPr lang="en-GB" i="1" dirty="0">
                <a:solidFill>
                  <a:srgbClr val="C00000"/>
                </a:solidFill>
              </a:rPr>
              <a:t>e.g.</a:t>
            </a:r>
            <a:r>
              <a:rPr lang="en-GB" dirty="0">
                <a:solidFill>
                  <a:srgbClr val="C00000"/>
                </a:solidFill>
              </a:rPr>
              <a:t> structure factor amplitudes and intensities) </a:t>
            </a:r>
            <a:r>
              <a:rPr lang="en-GB" b="1" dirty="0">
                <a:solidFill>
                  <a:srgbClr val="C00000"/>
                </a:solidFill>
              </a:rPr>
              <a:t>and coordinates</a:t>
            </a:r>
            <a:r>
              <a:rPr lang="en-GB" dirty="0">
                <a:solidFill>
                  <a:srgbClr val="C00000"/>
                </a:solidFill>
              </a:rPr>
              <a:t>, and should obey ‘FAIR’ principles (Findable, Accessible, Interoperable and Re-usable </a:t>
            </a:r>
            <a:r>
              <a:rPr lang="en-GB" dirty="0">
                <a:hlinkClick r:id="rId3"/>
              </a:rPr>
              <a:t>https://www.force11.org/group/fairgroup/fairprinciples</a:t>
            </a:r>
            <a:r>
              <a:rPr lang="en-GB" dirty="0"/>
              <a:t>)</a:t>
            </a:r>
          </a:p>
          <a:p>
            <a:pPr>
              <a:lnSpc>
                <a:spcPct val="120000"/>
              </a:lnSpc>
            </a:pPr>
            <a:r>
              <a:rPr lang="en-GB" dirty="0">
                <a:solidFill>
                  <a:srgbClr val="C00000"/>
                </a:solidFill>
              </a:rPr>
              <a:t>A registered Digital Object Identifier (</a:t>
            </a:r>
            <a:r>
              <a:rPr lang="en-GB" b="1" dirty="0">
                <a:solidFill>
                  <a:srgbClr val="C00000"/>
                </a:solidFill>
              </a:rPr>
              <a:t>DOI</a:t>
            </a:r>
            <a:r>
              <a:rPr lang="en-GB" dirty="0">
                <a:solidFill>
                  <a:srgbClr val="C00000"/>
                </a:solidFill>
              </a:rPr>
              <a:t>) </a:t>
            </a:r>
            <a:r>
              <a:rPr lang="en-GB" b="1" dirty="0">
                <a:solidFill>
                  <a:srgbClr val="C00000"/>
                </a:solidFill>
              </a:rPr>
              <a:t>should be the persistent identifier of choice </a:t>
            </a:r>
            <a:r>
              <a:rPr lang="en-GB" dirty="0">
                <a:solidFill>
                  <a:srgbClr val="C00000"/>
                </a:solidFill>
              </a:rPr>
              <a:t>(rather than a URL) as the most sustainable way to identify and locate a raw diffraction data set.</a:t>
            </a:r>
          </a:p>
          <a:p>
            <a:pPr>
              <a:lnSpc>
                <a:spcPct val="120000"/>
              </a:lnSpc>
            </a:pPr>
            <a:r>
              <a:rPr lang="en-GB" dirty="0">
                <a:solidFill>
                  <a:srgbClr val="C00000"/>
                </a:solidFill>
              </a:rPr>
              <a:t>An </a:t>
            </a:r>
            <a:r>
              <a:rPr lang="en-GB" b="1" dirty="0">
                <a:solidFill>
                  <a:srgbClr val="C00000"/>
                </a:solidFill>
              </a:rPr>
              <a:t>archive of raw diffraction data </a:t>
            </a:r>
            <a:r>
              <a:rPr lang="en-GB" dirty="0">
                <a:solidFill>
                  <a:srgbClr val="C00000"/>
                </a:solidFill>
              </a:rPr>
              <a:t>sets for </a:t>
            </a:r>
            <a:r>
              <a:rPr lang="en-GB" b="1" dirty="0">
                <a:solidFill>
                  <a:srgbClr val="C00000"/>
                </a:solidFill>
              </a:rPr>
              <a:t>currently unsolved crystal structures </a:t>
            </a:r>
            <a:r>
              <a:rPr lang="en-GB" dirty="0">
                <a:solidFill>
                  <a:srgbClr val="C00000"/>
                </a:solidFill>
              </a:rPr>
              <a:t>should be pursued.</a:t>
            </a:r>
          </a:p>
          <a:p>
            <a:pPr>
              <a:lnSpc>
                <a:spcPct val="120000"/>
              </a:lnSpc>
            </a:pPr>
            <a:r>
              <a:rPr lang="en-GB" dirty="0">
                <a:solidFill>
                  <a:srgbClr val="C00000"/>
                </a:solidFill>
              </a:rPr>
              <a:t>An </a:t>
            </a:r>
            <a:r>
              <a:rPr lang="en-GB" b="1" dirty="0">
                <a:solidFill>
                  <a:srgbClr val="C00000"/>
                </a:solidFill>
              </a:rPr>
              <a:t>archive of raw diffraction data </a:t>
            </a:r>
            <a:r>
              <a:rPr lang="en-GB" dirty="0">
                <a:solidFill>
                  <a:srgbClr val="C00000"/>
                </a:solidFill>
              </a:rPr>
              <a:t>sets </a:t>
            </a:r>
            <a:r>
              <a:rPr lang="en-GB" b="1" dirty="0">
                <a:solidFill>
                  <a:srgbClr val="C00000"/>
                </a:solidFill>
              </a:rPr>
              <a:t>showing significant diffuse scattering </a:t>
            </a:r>
            <a:r>
              <a:rPr lang="en-GB" dirty="0">
                <a:solidFill>
                  <a:srgbClr val="C00000"/>
                </a:solidFill>
              </a:rPr>
              <a:t>should be pursued.</a:t>
            </a:r>
          </a:p>
          <a:p>
            <a:pPr>
              <a:lnSpc>
                <a:spcPct val="120000"/>
              </a:lnSpc>
            </a:pPr>
            <a:r>
              <a:rPr lang="en-GB" dirty="0"/>
              <a:t>Workshops for </a:t>
            </a:r>
            <a:r>
              <a:rPr lang="en-GB" b="1" dirty="0"/>
              <a:t>research data management training</a:t>
            </a:r>
            <a:r>
              <a:rPr lang="en-GB" dirty="0"/>
              <a:t> for the community should continue and be sponsored and organised by the </a:t>
            </a:r>
            <a:r>
              <a:rPr lang="en-GB" dirty="0" err="1"/>
              <a:t>IUCr</a:t>
            </a:r>
            <a:r>
              <a:rPr lang="en-GB" dirty="0"/>
              <a:t>.</a:t>
            </a:r>
          </a:p>
          <a:p>
            <a:pPr>
              <a:lnSpc>
                <a:spcPct val="120000"/>
              </a:lnSpc>
            </a:pPr>
            <a:r>
              <a:rPr lang="en-GB" dirty="0"/>
              <a:t>There should be continued regular checking by the </a:t>
            </a:r>
            <a:r>
              <a:rPr lang="en-GB" dirty="0" err="1"/>
              <a:t>IUCr</a:t>
            </a:r>
            <a:r>
              <a:rPr lang="en-GB" dirty="0"/>
              <a:t> Executive Committee of the progress of the </a:t>
            </a:r>
            <a:r>
              <a:rPr lang="en-GB" b="1" dirty="0" err="1"/>
              <a:t>IUCr</a:t>
            </a:r>
            <a:r>
              <a:rPr lang="en-GB" b="1" dirty="0"/>
              <a:t> Commissions </a:t>
            </a:r>
            <a:r>
              <a:rPr lang="en-GB" dirty="0"/>
              <a:t>logging of their </a:t>
            </a:r>
            <a:r>
              <a:rPr lang="en-GB" b="1" dirty="0"/>
              <a:t>raw diffraction data metadata</a:t>
            </a:r>
            <a:r>
              <a:rPr lang="en-GB" dirty="0"/>
              <a:t>.</a:t>
            </a:r>
          </a:p>
          <a:p>
            <a:endParaRPr lang="en-GB" dirty="0"/>
          </a:p>
        </p:txBody>
      </p:sp>
    </p:spTree>
    <p:extLst>
      <p:ext uri="{BB962C8B-B14F-4D97-AF65-F5344CB8AC3E}">
        <p14:creationId xmlns:p14="http://schemas.microsoft.com/office/powerpoint/2010/main" val="2393652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CommDat</a:t>
            </a:r>
            <a:r>
              <a:rPr lang="en-GB" dirty="0"/>
              <a:t>/Commission on Biological Macromolecules journals initiative</a:t>
            </a: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3138"/>
          <a:stretch/>
        </p:blipFill>
        <p:spPr>
          <a:xfrm>
            <a:off x="0" y="1754171"/>
            <a:ext cx="8430640" cy="5103829"/>
          </a:xfrm>
        </p:spPr>
      </p:pic>
      <p:sp>
        <p:nvSpPr>
          <p:cNvPr id="5" name="TextBox 4"/>
          <p:cNvSpPr txBox="1"/>
          <p:nvPr/>
        </p:nvSpPr>
        <p:spPr>
          <a:xfrm>
            <a:off x="8810625" y="1690688"/>
            <a:ext cx="3143250" cy="5509200"/>
          </a:xfrm>
          <a:prstGeom prst="rect">
            <a:avLst/>
          </a:prstGeom>
          <a:noFill/>
        </p:spPr>
        <p:txBody>
          <a:bodyPr wrap="square" rtlCol="0">
            <a:spAutoFit/>
          </a:bodyPr>
          <a:lstStyle/>
          <a:p>
            <a:r>
              <a:rPr lang="en-GB" sz="4800" dirty="0">
                <a:solidFill>
                  <a:srgbClr val="FF0000"/>
                </a:solidFill>
              </a:rPr>
              <a:t>“</a:t>
            </a:r>
            <a:r>
              <a:rPr lang="en-GB" sz="1600" dirty="0" err="1"/>
              <a:t>IUCr</a:t>
            </a:r>
            <a:r>
              <a:rPr lang="en-GB" sz="1600" dirty="0"/>
              <a:t> Journals are now taking the lead by encouraging authors to provide a DOI for their deposited original raw diffraction data when they submit an article describing a new structure or a new method tested on unpublished diffraction data. In the case of methods developed or tested with raw diffraction data, these data must be available to referees, and deposition of such data will eventually become compulsory. Permanent and prominent links will be provided from articles to the underpinning experimental data of each published research study.</a:t>
            </a:r>
          </a:p>
          <a:p>
            <a:r>
              <a:rPr lang="en-GB" sz="4800" dirty="0">
                <a:solidFill>
                  <a:srgbClr val="FF0000"/>
                </a:solidFill>
              </a:rPr>
              <a:t>”</a:t>
            </a:r>
          </a:p>
        </p:txBody>
      </p:sp>
    </p:spTree>
    <p:extLst>
      <p:ext uri="{BB962C8B-B14F-4D97-AF65-F5344CB8AC3E}">
        <p14:creationId xmlns:p14="http://schemas.microsoft.com/office/powerpoint/2010/main" val="3997083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CommDat</a:t>
            </a:r>
            <a:r>
              <a:rPr lang="en-GB" dirty="0"/>
              <a:t> 2017-</a:t>
            </a:r>
          </a:p>
        </p:txBody>
      </p:sp>
      <p:sp>
        <p:nvSpPr>
          <p:cNvPr id="3" name="Content Placeholder 2"/>
          <p:cNvSpPr>
            <a:spLocks noGrp="1"/>
          </p:cNvSpPr>
          <p:nvPr>
            <p:ph idx="1"/>
          </p:nvPr>
        </p:nvSpPr>
        <p:spPr/>
        <p:txBody>
          <a:bodyPr/>
          <a:lstStyle/>
          <a:p>
            <a:r>
              <a:rPr lang="en-GB" dirty="0" err="1"/>
              <a:t>IUCr</a:t>
            </a:r>
            <a:r>
              <a:rPr lang="en-GB" dirty="0"/>
              <a:t> Standing Committee on Data</a:t>
            </a:r>
          </a:p>
          <a:p>
            <a:r>
              <a:rPr lang="en-GB" dirty="0"/>
              <a:t>Subsumes DDDWG (and other interests/activities)</a:t>
            </a:r>
          </a:p>
          <a:p>
            <a:r>
              <a:rPr lang="en-GB" dirty="0"/>
              <a:t>Formal relationship with COMCIFS on data representation standards</a:t>
            </a:r>
          </a:p>
          <a:p>
            <a:r>
              <a:rPr lang="en-GB" dirty="0"/>
              <a:t>Undertaking survey of chemical crystallography community</a:t>
            </a:r>
          </a:p>
          <a:p>
            <a:r>
              <a:rPr lang="en-GB" dirty="0"/>
              <a:t>Joint project with COMCIFS: ‘</a:t>
            </a:r>
            <a:r>
              <a:rPr lang="en-GB" i="1" dirty="0" err="1"/>
              <a:t>checkCIF</a:t>
            </a:r>
            <a:r>
              <a:rPr lang="en-GB" dirty="0"/>
              <a:t> for raw data’</a:t>
            </a:r>
          </a:p>
          <a:p>
            <a:pPr lvl="1"/>
            <a:r>
              <a:rPr lang="en-GB" dirty="0"/>
              <a:t>Define minimal set of ‘mandatory’ metadata for effective (re)use of an image</a:t>
            </a:r>
          </a:p>
          <a:p>
            <a:pPr lvl="1"/>
            <a:r>
              <a:rPr lang="en-GB" dirty="0"/>
              <a:t>Define computational strategies for identifying and retrieving specific metadata</a:t>
            </a:r>
          </a:p>
          <a:p>
            <a:pPr lvl="1"/>
            <a:r>
              <a:rPr lang="en-GB" dirty="0"/>
              <a:t>Determine an approach to validation of image data</a:t>
            </a:r>
          </a:p>
        </p:txBody>
      </p:sp>
    </p:spTree>
    <p:extLst>
      <p:ext uri="{BB962C8B-B14F-4D97-AF65-F5344CB8AC3E}">
        <p14:creationId xmlns:p14="http://schemas.microsoft.com/office/powerpoint/2010/main" val="1462973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on the horizon/what would you like to see elsewhere?</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725409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58734" y="2096552"/>
            <a:ext cx="7095066" cy="4594685"/>
          </a:xfrm>
          <a:prstGeom prst="rect">
            <a:avLst/>
          </a:prstGeom>
          <a:solidFill>
            <a:schemeClr val="accent4">
              <a:lumMod val="20000"/>
              <a:lumOff val="80000"/>
            </a:schemeClr>
          </a:solidFill>
          <a:ln w="38100">
            <a:solidFill>
              <a:schemeClr val="accent4">
                <a:lumMod val="75000"/>
              </a:schemeClr>
            </a:solidFill>
          </a:ln>
        </p:spPr>
        <p:txBody>
          <a:bodyPr wrap="square" rtlCol="0">
            <a:spAutoFit/>
          </a:bodyPr>
          <a:lstStyle/>
          <a:p>
            <a:endParaRPr lang="en-GB" dirty="0"/>
          </a:p>
        </p:txBody>
      </p:sp>
      <p:sp>
        <p:nvSpPr>
          <p:cNvPr id="2" name="Title 1"/>
          <p:cNvSpPr>
            <a:spLocks noGrp="1"/>
          </p:cNvSpPr>
          <p:nvPr>
            <p:ph type="title"/>
          </p:nvPr>
        </p:nvSpPr>
        <p:spPr/>
        <p:txBody>
          <a:bodyPr/>
          <a:lstStyle/>
          <a:p>
            <a:r>
              <a:rPr lang="en-GB" dirty="0"/>
              <a:t>What is on the horizon/what would you like to see elsewhere?</a:t>
            </a:r>
          </a:p>
        </p:txBody>
      </p:sp>
      <p:sp>
        <p:nvSpPr>
          <p:cNvPr id="4" name="Content Placeholder 2"/>
          <p:cNvSpPr>
            <a:spLocks noGrp="1"/>
          </p:cNvSpPr>
          <p:nvPr>
            <p:ph idx="1"/>
          </p:nvPr>
        </p:nvSpPr>
        <p:spPr>
          <a:xfrm>
            <a:off x="4470400" y="2870200"/>
            <a:ext cx="3818468" cy="3801534"/>
          </a:xfrm>
        </p:spPr>
        <p:txBody>
          <a:bodyPr>
            <a:normAutofit fontScale="40000" lnSpcReduction="20000"/>
          </a:bodyPr>
          <a:lstStyle/>
          <a:p>
            <a:pPr marL="0" indent="0">
              <a:buNone/>
            </a:pPr>
            <a:r>
              <a:rPr lang="en-GB" sz="3800" dirty="0"/>
              <a:t>Managed by COMCIFS</a:t>
            </a:r>
          </a:p>
          <a:p>
            <a:pPr marL="0" indent="0">
              <a:buNone/>
            </a:pPr>
            <a:endParaRPr lang="en-GB" sz="3800" dirty="0"/>
          </a:p>
          <a:p>
            <a:r>
              <a:rPr lang="en-GB" dirty="0"/>
              <a:t>Crystallographic Core (</a:t>
            </a:r>
            <a:r>
              <a:rPr lang="en-GB" dirty="0" err="1"/>
              <a:t>coreCIF</a:t>
            </a:r>
            <a:r>
              <a:rPr lang="en-GB" dirty="0"/>
              <a:t>) – 1991 and ongoing</a:t>
            </a:r>
          </a:p>
          <a:p>
            <a:r>
              <a:rPr lang="en-GB" dirty="0"/>
              <a:t>Crystallographic Restraints – 2011</a:t>
            </a:r>
          </a:p>
          <a:p>
            <a:r>
              <a:rPr lang="en-GB" dirty="0"/>
              <a:t>Crystallographic Powder Diffraction (</a:t>
            </a:r>
            <a:r>
              <a:rPr lang="en-GB" dirty="0" err="1"/>
              <a:t>pdCIF</a:t>
            </a:r>
            <a:r>
              <a:rPr lang="en-GB" dirty="0"/>
              <a:t>) – 1997</a:t>
            </a:r>
          </a:p>
          <a:p>
            <a:r>
              <a:rPr lang="en-GB" dirty="0"/>
              <a:t>Modulated and Composite Structures (</a:t>
            </a:r>
            <a:r>
              <a:rPr lang="en-GB" dirty="0" err="1"/>
              <a:t>msCIF</a:t>
            </a:r>
            <a:r>
              <a:rPr lang="en-GB" dirty="0"/>
              <a:t>) – 2002</a:t>
            </a:r>
          </a:p>
          <a:p>
            <a:r>
              <a:rPr lang="en-GB" dirty="0"/>
              <a:t>Multipole Electron Density (</a:t>
            </a:r>
            <a:r>
              <a:rPr lang="en-GB" dirty="0" err="1"/>
              <a:t>rhoCIF</a:t>
            </a:r>
            <a:r>
              <a:rPr lang="en-GB" dirty="0"/>
              <a:t>) – 2003</a:t>
            </a:r>
          </a:p>
          <a:p>
            <a:r>
              <a:rPr lang="en-GB" dirty="0"/>
              <a:t>Crystallographic Twinning – 2014</a:t>
            </a:r>
          </a:p>
          <a:p>
            <a:r>
              <a:rPr lang="en-GB" dirty="0"/>
              <a:t>Magnetic Structures (</a:t>
            </a:r>
            <a:r>
              <a:rPr lang="en-GB" dirty="0" err="1"/>
              <a:t>magCIF</a:t>
            </a:r>
            <a:r>
              <a:rPr lang="en-GB" dirty="0"/>
              <a:t>) – 2016</a:t>
            </a:r>
          </a:p>
          <a:p>
            <a:r>
              <a:rPr lang="en-GB" dirty="0"/>
              <a:t>Lattice topology (</a:t>
            </a:r>
            <a:r>
              <a:rPr lang="en-GB" dirty="0" err="1"/>
              <a:t>topoCIF</a:t>
            </a:r>
            <a:r>
              <a:rPr lang="en-GB" dirty="0"/>
              <a:t>) –  2018</a:t>
            </a:r>
          </a:p>
          <a:p>
            <a:r>
              <a:rPr lang="en-GB" dirty="0"/>
              <a:t>Crystallographic Symmetry (</a:t>
            </a:r>
            <a:r>
              <a:rPr lang="en-GB" dirty="0" err="1"/>
              <a:t>symCIF</a:t>
            </a:r>
            <a:r>
              <a:rPr lang="en-GB" dirty="0"/>
              <a:t>) – 2001</a:t>
            </a:r>
          </a:p>
          <a:p>
            <a:r>
              <a:rPr lang="en-GB" dirty="0"/>
              <a:t>Diffraction Images (</a:t>
            </a:r>
            <a:r>
              <a:rPr lang="en-GB" dirty="0" err="1"/>
              <a:t>imgCIF</a:t>
            </a:r>
            <a:r>
              <a:rPr lang="en-GB" dirty="0"/>
              <a:t>) – 2000</a:t>
            </a:r>
          </a:p>
          <a:p>
            <a:r>
              <a:rPr lang="en-GB" dirty="0"/>
              <a:t>High pressure – under development</a:t>
            </a:r>
          </a:p>
          <a:p>
            <a:r>
              <a:rPr lang="en-GB" dirty="0"/>
              <a:t>Crystallographic Macromolecular Structure (</a:t>
            </a:r>
            <a:r>
              <a:rPr lang="en-GB" dirty="0" err="1"/>
              <a:t>mmCIF</a:t>
            </a:r>
            <a:r>
              <a:rPr lang="en-GB" dirty="0"/>
              <a:t>) – 1997</a:t>
            </a:r>
          </a:p>
        </p:txBody>
      </p:sp>
      <p:sp>
        <p:nvSpPr>
          <p:cNvPr id="5" name="Content Placeholder 2"/>
          <p:cNvSpPr txBox="1">
            <a:spLocks/>
          </p:cNvSpPr>
          <p:nvPr/>
        </p:nvSpPr>
        <p:spPr>
          <a:xfrm>
            <a:off x="8288868" y="2870200"/>
            <a:ext cx="3064932" cy="333216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Managed by wwPDB</a:t>
            </a:r>
          </a:p>
          <a:p>
            <a:pPr marL="0" indent="0">
              <a:buNone/>
            </a:pPr>
            <a:endParaRPr lang="en-GB" sz="2400" dirty="0"/>
          </a:p>
          <a:p>
            <a:r>
              <a:rPr lang="en-GB" sz="1800" dirty="0"/>
              <a:t>Crystallographic Macromolecular Structure (</a:t>
            </a:r>
            <a:r>
              <a:rPr lang="en-GB" sz="1800" dirty="0" err="1"/>
              <a:t>mmCIF</a:t>
            </a:r>
            <a:r>
              <a:rPr lang="en-GB" sz="1800" dirty="0"/>
              <a:t>) – 1997</a:t>
            </a:r>
          </a:p>
          <a:p>
            <a:r>
              <a:rPr lang="en-GB" sz="1800" dirty="0"/>
              <a:t>PDB Exchange Dictionary (</a:t>
            </a:r>
            <a:r>
              <a:rPr lang="en-GB" sz="1800" dirty="0" err="1"/>
              <a:t>PDBx</a:t>
            </a:r>
            <a:r>
              <a:rPr lang="en-GB" sz="1800" dirty="0"/>
              <a:t>/</a:t>
            </a:r>
            <a:r>
              <a:rPr lang="en-GB" sz="1800" dirty="0" err="1"/>
              <a:t>mmCIF</a:t>
            </a:r>
            <a:r>
              <a:rPr lang="en-GB" sz="1800" dirty="0"/>
              <a:t>) – 1997 and ongoing</a:t>
            </a:r>
          </a:p>
          <a:p>
            <a:r>
              <a:rPr lang="en-GB" sz="1800" dirty="0"/>
              <a:t>Integrative/Hybrid (I/H) methods – 2017</a:t>
            </a:r>
          </a:p>
          <a:p>
            <a:r>
              <a:rPr lang="en-GB" sz="1800" dirty="0"/>
              <a:t>3DEM Extension Dictionary – 2004</a:t>
            </a:r>
          </a:p>
          <a:p>
            <a:r>
              <a:rPr lang="en-GB" sz="1800" dirty="0"/>
              <a:t>NMRSTAR Dictionary – 2013</a:t>
            </a:r>
          </a:p>
          <a:p>
            <a:r>
              <a:rPr lang="en-GB" sz="1800" dirty="0"/>
              <a:t>Biological Small Angle Scattering – 1998</a:t>
            </a:r>
          </a:p>
          <a:p>
            <a:r>
              <a:rPr lang="en-GB" sz="1800" dirty="0"/>
              <a:t>Model Archive Extension Dictionary – 2018</a:t>
            </a:r>
          </a:p>
          <a:p>
            <a:r>
              <a:rPr lang="en-GB" sz="1800" dirty="0"/>
              <a:t>BIOSYNC Extension Dictionary – 2000</a:t>
            </a:r>
          </a:p>
          <a:p>
            <a:r>
              <a:rPr lang="en-GB" sz="1800" dirty="0"/>
              <a:t>NMR Exchange Format Dictionary – 2016</a:t>
            </a:r>
          </a:p>
          <a:p>
            <a:pPr marL="0" indent="0">
              <a:buFont typeface="Arial" panose="020B0604020202020204" pitchFamily="34" charset="0"/>
              <a:buNone/>
            </a:pPr>
            <a:endParaRPr lang="en-GB" dirty="0"/>
          </a:p>
        </p:txBody>
      </p:sp>
      <p:sp>
        <p:nvSpPr>
          <p:cNvPr id="6" name="Title 1"/>
          <p:cNvSpPr txBox="1">
            <a:spLocks/>
          </p:cNvSpPr>
          <p:nvPr/>
        </p:nvSpPr>
        <p:spPr>
          <a:xfrm>
            <a:off x="5096934" y="2000849"/>
            <a:ext cx="7095066" cy="9767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400" dirty="0"/>
              <a:t>Data definitions in CIF ‘dictionaries’</a:t>
            </a:r>
          </a:p>
        </p:txBody>
      </p:sp>
      <p:sp>
        <p:nvSpPr>
          <p:cNvPr id="3" name="TextBox 2"/>
          <p:cNvSpPr txBox="1"/>
          <p:nvPr/>
        </p:nvSpPr>
        <p:spPr>
          <a:xfrm>
            <a:off x="10845800" y="919575"/>
            <a:ext cx="1464734" cy="1569660"/>
          </a:xfrm>
          <a:prstGeom prst="rect">
            <a:avLst/>
          </a:prstGeom>
          <a:noFill/>
        </p:spPr>
        <p:txBody>
          <a:bodyPr wrap="square" rtlCol="0">
            <a:spAutoFit/>
          </a:bodyPr>
          <a:lstStyle/>
          <a:p>
            <a:r>
              <a:rPr lang="en-GB" sz="9600" dirty="0">
                <a:solidFill>
                  <a:schemeClr val="accent4">
                    <a:lumMod val="50000"/>
                  </a:schemeClr>
                </a:solidFill>
              </a:rPr>
              <a:t>++</a:t>
            </a:r>
          </a:p>
        </p:txBody>
      </p:sp>
      <p:sp>
        <p:nvSpPr>
          <p:cNvPr id="8" name="TextBox 7"/>
          <p:cNvSpPr txBox="1"/>
          <p:nvPr/>
        </p:nvSpPr>
        <p:spPr>
          <a:xfrm>
            <a:off x="1024467" y="1871133"/>
            <a:ext cx="10329333" cy="523220"/>
          </a:xfrm>
          <a:prstGeom prst="rect">
            <a:avLst/>
          </a:prstGeom>
          <a:noFill/>
        </p:spPr>
        <p:txBody>
          <a:bodyPr wrap="square" rtlCol="0">
            <a:spAutoFit/>
          </a:bodyPr>
          <a:lstStyle/>
          <a:p>
            <a:pPr marL="457200" indent="-457200">
              <a:buFont typeface="Arial" panose="020B0604020202020204" pitchFamily="34" charset="0"/>
              <a:buChar char="•"/>
            </a:pPr>
            <a:r>
              <a:rPr lang="en-GB" sz="2800" dirty="0"/>
              <a:t>More ontologies</a:t>
            </a:r>
          </a:p>
        </p:txBody>
      </p:sp>
    </p:spTree>
    <p:extLst>
      <p:ext uri="{BB962C8B-B14F-4D97-AF65-F5344CB8AC3E}">
        <p14:creationId xmlns:p14="http://schemas.microsoft.com/office/powerpoint/2010/main" val="2994177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467" y="1871133"/>
            <a:ext cx="10329333" cy="1383969"/>
          </a:xfrm>
          <a:prstGeom prst="rect">
            <a:avLst/>
          </a:prstGeom>
          <a:noFill/>
        </p:spPr>
        <p:txBody>
          <a:bodyPr wrap="square" rtlCol="0">
            <a:spAutoFit/>
          </a:bodyPr>
          <a:lstStyle/>
          <a:p>
            <a:pPr marL="457200" indent="-457200">
              <a:lnSpc>
                <a:spcPct val="90000"/>
              </a:lnSpc>
              <a:spcBef>
                <a:spcPts val="1000"/>
              </a:spcBef>
              <a:buFont typeface="Arial" panose="020B0604020202020204" pitchFamily="34" charset="0"/>
              <a:buChar char="•"/>
            </a:pPr>
            <a:r>
              <a:rPr lang="en-GB" sz="2800" dirty="0"/>
              <a:t>More ontologies</a:t>
            </a:r>
          </a:p>
          <a:p>
            <a:pPr marL="457200" indent="-457200">
              <a:lnSpc>
                <a:spcPct val="90000"/>
              </a:lnSpc>
              <a:spcBef>
                <a:spcPts val="1000"/>
              </a:spcBef>
              <a:buFont typeface="Arial" panose="020B0604020202020204" pitchFamily="34" charset="0"/>
              <a:buChar char="•"/>
            </a:pPr>
            <a:r>
              <a:rPr lang="en-GB" sz="2800" dirty="0"/>
              <a:t>More collaborations with other related communities (interoperability)</a:t>
            </a:r>
          </a:p>
        </p:txBody>
      </p:sp>
      <p:sp>
        <p:nvSpPr>
          <p:cNvPr id="2" name="Title 1"/>
          <p:cNvSpPr>
            <a:spLocks noGrp="1"/>
          </p:cNvSpPr>
          <p:nvPr>
            <p:ph type="title"/>
          </p:nvPr>
        </p:nvSpPr>
        <p:spPr/>
        <p:txBody>
          <a:bodyPr/>
          <a:lstStyle/>
          <a:p>
            <a:r>
              <a:rPr lang="en-GB" dirty="0"/>
              <a:t>What is on the horizon/what would you like to see elsewhere?</a:t>
            </a:r>
          </a:p>
        </p:txBody>
      </p:sp>
    </p:spTree>
    <p:extLst>
      <p:ext uri="{BB962C8B-B14F-4D97-AF65-F5344CB8AC3E}">
        <p14:creationId xmlns:p14="http://schemas.microsoft.com/office/powerpoint/2010/main" val="343179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FAIR principles for crystallographic data</a:t>
            </a:r>
          </a:p>
        </p:txBody>
      </p:sp>
      <p:sp>
        <p:nvSpPr>
          <p:cNvPr id="3" name="Content Placeholder 2"/>
          <p:cNvSpPr>
            <a:spLocks noGrp="1"/>
          </p:cNvSpPr>
          <p:nvPr>
            <p:ph idx="1"/>
          </p:nvPr>
        </p:nvSpPr>
        <p:spPr/>
        <p:txBody>
          <a:bodyPr/>
          <a:lstStyle/>
          <a:p>
            <a:r>
              <a:rPr lang="en-GB" dirty="0"/>
              <a:t>Findable</a:t>
            </a:r>
          </a:p>
          <a:p>
            <a:pPr lvl="1"/>
            <a:r>
              <a:rPr lang="en-GB" dirty="0"/>
              <a:t>Unique identifiers, descriptive metadata, e.g. DOI</a:t>
            </a:r>
          </a:p>
          <a:p>
            <a:r>
              <a:rPr lang="en-GB" dirty="0"/>
              <a:t>Accessible</a:t>
            </a:r>
          </a:p>
          <a:p>
            <a:pPr lvl="1"/>
            <a:r>
              <a:rPr lang="en-GB" dirty="0"/>
              <a:t>Data stores addressable through identifiers, descriptive metadata or queries</a:t>
            </a:r>
          </a:p>
          <a:p>
            <a:r>
              <a:rPr lang="en-GB" dirty="0"/>
              <a:t>Interoperable</a:t>
            </a:r>
          </a:p>
          <a:p>
            <a:pPr lvl="1"/>
            <a:endParaRPr lang="en-GB" dirty="0"/>
          </a:p>
          <a:p>
            <a:r>
              <a:rPr lang="en-GB" dirty="0"/>
              <a:t>Reusable</a:t>
            </a:r>
          </a:p>
        </p:txBody>
      </p:sp>
    </p:spTree>
    <p:extLst>
      <p:ext uri="{BB962C8B-B14F-4D97-AF65-F5344CB8AC3E}">
        <p14:creationId xmlns:p14="http://schemas.microsoft.com/office/powerpoint/2010/main" val="1563616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4467" y="1871133"/>
            <a:ext cx="10329333" cy="1900007"/>
          </a:xfrm>
          <a:prstGeom prst="rect">
            <a:avLst/>
          </a:prstGeom>
          <a:noFill/>
        </p:spPr>
        <p:txBody>
          <a:bodyPr wrap="square" rtlCol="0">
            <a:spAutoFit/>
          </a:bodyPr>
          <a:lstStyle/>
          <a:p>
            <a:pPr marL="457200" indent="-457200">
              <a:lnSpc>
                <a:spcPct val="90000"/>
              </a:lnSpc>
              <a:spcBef>
                <a:spcPts val="1000"/>
              </a:spcBef>
              <a:buFont typeface="Arial" panose="020B0604020202020204" pitchFamily="34" charset="0"/>
              <a:buChar char="•"/>
            </a:pPr>
            <a:r>
              <a:rPr lang="en-GB" sz="2800" dirty="0"/>
              <a:t>More ontologies</a:t>
            </a:r>
          </a:p>
          <a:p>
            <a:pPr marL="457200" indent="-457200">
              <a:lnSpc>
                <a:spcPct val="90000"/>
              </a:lnSpc>
              <a:spcBef>
                <a:spcPts val="1000"/>
              </a:spcBef>
              <a:buFont typeface="Arial" panose="020B0604020202020204" pitchFamily="34" charset="0"/>
              <a:buChar char="•"/>
            </a:pPr>
            <a:r>
              <a:rPr lang="en-GB" sz="2800" dirty="0"/>
              <a:t>More collaborations with other related communities (interoperability)</a:t>
            </a:r>
          </a:p>
          <a:p>
            <a:pPr marL="457200" indent="-457200">
              <a:lnSpc>
                <a:spcPct val="90000"/>
              </a:lnSpc>
              <a:spcBef>
                <a:spcPts val="1000"/>
              </a:spcBef>
              <a:buFont typeface="Arial" panose="020B0604020202020204" pitchFamily="34" charset="0"/>
              <a:buChar char="•"/>
            </a:pPr>
            <a:r>
              <a:rPr lang="en-GB" sz="2800" dirty="0"/>
              <a:t>Further development of </a:t>
            </a:r>
            <a:r>
              <a:rPr lang="en-GB" sz="2800" dirty="0" err="1"/>
              <a:t>DDLm</a:t>
            </a:r>
            <a:r>
              <a:rPr lang="en-GB" sz="2800" dirty="0"/>
              <a:t> (enhanced automated validation)</a:t>
            </a:r>
          </a:p>
        </p:txBody>
      </p:sp>
      <p:sp>
        <p:nvSpPr>
          <p:cNvPr id="2" name="Title 1"/>
          <p:cNvSpPr>
            <a:spLocks noGrp="1"/>
          </p:cNvSpPr>
          <p:nvPr>
            <p:ph type="title"/>
          </p:nvPr>
        </p:nvSpPr>
        <p:spPr/>
        <p:txBody>
          <a:bodyPr/>
          <a:lstStyle/>
          <a:p>
            <a:r>
              <a:rPr lang="en-GB" dirty="0"/>
              <a:t>What is on the horizon/what would you like to see elsewhere?</a:t>
            </a:r>
          </a:p>
        </p:txBody>
      </p:sp>
    </p:spTree>
    <p:extLst>
      <p:ext uri="{BB962C8B-B14F-4D97-AF65-F5344CB8AC3E}">
        <p14:creationId xmlns:p14="http://schemas.microsoft.com/office/powerpoint/2010/main" val="1147842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Contacts</a:t>
            </a:r>
          </a:p>
        </p:txBody>
      </p:sp>
      <p:sp>
        <p:nvSpPr>
          <p:cNvPr id="3" name="Content Placeholder 2"/>
          <p:cNvSpPr>
            <a:spLocks noGrp="1"/>
          </p:cNvSpPr>
          <p:nvPr>
            <p:ph idx="1"/>
          </p:nvPr>
        </p:nvSpPr>
        <p:spPr/>
        <p:txBody>
          <a:bodyPr/>
          <a:lstStyle/>
          <a:p>
            <a:r>
              <a:rPr lang="en-GB" dirty="0" err="1"/>
              <a:t>CommDat</a:t>
            </a:r>
            <a:r>
              <a:rPr lang="en-GB" dirty="0"/>
              <a:t>: Chair John R. </a:t>
            </a:r>
            <a:r>
              <a:rPr lang="en-GB" dirty="0" err="1"/>
              <a:t>Helliwell</a:t>
            </a:r>
            <a:r>
              <a:rPr lang="en-GB" dirty="0"/>
              <a:t> </a:t>
            </a:r>
            <a:r>
              <a:rPr lang="en-GB" dirty="0">
                <a:hlinkClick r:id="rId3"/>
              </a:rPr>
              <a:t>john.helliwell@manchester.ac.uk</a:t>
            </a:r>
            <a:endParaRPr lang="en-GB" dirty="0"/>
          </a:p>
          <a:p>
            <a:r>
              <a:rPr lang="en-GB" dirty="0"/>
              <a:t>COMCIFS: Chair James Hester </a:t>
            </a:r>
            <a:r>
              <a:rPr lang="en-GB" dirty="0">
                <a:hlinkClick r:id="rId4"/>
              </a:rPr>
              <a:t>jamesrhester@gmail.com</a:t>
            </a:r>
            <a:endParaRPr lang="en-GB" dirty="0"/>
          </a:p>
          <a:p>
            <a:r>
              <a:rPr lang="en-GB" i="1" dirty="0" err="1"/>
              <a:t>checkCIF</a:t>
            </a:r>
            <a:r>
              <a:rPr lang="en-GB" dirty="0"/>
              <a:t> for raw data: </a:t>
            </a:r>
            <a:r>
              <a:rPr lang="en-GB" dirty="0" err="1"/>
              <a:t>Loes</a:t>
            </a:r>
            <a:r>
              <a:rPr lang="en-GB" dirty="0"/>
              <a:t> Kroon-</a:t>
            </a:r>
            <a:r>
              <a:rPr lang="en-GB" dirty="0" err="1"/>
              <a:t>Batenburg</a:t>
            </a:r>
            <a:endParaRPr lang="en-GB" dirty="0"/>
          </a:p>
          <a:p>
            <a:pPr marL="0" indent="0">
              <a:buNone/>
            </a:pPr>
            <a:r>
              <a:rPr lang="en-GB" dirty="0"/>
              <a:t>					</a:t>
            </a:r>
            <a:r>
              <a:rPr lang="en-GB" dirty="0">
                <a:hlinkClick r:id="rId5"/>
              </a:rPr>
              <a:t>l.m.j.kroon-batenburg@uu.nl</a:t>
            </a:r>
            <a:endParaRPr lang="en-GB" dirty="0"/>
          </a:p>
          <a:p>
            <a:endParaRPr lang="en-GB" dirty="0"/>
          </a:p>
        </p:txBody>
      </p:sp>
    </p:spTree>
    <p:extLst>
      <p:ext uri="{BB962C8B-B14F-4D97-AF65-F5344CB8AC3E}">
        <p14:creationId xmlns:p14="http://schemas.microsoft.com/office/powerpoint/2010/main" val="1778831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we mean by ‘data’?</a:t>
            </a:r>
          </a:p>
        </p:txBody>
      </p:sp>
      <p:pic>
        <p:nvPicPr>
          <p:cNvPr id="4" name="Picture 3"/>
          <p:cNvPicPr>
            <a:picLocks noChangeAspect="1"/>
          </p:cNvPicPr>
          <p:nvPr/>
        </p:nvPicPr>
        <p:blipFill>
          <a:blip r:embed="rId2"/>
          <a:stretch>
            <a:fillRect/>
          </a:stretch>
        </p:blipFill>
        <p:spPr>
          <a:xfrm>
            <a:off x="206594" y="2371401"/>
            <a:ext cx="1882939" cy="2034678"/>
          </a:xfrm>
          <a:prstGeom prst="rect">
            <a:avLst/>
          </a:prstGeom>
        </p:spPr>
      </p:pic>
      <p:sp>
        <p:nvSpPr>
          <p:cNvPr id="6" name="Content Placeholder 2"/>
          <p:cNvSpPr txBox="1">
            <a:spLocks/>
          </p:cNvSpPr>
          <p:nvPr/>
        </p:nvSpPr>
        <p:spPr>
          <a:xfrm>
            <a:off x="157803" y="1492493"/>
            <a:ext cx="2467908" cy="1017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buFont typeface="Arial" panose="020B0604020202020204" pitchFamily="34" charset="0"/>
              <a:buNone/>
            </a:pPr>
            <a:r>
              <a:rPr lang="en-GB" altLang="en-US" sz="2600" b="1" dirty="0"/>
              <a:t>‘Raw’ data</a:t>
            </a:r>
          </a:p>
          <a:p>
            <a:pPr marL="0" indent="0">
              <a:lnSpc>
                <a:spcPct val="110000"/>
              </a:lnSpc>
              <a:spcBef>
                <a:spcPts val="0"/>
              </a:spcBef>
              <a:buFont typeface="Arial" panose="020B0604020202020204" pitchFamily="34" charset="0"/>
              <a:buNone/>
            </a:pPr>
            <a:endParaRPr lang="en-GB" altLang="en-US" sz="1600" dirty="0"/>
          </a:p>
          <a:p>
            <a:pPr marL="0" indent="0">
              <a:lnSpc>
                <a:spcPct val="110000"/>
              </a:lnSpc>
              <a:spcBef>
                <a:spcPts val="0"/>
              </a:spcBef>
              <a:buFont typeface="Arial" panose="020B0604020202020204" pitchFamily="34" charset="0"/>
              <a:buNone/>
            </a:pPr>
            <a:r>
              <a:rPr lang="en-GB" altLang="en-US" sz="2000" dirty="0"/>
              <a:t>Numerical data </a:t>
            </a:r>
            <a:r>
              <a:rPr lang="en-GB" altLang="en-US" sz="2200" dirty="0"/>
              <a:t>collected</a:t>
            </a:r>
            <a:r>
              <a:rPr lang="en-GB" altLang="en-US" sz="2000" dirty="0"/>
              <a:t> directly from an experimental apparatus </a:t>
            </a:r>
            <a:endParaRPr lang="en-GB" sz="2000" dirty="0"/>
          </a:p>
        </p:txBody>
      </p:sp>
      <p:pic>
        <p:nvPicPr>
          <p:cNvPr id="7" name="Picture 6"/>
          <p:cNvPicPr>
            <a:picLocks noChangeAspect="1"/>
          </p:cNvPicPr>
          <p:nvPr/>
        </p:nvPicPr>
        <p:blipFill>
          <a:blip r:embed="rId3"/>
          <a:stretch>
            <a:fillRect/>
          </a:stretch>
        </p:blipFill>
        <p:spPr>
          <a:xfrm>
            <a:off x="2822499" y="2509929"/>
            <a:ext cx="2651990" cy="4115157"/>
          </a:xfrm>
          <a:prstGeom prst="rect">
            <a:avLst/>
          </a:prstGeom>
        </p:spPr>
      </p:pic>
      <p:pic>
        <p:nvPicPr>
          <p:cNvPr id="8" name="Picture 7"/>
          <p:cNvPicPr>
            <a:picLocks noChangeAspect="1"/>
          </p:cNvPicPr>
          <p:nvPr/>
        </p:nvPicPr>
        <p:blipFill>
          <a:blip r:embed="rId4"/>
          <a:stretch>
            <a:fillRect/>
          </a:stretch>
        </p:blipFill>
        <p:spPr>
          <a:xfrm>
            <a:off x="5809410" y="2575591"/>
            <a:ext cx="2860138" cy="1830488"/>
          </a:xfrm>
          <a:prstGeom prst="rect">
            <a:avLst/>
          </a:prstGeom>
        </p:spPr>
      </p:pic>
      <p:sp>
        <p:nvSpPr>
          <p:cNvPr id="9" name="Content Placeholder 2"/>
          <p:cNvSpPr txBox="1">
            <a:spLocks/>
          </p:cNvSpPr>
          <p:nvPr/>
        </p:nvSpPr>
        <p:spPr bwMode="auto">
          <a:xfrm>
            <a:off x="2737019" y="1394863"/>
            <a:ext cx="2822950"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pPr>
            <a:r>
              <a:rPr lang="en-GB" altLang="en-US" sz="1800" b="1" dirty="0"/>
              <a:t>‘Processed’ data</a:t>
            </a:r>
          </a:p>
          <a:p>
            <a:pPr marL="0" indent="0">
              <a:lnSpc>
                <a:spcPct val="100000"/>
              </a:lnSpc>
              <a:spcBef>
                <a:spcPts val="0"/>
              </a:spcBef>
            </a:pPr>
            <a:endParaRPr lang="en-GB" altLang="en-US" sz="800" dirty="0"/>
          </a:p>
          <a:p>
            <a:pPr marL="0" indent="0">
              <a:lnSpc>
                <a:spcPct val="100000"/>
              </a:lnSpc>
              <a:spcBef>
                <a:spcPts val="0"/>
              </a:spcBef>
            </a:pPr>
            <a:r>
              <a:rPr lang="en-GB" altLang="en-US" sz="1400" dirty="0"/>
              <a:t>Reduced, calibrated, processed numerical observations</a:t>
            </a:r>
          </a:p>
          <a:p>
            <a:endParaRPr lang="en-GB" dirty="0"/>
          </a:p>
        </p:txBody>
      </p:sp>
      <p:sp>
        <p:nvSpPr>
          <p:cNvPr id="10" name="Content Placeholder 2"/>
          <p:cNvSpPr txBox="1">
            <a:spLocks/>
          </p:cNvSpPr>
          <p:nvPr/>
        </p:nvSpPr>
        <p:spPr bwMode="auto">
          <a:xfrm>
            <a:off x="5723929" y="1394862"/>
            <a:ext cx="3118146"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GB" altLang="en-US" sz="1800" b="1" dirty="0"/>
              <a:t>‘Derived’ data</a:t>
            </a:r>
          </a:p>
          <a:p>
            <a:pPr marL="0" indent="0">
              <a:lnSpc>
                <a:spcPct val="100000"/>
              </a:lnSpc>
              <a:spcBef>
                <a:spcPts val="0"/>
              </a:spcBef>
            </a:pPr>
            <a:r>
              <a:rPr lang="en-GB" altLang="en-US" sz="1400" dirty="0"/>
              <a:t>Numerical description of the parameters of a calculated structure model</a:t>
            </a:r>
            <a:endParaRPr lang="en-GB" dirty="0"/>
          </a:p>
        </p:txBody>
      </p:sp>
      <p:sp>
        <p:nvSpPr>
          <p:cNvPr id="11" name="Rectangle 10"/>
          <p:cNvSpPr/>
          <p:nvPr/>
        </p:nvSpPr>
        <p:spPr>
          <a:xfrm>
            <a:off x="5723929" y="4735967"/>
            <a:ext cx="3014629" cy="984885"/>
          </a:xfrm>
          <a:prstGeom prst="rect">
            <a:avLst/>
          </a:prstGeom>
        </p:spPr>
        <p:txBody>
          <a:bodyPr wrap="square">
            <a:spAutoFit/>
          </a:bodyPr>
          <a:lstStyle/>
          <a:p>
            <a:pPr marL="0" lvl="1">
              <a:defRPr/>
            </a:pPr>
            <a:r>
              <a:rPr lang="en-GB" sz="1600" b="1" dirty="0"/>
              <a:t>‘Interpretative’ data</a:t>
            </a:r>
          </a:p>
          <a:p>
            <a:pPr marL="0" lvl="1">
              <a:defRPr/>
            </a:pPr>
            <a:r>
              <a:rPr lang="en-GB" sz="1400" dirty="0"/>
              <a:t>Variable parameters in the experimental set-up or numerical modelling and interpretation</a:t>
            </a:r>
          </a:p>
        </p:txBody>
      </p:sp>
      <p:sp>
        <p:nvSpPr>
          <p:cNvPr id="12" name="TextBox 11"/>
          <p:cNvSpPr txBox="1"/>
          <p:nvPr/>
        </p:nvSpPr>
        <p:spPr>
          <a:xfrm>
            <a:off x="206594" y="4449780"/>
            <a:ext cx="2084197" cy="369332"/>
          </a:xfrm>
          <a:prstGeom prst="rect">
            <a:avLst/>
          </a:prstGeom>
          <a:noFill/>
        </p:spPr>
        <p:txBody>
          <a:bodyPr wrap="square" rtlCol="0">
            <a:spAutoFit/>
          </a:bodyPr>
          <a:lstStyle/>
          <a:p>
            <a:r>
              <a:rPr lang="en-GB" b="1" dirty="0"/>
              <a:t>Annotation</a:t>
            </a:r>
          </a:p>
        </p:txBody>
      </p:sp>
      <p:sp>
        <p:nvSpPr>
          <p:cNvPr id="13" name="TextBox 12"/>
          <p:cNvSpPr txBox="1"/>
          <p:nvPr/>
        </p:nvSpPr>
        <p:spPr>
          <a:xfrm>
            <a:off x="8987998" y="82064"/>
            <a:ext cx="1690777" cy="369332"/>
          </a:xfrm>
          <a:prstGeom prst="rect">
            <a:avLst/>
          </a:prstGeom>
          <a:noFill/>
        </p:spPr>
        <p:txBody>
          <a:bodyPr wrap="square" rtlCol="0">
            <a:spAutoFit/>
          </a:bodyPr>
          <a:lstStyle/>
          <a:p>
            <a:r>
              <a:rPr lang="en-GB" b="1" dirty="0"/>
              <a:t>Commentary</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864" y="4968451"/>
            <a:ext cx="2130643" cy="1656635"/>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t="1179"/>
          <a:stretch/>
        </p:blipFill>
        <p:spPr>
          <a:xfrm>
            <a:off x="9091516" y="582503"/>
            <a:ext cx="2210347" cy="2940821"/>
          </a:xfrm>
          <a:prstGeom prst="rect">
            <a:avLst/>
          </a:prstGeom>
          <a:ln>
            <a:solidFill>
              <a:schemeClr val="bg2">
                <a:lumMod val="75000"/>
              </a:schemeClr>
            </a:solidFill>
          </a:ln>
        </p:spPr>
      </p:pic>
      <p:sp>
        <p:nvSpPr>
          <p:cNvPr id="16" name="TextBox 15"/>
          <p:cNvSpPr txBox="1"/>
          <p:nvPr/>
        </p:nvSpPr>
        <p:spPr>
          <a:xfrm>
            <a:off x="8918989" y="3615743"/>
            <a:ext cx="1855406" cy="369332"/>
          </a:xfrm>
          <a:prstGeom prst="rect">
            <a:avLst/>
          </a:prstGeom>
          <a:noFill/>
        </p:spPr>
        <p:txBody>
          <a:bodyPr wrap="square" rtlCol="0">
            <a:spAutoFit/>
          </a:bodyPr>
          <a:lstStyle/>
          <a:p>
            <a:r>
              <a:rPr lang="en-GB" b="1" dirty="0"/>
              <a:t>‘Reference’ data</a:t>
            </a:r>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91516" y="4164488"/>
            <a:ext cx="2511012" cy="2441902"/>
          </a:xfrm>
          <a:prstGeom prst="rect">
            <a:avLst/>
          </a:prstGeom>
        </p:spPr>
      </p:pic>
    </p:spTree>
    <p:extLst>
      <p:ext uri="{BB962C8B-B14F-4D97-AF65-F5344CB8AC3E}">
        <p14:creationId xmlns:p14="http://schemas.microsoft.com/office/powerpoint/2010/main" val="3174520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CIF dictionaries (COMCIFS)</a:t>
            </a:r>
          </a:p>
        </p:txBody>
      </p:sp>
      <p:sp>
        <p:nvSpPr>
          <p:cNvPr id="3" name="Content Placeholder 2"/>
          <p:cNvSpPr>
            <a:spLocks noGrp="1"/>
          </p:cNvSpPr>
          <p:nvPr>
            <p:ph idx="1"/>
          </p:nvPr>
        </p:nvSpPr>
        <p:spPr/>
        <p:txBody>
          <a:bodyPr>
            <a:normAutofit fontScale="77500" lnSpcReduction="20000"/>
          </a:bodyPr>
          <a:lstStyle/>
          <a:p>
            <a:r>
              <a:rPr lang="en-GB" dirty="0"/>
              <a:t>Crystallographic Core (</a:t>
            </a:r>
            <a:r>
              <a:rPr lang="en-GB" dirty="0" err="1"/>
              <a:t>coreCIF</a:t>
            </a:r>
            <a:r>
              <a:rPr lang="en-GB" dirty="0"/>
              <a:t>) – 1991</a:t>
            </a:r>
          </a:p>
          <a:p>
            <a:r>
              <a:rPr lang="en-GB" dirty="0"/>
              <a:t>Crystallographic Restraints – 2011</a:t>
            </a:r>
          </a:p>
          <a:p>
            <a:r>
              <a:rPr lang="en-GB" dirty="0"/>
              <a:t>Crystallographic Powder Diffraction (</a:t>
            </a:r>
            <a:r>
              <a:rPr lang="en-GB" dirty="0" err="1"/>
              <a:t>pdCIF</a:t>
            </a:r>
            <a:r>
              <a:rPr lang="en-GB" dirty="0"/>
              <a:t>) – 1997</a:t>
            </a:r>
          </a:p>
          <a:p>
            <a:r>
              <a:rPr lang="en-GB" dirty="0"/>
              <a:t>Modulated and Composite Structures (</a:t>
            </a:r>
            <a:r>
              <a:rPr lang="en-GB" dirty="0" err="1"/>
              <a:t>msCIF</a:t>
            </a:r>
            <a:r>
              <a:rPr lang="en-GB" dirty="0"/>
              <a:t>) – 2002</a:t>
            </a:r>
          </a:p>
          <a:p>
            <a:r>
              <a:rPr lang="en-GB" dirty="0"/>
              <a:t>Multipole Electron Density (</a:t>
            </a:r>
            <a:r>
              <a:rPr lang="en-GB" dirty="0" err="1"/>
              <a:t>rhoCIF</a:t>
            </a:r>
            <a:r>
              <a:rPr lang="en-GB" dirty="0"/>
              <a:t>) – 2003</a:t>
            </a:r>
          </a:p>
          <a:p>
            <a:r>
              <a:rPr lang="en-GB" dirty="0"/>
              <a:t>Crystallographic Twinning – 2014</a:t>
            </a:r>
          </a:p>
          <a:p>
            <a:r>
              <a:rPr lang="en-GB" dirty="0"/>
              <a:t>Magnetic Structures (</a:t>
            </a:r>
            <a:r>
              <a:rPr lang="en-GB" dirty="0" err="1"/>
              <a:t>magCIF</a:t>
            </a:r>
            <a:r>
              <a:rPr lang="en-GB" dirty="0"/>
              <a:t>) – 2016</a:t>
            </a:r>
          </a:p>
          <a:p>
            <a:r>
              <a:rPr lang="en-GB" dirty="0"/>
              <a:t>Lattice topology (</a:t>
            </a:r>
            <a:r>
              <a:rPr lang="en-GB" dirty="0" err="1"/>
              <a:t>topoCIF</a:t>
            </a:r>
            <a:r>
              <a:rPr lang="en-GB" dirty="0"/>
              <a:t>) –  2018</a:t>
            </a:r>
          </a:p>
          <a:p>
            <a:r>
              <a:rPr lang="en-GB" dirty="0"/>
              <a:t>Crystallographic Symmetry (</a:t>
            </a:r>
            <a:r>
              <a:rPr lang="en-GB" dirty="0" err="1"/>
              <a:t>symCIF</a:t>
            </a:r>
            <a:r>
              <a:rPr lang="en-GB" dirty="0"/>
              <a:t>) – 2001</a:t>
            </a:r>
          </a:p>
          <a:p>
            <a:r>
              <a:rPr lang="en-GB" dirty="0"/>
              <a:t>Diffraction Images (</a:t>
            </a:r>
            <a:r>
              <a:rPr lang="en-GB" dirty="0" err="1"/>
              <a:t>imgCIF</a:t>
            </a:r>
            <a:r>
              <a:rPr lang="en-GB" dirty="0"/>
              <a:t>) – 2000</a:t>
            </a:r>
          </a:p>
          <a:p>
            <a:r>
              <a:rPr lang="en-GB" dirty="0"/>
              <a:t>High pressure – under development</a:t>
            </a:r>
          </a:p>
          <a:p>
            <a:r>
              <a:rPr lang="en-GB" dirty="0"/>
              <a:t>Crystallographic Macromolecular Structure (</a:t>
            </a:r>
            <a:r>
              <a:rPr lang="en-GB" dirty="0" err="1"/>
              <a:t>mmCIF</a:t>
            </a:r>
            <a:r>
              <a:rPr lang="en-GB" dirty="0"/>
              <a:t>) – 1997</a:t>
            </a:r>
          </a:p>
          <a:p>
            <a:pPr marL="0" indent="0">
              <a:buNone/>
            </a:pPr>
            <a:endParaRPr lang="en-GB" dirty="0"/>
          </a:p>
        </p:txBody>
      </p:sp>
    </p:spTree>
    <p:extLst>
      <p:ext uri="{BB962C8B-B14F-4D97-AF65-F5344CB8AC3E}">
        <p14:creationId xmlns:p14="http://schemas.microsoft.com/office/powerpoint/2010/main" val="17681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DDDWG (2011-2017)</a:t>
            </a:r>
          </a:p>
        </p:txBody>
      </p:sp>
      <p:sp>
        <p:nvSpPr>
          <p:cNvPr id="3" name="Content Placeholder 2"/>
          <p:cNvSpPr>
            <a:spLocks noGrp="1"/>
          </p:cNvSpPr>
          <p:nvPr>
            <p:ph idx="1"/>
          </p:nvPr>
        </p:nvSpPr>
        <p:spPr/>
        <p:txBody>
          <a:bodyPr>
            <a:normAutofit fontScale="77500" lnSpcReduction="20000"/>
          </a:bodyPr>
          <a:lstStyle/>
          <a:p>
            <a:pPr marL="0" indent="0">
              <a:buNone/>
            </a:pPr>
            <a:r>
              <a:rPr lang="en-GB" sz="4600" dirty="0"/>
              <a:t>Membership</a:t>
            </a:r>
          </a:p>
          <a:p>
            <a:pPr>
              <a:lnSpc>
                <a:spcPct val="120000"/>
              </a:lnSpc>
            </a:pPr>
            <a:r>
              <a:rPr lang="en-GB" dirty="0"/>
              <a:t>John R Helliwell and Brian McMahon (UK), Chair and Co-Chair; </a:t>
            </a:r>
          </a:p>
          <a:p>
            <a:pPr>
              <a:lnSpc>
                <a:spcPct val="120000"/>
              </a:lnSpc>
            </a:pPr>
            <a:r>
              <a:rPr lang="en-GB" dirty="0"/>
              <a:t>Steve </a:t>
            </a:r>
            <a:r>
              <a:rPr lang="en-GB" dirty="0" err="1"/>
              <a:t>Androulakis</a:t>
            </a:r>
            <a:r>
              <a:rPr lang="en-GB" dirty="0"/>
              <a:t> (Australia)</a:t>
            </a:r>
          </a:p>
          <a:p>
            <a:pPr>
              <a:lnSpc>
                <a:spcPct val="120000"/>
              </a:lnSpc>
            </a:pPr>
            <a:r>
              <a:rPr lang="en-GB" dirty="0"/>
              <a:t>Sol </a:t>
            </a:r>
            <a:r>
              <a:rPr lang="en-GB" dirty="0" err="1"/>
              <a:t>Gruner</a:t>
            </a:r>
            <a:r>
              <a:rPr lang="en-GB" dirty="0"/>
              <a:t> (USA)/D. Marian </a:t>
            </a:r>
            <a:r>
              <a:rPr lang="en-GB" dirty="0" err="1"/>
              <a:t>Szebenyi</a:t>
            </a:r>
            <a:r>
              <a:rPr lang="en-GB" dirty="0"/>
              <a:t> (USA)</a:t>
            </a:r>
          </a:p>
          <a:p>
            <a:pPr>
              <a:lnSpc>
                <a:spcPct val="120000"/>
              </a:lnSpc>
            </a:pPr>
            <a:r>
              <a:rPr lang="en-GB" dirty="0" err="1"/>
              <a:t>Loes</a:t>
            </a:r>
            <a:r>
              <a:rPr lang="en-GB" dirty="0"/>
              <a:t> Kroon-</a:t>
            </a:r>
            <a:r>
              <a:rPr lang="en-GB" dirty="0" err="1"/>
              <a:t>Batenburg</a:t>
            </a:r>
            <a:r>
              <a:rPr lang="en-GB" dirty="0"/>
              <a:t> (Netherlands)</a:t>
            </a:r>
          </a:p>
          <a:p>
            <a:pPr>
              <a:lnSpc>
                <a:spcPct val="120000"/>
              </a:lnSpc>
            </a:pPr>
            <a:r>
              <a:rPr lang="en-GB" dirty="0"/>
              <a:t>Tom Terwilliger (USA)</a:t>
            </a:r>
          </a:p>
          <a:p>
            <a:pPr>
              <a:lnSpc>
                <a:spcPct val="120000"/>
              </a:lnSpc>
            </a:pPr>
            <a:r>
              <a:rPr lang="en-GB" dirty="0"/>
              <a:t>John Westbrook (USA)</a:t>
            </a:r>
          </a:p>
          <a:p>
            <a:pPr>
              <a:lnSpc>
                <a:spcPct val="120000"/>
              </a:lnSpc>
            </a:pPr>
            <a:r>
              <a:rPr lang="en-GB" dirty="0"/>
              <a:t>Heinz-Josef </a:t>
            </a:r>
            <a:r>
              <a:rPr lang="en-GB" dirty="0" err="1"/>
              <a:t>Weyer</a:t>
            </a:r>
            <a:r>
              <a:rPr lang="en-GB" dirty="0"/>
              <a:t>  (Switzerland) †</a:t>
            </a:r>
          </a:p>
          <a:p>
            <a:pPr>
              <a:lnSpc>
                <a:spcPct val="120000"/>
              </a:lnSpc>
            </a:pPr>
            <a:r>
              <a:rPr lang="en-GB" dirty="0"/>
              <a:t>Edgar </a:t>
            </a:r>
            <a:r>
              <a:rPr lang="en-GB" dirty="0" err="1"/>
              <a:t>Weckert</a:t>
            </a:r>
            <a:r>
              <a:rPr lang="en-GB" dirty="0"/>
              <a:t> (Germany)</a:t>
            </a:r>
          </a:p>
        </p:txBody>
      </p:sp>
    </p:spTree>
    <p:extLst>
      <p:ext uri="{BB962C8B-B14F-4D97-AF65-F5344CB8AC3E}">
        <p14:creationId xmlns:p14="http://schemas.microsoft.com/office/powerpoint/2010/main" val="3804840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DDDWG (2011-2017)</a:t>
            </a:r>
          </a:p>
        </p:txBody>
      </p:sp>
      <p:sp>
        <p:nvSpPr>
          <p:cNvPr id="3" name="Content Placeholder 2"/>
          <p:cNvSpPr>
            <a:spLocks noGrp="1"/>
          </p:cNvSpPr>
          <p:nvPr>
            <p:ph idx="1"/>
          </p:nvPr>
        </p:nvSpPr>
        <p:spPr/>
        <p:txBody>
          <a:bodyPr>
            <a:normAutofit fontScale="77500" lnSpcReduction="20000"/>
          </a:bodyPr>
          <a:lstStyle/>
          <a:p>
            <a:pPr marL="0" indent="0">
              <a:buNone/>
            </a:pPr>
            <a:r>
              <a:rPr lang="en-GB" sz="4600" dirty="0"/>
              <a:t>Terms of reference</a:t>
            </a:r>
          </a:p>
          <a:p>
            <a:pPr>
              <a:lnSpc>
                <a:spcPct val="120000"/>
              </a:lnSpc>
            </a:pPr>
            <a:r>
              <a:rPr lang="en-GB" dirty="0"/>
              <a:t>It is becoming increasingly important to deposit the raw data from scattering experiments; a lot of valuable information gets lost when only structure factors are deposited. A number of research centres, </a:t>
            </a:r>
            <a:r>
              <a:rPr lang="en-GB" i="1" dirty="0"/>
              <a:t>e.g.</a:t>
            </a:r>
            <a:r>
              <a:rPr lang="en-GB" dirty="0"/>
              <a:t> synchrotron and neutron facilities, are fully aware of the need and have established detector working groups addressing this issue.</a:t>
            </a:r>
          </a:p>
          <a:p>
            <a:pPr>
              <a:lnSpc>
                <a:spcPct val="120000"/>
              </a:lnSpc>
            </a:pPr>
            <a:r>
              <a:rPr lang="en-GB" dirty="0"/>
              <a:t>The IUCr is the natural organization to lead the </a:t>
            </a:r>
            <a:r>
              <a:rPr lang="en-GB" b="1" dirty="0"/>
              <a:t>development of standards for the representation of data and associated metadata</a:t>
            </a:r>
            <a:r>
              <a:rPr lang="en-GB" dirty="0"/>
              <a:t> that </a:t>
            </a:r>
            <a:r>
              <a:rPr lang="en-GB" b="1" dirty="0"/>
              <a:t>can lead to the routine deposition of raw data</a:t>
            </a:r>
            <a:r>
              <a:rPr lang="en-GB" dirty="0"/>
              <a:t>. </a:t>
            </a:r>
          </a:p>
          <a:p>
            <a:pPr>
              <a:lnSpc>
                <a:spcPct val="120000"/>
              </a:lnSpc>
            </a:pPr>
            <a:r>
              <a:rPr lang="en-GB" dirty="0"/>
              <a:t>A Working Group on these matters has thereby been launched by the IUCr Executive Committee, to which the Working Group will report, to be Chaired by Professor John R. Helliwell. Its provisional title is 'Diffraction Data Deposition Working Group of the IUCr'.</a:t>
            </a:r>
          </a:p>
        </p:txBody>
      </p:sp>
    </p:spTree>
    <p:extLst>
      <p:ext uri="{BB962C8B-B14F-4D97-AF65-F5344CB8AC3E}">
        <p14:creationId xmlns:p14="http://schemas.microsoft.com/office/powerpoint/2010/main" val="159043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CIF dictionaries (wwPDB)</a:t>
            </a:r>
          </a:p>
        </p:txBody>
      </p:sp>
      <p:sp>
        <p:nvSpPr>
          <p:cNvPr id="3" name="Content Placeholder 2"/>
          <p:cNvSpPr>
            <a:spLocks noGrp="1"/>
          </p:cNvSpPr>
          <p:nvPr>
            <p:ph idx="1"/>
          </p:nvPr>
        </p:nvSpPr>
        <p:spPr/>
        <p:txBody>
          <a:bodyPr>
            <a:normAutofit lnSpcReduction="10000"/>
          </a:bodyPr>
          <a:lstStyle/>
          <a:p>
            <a:r>
              <a:rPr lang="en-GB" dirty="0"/>
              <a:t>Crystallographic Macromolecular Structure (</a:t>
            </a:r>
            <a:r>
              <a:rPr lang="en-GB" dirty="0" err="1"/>
              <a:t>mmCIF</a:t>
            </a:r>
            <a:r>
              <a:rPr lang="en-GB" dirty="0"/>
              <a:t>) – 1997</a:t>
            </a:r>
          </a:p>
          <a:p>
            <a:r>
              <a:rPr lang="en-GB" dirty="0"/>
              <a:t>PDB Exchange Dictionary (</a:t>
            </a:r>
            <a:r>
              <a:rPr lang="en-GB" dirty="0" err="1"/>
              <a:t>PDBx</a:t>
            </a:r>
            <a:r>
              <a:rPr lang="en-GB" dirty="0"/>
              <a:t>/</a:t>
            </a:r>
            <a:r>
              <a:rPr lang="en-GB" dirty="0" err="1"/>
              <a:t>mmCIF</a:t>
            </a:r>
            <a:r>
              <a:rPr lang="en-GB" dirty="0"/>
              <a:t>) – 1997 and ongoing</a:t>
            </a:r>
          </a:p>
          <a:p>
            <a:r>
              <a:rPr lang="en-GB" dirty="0"/>
              <a:t>Integrative/Hybrid (I/H) methods – 2017</a:t>
            </a:r>
          </a:p>
          <a:p>
            <a:r>
              <a:rPr lang="en-GB" dirty="0"/>
              <a:t>3DEM Extension Dictionary – 2004</a:t>
            </a:r>
          </a:p>
          <a:p>
            <a:r>
              <a:rPr lang="en-GB" dirty="0"/>
              <a:t>NMRSTAR Dictionary – 2013</a:t>
            </a:r>
          </a:p>
          <a:p>
            <a:r>
              <a:rPr lang="en-GB" dirty="0"/>
              <a:t>Biological Small Angle Scattering– 1998</a:t>
            </a:r>
          </a:p>
          <a:p>
            <a:r>
              <a:rPr lang="en-GB" dirty="0"/>
              <a:t>Model Archive Extension Dictionary – 2018</a:t>
            </a:r>
          </a:p>
          <a:p>
            <a:r>
              <a:rPr lang="en-GB" dirty="0"/>
              <a:t>BIOSYNC Extension Dictionary – 2000</a:t>
            </a:r>
          </a:p>
          <a:p>
            <a:r>
              <a:rPr lang="en-GB" dirty="0"/>
              <a:t>NMR Exchange Format Dictionary – 2016</a:t>
            </a:r>
          </a:p>
          <a:p>
            <a:pPr marL="0" indent="0">
              <a:buNone/>
            </a:pPr>
            <a:endParaRPr lang="en-GB" dirty="0"/>
          </a:p>
        </p:txBody>
      </p:sp>
    </p:spTree>
    <p:extLst>
      <p:ext uri="{BB962C8B-B14F-4D97-AF65-F5344CB8AC3E}">
        <p14:creationId xmlns:p14="http://schemas.microsoft.com/office/powerpoint/2010/main" val="2956703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definitions in CIF ‘dictionaries’</a:t>
            </a:r>
          </a:p>
        </p:txBody>
      </p:sp>
      <p:sp>
        <p:nvSpPr>
          <p:cNvPr id="3" name="Content Placeholder 2"/>
          <p:cNvSpPr>
            <a:spLocks noGrp="1"/>
          </p:cNvSpPr>
          <p:nvPr>
            <p:ph idx="1"/>
          </p:nvPr>
        </p:nvSpPr>
        <p:spPr/>
        <p:txBody>
          <a:bodyPr>
            <a:normAutofit fontScale="92500" lnSpcReduction="10000"/>
          </a:bodyPr>
          <a:lstStyle/>
          <a:p>
            <a:r>
              <a:rPr lang="en-GB" altLang="en-US" dirty="0"/>
              <a:t>1991 Core dictionary – S. R. Hall, F. H. Allen and I. D. Brown</a:t>
            </a:r>
          </a:p>
          <a:p>
            <a:r>
              <a:rPr lang="en-GB" altLang="en-US" dirty="0"/>
              <a:t>1997 Powder diffraction (</a:t>
            </a:r>
            <a:r>
              <a:rPr lang="en-GB" altLang="en-US" dirty="0" err="1"/>
              <a:t>pdCIF</a:t>
            </a:r>
            <a:r>
              <a:rPr lang="en-GB" altLang="en-US" dirty="0"/>
              <a:t>) – B. H. Toby</a:t>
            </a:r>
          </a:p>
          <a:p>
            <a:r>
              <a:rPr lang="en-GB" altLang="en-US" dirty="0"/>
              <a:t>2002 Modulated and composite structures (</a:t>
            </a:r>
            <a:r>
              <a:rPr lang="en-GB" altLang="en-US" dirty="0" err="1"/>
              <a:t>msCIF</a:t>
            </a:r>
            <a:r>
              <a:rPr lang="en-GB" altLang="en-US" dirty="0"/>
              <a:t>) – G. </a:t>
            </a:r>
            <a:r>
              <a:rPr lang="en-GB" altLang="en-US" dirty="0" err="1"/>
              <a:t>Madariaga</a:t>
            </a:r>
            <a:endParaRPr lang="en-GB" altLang="en-US" dirty="0"/>
          </a:p>
          <a:p>
            <a:r>
              <a:rPr lang="en-GB" altLang="en-US" dirty="0"/>
              <a:t>2003 Precision electron density (</a:t>
            </a:r>
            <a:r>
              <a:rPr lang="en-GB" altLang="en-US" dirty="0" err="1"/>
              <a:t>rhoCIF</a:t>
            </a:r>
            <a:r>
              <a:rPr lang="en-GB" altLang="en-US" dirty="0"/>
              <a:t>) – P. R. </a:t>
            </a:r>
            <a:r>
              <a:rPr lang="en-GB" altLang="en-US" dirty="0" err="1"/>
              <a:t>Mallinson</a:t>
            </a:r>
            <a:endParaRPr lang="en-GB" altLang="en-US" dirty="0"/>
          </a:p>
          <a:p>
            <a:r>
              <a:rPr lang="en-GB" altLang="en-US" dirty="0"/>
              <a:t>2011 Restraints – I. D. Brown and I. </a:t>
            </a:r>
            <a:r>
              <a:rPr lang="en-GB" altLang="en-US" dirty="0" err="1"/>
              <a:t>Guzei</a:t>
            </a:r>
            <a:endParaRPr lang="en-GB" altLang="en-US" dirty="0"/>
          </a:p>
          <a:p>
            <a:r>
              <a:rPr lang="en-GB" altLang="en-US" dirty="0"/>
              <a:t>2014 Twinning – V. Young, I. D. Brown and J. R. Hester</a:t>
            </a:r>
          </a:p>
          <a:p>
            <a:r>
              <a:rPr lang="en-GB" altLang="en-US" dirty="0"/>
              <a:t>2017 Magnetic – B. Campbell, J. M. Perez-</a:t>
            </a:r>
            <a:r>
              <a:rPr lang="en-GB" altLang="en-US" dirty="0" err="1"/>
              <a:t>Mato</a:t>
            </a:r>
            <a:r>
              <a:rPr lang="en-GB" altLang="en-US" dirty="0"/>
              <a:t>, V. </a:t>
            </a:r>
            <a:r>
              <a:rPr lang="en-GB" altLang="en-US" dirty="0" err="1"/>
              <a:t>Petříček</a:t>
            </a:r>
            <a:r>
              <a:rPr lang="en-GB" altLang="en-US" dirty="0"/>
              <a:t>, J. Rodriguez-</a:t>
            </a:r>
            <a:r>
              <a:rPr lang="en-GB" altLang="en-US" dirty="0" err="1"/>
              <a:t>Caval</a:t>
            </a:r>
            <a:r>
              <a:rPr lang="en-GB" altLang="en-US" dirty="0"/>
              <a:t> and W. </a:t>
            </a:r>
            <a:r>
              <a:rPr lang="en-GB" altLang="en-US" dirty="0" err="1"/>
              <a:t>Sikora</a:t>
            </a:r>
            <a:endParaRPr lang="en-GB" altLang="en-US" dirty="0"/>
          </a:p>
          <a:p>
            <a:r>
              <a:rPr lang="en-GB" altLang="en-US" dirty="0"/>
              <a:t>2018 Topology – D. </a:t>
            </a:r>
            <a:r>
              <a:rPr lang="en-GB" altLang="en-US" dirty="0" err="1"/>
              <a:t>Proserpio</a:t>
            </a:r>
            <a:r>
              <a:rPr lang="en-GB" altLang="en-US" dirty="0"/>
              <a:t> and V. </a:t>
            </a:r>
            <a:r>
              <a:rPr lang="en-GB" altLang="en-US" dirty="0" err="1"/>
              <a:t>Blatov</a:t>
            </a:r>
            <a:endParaRPr lang="en-GB" altLang="en-US" dirty="0"/>
          </a:p>
          <a:p>
            <a:r>
              <a:rPr lang="en-GB" altLang="en-US" dirty="0"/>
              <a:t>Further extensions to Core</a:t>
            </a:r>
          </a:p>
          <a:p>
            <a:endParaRPr lang="en-GB" dirty="0"/>
          </a:p>
        </p:txBody>
      </p:sp>
    </p:spTree>
    <p:extLst>
      <p:ext uri="{BB962C8B-B14F-4D97-AF65-F5344CB8AC3E}">
        <p14:creationId xmlns:p14="http://schemas.microsoft.com/office/powerpoint/2010/main" val="8021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FAIR principles for crystallographic data</a:t>
            </a:r>
          </a:p>
        </p:txBody>
      </p:sp>
      <p:sp>
        <p:nvSpPr>
          <p:cNvPr id="3" name="Content Placeholder 2"/>
          <p:cNvSpPr>
            <a:spLocks noGrp="1"/>
          </p:cNvSpPr>
          <p:nvPr>
            <p:ph idx="1"/>
          </p:nvPr>
        </p:nvSpPr>
        <p:spPr/>
        <p:txBody>
          <a:bodyPr/>
          <a:lstStyle/>
          <a:p>
            <a:r>
              <a:rPr lang="en-GB" dirty="0"/>
              <a:t>Findable</a:t>
            </a:r>
          </a:p>
          <a:p>
            <a:pPr lvl="1"/>
            <a:r>
              <a:rPr lang="en-GB" dirty="0"/>
              <a:t>Unique identifiers, descriptive metadata, e.g. DOI</a:t>
            </a:r>
          </a:p>
          <a:p>
            <a:r>
              <a:rPr lang="en-GB" dirty="0"/>
              <a:t>Accessible</a:t>
            </a:r>
          </a:p>
          <a:p>
            <a:pPr lvl="1"/>
            <a:r>
              <a:rPr lang="en-GB" dirty="0"/>
              <a:t>Data stores addressable through identifiers, descriptive metadata or queries</a:t>
            </a:r>
          </a:p>
          <a:p>
            <a:r>
              <a:rPr lang="en-GB" dirty="0"/>
              <a:t>Interoperable</a:t>
            </a:r>
          </a:p>
          <a:p>
            <a:pPr lvl="1"/>
            <a:r>
              <a:rPr lang="en-GB" dirty="0"/>
              <a:t>Common vocabulary for descriptive metadata and queries</a:t>
            </a:r>
          </a:p>
          <a:p>
            <a:r>
              <a:rPr lang="en-GB" dirty="0"/>
              <a:t>Reusable</a:t>
            </a:r>
          </a:p>
        </p:txBody>
      </p:sp>
    </p:spTree>
    <p:extLst>
      <p:ext uri="{BB962C8B-B14F-4D97-AF65-F5344CB8AC3E}">
        <p14:creationId xmlns:p14="http://schemas.microsoft.com/office/powerpoint/2010/main" val="17936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FAIR principles for crystallographic data</a:t>
            </a:r>
          </a:p>
        </p:txBody>
      </p:sp>
      <p:sp>
        <p:nvSpPr>
          <p:cNvPr id="3" name="Content Placeholder 2"/>
          <p:cNvSpPr>
            <a:spLocks noGrp="1"/>
          </p:cNvSpPr>
          <p:nvPr>
            <p:ph idx="1"/>
          </p:nvPr>
        </p:nvSpPr>
        <p:spPr/>
        <p:txBody>
          <a:bodyPr/>
          <a:lstStyle/>
          <a:p>
            <a:r>
              <a:rPr lang="en-GB" dirty="0"/>
              <a:t>Findable</a:t>
            </a:r>
          </a:p>
          <a:p>
            <a:pPr lvl="1"/>
            <a:r>
              <a:rPr lang="en-GB" dirty="0"/>
              <a:t>Unique identifiers, descriptive metadata, e.g. DOI</a:t>
            </a:r>
          </a:p>
          <a:p>
            <a:r>
              <a:rPr lang="en-GB" dirty="0"/>
              <a:t>Accessible</a:t>
            </a:r>
          </a:p>
          <a:p>
            <a:pPr lvl="1"/>
            <a:r>
              <a:rPr lang="en-GB" dirty="0"/>
              <a:t>Data stores addressable through identifiers, descriptive metadata or queries</a:t>
            </a:r>
          </a:p>
          <a:p>
            <a:r>
              <a:rPr lang="en-GB" dirty="0"/>
              <a:t>Interoperable</a:t>
            </a:r>
          </a:p>
          <a:p>
            <a:pPr lvl="1"/>
            <a:r>
              <a:rPr lang="en-GB" dirty="0"/>
              <a:t>Common vocabulary for descriptive metadata and queries</a:t>
            </a:r>
          </a:p>
          <a:p>
            <a:r>
              <a:rPr lang="en-GB" dirty="0"/>
              <a:t>Reusable</a:t>
            </a:r>
          </a:p>
          <a:p>
            <a:pPr lvl="1"/>
            <a:r>
              <a:rPr lang="en-GB" dirty="0"/>
              <a:t>Standard file format(s)</a:t>
            </a:r>
          </a:p>
        </p:txBody>
      </p:sp>
    </p:spTree>
    <p:extLst>
      <p:ext uri="{BB962C8B-B14F-4D97-AF65-F5344CB8AC3E}">
        <p14:creationId xmlns:p14="http://schemas.microsoft.com/office/powerpoint/2010/main" val="38004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we mean by ‘data’?</a:t>
            </a:r>
          </a:p>
        </p:txBody>
      </p:sp>
      <p:pic>
        <p:nvPicPr>
          <p:cNvPr id="4" name="Picture 3"/>
          <p:cNvPicPr>
            <a:picLocks noChangeAspect="1"/>
          </p:cNvPicPr>
          <p:nvPr/>
        </p:nvPicPr>
        <p:blipFill>
          <a:blip r:embed="rId3"/>
          <a:stretch>
            <a:fillRect/>
          </a:stretch>
        </p:blipFill>
        <p:spPr>
          <a:xfrm>
            <a:off x="206594" y="2371401"/>
            <a:ext cx="1882939" cy="2034678"/>
          </a:xfrm>
          <a:prstGeom prst="rect">
            <a:avLst/>
          </a:prstGeom>
        </p:spPr>
      </p:pic>
      <p:sp>
        <p:nvSpPr>
          <p:cNvPr id="6" name="Content Placeholder 2"/>
          <p:cNvSpPr txBox="1">
            <a:spLocks/>
          </p:cNvSpPr>
          <p:nvPr/>
        </p:nvSpPr>
        <p:spPr>
          <a:xfrm>
            <a:off x="157803" y="1492493"/>
            <a:ext cx="2467908" cy="1017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buFont typeface="Arial" panose="020B0604020202020204" pitchFamily="34" charset="0"/>
              <a:buNone/>
            </a:pPr>
            <a:r>
              <a:rPr lang="en-GB" altLang="en-US" sz="2600" b="1" dirty="0"/>
              <a:t>‘Raw’ data</a:t>
            </a:r>
          </a:p>
          <a:p>
            <a:pPr marL="0" indent="0">
              <a:lnSpc>
                <a:spcPct val="110000"/>
              </a:lnSpc>
              <a:spcBef>
                <a:spcPts val="0"/>
              </a:spcBef>
              <a:buFont typeface="Arial" panose="020B0604020202020204" pitchFamily="34" charset="0"/>
              <a:buNone/>
            </a:pPr>
            <a:endParaRPr lang="en-GB" altLang="en-US" sz="1600" dirty="0"/>
          </a:p>
          <a:p>
            <a:pPr marL="0" indent="0">
              <a:lnSpc>
                <a:spcPct val="110000"/>
              </a:lnSpc>
              <a:spcBef>
                <a:spcPts val="0"/>
              </a:spcBef>
              <a:buFont typeface="Arial" panose="020B0604020202020204" pitchFamily="34" charset="0"/>
              <a:buNone/>
            </a:pPr>
            <a:r>
              <a:rPr lang="en-GB" altLang="en-US" sz="2000" dirty="0"/>
              <a:t>Numerical data </a:t>
            </a:r>
            <a:r>
              <a:rPr lang="en-GB" altLang="en-US" sz="2200" dirty="0"/>
              <a:t>collected</a:t>
            </a:r>
            <a:r>
              <a:rPr lang="en-GB" altLang="en-US" sz="2000" dirty="0"/>
              <a:t> directly from an experimental apparatus </a:t>
            </a:r>
            <a:endParaRPr lang="en-GB" sz="2000" dirty="0"/>
          </a:p>
        </p:txBody>
      </p:sp>
    </p:spTree>
    <p:extLst>
      <p:ext uri="{BB962C8B-B14F-4D97-AF65-F5344CB8AC3E}">
        <p14:creationId xmlns:p14="http://schemas.microsoft.com/office/powerpoint/2010/main" val="416477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we mean by ‘data’?</a:t>
            </a:r>
          </a:p>
        </p:txBody>
      </p:sp>
      <p:pic>
        <p:nvPicPr>
          <p:cNvPr id="4" name="Picture 3"/>
          <p:cNvPicPr>
            <a:picLocks noChangeAspect="1"/>
          </p:cNvPicPr>
          <p:nvPr/>
        </p:nvPicPr>
        <p:blipFill>
          <a:blip r:embed="rId3"/>
          <a:stretch>
            <a:fillRect/>
          </a:stretch>
        </p:blipFill>
        <p:spPr>
          <a:xfrm>
            <a:off x="206594" y="2371401"/>
            <a:ext cx="1882939" cy="2034678"/>
          </a:xfrm>
          <a:prstGeom prst="rect">
            <a:avLst/>
          </a:prstGeom>
        </p:spPr>
      </p:pic>
      <p:sp>
        <p:nvSpPr>
          <p:cNvPr id="6" name="Content Placeholder 2"/>
          <p:cNvSpPr txBox="1">
            <a:spLocks/>
          </p:cNvSpPr>
          <p:nvPr/>
        </p:nvSpPr>
        <p:spPr>
          <a:xfrm>
            <a:off x="157803" y="1492493"/>
            <a:ext cx="2467908" cy="1017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buFont typeface="Arial" panose="020B0604020202020204" pitchFamily="34" charset="0"/>
              <a:buNone/>
            </a:pPr>
            <a:r>
              <a:rPr lang="en-GB" altLang="en-US" sz="2600" b="1" dirty="0"/>
              <a:t>‘Raw’ data</a:t>
            </a:r>
          </a:p>
          <a:p>
            <a:pPr marL="0" indent="0">
              <a:lnSpc>
                <a:spcPct val="110000"/>
              </a:lnSpc>
              <a:spcBef>
                <a:spcPts val="0"/>
              </a:spcBef>
              <a:buFont typeface="Arial" panose="020B0604020202020204" pitchFamily="34" charset="0"/>
              <a:buNone/>
            </a:pPr>
            <a:endParaRPr lang="en-GB" altLang="en-US" sz="1600" dirty="0"/>
          </a:p>
          <a:p>
            <a:pPr marL="0" indent="0">
              <a:lnSpc>
                <a:spcPct val="110000"/>
              </a:lnSpc>
              <a:spcBef>
                <a:spcPts val="0"/>
              </a:spcBef>
              <a:buFont typeface="Arial" panose="020B0604020202020204" pitchFamily="34" charset="0"/>
              <a:buNone/>
            </a:pPr>
            <a:r>
              <a:rPr lang="en-GB" altLang="en-US" sz="2000" dirty="0"/>
              <a:t>Numerical data </a:t>
            </a:r>
            <a:r>
              <a:rPr lang="en-GB" altLang="en-US" sz="2200" dirty="0"/>
              <a:t>collected</a:t>
            </a:r>
            <a:r>
              <a:rPr lang="en-GB" altLang="en-US" sz="2000" dirty="0"/>
              <a:t> directly from an experimental apparatus </a:t>
            </a:r>
            <a:endParaRPr lang="en-GB" sz="2000" dirty="0"/>
          </a:p>
        </p:txBody>
      </p:sp>
      <p:pic>
        <p:nvPicPr>
          <p:cNvPr id="7" name="Picture 6"/>
          <p:cNvPicPr>
            <a:picLocks noChangeAspect="1"/>
          </p:cNvPicPr>
          <p:nvPr/>
        </p:nvPicPr>
        <p:blipFill>
          <a:blip r:embed="rId4"/>
          <a:stretch>
            <a:fillRect/>
          </a:stretch>
        </p:blipFill>
        <p:spPr>
          <a:xfrm>
            <a:off x="2822499" y="2509929"/>
            <a:ext cx="2651990" cy="4115157"/>
          </a:xfrm>
          <a:prstGeom prst="rect">
            <a:avLst/>
          </a:prstGeom>
        </p:spPr>
      </p:pic>
      <p:sp>
        <p:nvSpPr>
          <p:cNvPr id="9" name="Content Placeholder 2"/>
          <p:cNvSpPr txBox="1">
            <a:spLocks/>
          </p:cNvSpPr>
          <p:nvPr/>
        </p:nvSpPr>
        <p:spPr bwMode="auto">
          <a:xfrm>
            <a:off x="2737019" y="1394863"/>
            <a:ext cx="2822950"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pPr>
            <a:r>
              <a:rPr lang="en-GB" altLang="en-US" sz="1800" b="1" dirty="0"/>
              <a:t>‘Processed’ data</a:t>
            </a:r>
          </a:p>
          <a:p>
            <a:pPr marL="0" indent="0">
              <a:lnSpc>
                <a:spcPct val="100000"/>
              </a:lnSpc>
              <a:spcBef>
                <a:spcPts val="0"/>
              </a:spcBef>
            </a:pPr>
            <a:endParaRPr lang="en-GB" altLang="en-US" sz="800" dirty="0"/>
          </a:p>
          <a:p>
            <a:pPr marL="0" indent="0">
              <a:lnSpc>
                <a:spcPct val="100000"/>
              </a:lnSpc>
              <a:spcBef>
                <a:spcPts val="0"/>
              </a:spcBef>
            </a:pPr>
            <a:r>
              <a:rPr lang="en-GB" altLang="en-US" sz="1400" dirty="0"/>
              <a:t>Reduced, calibrated, processed numerical observations</a:t>
            </a:r>
          </a:p>
          <a:p>
            <a:endParaRPr lang="en-GB" dirty="0"/>
          </a:p>
        </p:txBody>
      </p:sp>
    </p:spTree>
    <p:extLst>
      <p:ext uri="{BB962C8B-B14F-4D97-AF65-F5344CB8AC3E}">
        <p14:creationId xmlns:p14="http://schemas.microsoft.com/office/powerpoint/2010/main" val="99905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 we mean by ‘data’?</a:t>
            </a:r>
          </a:p>
        </p:txBody>
      </p:sp>
      <p:pic>
        <p:nvPicPr>
          <p:cNvPr id="4" name="Picture 3"/>
          <p:cNvPicPr>
            <a:picLocks noChangeAspect="1"/>
          </p:cNvPicPr>
          <p:nvPr/>
        </p:nvPicPr>
        <p:blipFill>
          <a:blip r:embed="rId3"/>
          <a:stretch>
            <a:fillRect/>
          </a:stretch>
        </p:blipFill>
        <p:spPr>
          <a:xfrm>
            <a:off x="206594" y="2371401"/>
            <a:ext cx="1882939" cy="2034678"/>
          </a:xfrm>
          <a:prstGeom prst="rect">
            <a:avLst/>
          </a:prstGeom>
        </p:spPr>
      </p:pic>
      <p:sp>
        <p:nvSpPr>
          <p:cNvPr id="6" name="Content Placeholder 2"/>
          <p:cNvSpPr txBox="1">
            <a:spLocks/>
          </p:cNvSpPr>
          <p:nvPr/>
        </p:nvSpPr>
        <p:spPr>
          <a:xfrm>
            <a:off x="157803" y="1492493"/>
            <a:ext cx="2467908" cy="101743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buFont typeface="Arial" panose="020B0604020202020204" pitchFamily="34" charset="0"/>
              <a:buNone/>
            </a:pPr>
            <a:r>
              <a:rPr lang="en-GB" altLang="en-US" sz="2600" b="1" dirty="0"/>
              <a:t>‘Raw’ data</a:t>
            </a:r>
          </a:p>
          <a:p>
            <a:pPr marL="0" indent="0">
              <a:lnSpc>
                <a:spcPct val="110000"/>
              </a:lnSpc>
              <a:spcBef>
                <a:spcPts val="0"/>
              </a:spcBef>
              <a:buFont typeface="Arial" panose="020B0604020202020204" pitchFamily="34" charset="0"/>
              <a:buNone/>
            </a:pPr>
            <a:endParaRPr lang="en-GB" altLang="en-US" sz="1600" dirty="0"/>
          </a:p>
          <a:p>
            <a:pPr marL="0" indent="0">
              <a:lnSpc>
                <a:spcPct val="110000"/>
              </a:lnSpc>
              <a:spcBef>
                <a:spcPts val="0"/>
              </a:spcBef>
              <a:buFont typeface="Arial" panose="020B0604020202020204" pitchFamily="34" charset="0"/>
              <a:buNone/>
            </a:pPr>
            <a:r>
              <a:rPr lang="en-GB" altLang="en-US" sz="2000" dirty="0"/>
              <a:t>Numerical data </a:t>
            </a:r>
            <a:r>
              <a:rPr lang="en-GB" altLang="en-US" sz="2200" dirty="0"/>
              <a:t>collected</a:t>
            </a:r>
            <a:r>
              <a:rPr lang="en-GB" altLang="en-US" sz="2000" dirty="0"/>
              <a:t> directly from an experimental apparatus </a:t>
            </a:r>
            <a:endParaRPr lang="en-GB" sz="2000" dirty="0"/>
          </a:p>
        </p:txBody>
      </p:sp>
      <p:pic>
        <p:nvPicPr>
          <p:cNvPr id="7" name="Picture 6"/>
          <p:cNvPicPr>
            <a:picLocks noChangeAspect="1"/>
          </p:cNvPicPr>
          <p:nvPr/>
        </p:nvPicPr>
        <p:blipFill>
          <a:blip r:embed="rId4"/>
          <a:stretch>
            <a:fillRect/>
          </a:stretch>
        </p:blipFill>
        <p:spPr>
          <a:xfrm>
            <a:off x="2822499" y="2509929"/>
            <a:ext cx="2651990" cy="4115157"/>
          </a:xfrm>
          <a:prstGeom prst="rect">
            <a:avLst/>
          </a:prstGeom>
        </p:spPr>
      </p:pic>
      <p:pic>
        <p:nvPicPr>
          <p:cNvPr id="8" name="Picture 7"/>
          <p:cNvPicPr>
            <a:picLocks noChangeAspect="1"/>
          </p:cNvPicPr>
          <p:nvPr/>
        </p:nvPicPr>
        <p:blipFill>
          <a:blip r:embed="rId5"/>
          <a:stretch>
            <a:fillRect/>
          </a:stretch>
        </p:blipFill>
        <p:spPr>
          <a:xfrm>
            <a:off x="5809410" y="2575591"/>
            <a:ext cx="2860138" cy="1830488"/>
          </a:xfrm>
          <a:prstGeom prst="rect">
            <a:avLst/>
          </a:prstGeom>
        </p:spPr>
      </p:pic>
      <p:sp>
        <p:nvSpPr>
          <p:cNvPr id="9" name="Content Placeholder 2"/>
          <p:cNvSpPr txBox="1">
            <a:spLocks/>
          </p:cNvSpPr>
          <p:nvPr/>
        </p:nvSpPr>
        <p:spPr bwMode="auto">
          <a:xfrm>
            <a:off x="2737019" y="1394863"/>
            <a:ext cx="2822950"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ct val="50000"/>
              </a:spcBef>
            </a:pPr>
            <a:r>
              <a:rPr lang="en-GB" altLang="en-US" sz="1800" b="1" dirty="0"/>
              <a:t>‘Processed’ data</a:t>
            </a:r>
          </a:p>
          <a:p>
            <a:pPr marL="0" indent="0">
              <a:lnSpc>
                <a:spcPct val="100000"/>
              </a:lnSpc>
              <a:spcBef>
                <a:spcPts val="0"/>
              </a:spcBef>
            </a:pPr>
            <a:endParaRPr lang="en-GB" altLang="en-US" sz="800" dirty="0"/>
          </a:p>
          <a:p>
            <a:pPr marL="0" indent="0">
              <a:lnSpc>
                <a:spcPct val="100000"/>
              </a:lnSpc>
              <a:spcBef>
                <a:spcPts val="0"/>
              </a:spcBef>
            </a:pPr>
            <a:r>
              <a:rPr lang="en-GB" altLang="en-US" sz="1400" dirty="0"/>
              <a:t>Reduced, calibrated, processed numerical observations</a:t>
            </a:r>
          </a:p>
          <a:p>
            <a:endParaRPr lang="en-GB" dirty="0"/>
          </a:p>
        </p:txBody>
      </p:sp>
      <p:sp>
        <p:nvSpPr>
          <p:cNvPr id="10" name="Content Placeholder 2"/>
          <p:cNvSpPr txBox="1">
            <a:spLocks/>
          </p:cNvSpPr>
          <p:nvPr/>
        </p:nvSpPr>
        <p:spPr bwMode="auto">
          <a:xfrm>
            <a:off x="5723929" y="1394862"/>
            <a:ext cx="3118146" cy="1180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33375" indent="-333375" algn="l" defTabSz="449263" rtl="0" eaLnBrk="1" fontAlgn="base" hangingPunct="1">
              <a:lnSpc>
                <a:spcPct val="81000"/>
              </a:lnSpc>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Arial Unicode MS" panose="020B0604020202020204" pitchFamily="34" charset="-128"/>
                <a:cs typeface="+mn-cs"/>
              </a:defRPr>
            </a:lvl1pPr>
            <a:lvl2pPr marL="733425" indent="-276225" algn="l" defTabSz="449263" rtl="0" eaLnBrk="1" fontAlgn="base" hangingPunct="1">
              <a:lnSpc>
                <a:spcPct val="81000"/>
              </a:lnSpc>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Arial Unicode MS" panose="020B0604020202020204" pitchFamily="34" charset="-128"/>
                <a:cs typeface="+mn-cs"/>
              </a:defRPr>
            </a:lvl2pPr>
            <a:lvl3pPr marL="1143000" indent="-228600" algn="l" defTabSz="449263" rtl="0" eaLnBrk="1" fontAlgn="base" hangingPunct="1">
              <a:lnSpc>
                <a:spcPct val="81000"/>
              </a:lnSpc>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Arial Unicode MS" panose="020B0604020202020204" pitchFamily="34" charset="-128"/>
                <a:cs typeface="+mn-cs"/>
              </a:defRPr>
            </a:lvl3pPr>
            <a:lvl4pPr marL="16002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4pPr>
            <a:lvl5pPr marL="2057400" indent="-228600" algn="l" defTabSz="449263" rtl="0" eaLnBrk="1" fontAlgn="base" hangingPunct="1">
              <a:lnSpc>
                <a:spcPct val="81000"/>
              </a:lnSpc>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Arial Unicode MS" panose="020B060402020202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pPr>
            <a:r>
              <a:rPr lang="en-GB" altLang="en-US" sz="1800" b="1" dirty="0"/>
              <a:t>‘Derived’ data</a:t>
            </a:r>
          </a:p>
          <a:p>
            <a:pPr marL="0" indent="0">
              <a:lnSpc>
                <a:spcPct val="100000"/>
              </a:lnSpc>
              <a:spcBef>
                <a:spcPts val="0"/>
              </a:spcBef>
            </a:pPr>
            <a:r>
              <a:rPr lang="en-GB" altLang="en-US" sz="1400" dirty="0"/>
              <a:t>Numerical description of the parameters of a calculated structure model</a:t>
            </a:r>
            <a:endParaRPr lang="en-GB" dirty="0"/>
          </a:p>
        </p:txBody>
      </p:sp>
    </p:spTree>
    <p:extLst>
      <p:ext uri="{BB962C8B-B14F-4D97-AF65-F5344CB8AC3E}">
        <p14:creationId xmlns:p14="http://schemas.microsoft.com/office/powerpoint/2010/main" val="1944294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11592</TotalTime>
  <Words>6049</Words>
  <Application>Microsoft Office PowerPoint</Application>
  <PresentationFormat>Widescreen</PresentationFormat>
  <Paragraphs>546</Paragraphs>
  <Slides>47</Slides>
  <Notes>41</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Lucida Sans Typewriter</vt:lpstr>
      <vt:lpstr>Times New Roman</vt:lpstr>
      <vt:lpstr>Office Theme</vt:lpstr>
      <vt:lpstr>FAIR crystallographic data </vt:lpstr>
      <vt:lpstr>The FAIR principles for crystallographic data</vt:lpstr>
      <vt:lpstr>The FAIR principles for crystallographic data</vt:lpstr>
      <vt:lpstr>The FAIR principles for crystallographic data</vt:lpstr>
      <vt:lpstr>The FAIR principles for crystallographic data</vt:lpstr>
      <vt:lpstr>The FAIR principles for crystallographic data</vt:lpstr>
      <vt:lpstr>What do we mean by ‘data’?</vt:lpstr>
      <vt:lpstr>What do we mean by ‘data’?</vt:lpstr>
      <vt:lpstr>What do we mean by ‘data’?</vt:lpstr>
      <vt:lpstr>What do we mean by ‘data’?</vt:lpstr>
      <vt:lpstr>What do we mean by ‘data’?</vt:lpstr>
      <vt:lpstr>What do we mean by ‘data’?</vt:lpstr>
      <vt:lpstr>What do we mean by ‘data’?</vt:lpstr>
      <vt:lpstr>Benefits of Crystallographic Information Framework</vt:lpstr>
      <vt:lpstr>PowerPoint Presentation</vt:lpstr>
      <vt:lpstr>Benefits of Crystallographic Information Framework</vt:lpstr>
      <vt:lpstr>Benefits of Crystallographic Information Framework</vt:lpstr>
      <vt:lpstr>Benefits of Crystallographic Information Framework</vt:lpstr>
      <vt:lpstr>Benefits of Crystallographic Information Framework</vt:lpstr>
      <vt:lpstr>Varieties of data managed by CIF in IUCr publications</vt:lpstr>
      <vt:lpstr>Varieties of data managed by CIF in IUCr publications</vt:lpstr>
      <vt:lpstr>Varieties of data managed by CIF in IUCr publications</vt:lpstr>
      <vt:lpstr>Varieties of data managed by CIF in IUCr publications</vt:lpstr>
      <vt:lpstr>Varieties of data managed by CIF in IUCr publications</vt:lpstr>
      <vt:lpstr>Benefits of Crystallographic Information Framework</vt:lpstr>
      <vt:lpstr>Data definitions in CIF ‘dictionaries’</vt:lpstr>
      <vt:lpstr>Example of a data item definition</vt:lpstr>
      <vt:lpstr>How this might appear in a data file</vt:lpstr>
      <vt:lpstr>The CIF-NeXus concordance</vt:lpstr>
      <vt:lpstr>CBF, NeXus/HDF5 Interaction</vt:lpstr>
      <vt:lpstr>IUCr bodies related to data standards</vt:lpstr>
      <vt:lpstr>DDDWG 2011-2017</vt:lpstr>
      <vt:lpstr>DDDWG approach</vt:lpstr>
      <vt:lpstr>DDDWG final recommendations (17 in all!)</vt:lpstr>
      <vt:lpstr>CommDat/Commission on Biological Macromolecules journals initiative</vt:lpstr>
      <vt:lpstr>CommDat 2017-</vt:lpstr>
      <vt:lpstr>What is on the horizon/what would you like to see elsewhere?</vt:lpstr>
      <vt:lpstr>What is on the horizon/what would you like to see elsewhere?</vt:lpstr>
      <vt:lpstr>What is on the horizon/what would you like to see elsewhere?</vt:lpstr>
      <vt:lpstr>What is on the horizon/what would you like to see elsewhere?</vt:lpstr>
      <vt:lpstr>Contacts</vt:lpstr>
      <vt:lpstr>What do we mean by ‘data’?</vt:lpstr>
      <vt:lpstr>CIF dictionaries (COMCIFS)</vt:lpstr>
      <vt:lpstr>DDDWG (2011-2017)</vt:lpstr>
      <vt:lpstr>DDDWG (2011-2017)</vt:lpstr>
      <vt:lpstr>CIF dictionaries (wwPDB)</vt:lpstr>
      <vt:lpstr>Data definitions in CIF ‘dictionaries’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bm</cp:lastModifiedBy>
  <cp:revision>45</cp:revision>
  <dcterms:created xsi:type="dcterms:W3CDTF">2019-10-24T13:12:48Z</dcterms:created>
  <dcterms:modified xsi:type="dcterms:W3CDTF">2019-11-04T20:44:32Z</dcterms:modified>
</cp:coreProperties>
</file>