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69" r:id="rId2"/>
    <p:sldMasterId id="2147483672" r:id="rId3"/>
    <p:sldMasterId id="2147483674" r:id="rId4"/>
  </p:sldMasterIdLst>
  <p:notesMasterIdLst>
    <p:notesMasterId r:id="rId24"/>
  </p:notesMasterIdLst>
  <p:sldIdLst>
    <p:sldId id="264" r:id="rId5"/>
    <p:sldId id="270" r:id="rId6"/>
    <p:sldId id="271" r:id="rId7"/>
    <p:sldId id="284" r:id="rId8"/>
    <p:sldId id="274" r:id="rId9"/>
    <p:sldId id="283" r:id="rId10"/>
    <p:sldId id="273" r:id="rId11"/>
    <p:sldId id="272" r:id="rId12"/>
    <p:sldId id="286" r:id="rId13"/>
    <p:sldId id="287" r:id="rId14"/>
    <p:sldId id="288" r:id="rId15"/>
    <p:sldId id="285" r:id="rId16"/>
    <p:sldId id="275" r:id="rId17"/>
    <p:sldId id="277" r:id="rId18"/>
    <p:sldId id="278" r:id="rId19"/>
    <p:sldId id="280" r:id="rId20"/>
    <p:sldId id="281" r:id="rId21"/>
    <p:sldId id="282" r:id="rId22"/>
    <p:sldId id="266" r:id="rId23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6" pos="1056" userDrawn="1">
          <p15:clr>
            <a:srgbClr val="A4A3A4"/>
          </p15:clr>
        </p15:guide>
        <p15:guide id="7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64"/>
  </p:normalViewPr>
  <p:slideViewPr>
    <p:cSldViewPr>
      <p:cViewPr varScale="1">
        <p:scale>
          <a:sx n="108" d="100"/>
          <a:sy n="108" d="100"/>
        </p:scale>
        <p:origin x="663" y="51"/>
      </p:cViewPr>
      <p:guideLst>
        <p:guide orient="horz" pos="2880"/>
        <p:guide pos="2160"/>
        <p:guide pos="528"/>
        <p:guide orient="horz" pos="1008"/>
        <p:guide pos="288"/>
        <p:guide pos="1056"/>
        <p:guide pos="39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39749-5F7E-5648-9CD6-00744CE904A7}" type="datetimeFigureOut">
              <a:t>05/11/2019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A7EEF-0713-214A-8A97-49F34C15B593}" type="slidenum"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970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5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0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46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14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462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0763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03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972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745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4626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076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2667000" y="2895600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35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2667001" y="4284077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4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6432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745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972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588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35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980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74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2E85EB29-7773-EA41-86EF-AB27DEA49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9831E0E-B4B9-804C-B32F-14C6EC15B13E}" type="datetime1">
              <a:t>05/11/2019</a:t>
            </a:fld>
            <a:endParaRPr lang="it-IT"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4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871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30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9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7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7.jpe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48">
            <a:extLst>
              <a:ext uri="{FF2B5EF4-FFF2-40B4-BE49-F238E27FC236}">
                <a16:creationId xmlns:a16="http://schemas.microsoft.com/office/drawing/2014/main" id="{1EB0BE17-4406-2547-BD41-BBF8482A0E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823852</a:t>
            </a:r>
            <a:endParaRPr sz="750">
              <a:latin typeface="Muli" pitchFamily="2" charset="77"/>
              <a:cs typeface="Arial"/>
            </a:endParaRPr>
          </a:p>
        </p:txBody>
      </p:sp>
      <p:grpSp>
        <p:nvGrpSpPr>
          <p:cNvPr id="11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12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Immagine 2">
            <a:extLst>
              <a:ext uri="{FF2B5EF4-FFF2-40B4-BE49-F238E27FC236}">
                <a16:creationId xmlns:a16="http://schemas.microsoft.com/office/drawing/2014/main" id="{59ED750F-C77A-F24E-8961-FB46DDD5A1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2743200" cy="13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1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8" name="object 17"/>
          <p:cNvSpPr txBox="1"/>
          <p:nvPr/>
        </p:nvSpPr>
        <p:spPr>
          <a:xfrm>
            <a:off x="914400" y="63608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Arial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263450" y="62484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2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7">
            <a:extLst>
              <a:ext uri="{FF2B5EF4-FFF2-40B4-BE49-F238E27FC236}">
                <a16:creationId xmlns:a16="http://schemas.microsoft.com/office/drawing/2014/main" id="{3DA76E71-90F4-594C-8F95-9C1B8B8402A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867400"/>
            <a:ext cx="12179300" cy="990600"/>
          </a:xfrm>
          <a:prstGeom prst="rect">
            <a:avLst/>
          </a:prstGeom>
        </p:spPr>
      </p:pic>
      <p:sp>
        <p:nvSpPr>
          <p:cNvPr id="8" name="object 17"/>
          <p:cNvSpPr txBox="1"/>
          <p:nvPr userDrawn="1"/>
        </p:nvSpPr>
        <p:spPr>
          <a:xfrm>
            <a:off x="1108150" y="65894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Arial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 userDrawn="1"/>
        </p:nvGrpSpPr>
        <p:grpSpPr>
          <a:xfrm>
            <a:off x="457200" y="64770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305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689" r:id="rId3"/>
    <p:sldLayoutId id="2147483690" r:id="rId4"/>
    <p:sldLayoutId id="214748369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panosc.eu/display/wp4/Portal+Design" TargetMode="External"/><Relationship Id="rId2" Type="http://schemas.openxmlformats.org/officeDocument/2006/relationships/hyperlink" Target="https://confluence.panosc.eu/display/wp4/Common+Portal+Initial+Design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nosc-eu/panosc/tree/master/Work%20Packages/WP4%20Data%20analysis%20services" TargetMode="External"/><Relationship Id="rId2" Type="http://schemas.openxmlformats.org/officeDocument/2006/relationships/hyperlink" Target="https://confluence.panosc.eu/display/wp4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panosc.eu/display/wp4/Common+Portal+Use+Cases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784830"/>
          </a:xfrm>
        </p:spPr>
        <p:txBody>
          <a:bodyPr/>
          <a:lstStyle/>
          <a:p>
            <a:r>
              <a:rPr lang="en-US" dirty="0" err="1" smtClean="0"/>
              <a:t>PaNOSC</a:t>
            </a:r>
            <a:r>
              <a:rPr lang="en-US" dirty="0" smtClean="0"/>
              <a:t> Portal</a:t>
            </a:r>
            <a:br>
              <a:rPr lang="en-US" dirty="0" smtClean="0"/>
            </a:br>
            <a:r>
              <a:rPr lang="en-US" sz="1600" dirty="0" err="1" smtClean="0"/>
              <a:t>PaNOSC</a:t>
            </a:r>
            <a:r>
              <a:rPr lang="en-US" sz="1600" dirty="0" smtClean="0"/>
              <a:t> Annual Meeting</a:t>
            </a:r>
            <a:endParaRPr lang="en-US" sz="1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6924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90"/>
              </a:spcBef>
            </a:pPr>
            <a:r>
              <a:rPr lang="en-US" spc="50" dirty="0" smtClean="0">
                <a:solidFill>
                  <a:srgbClr val="4C4D4F"/>
                </a:solidFill>
                <a:cs typeface="Arial"/>
              </a:rPr>
              <a:t>6</a:t>
            </a:r>
            <a:r>
              <a:rPr lang="en-US" spc="50" baseline="30000" dirty="0" smtClean="0">
                <a:solidFill>
                  <a:srgbClr val="4C4D4F"/>
                </a:solidFill>
                <a:cs typeface="Arial"/>
              </a:rPr>
              <a:t>th</a:t>
            </a:r>
            <a:r>
              <a:rPr lang="en-US" spc="50" dirty="0" smtClean="0">
                <a:solidFill>
                  <a:srgbClr val="4C4D4F"/>
                </a:solidFill>
                <a:cs typeface="Arial"/>
              </a:rPr>
              <a:t> November</a:t>
            </a:r>
            <a:r>
              <a:rPr lang="en-US" spc="10" dirty="0" smtClean="0">
                <a:solidFill>
                  <a:srgbClr val="4C4D4F"/>
                </a:solidFill>
                <a:cs typeface="Arial"/>
              </a:rPr>
              <a:t>,</a:t>
            </a:r>
            <a:r>
              <a:rPr lang="en-US" spc="-60" dirty="0" smtClean="0">
                <a:solidFill>
                  <a:srgbClr val="4C4D4F"/>
                </a:solidFill>
                <a:cs typeface="Arial"/>
              </a:rPr>
              <a:t> </a:t>
            </a:r>
            <a:r>
              <a:rPr lang="en-US" spc="90" dirty="0">
                <a:solidFill>
                  <a:srgbClr val="4C4D4F"/>
                </a:solidFill>
                <a:cs typeface="Arial"/>
              </a:rPr>
              <a:t>2019</a:t>
            </a:r>
            <a:endParaRPr lang="en-US" dirty="0"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r>
              <a:rPr lang="en-US" spc="25" dirty="0" smtClean="0">
                <a:solidFill>
                  <a:srgbClr val="4C4D4F"/>
                </a:solidFill>
                <a:cs typeface="Arial"/>
              </a:rPr>
              <a:t>Jamie Hall (ILL)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75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Story Board</a:t>
            </a:r>
            <a:endParaRPr lang="fr-FR" dirty="0"/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76" y="1219200"/>
            <a:ext cx="7462024" cy="4758986"/>
          </a:xfrm>
        </p:spPr>
      </p:pic>
      <p:pic>
        <p:nvPicPr>
          <p:cNvPr id="7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76" y="1221475"/>
            <a:ext cx="5070455" cy="3233737"/>
          </a:xfrm>
          <a:prstGeom prst="rect">
            <a:avLst/>
          </a:prstGeom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219200"/>
            <a:ext cx="4984660" cy="323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1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Story Board</a:t>
            </a:r>
            <a:endParaRPr lang="fr-FR" dirty="0"/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76" y="1219200"/>
            <a:ext cx="7462024" cy="4758986"/>
          </a:xfrm>
        </p:spPr>
      </p:pic>
      <p:pic>
        <p:nvPicPr>
          <p:cNvPr id="6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20" y="1219200"/>
            <a:ext cx="4976240" cy="3233737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219200"/>
            <a:ext cx="4984660" cy="323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Proposed UI (ELI)</a:t>
            </a:r>
            <a:endParaRPr lang="fr-FR" dirty="0"/>
          </a:p>
        </p:txBody>
      </p:sp>
      <p:pic>
        <p:nvPicPr>
          <p:cNvPr id="4098" name="Picture 2" descr="https://confluence.panosc.eu/download/attachments/10879025/PaNOSC_PortalDesign_Draft_20190913_DataCatalogue.png?version=1&amp;modificationDate=1568373145071&amp;api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86" y="1066800"/>
            <a:ext cx="9245678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84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Deployment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2776" y="1194560"/>
            <a:ext cx="11119624" cy="4749039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Local deployment</a:t>
            </a:r>
          </a:p>
          <a:p>
            <a:pPr lvl="1"/>
            <a:r>
              <a:rPr lang="en-GB" dirty="0" smtClean="0"/>
              <a:t>Deploy the portal locally at each partner site</a:t>
            </a:r>
          </a:p>
          <a:p>
            <a:pPr lvl="1"/>
            <a:r>
              <a:rPr lang="en-GB" dirty="0" smtClean="0"/>
              <a:t>Initial objective</a:t>
            </a:r>
          </a:p>
          <a:p>
            <a:pPr lvl="1"/>
            <a:r>
              <a:rPr lang="en-GB" dirty="0" smtClean="0"/>
              <a:t>Validate with local users</a:t>
            </a:r>
          </a:p>
          <a:p>
            <a:pPr lvl="1"/>
            <a:r>
              <a:rPr lang="en-GB" dirty="0" smtClean="0"/>
              <a:t>Build on feedback</a:t>
            </a:r>
          </a:p>
          <a:p>
            <a:r>
              <a:rPr lang="en-GB" dirty="0" smtClean="0"/>
              <a:t>Federated deployment</a:t>
            </a:r>
          </a:p>
          <a:p>
            <a:pPr lvl="1"/>
            <a:r>
              <a:rPr lang="en-GB" dirty="0"/>
              <a:t>A federated </a:t>
            </a:r>
            <a:r>
              <a:rPr lang="en-GB" dirty="0" smtClean="0"/>
              <a:t>deployment </a:t>
            </a:r>
            <a:r>
              <a:rPr lang="en-GB" dirty="0"/>
              <a:t>of the portal</a:t>
            </a:r>
            <a:r>
              <a:rPr lang="fr-FR" dirty="0"/>
              <a:t> </a:t>
            </a:r>
            <a:r>
              <a:rPr lang="en-GB" dirty="0"/>
              <a:t>accessed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a single </a:t>
            </a:r>
            <a:r>
              <a:rPr lang="fr-FR" dirty="0" err="1" smtClean="0"/>
              <a:t>endpoint</a:t>
            </a:r>
            <a:endParaRPr lang="fr-FR" dirty="0" smtClean="0"/>
          </a:p>
          <a:p>
            <a:pPr lvl="1"/>
            <a:r>
              <a:rPr lang="en-GB" dirty="0" smtClean="0"/>
              <a:t>Same code base</a:t>
            </a:r>
          </a:p>
          <a:p>
            <a:pPr lvl="1"/>
            <a:r>
              <a:rPr lang="en-GB" dirty="0" smtClean="0"/>
              <a:t>Integration with EOSC services</a:t>
            </a:r>
          </a:p>
        </p:txBody>
      </p:sp>
    </p:spTree>
    <p:extLst>
      <p:ext uri="{BB962C8B-B14F-4D97-AF65-F5344CB8AC3E}">
        <p14:creationId xmlns:p14="http://schemas.microsoft.com/office/powerpoint/2010/main" val="147921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Searching for data: WP3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2776" y="1194560"/>
            <a:ext cx="10130713" cy="4901439"/>
          </a:xfrm>
        </p:spPr>
        <p:txBody>
          <a:bodyPr/>
          <a:lstStyle/>
          <a:p>
            <a:r>
              <a:rPr lang="en-GB" dirty="0" smtClean="0"/>
              <a:t>Using the FAIR Data API provided by WP3</a:t>
            </a:r>
          </a:p>
          <a:p>
            <a:r>
              <a:rPr lang="en-GB" dirty="0" smtClean="0"/>
              <a:t>Search for data using a defined query language</a:t>
            </a:r>
          </a:p>
          <a:p>
            <a:pPr lvl="1"/>
            <a:r>
              <a:rPr lang="en-GB" dirty="0" smtClean="0"/>
              <a:t>Filter search results</a:t>
            </a:r>
          </a:p>
          <a:p>
            <a:pPr lvl="1"/>
            <a:r>
              <a:rPr lang="en-GB" dirty="0" smtClean="0"/>
              <a:t>Entry point to WP4</a:t>
            </a:r>
          </a:p>
          <a:p>
            <a:pPr lvl="1"/>
            <a:r>
              <a:rPr lang="en-GB" dirty="0" smtClean="0"/>
              <a:t>Searching both public and private data</a:t>
            </a:r>
          </a:p>
          <a:p>
            <a:r>
              <a:rPr lang="en-GB" dirty="0" smtClean="0"/>
              <a:t>Create compute resources for a given dataset(s)</a:t>
            </a:r>
          </a:p>
          <a:p>
            <a:r>
              <a:rPr lang="en-GB" dirty="0" smtClean="0"/>
              <a:t>Common portal will integrate this API</a:t>
            </a:r>
          </a:p>
          <a:p>
            <a:r>
              <a:rPr lang="en-GB" dirty="0" smtClean="0"/>
              <a:t>The search interface will be the demonstrator for WP3</a:t>
            </a:r>
          </a:p>
          <a:p>
            <a:pPr lvl="1"/>
            <a:r>
              <a:rPr lang="en-GB" dirty="0" smtClean="0"/>
              <a:t>Close collaboration is necessary between both work packages</a:t>
            </a:r>
          </a:p>
        </p:txBody>
      </p:sp>
    </p:spTree>
    <p:extLst>
      <p:ext uri="{BB962C8B-B14F-4D97-AF65-F5344CB8AC3E}">
        <p14:creationId xmlns:p14="http://schemas.microsoft.com/office/powerpoint/2010/main" val="309941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AAI and Data Access: WP6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2776" y="1194560"/>
            <a:ext cx="11119624" cy="4825239"/>
          </a:xfrm>
        </p:spPr>
        <p:txBody>
          <a:bodyPr/>
          <a:lstStyle/>
          <a:p>
            <a:r>
              <a:rPr lang="en-GB" dirty="0" smtClean="0"/>
              <a:t>Authenticate to the portal </a:t>
            </a:r>
          </a:p>
          <a:p>
            <a:pPr lvl="1"/>
            <a:r>
              <a:rPr lang="en-GB" dirty="0" smtClean="0"/>
              <a:t>Authentication protocols provided by WP6</a:t>
            </a:r>
          </a:p>
          <a:p>
            <a:pPr lvl="1"/>
            <a:r>
              <a:rPr lang="en-GB" dirty="0" smtClean="0"/>
              <a:t>Most likely to be OIDC although others will be available to use</a:t>
            </a:r>
          </a:p>
          <a:p>
            <a:pPr lvl="1"/>
            <a:r>
              <a:rPr lang="en-GB" dirty="0" smtClean="0"/>
              <a:t>New authentication IDP is currently in pilot phase</a:t>
            </a:r>
          </a:p>
          <a:p>
            <a:r>
              <a:rPr lang="en-GB" dirty="0" smtClean="0"/>
              <a:t>Access data</a:t>
            </a:r>
          </a:p>
          <a:p>
            <a:pPr lvl="1"/>
            <a:r>
              <a:rPr lang="en-GB" dirty="0" smtClean="0"/>
              <a:t>Access private &amp; public data</a:t>
            </a:r>
          </a:p>
          <a:p>
            <a:pPr lvl="1"/>
            <a:r>
              <a:rPr lang="en-GB" dirty="0" smtClean="0"/>
              <a:t>Transfer data between institutes </a:t>
            </a:r>
          </a:p>
          <a:p>
            <a:pPr lvl="1"/>
            <a:r>
              <a:rPr lang="en-GB" dirty="0" smtClean="0"/>
              <a:t>Access protocol unknown for the moment – still in the exploration stage</a:t>
            </a:r>
          </a:p>
          <a:p>
            <a:r>
              <a:rPr lang="en-GB" dirty="0" smtClean="0"/>
              <a:t>EGI has proposed infrastructure resources</a:t>
            </a:r>
          </a:p>
        </p:txBody>
      </p:sp>
    </p:spTree>
    <p:extLst>
      <p:ext uri="{BB962C8B-B14F-4D97-AF65-F5344CB8AC3E}">
        <p14:creationId xmlns:p14="http://schemas.microsoft.com/office/powerpoint/2010/main" val="266334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Architectural ideas / objectives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2776" y="1194560"/>
            <a:ext cx="11195824" cy="4901439"/>
          </a:xfrm>
        </p:spPr>
        <p:txBody>
          <a:bodyPr>
            <a:normAutofit/>
          </a:bodyPr>
          <a:lstStyle/>
          <a:p>
            <a:r>
              <a:rPr lang="en-US" dirty="0" smtClean="0"/>
              <a:t>Aim </a:t>
            </a:r>
            <a:r>
              <a:rPr lang="en-US" dirty="0"/>
              <a:t>to have a </a:t>
            </a:r>
            <a:r>
              <a:rPr lang="en-US" dirty="0" smtClean="0"/>
              <a:t>flexible/decoupled </a:t>
            </a:r>
            <a:r>
              <a:rPr lang="en-US" dirty="0"/>
              <a:t>system </a:t>
            </a:r>
          </a:p>
          <a:p>
            <a:pPr lvl="1"/>
            <a:r>
              <a:rPr lang="en-US" dirty="0" smtClean="0"/>
              <a:t>Move </a:t>
            </a:r>
            <a:r>
              <a:rPr lang="en-US" dirty="0"/>
              <a:t>away from a monolithic application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Easy </a:t>
            </a:r>
            <a:r>
              <a:rPr lang="en-US" dirty="0"/>
              <a:t>to have multiple developers developing separate </a:t>
            </a:r>
            <a:r>
              <a:rPr lang="en-US" dirty="0" smtClean="0"/>
              <a:t>functionalities </a:t>
            </a:r>
            <a:r>
              <a:rPr lang="en-US" dirty="0"/>
              <a:t>(shared responsibilities) </a:t>
            </a:r>
            <a:endParaRPr lang="en-US" dirty="0" smtClean="0"/>
          </a:p>
          <a:p>
            <a:pPr lvl="1"/>
            <a:r>
              <a:rPr lang="en-US" dirty="0"/>
              <a:t>Facilitates cross-site development </a:t>
            </a:r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Enable </a:t>
            </a:r>
            <a:r>
              <a:rPr lang="en-US" dirty="0"/>
              <a:t>site-specific </a:t>
            </a:r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Less </a:t>
            </a:r>
            <a:r>
              <a:rPr lang="en-US" dirty="0"/>
              <a:t>dependence on a </a:t>
            </a:r>
            <a:r>
              <a:rPr lang="en-US" dirty="0" smtClean="0"/>
              <a:t>single language</a:t>
            </a:r>
          </a:p>
          <a:p>
            <a:pPr lvl="1"/>
            <a:r>
              <a:rPr lang="en-US" dirty="0" smtClean="0"/>
              <a:t>Well-defined </a:t>
            </a:r>
            <a:r>
              <a:rPr lang="en-US" dirty="0"/>
              <a:t>API for each </a:t>
            </a:r>
            <a:r>
              <a:rPr lang="en-US" dirty="0" smtClean="0"/>
              <a:t>module/service</a:t>
            </a:r>
          </a:p>
          <a:p>
            <a:pPr lvl="1"/>
            <a:r>
              <a:rPr lang="en-US" dirty="0" smtClean="0"/>
              <a:t>Re-use of components</a:t>
            </a:r>
          </a:p>
          <a:p>
            <a:r>
              <a:rPr lang="en-US" dirty="0" err="1" smtClean="0"/>
              <a:t>Microservice</a:t>
            </a:r>
            <a:r>
              <a:rPr lang="en-US" dirty="0" smtClean="0"/>
              <a:t> </a:t>
            </a:r>
            <a:r>
              <a:rPr lang="en-US" dirty="0"/>
              <a:t>Architecture seems well adapted to these requirements</a:t>
            </a:r>
            <a:endParaRPr lang="en-GB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003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Current work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2776" y="1194560"/>
            <a:ext cx="11119624" cy="4825239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Defined a first iteration</a:t>
            </a:r>
          </a:p>
          <a:p>
            <a:pPr lvl="1"/>
            <a:r>
              <a:rPr lang="en-US" dirty="0"/>
              <a:t>Prototype creation of Remote Desktops and </a:t>
            </a:r>
            <a:r>
              <a:rPr lang="en-US" dirty="0" err="1" smtClean="0"/>
              <a:t>Jupyter</a:t>
            </a:r>
            <a:r>
              <a:rPr lang="en-US" dirty="0" smtClean="0"/>
              <a:t> Notebooks </a:t>
            </a:r>
            <a:r>
              <a:rPr lang="en-US" dirty="0"/>
              <a:t>in common </a:t>
            </a:r>
            <a:r>
              <a:rPr lang="en-US" dirty="0" smtClean="0"/>
              <a:t>portal</a:t>
            </a:r>
            <a:endParaRPr lang="en-GB" dirty="0" smtClean="0"/>
          </a:p>
          <a:p>
            <a:r>
              <a:rPr lang="en-GB" dirty="0" smtClean="0"/>
              <a:t>Architecture specification</a:t>
            </a:r>
          </a:p>
          <a:p>
            <a:pPr lvl="1"/>
            <a:r>
              <a:rPr lang="en-GB" dirty="0" smtClean="0"/>
              <a:t>A work in progress</a:t>
            </a:r>
          </a:p>
          <a:p>
            <a:pPr lvl="1"/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confluence.panosc.eu/display/wp4/Common+Portal+Initial+Design</a:t>
            </a:r>
            <a:endParaRPr lang="en-GB" dirty="0" smtClean="0"/>
          </a:p>
          <a:p>
            <a:r>
              <a:rPr lang="en-GB" dirty="0" smtClean="0"/>
              <a:t>Development has started</a:t>
            </a:r>
          </a:p>
          <a:p>
            <a:pPr lvl="1"/>
            <a:r>
              <a:rPr lang="en-GB" dirty="0" smtClean="0"/>
              <a:t>Initial prototype implementation completed for March 2020</a:t>
            </a:r>
          </a:p>
          <a:p>
            <a:r>
              <a:rPr lang="en-GB" dirty="0" smtClean="0"/>
              <a:t>Data analysis requirements survey distributed to all partners</a:t>
            </a:r>
            <a:endParaRPr lang="en-GB" dirty="0"/>
          </a:p>
          <a:p>
            <a:pPr lvl="1"/>
            <a:r>
              <a:rPr lang="en-GB" dirty="0" smtClean="0"/>
              <a:t>Results will be made publically available</a:t>
            </a:r>
          </a:p>
          <a:p>
            <a:r>
              <a:rPr lang="en-GB" dirty="0" smtClean="0"/>
              <a:t>Work </a:t>
            </a:r>
            <a:r>
              <a:rPr lang="en-GB" dirty="0" smtClean="0"/>
              <a:t>has started on the UI design (ELI)</a:t>
            </a:r>
          </a:p>
          <a:p>
            <a:pPr lvl="1"/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confluence.panosc.eu/display/wp4/Portal+Design</a:t>
            </a:r>
            <a:endParaRPr lang="fr-FR" dirty="0" smtClean="0"/>
          </a:p>
          <a:p>
            <a:r>
              <a:rPr lang="en-GB" dirty="0" smtClean="0"/>
              <a:t>Milestones have been defined</a:t>
            </a:r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95232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Links and documentation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2776" y="1194560"/>
            <a:ext cx="10130713" cy="4825239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Documentation</a:t>
            </a:r>
            <a:endParaRPr lang="fr-FR" dirty="0"/>
          </a:p>
          <a:p>
            <a:pPr marL="0" indent="0" algn="ctr">
              <a:buNone/>
            </a:pP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confluence.panosc.eu/display/wp4</a:t>
            </a:r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en-GB" dirty="0" smtClean="0"/>
              <a:t>Minutes and presentations</a:t>
            </a:r>
          </a:p>
          <a:p>
            <a:pPr marL="0" indent="0" algn="ctr">
              <a:buNone/>
            </a:pP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github.com/panosc-eu/panosc/tree/master/Work%20Packages/WP4%20Data%20analysis%20services</a:t>
            </a:r>
            <a:endParaRPr lang="fr-FR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Email</a:t>
            </a:r>
          </a:p>
          <a:p>
            <a:pPr marL="0" indent="0" algn="ctr">
              <a:buNone/>
            </a:pPr>
            <a:r>
              <a:rPr lang="en-GB" dirty="0" smtClean="0"/>
              <a:t>wp4@panosc.eu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946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 smtClean="0"/>
              <a:t>hall@ill.eu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Summary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2776" y="1219200"/>
            <a:ext cx="11119624" cy="4876800"/>
          </a:xfrm>
        </p:spPr>
        <p:txBody>
          <a:bodyPr>
            <a:normAutofit/>
          </a:bodyPr>
          <a:lstStyle/>
          <a:p>
            <a:r>
              <a:rPr lang="en-GB" dirty="0" smtClean="0"/>
              <a:t>Objectives of WP4</a:t>
            </a:r>
          </a:p>
          <a:p>
            <a:r>
              <a:rPr lang="en-GB" dirty="0" smtClean="0"/>
              <a:t>Example use cases</a:t>
            </a:r>
          </a:p>
          <a:p>
            <a:r>
              <a:rPr lang="en-GB" dirty="0" smtClean="0"/>
              <a:t>Cloud services</a:t>
            </a:r>
          </a:p>
          <a:p>
            <a:r>
              <a:rPr lang="en-GB" dirty="0" smtClean="0"/>
              <a:t>What is the </a:t>
            </a:r>
            <a:r>
              <a:rPr lang="en-GB" dirty="0" err="1" smtClean="0"/>
              <a:t>PaNOSC</a:t>
            </a:r>
            <a:r>
              <a:rPr lang="en-GB" dirty="0" smtClean="0"/>
              <a:t> portal?</a:t>
            </a:r>
          </a:p>
          <a:p>
            <a:r>
              <a:rPr lang="en-GB" dirty="0" smtClean="0"/>
              <a:t>Deployment</a:t>
            </a:r>
          </a:p>
          <a:p>
            <a:r>
              <a:rPr lang="en-GB" dirty="0" smtClean="0"/>
              <a:t>Searching for data</a:t>
            </a:r>
          </a:p>
          <a:p>
            <a:r>
              <a:rPr lang="en-GB" dirty="0"/>
              <a:t>AAI and </a:t>
            </a:r>
            <a:r>
              <a:rPr lang="en-GB" dirty="0" smtClean="0"/>
              <a:t>data access</a:t>
            </a:r>
          </a:p>
          <a:p>
            <a:r>
              <a:rPr lang="en-GB" dirty="0"/>
              <a:t>Architectural ideas / objectives</a:t>
            </a:r>
            <a:endParaRPr lang="en-GB" dirty="0" smtClean="0"/>
          </a:p>
          <a:p>
            <a:r>
              <a:rPr lang="en-GB" dirty="0" smtClean="0"/>
              <a:t>Current work</a:t>
            </a:r>
          </a:p>
          <a:p>
            <a:r>
              <a:rPr lang="en-GB" dirty="0"/>
              <a:t>Links and documentation</a:t>
            </a:r>
            <a:endParaRPr lang="en-GB" dirty="0" smtClean="0"/>
          </a:p>
          <a:p>
            <a:endParaRPr lang="en-GB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02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2776" y="527964"/>
            <a:ext cx="10129024" cy="446276"/>
          </a:xfrm>
        </p:spPr>
        <p:txBody>
          <a:bodyPr/>
          <a:lstStyle/>
          <a:p>
            <a:pPr algn="l"/>
            <a:r>
              <a:rPr lang="en-GB" dirty="0" smtClean="0"/>
              <a:t>Data Analysis as a Service: Objectives of WP4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2776" y="1194560"/>
            <a:ext cx="10891024" cy="4901439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Analyse data remotely</a:t>
            </a:r>
          </a:p>
          <a:p>
            <a:pPr lvl="1"/>
            <a:r>
              <a:rPr lang="en-GB" dirty="0"/>
              <a:t>Transparently (irrespective of where the data and compute resources are hosted)</a:t>
            </a:r>
          </a:p>
          <a:p>
            <a:r>
              <a:rPr lang="en-GB" dirty="0"/>
              <a:t>Collaborate with your experimental team</a:t>
            </a:r>
          </a:p>
          <a:p>
            <a:r>
              <a:rPr lang="en-GB" dirty="0"/>
              <a:t>Record your analysis process</a:t>
            </a:r>
          </a:p>
          <a:p>
            <a:pPr lvl="1"/>
            <a:r>
              <a:rPr lang="en-GB" dirty="0"/>
              <a:t>Long term archive</a:t>
            </a:r>
          </a:p>
          <a:p>
            <a:r>
              <a:rPr lang="en-GB" dirty="0"/>
              <a:t>Publish your analysis results / process / environment</a:t>
            </a:r>
          </a:p>
          <a:p>
            <a:pPr lvl="1"/>
            <a:r>
              <a:rPr lang="en-GB" dirty="0"/>
              <a:t>Make these findable (FAIR)</a:t>
            </a:r>
          </a:p>
          <a:p>
            <a:r>
              <a:rPr lang="en-GB" dirty="0"/>
              <a:t>Share resources between compute environments</a:t>
            </a:r>
          </a:p>
          <a:p>
            <a:pPr lvl="1"/>
            <a:r>
              <a:rPr lang="en-GB" dirty="0"/>
              <a:t>Scripts, data etc.</a:t>
            </a:r>
          </a:p>
          <a:p>
            <a:r>
              <a:rPr lang="en-GB" dirty="0"/>
              <a:t>Learning resources</a:t>
            </a:r>
          </a:p>
          <a:p>
            <a:pPr lvl="1"/>
            <a:r>
              <a:rPr lang="en-GB" dirty="0"/>
              <a:t>Tutorials, videos, screencasts etc. (WP8)</a:t>
            </a:r>
          </a:p>
          <a:p>
            <a:r>
              <a:rPr lang="en-GB" dirty="0"/>
              <a:t>Exploring / finding analysis procedures / examples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99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2776" y="527964"/>
            <a:ext cx="10129024" cy="446276"/>
          </a:xfrm>
        </p:spPr>
        <p:txBody>
          <a:bodyPr/>
          <a:lstStyle/>
          <a:p>
            <a:pPr algn="l"/>
            <a:r>
              <a:rPr lang="en-GB" dirty="0" smtClean="0"/>
              <a:t>Data Analysis as a Service: Example use cases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2776" y="1194560"/>
            <a:ext cx="10891024" cy="4901439"/>
          </a:xfrm>
        </p:spPr>
        <p:txBody>
          <a:bodyPr>
            <a:normAutofit/>
          </a:bodyPr>
          <a:lstStyle/>
          <a:p>
            <a:r>
              <a:rPr lang="en-US" dirty="0"/>
              <a:t>I want to be able to find data to </a:t>
            </a:r>
            <a:r>
              <a:rPr lang="en-US" dirty="0" err="1"/>
              <a:t>analyse</a:t>
            </a:r>
            <a:r>
              <a:rPr lang="en-US" dirty="0"/>
              <a:t> for an experiment at a given </a:t>
            </a:r>
            <a:r>
              <a:rPr lang="en-US" dirty="0" smtClean="0"/>
              <a:t>institute</a:t>
            </a:r>
          </a:p>
          <a:p>
            <a:r>
              <a:rPr lang="en-US" dirty="0"/>
              <a:t>I want to explore/search for public analysis results	</a:t>
            </a:r>
            <a:endParaRPr lang="en-US" dirty="0" smtClean="0"/>
          </a:p>
          <a:p>
            <a:r>
              <a:rPr lang="en-US" dirty="0"/>
              <a:t>I would like to request a </a:t>
            </a:r>
            <a:r>
              <a:rPr lang="en-US" dirty="0" smtClean="0"/>
              <a:t>compute resource </a:t>
            </a:r>
            <a:r>
              <a:rPr lang="en-US" dirty="0"/>
              <a:t>that is capable of </a:t>
            </a:r>
            <a:r>
              <a:rPr lang="en-US" dirty="0" err="1"/>
              <a:t>analysing</a:t>
            </a:r>
            <a:r>
              <a:rPr lang="en-US" dirty="0"/>
              <a:t> the data.	</a:t>
            </a:r>
            <a:endParaRPr lang="en-US" dirty="0" smtClean="0"/>
          </a:p>
          <a:p>
            <a:r>
              <a:rPr lang="en-US" dirty="0"/>
              <a:t>I would like to have software (applications and libraries) available to </a:t>
            </a:r>
            <a:r>
              <a:rPr lang="en-US" dirty="0" err="1"/>
              <a:t>analyse</a:t>
            </a:r>
            <a:r>
              <a:rPr lang="en-US" dirty="0"/>
              <a:t> the </a:t>
            </a:r>
            <a:r>
              <a:rPr lang="en-US" dirty="0" smtClean="0"/>
              <a:t>data</a:t>
            </a:r>
          </a:p>
          <a:p>
            <a:r>
              <a:rPr lang="en-US" dirty="0"/>
              <a:t>I want to be able to collaborate with a colleague to </a:t>
            </a:r>
            <a:r>
              <a:rPr lang="en-US" dirty="0" err="1"/>
              <a:t>analyse</a:t>
            </a:r>
            <a:r>
              <a:rPr lang="en-US" dirty="0"/>
              <a:t> data together	</a:t>
            </a:r>
            <a:endParaRPr lang="en-GB" dirty="0"/>
          </a:p>
          <a:p>
            <a:r>
              <a:rPr lang="fr-FR" dirty="0">
                <a:hlinkClick r:id="rId2"/>
              </a:rPr>
              <a:t>https://confluence.panosc.eu/display/wp4/Common+Portal+Use+Cases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963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2776" y="527964"/>
            <a:ext cx="8909824" cy="446276"/>
          </a:xfrm>
        </p:spPr>
        <p:txBody>
          <a:bodyPr/>
          <a:lstStyle/>
          <a:p>
            <a:pPr algn="l"/>
            <a:r>
              <a:rPr lang="en-GB" dirty="0" smtClean="0"/>
              <a:t>Data Analysis as a Service: Cloud Services</a:t>
            </a:r>
            <a:endParaRPr lang="fr-FR" dirty="0"/>
          </a:p>
        </p:txBody>
      </p:sp>
      <p:grpSp>
        <p:nvGrpSpPr>
          <p:cNvPr id="31" name="Groupe 30"/>
          <p:cNvGrpSpPr/>
          <p:nvPr/>
        </p:nvGrpSpPr>
        <p:grpSpPr>
          <a:xfrm>
            <a:off x="2049232" y="2407889"/>
            <a:ext cx="3048000" cy="2514600"/>
            <a:chOff x="2039144" y="1863027"/>
            <a:chExt cx="3048000" cy="2514600"/>
          </a:xfrm>
        </p:grpSpPr>
        <p:pic>
          <p:nvPicPr>
            <p:cNvPr id="2050" name="Picture 2" descr="Image result for jupyter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144" y="2580411"/>
              <a:ext cx="762000" cy="882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e 5"/>
            <p:cNvGrpSpPr/>
            <p:nvPr/>
          </p:nvGrpSpPr>
          <p:grpSpPr>
            <a:xfrm>
              <a:off x="2039144" y="1863027"/>
              <a:ext cx="3048000" cy="2514600"/>
              <a:chOff x="1143000" y="1676400"/>
              <a:chExt cx="3657600" cy="3352800"/>
            </a:xfrm>
          </p:grpSpPr>
          <p:sp>
            <p:nvSpPr>
              <p:cNvPr id="4" name="Cube 3"/>
              <p:cNvSpPr/>
              <p:nvPr/>
            </p:nvSpPr>
            <p:spPr>
              <a:xfrm>
                <a:off x="2246312" y="2209800"/>
                <a:ext cx="1792288" cy="1600200"/>
              </a:xfrm>
              <a:prstGeom prst="cub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b="1"/>
              </a:p>
            </p:txBody>
          </p:sp>
          <p:sp>
            <p:nvSpPr>
              <p:cNvPr id="8" name="Cube 7"/>
              <p:cNvSpPr/>
              <p:nvPr/>
            </p:nvSpPr>
            <p:spPr>
              <a:xfrm>
                <a:off x="1981200" y="3960191"/>
                <a:ext cx="1600200" cy="457200"/>
              </a:xfrm>
              <a:prstGeom prst="cube">
                <a:avLst>
                  <a:gd name="adj" fmla="val 66546"/>
                </a:avLst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b="1"/>
              </a:p>
            </p:txBody>
          </p:sp>
          <p:sp>
            <p:nvSpPr>
              <p:cNvPr id="5" name="Nuage 4"/>
              <p:cNvSpPr/>
              <p:nvPr/>
            </p:nvSpPr>
            <p:spPr>
              <a:xfrm>
                <a:off x="1143000" y="1676400"/>
                <a:ext cx="3657600" cy="3352800"/>
              </a:xfrm>
              <a:prstGeom prst="cloud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b="1"/>
              </a:p>
            </p:txBody>
          </p:sp>
        </p:grpSp>
      </p:grpSp>
      <p:grpSp>
        <p:nvGrpSpPr>
          <p:cNvPr id="2048" name="Groupe 2047"/>
          <p:cNvGrpSpPr/>
          <p:nvPr/>
        </p:nvGrpSpPr>
        <p:grpSpPr>
          <a:xfrm>
            <a:off x="6477000" y="2406348"/>
            <a:ext cx="3048000" cy="2514600"/>
            <a:chOff x="6248400" y="1865236"/>
            <a:chExt cx="3048000" cy="2514600"/>
          </a:xfrm>
        </p:grpSpPr>
        <p:pic>
          <p:nvPicPr>
            <p:cNvPr id="2052" name="Picture 4" descr="Image result for remote desktop linux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4156" y="2580411"/>
              <a:ext cx="1052716" cy="848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Groupe 15"/>
            <p:cNvGrpSpPr/>
            <p:nvPr/>
          </p:nvGrpSpPr>
          <p:grpSpPr>
            <a:xfrm>
              <a:off x="6248400" y="1865236"/>
              <a:ext cx="3048000" cy="2514600"/>
              <a:chOff x="1143000" y="1676400"/>
              <a:chExt cx="3657600" cy="3352800"/>
            </a:xfrm>
          </p:grpSpPr>
          <p:sp>
            <p:nvSpPr>
              <p:cNvPr id="17" name="Cube 16"/>
              <p:cNvSpPr/>
              <p:nvPr/>
            </p:nvSpPr>
            <p:spPr>
              <a:xfrm>
                <a:off x="2246312" y="2209800"/>
                <a:ext cx="1792288" cy="1600200"/>
              </a:xfrm>
              <a:prstGeom prst="cub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b="1"/>
              </a:p>
            </p:txBody>
          </p:sp>
          <p:sp>
            <p:nvSpPr>
              <p:cNvPr id="18" name="Cube 17"/>
              <p:cNvSpPr/>
              <p:nvPr/>
            </p:nvSpPr>
            <p:spPr>
              <a:xfrm>
                <a:off x="1981200" y="3960191"/>
                <a:ext cx="1600200" cy="457200"/>
              </a:xfrm>
              <a:prstGeom prst="cube">
                <a:avLst>
                  <a:gd name="adj" fmla="val 66546"/>
                </a:avLst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b="1"/>
              </a:p>
            </p:txBody>
          </p:sp>
          <p:sp>
            <p:nvSpPr>
              <p:cNvPr id="19" name="Nuage 18"/>
              <p:cNvSpPr/>
              <p:nvPr/>
            </p:nvSpPr>
            <p:spPr>
              <a:xfrm>
                <a:off x="1143000" y="1676400"/>
                <a:ext cx="3657600" cy="3352800"/>
              </a:xfrm>
              <a:prstGeom prst="cloud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b="1"/>
              </a:p>
            </p:txBody>
          </p:sp>
        </p:grpSp>
      </p:grpSp>
      <p:sp>
        <p:nvSpPr>
          <p:cNvPr id="23" name="Nuage 22"/>
          <p:cNvSpPr/>
          <p:nvPr/>
        </p:nvSpPr>
        <p:spPr>
          <a:xfrm>
            <a:off x="4572000" y="4588361"/>
            <a:ext cx="2304256" cy="174707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/>
          </a:p>
        </p:txBody>
      </p:sp>
      <p:sp>
        <p:nvSpPr>
          <p:cNvPr id="3" name="Cylindre 2"/>
          <p:cNvSpPr/>
          <p:nvPr/>
        </p:nvSpPr>
        <p:spPr>
          <a:xfrm>
            <a:off x="5334000" y="5045561"/>
            <a:ext cx="838200" cy="762000"/>
          </a:xfrm>
          <a:prstGeom prst="ca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Data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9" name="Connecteur droit avec flèche 8"/>
          <p:cNvCxnSpPr>
            <a:stCxn id="5" idx="1"/>
            <a:endCxn id="23" idx="2"/>
          </p:cNvCxnSpPr>
          <p:nvPr/>
        </p:nvCxnSpPr>
        <p:spPr>
          <a:xfrm>
            <a:off x="3573232" y="4919811"/>
            <a:ext cx="1005915" cy="54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9" idx="1"/>
            <a:endCxn id="23" idx="0"/>
          </p:cNvCxnSpPr>
          <p:nvPr/>
        </p:nvCxnSpPr>
        <p:spPr>
          <a:xfrm flipH="1">
            <a:off x="6874336" y="4918270"/>
            <a:ext cx="1126664" cy="54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>
            <a:endCxn id="5" idx="3"/>
          </p:cNvCxnSpPr>
          <p:nvPr/>
        </p:nvCxnSpPr>
        <p:spPr>
          <a:xfrm rot="5400000">
            <a:off x="4301735" y="1252698"/>
            <a:ext cx="570463" cy="202746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ngle 29"/>
          <p:cNvCxnSpPr>
            <a:endCxn id="19" idx="3"/>
          </p:cNvCxnSpPr>
          <p:nvPr/>
        </p:nvCxnSpPr>
        <p:spPr>
          <a:xfrm rot="16200000" flipH="1">
            <a:off x="6516389" y="1065512"/>
            <a:ext cx="568922" cy="24003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ser stick figu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258" y="877417"/>
            <a:ext cx="856592" cy="120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2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2776" y="527964"/>
            <a:ext cx="8909824" cy="446276"/>
          </a:xfrm>
        </p:spPr>
        <p:txBody>
          <a:bodyPr/>
          <a:lstStyle/>
          <a:p>
            <a:pPr algn="l"/>
            <a:r>
              <a:rPr lang="en-GB" dirty="0" smtClean="0"/>
              <a:t>Data Analysis as a Service: </a:t>
            </a:r>
            <a:r>
              <a:rPr lang="en-GB" dirty="0" err="1" smtClean="0"/>
              <a:t>Jupyter</a:t>
            </a:r>
            <a:r>
              <a:rPr lang="en-GB" dirty="0" smtClean="0"/>
              <a:t> Notebooks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2776" y="1194560"/>
            <a:ext cx="11195824" cy="490143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On-demand compute resources</a:t>
            </a:r>
          </a:p>
          <a:p>
            <a:pPr lvl="1"/>
            <a:r>
              <a:rPr lang="en-GB" dirty="0"/>
              <a:t>Memory, CPU, GPU etc.</a:t>
            </a:r>
          </a:p>
          <a:p>
            <a:r>
              <a:rPr lang="en-GB" dirty="0"/>
              <a:t>Notebook templates for common analysis procedures</a:t>
            </a:r>
          </a:p>
          <a:p>
            <a:pPr lvl="1"/>
            <a:r>
              <a:rPr lang="en-GB" dirty="0"/>
              <a:t>Instrument, type of data, facility etc.</a:t>
            </a:r>
          </a:p>
          <a:p>
            <a:r>
              <a:rPr lang="en-GB" dirty="0"/>
              <a:t>Building on the ecosystem</a:t>
            </a:r>
          </a:p>
          <a:p>
            <a:pPr lvl="1"/>
            <a:r>
              <a:rPr lang="en-GB" dirty="0"/>
              <a:t>Widgets, extensions</a:t>
            </a:r>
            <a:r>
              <a:rPr lang="en-GB" dirty="0" smtClean="0"/>
              <a:t>, visualisation </a:t>
            </a:r>
            <a:r>
              <a:rPr lang="en-GB" dirty="0"/>
              <a:t>etc.</a:t>
            </a:r>
          </a:p>
          <a:p>
            <a:r>
              <a:rPr lang="en-GB" dirty="0"/>
              <a:t>Transparently switch between remote desktops and notebooks</a:t>
            </a:r>
          </a:p>
          <a:p>
            <a:pPr lvl="1"/>
            <a:r>
              <a:rPr lang="en-GB" dirty="0"/>
              <a:t>Share resources between notebooks and virtual machines (files, scripts etc.)</a:t>
            </a:r>
          </a:p>
          <a:p>
            <a:r>
              <a:rPr lang="en-GB" dirty="0"/>
              <a:t>Snapshots of notebook</a:t>
            </a:r>
          </a:p>
          <a:p>
            <a:pPr lvl="1"/>
            <a:r>
              <a:rPr lang="en-GB" dirty="0"/>
              <a:t>Dependencies etc.</a:t>
            </a:r>
          </a:p>
          <a:p>
            <a:r>
              <a:rPr lang="en-GB" dirty="0"/>
              <a:t>Publishing notebooks</a:t>
            </a:r>
          </a:p>
          <a:p>
            <a:pPr lvl="1"/>
            <a:r>
              <a:rPr lang="en-GB" dirty="0"/>
              <a:t>DOIs</a:t>
            </a:r>
          </a:p>
          <a:p>
            <a:endParaRPr lang="en-GB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559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2776" y="527964"/>
            <a:ext cx="8909824" cy="446276"/>
          </a:xfrm>
        </p:spPr>
        <p:txBody>
          <a:bodyPr/>
          <a:lstStyle/>
          <a:p>
            <a:pPr algn="l"/>
            <a:r>
              <a:rPr lang="en-GB" dirty="0" smtClean="0"/>
              <a:t>Data Analysis as a Service: Remote Desktop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2776" y="1194560"/>
            <a:ext cx="11195824" cy="4749039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Building </a:t>
            </a:r>
            <a:r>
              <a:rPr lang="en-GB" dirty="0" smtClean="0"/>
              <a:t>on experience from VISA &amp; </a:t>
            </a:r>
            <a:r>
              <a:rPr lang="en-GB" dirty="0" err="1" smtClean="0"/>
              <a:t>CalipsoPlus</a:t>
            </a:r>
            <a:endParaRPr lang="en-GB" dirty="0"/>
          </a:p>
          <a:p>
            <a:r>
              <a:rPr lang="en-GB" dirty="0"/>
              <a:t>On-demand compute resources</a:t>
            </a:r>
          </a:p>
          <a:p>
            <a:pPr lvl="1"/>
            <a:r>
              <a:rPr lang="en-GB" dirty="0"/>
              <a:t>Memory, CPU, GPU etc</a:t>
            </a:r>
            <a:r>
              <a:rPr lang="en-GB" dirty="0" smtClean="0"/>
              <a:t>.</a:t>
            </a:r>
          </a:p>
          <a:p>
            <a:r>
              <a:rPr lang="en-GB" dirty="0" smtClean="0"/>
              <a:t>Access to data analysis software</a:t>
            </a:r>
          </a:p>
          <a:p>
            <a:pPr lvl="1"/>
            <a:r>
              <a:rPr lang="en-GB" dirty="0" smtClean="0"/>
              <a:t>Ideal for legacy software</a:t>
            </a:r>
            <a:endParaRPr lang="en-GB" dirty="0"/>
          </a:p>
          <a:p>
            <a:r>
              <a:rPr lang="en-GB" dirty="0" smtClean="0"/>
              <a:t>Shared </a:t>
            </a:r>
            <a:r>
              <a:rPr lang="en-GB" dirty="0"/>
              <a:t>desktop</a:t>
            </a:r>
          </a:p>
          <a:p>
            <a:pPr lvl="1"/>
            <a:r>
              <a:rPr lang="en-GB" dirty="0"/>
              <a:t>Collaborate with your colleagues / experimental team</a:t>
            </a:r>
          </a:p>
          <a:p>
            <a:r>
              <a:rPr lang="en-GB" dirty="0"/>
              <a:t>Environment snapshots</a:t>
            </a:r>
          </a:p>
          <a:p>
            <a:pPr lvl="1"/>
            <a:r>
              <a:rPr lang="en-GB" dirty="0"/>
              <a:t>Dependencies, environment, repositories, software etc.</a:t>
            </a:r>
          </a:p>
          <a:p>
            <a:pPr lvl="1"/>
            <a:r>
              <a:rPr lang="en-GB" dirty="0"/>
              <a:t>Possibility to analyse data from the same environment in 10 years time</a:t>
            </a:r>
          </a:p>
          <a:p>
            <a:r>
              <a:rPr lang="en-GB" dirty="0"/>
              <a:t>Recording</a:t>
            </a:r>
          </a:p>
          <a:p>
            <a:pPr lvl="1"/>
            <a:r>
              <a:rPr lang="en-GB" dirty="0"/>
              <a:t>Screen recording of the analysis process</a:t>
            </a:r>
          </a:p>
          <a:p>
            <a:pPr lvl="1"/>
            <a:r>
              <a:rPr lang="en-GB" dirty="0"/>
              <a:t>Annotating the process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91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What is the </a:t>
            </a:r>
            <a:r>
              <a:rPr lang="en-GB" dirty="0" err="1" smtClean="0"/>
              <a:t>PaNOSC</a:t>
            </a:r>
            <a:r>
              <a:rPr lang="en-GB" dirty="0" smtClean="0"/>
              <a:t> portal?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2776" y="1194560"/>
            <a:ext cx="10130713" cy="4977639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 common interface to access these services</a:t>
            </a:r>
            <a:endParaRPr lang="fr-FR" dirty="0"/>
          </a:p>
          <a:p>
            <a:pPr lvl="1"/>
            <a:r>
              <a:rPr lang="en-GB" dirty="0" smtClean="0"/>
              <a:t>Gives access to </a:t>
            </a:r>
            <a:r>
              <a:rPr lang="en-GB" dirty="0" err="1" smtClean="0"/>
              <a:t>Jupyter</a:t>
            </a:r>
            <a:r>
              <a:rPr lang="en-GB" dirty="0" smtClean="0"/>
              <a:t> Notebooks or Remote Desktops</a:t>
            </a:r>
          </a:p>
          <a:p>
            <a:r>
              <a:rPr lang="en-GB" dirty="0" smtClean="0"/>
              <a:t>Access to computational resources at each partner site</a:t>
            </a:r>
          </a:p>
          <a:p>
            <a:r>
              <a:rPr lang="en-GB" dirty="0" smtClean="0"/>
              <a:t>Access to job submission systems</a:t>
            </a:r>
          </a:p>
          <a:p>
            <a:r>
              <a:rPr lang="en-GB" dirty="0" smtClean="0"/>
              <a:t>Use your credentials to log in</a:t>
            </a:r>
          </a:p>
          <a:p>
            <a:pPr lvl="1"/>
            <a:r>
              <a:rPr lang="en-US" dirty="0" smtClean="0"/>
              <a:t>AAI handled </a:t>
            </a:r>
            <a:r>
              <a:rPr lang="en-US" dirty="0"/>
              <a:t>by services provided in WP6 </a:t>
            </a:r>
            <a:endParaRPr lang="en-GB" dirty="0"/>
          </a:p>
          <a:p>
            <a:r>
              <a:rPr lang="en-GB" dirty="0" smtClean="0"/>
              <a:t>Search and access private or public data</a:t>
            </a:r>
          </a:p>
          <a:p>
            <a:pPr lvl="1"/>
            <a:r>
              <a:rPr lang="en-GB" dirty="0" smtClean="0"/>
              <a:t>Searching for data provided by WP3</a:t>
            </a:r>
          </a:p>
          <a:p>
            <a:pPr lvl="1"/>
            <a:r>
              <a:rPr lang="en-GB" dirty="0" smtClean="0"/>
              <a:t>Accessing data provided by WP6</a:t>
            </a:r>
          </a:p>
          <a:p>
            <a:r>
              <a:rPr lang="en-GB" dirty="0" smtClean="0"/>
              <a:t>Store analysis results</a:t>
            </a:r>
          </a:p>
          <a:p>
            <a:r>
              <a:rPr lang="en-GB" dirty="0" smtClean="0"/>
              <a:t>Collaborate with colleagues / experimental team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3804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Story Board</a:t>
            </a:r>
            <a:endParaRPr lang="fr-FR" dirty="0"/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76" y="1219200"/>
            <a:ext cx="7462024" cy="4758986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76" y="1204415"/>
            <a:ext cx="4901721" cy="3233737"/>
          </a:xfrm>
          <a:prstGeom prst="rect">
            <a:avLst/>
          </a:prstGeom>
        </p:spPr>
      </p:pic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219200"/>
            <a:ext cx="5070455" cy="323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6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ogo+EU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aNOSC_EUflag+b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aNOSC_LOGO-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PaNOSC_ppt_template_DEF.potx</Template>
  <TotalTime>646</TotalTime>
  <Words>711</Words>
  <Application>Microsoft Office PowerPoint</Application>
  <PresentationFormat>Grand écran</PresentationFormat>
  <Paragraphs>144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Arial</vt:lpstr>
      <vt:lpstr>Calibri</vt:lpstr>
      <vt:lpstr>Muli</vt:lpstr>
      <vt:lpstr>First Slide</vt:lpstr>
      <vt:lpstr>Logo+EUtext</vt:lpstr>
      <vt:lpstr>PaNOSC_EUflag+bar</vt:lpstr>
      <vt:lpstr>PaNOSC_LOGO-only</vt:lpstr>
      <vt:lpstr>PaNOSC Portal PaNOSC Annual Meeting</vt:lpstr>
      <vt:lpstr>Summary</vt:lpstr>
      <vt:lpstr>Data Analysis as a Service: Objectives of WP4</vt:lpstr>
      <vt:lpstr>Data Analysis as a Service: Example use cases</vt:lpstr>
      <vt:lpstr>Data Analysis as a Service: Cloud Services</vt:lpstr>
      <vt:lpstr>Data Analysis as a Service: Jupyter Notebooks</vt:lpstr>
      <vt:lpstr>Data Analysis as a Service: Remote Desktop</vt:lpstr>
      <vt:lpstr>What is the PaNOSC portal?</vt:lpstr>
      <vt:lpstr>Story Board</vt:lpstr>
      <vt:lpstr>Story Board</vt:lpstr>
      <vt:lpstr>Story Board</vt:lpstr>
      <vt:lpstr>Proposed UI (ELI)</vt:lpstr>
      <vt:lpstr>Deployment</vt:lpstr>
      <vt:lpstr>Searching for data: WP3</vt:lpstr>
      <vt:lpstr>AAI and Data Access: WP6</vt:lpstr>
      <vt:lpstr>Architectural ideas / objectives</vt:lpstr>
      <vt:lpstr>Current work</vt:lpstr>
      <vt:lpstr>Links and documentation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 on one or more lines</dc:title>
  <dc:subject/>
  <dc:creator>Jamie Hall</dc:creator>
  <cp:keywords/>
  <dc:description/>
  <cp:lastModifiedBy>Jamie Hall</cp:lastModifiedBy>
  <cp:revision>130</cp:revision>
  <dcterms:created xsi:type="dcterms:W3CDTF">2019-04-23T08:59:57Z</dcterms:created>
  <dcterms:modified xsi:type="dcterms:W3CDTF">2019-11-05T07:59:06Z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2019-04-19T10:00:00Z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2019-04-23T10:00:00Z</vt:filetime>
  </property>
</Properties>
</file>