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28"/>
  </p:notesMasterIdLst>
  <p:sldIdLst>
    <p:sldId id="264" r:id="rId5"/>
    <p:sldId id="265" r:id="rId6"/>
    <p:sldId id="301" r:id="rId7"/>
    <p:sldId id="285" r:id="rId8"/>
    <p:sldId id="286" r:id="rId9"/>
    <p:sldId id="290" r:id="rId10"/>
    <p:sldId id="287" r:id="rId11"/>
    <p:sldId id="304" r:id="rId12"/>
    <p:sldId id="288" r:id="rId13"/>
    <p:sldId id="289" r:id="rId14"/>
    <p:sldId id="303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91" r:id="rId25"/>
    <p:sldId id="302" r:id="rId26"/>
    <p:sldId id="266" r:id="rId27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877"/>
    <a:srgbClr val="9C3F61"/>
    <a:srgbClr val="D7D7D7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4"/>
  </p:normalViewPr>
  <p:slideViewPr>
    <p:cSldViewPr>
      <p:cViewPr varScale="1">
        <p:scale>
          <a:sx n="60" d="100"/>
          <a:sy n="60" d="100"/>
        </p:scale>
        <p:origin x="78" y="378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05/11/2019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05/11/2019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osc-eu/panosc/blob/master/Work%20Packages/WP2%20Data%20Policy%20and%20stewardship/Resources/PaN-data-D2-1_December_2010.pdf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/esrf/fr" TargetMode="External"/><Relationship Id="rId2" Type="http://schemas.openxmlformats.org/officeDocument/2006/relationships/hyperlink" Target="https://data.ill.eu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science-training-handbook.gitbook.io/book/" TargetMode="External"/><Relationship Id="rId2" Type="http://schemas.openxmlformats.org/officeDocument/2006/relationships/hyperlink" Target="https://docs.google.com/document/d/1TvlkRYgxduADzDeeNjsyReVDtyibnGpp5oH9cFiXpfM/edit?usp=sharing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ite.org/privacy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1077218"/>
          </a:xfrm>
        </p:spPr>
        <p:txBody>
          <a:bodyPr/>
          <a:lstStyle/>
          <a:p>
            <a:r>
              <a:rPr lang="en-US" spc="90" dirty="0" smtClean="0"/>
              <a:t>WP2 Data policy and Stewardship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24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5 November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Arial"/>
              </a:rPr>
              <a:t>2019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Arial"/>
              </a:rPr>
              <a:t>Author: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Andy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Götz</a:t>
            </a:r>
            <a:r>
              <a:rPr lang="en-US" spc="-55" dirty="0">
                <a:solidFill>
                  <a:srgbClr val="4C4D4F"/>
                </a:solidFill>
                <a:cs typeface="Arial"/>
              </a:rPr>
              <a:t> </a:t>
            </a:r>
            <a:r>
              <a:rPr lang="en-US" spc="-55" dirty="0" smtClean="0">
                <a:solidFill>
                  <a:srgbClr val="4C4D4F"/>
                </a:solidFill>
                <a:cs typeface="Arial"/>
              </a:rPr>
              <a:t>(ESRF)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0" y="1219200"/>
            <a:ext cx="12115800" cy="1184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71500">
              <a:buFont typeface="Wingdings" panose="05000000000000000000" pitchFamily="2" charset="2"/>
              <a:buChar char="à"/>
            </a:pPr>
            <a:r>
              <a:rPr lang="en-GB" sz="3600" b="1" dirty="0" smtClean="0">
                <a:solidFill>
                  <a:srgbClr val="FF0000"/>
                </a:solidFill>
              </a:rPr>
              <a:t>ESRF chosen as one of 10 repositories to be FAIR certified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253528"/>
            <a:ext cx="93726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Muli" pitchFamily="2" charset="77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9C3F61"/>
                </a:solidFill>
              </a:rPr>
              <a:t>FAIR </a:t>
            </a:r>
            <a:r>
              <a:rPr lang="en-US" dirty="0" err="1" smtClean="0">
                <a:solidFill>
                  <a:srgbClr val="9C3F61"/>
                </a:solidFill>
              </a:rPr>
              <a:t>Organisations</a:t>
            </a:r>
            <a:r>
              <a:rPr lang="en-US" dirty="0" smtClean="0">
                <a:solidFill>
                  <a:srgbClr val="9C3F61"/>
                </a:solidFill>
              </a:rPr>
              <a:t> – November 2019</a:t>
            </a:r>
            <a:endParaRPr lang="en-US" dirty="0">
              <a:solidFill>
                <a:srgbClr val="9C3F6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2686"/>
          <a:stretch/>
        </p:blipFill>
        <p:spPr>
          <a:xfrm>
            <a:off x="1371600" y="2286000"/>
            <a:ext cx="9010650" cy="31163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4063" y="5486400"/>
            <a:ext cx="1139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71500">
              <a:buFont typeface="Wingdings" panose="05000000000000000000" pitchFamily="2" charset="2"/>
              <a:buChar char="à"/>
            </a:pPr>
            <a:r>
              <a:rPr lang="en-GB" sz="3600" b="1" dirty="0" smtClean="0">
                <a:solidFill>
                  <a:srgbClr val="FF0000"/>
                </a:solidFill>
              </a:rPr>
              <a:t>Would be great to share and learn from other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4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0"/>
            <a:ext cx="6933649" cy="682516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085" y="1752600"/>
            <a:ext cx="3124200" cy="4154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Muli" pitchFamily="2" charset="77"/>
                <a:ea typeface="+mj-ea"/>
                <a:cs typeface="+mj-cs"/>
              </a:defRPr>
            </a:lvl1pPr>
          </a:lstStyle>
          <a:p>
            <a:endParaRPr lang="en-US" b="0" dirty="0"/>
          </a:p>
          <a:p>
            <a:r>
              <a:rPr lang="en-US" b="0" dirty="0"/>
              <a:t> </a:t>
            </a:r>
            <a:r>
              <a:rPr lang="en-US" dirty="0"/>
              <a:t>D6.1</a:t>
            </a:r>
          </a:p>
          <a:p>
            <a:r>
              <a:rPr lang="en-US" dirty="0" smtClean="0"/>
              <a:t>“Inventory &amp; gap analysis of FAIR training materials”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by Margaret </a:t>
            </a:r>
            <a:r>
              <a:rPr lang="en-US" sz="2000" b="0" dirty="0" err="1" smtClean="0"/>
              <a:t>Hellström</a:t>
            </a:r>
            <a:endParaRPr lang="en-US" sz="2000" b="0" dirty="0"/>
          </a:p>
          <a:p>
            <a:r>
              <a:rPr lang="en-US" sz="2000" b="0" dirty="0" smtClean="0"/>
              <a:t>(2/10/2019)</a:t>
            </a:r>
            <a:endParaRPr lang="en-US" sz="2000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"/>
            <a:ext cx="2208771" cy="17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1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73745"/>
              </p:ext>
            </p:extLst>
          </p:nvPr>
        </p:nvGraphicFramePr>
        <p:xfrm>
          <a:off x="152400" y="527964"/>
          <a:ext cx="11887202" cy="5535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5417">
                  <a:extLst>
                    <a:ext uri="{9D8B030D-6E8A-4147-A177-3AD203B41FA5}">
                      <a16:colId xmlns:a16="http://schemas.microsoft.com/office/drawing/2014/main" val="187572869"/>
                    </a:ext>
                  </a:extLst>
                </a:gridCol>
                <a:gridCol w="3196134">
                  <a:extLst>
                    <a:ext uri="{9D8B030D-6E8A-4147-A177-3AD203B41FA5}">
                      <a16:colId xmlns:a16="http://schemas.microsoft.com/office/drawing/2014/main" val="2978547642"/>
                    </a:ext>
                  </a:extLst>
                </a:gridCol>
                <a:gridCol w="1512367">
                  <a:extLst>
                    <a:ext uri="{9D8B030D-6E8A-4147-A177-3AD203B41FA5}">
                      <a16:colId xmlns:a16="http://schemas.microsoft.com/office/drawing/2014/main" val="2817067952"/>
                    </a:ext>
                  </a:extLst>
                </a:gridCol>
                <a:gridCol w="1026082">
                  <a:extLst>
                    <a:ext uri="{9D8B030D-6E8A-4147-A177-3AD203B41FA5}">
                      <a16:colId xmlns:a16="http://schemas.microsoft.com/office/drawing/2014/main" val="2843320600"/>
                    </a:ext>
                  </a:extLst>
                </a:gridCol>
                <a:gridCol w="1091231">
                  <a:extLst>
                    <a:ext uri="{9D8B030D-6E8A-4147-A177-3AD203B41FA5}">
                      <a16:colId xmlns:a16="http://schemas.microsoft.com/office/drawing/2014/main" val="3122352261"/>
                    </a:ext>
                  </a:extLst>
                </a:gridCol>
                <a:gridCol w="966169">
                  <a:extLst>
                    <a:ext uri="{9D8B030D-6E8A-4147-A177-3AD203B41FA5}">
                      <a16:colId xmlns:a16="http://schemas.microsoft.com/office/drawing/2014/main" val="2154218234"/>
                    </a:ext>
                  </a:extLst>
                </a:gridCol>
                <a:gridCol w="1443536">
                  <a:extLst>
                    <a:ext uri="{9D8B030D-6E8A-4147-A177-3AD203B41FA5}">
                      <a16:colId xmlns:a16="http://schemas.microsoft.com/office/drawing/2014/main" val="125153608"/>
                    </a:ext>
                  </a:extLst>
                </a:gridCol>
                <a:gridCol w="766266">
                  <a:extLst>
                    <a:ext uri="{9D8B030D-6E8A-4147-A177-3AD203B41FA5}">
                      <a16:colId xmlns:a16="http://schemas.microsoft.com/office/drawing/2014/main" val="1875850850"/>
                    </a:ext>
                  </a:extLst>
                </a:gridCol>
              </a:tblGrid>
              <a:tr h="4294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Policy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Description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ILL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ESRF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XFEL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ESS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</a:rPr>
                        <a:t>CERIC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</a:rPr>
                        <a:t>ELI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2414474845"/>
                  </a:ext>
                </a:extLst>
              </a:tr>
              <a:tr h="4294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Based on </a:t>
                      </a:r>
                      <a:r>
                        <a:rPr lang="en-GB" sz="1800" b="1" u="none" strike="noStrike" dirty="0" err="1">
                          <a:effectLst/>
                        </a:rPr>
                        <a:t>PaN</a:t>
                      </a:r>
                      <a:r>
                        <a:rPr lang="en-GB" sz="1800" b="1" u="none" strike="noStrike" dirty="0">
                          <a:effectLst/>
                        </a:rPr>
                        <a:t>-data policy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"/>
                        </a:rPr>
                        <a:t>PaN-data policy deliverable 2.1 of EU FP7 project PaN-data Europe </a:t>
                      </a:r>
                      <a:endParaRPr lang="en-US" sz="18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YES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YES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YES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YES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YES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2909890730"/>
                  </a:ext>
                </a:extLst>
              </a:tr>
              <a:tr h="4294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Date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The date when the latest version of the DP was released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July </a:t>
                      </a:r>
                      <a:r>
                        <a:rPr lang="en-GB" sz="1800" u="none" strike="noStrike" dirty="0" smtClean="0">
                          <a:effectLst/>
                        </a:rPr>
                        <a:t/>
                      </a:r>
                      <a:br>
                        <a:rPr lang="en-GB" sz="1800" u="none" strike="noStrike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effectLst/>
                        </a:rPr>
                        <a:t>2017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November 2015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</a:rPr>
                        <a:t>June</a:t>
                      </a:r>
                      <a:br>
                        <a:rPr lang="en-GB" sz="1800" u="none" strike="noStrike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effectLst/>
                        </a:rPr>
                        <a:t>2017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</a:rPr>
                        <a:t>February</a:t>
                      </a:r>
                      <a:br>
                        <a:rPr lang="en-GB" sz="1800" u="none" strike="noStrike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effectLst/>
                        </a:rPr>
                        <a:t>2019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February </a:t>
                      </a:r>
                      <a:r>
                        <a:rPr lang="en-GB" sz="1800" u="none" strike="noStrike" dirty="0" smtClean="0">
                          <a:effectLst/>
                        </a:rPr>
                        <a:t/>
                      </a:r>
                      <a:br>
                        <a:rPr lang="en-GB" sz="1800" u="none" strike="noStrike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effectLst/>
                        </a:rPr>
                        <a:t>2019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1175858011"/>
                  </a:ext>
                </a:extLst>
              </a:tr>
              <a:tr h="4294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Versioned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The DP have a version number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-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61784"/>
                  </a:ext>
                </a:extLst>
              </a:tr>
              <a:tr h="51452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DOI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The DP has a DOI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285499"/>
                  </a:ext>
                </a:extLst>
              </a:tr>
              <a:tr h="4294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FAIR principles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The DP mentions the FAIR principles explicitly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-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86599"/>
                  </a:ext>
                </a:extLst>
              </a:tr>
              <a:tr h="4294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GDPR compliant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Specific mention / treatment of GDPR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-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80265"/>
                  </a:ext>
                </a:extLst>
              </a:tr>
              <a:tr h="4294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Introduction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The DP has an introduction motivating why a DP is necessary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YES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YES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YES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3254744443"/>
                  </a:ext>
                </a:extLst>
              </a:tr>
              <a:tr h="4294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General principles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Does the DP have a section on General Principles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YES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YES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YES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YES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YES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310935316"/>
                  </a:ext>
                </a:extLst>
              </a:tr>
              <a:tr h="6339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Definitions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The DP has clear definitions for the principal concepts e.g. PI, raw data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</a:rPr>
                        <a:t>YES</a:t>
                      </a:r>
                      <a:br>
                        <a:rPr lang="en-GB" sz="1800" u="none" strike="noStrike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effectLst/>
                        </a:rPr>
                        <a:t>20 </a:t>
                      </a:r>
                      <a:r>
                        <a:rPr lang="en-GB" sz="1800" u="none" strike="noStrike" dirty="0">
                          <a:effectLst/>
                        </a:rPr>
                        <a:t>terms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</a:rPr>
                        <a:t>YES</a:t>
                      </a:r>
                      <a:br>
                        <a:rPr lang="en-GB" sz="1800" u="none" strike="noStrike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effectLst/>
                        </a:rPr>
                        <a:t>11 </a:t>
                      </a:r>
                      <a:r>
                        <a:rPr lang="en-GB" sz="1800" u="none" strike="noStrike" dirty="0">
                          <a:effectLst/>
                        </a:rPr>
                        <a:t>terms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YES </a:t>
                      </a:r>
                      <a:r>
                        <a:rPr lang="en-GB" sz="1800" u="none" strike="noStrike" dirty="0" smtClean="0">
                          <a:effectLst/>
                        </a:rPr>
                        <a:t/>
                      </a:r>
                      <a:br>
                        <a:rPr lang="en-GB" sz="1800" u="none" strike="noStrike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effectLst/>
                        </a:rPr>
                        <a:t>22 </a:t>
                      </a:r>
                      <a:r>
                        <a:rPr lang="en-GB" sz="1800" u="none" strike="noStrike" dirty="0">
                          <a:effectLst/>
                        </a:rPr>
                        <a:t>terms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YES </a:t>
                      </a:r>
                      <a:r>
                        <a:rPr lang="en-GB" sz="1800" u="none" strike="noStrike" dirty="0" smtClean="0">
                          <a:effectLst/>
                        </a:rPr>
                        <a:t/>
                      </a:r>
                      <a:br>
                        <a:rPr lang="en-GB" sz="1800" u="none" strike="noStrike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effectLst/>
                        </a:rPr>
                        <a:t>10 </a:t>
                      </a:r>
                      <a:r>
                        <a:rPr lang="en-GB" sz="1800" u="none" strike="noStrike" dirty="0">
                          <a:effectLst/>
                        </a:rPr>
                        <a:t>terms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YES </a:t>
                      </a:r>
                      <a:r>
                        <a:rPr lang="en-GB" sz="1800" u="none" strike="noStrike" dirty="0" smtClean="0">
                          <a:effectLst/>
                        </a:rPr>
                        <a:t/>
                      </a:r>
                      <a:br>
                        <a:rPr lang="en-GB" sz="1800" u="none" strike="noStrike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effectLst/>
                        </a:rPr>
                        <a:t>10 </a:t>
                      </a:r>
                      <a:r>
                        <a:rPr lang="en-GB" sz="1800" u="none" strike="noStrike" dirty="0">
                          <a:effectLst/>
                        </a:rPr>
                        <a:t>terms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-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1267804230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981200" y="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ctr" defTabSz="457200" rtl="0" eaLnBrk="1" latinLnBrk="0" hangingPunct="1">
              <a:spcBef>
                <a:spcPct val="0"/>
              </a:spcBef>
              <a:buNone/>
              <a:defRPr sz="2900" b="1" i="0" kern="1200">
                <a:solidFill>
                  <a:srgbClr val="4C4D4F"/>
                </a:solidFill>
                <a:latin typeface="Muli" pitchFamily="2" charset="77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rgbClr val="9C3F61"/>
                </a:solidFill>
              </a:rPr>
              <a:t>Updating </a:t>
            </a:r>
            <a:r>
              <a:rPr lang="en-US" dirty="0" err="1" smtClean="0">
                <a:solidFill>
                  <a:srgbClr val="9C3F61"/>
                </a:solidFill>
              </a:rPr>
              <a:t>PaN</a:t>
            </a:r>
            <a:r>
              <a:rPr lang="en-US" dirty="0" smtClean="0">
                <a:solidFill>
                  <a:srgbClr val="9C3F61"/>
                </a:solidFill>
              </a:rPr>
              <a:t> Data Policy framework</a:t>
            </a:r>
            <a:endParaRPr lang="en-US" dirty="0">
              <a:solidFill>
                <a:srgbClr val="9C3F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8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0471"/>
              </p:ext>
            </p:extLst>
          </p:nvPr>
        </p:nvGraphicFramePr>
        <p:xfrm>
          <a:off x="228600" y="527964"/>
          <a:ext cx="11734802" cy="6324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9490">
                  <a:extLst>
                    <a:ext uri="{9D8B030D-6E8A-4147-A177-3AD203B41FA5}">
                      <a16:colId xmlns:a16="http://schemas.microsoft.com/office/drawing/2014/main" val="1170045505"/>
                    </a:ext>
                  </a:extLst>
                </a:gridCol>
                <a:gridCol w="2085107">
                  <a:extLst>
                    <a:ext uri="{9D8B030D-6E8A-4147-A177-3AD203B41FA5}">
                      <a16:colId xmlns:a16="http://schemas.microsoft.com/office/drawing/2014/main" val="2557789880"/>
                    </a:ext>
                  </a:extLst>
                </a:gridCol>
                <a:gridCol w="2883299">
                  <a:extLst>
                    <a:ext uri="{9D8B030D-6E8A-4147-A177-3AD203B41FA5}">
                      <a16:colId xmlns:a16="http://schemas.microsoft.com/office/drawing/2014/main" val="4156324784"/>
                    </a:ext>
                  </a:extLst>
                </a:gridCol>
                <a:gridCol w="1510873">
                  <a:extLst>
                    <a:ext uri="{9D8B030D-6E8A-4147-A177-3AD203B41FA5}">
                      <a16:colId xmlns:a16="http://schemas.microsoft.com/office/drawing/2014/main" val="1624797417"/>
                    </a:ext>
                  </a:extLst>
                </a:gridCol>
                <a:gridCol w="723315">
                  <a:extLst>
                    <a:ext uri="{9D8B030D-6E8A-4147-A177-3AD203B41FA5}">
                      <a16:colId xmlns:a16="http://schemas.microsoft.com/office/drawing/2014/main" val="2817061866"/>
                    </a:ext>
                  </a:extLst>
                </a:gridCol>
                <a:gridCol w="808563">
                  <a:extLst>
                    <a:ext uri="{9D8B030D-6E8A-4147-A177-3AD203B41FA5}">
                      <a16:colId xmlns:a16="http://schemas.microsoft.com/office/drawing/2014/main" val="3616681355"/>
                    </a:ext>
                  </a:extLst>
                </a:gridCol>
                <a:gridCol w="1734155">
                  <a:extLst>
                    <a:ext uri="{9D8B030D-6E8A-4147-A177-3AD203B41FA5}">
                      <a16:colId xmlns:a16="http://schemas.microsoft.com/office/drawing/2014/main" val="2428012645"/>
                    </a:ext>
                  </a:extLst>
                </a:gridCol>
              </a:tblGrid>
              <a:tr h="72783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Policy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Description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ILL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ESRF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XFEL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ESS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CERIC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2626269516"/>
                  </a:ext>
                </a:extLst>
              </a:tr>
              <a:tr h="13958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Metadata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Types of metadata identified in the DP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only metadata from instruments, excludes notebooks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metadata captured automatically y instruments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instrument, context of the experiment, experimental </a:t>
                      </a:r>
                      <a:r>
                        <a:rPr lang="en-US" sz="1800" u="none" strike="noStrike" dirty="0" smtClean="0">
                          <a:effectLst/>
                        </a:rPr>
                        <a:t>conditions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7571"/>
                  </a:ext>
                </a:extLst>
              </a:tr>
              <a:tr h="16736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Raw data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List of raw data stored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All data resulting from non industrial experiment, including test, </a:t>
                      </a:r>
                      <a:r>
                        <a:rPr lang="en-US" sz="1800" u="none" strike="noStrike" dirty="0" smtClean="0">
                          <a:effectLst/>
                        </a:rPr>
                        <a:t>evaluation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data collected from measurements performed at CERIC – ERIC Partners </a:t>
                      </a:r>
                      <a:r>
                        <a:rPr lang="en-US" sz="1800" u="none" strike="noStrike" dirty="0" smtClean="0">
                          <a:effectLst/>
                        </a:rPr>
                        <a:t>Facilities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1691870768"/>
                  </a:ext>
                </a:extLst>
              </a:tr>
              <a:tr h="5623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Processed data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Does the DP cover processed data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Yes, if </a:t>
                      </a:r>
                      <a:r>
                        <a:rPr lang="en-US" sz="1800" u="none" strike="noStrike" dirty="0" smtClean="0">
                          <a:effectLst/>
                        </a:rPr>
                        <a:t>at </a:t>
                      </a:r>
                      <a:r>
                        <a:rPr lang="en-US" sz="1800" u="none" strike="noStrike" dirty="0">
                          <a:effectLst/>
                        </a:rPr>
                        <a:t>the </a:t>
                      </a:r>
                      <a:r>
                        <a:rPr lang="en-US" sz="1800" u="none" strike="noStrike" dirty="0" smtClean="0">
                          <a:effectLst/>
                        </a:rPr>
                        <a:t>ILL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mentions derived data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yes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yes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not mentioned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917020"/>
                  </a:ext>
                </a:extLst>
              </a:tr>
              <a:tr h="5623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Data format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</a:rPr>
                        <a:t>The DP's preferred data format for data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</a:rPr>
                        <a:t>NONE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NONE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NONE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NONE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Nexus/HDF5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625150"/>
                  </a:ext>
                </a:extLst>
              </a:tr>
              <a:tr h="84019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Metadata archiving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How long metadata are archived for (GDPR compliant)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</a:rPr>
                        <a:t>Forever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</a:rPr>
                        <a:t>Forever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5-10y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&gt;10y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Not defined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19964"/>
                  </a:ext>
                </a:extLst>
              </a:tr>
              <a:tr h="5623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Raw data archiving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How long raw data are archived </a:t>
                      </a:r>
                      <a:r>
                        <a:rPr lang="en-US" sz="1800" u="none" strike="noStrike" dirty="0" smtClean="0">
                          <a:effectLst/>
                        </a:rPr>
                        <a:t>for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</a:rPr>
                        <a:t>Forever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10y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5-10y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&gt;10y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Not defined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1795979637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981200" y="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ctr" defTabSz="457200" rtl="0" eaLnBrk="1" latinLnBrk="0" hangingPunct="1">
              <a:spcBef>
                <a:spcPct val="0"/>
              </a:spcBef>
              <a:buNone/>
              <a:defRPr sz="2900" b="1" i="0" kern="1200">
                <a:solidFill>
                  <a:srgbClr val="4C4D4F"/>
                </a:solidFill>
                <a:latin typeface="Muli" pitchFamily="2" charset="77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rgbClr val="9C3F61"/>
                </a:solidFill>
              </a:rPr>
              <a:t>Updating </a:t>
            </a:r>
            <a:r>
              <a:rPr lang="en-US" dirty="0" err="1" smtClean="0">
                <a:solidFill>
                  <a:srgbClr val="9C3F61"/>
                </a:solidFill>
              </a:rPr>
              <a:t>PaN</a:t>
            </a:r>
            <a:r>
              <a:rPr lang="en-US" dirty="0" smtClean="0">
                <a:solidFill>
                  <a:srgbClr val="9C3F61"/>
                </a:solidFill>
              </a:rPr>
              <a:t> Data Policy framework</a:t>
            </a:r>
            <a:endParaRPr lang="en-US" dirty="0">
              <a:solidFill>
                <a:srgbClr val="9C3F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0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372400"/>
              </p:ext>
            </p:extLst>
          </p:nvPr>
        </p:nvGraphicFramePr>
        <p:xfrm>
          <a:off x="228600" y="751102"/>
          <a:ext cx="11734801" cy="526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9490">
                  <a:extLst>
                    <a:ext uri="{9D8B030D-6E8A-4147-A177-3AD203B41FA5}">
                      <a16:colId xmlns:a16="http://schemas.microsoft.com/office/drawing/2014/main" val="1394136049"/>
                    </a:ext>
                  </a:extLst>
                </a:gridCol>
                <a:gridCol w="2694425">
                  <a:extLst>
                    <a:ext uri="{9D8B030D-6E8A-4147-A177-3AD203B41FA5}">
                      <a16:colId xmlns:a16="http://schemas.microsoft.com/office/drawing/2014/main" val="4134831570"/>
                    </a:ext>
                  </a:extLst>
                </a:gridCol>
                <a:gridCol w="1667156">
                  <a:extLst>
                    <a:ext uri="{9D8B030D-6E8A-4147-A177-3AD203B41FA5}">
                      <a16:colId xmlns:a16="http://schemas.microsoft.com/office/drawing/2014/main" val="2099936384"/>
                    </a:ext>
                  </a:extLst>
                </a:gridCol>
                <a:gridCol w="1415388">
                  <a:extLst>
                    <a:ext uri="{9D8B030D-6E8A-4147-A177-3AD203B41FA5}">
                      <a16:colId xmlns:a16="http://schemas.microsoft.com/office/drawing/2014/main" val="1348806953"/>
                    </a:ext>
                  </a:extLst>
                </a:gridCol>
                <a:gridCol w="1425624">
                  <a:extLst>
                    <a:ext uri="{9D8B030D-6E8A-4147-A177-3AD203B41FA5}">
                      <a16:colId xmlns:a16="http://schemas.microsoft.com/office/drawing/2014/main" val="2377514455"/>
                    </a:ext>
                  </a:extLst>
                </a:gridCol>
                <a:gridCol w="808563">
                  <a:extLst>
                    <a:ext uri="{9D8B030D-6E8A-4147-A177-3AD203B41FA5}">
                      <a16:colId xmlns:a16="http://schemas.microsoft.com/office/drawing/2014/main" val="1265887601"/>
                    </a:ext>
                  </a:extLst>
                </a:gridCol>
                <a:gridCol w="1734155">
                  <a:extLst>
                    <a:ext uri="{9D8B030D-6E8A-4147-A177-3AD203B41FA5}">
                      <a16:colId xmlns:a16="http://schemas.microsoft.com/office/drawing/2014/main" val="2735141084"/>
                    </a:ext>
                  </a:extLst>
                </a:gridCol>
              </a:tblGrid>
              <a:tr h="46741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Policy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Description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ILL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ESRF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XFEL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ESS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CERIC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202930770"/>
                  </a:ext>
                </a:extLst>
              </a:tr>
              <a:tr h="92065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High-level metadata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How are high-level metadata treated i.e. Title, Authors, Instrument, ...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Public </a:t>
                      </a:r>
                      <a:r>
                        <a:rPr lang="en-US" sz="1800" u="none" strike="noStrike" dirty="0">
                          <a:effectLst/>
                        </a:rPr>
                        <a:t>right after the experiment.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Public when </a:t>
                      </a:r>
                      <a:r>
                        <a:rPr lang="en-US" sz="1800" u="none" strike="noStrike" dirty="0" smtClean="0">
                          <a:effectLst/>
                        </a:rPr>
                        <a:t>experiment starts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</a:rPr>
                        <a:t>Public </a:t>
                      </a:r>
                      <a:r>
                        <a:rPr lang="en-GB" sz="1800" u="none" strike="noStrike" dirty="0">
                          <a:effectLst/>
                        </a:rPr>
                        <a:t>directly after experiment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not in policy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not in </a:t>
                      </a:r>
                      <a:r>
                        <a:rPr lang="en-GB" sz="1800" u="none" strike="noStrike" dirty="0" smtClean="0">
                          <a:effectLst/>
                        </a:rPr>
                        <a:t>policy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2012000953"/>
                  </a:ext>
                </a:extLst>
              </a:tr>
              <a:tr h="110972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DOI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What are DOIs defined for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raw data + processed if they exist on the archive storage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raw data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data sets (blurry)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raw data files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raw data + metadata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69844"/>
                  </a:ext>
                </a:extLst>
              </a:tr>
              <a:tr h="276422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Proposals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What access to proposals is foreseen in DP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Proposal team (which includes local contact,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PI</a:t>
                      </a:r>
                      <a:r>
                        <a:rPr lang="en-US" sz="1800" u="none" strike="noStrike" dirty="0">
                          <a:effectLst/>
                        </a:rPr>
                        <a:t>, experimental team, local beamline staff, admins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proposal team, experiment team, members of review panel, XFEL staff, those authorized by PI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not defined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experimental team and staff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42770118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981200" y="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ctr" defTabSz="457200" rtl="0" eaLnBrk="1" latinLnBrk="0" hangingPunct="1">
              <a:spcBef>
                <a:spcPct val="0"/>
              </a:spcBef>
              <a:buNone/>
              <a:defRPr sz="2900" b="1" i="0" kern="1200">
                <a:solidFill>
                  <a:srgbClr val="4C4D4F"/>
                </a:solidFill>
                <a:latin typeface="Muli" pitchFamily="2" charset="77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rgbClr val="9C3F61"/>
                </a:solidFill>
              </a:rPr>
              <a:t>Updating </a:t>
            </a:r>
            <a:r>
              <a:rPr lang="en-US" dirty="0" err="1" smtClean="0">
                <a:solidFill>
                  <a:srgbClr val="9C3F61"/>
                </a:solidFill>
              </a:rPr>
              <a:t>PaN</a:t>
            </a:r>
            <a:r>
              <a:rPr lang="en-US" dirty="0" smtClean="0">
                <a:solidFill>
                  <a:srgbClr val="9C3F61"/>
                </a:solidFill>
              </a:rPr>
              <a:t> Data Policy framework</a:t>
            </a:r>
            <a:endParaRPr lang="en-US" dirty="0">
              <a:solidFill>
                <a:srgbClr val="9C3F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3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622946"/>
              </p:ext>
            </p:extLst>
          </p:nvPr>
        </p:nvGraphicFramePr>
        <p:xfrm>
          <a:off x="228600" y="601261"/>
          <a:ext cx="11734801" cy="5715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9490">
                  <a:extLst>
                    <a:ext uri="{9D8B030D-6E8A-4147-A177-3AD203B41FA5}">
                      <a16:colId xmlns:a16="http://schemas.microsoft.com/office/drawing/2014/main" val="1077780700"/>
                    </a:ext>
                  </a:extLst>
                </a:gridCol>
                <a:gridCol w="2244895">
                  <a:extLst>
                    <a:ext uri="{9D8B030D-6E8A-4147-A177-3AD203B41FA5}">
                      <a16:colId xmlns:a16="http://schemas.microsoft.com/office/drawing/2014/main" val="2818526054"/>
                    </a:ext>
                  </a:extLst>
                </a:gridCol>
                <a:gridCol w="1997351">
                  <a:extLst>
                    <a:ext uri="{9D8B030D-6E8A-4147-A177-3AD203B41FA5}">
                      <a16:colId xmlns:a16="http://schemas.microsoft.com/office/drawing/2014/main" val="1185108962"/>
                    </a:ext>
                  </a:extLst>
                </a:gridCol>
                <a:gridCol w="1534723">
                  <a:extLst>
                    <a:ext uri="{9D8B030D-6E8A-4147-A177-3AD203B41FA5}">
                      <a16:colId xmlns:a16="http://schemas.microsoft.com/office/drawing/2014/main" val="3204044268"/>
                    </a:ext>
                  </a:extLst>
                </a:gridCol>
                <a:gridCol w="1425624">
                  <a:extLst>
                    <a:ext uri="{9D8B030D-6E8A-4147-A177-3AD203B41FA5}">
                      <a16:colId xmlns:a16="http://schemas.microsoft.com/office/drawing/2014/main" val="1485173716"/>
                    </a:ext>
                  </a:extLst>
                </a:gridCol>
                <a:gridCol w="808563">
                  <a:extLst>
                    <a:ext uri="{9D8B030D-6E8A-4147-A177-3AD203B41FA5}">
                      <a16:colId xmlns:a16="http://schemas.microsoft.com/office/drawing/2014/main" val="4200268004"/>
                    </a:ext>
                  </a:extLst>
                </a:gridCol>
                <a:gridCol w="1734155">
                  <a:extLst>
                    <a:ext uri="{9D8B030D-6E8A-4147-A177-3AD203B41FA5}">
                      <a16:colId xmlns:a16="http://schemas.microsoft.com/office/drawing/2014/main" val="569771647"/>
                    </a:ext>
                  </a:extLst>
                </a:gridCol>
              </a:tblGrid>
              <a:tr h="93352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Policy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Description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ILL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ESRF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XFEL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ESS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CERIC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2582828699"/>
                  </a:ext>
                </a:extLst>
              </a:tr>
              <a:tr h="280740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baseline="0" dirty="0">
                          <a:effectLst/>
                        </a:rPr>
                        <a:t>Good practices</a:t>
                      </a:r>
                      <a:endParaRPr lang="en-GB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>
                          <a:effectLst/>
                        </a:rPr>
                        <a:t>What good practices are listed in the DP (link to details)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</a:rPr>
                        <a:t>Very few, but need to cite the DOI in every related publication)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baseline="0" dirty="0" smtClean="0">
                          <a:effectLst/>
                        </a:rPr>
                        <a:t>Completeness </a:t>
                      </a:r>
                      <a:r>
                        <a:rPr lang="en-GB" sz="1800" u="none" strike="noStrike" baseline="0" dirty="0">
                          <a:effectLst/>
                        </a:rPr>
                        <a:t>of metadata</a:t>
                      </a:r>
                      <a:endParaRPr lang="en-GB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 smtClean="0">
                          <a:effectLst/>
                        </a:rPr>
                        <a:t>Completeness </a:t>
                      </a:r>
                      <a:r>
                        <a:rPr lang="en-US" sz="1800" u="none" strike="noStrike" baseline="0" dirty="0">
                          <a:effectLst/>
                        </a:rPr>
                        <a:t>of metadata, linking results of data analysis to the raw data 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baseline="0" dirty="0">
                          <a:effectLst/>
                        </a:rPr>
                        <a:t>none defined</a:t>
                      </a:r>
                      <a:endParaRPr lang="en-GB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 smtClean="0">
                          <a:effectLst/>
                        </a:rPr>
                        <a:t>Completeness </a:t>
                      </a:r>
                      <a:r>
                        <a:rPr lang="en-US" sz="1800" u="none" strike="noStrike" baseline="0" dirty="0">
                          <a:effectLst/>
                        </a:rPr>
                        <a:t>of metadata, facility help to capture of metadata, 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collaborations </a:t>
                      </a:r>
                      <a:r>
                        <a:rPr lang="en-US" sz="1800" u="none" strike="noStrike" baseline="0" dirty="0">
                          <a:effectLst/>
                        </a:rPr>
                        <a:t>between PI and 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researchers</a:t>
                      </a:r>
                      <a:r>
                        <a:rPr lang="en-US" sz="1800" u="none" strike="noStrike" baseline="0" dirty="0">
                          <a:effectLst/>
                        </a:rPr>
                        <a:t>, linking results of data analysis to the raw data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487763"/>
                  </a:ext>
                </a:extLst>
              </a:tr>
              <a:tr h="56694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baseline="0" dirty="0">
                          <a:effectLst/>
                        </a:rPr>
                        <a:t>Publication</a:t>
                      </a:r>
                      <a:endParaRPr lang="en-GB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baseline="0">
                          <a:effectLst/>
                        </a:rPr>
                        <a:t>How to cite data</a:t>
                      </a:r>
                      <a:endParaRPr lang="en-GB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</a:rPr>
                        <a:t>Citing 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DOI </a:t>
                      </a:r>
                      <a:r>
                        <a:rPr lang="en-US" sz="1800" u="none" strike="noStrike" baseline="0" dirty="0">
                          <a:effectLst/>
                        </a:rPr>
                        <a:t>is mandatory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baseline="0" dirty="0" smtClean="0">
                          <a:effectLst/>
                        </a:rPr>
                        <a:t>Citing </a:t>
                      </a:r>
                      <a:r>
                        <a:rPr lang="en-GB" sz="1800" u="none" strike="noStrike" baseline="0" dirty="0">
                          <a:effectLst/>
                        </a:rPr>
                        <a:t>DOI is mandatory</a:t>
                      </a:r>
                      <a:endParaRPr lang="en-GB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</a:rPr>
                        <a:t>Citing 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PID of </a:t>
                      </a:r>
                      <a:r>
                        <a:rPr lang="en-US" sz="1800" u="none" strike="noStrike" baseline="0" dirty="0">
                          <a:effectLst/>
                        </a:rPr>
                        <a:t>data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baseline="0">
                          <a:effectLst/>
                        </a:rPr>
                        <a:t>DOI</a:t>
                      </a:r>
                      <a:endParaRPr lang="en-GB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baseline="0" dirty="0">
                          <a:effectLst/>
                        </a:rPr>
                        <a:t>unique identifier</a:t>
                      </a:r>
                      <a:endParaRPr lang="en-GB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3936692750"/>
                  </a:ext>
                </a:extLst>
              </a:tr>
              <a:tr h="140711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baseline="0" dirty="0">
                          <a:effectLst/>
                        </a:rPr>
                        <a:t>Proprietary data</a:t>
                      </a:r>
                      <a:endParaRPr lang="en-GB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effectLst/>
                        </a:rPr>
                        <a:t>How industrial/commercial data are treated in the DP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>
                          <a:effectLst/>
                        </a:rPr>
                        <a:t>Separate DP from the general one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>
                          <a:effectLst/>
                        </a:rPr>
                        <a:t>explicitly excluded, metadata can be stored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baseline="0">
                          <a:effectLst/>
                        </a:rPr>
                        <a:t>explicitly excluded from DP</a:t>
                      </a:r>
                      <a:endParaRPr lang="en-GB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>
                          <a:effectLst/>
                        </a:rPr>
                        <a:t>not defined will be added later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</a:rPr>
                        <a:t>an agreement must be established</a:t>
                      </a:r>
                      <a:br>
                        <a:rPr lang="en-US" sz="1800" u="none" strike="noStrike" baseline="0" dirty="0">
                          <a:effectLst/>
                        </a:rPr>
                      </a:b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275110911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981200" y="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ctr" defTabSz="457200" rtl="0" eaLnBrk="1" latinLnBrk="0" hangingPunct="1">
              <a:spcBef>
                <a:spcPct val="0"/>
              </a:spcBef>
              <a:buNone/>
              <a:defRPr sz="2900" b="1" i="0" kern="1200">
                <a:solidFill>
                  <a:srgbClr val="4C4D4F"/>
                </a:solidFill>
                <a:latin typeface="Muli" pitchFamily="2" charset="77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rgbClr val="9C3F61"/>
                </a:solidFill>
              </a:rPr>
              <a:t>Updating </a:t>
            </a:r>
            <a:r>
              <a:rPr lang="en-US" dirty="0" err="1" smtClean="0">
                <a:solidFill>
                  <a:srgbClr val="9C3F61"/>
                </a:solidFill>
              </a:rPr>
              <a:t>PaN</a:t>
            </a:r>
            <a:r>
              <a:rPr lang="en-US" dirty="0" smtClean="0">
                <a:solidFill>
                  <a:srgbClr val="9C3F61"/>
                </a:solidFill>
              </a:rPr>
              <a:t> Data Policy framework</a:t>
            </a:r>
            <a:endParaRPr lang="en-US" dirty="0">
              <a:solidFill>
                <a:srgbClr val="9C3F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94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37844"/>
              </p:ext>
            </p:extLst>
          </p:nvPr>
        </p:nvGraphicFramePr>
        <p:xfrm>
          <a:off x="304794" y="527966"/>
          <a:ext cx="11734805" cy="5770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9491">
                  <a:extLst>
                    <a:ext uri="{9D8B030D-6E8A-4147-A177-3AD203B41FA5}">
                      <a16:colId xmlns:a16="http://schemas.microsoft.com/office/drawing/2014/main" val="936303107"/>
                    </a:ext>
                  </a:extLst>
                </a:gridCol>
                <a:gridCol w="3085021">
                  <a:extLst>
                    <a:ext uri="{9D8B030D-6E8A-4147-A177-3AD203B41FA5}">
                      <a16:colId xmlns:a16="http://schemas.microsoft.com/office/drawing/2014/main" val="3698742164"/>
                    </a:ext>
                  </a:extLst>
                </a:gridCol>
                <a:gridCol w="1883386">
                  <a:extLst>
                    <a:ext uri="{9D8B030D-6E8A-4147-A177-3AD203B41FA5}">
                      <a16:colId xmlns:a16="http://schemas.microsoft.com/office/drawing/2014/main" val="2226832405"/>
                    </a:ext>
                  </a:extLst>
                </a:gridCol>
                <a:gridCol w="1922496">
                  <a:extLst>
                    <a:ext uri="{9D8B030D-6E8A-4147-A177-3AD203B41FA5}">
                      <a16:colId xmlns:a16="http://schemas.microsoft.com/office/drawing/2014/main" val="3288266172"/>
                    </a:ext>
                  </a:extLst>
                </a:gridCol>
                <a:gridCol w="797012">
                  <a:extLst>
                    <a:ext uri="{9D8B030D-6E8A-4147-A177-3AD203B41FA5}">
                      <a16:colId xmlns:a16="http://schemas.microsoft.com/office/drawing/2014/main" val="1336376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2027623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868193267"/>
                    </a:ext>
                  </a:extLst>
                </a:gridCol>
              </a:tblGrid>
              <a:tr h="35270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Policy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Description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ILL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ESRF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XFEL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ESS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</a:rPr>
                        <a:t>CERIC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897539872"/>
                  </a:ext>
                </a:extLst>
              </a:tr>
              <a:tr h="86014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Metadata catalogue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What metadata catalogue is mentioned in the DP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sng" strike="noStrike">
                          <a:effectLst/>
                          <a:hlinkClick r:id="rId2"/>
                        </a:rPr>
                        <a:t>https://data.ill.eu</a:t>
                      </a:r>
                      <a:endParaRPr lang="en-GB" sz="18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  <a:hlinkClick r:id="rId3"/>
                        </a:rPr>
                        <a:t>https://data.esrf.fr</a:t>
                      </a:r>
                      <a:r>
                        <a:rPr lang="en-GB" sz="1800" u="none" strike="noStrike" dirty="0" smtClean="0">
                          <a:effectLst/>
                        </a:rPr>
                        <a:t>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none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none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1991293216"/>
                  </a:ext>
                </a:extLst>
              </a:tr>
              <a:tr h="5451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Embargo period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The length of the embargo period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3 to 5 years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3 years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3 years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3 years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not defined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3395211340"/>
                  </a:ext>
                </a:extLst>
              </a:tr>
              <a:tr h="11445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Extending </a:t>
                      </a:r>
                      <a:r>
                        <a:rPr lang="en-GB" sz="1800" b="1" u="none" strike="noStrike" dirty="0" smtClean="0">
                          <a:effectLst/>
                        </a:rPr>
                        <a:t>embargo </a:t>
                      </a:r>
                      <a:r>
                        <a:rPr lang="en-GB" sz="1800" b="1" u="none" strike="noStrike" dirty="0">
                          <a:effectLst/>
                        </a:rPr>
                        <a:t>period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Conditions under which the embargo period </a:t>
                      </a:r>
                      <a:r>
                        <a:rPr lang="en-US" sz="1800" u="none" strike="noStrike" dirty="0" smtClean="0">
                          <a:effectLst/>
                        </a:rPr>
                        <a:t>can </a:t>
                      </a:r>
                      <a:r>
                        <a:rPr lang="en-US" sz="1800" u="none" strike="noStrike" dirty="0">
                          <a:effectLst/>
                        </a:rPr>
                        <a:t>be extended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 request could be made to the science director.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on request of PI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defined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defined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defined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767107"/>
                  </a:ext>
                </a:extLst>
              </a:tr>
              <a:tr h="19977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Principal Investigator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Role of the PI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Could grant access to data to other scientist. Could also "open" the data at any time.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can extend embargo, mint dois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defined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defined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defined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2161746926"/>
                  </a:ext>
                </a:extLst>
              </a:tr>
              <a:tr h="86014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E-logbook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</a:rPr>
                        <a:t>Role of E-logbooks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E-logbook is part of the metadata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not defined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not defined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not defined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defined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0257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981200" y="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ctr" defTabSz="457200" rtl="0" eaLnBrk="1" latinLnBrk="0" hangingPunct="1">
              <a:spcBef>
                <a:spcPct val="0"/>
              </a:spcBef>
              <a:buNone/>
              <a:defRPr sz="2900" b="1" i="0" kern="1200">
                <a:solidFill>
                  <a:srgbClr val="4C4D4F"/>
                </a:solidFill>
                <a:latin typeface="Muli" pitchFamily="2" charset="77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rgbClr val="9C3F61"/>
                </a:solidFill>
              </a:rPr>
              <a:t>Updating </a:t>
            </a:r>
            <a:r>
              <a:rPr lang="en-US" dirty="0" err="1" smtClean="0">
                <a:solidFill>
                  <a:srgbClr val="9C3F61"/>
                </a:solidFill>
              </a:rPr>
              <a:t>PaN</a:t>
            </a:r>
            <a:r>
              <a:rPr lang="en-US" dirty="0" smtClean="0">
                <a:solidFill>
                  <a:srgbClr val="9C3F61"/>
                </a:solidFill>
              </a:rPr>
              <a:t> Data Policy framework</a:t>
            </a:r>
            <a:endParaRPr lang="en-US" dirty="0">
              <a:solidFill>
                <a:srgbClr val="9C3F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34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87846"/>
              </p:ext>
            </p:extLst>
          </p:nvPr>
        </p:nvGraphicFramePr>
        <p:xfrm>
          <a:off x="228600" y="598396"/>
          <a:ext cx="11811001" cy="6187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956">
                  <a:extLst>
                    <a:ext uri="{9D8B030D-6E8A-4147-A177-3AD203B41FA5}">
                      <a16:colId xmlns:a16="http://schemas.microsoft.com/office/drawing/2014/main" val="2353118822"/>
                    </a:ext>
                  </a:extLst>
                </a:gridCol>
                <a:gridCol w="2066191">
                  <a:extLst>
                    <a:ext uri="{9D8B030D-6E8A-4147-A177-3AD203B41FA5}">
                      <a16:colId xmlns:a16="http://schemas.microsoft.com/office/drawing/2014/main" val="1075219749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3439356719"/>
                    </a:ext>
                  </a:extLst>
                </a:gridCol>
                <a:gridCol w="1565964">
                  <a:extLst>
                    <a:ext uri="{9D8B030D-6E8A-4147-A177-3AD203B41FA5}">
                      <a16:colId xmlns:a16="http://schemas.microsoft.com/office/drawing/2014/main" val="3752597377"/>
                    </a:ext>
                  </a:extLst>
                </a:gridCol>
                <a:gridCol w="1486152">
                  <a:extLst>
                    <a:ext uri="{9D8B030D-6E8A-4147-A177-3AD203B41FA5}">
                      <a16:colId xmlns:a16="http://schemas.microsoft.com/office/drawing/2014/main" val="990988459"/>
                    </a:ext>
                  </a:extLst>
                </a:gridCol>
                <a:gridCol w="1347882">
                  <a:extLst>
                    <a:ext uri="{9D8B030D-6E8A-4147-A177-3AD203B41FA5}">
                      <a16:colId xmlns:a16="http://schemas.microsoft.com/office/drawing/2014/main" val="16308923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6397121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Policy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Description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ILL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ESRF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XFEL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ESS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</a:rPr>
                        <a:t>CERIC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3374366156"/>
                  </a:ext>
                </a:extLst>
              </a:tr>
              <a:tr h="11878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Ownership of IP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Who owns the IP produced from the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The person who produce the results form the data.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the team who generate the data from which the ip is derived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determined by the contractual obligations of the person(s) performing the analysis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defined for processed data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defined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2153796939"/>
                  </a:ext>
                </a:extLst>
              </a:tr>
              <a:tr h="12277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Enforcement of DP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How is the DP enforced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The acceptance of the DP is mandatory for the </a:t>
                      </a:r>
                      <a:r>
                        <a:rPr lang="en-US" sz="1400" u="none" strike="noStrike" dirty="0" smtClean="0">
                          <a:effectLst/>
                        </a:rPr>
                        <a:t>submission </a:t>
                      </a:r>
                      <a:r>
                        <a:rPr lang="en-US" sz="1400" u="none" strike="noStrike" dirty="0">
                          <a:effectLst/>
                        </a:rPr>
                        <a:t>of a </a:t>
                      </a:r>
                      <a:r>
                        <a:rPr lang="en-US" sz="1400" u="none" strike="noStrike" dirty="0" smtClean="0">
                          <a:effectLst/>
                        </a:rPr>
                        <a:t>proposal. </a:t>
                      </a:r>
                      <a:r>
                        <a:rPr lang="en-US" sz="1400" u="none" strike="noStrike" dirty="0">
                          <a:effectLst/>
                        </a:rPr>
                        <a:t>Raw data are preserved </a:t>
                      </a:r>
                      <a:r>
                        <a:rPr lang="en-US" sz="1400" u="none" strike="noStrike" dirty="0" smtClean="0">
                          <a:effectLst/>
                        </a:rPr>
                        <a:t>automatically. </a:t>
                      </a:r>
                      <a:r>
                        <a:rPr lang="en-US" sz="1400" u="none" strike="noStrike" dirty="0">
                          <a:effectLst/>
                        </a:rPr>
                        <a:t>The difficult part is the citation of DOIs in related articles.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automatic procedures as part of experiments, trust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not defined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2479942661"/>
                  </a:ext>
                </a:extLst>
              </a:tr>
              <a:tr h="16325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Process of accepting DP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Describes the process how the DP was accepted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 years of internal discussions before reaching agreement with the ILL scientits. Dp has been presented to our shareholders and accepted.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presentations to EXPD, discussions with Directors, endorsement by SAC and Council, accepted by Users at proposal submission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Upon registration in User Portal and for subsequent version upon first login after change is made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acceptance by ESS council;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for Users default agreement at proposal submission;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2705814341"/>
                  </a:ext>
                </a:extLst>
              </a:tr>
              <a:tr h="1062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Process of accepting changes to DP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Describes the change process for the DP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Discussions take place in an internal group of scientific representatives + User office and </a:t>
                      </a:r>
                      <a:r>
                        <a:rPr lang="en-US" sz="1400" u="none" strike="noStrike" dirty="0" smtClean="0">
                          <a:effectLst/>
                        </a:rPr>
                        <a:t>IT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presented </a:t>
                      </a:r>
                      <a:r>
                        <a:rPr lang="en-US" sz="1400" u="none" strike="noStrike" dirty="0">
                          <a:effectLst/>
                        </a:rPr>
                        <a:t>to the board of directors for validation.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Not defined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 scope of ESS structure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819040"/>
                  </a:ext>
                </a:extLst>
              </a:tr>
              <a:tr h="59702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Review of DP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Who reviewed the DP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Not defined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No-one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all ESS internal stakeholders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25118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981200" y="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ctr" defTabSz="457200" rtl="0" eaLnBrk="1" latinLnBrk="0" hangingPunct="1">
              <a:spcBef>
                <a:spcPct val="0"/>
              </a:spcBef>
              <a:buNone/>
              <a:defRPr sz="2900" b="1" i="0" kern="1200">
                <a:solidFill>
                  <a:srgbClr val="4C4D4F"/>
                </a:solidFill>
                <a:latin typeface="Muli" pitchFamily="2" charset="77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rgbClr val="9C3F61"/>
                </a:solidFill>
              </a:rPr>
              <a:t>Updating </a:t>
            </a:r>
            <a:r>
              <a:rPr lang="en-US" dirty="0" err="1" smtClean="0">
                <a:solidFill>
                  <a:srgbClr val="9C3F61"/>
                </a:solidFill>
              </a:rPr>
              <a:t>PaN</a:t>
            </a:r>
            <a:r>
              <a:rPr lang="en-US" dirty="0" smtClean="0">
                <a:solidFill>
                  <a:srgbClr val="9C3F61"/>
                </a:solidFill>
              </a:rPr>
              <a:t> Data Policy framework</a:t>
            </a:r>
            <a:endParaRPr lang="en-US" dirty="0">
              <a:solidFill>
                <a:srgbClr val="9C3F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17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64326"/>
              </p:ext>
            </p:extLst>
          </p:nvPr>
        </p:nvGraphicFramePr>
        <p:xfrm>
          <a:off x="228600" y="323784"/>
          <a:ext cx="11734797" cy="6530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9490">
                  <a:extLst>
                    <a:ext uri="{9D8B030D-6E8A-4147-A177-3AD203B41FA5}">
                      <a16:colId xmlns:a16="http://schemas.microsoft.com/office/drawing/2014/main" val="1854107869"/>
                    </a:ext>
                  </a:extLst>
                </a:gridCol>
                <a:gridCol w="3372558">
                  <a:extLst>
                    <a:ext uri="{9D8B030D-6E8A-4147-A177-3AD203B41FA5}">
                      <a16:colId xmlns:a16="http://schemas.microsoft.com/office/drawing/2014/main" val="3059526511"/>
                    </a:ext>
                  </a:extLst>
                </a:gridCol>
                <a:gridCol w="1595847">
                  <a:extLst>
                    <a:ext uri="{9D8B030D-6E8A-4147-A177-3AD203B41FA5}">
                      <a16:colId xmlns:a16="http://schemas.microsoft.com/office/drawing/2014/main" val="2835690649"/>
                    </a:ext>
                  </a:extLst>
                </a:gridCol>
                <a:gridCol w="1119305">
                  <a:extLst>
                    <a:ext uri="{9D8B030D-6E8A-4147-A177-3AD203B41FA5}">
                      <a16:colId xmlns:a16="http://schemas.microsoft.com/office/drawing/2014/main" val="1095284798"/>
                    </a:ext>
                  </a:extLst>
                </a:gridCol>
                <a:gridCol w="1114880">
                  <a:extLst>
                    <a:ext uri="{9D8B030D-6E8A-4147-A177-3AD203B41FA5}">
                      <a16:colId xmlns:a16="http://schemas.microsoft.com/office/drawing/2014/main" val="4165944154"/>
                    </a:ext>
                  </a:extLst>
                </a:gridCol>
                <a:gridCol w="1171118">
                  <a:extLst>
                    <a:ext uri="{9D8B030D-6E8A-4147-A177-3AD203B41FA5}">
                      <a16:colId xmlns:a16="http://schemas.microsoft.com/office/drawing/2014/main" val="3263674430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429379684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Policy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Description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ILL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ESRF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XFEL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ESS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</a:rPr>
                        <a:t>CERIC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3662928437"/>
                  </a:ext>
                </a:extLst>
              </a:tr>
              <a:tr h="7934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ORCID ID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How ORCID ID's are mentioned in the DP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Mentioned </a:t>
                      </a:r>
                      <a:r>
                        <a:rPr lang="en-US" sz="1800" u="none" strike="noStrike" dirty="0">
                          <a:effectLst/>
                        </a:rPr>
                        <a:t>only in the privacy </a:t>
                      </a:r>
                      <a:r>
                        <a:rPr lang="en-US" sz="1800" u="none" strike="noStrike" dirty="0" smtClean="0">
                          <a:effectLst/>
                        </a:rPr>
                        <a:t>policy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</a:rPr>
                        <a:t>no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</a:rPr>
                        <a:t>no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762134"/>
                  </a:ext>
                </a:extLst>
              </a:tr>
              <a:tr h="31947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Uploading of results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Can processed results be uploaded to the DP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</a:rPr>
                        <a:t>yes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</a:rPr>
                        <a:t>yes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</a:rPr>
                        <a:t>yes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19524"/>
                  </a:ext>
                </a:extLst>
              </a:tr>
              <a:tr h="53402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Licence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Licence</a:t>
                      </a:r>
                      <a:r>
                        <a:rPr lang="en-US" sz="1800" u="none" strike="noStrike" dirty="0">
                          <a:effectLst/>
                        </a:rPr>
                        <a:t> under which data are made available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CC BY 4.0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CC BY 4.0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CC BY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not </a:t>
                      </a:r>
                      <a:r>
                        <a:rPr lang="en-GB" sz="1800" u="none" strike="noStrike" dirty="0" smtClean="0">
                          <a:effectLst/>
                        </a:rPr>
                        <a:t>defined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not defined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/>
                </a:tc>
                <a:extLst>
                  <a:ext uri="{0D108BD9-81ED-4DB2-BD59-A6C34878D82A}">
                    <a16:rowId xmlns:a16="http://schemas.microsoft.com/office/drawing/2014/main" val="462661378"/>
                  </a:ext>
                </a:extLst>
              </a:tr>
              <a:tr h="7934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Anonymous access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</a:rPr>
                        <a:t>Is anonymous access allowed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</a:rPr>
                        <a:t>no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58114"/>
                  </a:ext>
                </a:extLst>
              </a:tr>
              <a:tr h="131223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Implementation of DP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How complete is the DP for all data produced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Complete, but can always be </a:t>
                      </a:r>
                      <a:r>
                        <a:rPr lang="en-US" sz="1800" u="none" strike="noStrike" dirty="0" smtClean="0">
                          <a:effectLst/>
                        </a:rPr>
                        <a:t>improved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50% </a:t>
                      </a:r>
                      <a:r>
                        <a:rPr lang="en-US" sz="1800" u="none" strike="noStrike" dirty="0">
                          <a:effectLst/>
                        </a:rPr>
                        <a:t>of </a:t>
                      </a:r>
                      <a:r>
                        <a:rPr lang="en-US" sz="1800" u="none" strike="noStrike" dirty="0" smtClean="0">
                          <a:effectLst/>
                        </a:rPr>
                        <a:t>beamlines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smtClean="0">
                          <a:effectLst/>
                        </a:rPr>
                        <a:t>raw</a:t>
                      </a:r>
                      <a:r>
                        <a:rPr lang="en-GB" sz="1800" u="none" strike="noStrike" dirty="0">
                          <a:effectLst/>
                        </a:rPr>
                        <a:t>, </a:t>
                      </a:r>
                      <a:r>
                        <a:rPr lang="en-GB" sz="1800" u="none" strike="noStrike" dirty="0" smtClean="0">
                          <a:effectLst/>
                        </a:rPr>
                        <a:t>processed </a:t>
                      </a:r>
                      <a:r>
                        <a:rPr lang="en-GB" sz="1800" u="none" strike="noStrike" dirty="0">
                          <a:effectLst/>
                        </a:rPr>
                        <a:t>results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raw processed,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analysed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data are discussed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/>
                </a:tc>
                <a:extLst>
                  <a:ext uri="{0D108BD9-81ED-4DB2-BD59-A6C34878D82A}">
                    <a16:rowId xmlns:a16="http://schemas.microsoft.com/office/drawing/2014/main" val="3463012788"/>
                  </a:ext>
                </a:extLst>
              </a:tr>
              <a:tr h="1052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Date of completion of DP implementation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When will the DP be completely implemented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2012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2020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fairly </a:t>
                      </a:r>
                      <a:r>
                        <a:rPr lang="en-US" sz="1800" u="none" strike="noStrike" dirty="0">
                          <a:effectLst/>
                        </a:rPr>
                        <a:t>complete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from day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in progress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61745"/>
                  </a:ext>
                </a:extLst>
              </a:tr>
              <a:tr h="534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Does your DP include DOIs for non scientific 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no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 e.g.</a:t>
                      </a:r>
                      <a:r>
                        <a:rPr lang="en-GB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documents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0" marR="7150" marT="715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504110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981200" y="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ctr" defTabSz="457200" rtl="0" eaLnBrk="1" latinLnBrk="0" hangingPunct="1">
              <a:spcBef>
                <a:spcPct val="0"/>
              </a:spcBef>
              <a:buNone/>
              <a:defRPr sz="2900" b="1" i="0" kern="1200">
                <a:solidFill>
                  <a:srgbClr val="4C4D4F"/>
                </a:solidFill>
                <a:latin typeface="Muli" pitchFamily="2" charset="77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rgbClr val="9C3F61"/>
                </a:solidFill>
              </a:rPr>
              <a:t>Updating </a:t>
            </a:r>
            <a:r>
              <a:rPr lang="en-US" dirty="0" err="1" smtClean="0">
                <a:solidFill>
                  <a:srgbClr val="9C3F61"/>
                </a:solidFill>
              </a:rPr>
              <a:t>PaN</a:t>
            </a:r>
            <a:r>
              <a:rPr lang="en-US" dirty="0" smtClean="0">
                <a:solidFill>
                  <a:srgbClr val="9C3F61"/>
                </a:solidFill>
              </a:rPr>
              <a:t> Data Policy framework</a:t>
            </a:r>
            <a:endParaRPr lang="en-US" dirty="0">
              <a:solidFill>
                <a:srgbClr val="9C3F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91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71" y="304800"/>
            <a:ext cx="8873729" cy="446276"/>
          </a:xfrm>
        </p:spPr>
        <p:txBody>
          <a:bodyPr/>
          <a:lstStyle/>
          <a:p>
            <a:r>
              <a:rPr lang="en-US" dirty="0" smtClean="0">
                <a:solidFill>
                  <a:srgbClr val="A85877"/>
                </a:solidFill>
              </a:rPr>
              <a:t>Data Policy implementation BEST PRACTICES</a:t>
            </a:r>
            <a:endParaRPr lang="en-US" dirty="0">
              <a:solidFill>
                <a:srgbClr val="A8587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being gathered in </a:t>
            </a:r>
            <a:r>
              <a:rPr lang="en-US" dirty="0"/>
              <a:t>google doc: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hlinkClick r:id="rId2"/>
              </a:rPr>
              <a:t>https://</a:t>
            </a:r>
            <a:r>
              <a:rPr lang="en-US" b="0" dirty="0" smtClean="0">
                <a:hlinkClick r:id="rId2"/>
              </a:rPr>
              <a:t>docs.google.com/document/d/1TvlkRYgxduADzDeeNjsyReVDtyibnGpp5oH9cFiXpfM/edit?usp=sharing</a:t>
            </a:r>
            <a:r>
              <a:rPr lang="en-US" b="0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Next step </a:t>
            </a:r>
            <a:r>
              <a:rPr lang="en-US" b="0" dirty="0" smtClean="0"/>
              <a:t>is to write them up collectively as a </a:t>
            </a:r>
            <a:r>
              <a:rPr lang="en-US" dirty="0" smtClean="0"/>
              <a:t>Handbook of Best Practices</a:t>
            </a:r>
            <a:r>
              <a:rPr lang="en-US" b="0" dirty="0" smtClean="0"/>
              <a:t> in a collective sprint session e.g. Open </a:t>
            </a:r>
            <a:r>
              <a:rPr lang="en-US" b="0" dirty="0"/>
              <a:t>Science Training Handbook (</a:t>
            </a:r>
            <a:r>
              <a:rPr lang="en-US" b="0" dirty="0">
                <a:hlinkClick r:id="rId3"/>
              </a:rPr>
              <a:t>https://open-science-training-handbook.gitbook.io/book</a:t>
            </a:r>
            <a:r>
              <a:rPr lang="en-US" b="0" dirty="0" smtClean="0">
                <a:hlinkClick r:id="rId3"/>
              </a:rPr>
              <a:t>/</a:t>
            </a:r>
            <a:r>
              <a:rPr lang="en-US" b="0" dirty="0" smtClean="0"/>
              <a:t>)</a:t>
            </a:r>
          </a:p>
          <a:p>
            <a:endParaRPr lang="en-US" b="0" dirty="0"/>
          </a:p>
          <a:p>
            <a:r>
              <a:rPr lang="en-US" dirty="0" smtClean="0"/>
              <a:t>FAIR WG</a:t>
            </a:r>
            <a:r>
              <a:rPr lang="en-US" b="0" dirty="0" smtClean="0"/>
              <a:t> has expressed interest in this document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3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C3F61"/>
                </a:solidFill>
              </a:rPr>
              <a:t>Talk overview</a:t>
            </a:r>
            <a:endParaRPr lang="en-US" dirty="0">
              <a:solidFill>
                <a:srgbClr val="9C3F6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1195824" cy="4215639"/>
          </a:xfrm>
        </p:spPr>
        <p:txBody>
          <a:bodyPr/>
          <a:lstStyle/>
          <a:p>
            <a:r>
              <a:rPr lang="en-US" dirty="0" smtClean="0"/>
              <a:t>Objectives, Tasks, Deliverables, KPIs</a:t>
            </a:r>
          </a:p>
          <a:p>
            <a:endParaRPr lang="en-US" dirty="0"/>
          </a:p>
          <a:p>
            <a:r>
              <a:rPr lang="en-US" dirty="0" smtClean="0"/>
              <a:t>Input from FAIR </a:t>
            </a:r>
            <a:r>
              <a:rPr lang="en-US" dirty="0" err="1" smtClean="0"/>
              <a:t>organisations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Updating the Data Policy framework</a:t>
            </a:r>
          </a:p>
          <a:p>
            <a:endParaRPr lang="en-US" dirty="0"/>
          </a:p>
          <a:p>
            <a:r>
              <a:rPr lang="en-US" dirty="0" smtClean="0"/>
              <a:t>Best practices for implementing Data Policy</a:t>
            </a:r>
          </a:p>
          <a:p>
            <a:endParaRPr lang="en-US" dirty="0"/>
          </a:p>
          <a:p>
            <a:r>
              <a:rPr lang="en-US" dirty="0" smtClean="0"/>
              <a:t>Data Management Plan templates</a:t>
            </a:r>
          </a:p>
          <a:p>
            <a:endParaRPr lang="en-US" dirty="0"/>
          </a:p>
          <a:p>
            <a:r>
              <a:rPr lang="en-US" dirty="0" smtClean="0"/>
              <a:t>Spending profile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71" y="304800"/>
            <a:ext cx="8873729" cy="446276"/>
          </a:xfrm>
        </p:spPr>
        <p:txBody>
          <a:bodyPr/>
          <a:lstStyle/>
          <a:p>
            <a:r>
              <a:rPr lang="en-US" dirty="0" smtClean="0">
                <a:solidFill>
                  <a:srgbClr val="A85877"/>
                </a:solidFill>
              </a:rPr>
              <a:t>Data Management Plan Templates</a:t>
            </a:r>
            <a:endParaRPr lang="en-US" dirty="0">
              <a:solidFill>
                <a:srgbClr val="A8587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whom and when?</a:t>
            </a:r>
          </a:p>
          <a:p>
            <a:endParaRPr lang="en-US" dirty="0"/>
          </a:p>
          <a:p>
            <a:r>
              <a:rPr lang="en-US" dirty="0" smtClean="0"/>
              <a:t>Vision: </a:t>
            </a:r>
          </a:p>
          <a:p>
            <a:endParaRPr lang="en-US" dirty="0"/>
          </a:p>
          <a:p>
            <a:pPr lvl="1"/>
            <a:r>
              <a:rPr lang="en-US" dirty="0" smtClean="0"/>
              <a:t>provide a service to fill in DMP templates for users who require a DMP for their funding agency</a:t>
            </a:r>
          </a:p>
          <a:p>
            <a:pPr lvl="1"/>
            <a:r>
              <a:rPr lang="en-US" dirty="0" smtClean="0"/>
              <a:t>Provide a DMP service for partners who (will) require them</a:t>
            </a:r>
          </a:p>
          <a:p>
            <a:endParaRPr lang="en-US" dirty="0"/>
          </a:p>
          <a:p>
            <a:r>
              <a:rPr lang="en-US" dirty="0" smtClean="0"/>
              <a:t>Use an existing tool e.g. </a:t>
            </a:r>
            <a:r>
              <a:rPr lang="en-US" dirty="0" err="1" smtClean="0"/>
              <a:t>DMPTool</a:t>
            </a:r>
            <a:r>
              <a:rPr lang="en-US" dirty="0" smtClean="0"/>
              <a:t> or DMP-online</a:t>
            </a:r>
          </a:p>
          <a:p>
            <a:endParaRPr lang="en-US" dirty="0"/>
          </a:p>
          <a:p>
            <a:r>
              <a:rPr lang="en-US" dirty="0" smtClean="0"/>
              <a:t>Configure it based on needs of </a:t>
            </a:r>
            <a:r>
              <a:rPr lang="en-US" dirty="0" err="1" smtClean="0"/>
              <a:t>PaNOSC</a:t>
            </a:r>
            <a:r>
              <a:rPr lang="en-US" dirty="0" smtClean="0"/>
              <a:t> partners</a:t>
            </a:r>
          </a:p>
          <a:p>
            <a:endParaRPr lang="en-US" dirty="0"/>
          </a:p>
          <a:p>
            <a:endParaRPr lang="en-US" b="0" dirty="0"/>
          </a:p>
          <a:p>
            <a:endParaRPr lang="en-US" b="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94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C3F61"/>
                </a:solidFill>
              </a:rPr>
              <a:t>Open issues</a:t>
            </a:r>
            <a:endParaRPr lang="en-US" dirty="0">
              <a:solidFill>
                <a:srgbClr val="9C3F6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reference users profiles e.g. </a:t>
            </a:r>
            <a:r>
              <a:rPr lang="en-US" dirty="0" err="1"/>
              <a:t>Orcid</a:t>
            </a:r>
            <a:r>
              <a:rPr lang="en-US" dirty="0"/>
              <a:t> 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include additional material e.g. videos, files, … 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publish reduced / </a:t>
            </a:r>
            <a:r>
              <a:rPr lang="en-US" dirty="0" err="1"/>
              <a:t>analysed</a:t>
            </a:r>
            <a:r>
              <a:rPr lang="en-US" dirty="0"/>
              <a:t> data 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generalize the use of e-logbooks as rich metadata 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3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71" y="304800"/>
            <a:ext cx="8873729" cy="446276"/>
          </a:xfrm>
        </p:spPr>
        <p:txBody>
          <a:bodyPr/>
          <a:lstStyle/>
          <a:p>
            <a:r>
              <a:rPr lang="en-US" dirty="0" smtClean="0">
                <a:solidFill>
                  <a:srgbClr val="A85877"/>
                </a:solidFill>
              </a:rPr>
              <a:t>Spending profile </a:t>
            </a:r>
            <a:endParaRPr lang="en-US" dirty="0">
              <a:solidFill>
                <a:srgbClr val="A8587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WP2 is underspending (25%), we have identified new resources</a:t>
            </a:r>
          </a:p>
          <a:p>
            <a:endParaRPr lang="en-US" dirty="0"/>
          </a:p>
          <a:p>
            <a:r>
              <a:rPr lang="en-US" dirty="0" smtClean="0"/>
              <a:t>Need to increase effort over next 6 months to produce updated </a:t>
            </a:r>
            <a:r>
              <a:rPr lang="en-US" dirty="0" err="1" smtClean="0"/>
              <a:t>PaNOSC</a:t>
            </a:r>
            <a:r>
              <a:rPr lang="en-US" dirty="0" smtClean="0"/>
              <a:t> Data Policy framework Deliverable D2.1 in M18</a:t>
            </a:r>
          </a:p>
          <a:p>
            <a:endParaRPr lang="en-US" dirty="0"/>
          </a:p>
          <a:p>
            <a:r>
              <a:rPr lang="en-US" dirty="0" smtClean="0"/>
              <a:t>Another increase in effort for DMP tool </a:t>
            </a:r>
          </a:p>
          <a:p>
            <a:endParaRPr lang="en-US" dirty="0"/>
          </a:p>
          <a:p>
            <a:r>
              <a:rPr lang="en-US" dirty="0" smtClean="0"/>
              <a:t>Need more regular meetings + engagement from partners in WP</a:t>
            </a:r>
          </a:p>
          <a:p>
            <a:endParaRPr lang="en-US" dirty="0"/>
          </a:p>
          <a:p>
            <a:r>
              <a:rPr lang="en-US" dirty="0"/>
              <a:t>WP2 ends in M36</a:t>
            </a:r>
          </a:p>
          <a:p>
            <a:endParaRPr lang="en-US" dirty="0" smtClean="0"/>
          </a:p>
          <a:p>
            <a:endParaRPr lang="en-US" dirty="0"/>
          </a:p>
          <a:p>
            <a:endParaRPr lang="en-US" b="0" dirty="0"/>
          </a:p>
          <a:p>
            <a:endParaRPr lang="en-US" b="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20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ndy.gotz@esrf.fr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C3F61"/>
                </a:solidFill>
              </a:rPr>
              <a:t>WP2 Objectives</a:t>
            </a:r>
            <a:endParaRPr lang="en-US" dirty="0">
              <a:solidFill>
                <a:srgbClr val="9C3F6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1195824" cy="4215639"/>
          </a:xfrm>
        </p:spPr>
        <p:txBody>
          <a:bodyPr/>
          <a:lstStyle/>
          <a:p>
            <a:pPr marL="411480" indent="-411480">
              <a:buFont typeface="+mj-lt"/>
              <a:buAutoNum type="arabicPeriod"/>
            </a:pPr>
            <a:r>
              <a:rPr lang="en-GB" b="0" dirty="0"/>
              <a:t>Definition and </a:t>
            </a:r>
            <a:r>
              <a:rPr lang="en-GB" dirty="0"/>
              <a:t>harmonisation</a:t>
            </a:r>
            <a:r>
              <a:rPr lang="en-GB" b="0" dirty="0"/>
              <a:t> of </a:t>
            </a:r>
            <a:r>
              <a:rPr lang="en-GB" b="0" dirty="0" err="1"/>
              <a:t>PaN</a:t>
            </a:r>
            <a:r>
              <a:rPr lang="en-GB" b="0" dirty="0"/>
              <a:t> specific </a:t>
            </a:r>
            <a:r>
              <a:rPr lang="en-GB" dirty="0"/>
              <a:t>data policies</a:t>
            </a:r>
          </a:p>
          <a:p>
            <a:pPr marL="411480" indent="-411480">
              <a:buFont typeface="+mj-lt"/>
              <a:buAutoNum type="arabicPeriod"/>
            </a:pPr>
            <a:r>
              <a:rPr lang="en-GB" b="0" dirty="0"/>
              <a:t>Definition and </a:t>
            </a:r>
            <a:r>
              <a:rPr lang="en-GB" dirty="0"/>
              <a:t>adoption</a:t>
            </a:r>
            <a:r>
              <a:rPr lang="en-GB" b="0" dirty="0"/>
              <a:t> of </a:t>
            </a:r>
            <a:r>
              <a:rPr lang="en-GB" dirty="0"/>
              <a:t>common open standards </a:t>
            </a:r>
            <a:r>
              <a:rPr lang="en-GB" b="0" dirty="0"/>
              <a:t>for interoperability. </a:t>
            </a:r>
          </a:p>
          <a:p>
            <a:pPr marL="411480" indent="-411480">
              <a:buFont typeface="+mj-lt"/>
              <a:buAutoNum type="arabicPeriod"/>
            </a:pPr>
            <a:r>
              <a:rPr lang="en-GB" dirty="0"/>
              <a:t>Registering</a:t>
            </a:r>
            <a:r>
              <a:rPr lang="en-GB" b="0" dirty="0"/>
              <a:t> with and citing of these </a:t>
            </a:r>
            <a:r>
              <a:rPr lang="en-GB" dirty="0"/>
              <a:t>standards</a:t>
            </a:r>
            <a:r>
              <a:rPr lang="en-GB" b="0" dirty="0"/>
              <a:t> by standards bodies and </a:t>
            </a:r>
            <a:r>
              <a:rPr lang="en-GB" dirty="0"/>
              <a:t>publishers</a:t>
            </a:r>
            <a:r>
              <a:rPr lang="en-GB" b="0" dirty="0"/>
              <a:t>.</a:t>
            </a:r>
          </a:p>
          <a:p>
            <a:pPr marL="411480" indent="-411480">
              <a:buFont typeface="+mj-lt"/>
              <a:buAutoNum type="arabicPeriod"/>
            </a:pPr>
            <a:r>
              <a:rPr lang="en-GB" dirty="0"/>
              <a:t>Stewardship</a:t>
            </a:r>
            <a:r>
              <a:rPr lang="en-GB" b="0" dirty="0"/>
              <a:t> of data handled by the involved research infrastructures </a:t>
            </a:r>
            <a:r>
              <a:rPr lang="en-GB" dirty="0"/>
              <a:t>according</a:t>
            </a:r>
            <a:r>
              <a:rPr lang="en-GB" b="0" dirty="0"/>
              <a:t> to the </a:t>
            </a:r>
            <a:r>
              <a:rPr lang="en-GB" dirty="0"/>
              <a:t>FAIR</a:t>
            </a:r>
            <a:r>
              <a:rPr lang="en-GB" b="0" dirty="0"/>
              <a:t> principles. </a:t>
            </a:r>
          </a:p>
          <a:p>
            <a:pPr marL="411480" indent="-411480">
              <a:buFont typeface="+mj-lt"/>
              <a:buAutoNum type="arabicPeriod"/>
            </a:pPr>
            <a:r>
              <a:rPr lang="en-GB" dirty="0"/>
              <a:t>Citing</a:t>
            </a:r>
            <a:r>
              <a:rPr lang="en-GB" b="0" dirty="0"/>
              <a:t> of </a:t>
            </a:r>
            <a:r>
              <a:rPr lang="en-GB" b="0" dirty="0" err="1"/>
              <a:t>PaN</a:t>
            </a:r>
            <a:r>
              <a:rPr lang="en-GB" b="0" dirty="0"/>
              <a:t> </a:t>
            </a:r>
            <a:r>
              <a:rPr lang="en-GB" dirty="0"/>
              <a:t>data repositories </a:t>
            </a:r>
            <a:r>
              <a:rPr lang="en-GB" b="0" dirty="0"/>
              <a:t>and data descriptors by </a:t>
            </a:r>
            <a:r>
              <a:rPr lang="en-GB" dirty="0"/>
              <a:t>publishers</a:t>
            </a:r>
            <a:r>
              <a:rPr lang="en-GB" b="0" dirty="0"/>
              <a:t>.</a:t>
            </a:r>
          </a:p>
          <a:p>
            <a:pPr marL="411480" indent="-411480">
              <a:buFont typeface="+mj-lt"/>
              <a:buAutoNum type="arabicPeriod"/>
            </a:pPr>
            <a:r>
              <a:rPr lang="en-GB" b="0" dirty="0"/>
              <a:t>Produce </a:t>
            </a:r>
            <a:r>
              <a:rPr lang="en-GB" dirty="0"/>
              <a:t>guidelines</a:t>
            </a:r>
            <a:r>
              <a:rPr lang="en-GB" b="0" dirty="0"/>
              <a:t> for </a:t>
            </a:r>
            <a:r>
              <a:rPr lang="en-GB" dirty="0"/>
              <a:t>best practices </a:t>
            </a:r>
            <a:r>
              <a:rPr lang="en-GB" b="0" dirty="0"/>
              <a:t>based on experience of those </a:t>
            </a:r>
            <a:r>
              <a:rPr lang="en-GB" b="0" dirty="0" err="1"/>
              <a:t>PaN</a:t>
            </a:r>
            <a:r>
              <a:rPr lang="en-GB" b="0" dirty="0"/>
              <a:t> partners who already have Open Data </a:t>
            </a:r>
            <a:r>
              <a:rPr lang="en-GB" b="0" dirty="0" err="1"/>
              <a:t>data</a:t>
            </a:r>
            <a:r>
              <a:rPr lang="en-GB" b="0" dirty="0"/>
              <a:t> policies. </a:t>
            </a:r>
          </a:p>
          <a:p>
            <a:pPr marL="411480" indent="-411480">
              <a:buFont typeface="+mj-lt"/>
              <a:buAutoNum type="arabicPeriod"/>
            </a:pPr>
            <a:r>
              <a:rPr lang="en-GB" b="0" dirty="0"/>
              <a:t>Develop </a:t>
            </a:r>
            <a:r>
              <a:rPr lang="en-GB" dirty="0"/>
              <a:t>guidelines</a:t>
            </a:r>
            <a:r>
              <a:rPr lang="en-GB" b="0" dirty="0"/>
              <a:t> for dealing with typical </a:t>
            </a:r>
            <a:r>
              <a:rPr lang="en-GB" b="0" dirty="0" err="1"/>
              <a:t>PaN</a:t>
            </a:r>
            <a:r>
              <a:rPr lang="en-GB" b="0" dirty="0"/>
              <a:t> issues like </a:t>
            </a:r>
            <a:r>
              <a:rPr lang="en-GB" dirty="0"/>
              <a:t>huge data sets </a:t>
            </a:r>
            <a:r>
              <a:rPr lang="en-GB" b="0" dirty="0"/>
              <a:t>will be dealt with by exploring </a:t>
            </a:r>
            <a:r>
              <a:rPr lang="en-GB" dirty="0"/>
              <a:t>data reduction </a:t>
            </a:r>
            <a:r>
              <a:rPr lang="en-GB" b="0" dirty="0"/>
              <a:t>and </a:t>
            </a:r>
            <a:r>
              <a:rPr lang="en-GB" dirty="0"/>
              <a:t>compression</a:t>
            </a:r>
            <a:r>
              <a:rPr lang="en-GB" b="0" dirty="0"/>
              <a:t> schemes which reduce the burden on the data infrastructure.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0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C3F61"/>
                </a:solidFill>
              </a:rPr>
              <a:t>WP2 Tasks</a:t>
            </a:r>
            <a:endParaRPr lang="en-US" dirty="0">
              <a:solidFill>
                <a:srgbClr val="9C3F6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1480" indent="-41148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Task 2.1</a:t>
            </a:r>
            <a:r>
              <a:rPr lang="en-GB" dirty="0"/>
              <a:t>: Lessons learned and FAIR Definitions (M1-M6) </a:t>
            </a:r>
            <a:br>
              <a:rPr lang="en-GB" dirty="0"/>
            </a:br>
            <a:r>
              <a:rPr lang="en-GB" i="1" dirty="0"/>
              <a:t>Leader: CERIC-ERIC. </a:t>
            </a:r>
            <a:r>
              <a:rPr lang="en-GB" b="0" i="1" dirty="0"/>
              <a:t>Contributors: ESRF, ILL, XFEL.EU, ESS, ELI</a:t>
            </a:r>
          </a:p>
          <a:p>
            <a:pPr marL="411480" indent="-41148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Task 2.2</a:t>
            </a:r>
            <a:r>
              <a:rPr lang="en-GB" dirty="0"/>
              <a:t>: Updated </a:t>
            </a:r>
            <a:r>
              <a:rPr lang="en-GB" dirty="0" err="1"/>
              <a:t>PaNOSC</a:t>
            </a:r>
            <a:r>
              <a:rPr lang="en-GB" dirty="0"/>
              <a:t> Data Policy framework (M6-M18) </a:t>
            </a:r>
            <a:br>
              <a:rPr lang="en-GB" dirty="0"/>
            </a:br>
            <a:r>
              <a:rPr lang="en-GB" i="1" dirty="0"/>
              <a:t>Leader: ESS. </a:t>
            </a:r>
            <a:r>
              <a:rPr lang="en-GB" b="0" i="1" dirty="0"/>
              <a:t>Contributors: ESRF, ILL, XFEL.EU, ESS, ELI</a:t>
            </a:r>
          </a:p>
          <a:p>
            <a:pPr marL="411480" indent="-41148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Task 2.3</a:t>
            </a:r>
            <a:r>
              <a:rPr lang="en-GB" dirty="0"/>
              <a:t>: Approve Data Policy framework (M9-M36) </a:t>
            </a:r>
            <a:br>
              <a:rPr lang="en-GB" dirty="0"/>
            </a:br>
            <a:r>
              <a:rPr lang="en-GB" i="1" dirty="0"/>
              <a:t>Leader: CERIC-ERIC. </a:t>
            </a:r>
            <a:r>
              <a:rPr lang="en-GB" b="0" i="1" dirty="0"/>
              <a:t>Contributors: ESRF, ILL, XFEL.EU, ESS, ELI</a:t>
            </a:r>
            <a:endParaRPr lang="en-GB" b="0" dirty="0"/>
          </a:p>
          <a:p>
            <a:pPr marL="411480" indent="-41148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Task 2.4</a:t>
            </a:r>
            <a:r>
              <a:rPr lang="en-GB" dirty="0"/>
              <a:t>: Create Best Practices Guidelines (M1-M24) </a:t>
            </a:r>
            <a:br>
              <a:rPr lang="en-GB" dirty="0"/>
            </a:br>
            <a:r>
              <a:rPr lang="en-GB" i="1" dirty="0"/>
              <a:t>Leader: ESRF. </a:t>
            </a:r>
            <a:r>
              <a:rPr lang="en-GB" b="0" i="1" dirty="0"/>
              <a:t>Contributors: ESS, ELI, XFEL.EU,CERIC-ERIC </a:t>
            </a:r>
          </a:p>
          <a:p>
            <a:pPr marL="411480" indent="-41148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Task 2.5</a:t>
            </a:r>
            <a:r>
              <a:rPr lang="en-GB" dirty="0"/>
              <a:t>: Implement DMP template (M12-M36) </a:t>
            </a:r>
            <a:br>
              <a:rPr lang="en-GB" dirty="0"/>
            </a:br>
            <a:r>
              <a:rPr lang="en-GB" i="1" dirty="0"/>
              <a:t>Leader</a:t>
            </a:r>
            <a:r>
              <a:rPr lang="en-GB" dirty="0"/>
              <a:t>: </a:t>
            </a:r>
            <a:r>
              <a:rPr lang="en-GB" i="1" dirty="0"/>
              <a:t>ESS</a:t>
            </a:r>
            <a:r>
              <a:rPr lang="en-GB" dirty="0"/>
              <a:t>. </a:t>
            </a:r>
            <a:r>
              <a:rPr lang="en-GB" b="0" i="1" dirty="0"/>
              <a:t>Contributors: ILL, CERIC-ERIC</a:t>
            </a:r>
          </a:p>
          <a:p>
            <a:pPr marL="411480" indent="-41148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Task 2.6</a:t>
            </a:r>
            <a:r>
              <a:rPr lang="en-GB" dirty="0"/>
              <a:t>: Validation of Data Policy implementation (M12-M36) </a:t>
            </a:r>
            <a:br>
              <a:rPr lang="en-GB" dirty="0"/>
            </a:br>
            <a:r>
              <a:rPr lang="en-GB" i="1" dirty="0"/>
              <a:t>Leader: CERIC-ERIC. </a:t>
            </a:r>
            <a:r>
              <a:rPr lang="en-GB" b="0" i="1" dirty="0"/>
              <a:t>Contributors: ELI</a:t>
            </a:r>
            <a:endParaRPr lang="en-GB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6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C3F61"/>
                </a:solidFill>
              </a:rPr>
              <a:t>WP2 Deliverables</a:t>
            </a:r>
            <a:endParaRPr lang="en-US" dirty="0">
              <a:solidFill>
                <a:srgbClr val="9C3F6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1480" indent="-41148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Deliverable 2.1 </a:t>
            </a:r>
            <a:r>
              <a:rPr lang="en-GB" dirty="0" err="1"/>
              <a:t>PaNOSC</a:t>
            </a:r>
            <a:r>
              <a:rPr lang="en-GB" dirty="0"/>
              <a:t> data policy framework updated </a:t>
            </a:r>
            <a:br>
              <a:rPr lang="en-GB" dirty="0"/>
            </a:br>
            <a:r>
              <a:rPr lang="en-GB" dirty="0"/>
              <a:t>M18, ESRF </a:t>
            </a:r>
            <a:r>
              <a:rPr lang="en-GB" b="0" dirty="0"/>
              <a:t>(R, PU)</a:t>
            </a:r>
          </a:p>
          <a:p>
            <a:pPr marL="411480" indent="-41148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Deliverable 2.2 </a:t>
            </a:r>
            <a:r>
              <a:rPr lang="en-GB" dirty="0"/>
              <a:t>DMP Template for facility users published </a:t>
            </a:r>
            <a:br>
              <a:rPr lang="en-GB" dirty="0"/>
            </a:br>
            <a:r>
              <a:rPr lang="en-GB" dirty="0"/>
              <a:t>M36, ESS </a:t>
            </a:r>
            <a:r>
              <a:rPr lang="en-GB" b="0" dirty="0"/>
              <a:t>(R, PU)</a:t>
            </a:r>
          </a:p>
          <a:p>
            <a:pPr marL="411480" indent="-41148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Deliverable 2.3 </a:t>
            </a:r>
            <a:r>
              <a:rPr lang="en-GB" dirty="0"/>
              <a:t>Guidelines on best practices implementing the </a:t>
            </a:r>
            <a:r>
              <a:rPr lang="en-GB" dirty="0" err="1"/>
              <a:t>PaNOSC</a:t>
            </a:r>
            <a:r>
              <a:rPr lang="en-GB" dirty="0"/>
              <a:t> data policy framework published. </a:t>
            </a:r>
            <a:br>
              <a:rPr lang="en-GB" dirty="0"/>
            </a:br>
            <a:r>
              <a:rPr lang="en-GB" dirty="0"/>
              <a:t>M24, ESRF </a:t>
            </a:r>
            <a:r>
              <a:rPr lang="en-GB" b="0" dirty="0"/>
              <a:t>(R, PU)</a:t>
            </a:r>
          </a:p>
          <a:p>
            <a:pPr marL="411480" indent="-41148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Deliverable 2.4 </a:t>
            </a:r>
            <a:r>
              <a:rPr lang="en-GB" dirty="0"/>
              <a:t>Integration of the policy in the User Access and facility information systems </a:t>
            </a:r>
            <a:br>
              <a:rPr lang="en-GB" dirty="0"/>
            </a:br>
            <a:r>
              <a:rPr lang="en-GB" dirty="0"/>
              <a:t>M36, CERIC </a:t>
            </a:r>
            <a:r>
              <a:rPr lang="en-GB" b="0" dirty="0"/>
              <a:t>(R, DEC)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2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310043" cy="446276"/>
          </a:xfrm>
        </p:spPr>
        <p:txBody>
          <a:bodyPr/>
          <a:lstStyle/>
          <a:p>
            <a:r>
              <a:rPr lang="en-US" dirty="0" smtClean="0">
                <a:solidFill>
                  <a:srgbClr val="9C3F61"/>
                </a:solidFill>
              </a:rPr>
              <a:t>Key Performance Indicators</a:t>
            </a:r>
            <a:endParaRPr lang="en-US" dirty="0">
              <a:solidFill>
                <a:srgbClr val="9C3F6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datasets cited in publications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publications NOT citing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datasets really re-used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DMPs generated by </a:t>
            </a:r>
            <a:r>
              <a:rPr lang="en-US" dirty="0" err="1"/>
              <a:t>PaNOSC</a:t>
            </a:r>
            <a:r>
              <a:rPr lang="en-US" dirty="0"/>
              <a:t> DMP tool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data policies adopting the </a:t>
            </a:r>
            <a:r>
              <a:rPr lang="en-US" dirty="0" err="1"/>
              <a:t>PaNOSC</a:t>
            </a:r>
            <a:r>
              <a:rPr lang="en-US" dirty="0"/>
              <a:t>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9589" y="5630873"/>
            <a:ext cx="5486400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96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This project has received funding from the European Union's Horizon 2020 research and innovation </a:t>
            </a:r>
            <a:r>
              <a:rPr lang="en-US" sz="96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programme</a:t>
            </a:r>
            <a:r>
              <a:rPr lang="en-US" sz="96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under grant agreement No 823852</a:t>
            </a:r>
          </a:p>
        </p:txBody>
      </p:sp>
      <p:sp>
        <p:nvSpPr>
          <p:cNvPr id="3" name="Footer Placeholder 3"/>
          <p:cNvSpPr txBox="1">
            <a:spLocks/>
          </p:cNvSpPr>
          <p:nvPr/>
        </p:nvSpPr>
        <p:spPr>
          <a:xfrm>
            <a:off x="958851" y="5722846"/>
            <a:ext cx="8159749" cy="2127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132577"/>
                </a:solidFill>
                <a:latin typeface="Arial"/>
              </a:rPr>
              <a:t>A. Gotz – PaNOSC project – Laserlab workshop 7 December 2018.</a:t>
            </a:r>
            <a:endParaRPr lang="fr-FR" dirty="0">
              <a:solidFill>
                <a:srgbClr val="132577"/>
              </a:solidFill>
              <a:latin typeface="Arial"/>
            </a:endParaRPr>
          </a:p>
        </p:txBody>
      </p:sp>
      <p:graphicFrame>
        <p:nvGraphicFramePr>
          <p:cNvPr id="4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539587"/>
              </p:ext>
            </p:extLst>
          </p:nvPr>
        </p:nvGraphicFramePr>
        <p:xfrm>
          <a:off x="824868" y="508248"/>
          <a:ext cx="10532745" cy="1110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7439">
                  <a:extLst>
                    <a:ext uri="{9D8B030D-6E8A-4147-A177-3AD203B41FA5}">
                      <a16:colId xmlns:a16="http://schemas.microsoft.com/office/drawing/2014/main" val="3631395452"/>
                    </a:ext>
                  </a:extLst>
                </a:gridCol>
                <a:gridCol w="1351916">
                  <a:extLst>
                    <a:ext uri="{9D8B030D-6E8A-4147-A177-3AD203B41FA5}">
                      <a16:colId xmlns:a16="http://schemas.microsoft.com/office/drawing/2014/main" val="3784366310"/>
                    </a:ext>
                  </a:extLst>
                </a:gridCol>
                <a:gridCol w="1504678">
                  <a:extLst>
                    <a:ext uri="{9D8B030D-6E8A-4147-A177-3AD203B41FA5}">
                      <a16:colId xmlns:a16="http://schemas.microsoft.com/office/drawing/2014/main" val="83051728"/>
                    </a:ext>
                  </a:extLst>
                </a:gridCol>
                <a:gridCol w="1504678">
                  <a:extLst>
                    <a:ext uri="{9D8B030D-6E8A-4147-A177-3AD203B41FA5}">
                      <a16:colId xmlns:a16="http://schemas.microsoft.com/office/drawing/2014/main" val="1631644506"/>
                    </a:ext>
                  </a:extLst>
                </a:gridCol>
                <a:gridCol w="1504678">
                  <a:extLst>
                    <a:ext uri="{9D8B030D-6E8A-4147-A177-3AD203B41FA5}">
                      <a16:colId xmlns:a16="http://schemas.microsoft.com/office/drawing/2014/main" val="4291135528"/>
                    </a:ext>
                  </a:extLst>
                </a:gridCol>
                <a:gridCol w="1504678">
                  <a:extLst>
                    <a:ext uri="{9D8B030D-6E8A-4147-A177-3AD203B41FA5}">
                      <a16:colId xmlns:a16="http://schemas.microsoft.com/office/drawing/2014/main" val="4118314918"/>
                    </a:ext>
                  </a:extLst>
                </a:gridCol>
                <a:gridCol w="1504678">
                  <a:extLst>
                    <a:ext uri="{9D8B030D-6E8A-4147-A177-3AD203B41FA5}">
                      <a16:colId xmlns:a16="http://schemas.microsoft.com/office/drawing/2014/main" val="975948819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ILL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ESRF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CERIC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XFEL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ELI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ESS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127228207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r>
                        <a:rPr lang="en-GB" sz="1900" dirty="0"/>
                        <a:t>Data Policy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2011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2016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2014 </a:t>
                      </a:r>
                      <a:r>
                        <a:rPr lang="en-US" sz="1900" dirty="0" smtClean="0"/>
                        <a:t>(3/8</a:t>
                      </a:r>
                      <a:r>
                        <a:rPr lang="en-US" sz="1900" dirty="0"/>
                        <a:t>)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2017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In</a:t>
                      </a:r>
                      <a:r>
                        <a:rPr lang="en-GB" sz="1900" baseline="0" dirty="0" smtClean="0"/>
                        <a:t> Progress</a:t>
                      </a:r>
                      <a:endParaRPr lang="en-GB" sz="1900" dirty="0"/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2017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834869907"/>
                  </a:ext>
                </a:extLst>
              </a:tr>
            </a:tbl>
          </a:graphicData>
        </a:graphic>
      </p:graphicFrame>
      <p:sp>
        <p:nvSpPr>
          <p:cNvPr id="5" name="Slide Number Placeholder 10"/>
          <p:cNvSpPr txBox="1">
            <a:spLocks/>
          </p:cNvSpPr>
          <p:nvPr/>
        </p:nvSpPr>
        <p:spPr bwMode="gray">
          <a:xfrm>
            <a:off x="824871" y="5722846"/>
            <a:ext cx="497204" cy="2127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defTabSz="1097280">
              <a:defRPr/>
            </a:pPr>
            <a:r>
              <a:rPr lang="fr-FR" altLang="fr-FR" sz="960">
                <a:solidFill>
                  <a:srgbClr val="132577"/>
                </a:solidFill>
              </a:rPr>
              <a:t>Page </a:t>
            </a:r>
            <a:fld id="{DC3005C4-15E9-489E-BA90-2123D33814CE}" type="slidenum">
              <a:rPr lang="fr-FR" altLang="fr-FR" sz="960">
                <a:solidFill>
                  <a:srgbClr val="132577"/>
                </a:solidFill>
              </a:rPr>
              <a:pPr defTabSz="1097280">
                <a:defRPr/>
              </a:pPr>
              <a:t>7</a:t>
            </a:fld>
            <a:endParaRPr lang="fr-FR" altLang="fr-FR" sz="960" dirty="0">
              <a:solidFill>
                <a:srgbClr val="132577"/>
              </a:solidFill>
            </a:endParaRPr>
          </a:p>
        </p:txBody>
      </p:sp>
      <p:graphicFrame>
        <p:nvGraphicFramePr>
          <p:cNvPr id="6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197755"/>
              </p:ext>
            </p:extLst>
          </p:nvPr>
        </p:nvGraphicFramePr>
        <p:xfrm>
          <a:off x="847344" y="2236440"/>
          <a:ext cx="10532745" cy="4649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65091">
                  <a:extLst>
                    <a:ext uri="{9D8B030D-6E8A-4147-A177-3AD203B41FA5}">
                      <a16:colId xmlns:a16="http://schemas.microsoft.com/office/drawing/2014/main" val="3631395452"/>
                    </a:ext>
                  </a:extLst>
                </a:gridCol>
                <a:gridCol w="1232208">
                  <a:extLst>
                    <a:ext uri="{9D8B030D-6E8A-4147-A177-3AD203B41FA5}">
                      <a16:colId xmlns:a16="http://schemas.microsoft.com/office/drawing/2014/main" val="3784366310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83051728"/>
                    </a:ext>
                  </a:extLst>
                </a:gridCol>
                <a:gridCol w="1438858">
                  <a:extLst>
                    <a:ext uri="{9D8B030D-6E8A-4147-A177-3AD203B41FA5}">
                      <a16:colId xmlns:a16="http://schemas.microsoft.com/office/drawing/2014/main" val="1631644506"/>
                    </a:ext>
                  </a:extLst>
                </a:gridCol>
                <a:gridCol w="1504678">
                  <a:extLst>
                    <a:ext uri="{9D8B030D-6E8A-4147-A177-3AD203B41FA5}">
                      <a16:colId xmlns:a16="http://schemas.microsoft.com/office/drawing/2014/main" val="4291135528"/>
                    </a:ext>
                  </a:extLst>
                </a:gridCol>
                <a:gridCol w="1504678">
                  <a:extLst>
                    <a:ext uri="{9D8B030D-6E8A-4147-A177-3AD203B41FA5}">
                      <a16:colId xmlns:a16="http://schemas.microsoft.com/office/drawing/2014/main" val="4118314918"/>
                    </a:ext>
                  </a:extLst>
                </a:gridCol>
                <a:gridCol w="1504678">
                  <a:extLst>
                    <a:ext uri="{9D8B030D-6E8A-4147-A177-3AD203B41FA5}">
                      <a16:colId xmlns:a16="http://schemas.microsoft.com/office/drawing/2014/main" val="975948819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09728" marR="109728" marT="54864" marB="548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ILL </a:t>
                      </a:r>
                      <a:endParaRPr lang="en-US" sz="2600" dirty="0"/>
                    </a:p>
                  </a:txBody>
                  <a:tcPr marL="109728" marR="109728" marT="54864" marB="548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ESRF</a:t>
                      </a:r>
                      <a:endParaRPr lang="en-US" sz="2600" dirty="0"/>
                    </a:p>
                  </a:txBody>
                  <a:tcPr marL="109728" marR="109728" marT="54864" marB="548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CERIC</a:t>
                      </a:r>
                      <a:endParaRPr lang="en-US" sz="2600" dirty="0"/>
                    </a:p>
                  </a:txBody>
                  <a:tcPr marL="109728" marR="109728" marT="54864" marB="548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XFEL</a:t>
                      </a:r>
                      <a:endParaRPr lang="en-US" sz="2600" dirty="0"/>
                    </a:p>
                  </a:txBody>
                  <a:tcPr marL="109728" marR="109728" marT="54864" marB="548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ELI</a:t>
                      </a:r>
                      <a:endParaRPr lang="en-US" sz="2600" dirty="0"/>
                    </a:p>
                  </a:txBody>
                  <a:tcPr marL="109728" marR="109728" marT="54864" marB="548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ESS</a:t>
                      </a:r>
                      <a:endParaRPr lang="en-US" sz="2600" dirty="0"/>
                    </a:p>
                  </a:txBody>
                  <a:tcPr marL="109728" marR="109728" marT="54864" marB="5486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28207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Effort</a:t>
                      </a:r>
                      <a:r>
                        <a:rPr lang="en-US" sz="1900" baseline="0" dirty="0" smtClean="0"/>
                        <a:t> (PMs)</a:t>
                      </a:r>
                      <a:endParaRPr lang="en-US" sz="1900" dirty="0"/>
                    </a:p>
                  </a:txBody>
                  <a:tcPr marL="109728" marR="109728" marT="54864" marB="548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10</a:t>
                      </a:r>
                      <a:endParaRPr lang="en-US" sz="1900" dirty="0"/>
                    </a:p>
                  </a:txBody>
                  <a:tcPr marL="109728" marR="109728" marT="54864" marB="548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17</a:t>
                      </a:r>
                      <a:endParaRPr lang="en-US" sz="1900" dirty="0"/>
                    </a:p>
                  </a:txBody>
                  <a:tcPr marL="109728" marR="109728" marT="54864" marB="548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12</a:t>
                      </a:r>
                      <a:endParaRPr lang="en-US" sz="1900" dirty="0"/>
                    </a:p>
                  </a:txBody>
                  <a:tcPr marL="109728" marR="109728" marT="54864" marB="548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</a:t>
                      </a:r>
                      <a:endParaRPr lang="en-US" sz="1900" dirty="0"/>
                    </a:p>
                  </a:txBody>
                  <a:tcPr marL="109728" marR="109728" marT="54864" marB="548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20</a:t>
                      </a:r>
                      <a:endParaRPr lang="en-US" sz="1900" dirty="0"/>
                    </a:p>
                  </a:txBody>
                  <a:tcPr marL="109728" marR="109728" marT="54864" marB="548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14</a:t>
                      </a:r>
                      <a:endParaRPr lang="en-US" sz="1900" dirty="0"/>
                    </a:p>
                  </a:txBody>
                  <a:tcPr marL="109728" marR="109728" marT="54864" marB="5486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899541"/>
                  </a:ext>
                </a:extLst>
              </a:tr>
              <a:tr h="987552"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Common Framework</a:t>
                      </a:r>
                      <a:br>
                        <a:rPr lang="en-GB" sz="1900" dirty="0" smtClean="0"/>
                      </a:br>
                      <a:r>
                        <a:rPr lang="en-GB" sz="1900" dirty="0" smtClean="0"/>
                        <a:t>DP</a:t>
                      </a:r>
                      <a:r>
                        <a:rPr lang="en-GB" sz="1900" baseline="0" dirty="0" smtClean="0"/>
                        <a:t> adopted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2011</a:t>
                      </a: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2016</a:t>
                      </a: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2017</a:t>
                      </a: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en-GB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2017</a:t>
                      </a: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69907"/>
                  </a:ext>
                </a:extLst>
              </a:tr>
              <a:tr h="516137"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Implementation of Data Policy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2017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2020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rgbClr val="FF0000"/>
                          </a:solidFill>
                        </a:rPr>
                        <a:t>2021</a:t>
                      </a:r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2017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>
                          <a:solidFill>
                            <a:srgbClr val="FF0000"/>
                          </a:solidFill>
                        </a:rPr>
                        <a:t>2021</a:t>
                      </a:r>
                      <a:endParaRPr lang="en-GB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en-GB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834451"/>
                  </a:ext>
                </a:extLst>
              </a:tr>
              <a:tr h="516137"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Data Archiving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YES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YES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YES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19172"/>
                  </a:ext>
                </a:extLst>
              </a:tr>
              <a:tr h="516137"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DOIs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YES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YES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YES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24193"/>
                  </a:ext>
                </a:extLst>
              </a:tr>
              <a:tr h="516137"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Open Data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YES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YES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YES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387357"/>
                  </a:ext>
                </a:extLst>
              </a:tr>
              <a:tr h="516137"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DMP templates</a:t>
                      </a:r>
                      <a:endParaRPr lang="en-GB" sz="1900" dirty="0"/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64616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8039" y="76200"/>
            <a:ext cx="31566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2160" b="1" dirty="0">
                <a:solidFill>
                  <a:srgbClr val="ED7703"/>
                </a:solidFill>
                <a:latin typeface="Arial" pitchFamily="34" charset="0"/>
                <a:cs typeface="Arial" pitchFamily="34" charset="0"/>
              </a:rPr>
              <a:t>Before </a:t>
            </a:r>
            <a:r>
              <a:rPr lang="en-US" sz="2160" b="1" dirty="0" err="1">
                <a:solidFill>
                  <a:srgbClr val="ED7703"/>
                </a:solidFill>
                <a:latin typeface="Arial" pitchFamily="34" charset="0"/>
                <a:cs typeface="Arial" pitchFamily="34" charset="0"/>
              </a:rPr>
              <a:t>PaNOSC</a:t>
            </a:r>
            <a:r>
              <a:rPr lang="en-US" sz="2160" b="1" dirty="0">
                <a:solidFill>
                  <a:srgbClr val="ED7703"/>
                </a:solidFill>
                <a:latin typeface="Arial" pitchFamily="34" charset="0"/>
                <a:cs typeface="Arial" pitchFamily="34" charset="0"/>
              </a:rPr>
              <a:t> (2018)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345" y="1804392"/>
            <a:ext cx="29258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2160" b="1" dirty="0">
                <a:solidFill>
                  <a:srgbClr val="51A026"/>
                </a:solidFill>
                <a:latin typeface="Arial" pitchFamily="34" charset="0"/>
                <a:cs typeface="Arial" pitchFamily="34" charset="0"/>
              </a:rPr>
              <a:t>After </a:t>
            </a:r>
            <a:r>
              <a:rPr lang="en-US" sz="2160" b="1" dirty="0" err="1">
                <a:solidFill>
                  <a:srgbClr val="51A026"/>
                </a:solidFill>
                <a:latin typeface="Arial" pitchFamily="34" charset="0"/>
                <a:cs typeface="Arial" pitchFamily="34" charset="0"/>
              </a:rPr>
              <a:t>PaNOSC</a:t>
            </a:r>
            <a:r>
              <a:rPr lang="en-US" sz="2160" b="1" dirty="0">
                <a:solidFill>
                  <a:srgbClr val="51A026"/>
                </a:solidFill>
                <a:latin typeface="Arial" pitchFamily="34" charset="0"/>
                <a:cs typeface="Arial" pitchFamily="34" charset="0"/>
              </a:rPr>
              <a:t> (2023)</a:t>
            </a:r>
          </a:p>
        </p:txBody>
      </p:sp>
    </p:spTree>
    <p:extLst>
      <p:ext uri="{BB962C8B-B14F-4D97-AF65-F5344CB8AC3E}">
        <p14:creationId xmlns:p14="http://schemas.microsoft.com/office/powerpoint/2010/main" val="354782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GDPR compliancy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from </a:t>
            </a:r>
            <a:r>
              <a:rPr lang="en-US" dirty="0" err="1" smtClean="0"/>
              <a:t>Datacite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b="0" i="1" dirty="0"/>
              <a:t>Hello Andy - </a:t>
            </a:r>
          </a:p>
          <a:p>
            <a:pPr marL="0" indent="0">
              <a:buNone/>
            </a:pPr>
            <a:r>
              <a:rPr lang="en-US" sz="1800" b="0" i="1" dirty="0"/>
              <a:t>Please see our </a:t>
            </a:r>
            <a:r>
              <a:rPr lang="en-US" sz="1800" b="0" i="1" dirty="0">
                <a:hlinkClick r:id="rId2"/>
              </a:rPr>
              <a:t>privacy policy</a:t>
            </a:r>
            <a:r>
              <a:rPr lang="en-US" sz="1800" b="0" i="1" dirty="0"/>
              <a:t> which outlines the </a:t>
            </a:r>
            <a:r>
              <a:rPr lang="en-US" sz="1800" b="0" i="1" dirty="0" err="1"/>
              <a:t>DataCite's</a:t>
            </a:r>
            <a:r>
              <a:rPr lang="en-US" sz="1800" b="0" i="1" dirty="0"/>
              <a:t> GDPR compliance with various services. In addition, the onus is on the member to comply with GDPR when submitting metadata: </a:t>
            </a:r>
          </a:p>
          <a:p>
            <a:pPr marL="0" indent="0">
              <a:buNone/>
            </a:pPr>
            <a:r>
              <a:rPr lang="en-US" sz="1800" b="0" i="1" dirty="0"/>
              <a:t>By providing </a:t>
            </a:r>
            <a:r>
              <a:rPr lang="en-US" sz="1800" b="0" i="1" dirty="0" err="1"/>
              <a:t>DataCite</a:t>
            </a:r>
            <a:r>
              <a:rPr lang="en-US" sz="1800" b="0" i="1" dirty="0"/>
              <a:t> with personal data which was provided to the Member by a natural person(s), including Member staff (the "origin party"), the Member guarantees that:</a:t>
            </a:r>
            <a:endParaRPr lang="en-US" sz="1800" b="0" i="1" dirty="0"/>
          </a:p>
          <a:p>
            <a:pPr marL="0" indent="0">
              <a:buNone/>
            </a:pPr>
            <a:r>
              <a:rPr lang="en-US" sz="1800" b="0" i="1" dirty="0"/>
              <a:t>-- the Member collected and processed the data in accordance with applicable law, including the General Data Protection Regulation (GDPR);</a:t>
            </a:r>
          </a:p>
          <a:p>
            <a:pPr marL="0" indent="0">
              <a:buNone/>
            </a:pPr>
            <a:r>
              <a:rPr lang="en-US" sz="1800" b="0" i="1" dirty="0"/>
              <a:t>the Member acquired the origin party's informed consent to share the data with </a:t>
            </a:r>
            <a:r>
              <a:rPr lang="en-US" sz="1800" b="0" i="1" dirty="0" err="1"/>
              <a:t>DataCite</a:t>
            </a:r>
            <a:r>
              <a:rPr lang="en-US" sz="1800" b="0" i="1" dirty="0"/>
              <a:t>;</a:t>
            </a:r>
          </a:p>
          <a:p>
            <a:pPr marL="0" indent="0">
              <a:buNone/>
            </a:pPr>
            <a:r>
              <a:rPr lang="en-US" sz="1800" b="0" i="1" dirty="0"/>
              <a:t>-- the Member acquired the origin party's consent for the data to be transferred to Germany for processing.</a:t>
            </a:r>
          </a:p>
          <a:p>
            <a:pPr marL="0" indent="0">
              <a:buNone/>
            </a:pPr>
            <a:r>
              <a:rPr lang="en-US" sz="1800" b="0" i="1" dirty="0"/>
              <a:t>-- The Member further agrees that it will maintain appropriate mechanisms to ensure that it will provide natural person(s) whose personal data it provides to </a:t>
            </a:r>
            <a:r>
              <a:rPr lang="en-US" sz="1800" b="0" i="1" dirty="0" err="1"/>
              <a:t>DataCite</a:t>
            </a:r>
            <a:r>
              <a:rPr lang="en-US" sz="1800" b="0" i="1" dirty="0"/>
              <a:t> with a means to have access to, to correct, and to delete such data and understands that the burden is on the Member to communicate such corrections or deletions to </a:t>
            </a:r>
            <a:r>
              <a:rPr lang="en-US" sz="1800" b="0" i="1" dirty="0" err="1"/>
              <a:t>DataCite</a:t>
            </a:r>
            <a:r>
              <a:rPr lang="en-US" sz="1800" b="0" i="1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54" y="2587505"/>
            <a:ext cx="4328585" cy="2164292"/>
          </a:xfrm>
          <a:prstGeom prst="rect">
            <a:avLst/>
          </a:prstGeom>
        </p:spPr>
      </p:pic>
      <p:sp>
        <p:nvSpPr>
          <p:cNvPr id="4" name="Content Placeholder 6"/>
          <p:cNvSpPr txBox="1">
            <a:spLocks/>
          </p:cNvSpPr>
          <p:nvPr/>
        </p:nvSpPr>
        <p:spPr>
          <a:xfrm>
            <a:off x="1482826" y="1009531"/>
            <a:ext cx="9884160" cy="5400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indent="-411480">
              <a:buFont typeface="+mj-lt"/>
              <a:buAutoNum type="arabicPeriod"/>
            </a:pPr>
            <a:r>
              <a:rPr lang="en-GB" smtClean="0"/>
              <a:t>GO-FAIR</a:t>
            </a:r>
          </a:p>
          <a:p>
            <a:pPr marL="411480" indent="-411480">
              <a:buFont typeface="+mj-lt"/>
              <a:buAutoNum type="arabicPeriod"/>
            </a:pPr>
            <a:r>
              <a:rPr lang="en-GB" smtClean="0"/>
              <a:t>OpenAire-Advanced</a:t>
            </a:r>
          </a:p>
          <a:p>
            <a:pPr marL="411480" indent="-411480">
              <a:buFont typeface="+mj-lt"/>
              <a:buAutoNum type="arabicPeriod"/>
            </a:pPr>
            <a:r>
              <a:rPr lang="en-GB" smtClean="0"/>
              <a:t>R3data</a:t>
            </a:r>
          </a:p>
          <a:p>
            <a:pPr marL="411480" indent="-411480">
              <a:buFont typeface="+mj-lt"/>
              <a:buAutoNum type="arabicPeriod"/>
            </a:pPr>
            <a:endParaRPr lang="en-GB" smtClean="0"/>
          </a:p>
          <a:p>
            <a:pPr marL="411480" indent="-411480">
              <a:buFont typeface="+mj-lt"/>
              <a:buAutoNum type="arabicPeriod"/>
            </a:pPr>
            <a:endParaRPr lang="en-GB" smtClean="0"/>
          </a:p>
          <a:p>
            <a:pPr marL="411480" indent="-41148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419" y="1113352"/>
            <a:ext cx="4901641" cy="2556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22075" y="4150017"/>
            <a:ext cx="454162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216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Open Science Pillar of EOSC</a:t>
            </a:r>
            <a:endParaRPr lang="en-US" sz="216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008" y="4803521"/>
            <a:ext cx="5272381" cy="155428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8200" y="253528"/>
            <a:ext cx="93726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Muli" pitchFamily="2" charset="77"/>
                <a:ea typeface="+mj-ea"/>
                <a:cs typeface="+mj-cs"/>
              </a:defRPr>
            </a:lvl1pPr>
          </a:lstStyle>
          <a:p>
            <a:r>
              <a:rPr lang="en-US" dirty="0" smtClean="0"/>
              <a:t>FAIR </a:t>
            </a:r>
            <a:r>
              <a:rPr lang="en-US" dirty="0" err="1" smtClean="0"/>
              <a:t>Organisations</a:t>
            </a:r>
            <a:r>
              <a:rPr lang="en-US" dirty="0" smtClean="0"/>
              <a:t> – January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06756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0</TotalTime>
  <Words>1688</Words>
  <Application>Microsoft Office PowerPoint</Application>
  <PresentationFormat>Widescreen</PresentationFormat>
  <Paragraphs>502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Muli</vt:lpstr>
      <vt:lpstr>Wingdings</vt:lpstr>
      <vt:lpstr>First Slide</vt:lpstr>
      <vt:lpstr>Logo+EUtext</vt:lpstr>
      <vt:lpstr>PaNOSC_EUflag+bar</vt:lpstr>
      <vt:lpstr>PaNOSC_LOGO-only</vt:lpstr>
      <vt:lpstr>WP2 Data policy and Stewardship</vt:lpstr>
      <vt:lpstr>Talk overview</vt:lpstr>
      <vt:lpstr>WP2 Objectives</vt:lpstr>
      <vt:lpstr>WP2 Tasks</vt:lpstr>
      <vt:lpstr>WP2 Deliverables</vt:lpstr>
      <vt:lpstr>Key Performance Indicators</vt:lpstr>
      <vt:lpstr>PowerPoint Presentation</vt:lpstr>
      <vt:lpstr>GDPR compliancy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Policy implementation BEST PRACTICES</vt:lpstr>
      <vt:lpstr>Data Management Plan Templates</vt:lpstr>
      <vt:lpstr>Open issues</vt:lpstr>
      <vt:lpstr>Spending profile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GOETZ Andrew</dc:creator>
  <cp:keywords/>
  <dc:description/>
  <cp:lastModifiedBy>GOETZ Andrew</cp:lastModifiedBy>
  <cp:revision>67</cp:revision>
  <dcterms:created xsi:type="dcterms:W3CDTF">2019-04-23T08:59:57Z</dcterms:created>
  <dcterms:modified xsi:type="dcterms:W3CDTF">2019-11-05T13:11:33Z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