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  <p:sldMasterId id="2147483669" r:id="rId2"/>
    <p:sldMasterId id="2147483672" r:id="rId3"/>
    <p:sldMasterId id="2147483674" r:id="rId4"/>
  </p:sldMasterIdLst>
  <p:notesMasterIdLst>
    <p:notesMasterId r:id="rId21"/>
  </p:notesMasterIdLst>
  <p:sldIdLst>
    <p:sldId id="264" r:id="rId5"/>
    <p:sldId id="265" r:id="rId6"/>
    <p:sldId id="267" r:id="rId7"/>
    <p:sldId id="268" r:id="rId8"/>
    <p:sldId id="269" r:id="rId9"/>
    <p:sldId id="276" r:id="rId10"/>
    <p:sldId id="270" r:id="rId11"/>
    <p:sldId id="277" r:id="rId12"/>
    <p:sldId id="271" r:id="rId13"/>
    <p:sldId id="279" r:id="rId14"/>
    <p:sldId id="278" r:id="rId15"/>
    <p:sldId id="272" r:id="rId16"/>
    <p:sldId id="274" r:id="rId17"/>
    <p:sldId id="275" r:id="rId18"/>
    <p:sldId id="273" r:id="rId19"/>
    <p:sldId id="266" r:id="rId20"/>
  </p:sldIdLst>
  <p:sldSz cx="12192000" cy="6858000"/>
  <p:notesSz cx="12192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1008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pos="1056" userDrawn="1">
          <p15:clr>
            <a:srgbClr val="A4A3A4"/>
          </p15:clr>
        </p15:guide>
        <p15:guide id="7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5877"/>
    <a:srgbClr val="4A4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4"/>
  </p:normalViewPr>
  <p:slideViewPr>
    <p:cSldViewPr>
      <p:cViewPr varScale="1">
        <p:scale>
          <a:sx n="80" d="100"/>
          <a:sy n="80" d="100"/>
        </p:scale>
        <p:origin x="354" y="60"/>
      </p:cViewPr>
      <p:guideLst>
        <p:guide orient="horz" pos="2880"/>
        <p:guide pos="2160"/>
        <p:guide pos="528"/>
        <p:guide orient="horz" pos="1008"/>
        <p:guide pos="288"/>
        <p:guide pos="1056"/>
        <p:guide pos="39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9749-5F7E-5648-9CD6-00744CE904A7}" type="datetimeFigureOut">
              <a:t>05/11/2019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7EEF-0713-214A-8A97-49F34C15B593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970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A7EEF-0713-214A-8A97-49F34C15B59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02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14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626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9555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2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  <p:sp>
        <p:nvSpPr>
          <p:cNvPr id="8" name="Holder 3"/>
          <p:cNvSpPr>
            <a:spLocks noGrp="1"/>
          </p:cNvSpPr>
          <p:nvPr>
            <p:ph type="subTitle" idx="4"/>
          </p:nvPr>
        </p:nvSpPr>
        <p:spPr>
          <a:xfrm>
            <a:off x="2667001" y="4284077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400" b="1">
                <a:solidFill>
                  <a:srgbClr val="4A4E4F"/>
                </a:solidFill>
                <a:latin typeface="Muli" pitchFamily="2" charset="77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6432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6745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972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88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1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2776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776" y="1194561"/>
            <a:ext cx="101307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8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27964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Muli" pitchFamily="2" charset="77"/>
              </a:defRPr>
            </a:lvl1pPr>
          </a:lstStyle>
          <a:p>
            <a:endParaRPr/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74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310043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C4D4F"/>
                </a:solidFill>
                <a:latin typeface="Muli" pitchFamily="2" charset="77"/>
                <a:cs typeface="Arial"/>
              </a:defRPr>
            </a:lvl1pPr>
          </a:lstStyle>
          <a:p>
            <a:endParaRPr/>
          </a:p>
        </p:txBody>
      </p:sp>
      <p:sp>
        <p:nvSpPr>
          <p:cNvPr id="14" name="Segnaposto data 3">
            <a:extLst>
              <a:ext uri="{FF2B5EF4-FFF2-40B4-BE49-F238E27FC236}">
                <a16:creationId xmlns:a16="http://schemas.microsoft.com/office/drawing/2014/main" id="{2E85EB29-7773-EA41-86EF-AB27DEA49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122" y="64166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9831E0E-B4B9-804C-B32F-14C6EC15B13E}" type="datetime1">
              <a:t>05/11/2019</a:t>
            </a:fld>
            <a:endParaRPr lang="it-IT"/>
          </a:p>
        </p:txBody>
      </p:sp>
      <p:sp>
        <p:nvSpPr>
          <p:cNvPr id="15" name="Segnaposto numero diapositiva 16">
            <a:extLst>
              <a:ext uri="{FF2B5EF4-FFF2-40B4-BE49-F238E27FC236}">
                <a16:creationId xmlns:a16="http://schemas.microsoft.com/office/drawing/2014/main" id="{7D97418D-D037-F84F-BA6E-B7EF0EFCB541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16" name="Segnaposto numero diapositiva 16">
            <a:extLst>
              <a:ext uri="{FF2B5EF4-FFF2-40B4-BE49-F238E27FC236}">
                <a16:creationId xmlns:a16="http://schemas.microsoft.com/office/drawing/2014/main" id="{3F14C0E4-6232-D542-BA79-E689284628BD}"/>
              </a:ext>
            </a:extLst>
          </p:cNvPr>
          <p:cNvSpPr txBox="1">
            <a:spLocks/>
          </p:cNvSpPr>
          <p:nvPr userDrawn="1"/>
        </p:nvSpPr>
        <p:spPr>
          <a:xfrm>
            <a:off x="381000" y="6416675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000" kern="1200">
                <a:solidFill>
                  <a:schemeClr val="tx1"/>
                </a:solidFill>
                <a:latin typeface="Muli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71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30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7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7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8">
            <a:extLst>
              <a:ext uri="{FF2B5EF4-FFF2-40B4-BE49-F238E27FC236}">
                <a16:creationId xmlns:a16="http://schemas.microsoft.com/office/drawing/2014/main" id="{1EB0BE17-4406-2547-BD41-BBF8482A0E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object 17"/>
          <p:cNvSpPr txBox="1"/>
          <p:nvPr/>
        </p:nvSpPr>
        <p:spPr>
          <a:xfrm>
            <a:off x="2332113" y="6340712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rgbClr val="FFFFFF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rgbClr val="FFFFFF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rgbClr val="FFFFFF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rgbClr val="FFFFFF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rgbClr val="FFFFFF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rgbClr val="FFFFFF"/>
                </a:solidFill>
                <a:latin typeface="Muli" pitchFamily="2" charset="77"/>
                <a:cs typeface="Arial"/>
              </a:rPr>
              <a:t>823852</a:t>
            </a:r>
            <a:endParaRPr sz="750">
              <a:latin typeface="Muli" pitchFamily="2" charset="77"/>
              <a:cs typeface="Arial"/>
            </a:endParaRPr>
          </a:p>
        </p:txBody>
      </p:sp>
      <p:grpSp>
        <p:nvGrpSpPr>
          <p:cNvPr id="11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1681163" y="6228257"/>
            <a:ext cx="486409" cy="345440"/>
            <a:chOff x="995362" y="6228257"/>
            <a:chExt cx="486409" cy="345440"/>
          </a:xfrm>
        </p:grpSpPr>
        <p:sp>
          <p:nvSpPr>
            <p:cNvPr id="12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Immagine 2">
            <a:extLst>
              <a:ext uri="{FF2B5EF4-FFF2-40B4-BE49-F238E27FC236}">
                <a16:creationId xmlns:a16="http://schemas.microsoft.com/office/drawing/2014/main" id="{59ED750F-C77A-F24E-8961-FB46DDD5A1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62000"/>
            <a:ext cx="2743200" cy="130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1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  <p:sp>
        <p:nvSpPr>
          <p:cNvPr id="8" name="object 17"/>
          <p:cNvSpPr txBox="1"/>
          <p:nvPr/>
        </p:nvSpPr>
        <p:spPr>
          <a:xfrm>
            <a:off x="914400" y="63608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/>
        </p:nvGrpSpPr>
        <p:grpSpPr>
          <a:xfrm>
            <a:off x="263450" y="62484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D30CDEB2-DA54-DE45-AD6C-F8DC9C60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600" y="6629400"/>
            <a:ext cx="2743200" cy="15240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uli" pitchFamily="2" charset="77"/>
              </a:defRPr>
            </a:lvl1pPr>
          </a:lstStyle>
          <a:p>
            <a:fld id="{95B7B0B5-0B63-3644-99A4-AB904A50937F}" type="datetime1">
              <a:t>05/11/2019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0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7">
            <a:extLst>
              <a:ext uri="{FF2B5EF4-FFF2-40B4-BE49-F238E27FC236}">
                <a16:creationId xmlns:a16="http://schemas.microsoft.com/office/drawing/2014/main" id="{3DA76E71-90F4-594C-8F95-9C1B8B8402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867400"/>
            <a:ext cx="12179300" cy="990600"/>
          </a:xfrm>
          <a:prstGeom prst="rect">
            <a:avLst/>
          </a:prstGeom>
        </p:spPr>
      </p:pic>
      <p:sp>
        <p:nvSpPr>
          <p:cNvPr id="8" name="object 17"/>
          <p:cNvSpPr txBox="1"/>
          <p:nvPr userDrawn="1"/>
        </p:nvSpPr>
        <p:spPr>
          <a:xfrm>
            <a:off x="1108150" y="6589455"/>
            <a:ext cx="9097887" cy="12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This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project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has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received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funding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from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the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European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Union’s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Horizon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2020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5" dirty="0">
                <a:solidFill>
                  <a:schemeClr val="tx1"/>
                </a:solidFill>
                <a:latin typeface="Muli" pitchFamily="2" charset="77"/>
                <a:cs typeface="Arial"/>
              </a:rPr>
              <a:t>research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5" dirty="0">
                <a:solidFill>
                  <a:schemeClr val="tx1"/>
                </a:solidFill>
                <a:latin typeface="Muli" pitchFamily="2" charset="77"/>
                <a:cs typeface="Arial"/>
              </a:rPr>
              <a:t>and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innovation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20" dirty="0">
                <a:solidFill>
                  <a:schemeClr val="tx1"/>
                </a:solidFill>
                <a:latin typeface="Muli" pitchFamily="2" charset="77"/>
                <a:cs typeface="Arial"/>
              </a:rPr>
              <a:t>programme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under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grant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</a:t>
            </a:r>
            <a:r>
              <a:rPr sz="750" spc="15" dirty="0">
                <a:solidFill>
                  <a:schemeClr val="tx1"/>
                </a:solidFill>
                <a:latin typeface="Muli" pitchFamily="2" charset="77"/>
                <a:cs typeface="Arial"/>
              </a:rPr>
              <a:t>agreement</a:t>
            </a:r>
            <a:r>
              <a:rPr sz="750" spc="-10" dirty="0">
                <a:solidFill>
                  <a:schemeClr val="tx1"/>
                </a:solidFill>
                <a:latin typeface="Muli" pitchFamily="2" charset="77"/>
                <a:cs typeface="Arial"/>
              </a:rPr>
              <a:t> No. </a:t>
            </a:r>
            <a:r>
              <a:rPr sz="750" spc="30" dirty="0">
                <a:solidFill>
                  <a:schemeClr val="tx1"/>
                </a:solidFill>
                <a:latin typeface="Muli" pitchFamily="2" charset="77"/>
                <a:cs typeface="Arial"/>
              </a:rPr>
              <a:t>823852</a:t>
            </a:r>
            <a:endParaRPr sz="750" dirty="0">
              <a:solidFill>
                <a:schemeClr val="tx1"/>
              </a:solidFill>
              <a:latin typeface="Muli" pitchFamily="2" charset="77"/>
              <a:cs typeface="Arial"/>
            </a:endParaRPr>
          </a:p>
        </p:txBody>
      </p:sp>
      <p:grpSp>
        <p:nvGrpSpPr>
          <p:cNvPr id="9" name="Gruppo 49">
            <a:extLst>
              <a:ext uri="{FF2B5EF4-FFF2-40B4-BE49-F238E27FC236}">
                <a16:creationId xmlns:a16="http://schemas.microsoft.com/office/drawing/2014/main" id="{7D04B1C9-7F08-9D47-BE96-BA7CF7910F57}"/>
              </a:ext>
            </a:extLst>
          </p:cNvPr>
          <p:cNvGrpSpPr/>
          <p:nvPr userDrawn="1"/>
        </p:nvGrpSpPr>
        <p:grpSpPr>
          <a:xfrm>
            <a:off x="457200" y="6477000"/>
            <a:ext cx="486409" cy="345440"/>
            <a:chOff x="995362" y="6228257"/>
            <a:chExt cx="486409" cy="345440"/>
          </a:xfrm>
        </p:grpSpPr>
        <p:sp>
          <p:nvSpPr>
            <p:cNvPr id="10" name="object 18"/>
            <p:cNvSpPr/>
            <p:nvPr/>
          </p:nvSpPr>
          <p:spPr>
            <a:xfrm>
              <a:off x="995362" y="6228257"/>
              <a:ext cx="486409" cy="345440"/>
            </a:xfrm>
            <a:custGeom>
              <a:avLst/>
              <a:gdLst/>
              <a:ahLst/>
              <a:cxnLst/>
              <a:rect l="l" t="t" r="r" b="b"/>
              <a:pathLst>
                <a:path w="486409" h="345440">
                  <a:moveTo>
                    <a:pt x="0" y="345097"/>
                  </a:moveTo>
                  <a:lnTo>
                    <a:pt x="486282" y="345097"/>
                  </a:lnTo>
                  <a:lnTo>
                    <a:pt x="486282" y="0"/>
                  </a:lnTo>
                  <a:lnTo>
                    <a:pt x="0" y="0"/>
                  </a:lnTo>
                  <a:lnTo>
                    <a:pt x="0" y="345097"/>
                  </a:lnTo>
                  <a:close/>
                </a:path>
              </a:pathLst>
            </a:custGeom>
            <a:solidFill>
              <a:srgbClr val="094E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/>
            <p:cNvSpPr/>
            <p:nvPr/>
          </p:nvSpPr>
          <p:spPr>
            <a:xfrm>
              <a:off x="1097493" y="6259376"/>
              <a:ext cx="86594" cy="8523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/>
            <p:cNvSpPr/>
            <p:nvPr/>
          </p:nvSpPr>
          <p:spPr>
            <a:xfrm>
              <a:off x="1219894" y="6240415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23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6" y="25438"/>
                  </a:lnTo>
                  <a:lnTo>
                    <a:pt x="24117" y="20523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6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6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/>
            <p:cNvSpPr/>
            <p:nvPr/>
          </p:nvSpPr>
          <p:spPr>
            <a:xfrm>
              <a:off x="1290485" y="6259376"/>
              <a:ext cx="86715" cy="852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/>
            <p:cNvSpPr/>
            <p:nvPr/>
          </p:nvSpPr>
          <p:spPr>
            <a:xfrm>
              <a:off x="1361198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839"/>
                  </a:moveTo>
                  <a:lnTo>
                    <a:pt x="0" y="12839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552"/>
                  </a:lnTo>
                  <a:lnTo>
                    <a:pt x="25704" y="25552"/>
                  </a:lnTo>
                  <a:lnTo>
                    <a:pt x="24117" y="20650"/>
                  </a:lnTo>
                  <a:lnTo>
                    <a:pt x="34899" y="12839"/>
                  </a:lnTo>
                  <a:close/>
                </a:path>
                <a:path w="34925" h="33654">
                  <a:moveTo>
                    <a:pt x="25704" y="25552"/>
                  </a:moveTo>
                  <a:lnTo>
                    <a:pt x="17449" y="25552"/>
                  </a:lnTo>
                  <a:lnTo>
                    <a:pt x="28232" y="33362"/>
                  </a:lnTo>
                  <a:lnTo>
                    <a:pt x="25704" y="25552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839"/>
                  </a:lnTo>
                  <a:lnTo>
                    <a:pt x="21564" y="12839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/>
            <p:cNvSpPr/>
            <p:nvPr/>
          </p:nvSpPr>
          <p:spPr>
            <a:xfrm>
              <a:off x="1290485" y="6453160"/>
              <a:ext cx="86601" cy="85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/>
            <p:cNvSpPr/>
            <p:nvPr/>
          </p:nvSpPr>
          <p:spPr>
            <a:xfrm>
              <a:off x="1219782" y="6524114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535"/>
                  </a:lnTo>
                  <a:lnTo>
                    <a:pt x="6667" y="33248"/>
                  </a:lnTo>
                  <a:lnTo>
                    <a:pt x="17449" y="25438"/>
                  </a:lnTo>
                  <a:lnTo>
                    <a:pt x="25704" y="25438"/>
                  </a:lnTo>
                  <a:lnTo>
                    <a:pt x="24117" y="20535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704" y="25438"/>
                  </a:moveTo>
                  <a:lnTo>
                    <a:pt x="17449" y="25438"/>
                  </a:lnTo>
                  <a:lnTo>
                    <a:pt x="28232" y="33248"/>
                  </a:lnTo>
                  <a:lnTo>
                    <a:pt x="25704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5"/>
            <p:cNvSpPr/>
            <p:nvPr/>
          </p:nvSpPr>
          <p:spPr>
            <a:xfrm>
              <a:off x="1097382" y="6453161"/>
              <a:ext cx="86705" cy="8523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6"/>
            <p:cNvSpPr/>
            <p:nvPr/>
          </p:nvSpPr>
          <p:spPr>
            <a:xfrm>
              <a:off x="1078483" y="6382207"/>
              <a:ext cx="34925" cy="33655"/>
            </a:xfrm>
            <a:custGeom>
              <a:avLst/>
              <a:gdLst/>
              <a:ahLst/>
              <a:cxnLst/>
              <a:rect l="l" t="t" r="r" b="b"/>
              <a:pathLst>
                <a:path w="34925" h="33654">
                  <a:moveTo>
                    <a:pt x="34899" y="12725"/>
                  </a:moveTo>
                  <a:lnTo>
                    <a:pt x="0" y="12725"/>
                  </a:lnTo>
                  <a:lnTo>
                    <a:pt x="10782" y="20650"/>
                  </a:lnTo>
                  <a:lnTo>
                    <a:pt x="6667" y="33362"/>
                  </a:lnTo>
                  <a:lnTo>
                    <a:pt x="17449" y="25438"/>
                  </a:lnTo>
                  <a:lnTo>
                    <a:pt x="25667" y="25438"/>
                  </a:lnTo>
                  <a:lnTo>
                    <a:pt x="24117" y="20650"/>
                  </a:lnTo>
                  <a:lnTo>
                    <a:pt x="34899" y="12725"/>
                  </a:lnTo>
                  <a:close/>
                </a:path>
                <a:path w="34925" h="33654">
                  <a:moveTo>
                    <a:pt x="25667" y="25438"/>
                  </a:moveTo>
                  <a:lnTo>
                    <a:pt x="17449" y="25438"/>
                  </a:lnTo>
                  <a:lnTo>
                    <a:pt x="28232" y="33362"/>
                  </a:lnTo>
                  <a:lnTo>
                    <a:pt x="25667" y="25438"/>
                  </a:lnTo>
                  <a:close/>
                </a:path>
                <a:path w="34925" h="33654">
                  <a:moveTo>
                    <a:pt x="17449" y="0"/>
                  </a:moveTo>
                  <a:lnTo>
                    <a:pt x="13334" y="12725"/>
                  </a:lnTo>
                  <a:lnTo>
                    <a:pt x="21564" y="12725"/>
                  </a:lnTo>
                  <a:lnTo>
                    <a:pt x="17449" y="0"/>
                  </a:lnTo>
                  <a:close/>
                </a:path>
              </a:pathLst>
            </a:custGeom>
            <a:solidFill>
              <a:srgbClr val="F9ED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30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89" r:id="rId3"/>
    <p:sldLayoutId id="2147483690" r:id="rId4"/>
    <p:sldLayoutId id="214748369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528A25B-B3ED-E542-825D-E47ADBA26C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78500"/>
            <a:ext cx="12179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8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i.org/10.1080/08940886.2019.1608119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ssaan/rhapsody-in-blu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esrf.fr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gitlab.esrf.fr/icat/elogbook-standalone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38896" y="2890391"/>
            <a:ext cx="6971704" cy="538609"/>
          </a:xfrm>
        </p:spPr>
        <p:txBody>
          <a:bodyPr/>
          <a:lstStyle/>
          <a:p>
            <a:r>
              <a:rPr lang="en-US" spc="90" dirty="0" smtClean="0"/>
              <a:t>FAIR @ ESRF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1638897" y="4278868"/>
            <a:ext cx="6971704" cy="6924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90"/>
              </a:spcBef>
            </a:pPr>
            <a:r>
              <a:rPr lang="en-US" spc="50" dirty="0" smtClean="0">
                <a:solidFill>
                  <a:srgbClr val="4C4D4F"/>
                </a:solidFill>
                <a:cs typeface="Arial"/>
              </a:rPr>
              <a:t>5</a:t>
            </a:r>
            <a:r>
              <a:rPr lang="en-US" spc="50" baseline="30000" dirty="0" smtClean="0">
                <a:solidFill>
                  <a:srgbClr val="4C4D4F"/>
                </a:solidFill>
                <a:cs typeface="Arial"/>
              </a:rPr>
              <a:t>th</a:t>
            </a:r>
            <a:r>
              <a:rPr lang="en-US" spc="50" dirty="0" smtClean="0">
                <a:solidFill>
                  <a:srgbClr val="4C4D4F"/>
                </a:solidFill>
                <a:cs typeface="Arial"/>
              </a:rPr>
              <a:t> November</a:t>
            </a:r>
            <a:r>
              <a:rPr lang="en-US" spc="10" dirty="0" smtClean="0">
                <a:solidFill>
                  <a:srgbClr val="4C4D4F"/>
                </a:solidFill>
                <a:cs typeface="Arial"/>
              </a:rPr>
              <a:t>,</a:t>
            </a:r>
            <a:r>
              <a:rPr lang="en-US" spc="-60" dirty="0" smtClean="0">
                <a:solidFill>
                  <a:srgbClr val="4C4D4F"/>
                </a:solidFill>
                <a:cs typeface="Arial"/>
              </a:rPr>
              <a:t> </a:t>
            </a:r>
            <a:r>
              <a:rPr lang="en-US" spc="90" dirty="0">
                <a:solidFill>
                  <a:srgbClr val="4C4D4F"/>
                </a:solidFill>
                <a:cs typeface="Arial"/>
              </a:rPr>
              <a:t>2019</a:t>
            </a:r>
            <a:endParaRPr lang="en-US" dirty="0"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r>
              <a:rPr lang="en-US" spc="-5" dirty="0">
                <a:solidFill>
                  <a:srgbClr val="4C4D4F"/>
                </a:solidFill>
                <a:cs typeface="Arial"/>
              </a:rPr>
              <a:t>Author: </a:t>
            </a:r>
            <a:r>
              <a:rPr lang="en-US" spc="25" dirty="0" smtClean="0">
                <a:solidFill>
                  <a:srgbClr val="4C4D4F"/>
                </a:solidFill>
                <a:cs typeface="Arial"/>
              </a:rPr>
              <a:t>Andy </a:t>
            </a:r>
            <a:r>
              <a:rPr lang="en-US" spc="25" dirty="0" err="1" smtClean="0">
                <a:solidFill>
                  <a:srgbClr val="4C4D4F"/>
                </a:solidFill>
                <a:cs typeface="Arial"/>
              </a:rPr>
              <a:t>Götz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752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9956571" cy="446276"/>
          </a:xfrm>
        </p:spPr>
        <p:txBody>
          <a:bodyPr/>
          <a:lstStyle/>
          <a:p>
            <a:r>
              <a:rPr lang="en-US" dirty="0">
                <a:solidFill>
                  <a:srgbClr val="A85877"/>
                </a:solidFill>
              </a:rPr>
              <a:t>E-Logbook ready</a:t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endParaRPr lang="en-US" dirty="0">
              <a:solidFill>
                <a:srgbClr val="A85877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29" y="838200"/>
            <a:ext cx="10993582" cy="566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3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9956571" cy="446276"/>
          </a:xfrm>
        </p:spPr>
        <p:txBody>
          <a:bodyPr/>
          <a:lstStyle/>
          <a:p>
            <a:r>
              <a:rPr lang="en-US" dirty="0" smtClean="0">
                <a:solidFill>
                  <a:srgbClr val="A85877"/>
                </a:solidFill>
              </a:rPr>
              <a:t>Article on Implementation of ESRF Data Policy</a:t>
            </a: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endParaRPr lang="en-US" dirty="0">
              <a:solidFill>
                <a:srgbClr val="A85877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172" r="38131"/>
          <a:stretch/>
        </p:blipFill>
        <p:spPr>
          <a:xfrm>
            <a:off x="1447800" y="686383"/>
            <a:ext cx="6304670" cy="6171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762000"/>
            <a:ext cx="2841019" cy="3143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29600" y="4153764"/>
            <a:ext cx="3000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Published online: 23 May 201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-593355" y="3721203"/>
            <a:ext cx="4908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doi.org/10.1080/08940886.2019.1608119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9956571" cy="446276"/>
          </a:xfrm>
        </p:spPr>
        <p:txBody>
          <a:bodyPr/>
          <a:lstStyle/>
          <a:p>
            <a:r>
              <a:rPr lang="en-US" dirty="0">
                <a:solidFill>
                  <a:srgbClr val="A85877"/>
                </a:solidFill>
              </a:rPr>
              <a:t>Long term archiving </a:t>
            </a:r>
            <a:r>
              <a:rPr lang="en-US" dirty="0" smtClean="0">
                <a:solidFill>
                  <a:srgbClr val="A85877"/>
                </a:solidFill>
              </a:rPr>
              <a:t>plans @ ESRF</a:t>
            </a: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82829" y="838200"/>
            <a:ext cx="11119624" cy="5638799"/>
          </a:xfrm>
        </p:spPr>
        <p:txBody>
          <a:bodyPr/>
          <a:lstStyle/>
          <a:p>
            <a:r>
              <a:rPr lang="en-US" dirty="0" smtClean="0"/>
              <a:t>Current situation: raw data are backed up daily + archived long term</a:t>
            </a:r>
          </a:p>
          <a:p>
            <a:endParaRPr lang="en-US" dirty="0"/>
          </a:p>
          <a:p>
            <a:r>
              <a:rPr lang="en-US" dirty="0" smtClean="0"/>
              <a:t>Not scalable to Petabytes of data being produced</a:t>
            </a:r>
          </a:p>
          <a:p>
            <a:endParaRPr lang="en-US" dirty="0"/>
          </a:p>
          <a:p>
            <a:r>
              <a:rPr lang="en-US" dirty="0" smtClean="0"/>
              <a:t>Decision to drop daily backups of raw data and only do long term archive</a:t>
            </a:r>
          </a:p>
          <a:p>
            <a:endParaRPr lang="en-US" dirty="0"/>
          </a:p>
          <a:p>
            <a:r>
              <a:rPr lang="en-US" dirty="0" smtClean="0"/>
              <a:t>This requires ALL raw data to be correctly curated and managed</a:t>
            </a:r>
          </a:p>
          <a:p>
            <a:endParaRPr lang="en-US" dirty="0"/>
          </a:p>
          <a:p>
            <a:r>
              <a:rPr lang="en-US" dirty="0" smtClean="0"/>
              <a:t>Starting in September 2020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4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2600" y="457200"/>
            <a:ext cx="7310043" cy="446276"/>
          </a:xfrm>
        </p:spPr>
        <p:txBody>
          <a:bodyPr/>
          <a:lstStyle/>
          <a:p>
            <a:r>
              <a:rPr lang="en-US" dirty="0" err="1" smtClean="0">
                <a:solidFill>
                  <a:srgbClr val="A85877"/>
                </a:solidFill>
              </a:rPr>
              <a:t>PaNOSC</a:t>
            </a:r>
            <a:r>
              <a:rPr lang="en-US" dirty="0" smtClean="0">
                <a:solidFill>
                  <a:srgbClr val="A85877"/>
                </a:solidFill>
              </a:rPr>
              <a:t> (partially) sponsored workshops</a:t>
            </a: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5306282" cy="1575816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OASYS school for photon beamlines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3"/>
          </p:nvPr>
        </p:nvSpPr>
        <p:spPr>
          <a:xfrm>
            <a:off x="6129433" y="1577340"/>
            <a:ext cx="5306282" cy="1083374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HDF5 workshop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0714"/>
            <a:ext cx="5513122" cy="3704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452" y="2365248"/>
            <a:ext cx="5596381" cy="41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3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9956571" cy="446276"/>
          </a:xfrm>
        </p:spPr>
        <p:txBody>
          <a:bodyPr/>
          <a:lstStyle/>
          <a:p>
            <a:r>
              <a:rPr lang="en-US" dirty="0">
                <a:solidFill>
                  <a:srgbClr val="A85877"/>
                </a:solidFill>
              </a:rPr>
              <a:t>Workshop on </a:t>
            </a:r>
            <a:r>
              <a:rPr lang="en-US" dirty="0" smtClean="0">
                <a:solidFill>
                  <a:srgbClr val="A85877"/>
                </a:solidFill>
              </a:rPr>
              <a:t>AI + ML </a:t>
            </a:r>
            <a:r>
              <a:rPr lang="en-US" dirty="0">
                <a:solidFill>
                  <a:srgbClr val="A85877"/>
                </a:solidFill>
              </a:rPr>
              <a:t>in Photon and Neutron Science</a:t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82829" y="838200"/>
            <a:ext cx="11119624" cy="56387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759"/>
          <a:stretch/>
        </p:blipFill>
        <p:spPr>
          <a:xfrm>
            <a:off x="-377209" y="814137"/>
            <a:ext cx="12839700" cy="52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9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9956571" cy="446276"/>
          </a:xfrm>
        </p:spPr>
        <p:txBody>
          <a:bodyPr/>
          <a:lstStyle/>
          <a:p>
            <a:r>
              <a:rPr lang="en-US" dirty="0">
                <a:solidFill>
                  <a:srgbClr val="A85877"/>
                </a:solidFill>
              </a:rPr>
              <a:t>Other news</a:t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82829" y="838200"/>
            <a:ext cx="11119624" cy="5638799"/>
          </a:xfrm>
        </p:spPr>
        <p:txBody>
          <a:bodyPr/>
          <a:lstStyle/>
          <a:p>
            <a:r>
              <a:rPr lang="en-US" dirty="0" smtClean="0"/>
              <a:t>Presented </a:t>
            </a:r>
            <a:r>
              <a:rPr lang="en-US" dirty="0" err="1" smtClean="0"/>
              <a:t>PaNOSC</a:t>
            </a:r>
            <a:r>
              <a:rPr lang="en-US" dirty="0" smtClean="0"/>
              <a:t> and all FAIR developments to ESRF staff</a:t>
            </a:r>
          </a:p>
          <a:p>
            <a:endParaRPr lang="en-US" dirty="0" smtClean="0"/>
          </a:p>
          <a:p>
            <a:r>
              <a:rPr lang="en-US" dirty="0" smtClean="0"/>
              <a:t>Adaptation of PUMA-BI from ILL to ESRF case</a:t>
            </a:r>
          </a:p>
          <a:p>
            <a:endParaRPr lang="en-US" dirty="0"/>
          </a:p>
          <a:p>
            <a:r>
              <a:rPr lang="en-US" dirty="0" smtClean="0"/>
              <a:t>Deployment of </a:t>
            </a:r>
            <a:r>
              <a:rPr lang="en-US" dirty="0" err="1" smtClean="0"/>
              <a:t>globus</a:t>
            </a:r>
            <a:r>
              <a:rPr lang="en-US" dirty="0" smtClean="0"/>
              <a:t>-online for download soon (2019)</a:t>
            </a:r>
          </a:p>
          <a:p>
            <a:endParaRPr lang="en-US" dirty="0"/>
          </a:p>
          <a:p>
            <a:r>
              <a:rPr lang="en-US" dirty="0" smtClean="0"/>
              <a:t>IBM Power 9 cluster with hardware compression + high bandwidth GPUS</a:t>
            </a:r>
          </a:p>
          <a:p>
            <a:endParaRPr lang="en-US" dirty="0"/>
          </a:p>
          <a:p>
            <a:r>
              <a:rPr lang="en-US" dirty="0" smtClean="0"/>
              <a:t>2 new hires for </a:t>
            </a:r>
            <a:r>
              <a:rPr lang="en-US" dirty="0" err="1" smtClean="0"/>
              <a:t>PaNOSC</a:t>
            </a:r>
            <a:r>
              <a:rPr lang="en-US" dirty="0" smtClean="0"/>
              <a:t> this week, RD will be much more involved in </a:t>
            </a:r>
            <a:r>
              <a:rPr lang="en-US" dirty="0" err="1" smtClean="0"/>
              <a:t>PaNOSC</a:t>
            </a:r>
            <a:r>
              <a:rPr lang="en-US" dirty="0" smtClean="0"/>
              <a:t> from December 2019, 1 DevOps position still open</a:t>
            </a:r>
          </a:p>
          <a:p>
            <a:endParaRPr lang="en-US" dirty="0"/>
          </a:p>
          <a:p>
            <a:r>
              <a:rPr lang="en-US" dirty="0" err="1" smtClean="0"/>
              <a:t>PaNOSC</a:t>
            </a:r>
            <a:r>
              <a:rPr lang="en-US" dirty="0" smtClean="0"/>
              <a:t> is financing the implementation of FAIR data @ ESRF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2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2895600"/>
            <a:ext cx="6971704" cy="1615827"/>
          </a:xfrm>
        </p:spPr>
        <p:txBody>
          <a:bodyPr/>
          <a:lstStyle/>
          <a:p>
            <a:r>
              <a:rPr lang="en-US" dirty="0" smtClean="0"/>
              <a:t>Thanks to Alex, </a:t>
            </a:r>
            <a:r>
              <a:rPr lang="en-US" dirty="0" err="1" smtClean="0"/>
              <a:t>Maxime</a:t>
            </a:r>
            <a:r>
              <a:rPr lang="en-US" dirty="0" smtClean="0"/>
              <a:t>, Armando, Rudolf, </a:t>
            </a:r>
            <a:r>
              <a:rPr lang="en-US" dirty="0" err="1" smtClean="0"/>
              <a:t>Alessia</a:t>
            </a:r>
            <a:r>
              <a:rPr lang="en-US" dirty="0" smtClean="0"/>
              <a:t>, Matthew, </a:t>
            </a:r>
            <a:r>
              <a:rPr lang="en-GB" dirty="0"/>
              <a:t>Isai </a:t>
            </a:r>
            <a:r>
              <a:rPr lang="en-GB" dirty="0" smtClean="0"/>
              <a:t>for </a:t>
            </a:r>
            <a:r>
              <a:rPr lang="en-GB" smtClean="0"/>
              <a:t>their help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>
          <a:xfrm>
            <a:off x="2683042" y="5105400"/>
            <a:ext cx="6971704" cy="369332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ndy.gotz@esrf.fr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7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7310043" cy="446276"/>
          </a:xfrm>
        </p:spPr>
        <p:txBody>
          <a:bodyPr/>
          <a:lstStyle/>
          <a:p>
            <a:r>
              <a:rPr lang="en-US" dirty="0" smtClean="0">
                <a:solidFill>
                  <a:srgbClr val="A85877"/>
                </a:solidFill>
              </a:rPr>
              <a:t>News on FAIR </a:t>
            </a:r>
            <a:r>
              <a:rPr lang="en-US" dirty="0">
                <a:solidFill>
                  <a:srgbClr val="A85877"/>
                </a:solidFill>
              </a:rPr>
              <a:t>@ </a:t>
            </a:r>
            <a:r>
              <a:rPr lang="en-US" dirty="0" smtClean="0">
                <a:solidFill>
                  <a:srgbClr val="A85877"/>
                </a:solidFill>
              </a:rPr>
              <a:t>ESRF in 2019</a:t>
            </a: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82829" y="838200"/>
            <a:ext cx="11119624" cy="5638799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xample </a:t>
            </a:r>
            <a:r>
              <a:rPr lang="en-US" dirty="0"/>
              <a:t>of a young scientist doing Open Science</a:t>
            </a:r>
          </a:p>
          <a:p>
            <a:endParaRPr lang="en-US" dirty="0"/>
          </a:p>
          <a:p>
            <a:r>
              <a:rPr lang="en-US" dirty="0"/>
              <a:t>Planning for implementation of Data Policy</a:t>
            </a:r>
          </a:p>
          <a:p>
            <a:endParaRPr lang="en-US" dirty="0"/>
          </a:p>
          <a:p>
            <a:r>
              <a:rPr lang="en-US" dirty="0"/>
              <a:t>Metadata definitions</a:t>
            </a:r>
          </a:p>
          <a:p>
            <a:endParaRPr lang="en-US" dirty="0"/>
          </a:p>
          <a:p>
            <a:r>
              <a:rPr lang="en-US" dirty="0"/>
              <a:t>Data repository certification</a:t>
            </a:r>
          </a:p>
          <a:p>
            <a:endParaRPr lang="en-US" dirty="0"/>
          </a:p>
          <a:p>
            <a:r>
              <a:rPr lang="en-US" dirty="0"/>
              <a:t>E-Logbook ready</a:t>
            </a:r>
          </a:p>
          <a:p>
            <a:endParaRPr lang="en-US" dirty="0"/>
          </a:p>
          <a:p>
            <a:r>
              <a:rPr lang="en-US" dirty="0"/>
              <a:t>Long term archiving plans</a:t>
            </a:r>
          </a:p>
          <a:p>
            <a:endParaRPr lang="en-US" dirty="0"/>
          </a:p>
          <a:p>
            <a:r>
              <a:rPr lang="en-US" dirty="0" smtClean="0"/>
              <a:t>Other news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152398" y="199973"/>
            <a:ext cx="8915399" cy="446276"/>
          </a:xfrm>
        </p:spPr>
        <p:txBody>
          <a:bodyPr/>
          <a:lstStyle/>
          <a:p>
            <a:r>
              <a:rPr lang="en-US" dirty="0">
                <a:solidFill>
                  <a:srgbClr val="A85877"/>
                </a:solidFill>
              </a:rPr>
              <a:t>Example of </a:t>
            </a:r>
            <a:r>
              <a:rPr lang="en-US" dirty="0" smtClean="0">
                <a:solidFill>
                  <a:srgbClr val="A85877"/>
                </a:solidFill>
              </a:rPr>
              <a:t>Open </a:t>
            </a:r>
            <a:r>
              <a:rPr lang="en-US" dirty="0">
                <a:solidFill>
                  <a:srgbClr val="A85877"/>
                </a:solidFill>
              </a:rPr>
              <a:t>Science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1" y="838200"/>
            <a:ext cx="11658600" cy="5638800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This repository is a companion to the following paper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GB" dirty="0" err="1" smtClean="0"/>
              <a:t>Sulfur</a:t>
            </a:r>
            <a:r>
              <a:rPr lang="en-GB" dirty="0" smtClean="0"/>
              <a:t> </a:t>
            </a:r>
            <a:r>
              <a:rPr lang="en-GB" dirty="0"/>
              <a:t>K-edge Micro- and Full-field XANES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Identifies </a:t>
            </a:r>
            <a:r>
              <a:rPr lang="en-GB" dirty="0"/>
              <a:t>Marker for Preparation Method of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Ultramarine </a:t>
            </a:r>
            <a:r>
              <a:rPr lang="en-GB" dirty="0"/>
              <a:t>Pigment from Lapis Lazuli in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Historical Paints” </a:t>
            </a:r>
            <a:r>
              <a:rPr lang="en-GB" b="0" dirty="0" smtClean="0"/>
              <a:t>by </a:t>
            </a:r>
            <a:r>
              <a:rPr lang="en-GB" dirty="0" err="1" smtClean="0"/>
              <a:t>Alessa</a:t>
            </a:r>
            <a:r>
              <a:rPr lang="en-GB" dirty="0" smtClean="0"/>
              <a:t> </a:t>
            </a:r>
            <a:r>
              <a:rPr lang="en-GB" dirty="0"/>
              <a:t>A. Gambardella </a:t>
            </a:r>
            <a:r>
              <a:rPr lang="en-GB" dirty="0" smtClean="0"/>
              <a:t>et. al.</a:t>
            </a:r>
            <a:br>
              <a:rPr lang="en-GB" dirty="0" smtClean="0"/>
            </a:br>
            <a:endParaRPr lang="en-GB" dirty="0"/>
          </a:p>
          <a:p>
            <a:pPr marL="0" indent="0">
              <a:buNone/>
            </a:pPr>
            <a:r>
              <a:rPr lang="en-US" b="0" i="1" dirty="0"/>
              <a:t>The aim of this repository is to allow </a:t>
            </a:r>
            <a:r>
              <a:rPr lang="en-US" b="0" i="1" dirty="0" smtClean="0"/>
              <a:t>reproducibility </a:t>
            </a:r>
            <a:r>
              <a:rPr lang="en-US" b="0" i="1" dirty="0"/>
              <a:t>of the processed results presented in the publication from experimentally obtained raw data. The intention is that the presented research is fully reproducible. </a:t>
            </a:r>
            <a:r>
              <a:rPr lang="en-US" i="1" dirty="0"/>
              <a:t>Efforts have been made to the best of the authors' abilities to make the data -- and associated processing procedures -- 'FAIR'</a:t>
            </a:r>
            <a:r>
              <a:rPr lang="en-US" b="0" i="1" dirty="0"/>
              <a:t> (i.e. findable, accessible, interoperable, and reusable) in support of the growing Open Science movement.</a:t>
            </a:r>
          </a:p>
          <a:p>
            <a:pPr marL="0" indent="0">
              <a:buNone/>
            </a:pPr>
            <a:r>
              <a:rPr lang="en-US" b="0" i="1" dirty="0"/>
              <a:t>All of the figures in the paper corresponding to XANES data (unfocussed, </a:t>
            </a:r>
            <a:r>
              <a:rPr lang="en-US" b="0" i="1" dirty="0" err="1"/>
              <a:t>microbeam</a:t>
            </a:r>
            <a:r>
              <a:rPr lang="en-US" b="0" i="1" dirty="0"/>
              <a:t>, and full-field) can be reproduced herein following the set of notebooks </a:t>
            </a:r>
            <a:r>
              <a:rPr lang="en-US" b="0" i="1" dirty="0" smtClean="0"/>
              <a:t>contained …</a:t>
            </a:r>
            <a:endParaRPr lang="en-GB" b="0" dirty="0" smtClean="0"/>
          </a:p>
          <a:p>
            <a:pPr marL="0" indent="0">
              <a:buNone/>
            </a:pPr>
            <a:endParaRPr lang="en-GB" b="0" dirty="0"/>
          </a:p>
          <a:p>
            <a:pPr marL="0" indent="0">
              <a:buNone/>
            </a:pPr>
            <a:endParaRPr 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1" y="8021"/>
            <a:ext cx="3809999" cy="31353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52800" y="6107668"/>
            <a:ext cx="4596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github.com/alessaan/rhapsody-in-blue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9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9956571" cy="446276"/>
          </a:xfrm>
        </p:spPr>
        <p:txBody>
          <a:bodyPr/>
          <a:lstStyle/>
          <a:p>
            <a:r>
              <a:rPr lang="en-US" dirty="0">
                <a:solidFill>
                  <a:srgbClr val="A85877"/>
                </a:solidFill>
              </a:rPr>
              <a:t>Planning for implementation of Data </a:t>
            </a:r>
            <a:r>
              <a:rPr lang="en-US" dirty="0" smtClean="0">
                <a:solidFill>
                  <a:srgbClr val="A85877"/>
                </a:solidFill>
              </a:rPr>
              <a:t>Policy @ ESRF</a:t>
            </a: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82829" y="838200"/>
            <a:ext cx="11119624" cy="5638799"/>
          </a:xfrm>
        </p:spPr>
        <p:txBody>
          <a:bodyPr/>
          <a:lstStyle/>
          <a:p>
            <a:r>
              <a:rPr lang="en-US" dirty="0"/>
              <a:t>Current implementation is on 50% of </a:t>
            </a:r>
            <a:r>
              <a:rPr lang="en-US" dirty="0" smtClean="0"/>
              <a:t>beamlines, 100% in 2020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" y="1331996"/>
            <a:ext cx="6315075" cy="494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323975"/>
            <a:ext cx="63246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8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9956571" cy="446276"/>
          </a:xfrm>
        </p:spPr>
        <p:txBody>
          <a:bodyPr/>
          <a:lstStyle/>
          <a:p>
            <a:r>
              <a:rPr lang="en-US" dirty="0" smtClean="0">
                <a:solidFill>
                  <a:srgbClr val="A85877"/>
                </a:solidFill>
              </a:rPr>
              <a:t>FAIR @ ESRF metrics on 5/11/2019</a:t>
            </a: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35228" y="1295400"/>
            <a:ext cx="9651771" cy="5638800"/>
          </a:xfrm>
        </p:spPr>
        <p:txBody>
          <a:bodyPr/>
          <a:lstStyle/>
          <a:p>
            <a:r>
              <a:rPr lang="en-GB" dirty="0" smtClean="0"/>
              <a:t>541 226  Datasets curated until now</a:t>
            </a:r>
          </a:p>
          <a:p>
            <a:endParaRPr lang="en-GB" dirty="0"/>
          </a:p>
          <a:p>
            <a:r>
              <a:rPr lang="en-US" dirty="0" smtClean="0"/>
              <a:t>9 experiments currently have Open Data</a:t>
            </a:r>
          </a:p>
          <a:p>
            <a:endParaRPr lang="en-US" dirty="0"/>
          </a:p>
          <a:p>
            <a:r>
              <a:rPr lang="en-GB" dirty="0" smtClean="0"/>
              <a:t>110 Datasets </a:t>
            </a:r>
            <a:r>
              <a:rPr lang="en-GB" dirty="0" smtClean="0"/>
              <a:t>are Open 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11 experiments will be released from embargo in 2020</a:t>
            </a:r>
          </a:p>
          <a:p>
            <a:endParaRPr lang="en-US" dirty="0"/>
          </a:p>
          <a:p>
            <a:r>
              <a:rPr lang="en-US" dirty="0" smtClean="0"/>
              <a:t>510 experiments will be released from embargo in </a:t>
            </a:r>
            <a:r>
              <a:rPr lang="en-US" dirty="0" smtClean="0"/>
              <a:t>2021</a:t>
            </a:r>
          </a:p>
          <a:p>
            <a:endParaRPr lang="en-US" dirty="0"/>
          </a:p>
          <a:p>
            <a:r>
              <a:rPr lang="en-US" dirty="0" smtClean="0"/>
              <a:t>500+ “standard” metadata items defined so far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40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120586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0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9956571" cy="446276"/>
          </a:xfrm>
        </p:spPr>
        <p:txBody>
          <a:bodyPr/>
          <a:lstStyle/>
          <a:p>
            <a:r>
              <a:rPr lang="en-US" dirty="0">
                <a:solidFill>
                  <a:srgbClr val="A85877"/>
                </a:solidFill>
              </a:rPr>
              <a:t>Data </a:t>
            </a:r>
            <a:r>
              <a:rPr lang="en-US" dirty="0" smtClean="0">
                <a:solidFill>
                  <a:srgbClr val="A85877"/>
                </a:solidFill>
              </a:rPr>
              <a:t>repository</a:t>
            </a: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82829" y="838200"/>
            <a:ext cx="11119624" cy="5638799"/>
          </a:xfrm>
        </p:spPr>
        <p:txBody>
          <a:bodyPr/>
          <a:lstStyle/>
          <a:p>
            <a:r>
              <a:rPr lang="en-US" dirty="0" smtClean="0"/>
              <a:t>ESRF Data repository has been selected by </a:t>
            </a:r>
            <a:r>
              <a:rPr lang="en-US" dirty="0" err="1" smtClean="0"/>
              <a:t>FAIRsFAIR</a:t>
            </a:r>
            <a:r>
              <a:rPr lang="en-US" dirty="0" smtClean="0"/>
              <a:t> to be certified</a:t>
            </a:r>
          </a:p>
          <a:p>
            <a:endParaRPr lang="en-US" dirty="0" smtClean="0"/>
          </a:p>
          <a:p>
            <a:r>
              <a:rPr lang="en-US" dirty="0" smtClean="0"/>
              <a:t>New developments on </a:t>
            </a:r>
            <a:r>
              <a:rPr lang="en-US" dirty="0" smtClean="0">
                <a:hlinkClick r:id="rId2"/>
              </a:rPr>
              <a:t>https://data.esrf.fr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/>
              <a:t>Improved UI</a:t>
            </a:r>
          </a:p>
          <a:p>
            <a:endParaRPr lang="en-US" dirty="0" smtClean="0"/>
          </a:p>
          <a:p>
            <a:r>
              <a:rPr lang="en-US" dirty="0" smtClean="0"/>
              <a:t>Added </a:t>
            </a:r>
            <a:r>
              <a:rPr lang="en-US" dirty="0" err="1" smtClean="0"/>
              <a:t>Elasticsearch</a:t>
            </a:r>
            <a:r>
              <a:rPr lang="en-US" dirty="0" smtClean="0"/>
              <a:t> search mechanism</a:t>
            </a:r>
          </a:p>
          <a:p>
            <a:endParaRPr lang="en-US" dirty="0"/>
          </a:p>
          <a:p>
            <a:r>
              <a:rPr lang="en-US" dirty="0" smtClean="0"/>
              <a:t>Support ingesting supporting material + pre-DP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9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9956571" cy="446276"/>
          </a:xfrm>
        </p:spPr>
        <p:txBody>
          <a:bodyPr/>
          <a:lstStyle/>
          <a:p>
            <a:r>
              <a:rPr lang="en-US" dirty="0">
                <a:solidFill>
                  <a:srgbClr val="A85877"/>
                </a:solidFill>
              </a:rPr>
              <a:t>Data </a:t>
            </a:r>
            <a:r>
              <a:rPr lang="en-US" dirty="0" smtClean="0">
                <a:solidFill>
                  <a:srgbClr val="A85877"/>
                </a:solidFill>
              </a:rPr>
              <a:t>repository</a:t>
            </a: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" y="762000"/>
            <a:ext cx="128397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6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2829" y="152400"/>
            <a:ext cx="9956571" cy="446276"/>
          </a:xfrm>
        </p:spPr>
        <p:txBody>
          <a:bodyPr/>
          <a:lstStyle/>
          <a:p>
            <a:r>
              <a:rPr lang="en-US" dirty="0">
                <a:solidFill>
                  <a:srgbClr val="A85877"/>
                </a:solidFill>
              </a:rPr>
              <a:t>E-Logbook ready</a:t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r>
              <a:rPr lang="en-US" dirty="0">
                <a:solidFill>
                  <a:srgbClr val="A85877"/>
                </a:solidFill>
              </a:rPr>
              <a:t/>
            </a:r>
            <a:br>
              <a:rPr lang="en-US" dirty="0">
                <a:solidFill>
                  <a:srgbClr val="A85877"/>
                </a:solidFill>
              </a:rPr>
            </a:br>
            <a:endParaRPr lang="en-US" dirty="0">
              <a:solidFill>
                <a:srgbClr val="A85877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82829" y="838200"/>
            <a:ext cx="11119624" cy="5638799"/>
          </a:xfrm>
        </p:spPr>
        <p:txBody>
          <a:bodyPr/>
          <a:lstStyle/>
          <a:p>
            <a:r>
              <a:rPr lang="en-US" dirty="0" smtClean="0"/>
              <a:t>A rich electronic logbook has been developed @ ESRF </a:t>
            </a:r>
          </a:p>
          <a:p>
            <a:endParaRPr lang="en-US" dirty="0"/>
          </a:p>
          <a:p>
            <a:r>
              <a:rPr lang="en-US" dirty="0" smtClean="0"/>
              <a:t>Open Source </a:t>
            </a:r>
            <a:r>
              <a:rPr lang="en-US" dirty="0"/>
              <a:t>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gitlab.esrf.fr/icat/elogbook-standalone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Try it! </a:t>
            </a:r>
            <a:r>
              <a:rPr lang="en-US" b="0" dirty="0" smtClean="0"/>
              <a:t>(XFEL plans to try it)</a:t>
            </a:r>
          </a:p>
          <a:p>
            <a:endParaRPr lang="en-US" dirty="0"/>
          </a:p>
          <a:p>
            <a:r>
              <a:rPr lang="en-US" dirty="0" smtClean="0"/>
              <a:t>Tested on 3 beamlines in 2018</a:t>
            </a:r>
          </a:p>
          <a:p>
            <a:endParaRPr lang="en-US" dirty="0"/>
          </a:p>
          <a:p>
            <a:r>
              <a:rPr lang="en-US" dirty="0" smtClean="0"/>
              <a:t>Rollout on all beamlines in 2020</a:t>
            </a:r>
          </a:p>
          <a:p>
            <a:endParaRPr lang="en-US" dirty="0"/>
          </a:p>
          <a:p>
            <a:r>
              <a:rPr lang="en-US" dirty="0" smtClean="0"/>
              <a:t>Next step is to add extra support</a:t>
            </a:r>
            <a:br>
              <a:rPr lang="en-US" dirty="0" smtClean="0"/>
            </a:br>
            <a:r>
              <a:rPr lang="en-US" dirty="0" smtClean="0"/>
              <a:t>for sample metadata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2895600"/>
            <a:ext cx="5052276" cy="260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32505"/>
      </p:ext>
    </p:extLst>
  </p:cSld>
  <p:clrMapOvr>
    <a:masterClrMapping/>
  </p:clrMapOvr>
</p:sld>
</file>

<file path=ppt/theme/theme1.xml><?xml version="1.0" encoding="utf-8"?>
<a:theme xmlns:a="http://schemas.openxmlformats.org/drawingml/2006/main" name="First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ogo+EUtex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aNOSC_EUflag+ba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NOSC_LOGO-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PaNOSC_ppt_template_DEF.potx</Template>
  <TotalTime>0</TotalTime>
  <Words>405</Words>
  <Application>Microsoft Office PowerPoint</Application>
  <PresentationFormat>Widescreen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Muli</vt:lpstr>
      <vt:lpstr>First Slide</vt:lpstr>
      <vt:lpstr>Logo+EUtext</vt:lpstr>
      <vt:lpstr>PaNOSC_EUflag+bar</vt:lpstr>
      <vt:lpstr>PaNOSC_LOGO-only</vt:lpstr>
      <vt:lpstr>FAIR @ ESRF</vt:lpstr>
      <vt:lpstr>News on FAIR @ ESRF in 2019</vt:lpstr>
      <vt:lpstr>Example of Open Science</vt:lpstr>
      <vt:lpstr>Planning for implementation of Data Policy @ ESRF </vt:lpstr>
      <vt:lpstr>FAIR @ ESRF metrics on 5/11/2019</vt:lpstr>
      <vt:lpstr>PowerPoint Presentation</vt:lpstr>
      <vt:lpstr>Data repository  </vt:lpstr>
      <vt:lpstr>Data repository  </vt:lpstr>
      <vt:lpstr>E-Logbook ready   </vt:lpstr>
      <vt:lpstr>E-Logbook ready   </vt:lpstr>
      <vt:lpstr>Article on Implementation of ESRF Data Policy   </vt:lpstr>
      <vt:lpstr>Long term archiving plans @ ESRF    </vt:lpstr>
      <vt:lpstr>PaNOSC (partially) sponsored workshops    </vt:lpstr>
      <vt:lpstr>Workshop on AI + ML in Photon and Neutron Science      </vt:lpstr>
      <vt:lpstr>Other news     </vt:lpstr>
      <vt:lpstr>Thanks to Alex, Maxime, Armando, Rudolf, Alessia, Matthew, Isai for their help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 on one or more lines</dc:title>
  <dc:subject/>
  <dc:creator>GOETZ Andrew</dc:creator>
  <cp:keywords/>
  <dc:description/>
  <cp:lastModifiedBy>GOETZ Andrew</cp:lastModifiedBy>
  <cp:revision>66</cp:revision>
  <dcterms:created xsi:type="dcterms:W3CDTF">2019-04-23T08:59:57Z</dcterms:created>
  <dcterms:modified xsi:type="dcterms:W3CDTF">2019-11-05T09:44:25Z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2019-04-19T10:00:00Z</vt:filetime>
  </property>
  <property fmtid="{D5CDD505-2E9C-101B-9397-08002B2CF9AE}" pid="3" name="Creator">
    <vt:lpwstr>Adobe InDesign CC 14.0 (Macintosh)</vt:lpwstr>
  </property>
  <property fmtid="{D5CDD505-2E9C-101B-9397-08002B2CF9AE}" pid="4" name="LastSaved">
    <vt:filetime>2019-04-23T10:00:00Z</vt:filetime>
  </property>
</Properties>
</file>