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2"/>
  </p:notesMasterIdLst>
  <p:handoutMasterIdLst>
    <p:handoutMasterId r:id="rId13"/>
  </p:handoutMasterIdLst>
  <p:sldIdLst>
    <p:sldId id="268" r:id="rId5"/>
    <p:sldId id="271" r:id="rId6"/>
    <p:sldId id="273" r:id="rId7"/>
    <p:sldId id="270" r:id="rId8"/>
    <p:sldId id="269" r:id="rId9"/>
    <p:sldId id="272" r:id="rId10"/>
    <p:sldId id="266" r:id="rId11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2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2" d="100"/>
          <a:sy n="72" d="100"/>
        </p:scale>
        <p:origin x="78" y="54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9129-2590-424C-9132-69E493964030}" type="datetimeFigureOut">
              <a:rPr lang="en-US" smtClean="0">
                <a:latin typeface="Muli"/>
              </a:rPr>
              <a:pPr/>
              <a:t>6/15/2020</a:t>
            </a:fld>
            <a:endParaRPr lang="en-US" dirty="0">
              <a:latin typeface="Mul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ED4C-A927-A842-B572-1AF4312EA386}" type="slidenum">
              <a:rPr lang="en-US" smtClean="0">
                <a:latin typeface="Muli"/>
              </a:rPr>
              <a:pPr/>
              <a:t>‹#›</a:t>
            </a:fld>
            <a:endParaRPr lang="en-US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44815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uli"/>
              </a:defRPr>
            </a:lvl1pPr>
          </a:lstStyle>
          <a:p>
            <a:fld id="{E6439749-5F7E-5648-9CD6-00744CE904A7}" type="datetimeFigureOut">
              <a:rPr lang="en-US" smtClean="0"/>
              <a:pPr/>
              <a:t>6/15/2020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uli"/>
              </a:defRPr>
            </a:lvl1pPr>
          </a:lstStyle>
          <a:p>
            <a:fld id="{CBDA7EEF-0713-214A-8A97-49F34C15B5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li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 Black"/>
                <a:cs typeface="Muli Black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6/15/2020</a:t>
            </a:fld>
            <a:endParaRPr lang="it-IT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=""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=""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0" y="64008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6/15/2020</a:t>
            </a:fld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33" name="object 17"/>
          <p:cNvSpPr txBox="1"/>
          <p:nvPr/>
        </p:nvSpPr>
        <p:spPr>
          <a:xfrm>
            <a:off x="1108150" y="64370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34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324600"/>
            <a:ext cx="486409" cy="345440"/>
            <a:chOff x="995362" y="6228257"/>
            <a:chExt cx="486409" cy="345440"/>
          </a:xfrm>
        </p:grpSpPr>
        <p:sp>
          <p:nvSpPr>
            <p:cNvPr id="35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6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7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8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2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3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=""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5web.panosc.eu/" TargetMode="External"/><Relationship Id="rId2" Type="http://schemas.openxmlformats.org/officeDocument/2006/relationships/hyperlink" Target="https://github.com/silx-kit/h5we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895600"/>
            <a:ext cx="6971704" cy="1077218"/>
          </a:xfrm>
        </p:spPr>
        <p:txBody>
          <a:bodyPr/>
          <a:lstStyle/>
          <a:p>
            <a:r>
              <a:rPr lang="it-IT" dirty="0" smtClean="0">
                <a:highlight>
                  <a:scrgbClr r="0" g="0" b="0">
                    <a:alpha val="0"/>
                  </a:scrgbClr>
                </a:highlight>
              </a:rPr>
              <a:t>WP4: </a:t>
            </a:r>
            <a:r>
              <a:rPr lang="it-IT" smtClean="0">
                <a:highlight>
                  <a:scrgbClr r="0" g="0" b="0">
                    <a:alpha val="0"/>
                  </a:scrgbClr>
                </a:highlight>
              </a:rPr>
              <a:t>HDF5 web </a:t>
            </a:r>
            <a:r>
              <a:rPr lang="it-IT" dirty="0" smtClean="0">
                <a:highlight>
                  <a:scrgbClr r="0" g="0" b="0">
                    <a:alpha val="0"/>
                  </a:scrgbClr>
                </a:highlight>
              </a:rPr>
              <a:t>viewer </a:t>
            </a:r>
            <a:r>
              <a:rPr lang="en-US" dirty="0" smtClean="0"/>
              <a:t>&amp; visualization toolkit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232375" cy="1184940"/>
          </a:xfrm>
        </p:spPr>
        <p:txBody>
          <a:bodyPr/>
          <a:lstStyle/>
          <a:p>
            <a:pPr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Muli"/>
              </a:rPr>
              <a:t>5</a:t>
            </a:r>
            <a:r>
              <a:rPr lang="en-US" spc="75" baseline="30000" dirty="0" smtClean="0">
                <a:solidFill>
                  <a:srgbClr val="4C4D4F"/>
                </a:solidFill>
                <a:cs typeface="Muli"/>
              </a:rPr>
              <a:t>th</a:t>
            </a:r>
            <a:r>
              <a:rPr lang="en-US" spc="75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10" dirty="0" smtClean="0">
                <a:solidFill>
                  <a:srgbClr val="4C4D4F"/>
                </a:solidFill>
                <a:cs typeface="Muli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Muli"/>
              </a:rPr>
              <a:t>2020</a:t>
            </a:r>
            <a:endParaRPr lang="en-US" dirty="0">
              <a:cs typeface="Muli"/>
            </a:endParaRPr>
          </a:p>
          <a:p>
            <a:pPr lvl="0" hangingPunct="0">
              <a:spcBef>
                <a:spcPts val="590"/>
              </a:spcBef>
              <a:tabLst>
                <a:tab pos="0" algn="l"/>
              </a:tabLst>
            </a:pPr>
            <a:r>
              <a:rPr lang="en-US" spc="-5" dirty="0" smtClean="0">
                <a:solidFill>
                  <a:srgbClr val="4C4D4F"/>
                </a:solidFill>
                <a:cs typeface="Muli"/>
              </a:rPr>
              <a:t>Authors: </a:t>
            </a:r>
            <a:r>
              <a:rPr lang="en-US" spc="-6" dirty="0">
                <a:solidFill>
                  <a:srgbClr val="4C4D4F"/>
                </a:solidFill>
                <a:highlight>
                  <a:scrgbClr r="0" g="0" b="0">
                    <a:alpha val="0"/>
                  </a:scrgbClr>
                </a:highlight>
                <a:latin typeface="Muli" pitchFamily="18"/>
              </a:rPr>
              <a:t>Axel </a:t>
            </a:r>
            <a:r>
              <a:rPr lang="en-US" spc="-6" dirty="0" smtClean="0">
                <a:solidFill>
                  <a:srgbClr val="4C4D4F"/>
                </a:solidFill>
                <a:highlight>
                  <a:scrgbClr r="0" g="0" b="0">
                    <a:alpha val="0"/>
                  </a:scrgbClr>
                </a:highlight>
                <a:latin typeface="Muli" pitchFamily="18"/>
              </a:rPr>
              <a:t>Bocciarelli, </a:t>
            </a:r>
            <a:r>
              <a:rPr lang="en-US" spc="-6" dirty="0" err="1" smtClean="0">
                <a:solidFill>
                  <a:srgbClr val="4C4D4F"/>
                </a:solidFill>
                <a:highlight>
                  <a:scrgbClr r="0" g="0" b="0">
                    <a:alpha val="0"/>
                  </a:scrgbClr>
                </a:highlight>
                <a:latin typeface="Muli" pitchFamily="18"/>
              </a:rPr>
              <a:t>Loïc</a:t>
            </a:r>
            <a:r>
              <a:rPr lang="en-US" spc="-6" dirty="0" smtClean="0">
                <a:solidFill>
                  <a:srgbClr val="4C4D4F"/>
                </a:solidFill>
                <a:highlight>
                  <a:scrgbClr r="0" g="0" b="0">
                    <a:alpha val="0"/>
                  </a:scrgbClr>
                </a:highlight>
                <a:latin typeface="Muli" pitchFamily="18"/>
              </a:rPr>
              <a:t> </a:t>
            </a:r>
            <a:r>
              <a:rPr lang="en-US" spc="-6" dirty="0" err="1" smtClean="0">
                <a:solidFill>
                  <a:srgbClr val="4C4D4F"/>
                </a:solidFill>
                <a:highlight>
                  <a:scrgbClr r="0" g="0" b="0">
                    <a:alpha val="0"/>
                  </a:scrgbClr>
                </a:highlight>
                <a:latin typeface="Muli" pitchFamily="18"/>
              </a:rPr>
              <a:t>Huder</a:t>
            </a:r>
            <a:r>
              <a:rPr lang="en-US" spc="-6" dirty="0" smtClean="0">
                <a:solidFill>
                  <a:srgbClr val="4C4D4F"/>
                </a:solidFill>
                <a:highlight>
                  <a:scrgbClr r="0" g="0" b="0">
                    <a:alpha val="0"/>
                  </a:scrgbClr>
                </a:highlight>
                <a:latin typeface="Muli" pitchFamily="18"/>
              </a:rPr>
              <a:t>, Thomas Vincent - ESRF</a:t>
            </a:r>
            <a:endParaRPr lang="en-US" spc="-6" dirty="0">
              <a:solidFill>
                <a:srgbClr val="4C4D4F"/>
              </a:solidFill>
              <a:highlight>
                <a:scrgbClr r="0" g="0" b="0">
                  <a:alpha val="0"/>
                </a:scrgbClr>
              </a:highlight>
              <a:latin typeface="Mul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Visualize data stored as HDF5 remotely on the web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4035896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b="1" dirty="0" smtClean="0"/>
              <a:t>HDF5</a:t>
            </a:r>
            <a:r>
              <a:rPr lang="en-US" dirty="0" smtClean="0"/>
              <a:t>?</a:t>
            </a:r>
          </a:p>
          <a:p>
            <a:pPr lvl="1"/>
            <a:r>
              <a:rPr lang="en-US" sz="2000" dirty="0" smtClean="0"/>
              <a:t>De facto standard </a:t>
            </a:r>
            <a:r>
              <a:rPr lang="en-US" sz="2000" smtClean="0"/>
              <a:t>for </a:t>
            </a:r>
            <a:r>
              <a:rPr lang="en-US" sz="2000" smtClean="0"/>
              <a:t>scientific </a:t>
            </a:r>
            <a:r>
              <a:rPr lang="en-US" sz="2000" dirty="0"/>
              <a:t>data </a:t>
            </a:r>
            <a:r>
              <a:rPr lang="en-US" sz="2000" dirty="0" smtClean="0"/>
              <a:t>produced in large volumes</a:t>
            </a:r>
            <a:endParaRPr lang="en-US" sz="2000" dirty="0"/>
          </a:p>
          <a:p>
            <a:pPr lvl="1"/>
            <a:endParaRPr lang="en-US" sz="1200" dirty="0" smtClean="0"/>
          </a:p>
          <a:p>
            <a:r>
              <a:rPr lang="en-US" dirty="0" smtClean="0"/>
              <a:t>Why </a:t>
            </a:r>
            <a:r>
              <a:rPr lang="en-US" b="1" dirty="0" smtClean="0"/>
              <a:t>remotely</a:t>
            </a:r>
            <a:r>
              <a:rPr lang="en-US" dirty="0" smtClean="0"/>
              <a:t>?</a:t>
            </a:r>
          </a:p>
          <a:p>
            <a:pPr lvl="1"/>
            <a:r>
              <a:rPr lang="en-US" sz="2000" dirty="0" smtClean="0"/>
              <a:t>HDF5 files stored on facilities’ infrastructures (in-house or cloud)</a:t>
            </a:r>
          </a:p>
          <a:p>
            <a:pPr lvl="1"/>
            <a:r>
              <a:rPr lang="en-US" sz="2000" dirty="0" smtClean="0"/>
              <a:t>Files too large to download in full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Why on the </a:t>
            </a:r>
            <a:r>
              <a:rPr lang="en-US" b="1" dirty="0" smtClean="0"/>
              <a:t>web</a:t>
            </a:r>
            <a:r>
              <a:rPr lang="en-US" dirty="0" smtClean="0"/>
              <a:t>?</a:t>
            </a:r>
          </a:p>
          <a:p>
            <a:pPr lvl="1"/>
            <a:r>
              <a:rPr lang="en-US" sz="2000" dirty="0" smtClean="0"/>
              <a:t>Accessibility, portability</a:t>
            </a:r>
          </a:p>
          <a:p>
            <a:pPr lvl="1"/>
            <a:r>
              <a:rPr lang="en-US" sz="2000" dirty="0" smtClean="0"/>
              <a:t>Zero </a:t>
            </a:r>
            <a:r>
              <a:rPr lang="en-US" sz="2000" dirty="0"/>
              <a:t>set up for end </a:t>
            </a:r>
            <a:r>
              <a:rPr lang="en-US" sz="2000" dirty="0" smtClean="0"/>
              <a:t>users</a:t>
            </a:r>
          </a:p>
          <a:p>
            <a:pPr lvl="1"/>
            <a:r>
              <a:rPr lang="en-US" sz="2000" dirty="0" smtClean="0"/>
              <a:t>Vast, modern ecosystem (e.g.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Notebooks)</a:t>
            </a:r>
          </a:p>
        </p:txBody>
      </p:sp>
    </p:spTree>
    <p:extLst>
      <p:ext uri="{BB962C8B-B14F-4D97-AF65-F5344CB8AC3E}">
        <p14:creationId xmlns:p14="http://schemas.microsoft.com/office/powerpoint/2010/main" val="195657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340768"/>
            <a:ext cx="10287000" cy="4735016"/>
          </a:xfrm>
        </p:spPr>
        <p:txBody>
          <a:bodyPr/>
          <a:lstStyle/>
          <a:p>
            <a:r>
              <a:rPr lang="en-US" b="1" dirty="0"/>
              <a:t>Web server</a:t>
            </a:r>
            <a:endParaRPr lang="en-US" dirty="0"/>
          </a:p>
          <a:p>
            <a:pPr lvl="1"/>
            <a:r>
              <a:rPr lang="en-US" dirty="0"/>
              <a:t>Accesses HDF5 files</a:t>
            </a:r>
          </a:p>
          <a:p>
            <a:pPr lvl="1"/>
            <a:r>
              <a:rPr lang="en-US" dirty="0"/>
              <a:t>Provides web API to read files (structure, metadata, content)</a:t>
            </a:r>
          </a:p>
          <a:p>
            <a:pPr lvl="1"/>
            <a:endParaRPr lang="en-US" sz="1200" dirty="0"/>
          </a:p>
          <a:p>
            <a:r>
              <a:rPr lang="en-US" b="1" dirty="0"/>
              <a:t>Standalone web viewer</a:t>
            </a:r>
          </a:p>
          <a:p>
            <a:pPr lvl="1"/>
            <a:r>
              <a:rPr lang="en-US" dirty="0"/>
              <a:t>All-in-one application for viewing HDF5 files</a:t>
            </a:r>
          </a:p>
          <a:p>
            <a:pPr lvl="1"/>
            <a:r>
              <a:rPr lang="en-US" dirty="0"/>
              <a:t>Browse structure, inspect metadata and visualize datasets</a:t>
            </a:r>
          </a:p>
          <a:p>
            <a:pPr lvl="1"/>
            <a:endParaRPr lang="en-US" sz="1200" dirty="0"/>
          </a:p>
          <a:p>
            <a:r>
              <a:rPr lang="en-AU" b="1" dirty="0"/>
              <a:t>Web visualization toolkit</a:t>
            </a:r>
          </a:p>
          <a:p>
            <a:pPr lvl="1"/>
            <a:r>
              <a:rPr lang="en-AU" dirty="0"/>
              <a:t>Library of components that can be:</a:t>
            </a:r>
          </a:p>
          <a:p>
            <a:pPr lvl="2"/>
            <a:r>
              <a:rPr lang="en-AU" sz="2000" dirty="0"/>
              <a:t>used for data analysis in </a:t>
            </a:r>
            <a:r>
              <a:rPr lang="en-AU" sz="2000" dirty="0" err="1"/>
              <a:t>Jupyter</a:t>
            </a:r>
            <a:r>
              <a:rPr lang="en-AU" sz="2000" dirty="0"/>
              <a:t> Notebooks</a:t>
            </a:r>
          </a:p>
          <a:p>
            <a:pPr lvl="2"/>
            <a:r>
              <a:rPr lang="en-AU" sz="2000" dirty="0"/>
              <a:t>integrated into any web-based </a:t>
            </a:r>
            <a:r>
              <a:rPr lang="en-AU" sz="2000" dirty="0" smtClean="0"/>
              <a:t>application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5047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3963888"/>
          </a:xfrm>
        </p:spPr>
        <p:txBody>
          <a:bodyPr/>
          <a:lstStyle/>
          <a:p>
            <a:r>
              <a:rPr lang="en-US" dirty="0" smtClean="0"/>
              <a:t>Proposed solution: </a:t>
            </a:r>
            <a:r>
              <a:rPr lang="en-US" b="1" dirty="0" smtClean="0"/>
              <a:t>HSDS</a:t>
            </a:r>
          </a:p>
          <a:p>
            <a:pPr lvl="1"/>
            <a:r>
              <a:rPr lang="en-US" sz="2000" dirty="0" smtClean="0"/>
              <a:t>Chosen over competing solutions </a:t>
            </a:r>
            <a:r>
              <a:rPr lang="en-US" sz="2000" dirty="0"/>
              <a:t>(h5nuvola, </a:t>
            </a:r>
            <a:r>
              <a:rPr lang="en-US" sz="2000" dirty="0" smtClean="0"/>
              <a:t>hdf5-simple-server, h5serv, etc.)</a:t>
            </a:r>
            <a:endParaRPr lang="en-US" sz="2000" dirty="0"/>
          </a:p>
          <a:p>
            <a:pPr lvl="1"/>
            <a:r>
              <a:rPr lang="en-US" sz="2000" dirty="0" smtClean="0"/>
              <a:t>Developed by HDF Group (HDF5 standard body)</a:t>
            </a:r>
          </a:p>
          <a:p>
            <a:pPr lvl="1"/>
            <a:r>
              <a:rPr lang="en-US" sz="2000" dirty="0"/>
              <a:t>Open </a:t>
            </a:r>
            <a:r>
              <a:rPr lang="en-US" sz="2000" dirty="0" smtClean="0"/>
              <a:t>source, built with modern technologies and actively maintained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Tested in local environment</a:t>
            </a:r>
          </a:p>
          <a:p>
            <a:r>
              <a:rPr lang="en-US" dirty="0" smtClean="0"/>
              <a:t>Contributed multiple fixes and improvements to HSDS project</a:t>
            </a:r>
          </a:p>
          <a:p>
            <a:endParaRPr lang="en-US" sz="1200" dirty="0" smtClean="0"/>
          </a:p>
          <a:p>
            <a:r>
              <a:rPr lang="en-US" b="1" dirty="0" smtClean="0"/>
              <a:t>Upcoming work: </a:t>
            </a:r>
            <a:r>
              <a:rPr lang="en-US" dirty="0" smtClean="0"/>
              <a:t>production environment, authentication, integration </a:t>
            </a:r>
            <a:r>
              <a:rPr lang="en-US"/>
              <a:t>with </a:t>
            </a:r>
            <a:r>
              <a:rPr lang="en-US" smtClean="0"/>
              <a:t>EOSC/Common </a:t>
            </a:r>
            <a:r>
              <a:rPr lang="en-US" dirty="0" smtClean="0"/>
              <a:t>Portal</a:t>
            </a:r>
          </a:p>
        </p:txBody>
      </p:sp>
    </p:spTree>
    <p:extLst>
      <p:ext uri="{BB962C8B-B14F-4D97-AF65-F5344CB8AC3E}">
        <p14:creationId xmlns:p14="http://schemas.microsoft.com/office/powerpoint/2010/main" val="203905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Standalone web viewer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Open source on GitHub: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github.com/silx-kit/h5web</a:t>
            </a:r>
            <a:endParaRPr lang="en-US" dirty="0" smtClean="0"/>
          </a:p>
          <a:p>
            <a:r>
              <a:rPr lang="en-US" dirty="0"/>
              <a:t>Started in March 2020</a:t>
            </a:r>
          </a:p>
          <a:p>
            <a:endParaRPr lang="en-US" sz="1200" dirty="0" smtClean="0"/>
          </a:p>
          <a:p>
            <a:r>
              <a:rPr lang="en-US" dirty="0" smtClean="0"/>
              <a:t>Supports browsing structure, inspecting metadata, and visualizing </a:t>
            </a:r>
            <a:r>
              <a:rPr lang="en-US" dirty="0" err="1" smtClean="0"/>
              <a:t>nD</a:t>
            </a:r>
            <a:r>
              <a:rPr lang="en-US" dirty="0" smtClean="0"/>
              <a:t> datasets </a:t>
            </a:r>
            <a:r>
              <a:rPr lang="en-US" dirty="0" smtClean="0"/>
              <a:t>(matrix, line plot, </a:t>
            </a:r>
            <a:r>
              <a:rPr lang="en-US" dirty="0" err="1" smtClean="0"/>
              <a:t>heatmap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be easily connected to any data source (not tied to HSDS)</a:t>
            </a:r>
          </a:p>
          <a:p>
            <a:r>
              <a:rPr lang="en-US" dirty="0" smtClean="0"/>
              <a:t>Can be used by other scientific communities</a:t>
            </a:r>
          </a:p>
          <a:p>
            <a:endParaRPr lang="en-US" sz="1200" b="1" dirty="0" smtClean="0"/>
          </a:p>
          <a:p>
            <a:r>
              <a:rPr lang="en-US" b="1" dirty="0" smtClean="0"/>
              <a:t>Demo: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://h5web.panosc.eu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b="1" dirty="0"/>
              <a:t>Upcoming work: </a:t>
            </a:r>
            <a:r>
              <a:rPr lang="en-US" dirty="0" err="1" smtClean="0"/>
              <a:t>NeXus</a:t>
            </a:r>
            <a:r>
              <a:rPr lang="en-US" dirty="0" smtClean="0"/>
              <a:t>, </a:t>
            </a:r>
            <a:r>
              <a:rPr lang="en-US" dirty="0" err="1" smtClean="0"/>
              <a:t>Jupyter</a:t>
            </a:r>
            <a:r>
              <a:rPr lang="en-US" dirty="0" smtClean="0"/>
              <a:t> Lab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status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Web visualization toolkit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3603848"/>
          </a:xfrm>
        </p:spPr>
        <p:txBody>
          <a:bodyPr/>
          <a:lstStyle/>
          <a:p>
            <a:r>
              <a:rPr lang="en-AU" b="1" dirty="0" smtClean="0"/>
              <a:t>Upcoming work:</a:t>
            </a:r>
          </a:p>
          <a:p>
            <a:pPr lvl="1"/>
            <a:r>
              <a:rPr lang="en-AU" dirty="0" smtClean="0"/>
              <a:t>Extract components from </a:t>
            </a:r>
            <a:r>
              <a:rPr lang="en-AU" dirty="0"/>
              <a:t>standalone viewer</a:t>
            </a:r>
          </a:p>
          <a:p>
            <a:pPr lvl="1"/>
            <a:r>
              <a:rPr lang="en-AU" dirty="0" smtClean="0"/>
              <a:t>Package and publish components for re-use</a:t>
            </a:r>
            <a:endParaRPr lang="en-AU" dirty="0"/>
          </a:p>
          <a:p>
            <a:pPr lvl="1"/>
            <a:r>
              <a:rPr lang="en-AU" dirty="0" smtClean="0"/>
              <a:t>Create </a:t>
            </a:r>
            <a:r>
              <a:rPr lang="en-AU" dirty="0" err="1" smtClean="0"/>
              <a:t>Jupyter</a:t>
            </a:r>
            <a:r>
              <a:rPr lang="en-AU" dirty="0" smtClean="0"/>
              <a:t> extensions to allow toolkit to be used in </a:t>
            </a:r>
            <a:r>
              <a:rPr lang="en-AU" dirty="0" err="1" smtClean="0"/>
              <a:t>Jupyter</a:t>
            </a:r>
            <a:r>
              <a:rPr lang="en-AU" dirty="0" smtClean="0"/>
              <a:t> Notebooks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3228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axel.bocciarelli@esrf.fr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NOSC_ppt_template_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PaNOSC_ppt_template_2020</Template>
  <TotalTime>484</TotalTime>
  <Words>323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Courier New</vt:lpstr>
      <vt:lpstr>Muli</vt:lpstr>
      <vt:lpstr>Muli Black</vt:lpstr>
      <vt:lpstr>Muli Bold</vt:lpstr>
      <vt:lpstr>Muli Regular</vt:lpstr>
      <vt:lpstr>Wingdings</vt:lpstr>
      <vt:lpstr>PaNOSC_ppt_template_2020</vt:lpstr>
      <vt:lpstr>Logo+EUtext</vt:lpstr>
      <vt:lpstr>PaNOSC_EUflag+bar</vt:lpstr>
      <vt:lpstr>PaNOSC_LOGO-only</vt:lpstr>
      <vt:lpstr>WP4: HDF5 web viewer &amp; visualization toolkit</vt:lpstr>
      <vt:lpstr>Purpose</vt:lpstr>
      <vt:lpstr>Solution</vt:lpstr>
      <vt:lpstr>Current status</vt:lpstr>
      <vt:lpstr>Current status</vt:lpstr>
      <vt:lpstr>Current status</vt:lpstr>
      <vt:lpstr>Thank you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on one or more lines</dc:title>
  <dc:creator>loveriot</dc:creator>
  <cp:lastModifiedBy>Axel Bocciarelli</cp:lastModifiedBy>
  <cp:revision>55</cp:revision>
  <dcterms:created xsi:type="dcterms:W3CDTF">2020-05-05T08:39:56Z</dcterms:created>
  <dcterms:modified xsi:type="dcterms:W3CDTF">2020-06-15T14:38:02Z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