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1"/>
  </p:notesMasterIdLst>
  <p:sldIdLst>
    <p:sldId id="264" r:id="rId5"/>
    <p:sldId id="269" r:id="rId6"/>
    <p:sldId id="270" r:id="rId7"/>
    <p:sldId id="276" r:id="rId8"/>
    <p:sldId id="287" r:id="rId9"/>
    <p:sldId id="277" r:id="rId10"/>
    <p:sldId id="283" r:id="rId11"/>
    <p:sldId id="286" r:id="rId12"/>
    <p:sldId id="278" r:id="rId13"/>
    <p:sldId id="279" r:id="rId14"/>
    <p:sldId id="280" r:id="rId15"/>
    <p:sldId id="285" r:id="rId16"/>
    <p:sldId id="281" r:id="rId17"/>
    <p:sldId id="282" r:id="rId18"/>
    <p:sldId id="284" r:id="rId19"/>
    <p:sldId id="266" r:id="rId20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>
      <p:cViewPr varScale="1">
        <p:scale>
          <a:sx n="73" d="100"/>
          <a:sy n="73" d="100"/>
        </p:scale>
        <p:origin x="-1248" y="-104"/>
      </p:cViewPr>
      <p:guideLst>
        <p:guide orient="horz" pos="2880"/>
        <p:guide orient="horz" pos="1008"/>
        <p:guide pos="2160"/>
        <p:guide pos="52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04/11/19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=""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=""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=""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=""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=""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04/11/19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=""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=""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theme" Target="../theme/theme2.xml"/><Relationship Id="rId9" Type="http://schemas.openxmlformats.org/officeDocument/2006/relationships/image" Target="../media/image7.jpg"/><Relationship Id="rId10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7" Type="http://schemas.openxmlformats.org/officeDocument/2006/relationships/image" Target="../media/image8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theme" Target="../theme/theme4.xml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=""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=""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=""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</p:spPr>
        <p:txBody>
          <a:bodyPr/>
          <a:lstStyle/>
          <a:p>
            <a:r>
              <a:rPr lang="en-US" dirty="0"/>
              <a:t>WP 7 - </a:t>
            </a:r>
            <a:r>
              <a:rPr lang="en-US" dirty="0" smtClean="0"/>
              <a:t>Sustainability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6" y="4278868"/>
            <a:ext cx="9791103" cy="10746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November </a:t>
            </a:r>
            <a:r>
              <a:rPr lang="en-US" spc="50" dirty="0">
                <a:solidFill>
                  <a:srgbClr val="4C4D4F"/>
                </a:solidFill>
                <a:cs typeface="Arial"/>
              </a:rPr>
              <a:t>5</a:t>
            </a:r>
            <a:r>
              <a:rPr lang="en-US" spc="75" baseline="30000" dirty="0" smtClean="0">
                <a:solidFill>
                  <a:srgbClr val="4C4D4F"/>
                </a:solidFill>
                <a:cs typeface="Arial"/>
              </a:rPr>
              <a:t>th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2019</a:t>
            </a:r>
            <a:endParaRPr lang="en-US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 smtClean="0">
                <a:solidFill>
                  <a:srgbClr val="4C4D4F"/>
                </a:solidFill>
                <a:cs typeface="Arial"/>
              </a:rPr>
              <a:t>Authors: </a:t>
            </a: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 err="1" smtClean="0">
                <a:solidFill>
                  <a:srgbClr val="4C4D4F"/>
                </a:solidFill>
                <a:cs typeface="Arial"/>
              </a:rPr>
              <a:t>Ornela</a:t>
            </a:r>
            <a:r>
              <a:rPr lang="en-US" spc="-5" dirty="0" smtClean="0">
                <a:solidFill>
                  <a:srgbClr val="4C4D4F"/>
                </a:solidFill>
                <a:cs typeface="Arial"/>
              </a:rPr>
              <a:t> De </a:t>
            </a:r>
            <a:r>
              <a:rPr lang="en-US" spc="-5" dirty="0" err="1" smtClean="0">
                <a:solidFill>
                  <a:srgbClr val="4C4D4F"/>
                </a:solidFill>
                <a:cs typeface="Arial"/>
              </a:rPr>
              <a:t>Giacomo</a:t>
            </a:r>
            <a:r>
              <a:rPr lang="en-US" spc="-5" dirty="0" smtClean="0">
                <a:solidFill>
                  <a:srgbClr val="4C4D4F"/>
                </a:solidFill>
                <a:cs typeface="Arial"/>
              </a:rPr>
              <a:t>, Jana </a:t>
            </a:r>
            <a:r>
              <a:rPr lang="en-US" spc="-5" dirty="0" err="1" smtClean="0">
                <a:solidFill>
                  <a:srgbClr val="4C4D4F"/>
                </a:solidFill>
                <a:cs typeface="Arial"/>
              </a:rPr>
              <a:t>Kolar</a:t>
            </a:r>
            <a:r>
              <a:rPr lang="en-US" spc="-5" dirty="0" smtClean="0">
                <a:solidFill>
                  <a:srgbClr val="4C4D4F"/>
                </a:solidFill>
                <a:cs typeface="Arial"/>
              </a:rPr>
              <a:t>,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Roberto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Pugliese,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Dario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Roccella</a:t>
            </a:r>
            <a:r>
              <a:rPr lang="en-US" spc="25" dirty="0">
                <a:solidFill>
                  <a:srgbClr val="4C4D4F"/>
                </a:solidFill>
                <a:cs typeface="Arial"/>
              </a:rPr>
              <a:t>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-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CERIC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-ERIC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152400"/>
            <a:ext cx="10738624" cy="446276"/>
          </a:xfrm>
        </p:spPr>
        <p:txBody>
          <a:bodyPr/>
          <a:lstStyle/>
          <a:p>
            <a:pPr algn="l"/>
            <a:r>
              <a:rPr lang="it-IT" dirty="0" smtClean="0"/>
              <a:t>An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 funded and unfunded projects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27518"/>
              </p:ext>
            </p:extLst>
          </p:nvPr>
        </p:nvGraphicFramePr>
        <p:xfrm>
          <a:off x="1524000" y="685800"/>
          <a:ext cx="8153400" cy="5414543"/>
        </p:xfrm>
        <a:graphic>
          <a:graphicData uri="http://schemas.openxmlformats.org/drawingml/2006/table">
            <a:tbl>
              <a:tblPr/>
              <a:tblGrid>
                <a:gridCol w="6572322"/>
                <a:gridCol w="1581078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EOSC Funded project(s)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Personnel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Consumables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Travels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EOSC Internal Investment project(s)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Personnel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Consumables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Travels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EOSC Total Construction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Personnel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Consumables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Travels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Sustainability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Personnel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369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Consumables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Travels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sustainability per year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628,5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Maintenance Factor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 depreciation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 Factor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</a:t>
                      </a:r>
                    </a:p>
                  </a:txBody>
                  <a:tcPr marL="12246" marR="12246" marT="122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78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Critical </a:t>
            </a:r>
            <a:r>
              <a:rPr lang="it-IT" dirty="0" err="1" smtClean="0"/>
              <a:t>aspects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1195824" cy="329439"/>
          </a:xfrm>
        </p:spPr>
        <p:txBody>
          <a:bodyPr/>
          <a:lstStyle/>
          <a:p>
            <a:r>
              <a:rPr lang="en-GB" b="0" dirty="0" smtClean="0">
                <a:solidFill>
                  <a:srgbClr val="000000"/>
                </a:solidFill>
              </a:rPr>
              <a:t>Projects to build may start in different moments and</a:t>
            </a:r>
            <a:r>
              <a:rPr lang="en-GB" b="0" dirty="0">
                <a:solidFill>
                  <a:srgbClr val="000000"/>
                </a:solidFill>
              </a:rPr>
              <a:t> u</a:t>
            </a:r>
            <a:r>
              <a:rPr lang="en-GB" b="0" dirty="0" smtClean="0">
                <a:solidFill>
                  <a:srgbClr val="000000"/>
                </a:solidFill>
              </a:rPr>
              <a:t>pgrade may occur through projects:  how we modify the model to take this into account?</a:t>
            </a:r>
          </a:p>
          <a:p>
            <a:r>
              <a:rPr lang="en-GB" b="0" dirty="0" smtClean="0">
                <a:solidFill>
                  <a:srgbClr val="000000"/>
                </a:solidFill>
              </a:rPr>
              <a:t>Shall we separate better cost of renting Cloud Services?</a:t>
            </a:r>
          </a:p>
          <a:p>
            <a:r>
              <a:rPr lang="en-GB" b="0" dirty="0" smtClean="0">
                <a:solidFill>
                  <a:srgbClr val="000000"/>
                </a:solidFill>
              </a:rPr>
              <a:t>How to distinguish what done explicitly for </a:t>
            </a:r>
            <a:r>
              <a:rPr lang="en-GB" b="0" dirty="0" err="1" smtClean="0">
                <a:solidFill>
                  <a:srgbClr val="000000"/>
                </a:solidFill>
              </a:rPr>
              <a:t>PaNOSC</a:t>
            </a:r>
            <a:r>
              <a:rPr lang="en-GB" b="0" dirty="0" smtClean="0">
                <a:solidFill>
                  <a:srgbClr val="000000"/>
                </a:solidFill>
              </a:rPr>
              <a:t> and what anyhow? 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…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at the end sustainability means the added value (economic added value) of </a:t>
            </a:r>
            <a:r>
              <a:rPr lang="en-GB" dirty="0" err="1" smtClean="0">
                <a:solidFill>
                  <a:srgbClr val="000000"/>
                </a:solidFill>
              </a:rPr>
              <a:t>PaNOSC</a:t>
            </a:r>
            <a:r>
              <a:rPr lang="en-GB" dirty="0" smtClean="0">
                <a:solidFill>
                  <a:srgbClr val="000000"/>
                </a:solidFill>
              </a:rPr>
              <a:t> have to be &gt; than the cost of maintaining it ;-)</a:t>
            </a:r>
            <a:endParaRPr lang="en-GB" dirty="0" smtClean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steps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</a:rPr>
              <a:t>Make operational the stakeholder database</a:t>
            </a:r>
          </a:p>
          <a:p>
            <a:r>
              <a:rPr lang="en-GB" b="0" dirty="0" smtClean="0">
                <a:solidFill>
                  <a:srgbClr val="000000"/>
                </a:solidFill>
              </a:rPr>
              <a:t>Collect internal feedback and improve the cost model</a:t>
            </a:r>
          </a:p>
          <a:p>
            <a:r>
              <a:rPr lang="en-GB" b="0" dirty="0" smtClean="0">
                <a:solidFill>
                  <a:srgbClr val="000000"/>
                </a:solidFill>
              </a:rPr>
              <a:t>Think about metrics to evaluate the impact of the </a:t>
            </a:r>
            <a:r>
              <a:rPr lang="en-GB" b="0" dirty="0" err="1" smtClean="0">
                <a:solidFill>
                  <a:srgbClr val="000000"/>
                </a:solidFill>
              </a:rPr>
              <a:t>PaNOSC</a:t>
            </a:r>
            <a:endParaRPr lang="en-GB" b="0" dirty="0" smtClean="0">
              <a:solidFill>
                <a:srgbClr val="000000"/>
              </a:solidFill>
            </a:endParaRPr>
          </a:p>
          <a:p>
            <a:r>
              <a:rPr lang="en-GB" b="0" dirty="0" smtClean="0">
                <a:solidFill>
                  <a:srgbClr val="000000"/>
                </a:solidFill>
              </a:rPr>
              <a:t>Develop a questionnaire about cost and metrics to send to the stakeholders to collect feedback and improve our proposals</a:t>
            </a:r>
          </a:p>
          <a:p>
            <a:r>
              <a:rPr lang="en-GB" b="0" dirty="0" smtClean="0">
                <a:solidFill>
                  <a:srgbClr val="000000"/>
                </a:solidFill>
              </a:rPr>
              <a:t>Develop tools to calculate costs and metrics (eventually by </a:t>
            </a:r>
            <a:r>
              <a:rPr lang="en-GB" b="0" dirty="0">
                <a:solidFill>
                  <a:srgbClr val="000000"/>
                </a:solidFill>
              </a:rPr>
              <a:t>e</a:t>
            </a:r>
            <a:r>
              <a:rPr lang="en-GB" b="0" dirty="0" smtClean="0">
                <a:solidFill>
                  <a:srgbClr val="000000"/>
                </a:solidFill>
              </a:rPr>
              <a:t>xtending existing tools like PUMA, VUO </a:t>
            </a:r>
            <a:r>
              <a:rPr lang="mr-IN" b="0" dirty="0" smtClean="0">
                <a:solidFill>
                  <a:srgbClr val="000000"/>
                </a:solidFill>
              </a:rPr>
              <a:t>…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smtClean="0">
                <a:solidFill>
                  <a:srgbClr val="000000"/>
                </a:solidFill>
              </a:rPr>
              <a:t>)</a:t>
            </a:r>
            <a:endParaRPr lang="en-GB" b="0" dirty="0" smtClean="0">
              <a:solidFill>
                <a:srgbClr val="000000"/>
              </a:solidFill>
            </a:endParaRPr>
          </a:p>
          <a:p>
            <a:r>
              <a:rPr lang="en-GB" b="0" dirty="0" smtClean="0">
                <a:solidFill>
                  <a:srgbClr val="000000"/>
                </a:solidFill>
              </a:rPr>
              <a:t>…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527964"/>
            <a:ext cx="10586224" cy="386436"/>
          </a:xfrm>
        </p:spPr>
        <p:txBody>
          <a:bodyPr/>
          <a:lstStyle/>
          <a:p>
            <a:pPr algn="l"/>
            <a:r>
              <a:rPr lang="it-IT" dirty="0" smtClean="0"/>
              <a:t>Open </a:t>
            </a:r>
            <a:r>
              <a:rPr lang="it-IT" dirty="0" err="1" smtClean="0"/>
              <a:t>question</a:t>
            </a:r>
            <a:r>
              <a:rPr lang="it-IT" dirty="0" smtClean="0"/>
              <a:t> 1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1195824" cy="481839"/>
          </a:xfrm>
        </p:spPr>
        <p:txBody>
          <a:bodyPr/>
          <a:lstStyle/>
          <a:p>
            <a:r>
              <a:rPr lang="it-IT" dirty="0" smtClean="0">
                <a:solidFill>
                  <a:srgbClr val="000000"/>
                </a:solidFill>
                <a:latin typeface="Muli"/>
                <a:cs typeface="Muli"/>
              </a:rPr>
              <a:t>List of </a:t>
            </a:r>
            <a:r>
              <a:rPr lang="it-IT" dirty="0" err="1" smtClean="0">
                <a:solidFill>
                  <a:srgbClr val="000000"/>
                </a:solidFill>
                <a:latin typeface="Muli"/>
                <a:cs typeface="Muli"/>
              </a:rPr>
              <a:t>items</a:t>
            </a:r>
            <a:r>
              <a:rPr lang="it-IT" dirty="0" smtClean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Muli"/>
                <a:cs typeface="Muli"/>
              </a:rPr>
              <a:t>we</a:t>
            </a:r>
            <a:r>
              <a:rPr lang="it-IT" dirty="0" smtClean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should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consider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as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inputs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to the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cost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model in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order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define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a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clear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cost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reflecting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only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the part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that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Muli"/>
                <a:cs typeface="Muli"/>
              </a:rPr>
              <a:t>has</a:t>
            </a:r>
            <a:r>
              <a:rPr lang="it-IT" dirty="0">
                <a:solidFill>
                  <a:srgbClr val="000000"/>
                </a:solidFill>
                <a:latin typeface="Muli"/>
                <a:cs typeface="Muli"/>
              </a:rPr>
              <a:t> to do with </a:t>
            </a:r>
            <a:r>
              <a:rPr lang="it-IT" dirty="0" err="1" smtClean="0">
                <a:solidFill>
                  <a:srgbClr val="000000"/>
                </a:solidFill>
                <a:latin typeface="Muli"/>
                <a:cs typeface="Muli"/>
              </a:rPr>
              <a:t>PaNOSC</a:t>
            </a:r>
            <a:r>
              <a:rPr lang="it-IT" dirty="0" smtClean="0">
                <a:solidFill>
                  <a:srgbClr val="000000"/>
                </a:solidFill>
                <a:latin typeface="Muli"/>
                <a:cs typeface="Muli"/>
              </a:rPr>
              <a:t>:</a:t>
            </a:r>
          </a:p>
          <a:p>
            <a:pPr lvl="1"/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Infrastructure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build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to the sole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purpose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to be FAIR</a:t>
            </a:r>
          </a:p>
          <a:p>
            <a:pPr lvl="2"/>
            <a:r>
              <a:rPr lang="it-IT" dirty="0" smtClean="0">
                <a:solidFill>
                  <a:srgbClr val="000000"/>
                </a:solidFill>
                <a:latin typeface="Muli"/>
                <a:cs typeface="Muli"/>
              </a:rPr>
              <a:t>Storage</a:t>
            </a:r>
          </a:p>
          <a:p>
            <a:pPr lvl="2"/>
            <a:r>
              <a:rPr lang="it-IT" dirty="0" smtClean="0">
                <a:solidFill>
                  <a:srgbClr val="000000"/>
                </a:solidFill>
                <a:latin typeface="Muli"/>
                <a:cs typeface="Muli"/>
              </a:rPr>
              <a:t>Computing</a:t>
            </a:r>
          </a:p>
          <a:p>
            <a:pPr lvl="2"/>
            <a:r>
              <a:rPr lang="it-IT" dirty="0" smtClean="0">
                <a:solidFill>
                  <a:srgbClr val="000000"/>
                </a:solidFill>
                <a:latin typeface="Muli"/>
                <a:cs typeface="Muli"/>
              </a:rPr>
              <a:t>Networking</a:t>
            </a:r>
          </a:p>
          <a:p>
            <a:pPr lvl="1"/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Services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developed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Muli"/>
                <a:cs typeface="Muli"/>
              </a:rPr>
              <a:t>to the sole </a:t>
            </a:r>
            <a:r>
              <a:rPr lang="it-IT" sz="2400" dirty="0" err="1">
                <a:solidFill>
                  <a:srgbClr val="000000"/>
                </a:solidFill>
                <a:latin typeface="Muli"/>
                <a:cs typeface="Muli"/>
              </a:rPr>
              <a:t>purpose</a:t>
            </a:r>
            <a:r>
              <a:rPr lang="it-IT" sz="2400" dirty="0">
                <a:solidFill>
                  <a:srgbClr val="000000"/>
                </a:solidFill>
                <a:latin typeface="Muli"/>
                <a:cs typeface="Muli"/>
              </a:rPr>
              <a:t> to be 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FAIR</a:t>
            </a:r>
          </a:p>
          <a:p>
            <a:pPr lvl="1"/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Cloud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services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costs</a:t>
            </a:r>
            <a:endParaRPr lang="it-IT" sz="2400" dirty="0">
              <a:solidFill>
                <a:srgbClr val="000000"/>
              </a:solidFill>
              <a:latin typeface="Muli"/>
              <a:cs typeface="Muli"/>
            </a:endParaRPr>
          </a:p>
          <a:p>
            <a:pPr lvl="1"/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People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involved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in the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construction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of the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items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above</a:t>
            </a:r>
            <a:endParaRPr lang="it-IT" sz="2400" dirty="0" smtClean="0">
              <a:solidFill>
                <a:srgbClr val="000000"/>
              </a:solidFill>
              <a:latin typeface="Muli"/>
              <a:cs typeface="Muli"/>
            </a:endParaRPr>
          </a:p>
          <a:p>
            <a:pPr lvl="1"/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People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involved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in the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maintenance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of the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items</a:t>
            </a:r>
            <a:r>
              <a:rPr lang="it-IT" sz="2400" dirty="0" smtClean="0">
                <a:solidFill>
                  <a:srgbClr val="000000"/>
                </a:solidFill>
                <a:latin typeface="Muli"/>
                <a:cs typeface="Muli"/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  <a:latin typeface="Muli"/>
                <a:cs typeface="Muli"/>
              </a:rPr>
              <a:t>above</a:t>
            </a:r>
            <a:endParaRPr lang="it-IT" sz="2400" dirty="0" smtClean="0">
              <a:solidFill>
                <a:srgbClr val="000000"/>
              </a:solidFill>
              <a:latin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7760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Open </a:t>
            </a:r>
            <a:r>
              <a:rPr lang="it-IT" dirty="0" err="1" smtClean="0"/>
              <a:t>question</a:t>
            </a:r>
            <a:r>
              <a:rPr lang="it-IT" dirty="0" smtClean="0"/>
              <a:t> 2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967224" cy="481839"/>
          </a:xfrm>
        </p:spPr>
        <p:txBody>
          <a:bodyPr/>
          <a:lstStyle/>
          <a:p>
            <a:r>
              <a:rPr lang="it-IT" dirty="0" smtClean="0">
                <a:solidFill>
                  <a:srgbClr val="000000"/>
                </a:solidFill>
              </a:rPr>
              <a:t>The </a:t>
            </a:r>
            <a:r>
              <a:rPr lang="it-IT" dirty="0">
                <a:solidFill>
                  <a:srgbClr val="000000"/>
                </a:solidFill>
              </a:rPr>
              <a:t>WP text </a:t>
            </a:r>
            <a:r>
              <a:rPr lang="it-IT" dirty="0" err="1">
                <a:solidFill>
                  <a:srgbClr val="000000"/>
                </a:solidFill>
              </a:rPr>
              <a:t>clearly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defines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deliverable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that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will</a:t>
            </a:r>
            <a:r>
              <a:rPr lang="it-IT" dirty="0">
                <a:solidFill>
                  <a:srgbClr val="000000"/>
                </a:solidFill>
              </a:rPr>
              <a:t> produce </a:t>
            </a:r>
            <a:r>
              <a:rPr lang="it-IT" dirty="0" err="1">
                <a:solidFill>
                  <a:srgbClr val="000000"/>
                </a:solidFill>
              </a:rPr>
              <a:t>but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there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something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that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goes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beyond</a:t>
            </a:r>
            <a:r>
              <a:rPr lang="it-IT" dirty="0">
                <a:solidFill>
                  <a:srgbClr val="000000"/>
                </a:solidFill>
              </a:rPr>
              <a:t> and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what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partner </a:t>
            </a:r>
            <a:r>
              <a:rPr lang="it-IT" dirty="0" err="1">
                <a:solidFill>
                  <a:srgbClr val="000000"/>
                </a:solidFill>
              </a:rPr>
              <a:t>we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expect</a:t>
            </a:r>
            <a:r>
              <a:rPr lang="it-IT" dirty="0">
                <a:solidFill>
                  <a:srgbClr val="000000"/>
                </a:solidFill>
              </a:rPr>
              <a:t> from </a:t>
            </a:r>
            <a:r>
              <a:rPr lang="it-IT" dirty="0" err="1" smtClean="0">
                <a:solidFill>
                  <a:srgbClr val="000000"/>
                </a:solidFill>
              </a:rPr>
              <a:t>this</a:t>
            </a:r>
            <a:r>
              <a:rPr lang="it-IT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it-IT" sz="2400" dirty="0" err="1" smtClean="0">
                <a:solidFill>
                  <a:srgbClr val="000000"/>
                </a:solidFill>
              </a:rPr>
              <a:t>Something</a:t>
            </a:r>
            <a:r>
              <a:rPr lang="it-IT" sz="2400" dirty="0" smtClean="0">
                <a:solidFill>
                  <a:srgbClr val="000000"/>
                </a:solidFill>
              </a:rPr>
              <a:t> </a:t>
            </a:r>
            <a:r>
              <a:rPr lang="it-IT" sz="2400" dirty="0">
                <a:solidFill>
                  <a:srgbClr val="000000"/>
                </a:solidFill>
              </a:rPr>
              <a:t>to show to the RI </a:t>
            </a:r>
            <a:r>
              <a:rPr lang="it-IT" sz="2400" dirty="0" smtClean="0">
                <a:solidFill>
                  <a:srgbClr val="000000"/>
                </a:solidFill>
              </a:rPr>
              <a:t>management?</a:t>
            </a:r>
          </a:p>
          <a:p>
            <a:pPr lvl="1"/>
            <a:r>
              <a:rPr lang="it-IT" sz="2400" dirty="0" err="1">
                <a:solidFill>
                  <a:srgbClr val="000000"/>
                </a:solidFill>
              </a:rPr>
              <a:t>S</a:t>
            </a:r>
            <a:r>
              <a:rPr lang="it-IT" sz="2400" dirty="0" err="1" smtClean="0">
                <a:solidFill>
                  <a:srgbClr val="000000"/>
                </a:solidFill>
              </a:rPr>
              <a:t>omething</a:t>
            </a:r>
            <a:r>
              <a:rPr lang="it-IT" sz="2400" dirty="0" smtClean="0">
                <a:solidFill>
                  <a:srgbClr val="000000"/>
                </a:solidFill>
              </a:rPr>
              <a:t> </a:t>
            </a:r>
            <a:r>
              <a:rPr lang="it-IT" sz="2400" dirty="0">
                <a:solidFill>
                  <a:srgbClr val="000000"/>
                </a:solidFill>
              </a:rPr>
              <a:t>to show to the EOSC </a:t>
            </a:r>
            <a:r>
              <a:rPr lang="it-IT" sz="2400" dirty="0" err="1">
                <a:solidFill>
                  <a:srgbClr val="000000"/>
                </a:solidFill>
              </a:rPr>
              <a:t>governing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</a:rPr>
              <a:t>bodies</a:t>
            </a:r>
            <a:r>
              <a:rPr lang="it-IT" sz="2400" dirty="0" smtClean="0">
                <a:solidFill>
                  <a:srgbClr val="000000"/>
                </a:solidFill>
              </a:rPr>
              <a:t>? </a:t>
            </a:r>
          </a:p>
          <a:p>
            <a:pPr lvl="1"/>
            <a:r>
              <a:rPr lang="it-IT" sz="2400" dirty="0" err="1">
                <a:solidFill>
                  <a:srgbClr val="000000"/>
                </a:solidFill>
              </a:rPr>
              <a:t>S</a:t>
            </a:r>
            <a:r>
              <a:rPr lang="it-IT" sz="2400" dirty="0" err="1" smtClean="0">
                <a:solidFill>
                  <a:srgbClr val="000000"/>
                </a:solidFill>
              </a:rPr>
              <a:t>omething</a:t>
            </a:r>
            <a:r>
              <a:rPr lang="it-IT" sz="2400" dirty="0" smtClean="0">
                <a:solidFill>
                  <a:srgbClr val="000000"/>
                </a:solidFill>
              </a:rPr>
              <a:t> </a:t>
            </a:r>
            <a:r>
              <a:rPr lang="it-IT" sz="2400" dirty="0">
                <a:solidFill>
                  <a:srgbClr val="000000"/>
                </a:solidFill>
              </a:rPr>
              <a:t>to </a:t>
            </a:r>
            <a:r>
              <a:rPr lang="it-IT" sz="2400" dirty="0" err="1">
                <a:solidFill>
                  <a:srgbClr val="000000"/>
                </a:solidFill>
              </a:rPr>
              <a:t>present</a:t>
            </a:r>
            <a:r>
              <a:rPr lang="it-IT" sz="2400" dirty="0">
                <a:solidFill>
                  <a:srgbClr val="000000"/>
                </a:solidFill>
              </a:rPr>
              <a:t> to the National </a:t>
            </a:r>
            <a:r>
              <a:rPr lang="it-IT" sz="2400" dirty="0" err="1">
                <a:solidFill>
                  <a:srgbClr val="000000"/>
                </a:solidFill>
              </a:rPr>
              <a:t>governments</a:t>
            </a:r>
            <a:r>
              <a:rPr lang="it-IT" sz="2400" dirty="0" smtClean="0">
                <a:solidFill>
                  <a:srgbClr val="000000"/>
                </a:solidFill>
              </a:rPr>
              <a:t>?</a:t>
            </a:r>
            <a:endParaRPr lang="it-IT" sz="2400" dirty="0">
              <a:solidFill>
                <a:srgbClr val="000000"/>
              </a:solidFill>
            </a:endParaRPr>
          </a:p>
          <a:p>
            <a:pPr lvl="1"/>
            <a:r>
              <a:rPr lang="it-IT" sz="2400" dirty="0" err="1" smtClean="0">
                <a:solidFill>
                  <a:srgbClr val="000000"/>
                </a:solidFill>
              </a:rPr>
              <a:t>Something</a:t>
            </a:r>
            <a:r>
              <a:rPr lang="it-IT" sz="2400" dirty="0" smtClean="0">
                <a:solidFill>
                  <a:srgbClr val="000000"/>
                </a:solidFill>
              </a:rPr>
              <a:t> </a:t>
            </a:r>
            <a:r>
              <a:rPr lang="it-IT" sz="2400" dirty="0" err="1" smtClean="0">
                <a:solidFill>
                  <a:srgbClr val="000000"/>
                </a:solidFill>
              </a:rPr>
              <a:t>different</a:t>
            </a:r>
            <a:r>
              <a:rPr lang="it-IT" sz="2400" dirty="0" smtClean="0">
                <a:solidFill>
                  <a:srgbClr val="000000"/>
                </a:solidFill>
              </a:rPr>
              <a:t>?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943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Open </a:t>
            </a:r>
            <a:r>
              <a:rPr lang="it-IT" dirty="0" err="1" smtClean="0"/>
              <a:t>question</a:t>
            </a:r>
            <a:r>
              <a:rPr lang="it-IT" dirty="0" smtClean="0"/>
              <a:t> 3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1195824" cy="405639"/>
          </a:xfrm>
        </p:spPr>
        <p:txBody>
          <a:bodyPr/>
          <a:lstStyle/>
          <a:p>
            <a:r>
              <a:rPr lang="en-GB" b="0" dirty="0" smtClean="0">
                <a:solidFill>
                  <a:srgbClr val="000000"/>
                </a:solidFill>
              </a:rPr>
              <a:t>Metrics to evaluate the impact of </a:t>
            </a:r>
            <a:r>
              <a:rPr lang="en-GB" b="0" dirty="0" err="1" smtClean="0">
                <a:solidFill>
                  <a:srgbClr val="000000"/>
                </a:solidFill>
              </a:rPr>
              <a:t>PaNOSC</a:t>
            </a:r>
            <a:r>
              <a:rPr lang="en-GB" b="0" dirty="0" smtClean="0">
                <a:solidFill>
                  <a:srgbClr val="000000"/>
                </a:solidFill>
              </a:rPr>
              <a:t> have to be defined in </a:t>
            </a:r>
            <a:r>
              <a:rPr lang="en-GB" b="0" dirty="0" err="1" smtClean="0">
                <a:solidFill>
                  <a:srgbClr val="000000"/>
                </a:solidFill>
              </a:rPr>
              <a:t>orded</a:t>
            </a:r>
            <a:r>
              <a:rPr lang="en-GB" b="0" dirty="0" smtClean="0">
                <a:solidFill>
                  <a:srgbClr val="000000"/>
                </a:solidFill>
              </a:rPr>
              <a:t> to clearly measure the added value. </a:t>
            </a:r>
          </a:p>
          <a:p>
            <a:r>
              <a:rPr lang="en-GB" b="0" dirty="0" smtClean="0">
                <a:solidFill>
                  <a:srgbClr val="000000"/>
                </a:solidFill>
              </a:rPr>
              <a:t>OK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Number </a:t>
            </a:r>
            <a:r>
              <a:rPr lang="en-GB" sz="2400" dirty="0" smtClean="0">
                <a:solidFill>
                  <a:srgbClr val="000000"/>
                </a:solidFill>
              </a:rPr>
              <a:t>of reuse requests to open </a:t>
            </a:r>
            <a:r>
              <a:rPr lang="en-GB" sz="2400" dirty="0">
                <a:solidFill>
                  <a:srgbClr val="000000"/>
                </a:solidFill>
              </a:rPr>
              <a:t>datasets </a:t>
            </a:r>
            <a:endParaRPr lang="en-GB" sz="2400" dirty="0" smtClean="0">
              <a:solidFill>
                <a:srgbClr val="000000"/>
              </a:solidFill>
            </a:endParaRP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Number </a:t>
            </a:r>
            <a:r>
              <a:rPr lang="en-GB" sz="2400" dirty="0" smtClean="0">
                <a:solidFill>
                  <a:srgbClr val="000000"/>
                </a:solidFill>
              </a:rPr>
              <a:t>of publications coming from reused </a:t>
            </a:r>
            <a:r>
              <a:rPr lang="en-GB" sz="2400" dirty="0" smtClean="0">
                <a:solidFill>
                  <a:srgbClr val="000000"/>
                </a:solidFill>
              </a:rPr>
              <a:t>datasets</a:t>
            </a:r>
          </a:p>
          <a:p>
            <a:pPr lvl="1"/>
            <a:r>
              <a:rPr lang="en-GB" sz="2400" dirty="0">
                <a:solidFill>
                  <a:srgbClr val="000000"/>
                </a:solidFill>
              </a:rPr>
              <a:t>, DOIs </a:t>
            </a:r>
            <a:r>
              <a:rPr lang="en-GB" sz="2400" dirty="0" smtClean="0">
                <a:solidFill>
                  <a:srgbClr val="000000"/>
                </a:solidFill>
              </a:rPr>
              <a:t>published, DOIs cited</a:t>
            </a:r>
            <a:endParaRPr lang="en-GB" sz="2400" dirty="0" smtClean="0">
              <a:solidFill>
                <a:srgbClr val="000000"/>
              </a:solidFill>
            </a:endParaRPr>
          </a:p>
          <a:p>
            <a:r>
              <a:rPr lang="en-GB" b="0" dirty="0" smtClean="0">
                <a:solidFill>
                  <a:srgbClr val="000000"/>
                </a:solidFill>
              </a:rPr>
              <a:t>Not OK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Number of publications 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Increase in the number of publications after </a:t>
            </a:r>
            <a:r>
              <a:rPr lang="en-GB" sz="2400" dirty="0" err="1" smtClean="0">
                <a:solidFill>
                  <a:srgbClr val="000000"/>
                </a:solidFill>
              </a:rPr>
              <a:t>PaNOSC</a:t>
            </a:r>
            <a:r>
              <a:rPr lang="en-GB" sz="2400" dirty="0" smtClean="0">
                <a:solidFill>
                  <a:srgbClr val="000000"/>
                </a:solidFill>
              </a:rPr>
              <a:t> infrastructure is in place </a:t>
            </a:r>
          </a:p>
          <a:p>
            <a:pPr lvl="1"/>
            <a:endParaRPr lang="en-GB" sz="2400" dirty="0" smtClean="0">
              <a:solidFill>
                <a:srgbClr val="000000"/>
              </a:solidFill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2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oberto.pugliese@elettra.eu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Participants / effort / critical aspects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1195824" cy="329439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Muli"/>
                <a:ea typeface="Arial" charset="0"/>
                <a:cs typeface="Muli"/>
              </a:rPr>
              <a:t>The </a:t>
            </a:r>
            <a:r>
              <a:rPr lang="en-US" dirty="0">
                <a:solidFill>
                  <a:schemeClr val="tx1"/>
                </a:solidFill>
                <a:latin typeface="Muli"/>
                <a:ea typeface="Arial" charset="0"/>
                <a:cs typeface="Muli"/>
              </a:rPr>
              <a:t>connection with the stakeholders</a:t>
            </a:r>
            <a:r>
              <a:rPr lang="en-US" b="0" dirty="0">
                <a:solidFill>
                  <a:schemeClr val="tx1"/>
                </a:solidFill>
                <a:latin typeface="Muli"/>
                <a:ea typeface="Arial" charset="0"/>
                <a:cs typeface="Muli"/>
              </a:rPr>
              <a:t> and the collection of their feedback is a critical aspect of the work package.</a:t>
            </a:r>
            <a:endParaRPr lang="it-IT" b="0" dirty="0">
              <a:solidFill>
                <a:schemeClr val="tx1"/>
              </a:solidFill>
              <a:latin typeface="Muli"/>
              <a:ea typeface="Arial" charset="0"/>
              <a:cs typeface="Muli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80585"/>
            <a:ext cx="3810000" cy="37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8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Tasks and deliverables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10134600" cy="2376566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90332"/>
            <a:ext cx="10134600" cy="19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1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WP7 </a:t>
            </a:r>
            <a:r>
              <a:rPr lang="mr-IN" dirty="0" smtClean="0"/>
              <a:t>–</a:t>
            </a:r>
            <a:r>
              <a:rPr lang="en-US" dirty="0" smtClean="0"/>
              <a:t> Sustainability: Status (1/2)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Task 7.1 Stakeholders for the Photon and Neutron community EOSC  [M1,18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The database of stakeholders will be used to involved stakeholders and get feedback via targeted questionnaires and </a:t>
            </a:r>
            <a:r>
              <a:rPr lang="en-US" sz="2400" dirty="0">
                <a:solidFill>
                  <a:srgbClr val="000000"/>
                </a:solidFill>
              </a:rPr>
              <a:t>interviews</a:t>
            </a:r>
            <a:r>
              <a:rPr lang="en-US" sz="2400" dirty="0" smtClean="0">
                <a:solidFill>
                  <a:srgbClr val="000000"/>
                </a:solidFill>
              </a:rPr>
              <a:t>. The </a:t>
            </a:r>
            <a:r>
              <a:rPr lang="en-US" sz="2400" dirty="0">
                <a:solidFill>
                  <a:srgbClr val="000000"/>
                </a:solidFill>
              </a:rPr>
              <a:t>feedback from stakeholders will allow us to address the other </a:t>
            </a:r>
            <a:r>
              <a:rPr lang="en-US" sz="2400" dirty="0">
                <a:solidFill>
                  <a:srgbClr val="000000"/>
                </a:solidFill>
              </a:rPr>
              <a:t>tasks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MS </a:t>
            </a:r>
            <a:r>
              <a:rPr lang="en-US" sz="2400" dirty="0">
                <a:solidFill>
                  <a:srgbClr val="000000"/>
                </a:solidFill>
              </a:rPr>
              <a:t>7.1 List of stakeholders </a:t>
            </a:r>
            <a:r>
              <a:rPr lang="en-US" sz="2400" dirty="0">
                <a:solidFill>
                  <a:srgbClr val="000000"/>
                </a:solidFill>
              </a:rPr>
              <a:t>(05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r>
              <a:rPr lang="en-US" sz="2400" dirty="0">
                <a:solidFill>
                  <a:srgbClr val="000000"/>
                </a:solidFill>
              </a:rPr>
              <a:t>2019) </a:t>
            </a:r>
            <a:r>
              <a:rPr lang="mr-IN" sz="2400" dirty="0">
                <a:solidFill>
                  <a:srgbClr val="000000"/>
                </a:solidFill>
              </a:rPr>
              <a:t>–</a:t>
            </a:r>
            <a:r>
              <a:rPr lang="en-US" sz="2400" dirty="0">
                <a:solidFill>
                  <a:srgbClr val="000000"/>
                </a:solidFill>
              </a:rPr>
              <a:t> OK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Operational version of the database -&gt; Nov 2019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Definition </a:t>
            </a:r>
            <a:r>
              <a:rPr lang="en-US" sz="2400" dirty="0">
                <a:solidFill>
                  <a:srgbClr val="000000"/>
                </a:solidFill>
              </a:rPr>
              <a:t>of survey platform -&gt; Dec </a:t>
            </a:r>
            <a:r>
              <a:rPr lang="en-US" sz="2400" dirty="0">
                <a:solidFill>
                  <a:srgbClr val="000000"/>
                </a:solidFill>
              </a:rPr>
              <a:t>2019</a:t>
            </a:r>
            <a:endParaRPr lang="en-US" sz="2400" dirty="0">
              <a:solidFill>
                <a:srgbClr val="000000"/>
              </a:solidFill>
            </a:endParaRPr>
          </a:p>
          <a:p>
            <a:pPr lvl="1" algn="just"/>
            <a:r>
              <a:rPr lang="en-US" sz="2400" b="1" dirty="0">
                <a:solidFill>
                  <a:srgbClr val="000000"/>
                </a:solidFill>
              </a:rPr>
              <a:t>D </a:t>
            </a:r>
            <a:r>
              <a:rPr lang="en-US" sz="2400" b="1" dirty="0">
                <a:solidFill>
                  <a:srgbClr val="000000"/>
                </a:solidFill>
              </a:rPr>
              <a:t>7.1 : </a:t>
            </a:r>
            <a:r>
              <a:rPr lang="en-US" sz="2400" b="1" dirty="0">
                <a:solidFill>
                  <a:srgbClr val="000000"/>
                </a:solidFill>
              </a:rPr>
              <a:t>Stakeholders for Photon </a:t>
            </a:r>
            <a:r>
              <a:rPr lang="en-US" sz="2400" b="1" dirty="0">
                <a:solidFill>
                  <a:srgbClr val="000000"/>
                </a:solidFill>
              </a:rPr>
              <a:t>and Neutron </a:t>
            </a:r>
            <a:r>
              <a:rPr lang="en-US" sz="2400" b="1" dirty="0">
                <a:solidFill>
                  <a:srgbClr val="000000"/>
                </a:solidFill>
              </a:rPr>
              <a:t>Community EOSC (</a:t>
            </a:r>
            <a:r>
              <a:rPr lang="en-US" sz="2400" b="1" dirty="0">
                <a:solidFill>
                  <a:srgbClr val="000000"/>
                </a:solidFill>
              </a:rPr>
              <a:t>Report, 05/2020</a:t>
            </a:r>
            <a:r>
              <a:rPr lang="en-US" sz="2400" b="1" dirty="0">
                <a:solidFill>
                  <a:srgbClr val="000000"/>
                </a:solidFill>
              </a:rPr>
              <a:t>) </a:t>
            </a:r>
            <a:r>
              <a:rPr lang="mr-IN" sz="2400" b="1" dirty="0">
                <a:solidFill>
                  <a:srgbClr val="000000"/>
                </a:solidFill>
              </a:rPr>
              <a:t>–</a:t>
            </a:r>
            <a:r>
              <a:rPr lang="en-US" sz="2400" b="1" dirty="0">
                <a:solidFill>
                  <a:srgbClr val="000000"/>
                </a:solidFill>
              </a:rPr>
              <a:t> Currently in preparation</a:t>
            </a:r>
          </a:p>
          <a:p>
            <a:pPr algn="just"/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4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err="1" smtClean="0"/>
              <a:t>Stakehoder</a:t>
            </a:r>
            <a:r>
              <a:rPr lang="it-IT" dirty="0" smtClean="0"/>
              <a:t> database: stakeholder </a:t>
            </a:r>
            <a:r>
              <a:rPr lang="it-IT" dirty="0" err="1" smtClean="0"/>
              <a:t>types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066800"/>
            <a:ext cx="10130713" cy="369332"/>
          </a:xfrm>
        </p:spPr>
        <p:txBody>
          <a:bodyPr/>
          <a:lstStyle/>
          <a:p>
            <a:r>
              <a:rPr lang="it-IT" sz="2000" b="0" dirty="0">
                <a:solidFill>
                  <a:srgbClr val="000000"/>
                </a:solidFill>
              </a:rPr>
              <a:t>Data/</a:t>
            </a:r>
            <a:r>
              <a:rPr lang="it-IT" sz="2000" b="0" dirty="0" err="1">
                <a:solidFill>
                  <a:srgbClr val="000000"/>
                </a:solidFill>
              </a:rPr>
              <a:t>Research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Initiatives</a:t>
            </a:r>
            <a:r>
              <a:rPr lang="it-IT" sz="2000" b="0" dirty="0">
                <a:solidFill>
                  <a:srgbClr val="000000"/>
                </a:solidFill>
              </a:rPr>
              <a:t>	</a:t>
            </a:r>
          </a:p>
          <a:p>
            <a:r>
              <a:rPr lang="it-IT" sz="2000" b="0" dirty="0" err="1">
                <a:solidFill>
                  <a:srgbClr val="000000"/>
                </a:solidFill>
              </a:rPr>
              <a:t>Cloud</a:t>
            </a:r>
            <a:r>
              <a:rPr lang="it-IT" sz="2000" b="0" dirty="0">
                <a:solidFill>
                  <a:srgbClr val="000000"/>
                </a:solidFill>
              </a:rPr>
              <a:t> providers	</a:t>
            </a:r>
          </a:p>
          <a:p>
            <a:r>
              <a:rPr lang="it-IT" sz="2000" b="0" dirty="0" err="1">
                <a:solidFill>
                  <a:srgbClr val="000000"/>
                </a:solidFill>
              </a:rPr>
              <a:t>Research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funding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organisations</a:t>
            </a:r>
            <a:r>
              <a:rPr lang="it-IT" sz="2000" b="0" dirty="0">
                <a:solidFill>
                  <a:srgbClr val="000000"/>
                </a:solidFill>
              </a:rPr>
              <a:t>	</a:t>
            </a:r>
          </a:p>
          <a:p>
            <a:r>
              <a:rPr lang="it-IT" sz="2000" b="0" dirty="0" err="1">
                <a:solidFill>
                  <a:srgbClr val="000000"/>
                </a:solidFill>
              </a:rPr>
              <a:t>Other</a:t>
            </a:r>
            <a:r>
              <a:rPr lang="it-IT" sz="2000" b="0" dirty="0">
                <a:solidFill>
                  <a:srgbClr val="000000"/>
                </a:solidFill>
              </a:rPr>
              <a:t> clusters and multi </a:t>
            </a:r>
            <a:r>
              <a:rPr lang="it-IT" sz="2000" b="0" dirty="0" err="1">
                <a:solidFill>
                  <a:srgbClr val="000000"/>
                </a:solidFill>
              </a:rPr>
              <a:t>facility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partners</a:t>
            </a:r>
            <a:r>
              <a:rPr lang="it-IT" sz="2000" b="0" dirty="0">
                <a:solidFill>
                  <a:srgbClr val="000000"/>
                </a:solidFill>
              </a:rPr>
              <a:t> 	</a:t>
            </a:r>
          </a:p>
          <a:p>
            <a:r>
              <a:rPr lang="it-IT" sz="2000" dirty="0" err="1">
                <a:solidFill>
                  <a:srgbClr val="000000"/>
                </a:solidFill>
              </a:rPr>
              <a:t>Users</a:t>
            </a:r>
            <a:r>
              <a:rPr lang="it-IT" sz="2000" dirty="0">
                <a:solidFill>
                  <a:srgbClr val="000000"/>
                </a:solidFill>
              </a:rPr>
              <a:t>, </a:t>
            </a:r>
            <a:r>
              <a:rPr lang="it-IT" sz="2000" dirty="0" err="1">
                <a:solidFill>
                  <a:srgbClr val="000000"/>
                </a:solidFill>
              </a:rPr>
              <a:t>Research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Communities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Institutions</a:t>
            </a:r>
            <a:r>
              <a:rPr lang="it-IT" sz="2000" b="0" dirty="0">
                <a:solidFill>
                  <a:srgbClr val="000000"/>
                </a:solidFill>
              </a:rPr>
              <a:t>	</a:t>
            </a:r>
          </a:p>
          <a:p>
            <a:r>
              <a:rPr lang="it-IT" sz="2000" b="0" dirty="0" err="1">
                <a:solidFill>
                  <a:srgbClr val="000000"/>
                </a:solidFill>
              </a:rPr>
              <a:t>Other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European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projects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related</a:t>
            </a:r>
            <a:r>
              <a:rPr lang="it-IT" sz="2000" b="0" dirty="0">
                <a:solidFill>
                  <a:srgbClr val="000000"/>
                </a:solidFill>
              </a:rPr>
              <a:t> to the EOSC	</a:t>
            </a:r>
          </a:p>
          <a:p>
            <a:r>
              <a:rPr lang="it-IT" sz="2000" b="0" dirty="0" err="1">
                <a:solidFill>
                  <a:srgbClr val="000000"/>
                </a:solidFill>
              </a:rPr>
              <a:t>European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Research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Infrastructures</a:t>
            </a:r>
            <a:r>
              <a:rPr lang="it-IT" sz="2000" b="0" dirty="0">
                <a:solidFill>
                  <a:srgbClr val="000000"/>
                </a:solidFill>
              </a:rPr>
              <a:t> (</a:t>
            </a:r>
            <a:r>
              <a:rPr lang="it-IT" sz="2000" b="0" dirty="0" err="1">
                <a:solidFill>
                  <a:srgbClr val="000000"/>
                </a:solidFill>
              </a:rPr>
              <a:t>ERIs</a:t>
            </a:r>
            <a:r>
              <a:rPr lang="it-IT" sz="2000" b="0" dirty="0">
                <a:solidFill>
                  <a:srgbClr val="000000"/>
                </a:solidFill>
              </a:rPr>
              <a:t>)	</a:t>
            </a:r>
          </a:p>
          <a:p>
            <a:r>
              <a:rPr lang="it-IT" sz="2000" b="0" dirty="0">
                <a:solidFill>
                  <a:srgbClr val="000000"/>
                </a:solidFill>
              </a:rPr>
              <a:t>National </a:t>
            </a:r>
            <a:r>
              <a:rPr lang="it-IT" sz="2000" b="0" dirty="0" err="1">
                <a:solidFill>
                  <a:srgbClr val="000000"/>
                </a:solidFill>
              </a:rPr>
              <a:t>Research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Infrastructures</a:t>
            </a:r>
            <a:r>
              <a:rPr lang="it-IT" sz="2000" b="0" dirty="0">
                <a:solidFill>
                  <a:srgbClr val="000000"/>
                </a:solidFill>
              </a:rPr>
              <a:t> (</a:t>
            </a:r>
            <a:r>
              <a:rPr lang="it-IT" sz="2000" b="0" dirty="0" err="1">
                <a:solidFill>
                  <a:srgbClr val="000000"/>
                </a:solidFill>
              </a:rPr>
              <a:t>NRIs</a:t>
            </a:r>
            <a:r>
              <a:rPr lang="it-IT" sz="2000" b="0" dirty="0">
                <a:solidFill>
                  <a:srgbClr val="000000"/>
                </a:solidFill>
              </a:rPr>
              <a:t>)	</a:t>
            </a:r>
          </a:p>
          <a:p>
            <a:r>
              <a:rPr lang="it-IT" sz="2000" b="0" dirty="0">
                <a:solidFill>
                  <a:srgbClr val="000000"/>
                </a:solidFill>
              </a:rPr>
              <a:t>Non-</a:t>
            </a:r>
            <a:r>
              <a:rPr lang="it-IT" sz="2000" b="0" dirty="0" err="1">
                <a:solidFill>
                  <a:srgbClr val="000000"/>
                </a:solidFill>
              </a:rPr>
              <a:t>European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Research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Infrastructures</a:t>
            </a:r>
            <a:r>
              <a:rPr lang="it-IT" sz="2000" b="0" dirty="0">
                <a:solidFill>
                  <a:srgbClr val="000000"/>
                </a:solidFill>
              </a:rPr>
              <a:t> (</a:t>
            </a:r>
            <a:r>
              <a:rPr lang="it-IT" sz="2000" b="0" dirty="0" err="1">
                <a:solidFill>
                  <a:srgbClr val="000000"/>
                </a:solidFill>
              </a:rPr>
              <a:t>NERIs</a:t>
            </a:r>
            <a:r>
              <a:rPr lang="it-IT" sz="2000" b="0" dirty="0">
                <a:solidFill>
                  <a:srgbClr val="000000"/>
                </a:solidFill>
              </a:rPr>
              <a:t>)	</a:t>
            </a:r>
          </a:p>
          <a:p>
            <a:r>
              <a:rPr lang="it-IT" sz="2000" b="0" dirty="0" smtClean="0">
                <a:solidFill>
                  <a:srgbClr val="000000"/>
                </a:solidFill>
              </a:rPr>
              <a:t>E-</a:t>
            </a:r>
            <a:r>
              <a:rPr lang="it-IT" sz="2000" b="0" dirty="0" err="1">
                <a:solidFill>
                  <a:srgbClr val="000000"/>
                </a:solidFill>
              </a:rPr>
              <a:t>I</a:t>
            </a:r>
            <a:r>
              <a:rPr lang="it-IT" sz="2000" b="0" dirty="0" err="1" smtClean="0">
                <a:solidFill>
                  <a:srgbClr val="000000"/>
                </a:solidFill>
              </a:rPr>
              <a:t>nfrastructures</a:t>
            </a:r>
            <a:r>
              <a:rPr lang="it-IT" sz="2000" b="0" dirty="0" smtClean="0">
                <a:solidFill>
                  <a:srgbClr val="000000"/>
                </a:solidFill>
              </a:rPr>
              <a:t>	</a:t>
            </a:r>
          </a:p>
          <a:p>
            <a:r>
              <a:rPr lang="it-IT" sz="2000" b="0" dirty="0" err="1" smtClean="0">
                <a:solidFill>
                  <a:srgbClr val="000000"/>
                </a:solidFill>
              </a:rPr>
              <a:t>RIs</a:t>
            </a:r>
            <a:r>
              <a:rPr lang="it-IT" sz="2000" b="0" dirty="0" smtClean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shareholders</a:t>
            </a:r>
            <a:r>
              <a:rPr lang="it-IT" sz="2000" b="0" dirty="0">
                <a:solidFill>
                  <a:srgbClr val="000000"/>
                </a:solidFill>
              </a:rPr>
              <a:t> and </a:t>
            </a:r>
            <a:r>
              <a:rPr lang="it-IT" sz="2000" b="0" dirty="0" err="1">
                <a:solidFill>
                  <a:srgbClr val="000000"/>
                </a:solidFill>
              </a:rPr>
              <a:t>funding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bodies</a:t>
            </a:r>
            <a:r>
              <a:rPr lang="it-IT" sz="2000" b="0" dirty="0">
                <a:solidFill>
                  <a:srgbClr val="000000"/>
                </a:solidFill>
              </a:rPr>
              <a:t>	</a:t>
            </a:r>
          </a:p>
          <a:p>
            <a:r>
              <a:rPr lang="it-IT" sz="2000" b="0" dirty="0">
                <a:solidFill>
                  <a:srgbClr val="000000"/>
                </a:solidFill>
              </a:rPr>
              <a:t>Policy </a:t>
            </a:r>
            <a:r>
              <a:rPr lang="it-IT" sz="2000" b="0" dirty="0" err="1">
                <a:solidFill>
                  <a:srgbClr val="000000"/>
                </a:solidFill>
              </a:rPr>
              <a:t>makers</a:t>
            </a:r>
            <a:r>
              <a:rPr lang="it-IT" sz="2000" b="0" dirty="0">
                <a:solidFill>
                  <a:srgbClr val="000000"/>
                </a:solidFill>
              </a:rPr>
              <a:t>	</a:t>
            </a:r>
          </a:p>
          <a:p>
            <a:r>
              <a:rPr lang="it-IT" sz="2000" b="0" dirty="0" err="1">
                <a:solidFill>
                  <a:srgbClr val="000000"/>
                </a:solidFill>
              </a:rPr>
              <a:t>Publishers</a:t>
            </a:r>
            <a:r>
              <a:rPr lang="it-IT" sz="2000" b="0" dirty="0">
                <a:solidFill>
                  <a:srgbClr val="000000"/>
                </a:solidFill>
              </a:rPr>
              <a:t>	</a:t>
            </a:r>
          </a:p>
          <a:p>
            <a:r>
              <a:rPr lang="it-IT" sz="2000" b="0" dirty="0">
                <a:solidFill>
                  <a:srgbClr val="000000"/>
                </a:solidFill>
              </a:rPr>
              <a:t>ICT </a:t>
            </a:r>
            <a:r>
              <a:rPr lang="it-IT" sz="2000" b="0" dirty="0" err="1">
                <a:solidFill>
                  <a:srgbClr val="000000"/>
                </a:solidFill>
              </a:rPr>
              <a:t>Industry</a:t>
            </a:r>
            <a:r>
              <a:rPr lang="it-IT" sz="2000" b="0" dirty="0">
                <a:solidFill>
                  <a:srgbClr val="000000"/>
                </a:solidFill>
              </a:rPr>
              <a:t>, </a:t>
            </a:r>
            <a:r>
              <a:rPr lang="it-IT" sz="2000" b="0" dirty="0" err="1">
                <a:solidFill>
                  <a:srgbClr val="000000"/>
                </a:solidFill>
              </a:rPr>
              <a:t>Industry</a:t>
            </a:r>
            <a:r>
              <a:rPr lang="it-IT" sz="2000" b="0" dirty="0">
                <a:solidFill>
                  <a:srgbClr val="000000"/>
                </a:solidFill>
              </a:rPr>
              <a:t> </a:t>
            </a:r>
            <a:r>
              <a:rPr lang="it-IT" sz="2000" b="0" dirty="0" err="1">
                <a:solidFill>
                  <a:srgbClr val="000000"/>
                </a:solidFill>
              </a:rPr>
              <a:t>associations</a:t>
            </a:r>
            <a:r>
              <a:rPr lang="it-IT" sz="2000" b="0" dirty="0">
                <a:solidFill>
                  <a:srgbClr val="000000"/>
                </a:solidFill>
              </a:rPr>
              <a:t> and </a:t>
            </a:r>
            <a:r>
              <a:rPr lang="it-IT" sz="2000" b="0" dirty="0" err="1">
                <a:solidFill>
                  <a:srgbClr val="000000"/>
                </a:solidFill>
              </a:rPr>
              <a:t>technology</a:t>
            </a:r>
            <a:r>
              <a:rPr lang="it-IT" sz="2000" b="0" dirty="0">
                <a:solidFill>
                  <a:srgbClr val="000000"/>
                </a:solidFill>
              </a:rPr>
              <a:t> providers	</a:t>
            </a:r>
          </a:p>
          <a:p>
            <a:pPr marL="0" indent="0">
              <a:buNone/>
            </a:pPr>
            <a:endParaRPr lang="it-IT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1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WP7 </a:t>
            </a:r>
            <a:r>
              <a:rPr lang="mr-IN" dirty="0" smtClean="0"/>
              <a:t>–</a:t>
            </a:r>
            <a:r>
              <a:rPr lang="en-US" dirty="0" smtClean="0"/>
              <a:t> Sustainability: Status (2/2)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Task </a:t>
            </a:r>
            <a:r>
              <a:rPr lang="en-US" dirty="0">
                <a:solidFill>
                  <a:srgbClr val="000000"/>
                </a:solidFill>
              </a:rPr>
              <a:t>7.2 Metrics and cost for the Photon and Neutron community EOSC [M9-36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pPr marL="457200" lvl="1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Analysis and development </a:t>
            </a:r>
            <a:r>
              <a:rPr lang="en-US" sz="2400" dirty="0" smtClean="0">
                <a:solidFill>
                  <a:srgbClr val="000000"/>
                </a:solidFill>
              </a:rPr>
              <a:t>of a cost model and of </a:t>
            </a:r>
            <a:r>
              <a:rPr lang="en-US" sz="2400" dirty="0">
                <a:solidFill>
                  <a:srgbClr val="000000"/>
                </a:solidFill>
              </a:rPr>
              <a:t>metrics for the evaluation </a:t>
            </a:r>
            <a:r>
              <a:rPr lang="en-US" sz="2400" dirty="0" smtClean="0">
                <a:solidFill>
                  <a:srgbClr val="000000"/>
                </a:solidFill>
              </a:rPr>
              <a:t>added </a:t>
            </a:r>
            <a:r>
              <a:rPr lang="en-US" sz="2400" dirty="0">
                <a:solidFill>
                  <a:srgbClr val="000000"/>
                </a:solidFill>
              </a:rPr>
              <a:t>value of the services provided to the </a:t>
            </a:r>
            <a:r>
              <a:rPr lang="en-US" sz="2400" dirty="0">
                <a:solidFill>
                  <a:srgbClr val="000000"/>
                </a:solidFill>
              </a:rPr>
              <a:t>community 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We are currently working at the </a:t>
            </a:r>
            <a:r>
              <a:rPr lang="en-US" sz="2400" b="1" dirty="0">
                <a:solidFill>
                  <a:srgbClr val="000000"/>
                </a:solidFill>
              </a:rPr>
              <a:t>development of an auditable cost model </a:t>
            </a:r>
            <a:r>
              <a:rPr lang="en-US" sz="2400" dirty="0" smtClean="0">
                <a:solidFill>
                  <a:srgbClr val="000000"/>
                </a:solidFill>
              </a:rPr>
              <a:t>and </a:t>
            </a:r>
          </a:p>
          <a:p>
            <a:pPr lvl="1" algn="just"/>
            <a:r>
              <a:rPr lang="en-US" sz="2400" dirty="0" smtClean="0">
                <a:solidFill>
                  <a:srgbClr val="000000"/>
                </a:solidFill>
              </a:rPr>
              <a:t>to the </a:t>
            </a:r>
            <a:r>
              <a:rPr lang="en-US" sz="2400" b="1" dirty="0" smtClean="0">
                <a:solidFill>
                  <a:srgbClr val="000000"/>
                </a:solidFill>
              </a:rPr>
              <a:t>definition and selection of suitable metrics </a:t>
            </a:r>
            <a:r>
              <a:rPr lang="en-US" sz="2400" b="1" dirty="0">
                <a:solidFill>
                  <a:srgbClr val="000000"/>
                </a:solidFill>
              </a:rPr>
              <a:t>to evaluate the added value </a:t>
            </a:r>
            <a:r>
              <a:rPr lang="en-US" sz="2400" dirty="0">
                <a:solidFill>
                  <a:srgbClr val="000000"/>
                </a:solidFill>
              </a:rPr>
              <a:t>of </a:t>
            </a:r>
            <a:r>
              <a:rPr lang="en-US" sz="2400" dirty="0" smtClean="0">
                <a:solidFill>
                  <a:srgbClr val="000000"/>
                </a:solidFill>
              </a:rPr>
              <a:t>services</a:t>
            </a:r>
          </a:p>
          <a:p>
            <a:pPr lvl="1" algn="just"/>
            <a:r>
              <a:rPr lang="en-US" sz="2400" dirty="0" smtClean="0">
                <a:solidFill>
                  <a:srgbClr val="000000"/>
                </a:solidFill>
              </a:rPr>
              <a:t>which </a:t>
            </a:r>
            <a:r>
              <a:rPr lang="en-US" sz="2400" dirty="0">
                <a:solidFill>
                  <a:srgbClr val="000000"/>
                </a:solidFill>
              </a:rPr>
              <a:t>will be computed by tools like </a:t>
            </a:r>
            <a:r>
              <a:rPr lang="en-US" sz="2400" b="1" dirty="0">
                <a:solidFill>
                  <a:srgbClr val="000000"/>
                </a:solidFill>
              </a:rPr>
              <a:t>PUMA, VUO </a:t>
            </a:r>
            <a:r>
              <a:rPr lang="en-US" sz="2400" dirty="0">
                <a:solidFill>
                  <a:srgbClr val="000000"/>
                </a:solidFill>
              </a:rPr>
              <a:t>and others.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List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milestones</a:t>
            </a:r>
            <a:r>
              <a:rPr lang="it-IT" dirty="0" smtClean="0"/>
              <a:t> </a:t>
            </a:r>
            <a:r>
              <a:rPr lang="it-IT" dirty="0" smtClean="0"/>
              <a:t>(</a:t>
            </a:r>
            <a:r>
              <a:rPr lang="it-IT" dirty="0" smtClean="0"/>
              <a:t>1/2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990600"/>
            <a:ext cx="11576824" cy="405640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rgbClr val="000000"/>
                </a:solidFill>
              </a:rPr>
              <a:t>It’s</a:t>
            </a:r>
            <a:r>
              <a:rPr lang="it-IT" dirty="0">
                <a:solidFill>
                  <a:srgbClr val="000000"/>
                </a:solidFill>
              </a:rPr>
              <a:t> an iterative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r>
              <a:rPr lang="it-IT" dirty="0">
                <a:solidFill>
                  <a:srgbClr val="000000"/>
                </a:solidFill>
              </a:rPr>
              <a:t> (Deming </a:t>
            </a:r>
            <a:r>
              <a:rPr lang="it-IT" dirty="0" err="1">
                <a:solidFill>
                  <a:srgbClr val="000000"/>
                </a:solidFill>
              </a:rPr>
              <a:t>Cycle</a:t>
            </a:r>
            <a:r>
              <a:rPr lang="it-IT" dirty="0">
                <a:solidFill>
                  <a:srgbClr val="000000"/>
                </a:solidFill>
              </a:rPr>
              <a:t>: Plan-Do-</a:t>
            </a:r>
            <a:r>
              <a:rPr lang="it-IT" dirty="0" err="1">
                <a:solidFill>
                  <a:srgbClr val="000000"/>
                </a:solidFill>
              </a:rPr>
              <a:t>Check</a:t>
            </a:r>
            <a:r>
              <a:rPr lang="it-IT" dirty="0">
                <a:solidFill>
                  <a:srgbClr val="000000"/>
                </a:solidFill>
              </a:rPr>
              <a:t>-</a:t>
            </a:r>
            <a:r>
              <a:rPr lang="it-IT" dirty="0" err="1">
                <a:solidFill>
                  <a:srgbClr val="000000"/>
                </a:solidFill>
              </a:rPr>
              <a:t>Adapt</a:t>
            </a:r>
            <a:r>
              <a:rPr lang="it-IT" dirty="0">
                <a:solidFill>
                  <a:srgbClr val="000000"/>
                </a:solidFill>
              </a:rPr>
              <a:t>) </a:t>
            </a:r>
            <a:r>
              <a:rPr lang="it-IT" dirty="0" smtClean="0">
                <a:solidFill>
                  <a:srgbClr val="000000"/>
                </a:solidFill>
              </a:rPr>
              <a:t>…</a:t>
            </a:r>
            <a:endParaRPr lang="it-IT" dirty="0">
              <a:solidFill>
                <a:srgbClr val="000000"/>
              </a:solidFill>
            </a:endParaRPr>
          </a:p>
          <a:p>
            <a:r>
              <a:rPr lang="it-IT" b="0" dirty="0" err="1" smtClean="0">
                <a:solidFill>
                  <a:srgbClr val="000000"/>
                </a:solidFill>
              </a:rPr>
              <a:t>Operational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000000"/>
                </a:solidFill>
              </a:rPr>
              <a:t>version</a:t>
            </a:r>
            <a:r>
              <a:rPr lang="it-IT" b="0" dirty="0">
                <a:solidFill>
                  <a:srgbClr val="000000"/>
                </a:solidFill>
              </a:rPr>
              <a:t> of the database -&gt; </a:t>
            </a:r>
            <a:r>
              <a:rPr lang="it-IT" b="0" dirty="0" err="1">
                <a:solidFill>
                  <a:srgbClr val="000000"/>
                </a:solidFill>
              </a:rPr>
              <a:t>Nov</a:t>
            </a:r>
            <a:r>
              <a:rPr lang="it-IT" b="0" dirty="0">
                <a:solidFill>
                  <a:srgbClr val="000000"/>
                </a:solidFill>
              </a:rPr>
              <a:t> 2019</a:t>
            </a:r>
          </a:p>
          <a:p>
            <a:r>
              <a:rPr lang="it-IT" b="0" dirty="0" smtClean="0">
                <a:solidFill>
                  <a:srgbClr val="000000"/>
                </a:solidFill>
              </a:rPr>
              <a:t>Definition </a:t>
            </a:r>
            <a:r>
              <a:rPr lang="it-IT" b="0" dirty="0">
                <a:solidFill>
                  <a:srgbClr val="000000"/>
                </a:solidFill>
              </a:rPr>
              <a:t>of </a:t>
            </a:r>
            <a:r>
              <a:rPr lang="it-IT" b="0" dirty="0" err="1">
                <a:solidFill>
                  <a:srgbClr val="000000"/>
                </a:solidFill>
              </a:rPr>
              <a:t>survey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000000"/>
                </a:solidFill>
              </a:rPr>
              <a:t>platform</a:t>
            </a:r>
            <a:r>
              <a:rPr lang="it-IT" b="0" dirty="0">
                <a:solidFill>
                  <a:srgbClr val="000000"/>
                </a:solidFill>
              </a:rPr>
              <a:t> -&gt; </a:t>
            </a:r>
            <a:r>
              <a:rPr lang="it-IT" b="0" dirty="0" err="1">
                <a:solidFill>
                  <a:srgbClr val="000000"/>
                </a:solidFill>
              </a:rPr>
              <a:t>Dec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smtClean="0">
                <a:solidFill>
                  <a:srgbClr val="000000"/>
                </a:solidFill>
              </a:rPr>
              <a:t>2019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uli" pitchFamily="2" charset="77"/>
                <a:cs typeface="Arial"/>
              </a:rPr>
              <a:t>Consultation with partners and other RIs to define costs and metrics to evaluate added value -&gt; Mar 2020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Muli" pitchFamily="2" charset="77"/>
                <a:cs typeface="Arial"/>
              </a:rPr>
              <a:t>D </a:t>
            </a:r>
            <a:r>
              <a:rPr lang="en-US" sz="2400" b="1" dirty="0">
                <a:solidFill>
                  <a:srgbClr val="000000"/>
                </a:solidFill>
                <a:latin typeface="Muli" pitchFamily="2" charset="77"/>
                <a:cs typeface="Arial"/>
              </a:rPr>
              <a:t>7.1 : Photon and Neutron EOSC Stakeholder Feedback (Report, 05/2020</a:t>
            </a:r>
            <a:r>
              <a:rPr lang="en-US" sz="2400" b="1" dirty="0" smtClean="0">
                <a:solidFill>
                  <a:srgbClr val="000000"/>
                </a:solidFill>
                <a:latin typeface="Muli" pitchFamily="2" charset="77"/>
                <a:cs typeface="Arial"/>
              </a:rPr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Muli" pitchFamily="2" charset="77"/>
                <a:cs typeface="Arial"/>
              </a:rPr>
              <a:t>Feedback </a:t>
            </a:r>
            <a:r>
              <a:rPr lang="en-US" sz="2400" dirty="0">
                <a:solidFill>
                  <a:srgbClr val="000000"/>
                </a:solidFill>
                <a:latin typeface="Muli" pitchFamily="2" charset="77"/>
                <a:cs typeface="Arial"/>
              </a:rPr>
              <a:t>from stakeholders </a:t>
            </a:r>
            <a:r>
              <a:rPr lang="en-US" sz="2400" dirty="0" smtClean="0">
                <a:solidFill>
                  <a:srgbClr val="000000"/>
                </a:solidFill>
                <a:latin typeface="Muli" pitchFamily="2" charset="77"/>
                <a:cs typeface="Arial"/>
              </a:rPr>
              <a:t>on cost model and metrics -</a:t>
            </a:r>
            <a:r>
              <a:rPr lang="en-US" sz="2400" dirty="0">
                <a:solidFill>
                  <a:srgbClr val="000000"/>
                </a:solidFill>
                <a:latin typeface="Muli" pitchFamily="2" charset="77"/>
                <a:cs typeface="Arial"/>
              </a:rPr>
              <a:t>&gt; Jul 2020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uli" pitchFamily="2" charset="77"/>
                <a:cs typeface="Arial"/>
              </a:rPr>
              <a:t>Development of the </a:t>
            </a:r>
            <a:r>
              <a:rPr lang="en-US" sz="2400" dirty="0" smtClean="0">
                <a:solidFill>
                  <a:srgbClr val="000000"/>
                </a:solidFill>
                <a:latin typeface="Muli" pitchFamily="2" charset="77"/>
                <a:cs typeface="Arial"/>
              </a:rPr>
              <a:t>first version of cost model and </a:t>
            </a:r>
            <a:r>
              <a:rPr lang="en-US" sz="2400" dirty="0" smtClean="0">
                <a:solidFill>
                  <a:srgbClr val="000000"/>
                </a:solidFill>
                <a:latin typeface="Muli" pitchFamily="2" charset="77"/>
                <a:cs typeface="Arial"/>
              </a:rPr>
              <a:t>metrics</a:t>
            </a:r>
            <a:r>
              <a:rPr lang="en-US" sz="2400" dirty="0">
                <a:solidFill>
                  <a:srgbClr val="000000"/>
                </a:solidFill>
                <a:latin typeface="Muli" pitchFamily="2" charset="77"/>
                <a:cs typeface="Arial"/>
              </a:rPr>
              <a:t>, considering the feedback from stakeholders -&gt; Dec 2020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Muli" pitchFamily="2" charset="77"/>
                <a:cs typeface="Arial"/>
              </a:rPr>
              <a:t>Refinement of the metrics, according to the stakeholders consultation and first implementations -&gt; Oct 2021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Muli" pitchFamily="2" charset="77"/>
                <a:cs typeface="Arial"/>
              </a:rPr>
              <a:t>D </a:t>
            </a:r>
            <a:r>
              <a:rPr lang="en-US" sz="2400" b="1" dirty="0">
                <a:solidFill>
                  <a:srgbClr val="000000"/>
                </a:solidFill>
                <a:latin typeface="Muli" pitchFamily="2" charset="77"/>
                <a:cs typeface="Arial"/>
              </a:rPr>
              <a:t>7.2 : Photon and Neutron EOSC metrics and costs model (Report, 11/2021)</a:t>
            </a:r>
          </a:p>
          <a:p>
            <a:pPr marL="342900" lvl="1" indent="-342900">
              <a:buFont typeface="Arial"/>
              <a:buChar char="•"/>
            </a:pPr>
            <a:endParaRPr lang="en-US" sz="2400" b="1" dirty="0" smtClean="0">
              <a:solidFill>
                <a:srgbClr val="4C4D4F"/>
              </a:solidFill>
              <a:latin typeface="Muli" pitchFamily="2" charset="77"/>
              <a:cs typeface="Arial"/>
            </a:endParaRPr>
          </a:p>
          <a:p>
            <a:pPr marL="342900" lvl="1" indent="-342900">
              <a:buFont typeface="Arial"/>
              <a:buChar char="•"/>
            </a:pPr>
            <a:endParaRPr lang="en-US" sz="2400" b="1" dirty="0">
              <a:solidFill>
                <a:srgbClr val="4C4D4F"/>
              </a:solidFill>
              <a:latin typeface="Muli" pitchFamily="2" charset="77"/>
              <a:cs typeface="Arial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370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List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milestones</a:t>
            </a:r>
            <a:r>
              <a:rPr lang="it-IT" dirty="0" smtClean="0"/>
              <a:t> </a:t>
            </a:r>
            <a:r>
              <a:rPr lang="it-IT" dirty="0" smtClean="0"/>
              <a:t>(2/2)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94560"/>
            <a:ext cx="11957824" cy="405640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Analysis </a:t>
            </a:r>
            <a:r>
              <a:rPr lang="en-US" sz="2400" dirty="0"/>
              <a:t>of the </a:t>
            </a:r>
            <a:r>
              <a:rPr lang="en-US" sz="2400" dirty="0" smtClean="0"/>
              <a:t>survey on</a:t>
            </a:r>
            <a:r>
              <a:rPr lang="en-US" sz="2400" b="1" dirty="0" smtClean="0"/>
              <a:t> </a:t>
            </a:r>
            <a:r>
              <a:rPr lang="en-US" sz="2400" dirty="0" err="1"/>
              <a:t>PaNOSC</a:t>
            </a:r>
            <a:r>
              <a:rPr lang="en-US" sz="2400" dirty="0"/>
              <a:t> business model with stakeholders -&gt; Jan 2021 [M14]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Development </a:t>
            </a:r>
            <a:r>
              <a:rPr lang="en-US" sz="2400" dirty="0"/>
              <a:t>of the first draft business model -&gt; June 2021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Refinement of the business model </a:t>
            </a:r>
            <a:r>
              <a:rPr lang="en-US" sz="2400" dirty="0" smtClean="0"/>
              <a:t>and </a:t>
            </a:r>
            <a:r>
              <a:rPr lang="en-US" sz="2400" dirty="0"/>
              <a:t>development of the funding model -&gt; March 2022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b="1" dirty="0"/>
              <a:t>D 7.3 : Photon and Neutron EOSC Business model reference document (Report, 05/2022</a:t>
            </a:r>
            <a:r>
              <a:rPr lang="en-US" sz="2400" b="1" dirty="0"/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Analysis </a:t>
            </a:r>
            <a:r>
              <a:rPr lang="en-US" sz="2400" dirty="0"/>
              <a:t>of the consultation with stakeholders on sustainability plan -&gt; Jan 2021 [M20</a:t>
            </a:r>
            <a:r>
              <a:rPr lang="en-US" sz="2400" dirty="0"/>
              <a:t>]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Development </a:t>
            </a:r>
            <a:r>
              <a:rPr lang="en-US" sz="2400" dirty="0"/>
              <a:t>of the outline of the sustainability plan -&gt; June </a:t>
            </a:r>
            <a:r>
              <a:rPr lang="en-US" sz="2400" dirty="0"/>
              <a:t>2021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Development </a:t>
            </a:r>
            <a:r>
              <a:rPr lang="en-US" sz="2400" dirty="0"/>
              <a:t>of the </a:t>
            </a:r>
            <a:r>
              <a:rPr lang="en-US" sz="2400" dirty="0" smtClean="0"/>
              <a:t>full sustainability </a:t>
            </a:r>
            <a:r>
              <a:rPr lang="en-US" sz="2400" dirty="0"/>
              <a:t>plan -&gt;  June </a:t>
            </a:r>
            <a:r>
              <a:rPr lang="en-US" sz="2400" dirty="0"/>
              <a:t>2022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Final </a:t>
            </a:r>
            <a:r>
              <a:rPr lang="en-US" sz="2400" dirty="0"/>
              <a:t>version of the sustainability plan -&gt;  Nov </a:t>
            </a:r>
            <a:r>
              <a:rPr lang="en-US" sz="2400" dirty="0"/>
              <a:t>2022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b="1" dirty="0"/>
              <a:t>D </a:t>
            </a:r>
            <a:r>
              <a:rPr lang="en-US" sz="2400" b="1" dirty="0"/>
              <a:t>7.4 : Photon and Neutron EOSC Sustainability plan (Report, 12/2022)</a:t>
            </a:r>
          </a:p>
          <a:p>
            <a:pPr marL="342900" lvl="1" indent="-342900">
              <a:buFont typeface="Arial"/>
              <a:buChar char="•"/>
            </a:pPr>
            <a:endParaRPr lang="en-US" sz="2400" b="1" dirty="0">
              <a:solidFill>
                <a:srgbClr val="4C4D4F"/>
              </a:solidFill>
              <a:latin typeface="Muli" pitchFamily="2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33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err="1" smtClean="0"/>
              <a:t>Auditable</a:t>
            </a:r>
            <a:r>
              <a:rPr lang="it-IT" dirty="0" smtClean="0"/>
              <a:t> </a:t>
            </a:r>
            <a:r>
              <a:rPr lang="it-IT" dirty="0" err="1" smtClean="0"/>
              <a:t>costs</a:t>
            </a:r>
            <a:r>
              <a:rPr lang="it-IT" dirty="0" smtClean="0"/>
              <a:t> of the </a:t>
            </a:r>
            <a:r>
              <a:rPr lang="it-IT" dirty="0" err="1" smtClean="0"/>
              <a:t>PaNOSC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How can be compute the costs of the </a:t>
            </a:r>
            <a:r>
              <a:rPr lang="en-GB" dirty="0" err="1" smtClean="0">
                <a:solidFill>
                  <a:srgbClr val="000000"/>
                </a:solidFill>
              </a:rPr>
              <a:t>PaNOSC</a:t>
            </a:r>
            <a:r>
              <a:rPr lang="en-GB" dirty="0" smtClean="0">
                <a:solidFill>
                  <a:srgbClr val="000000"/>
                </a:solidFill>
              </a:rPr>
              <a:t>?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We have to count cost for </a:t>
            </a:r>
            <a:r>
              <a:rPr lang="en-GB" sz="2400" dirty="0" err="1" smtClean="0">
                <a:solidFill>
                  <a:srgbClr val="000000"/>
                </a:solidFill>
              </a:rPr>
              <a:t>bulding</a:t>
            </a:r>
            <a:r>
              <a:rPr lang="en-GB" sz="2400" dirty="0" smtClean="0">
                <a:solidFill>
                  <a:srgbClr val="000000"/>
                </a:solidFill>
              </a:rPr>
              <a:t> the </a:t>
            </a:r>
            <a:r>
              <a:rPr lang="en-GB" sz="2400" dirty="0" err="1" smtClean="0">
                <a:solidFill>
                  <a:srgbClr val="000000"/>
                </a:solidFill>
              </a:rPr>
              <a:t>PaNOSC</a:t>
            </a:r>
            <a:endParaRPr lang="en-GB" sz="2400" dirty="0" smtClean="0">
              <a:solidFill>
                <a:srgbClr val="000000"/>
              </a:solidFill>
            </a:endParaRP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We have to count cost to maintain the </a:t>
            </a:r>
            <a:r>
              <a:rPr lang="en-GB" sz="2400" dirty="0" err="1" smtClean="0">
                <a:solidFill>
                  <a:srgbClr val="000000"/>
                </a:solidFill>
              </a:rPr>
              <a:t>PaNOSC</a:t>
            </a:r>
            <a:endParaRPr lang="en-GB" sz="2400" dirty="0" smtClean="0">
              <a:solidFill>
                <a:srgbClr val="000000"/>
              </a:solidFill>
            </a:endParaRP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We have to count cost to renew the </a:t>
            </a:r>
            <a:r>
              <a:rPr lang="en-GB" sz="2400" dirty="0" err="1" smtClean="0">
                <a:solidFill>
                  <a:srgbClr val="000000"/>
                </a:solidFill>
              </a:rPr>
              <a:t>PaNOSC</a:t>
            </a:r>
            <a:endParaRPr lang="en-GB" sz="2400" dirty="0">
              <a:solidFill>
                <a:srgbClr val="000000"/>
              </a:solidFill>
            </a:endParaRP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We have to separate cost for hardware, consumables, travels, personnel</a:t>
            </a:r>
            <a:r>
              <a:rPr lang="en-GB" sz="2400" dirty="0">
                <a:solidFill>
                  <a:srgbClr val="000000"/>
                </a:solidFill>
              </a:rPr>
              <a:t>.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Costs depend also on the specific data policy (WP2)</a:t>
            </a:r>
            <a:endParaRPr lang="en-GB" sz="2400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Factors that influence sustainability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Maintenance factor: Support contracts (0,15?)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Hardware depreciation: Depreciation of infrastructure (0,2?)</a:t>
            </a:r>
          </a:p>
          <a:p>
            <a:pPr lvl="1"/>
            <a:r>
              <a:rPr lang="en-GB" sz="2400" dirty="0" smtClean="0">
                <a:solidFill>
                  <a:srgbClr val="000000"/>
                </a:solidFill>
              </a:rPr>
              <a:t>Update factor: Moore Law + Data Policy (0,25?)</a:t>
            </a:r>
          </a:p>
          <a:p>
            <a:pPr marL="4000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24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1607</TotalTime>
  <Words>1055</Words>
  <Application>Microsoft Macintosh PowerPoint</Application>
  <PresentationFormat>Custom</PresentationFormat>
  <Paragraphs>160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First Slide</vt:lpstr>
      <vt:lpstr>Logo+EUtext</vt:lpstr>
      <vt:lpstr>PaNOSC_EUflag+bar</vt:lpstr>
      <vt:lpstr>PaNOSC_LOGO-only</vt:lpstr>
      <vt:lpstr>WP 7 - Sustainability</vt:lpstr>
      <vt:lpstr>Participants / effort / critical aspects</vt:lpstr>
      <vt:lpstr>Tasks and deliverables</vt:lpstr>
      <vt:lpstr>WP7 – Sustainability: Status (1/2)</vt:lpstr>
      <vt:lpstr>Stakehoder database: stakeholder types</vt:lpstr>
      <vt:lpstr>WP7 – Sustainability: Status (2/2)</vt:lpstr>
      <vt:lpstr>List of internal milestones (1/2)</vt:lpstr>
      <vt:lpstr>List of internal milestones (2/2)</vt:lpstr>
      <vt:lpstr>Auditable costs of the PaNOSC </vt:lpstr>
      <vt:lpstr>An example … funded and unfunded projects </vt:lpstr>
      <vt:lpstr>Critical aspects</vt:lpstr>
      <vt:lpstr>Next steps</vt:lpstr>
      <vt:lpstr>Open question 1</vt:lpstr>
      <vt:lpstr>Open question 2</vt:lpstr>
      <vt:lpstr>Open question 3</vt:lpstr>
      <vt:lpstr>Thank you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/>
  <cp:keywords/>
  <dc:description/>
  <cp:lastModifiedBy>Roberto Pugliese</cp:lastModifiedBy>
  <cp:revision>60</cp:revision>
  <dcterms:created xsi:type="dcterms:W3CDTF">2019-04-23T08:59:57Z</dcterms:created>
  <dcterms:modified xsi:type="dcterms:W3CDTF">2019-11-05T05:23:06Z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