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6"/>
  </p:notesMasterIdLst>
  <p:sldIdLst>
    <p:sldId id="270" r:id="rId5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2"/>
    <a:srgbClr val="A44773"/>
    <a:srgbClr val="7C3046"/>
    <a:srgbClr val="654984"/>
    <a:srgbClr val="132577"/>
    <a:srgbClr val="00699B"/>
    <a:srgbClr val="6549B6"/>
    <a:srgbClr val="598FCC"/>
    <a:srgbClr val="666EAE"/>
    <a:srgbClr val="95B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1117" autoAdjust="0"/>
  </p:normalViewPr>
  <p:slideViewPr>
    <p:cSldViewPr>
      <p:cViewPr>
        <p:scale>
          <a:sx n="103" d="100"/>
          <a:sy n="103" d="100"/>
        </p:scale>
        <p:origin x="-104" y="-136"/>
      </p:cViewPr>
      <p:guideLst>
        <p:guide orient="horz" pos="2880"/>
        <p:guide orient="horz" pos="1008"/>
        <p:guide pos="2160"/>
        <p:guide pos="52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05/06/20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=""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=""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=""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=""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=""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05/06/20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=""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=""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theme" Target="../theme/theme2.xml"/><Relationship Id="rId9" Type="http://schemas.openxmlformats.org/officeDocument/2006/relationships/image" Target="../media/image7.jpg"/><Relationship Id="rId10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7" Type="http://schemas.openxmlformats.org/officeDocument/2006/relationships/image" Target="../media/image8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theme" Target="../theme/theme4.xml"/><Relationship Id="rId10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=""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=""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=""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05/06/20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=""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=""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10043" cy="446276"/>
          </a:xfrm>
        </p:spPr>
        <p:txBody>
          <a:bodyPr/>
          <a:lstStyle/>
          <a:p>
            <a:pPr algn="l"/>
            <a:r>
              <a:rPr lang="en-US" dirty="0" err="1" smtClean="0"/>
              <a:t>PaNOSC</a:t>
            </a:r>
            <a:r>
              <a:rPr lang="en-US" dirty="0"/>
              <a:t> </a:t>
            </a:r>
            <a:r>
              <a:rPr lang="en-US" dirty="0" smtClean="0"/>
              <a:t>Stakeholders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295400" y="609600"/>
            <a:ext cx="8991600" cy="5962710"/>
            <a:chOff x="1295400" y="457200"/>
            <a:chExt cx="8991600" cy="5962710"/>
          </a:xfrm>
        </p:grpSpPr>
        <p:sp>
          <p:nvSpPr>
            <p:cNvPr id="11" name="Rectangle 10"/>
            <p:cNvSpPr/>
            <p:nvPr/>
          </p:nvSpPr>
          <p:spPr>
            <a:xfrm>
              <a:off x="8382000" y="2590800"/>
              <a:ext cx="1905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Muli Regular"/>
                  <a:cs typeface="Muli Regular"/>
                </a:rPr>
                <a:t>Community of RIs from other clusters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457200"/>
              <a:ext cx="1676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err="1">
                  <a:latin typeface="Muli Regular"/>
                  <a:cs typeface="Muli Regular"/>
                </a:rPr>
                <a:t>PaN</a:t>
              </a:r>
              <a:r>
                <a:rPr lang="en-US" sz="1400" b="1" dirty="0">
                  <a:latin typeface="Muli Regular"/>
                  <a:cs typeface="Muli Regular"/>
                </a:rPr>
                <a:t> user community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6019800"/>
              <a:ext cx="11521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ERIC Forum</a:t>
              </a: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ESFRI</a:t>
              </a:r>
              <a:endParaRPr lang="en-US" sz="1000" i="1" dirty="0">
                <a:latin typeface="Muli Regular"/>
                <a:cs typeface="Muli Regular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7200" y="3886200"/>
              <a:ext cx="1800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latin typeface="Muli Regular"/>
                  <a:cs typeface="Muli Regular"/>
                </a:rPr>
                <a:t>Other EOSC-related projects</a:t>
              </a:r>
              <a:endParaRPr lang="en-US" sz="1400" b="1" dirty="0">
                <a:latin typeface="Muli Regular"/>
                <a:cs typeface="Muli Regular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838200"/>
              <a:ext cx="12875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latin typeface="Muli Regular"/>
                  <a:cs typeface="Muli Regular"/>
                </a:rPr>
                <a:t>EOSC bodies</a:t>
              </a:r>
              <a:endParaRPr lang="en-US" sz="1400" b="1" dirty="0">
                <a:latin typeface="Muli Regular"/>
                <a:cs typeface="Muli Regular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90712" y="1613039"/>
              <a:ext cx="154627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000" i="1" dirty="0" err="1">
                  <a:latin typeface="Muli Regular"/>
                  <a:cs typeface="Muli Regular"/>
                </a:rPr>
                <a:t>PaNOSC</a:t>
              </a:r>
              <a:r>
                <a:rPr lang="en-US" sz="1000" i="1" dirty="0">
                  <a:latin typeface="Muli Regular"/>
                  <a:cs typeface="Muli Regular"/>
                </a:rPr>
                <a:t> </a:t>
              </a:r>
              <a:r>
                <a:rPr lang="en-US" sz="1000" i="1" dirty="0" smtClean="0">
                  <a:latin typeface="Muli Regular"/>
                  <a:cs typeface="Muli Regular"/>
                </a:rPr>
                <a:t>partners / bodies &amp; national </a:t>
              </a:r>
              <a:r>
                <a:rPr lang="en-US" sz="1000" i="1" dirty="0" err="1">
                  <a:latin typeface="Muli Regular"/>
                  <a:cs typeface="Muli Regular"/>
                </a:rPr>
                <a:t>PaN</a:t>
              </a:r>
              <a:r>
                <a:rPr lang="en-US" sz="1000" i="1" dirty="0">
                  <a:latin typeface="Muli Regular"/>
                  <a:cs typeface="Muli Regular"/>
                </a:rPr>
                <a:t> </a:t>
              </a:r>
              <a:r>
                <a:rPr lang="en-US" sz="1000" i="1" dirty="0" smtClean="0">
                  <a:latin typeface="Muli Regular"/>
                  <a:cs typeface="Muli Regular"/>
                </a:rPr>
                <a:t>RIs (managers, bodies, staff, IT professionals)</a:t>
              </a:r>
              <a:endParaRPr lang="en-US" sz="1000" i="1" dirty="0">
                <a:latin typeface="Muli Regular"/>
                <a:cs typeface="Muli Regular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400800" y="4648200"/>
              <a:ext cx="914400" cy="914400"/>
            </a:xfrm>
            <a:prstGeom prst="ellipse">
              <a:avLst/>
            </a:prstGeom>
            <a:solidFill>
              <a:srgbClr val="6549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58200" y="3048000"/>
              <a:ext cx="11033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ENVRI</a:t>
              </a:r>
              <a:r>
                <a:rPr lang="en-US" sz="1000" i="1" dirty="0">
                  <a:latin typeface="Muli Regular"/>
                  <a:cs typeface="Muli Regular"/>
                </a:rPr>
                <a:t>-</a:t>
              </a:r>
              <a:r>
                <a:rPr lang="en-US" sz="1000" i="1" dirty="0" smtClean="0">
                  <a:latin typeface="Muli Regular"/>
                  <a:cs typeface="Muli Regular"/>
                </a:rPr>
                <a:t>FAIR</a:t>
              </a:r>
              <a:endParaRPr lang="en-US" sz="1000" i="1" dirty="0">
                <a:latin typeface="Muli Regular"/>
                <a:cs typeface="Muli Regular"/>
              </a:endParaRP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EOSC</a:t>
              </a:r>
              <a:r>
                <a:rPr lang="en-US" sz="1000" i="1" dirty="0">
                  <a:latin typeface="Muli Regular"/>
                  <a:cs typeface="Muli Regular"/>
                </a:rPr>
                <a:t>-</a:t>
              </a:r>
              <a:r>
                <a:rPr lang="en-US" sz="1000" i="1" dirty="0" smtClean="0">
                  <a:latin typeface="Muli Regular"/>
                  <a:cs typeface="Muli Regular"/>
                </a:rPr>
                <a:t>LIFE</a:t>
              </a:r>
              <a:endParaRPr lang="en-US" sz="1000" i="1" dirty="0">
                <a:latin typeface="Muli Regular"/>
                <a:cs typeface="Muli Regular"/>
              </a:endParaRP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ESCAPE</a:t>
              </a: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SSHOC</a:t>
              </a:r>
              <a:endParaRPr lang="en-US" sz="1000" i="1" dirty="0">
                <a:latin typeface="Muli Regular"/>
                <a:cs typeface="Muli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90464" y="3873624"/>
              <a:ext cx="17099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000" i="1" dirty="0" smtClean="0">
                  <a:latin typeface="Muli Regular"/>
                  <a:cs typeface="Muli Regular"/>
                </a:rPr>
                <a:t>EGI</a:t>
              </a:r>
            </a:p>
            <a:p>
              <a:pPr algn="r"/>
              <a:r>
                <a:rPr lang="en-US" sz="1000" i="1" dirty="0" err="1" smtClean="0">
                  <a:latin typeface="Muli Regular"/>
                  <a:cs typeface="Muli Regular"/>
                </a:rPr>
                <a:t>Géant</a:t>
              </a:r>
              <a:endParaRPr lang="en-US" sz="1000" i="1" dirty="0">
                <a:latin typeface="Muli Regular"/>
                <a:cs typeface="Muli Regular"/>
              </a:endParaRPr>
            </a:p>
            <a:p>
              <a:pPr algn="r"/>
              <a:r>
                <a:rPr lang="en-US" sz="1000" i="1" dirty="0" smtClean="0">
                  <a:latin typeface="Muli Regular"/>
                  <a:cs typeface="Muli Regular"/>
                </a:rPr>
                <a:t>PRACE</a:t>
              </a:r>
            </a:p>
            <a:p>
              <a:pPr algn="r"/>
              <a:r>
                <a:rPr lang="en-US" sz="1000" i="1" dirty="0" smtClean="0">
                  <a:latin typeface="Muli Regular"/>
                  <a:cs typeface="Muli Regular"/>
                </a:rPr>
                <a:t>RDA </a:t>
              </a:r>
              <a:r>
                <a:rPr lang="en-US" sz="1000" i="1" dirty="0">
                  <a:latin typeface="Muli Regular"/>
                  <a:cs typeface="Muli Regular"/>
                </a:rPr>
                <a:t>Europe</a:t>
              </a:r>
            </a:p>
          </p:txBody>
        </p:sp>
        <p:pic>
          <p:nvPicPr>
            <p:cNvPr id="10" name="Picture 9" descr="abbvie-corp-responsibility-stakeholder-graphic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1981200"/>
              <a:ext cx="2756211" cy="2760538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5029200" y="990600"/>
              <a:ext cx="914400" cy="914400"/>
            </a:xfrm>
            <a:prstGeom prst="ellipse">
              <a:avLst/>
            </a:prstGeom>
            <a:solidFill>
              <a:srgbClr val="95B8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81400" y="3581400"/>
              <a:ext cx="914400" cy="914400"/>
            </a:xfrm>
            <a:prstGeom prst="ellipse">
              <a:avLst/>
            </a:prstGeom>
            <a:solidFill>
              <a:srgbClr val="132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00200" y="3657600"/>
              <a:ext cx="18002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000000"/>
                  </a:solidFill>
                  <a:latin typeface="Muli Regular"/>
                  <a:cs typeface="Muli Regular"/>
                </a:rPr>
                <a:t>e-infrastructures</a:t>
              </a:r>
              <a:endParaRPr lang="en-US" sz="1400" b="1" dirty="0">
                <a:solidFill>
                  <a:srgbClr val="000000"/>
                </a:solidFill>
                <a:latin typeface="Muli Regular"/>
                <a:cs typeface="Muli Regular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0" y="1066800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34000" y="5791200"/>
              <a:ext cx="17609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Muli Regular"/>
                  <a:cs typeface="Muli Regular"/>
                </a:rPr>
                <a:t>ERICs’ community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9800" y="4724400"/>
              <a:ext cx="2057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0000"/>
                  </a:solidFill>
                  <a:latin typeface="Muli Regular"/>
                  <a:cs typeface="Muli Regular"/>
                </a:rPr>
                <a:t>Researchers from academia &amp; industry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267200" y="4495800"/>
              <a:ext cx="914400" cy="914400"/>
            </a:xfrm>
            <a:prstGeom prst="ellipse">
              <a:avLst/>
            </a:prstGeom>
            <a:solidFill>
              <a:srgbClr val="43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0711" y="1371600"/>
              <a:ext cx="15716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latin typeface="Muli Regular"/>
                  <a:cs typeface="Muli Regular"/>
                </a:rPr>
                <a:t>EU </a:t>
              </a:r>
              <a:r>
                <a:rPr lang="en-US" sz="1400" b="1" dirty="0" err="1" smtClean="0">
                  <a:latin typeface="Muli Regular"/>
                  <a:cs typeface="Muli Regular"/>
                </a:rPr>
                <a:t>PaN</a:t>
              </a:r>
              <a:r>
                <a:rPr lang="en-US" sz="1400" b="1" dirty="0" smtClean="0">
                  <a:latin typeface="Muli Regular"/>
                  <a:cs typeface="Muli Regular"/>
                </a:rPr>
                <a:t> sources</a:t>
              </a:r>
              <a:endParaRPr lang="en-US" sz="1400" b="1" dirty="0">
                <a:latin typeface="Muli Regular"/>
                <a:cs typeface="Muli Regular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038600" y="1524000"/>
              <a:ext cx="914400" cy="914400"/>
            </a:xfrm>
            <a:prstGeom prst="ellipse">
              <a:avLst/>
            </a:prstGeom>
            <a:solidFill>
              <a:srgbClr val="598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2514600"/>
              <a:ext cx="208823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0000"/>
                  </a:solidFill>
                  <a:latin typeface="Muli Regular"/>
                  <a:cs typeface="Muli Regular"/>
                </a:rPr>
                <a:t>EC, national authorities and funding agencies, policy makers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505200" y="2514600"/>
              <a:ext cx="914400" cy="914400"/>
            </a:xfrm>
            <a:prstGeom prst="ellipse">
              <a:avLst/>
            </a:prstGeom>
            <a:solidFill>
              <a:srgbClr val="0069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162800" y="3810000"/>
              <a:ext cx="914400" cy="914400"/>
            </a:xfrm>
            <a:prstGeom prst="ellipse">
              <a:avLst/>
            </a:prstGeom>
            <a:solidFill>
              <a:srgbClr val="7C3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391400" y="2743200"/>
              <a:ext cx="914400" cy="914400"/>
            </a:xfrm>
            <a:prstGeom prst="ellipse">
              <a:avLst/>
            </a:prstGeom>
            <a:solidFill>
              <a:srgbClr val="A447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334000" y="4876800"/>
              <a:ext cx="914400" cy="914400"/>
            </a:xfrm>
            <a:prstGeom prst="ellipse">
              <a:avLst/>
            </a:prstGeom>
            <a:solidFill>
              <a:srgbClr val="666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53400" y="4343400"/>
              <a:ext cx="115212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EOSC-Hub</a:t>
              </a: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GO FAIR</a:t>
              </a:r>
            </a:p>
            <a:p>
              <a:pPr lvl="0"/>
              <a:r>
                <a:rPr lang="en-US" sz="1000" i="1" dirty="0" err="1" smtClean="0">
                  <a:latin typeface="Muli Regular"/>
                  <a:cs typeface="Muli Regular"/>
                </a:rPr>
                <a:t>FAIRsFAIR</a:t>
              </a:r>
              <a:endParaRPr lang="en-US" sz="1000" i="1" dirty="0" smtClean="0">
                <a:latin typeface="Muli Regular"/>
                <a:cs typeface="Muli Regular"/>
              </a:endParaRPr>
            </a:p>
            <a:p>
              <a:pPr lvl="0"/>
              <a:r>
                <a:rPr lang="en-US" sz="1000" i="1" dirty="0" err="1" smtClean="0">
                  <a:latin typeface="Muli Regular"/>
                  <a:cs typeface="Muli Regular"/>
                </a:rPr>
                <a:t>OpenAIRE</a:t>
              </a:r>
              <a:endParaRPr lang="en-US" sz="1000" i="1" dirty="0" smtClean="0">
                <a:latin typeface="Muli Regular"/>
                <a:cs typeface="Muli Regular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010400" y="1752600"/>
              <a:ext cx="914400" cy="914400"/>
            </a:xfrm>
            <a:prstGeom prst="ellipse">
              <a:avLst/>
            </a:prstGeom>
            <a:solidFill>
              <a:srgbClr val="A4477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Muli Regular"/>
                <a:cs typeface="Muli Regular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73683" y="1066800"/>
              <a:ext cx="16002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EOSC Secretariat</a:t>
              </a: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EOSC Governing Board</a:t>
              </a:r>
            </a:p>
            <a:p>
              <a:pPr lvl="0"/>
              <a:r>
                <a:rPr lang="en-US" sz="1000" i="1" dirty="0" smtClean="0">
                  <a:latin typeface="Muli Regular"/>
                  <a:cs typeface="Muli Regular"/>
                </a:rPr>
                <a:t>EOSC Executive Board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15200" y="5029200"/>
              <a:ext cx="139580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Muli Regular"/>
                  <a:cs typeface="Muli Regular"/>
                </a:rPr>
                <a:t>PRACE </a:t>
              </a:r>
            </a:p>
            <a:p>
              <a:r>
                <a:rPr lang="en-US" sz="1400" b="1" dirty="0" smtClean="0">
                  <a:latin typeface="Muli Regular"/>
                  <a:cs typeface="Muli Regular"/>
                </a:rPr>
                <a:t>host members</a:t>
              </a:r>
              <a:endParaRPr lang="en-US" sz="1400" b="1" dirty="0">
                <a:latin typeface="Muli Regular"/>
                <a:cs typeface="Muli Regular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4800" y="1905000"/>
              <a:ext cx="13909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Muli Regular"/>
                  <a:cs typeface="Muli Regular"/>
                </a:rPr>
                <a:t>Media &amp; </a:t>
              </a:r>
            </a:p>
            <a:p>
              <a:r>
                <a:rPr lang="en-US" sz="1400" b="1" dirty="0" smtClean="0">
                  <a:latin typeface="Muli Regular"/>
                  <a:cs typeface="Muli Regular"/>
                </a:rPr>
                <a:t>general public</a:t>
              </a:r>
              <a:endParaRPr lang="en-US" sz="1400" b="1" dirty="0">
                <a:latin typeface="Muli Regular"/>
                <a:cs typeface="Muli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066179"/>
      </p:ext>
    </p:extLst>
  </p:cSld>
  <p:clrMapOvr>
    <a:masterClrMapping/>
  </p:clrMapOvr>
</p:sld>
</file>

<file path=ppt/theme/theme1.xml><?xml version="1.0" encoding="utf-8"?>
<a:theme xmlns:a="http://schemas.openxmlformats.org/drawingml/2006/main" name="PaNOSC_ppt_template_DE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5043</TotalTime>
  <Words>98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PaNOSC_ppt_template_DEF</vt:lpstr>
      <vt:lpstr>Logo+EUtext</vt:lpstr>
      <vt:lpstr>PaNOSC_EUflag+bar</vt:lpstr>
      <vt:lpstr>PaNOSC_LOGO-only</vt:lpstr>
      <vt:lpstr>PaNOSC Stakeholders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/>
  <cp:keywords/>
  <dc:description/>
  <cp:lastModifiedBy>Nicoletta Carboni</cp:lastModifiedBy>
  <cp:revision>69</cp:revision>
  <dcterms:created xsi:type="dcterms:W3CDTF">2019-04-23T08:59:57Z</dcterms:created>
  <dcterms:modified xsi:type="dcterms:W3CDTF">2020-06-05T15:36:57Z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