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7"/>
  </p:notesMasterIdLst>
  <p:handoutMasterIdLst>
    <p:handoutMasterId r:id="rId18"/>
  </p:handoutMasterIdLst>
  <p:sldIdLst>
    <p:sldId id="268" r:id="rId5"/>
    <p:sldId id="269" r:id="rId6"/>
    <p:sldId id="271" r:id="rId7"/>
    <p:sldId id="273" r:id="rId8"/>
    <p:sldId id="278" r:id="rId9"/>
    <p:sldId id="272" r:id="rId10"/>
    <p:sldId id="279" r:id="rId11"/>
    <p:sldId id="280" r:id="rId12"/>
    <p:sldId id="281" r:id="rId13"/>
    <p:sldId id="282" r:id="rId14"/>
    <p:sldId id="283" r:id="rId15"/>
    <p:sldId id="266" r:id="rId16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31" autoAdjust="0"/>
  </p:normalViewPr>
  <p:slideViewPr>
    <p:cSldViewPr>
      <p:cViewPr varScale="1">
        <p:scale>
          <a:sx n="77" d="100"/>
          <a:sy n="77" d="100"/>
        </p:scale>
        <p:origin x="200" y="616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D92C4-ABB7-D145-BEEF-29566B02D118}" type="doc">
      <dgm:prSet loTypeId="urn:microsoft.com/office/officeart/2005/8/layout/radial2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F3B02E2-84FE-554F-8C95-AE1927EA6A64}">
      <dgm:prSet/>
      <dgm:spPr/>
      <dgm:t>
        <a:bodyPr/>
        <a:lstStyle/>
        <a:p>
          <a:pPr rtl="0"/>
          <a:r>
            <a:rPr lang="en-US" b="1" dirty="0" smtClean="0"/>
            <a:t>CERIC-ERIC</a:t>
          </a:r>
          <a:endParaRPr lang="en-US" dirty="0"/>
        </a:p>
      </dgm:t>
    </dgm:pt>
    <dgm:pt modelId="{6CAE44E4-91A9-0E4F-BEB4-D8A8C5C0EB50}" type="parTrans" cxnId="{664D0A61-2A1C-AB40-AB15-54B4BF983BCC}">
      <dgm:prSet/>
      <dgm:spPr/>
      <dgm:t>
        <a:bodyPr/>
        <a:lstStyle/>
        <a:p>
          <a:endParaRPr lang="en-US"/>
        </a:p>
      </dgm:t>
    </dgm:pt>
    <dgm:pt modelId="{FAB1368E-2819-0142-A7D4-ED5E44707853}" type="sibTrans" cxnId="{664D0A61-2A1C-AB40-AB15-54B4BF983BCC}">
      <dgm:prSet/>
      <dgm:spPr/>
      <dgm:t>
        <a:bodyPr/>
        <a:lstStyle/>
        <a:p>
          <a:endParaRPr lang="en-US"/>
        </a:p>
      </dgm:t>
    </dgm:pt>
    <dgm:pt modelId="{906F476E-1540-514C-8605-8087C955CC08}">
      <dgm:prSet/>
      <dgm:spPr/>
      <dgm:t>
        <a:bodyPr/>
        <a:lstStyle/>
        <a:p>
          <a:pPr rtl="0"/>
          <a:r>
            <a:rPr lang="en-US" dirty="0" smtClean="0"/>
            <a:t>ESRF</a:t>
          </a:r>
          <a:endParaRPr lang="en-US" dirty="0"/>
        </a:p>
      </dgm:t>
    </dgm:pt>
    <dgm:pt modelId="{CF4D334B-79EB-2B4C-B485-C8B9E6E4BECA}" type="parTrans" cxnId="{F2FA5256-3785-9D42-B9D1-DB2F227CBFE0}">
      <dgm:prSet/>
      <dgm:spPr/>
      <dgm:t>
        <a:bodyPr/>
        <a:lstStyle/>
        <a:p>
          <a:endParaRPr lang="en-US"/>
        </a:p>
      </dgm:t>
    </dgm:pt>
    <dgm:pt modelId="{14DD998D-B596-C040-B834-C19BDFBF6061}" type="sibTrans" cxnId="{F2FA5256-3785-9D42-B9D1-DB2F227CBFE0}">
      <dgm:prSet/>
      <dgm:spPr/>
      <dgm:t>
        <a:bodyPr/>
        <a:lstStyle/>
        <a:p>
          <a:endParaRPr lang="en-US"/>
        </a:p>
      </dgm:t>
    </dgm:pt>
    <dgm:pt modelId="{22A93B6B-3514-9F41-8C98-C047B4765D83}">
      <dgm:prSet/>
      <dgm:spPr/>
      <dgm:t>
        <a:bodyPr/>
        <a:lstStyle/>
        <a:p>
          <a:pPr rtl="0"/>
          <a:r>
            <a:rPr lang="en-US" dirty="0" smtClean="0"/>
            <a:t>ELI</a:t>
          </a:r>
          <a:endParaRPr lang="en-US" dirty="0"/>
        </a:p>
      </dgm:t>
    </dgm:pt>
    <dgm:pt modelId="{23DDACF1-454D-7645-89E5-716BF0FB16DC}" type="parTrans" cxnId="{E0CD64C3-8B7F-4145-8857-91608DC9CCB0}">
      <dgm:prSet/>
      <dgm:spPr/>
      <dgm:t>
        <a:bodyPr/>
        <a:lstStyle/>
        <a:p>
          <a:endParaRPr lang="en-US"/>
        </a:p>
      </dgm:t>
    </dgm:pt>
    <dgm:pt modelId="{27BB2ADA-D8F6-D542-86E8-A0F2257C1BF6}" type="sibTrans" cxnId="{E0CD64C3-8B7F-4145-8857-91608DC9CCB0}">
      <dgm:prSet/>
      <dgm:spPr/>
      <dgm:t>
        <a:bodyPr/>
        <a:lstStyle/>
        <a:p>
          <a:endParaRPr lang="en-US"/>
        </a:p>
      </dgm:t>
    </dgm:pt>
    <dgm:pt modelId="{8013ABF7-37A3-9E44-8C11-8997F464D4A8}">
      <dgm:prSet/>
      <dgm:spPr/>
      <dgm:t>
        <a:bodyPr/>
        <a:lstStyle/>
        <a:p>
          <a:pPr rtl="0"/>
          <a:r>
            <a:rPr lang="en-US" dirty="0" smtClean="0"/>
            <a:t>ESS</a:t>
          </a:r>
          <a:endParaRPr lang="en-US" dirty="0"/>
        </a:p>
      </dgm:t>
    </dgm:pt>
    <dgm:pt modelId="{CF5F77AE-3436-594E-8B52-20DF02FE406B}" type="parTrans" cxnId="{9525932B-DF82-4B41-A212-D1D8F249C45E}">
      <dgm:prSet/>
      <dgm:spPr/>
      <dgm:t>
        <a:bodyPr/>
        <a:lstStyle/>
        <a:p>
          <a:endParaRPr lang="en-US"/>
        </a:p>
      </dgm:t>
    </dgm:pt>
    <dgm:pt modelId="{13D0597A-A3BF-2D45-BB44-CF3B06183D97}" type="sibTrans" cxnId="{9525932B-DF82-4B41-A212-D1D8F249C45E}">
      <dgm:prSet/>
      <dgm:spPr/>
      <dgm:t>
        <a:bodyPr/>
        <a:lstStyle/>
        <a:p>
          <a:endParaRPr lang="en-US"/>
        </a:p>
      </dgm:t>
    </dgm:pt>
    <dgm:pt modelId="{5BB0F74E-D177-8C4B-9978-EB4C9BBC6402}">
      <dgm:prSet/>
      <dgm:spPr/>
      <dgm:t>
        <a:bodyPr/>
        <a:lstStyle/>
        <a:p>
          <a:pPr rtl="0"/>
          <a:r>
            <a:rPr lang="en-US" dirty="0" smtClean="0"/>
            <a:t>ILL</a:t>
          </a:r>
          <a:endParaRPr lang="en-US" dirty="0"/>
        </a:p>
      </dgm:t>
    </dgm:pt>
    <dgm:pt modelId="{0EF07540-DF9C-AB40-9DF0-CBAABDF6DF62}" type="parTrans" cxnId="{93FD10F2-EA88-4440-ACDC-929B8C214B71}">
      <dgm:prSet/>
      <dgm:spPr/>
      <dgm:t>
        <a:bodyPr/>
        <a:lstStyle/>
        <a:p>
          <a:endParaRPr lang="en-US"/>
        </a:p>
      </dgm:t>
    </dgm:pt>
    <dgm:pt modelId="{17051464-E251-A94C-8D28-723C18263DEC}" type="sibTrans" cxnId="{93FD10F2-EA88-4440-ACDC-929B8C214B71}">
      <dgm:prSet/>
      <dgm:spPr/>
      <dgm:t>
        <a:bodyPr/>
        <a:lstStyle/>
        <a:p>
          <a:endParaRPr lang="en-US"/>
        </a:p>
      </dgm:t>
    </dgm:pt>
    <dgm:pt modelId="{857709D4-A64D-2644-9D61-5421E611470F}">
      <dgm:prSet/>
      <dgm:spPr/>
      <dgm:t>
        <a:bodyPr/>
        <a:lstStyle/>
        <a:p>
          <a:pPr rtl="0"/>
          <a:r>
            <a:rPr lang="en-US" dirty="0" smtClean="0"/>
            <a:t>XFEL</a:t>
          </a:r>
          <a:endParaRPr lang="en-US" dirty="0"/>
        </a:p>
      </dgm:t>
    </dgm:pt>
    <dgm:pt modelId="{42225478-C7D8-B644-AD99-BEEB26C7C681}" type="parTrans" cxnId="{5FE99E97-5077-2840-A1E1-9281EE2B5A40}">
      <dgm:prSet/>
      <dgm:spPr/>
      <dgm:t>
        <a:bodyPr/>
        <a:lstStyle/>
        <a:p>
          <a:endParaRPr lang="en-US"/>
        </a:p>
      </dgm:t>
    </dgm:pt>
    <dgm:pt modelId="{D20C0AC3-1837-354C-B889-18F5AF4BF67F}" type="sibTrans" cxnId="{5FE99E97-5077-2840-A1E1-9281EE2B5A40}">
      <dgm:prSet/>
      <dgm:spPr/>
      <dgm:t>
        <a:bodyPr/>
        <a:lstStyle/>
        <a:p>
          <a:endParaRPr lang="en-US"/>
        </a:p>
      </dgm:t>
    </dgm:pt>
    <dgm:pt modelId="{1954262C-A535-254F-B632-8E04828AC4A3}" type="pres">
      <dgm:prSet presAssocID="{79AD92C4-ABB7-D145-BEEF-29566B02D11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5845DE-91A1-7544-A4EF-E618FCD40E06}" type="pres">
      <dgm:prSet presAssocID="{79AD92C4-ABB7-D145-BEEF-29566B02D118}" presName="cycle" presStyleCnt="0"/>
      <dgm:spPr/>
    </dgm:pt>
    <dgm:pt modelId="{EB4CB9C1-DAD3-F445-AF28-FE182D2A8889}" type="pres">
      <dgm:prSet presAssocID="{79AD92C4-ABB7-D145-BEEF-29566B02D118}" presName="centerShape" presStyleCnt="0"/>
      <dgm:spPr/>
    </dgm:pt>
    <dgm:pt modelId="{FC88DAFD-30E5-B645-8639-290C526B600E}" type="pres">
      <dgm:prSet presAssocID="{79AD92C4-ABB7-D145-BEEF-29566B02D118}" presName="connSite" presStyleLbl="node1" presStyleIdx="0" presStyleCnt="7"/>
      <dgm:spPr/>
    </dgm:pt>
    <dgm:pt modelId="{8A1EBDFC-569F-6048-890F-FCBAA4C8F7B2}" type="pres">
      <dgm:prSet presAssocID="{79AD92C4-ABB7-D145-BEEF-29566B02D118}" presName="visibl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99109F-789C-4946-BA8D-A120C7A199E6}" type="pres">
      <dgm:prSet presAssocID="{6CAE44E4-91A9-0E4F-BEB4-D8A8C5C0EB50}" presName="Name25" presStyleLbl="parChTrans1D1" presStyleIdx="0" presStyleCnt="6"/>
      <dgm:spPr/>
      <dgm:t>
        <a:bodyPr/>
        <a:lstStyle/>
        <a:p>
          <a:endParaRPr lang="en-US"/>
        </a:p>
      </dgm:t>
    </dgm:pt>
    <dgm:pt modelId="{035E73CB-4129-ED4B-AE03-FE60E05AB7B3}" type="pres">
      <dgm:prSet presAssocID="{2F3B02E2-84FE-554F-8C95-AE1927EA6A64}" presName="node" presStyleCnt="0"/>
      <dgm:spPr/>
    </dgm:pt>
    <dgm:pt modelId="{F4B8FBEA-04E2-4B4E-A9BF-D80FF63973B0}" type="pres">
      <dgm:prSet presAssocID="{2F3B02E2-84FE-554F-8C95-AE1927EA6A64}" presName="parentNode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D8E82-0A50-DF43-B586-D5323B68DB89}" type="pres">
      <dgm:prSet presAssocID="{2F3B02E2-84FE-554F-8C95-AE1927EA6A64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93FB8-FA25-E746-B074-65A6ED209550}" type="pres">
      <dgm:prSet presAssocID="{23DDACF1-454D-7645-89E5-716BF0FB16DC}" presName="Name25" presStyleLbl="parChTrans1D1" presStyleIdx="1" presStyleCnt="6"/>
      <dgm:spPr/>
      <dgm:t>
        <a:bodyPr/>
        <a:lstStyle/>
        <a:p>
          <a:endParaRPr lang="en-US"/>
        </a:p>
      </dgm:t>
    </dgm:pt>
    <dgm:pt modelId="{E9CEC4E7-1E0B-7242-BE22-F99C6012BBC8}" type="pres">
      <dgm:prSet presAssocID="{22A93B6B-3514-9F41-8C98-C047B4765D83}" presName="node" presStyleCnt="0"/>
      <dgm:spPr/>
    </dgm:pt>
    <dgm:pt modelId="{1261DBCA-3A80-2E42-A9B5-2A5C044F33E8}" type="pres">
      <dgm:prSet presAssocID="{22A93B6B-3514-9F41-8C98-C047B4765D83}" presName="parentNode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C2324-468B-BD42-A341-657ACE120C15}" type="pres">
      <dgm:prSet presAssocID="{22A93B6B-3514-9F41-8C98-C047B4765D83}" presName="childNode" presStyleLbl="revTx" presStyleIdx="0" presStyleCnt="0">
        <dgm:presLayoutVars>
          <dgm:bulletEnabled val="1"/>
        </dgm:presLayoutVars>
      </dgm:prSet>
      <dgm:spPr/>
    </dgm:pt>
    <dgm:pt modelId="{3E8B77BF-7A19-274F-B3F9-751FCE8754ED}" type="pres">
      <dgm:prSet presAssocID="{CF4D334B-79EB-2B4C-B485-C8B9E6E4BECA}" presName="Name25" presStyleLbl="parChTrans1D1" presStyleIdx="2" presStyleCnt="6"/>
      <dgm:spPr/>
      <dgm:t>
        <a:bodyPr/>
        <a:lstStyle/>
        <a:p>
          <a:endParaRPr lang="en-US"/>
        </a:p>
      </dgm:t>
    </dgm:pt>
    <dgm:pt modelId="{525356A2-C6EE-C94A-85B5-094D39321D65}" type="pres">
      <dgm:prSet presAssocID="{906F476E-1540-514C-8605-8087C955CC08}" presName="node" presStyleCnt="0"/>
      <dgm:spPr/>
    </dgm:pt>
    <dgm:pt modelId="{AA7A449A-0EE1-A74C-ABAB-566BA75047A9}" type="pres">
      <dgm:prSet presAssocID="{906F476E-1540-514C-8605-8087C955CC08}" presName="parentNode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5B1EF-B327-464E-A815-7D00E2D7F768}" type="pres">
      <dgm:prSet presAssocID="{906F476E-1540-514C-8605-8087C955CC08}" presName="childNode" presStyleLbl="revTx" presStyleIdx="0" presStyleCnt="0">
        <dgm:presLayoutVars>
          <dgm:bulletEnabled val="1"/>
        </dgm:presLayoutVars>
      </dgm:prSet>
      <dgm:spPr/>
    </dgm:pt>
    <dgm:pt modelId="{9CDCAA3A-17AF-1245-AAA9-2F2DA907F4F1}" type="pres">
      <dgm:prSet presAssocID="{CF5F77AE-3436-594E-8B52-20DF02FE406B}" presName="Name25" presStyleLbl="parChTrans1D1" presStyleIdx="3" presStyleCnt="6"/>
      <dgm:spPr/>
      <dgm:t>
        <a:bodyPr/>
        <a:lstStyle/>
        <a:p>
          <a:endParaRPr lang="en-US"/>
        </a:p>
      </dgm:t>
    </dgm:pt>
    <dgm:pt modelId="{2AD3D04A-FD79-C847-A58A-6F3777697FCA}" type="pres">
      <dgm:prSet presAssocID="{8013ABF7-37A3-9E44-8C11-8997F464D4A8}" presName="node" presStyleCnt="0"/>
      <dgm:spPr/>
    </dgm:pt>
    <dgm:pt modelId="{0614F96E-A08F-4F47-96EA-FC12791DAD00}" type="pres">
      <dgm:prSet presAssocID="{8013ABF7-37A3-9E44-8C11-8997F464D4A8}" presName="parentNode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C7A0C-8FA7-9A4B-A64F-E8A107489B50}" type="pres">
      <dgm:prSet presAssocID="{8013ABF7-37A3-9E44-8C11-8997F464D4A8}" presName="childNode" presStyleLbl="revTx" presStyleIdx="0" presStyleCnt="0">
        <dgm:presLayoutVars>
          <dgm:bulletEnabled val="1"/>
        </dgm:presLayoutVars>
      </dgm:prSet>
      <dgm:spPr/>
    </dgm:pt>
    <dgm:pt modelId="{1806B401-3117-BA4F-A04E-E5EC8654D6C5}" type="pres">
      <dgm:prSet presAssocID="{0EF07540-DF9C-AB40-9DF0-CBAABDF6DF62}" presName="Name25" presStyleLbl="parChTrans1D1" presStyleIdx="4" presStyleCnt="6"/>
      <dgm:spPr/>
      <dgm:t>
        <a:bodyPr/>
        <a:lstStyle/>
        <a:p>
          <a:endParaRPr lang="en-US"/>
        </a:p>
      </dgm:t>
    </dgm:pt>
    <dgm:pt modelId="{9D1DD23E-3760-D645-AC2D-0A67E305D112}" type="pres">
      <dgm:prSet presAssocID="{5BB0F74E-D177-8C4B-9978-EB4C9BBC6402}" presName="node" presStyleCnt="0"/>
      <dgm:spPr/>
    </dgm:pt>
    <dgm:pt modelId="{E8952B6A-03F7-0149-8239-8DC0E632DFF9}" type="pres">
      <dgm:prSet presAssocID="{5BB0F74E-D177-8C4B-9978-EB4C9BBC6402}" presName="parentNode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FCD7-1A92-D047-8EEE-EEE219D7DB37}" type="pres">
      <dgm:prSet presAssocID="{5BB0F74E-D177-8C4B-9978-EB4C9BBC6402}" presName="childNode" presStyleLbl="revTx" presStyleIdx="0" presStyleCnt="0">
        <dgm:presLayoutVars>
          <dgm:bulletEnabled val="1"/>
        </dgm:presLayoutVars>
      </dgm:prSet>
      <dgm:spPr/>
    </dgm:pt>
    <dgm:pt modelId="{29A34E9F-2356-8A4F-89DA-EBFA1DE05D91}" type="pres">
      <dgm:prSet presAssocID="{42225478-C7D8-B644-AD99-BEEB26C7C681}" presName="Name25" presStyleLbl="parChTrans1D1" presStyleIdx="5" presStyleCnt="6"/>
      <dgm:spPr/>
      <dgm:t>
        <a:bodyPr/>
        <a:lstStyle/>
        <a:p>
          <a:endParaRPr lang="en-US"/>
        </a:p>
      </dgm:t>
    </dgm:pt>
    <dgm:pt modelId="{F6EEA3A7-51D0-3B4C-BE78-79288301F445}" type="pres">
      <dgm:prSet presAssocID="{857709D4-A64D-2644-9D61-5421E611470F}" presName="node" presStyleCnt="0"/>
      <dgm:spPr/>
    </dgm:pt>
    <dgm:pt modelId="{2C10A871-A6CD-024E-9C32-EFEAEF87F9D8}" type="pres">
      <dgm:prSet presAssocID="{857709D4-A64D-2644-9D61-5421E611470F}" presName="parentNode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AE8AB-5028-6C4A-A67A-B1D285686326}" type="pres">
      <dgm:prSet presAssocID="{857709D4-A64D-2644-9D61-5421E611470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64D0A61-2A1C-AB40-AB15-54B4BF983BCC}" srcId="{79AD92C4-ABB7-D145-BEEF-29566B02D118}" destId="{2F3B02E2-84FE-554F-8C95-AE1927EA6A64}" srcOrd="0" destOrd="0" parTransId="{6CAE44E4-91A9-0E4F-BEB4-D8A8C5C0EB50}" sibTransId="{FAB1368E-2819-0142-A7D4-ED5E44707853}"/>
    <dgm:cxn modelId="{F2FA5256-3785-9D42-B9D1-DB2F227CBFE0}" srcId="{79AD92C4-ABB7-D145-BEEF-29566B02D118}" destId="{906F476E-1540-514C-8605-8087C955CC08}" srcOrd="2" destOrd="0" parTransId="{CF4D334B-79EB-2B4C-B485-C8B9E6E4BECA}" sibTransId="{14DD998D-B596-C040-B834-C19BDFBF6061}"/>
    <dgm:cxn modelId="{6BBD08CE-2693-4641-8AEC-A020D938F71E}" type="presOf" srcId="{0EF07540-DF9C-AB40-9DF0-CBAABDF6DF62}" destId="{1806B401-3117-BA4F-A04E-E5EC8654D6C5}" srcOrd="0" destOrd="0" presId="urn:microsoft.com/office/officeart/2005/8/layout/radial2"/>
    <dgm:cxn modelId="{D055D02F-48BE-5540-9274-8BC0E1888403}" type="presOf" srcId="{79AD92C4-ABB7-D145-BEEF-29566B02D118}" destId="{1954262C-A535-254F-B632-8E04828AC4A3}" srcOrd="0" destOrd="0" presId="urn:microsoft.com/office/officeart/2005/8/layout/radial2"/>
    <dgm:cxn modelId="{2DD78CB6-AF1D-3244-A963-ADE90A81AEB7}" type="presOf" srcId="{8013ABF7-37A3-9E44-8C11-8997F464D4A8}" destId="{0614F96E-A08F-4F47-96EA-FC12791DAD00}" srcOrd="0" destOrd="0" presId="urn:microsoft.com/office/officeart/2005/8/layout/radial2"/>
    <dgm:cxn modelId="{E9D54D9F-549D-8F4E-935A-712D3EE18BC7}" type="presOf" srcId="{CF5F77AE-3436-594E-8B52-20DF02FE406B}" destId="{9CDCAA3A-17AF-1245-AAA9-2F2DA907F4F1}" srcOrd="0" destOrd="0" presId="urn:microsoft.com/office/officeart/2005/8/layout/radial2"/>
    <dgm:cxn modelId="{5FE99E97-5077-2840-A1E1-9281EE2B5A40}" srcId="{79AD92C4-ABB7-D145-BEEF-29566B02D118}" destId="{857709D4-A64D-2644-9D61-5421E611470F}" srcOrd="5" destOrd="0" parTransId="{42225478-C7D8-B644-AD99-BEEB26C7C681}" sibTransId="{D20C0AC3-1837-354C-B889-18F5AF4BF67F}"/>
    <dgm:cxn modelId="{38540618-91B4-1B43-A43D-580509A67FF8}" type="presOf" srcId="{857709D4-A64D-2644-9D61-5421E611470F}" destId="{2C10A871-A6CD-024E-9C32-EFEAEF87F9D8}" srcOrd="0" destOrd="0" presId="urn:microsoft.com/office/officeart/2005/8/layout/radial2"/>
    <dgm:cxn modelId="{945ABDA2-2B5D-4746-A17C-C0EB169BC843}" type="presOf" srcId="{2F3B02E2-84FE-554F-8C95-AE1927EA6A64}" destId="{F4B8FBEA-04E2-4B4E-A9BF-D80FF63973B0}" srcOrd="0" destOrd="0" presId="urn:microsoft.com/office/officeart/2005/8/layout/radial2"/>
    <dgm:cxn modelId="{422404FF-DFF3-0748-A93A-83113409AF51}" type="presOf" srcId="{22A93B6B-3514-9F41-8C98-C047B4765D83}" destId="{1261DBCA-3A80-2E42-A9B5-2A5C044F33E8}" srcOrd="0" destOrd="0" presId="urn:microsoft.com/office/officeart/2005/8/layout/radial2"/>
    <dgm:cxn modelId="{E60F5B47-5DBC-D440-972C-67246D97E231}" type="presOf" srcId="{6CAE44E4-91A9-0E4F-BEB4-D8A8C5C0EB50}" destId="{C799109F-789C-4946-BA8D-A120C7A199E6}" srcOrd="0" destOrd="0" presId="urn:microsoft.com/office/officeart/2005/8/layout/radial2"/>
    <dgm:cxn modelId="{ECCB9477-E961-D741-A867-F3DDC162B703}" type="presOf" srcId="{23DDACF1-454D-7645-89E5-716BF0FB16DC}" destId="{3B293FB8-FA25-E746-B074-65A6ED209550}" srcOrd="0" destOrd="0" presId="urn:microsoft.com/office/officeart/2005/8/layout/radial2"/>
    <dgm:cxn modelId="{5AAA4A99-DB43-AA40-986F-153A6ADAD50C}" type="presOf" srcId="{CF4D334B-79EB-2B4C-B485-C8B9E6E4BECA}" destId="{3E8B77BF-7A19-274F-B3F9-751FCE8754ED}" srcOrd="0" destOrd="0" presId="urn:microsoft.com/office/officeart/2005/8/layout/radial2"/>
    <dgm:cxn modelId="{B69DE1E4-BB76-FB48-A360-5223AC664011}" type="presOf" srcId="{906F476E-1540-514C-8605-8087C955CC08}" destId="{AA7A449A-0EE1-A74C-ABAB-566BA75047A9}" srcOrd="0" destOrd="0" presId="urn:microsoft.com/office/officeart/2005/8/layout/radial2"/>
    <dgm:cxn modelId="{902302F7-103E-954E-A6E2-BAA1CAC221FA}" type="presOf" srcId="{42225478-C7D8-B644-AD99-BEEB26C7C681}" destId="{29A34E9F-2356-8A4F-89DA-EBFA1DE05D91}" srcOrd="0" destOrd="0" presId="urn:microsoft.com/office/officeart/2005/8/layout/radial2"/>
    <dgm:cxn modelId="{93FD10F2-EA88-4440-ACDC-929B8C214B71}" srcId="{79AD92C4-ABB7-D145-BEEF-29566B02D118}" destId="{5BB0F74E-D177-8C4B-9978-EB4C9BBC6402}" srcOrd="4" destOrd="0" parTransId="{0EF07540-DF9C-AB40-9DF0-CBAABDF6DF62}" sibTransId="{17051464-E251-A94C-8D28-723C18263DEC}"/>
    <dgm:cxn modelId="{9525932B-DF82-4B41-A212-D1D8F249C45E}" srcId="{79AD92C4-ABB7-D145-BEEF-29566B02D118}" destId="{8013ABF7-37A3-9E44-8C11-8997F464D4A8}" srcOrd="3" destOrd="0" parTransId="{CF5F77AE-3436-594E-8B52-20DF02FE406B}" sibTransId="{13D0597A-A3BF-2D45-BB44-CF3B06183D97}"/>
    <dgm:cxn modelId="{8DBFB783-1422-8E4E-908B-ED5E56538E99}" type="presOf" srcId="{5BB0F74E-D177-8C4B-9978-EB4C9BBC6402}" destId="{E8952B6A-03F7-0149-8239-8DC0E632DFF9}" srcOrd="0" destOrd="0" presId="urn:microsoft.com/office/officeart/2005/8/layout/radial2"/>
    <dgm:cxn modelId="{E0CD64C3-8B7F-4145-8857-91608DC9CCB0}" srcId="{79AD92C4-ABB7-D145-BEEF-29566B02D118}" destId="{22A93B6B-3514-9F41-8C98-C047B4765D83}" srcOrd="1" destOrd="0" parTransId="{23DDACF1-454D-7645-89E5-716BF0FB16DC}" sibTransId="{27BB2ADA-D8F6-D542-86E8-A0F2257C1BF6}"/>
    <dgm:cxn modelId="{452DDAE7-CC9F-C14C-AFED-764D20E5000C}" type="presParOf" srcId="{1954262C-A535-254F-B632-8E04828AC4A3}" destId="{4F5845DE-91A1-7544-A4EF-E618FCD40E06}" srcOrd="0" destOrd="0" presId="urn:microsoft.com/office/officeart/2005/8/layout/radial2"/>
    <dgm:cxn modelId="{2831ADF6-12FF-A54F-9278-582A60E4B9BF}" type="presParOf" srcId="{4F5845DE-91A1-7544-A4EF-E618FCD40E06}" destId="{EB4CB9C1-DAD3-F445-AF28-FE182D2A8889}" srcOrd="0" destOrd="0" presId="urn:microsoft.com/office/officeart/2005/8/layout/radial2"/>
    <dgm:cxn modelId="{992B2902-9295-624F-890D-35532A8420F7}" type="presParOf" srcId="{EB4CB9C1-DAD3-F445-AF28-FE182D2A8889}" destId="{FC88DAFD-30E5-B645-8639-290C526B600E}" srcOrd="0" destOrd="0" presId="urn:microsoft.com/office/officeart/2005/8/layout/radial2"/>
    <dgm:cxn modelId="{AE817370-8582-A04C-A734-11CFAB08005E}" type="presParOf" srcId="{EB4CB9C1-DAD3-F445-AF28-FE182D2A8889}" destId="{8A1EBDFC-569F-6048-890F-FCBAA4C8F7B2}" srcOrd="1" destOrd="0" presId="urn:microsoft.com/office/officeart/2005/8/layout/radial2"/>
    <dgm:cxn modelId="{C16F157C-AC1D-7D47-A300-C5FDBB855973}" type="presParOf" srcId="{4F5845DE-91A1-7544-A4EF-E618FCD40E06}" destId="{C799109F-789C-4946-BA8D-A120C7A199E6}" srcOrd="1" destOrd="0" presId="urn:microsoft.com/office/officeart/2005/8/layout/radial2"/>
    <dgm:cxn modelId="{EB438BD8-2956-DE4D-92D2-C8D5C0DC2F58}" type="presParOf" srcId="{4F5845DE-91A1-7544-A4EF-E618FCD40E06}" destId="{035E73CB-4129-ED4B-AE03-FE60E05AB7B3}" srcOrd="2" destOrd="0" presId="urn:microsoft.com/office/officeart/2005/8/layout/radial2"/>
    <dgm:cxn modelId="{D36DE590-0DDF-EB4F-AF87-7498AE623850}" type="presParOf" srcId="{035E73CB-4129-ED4B-AE03-FE60E05AB7B3}" destId="{F4B8FBEA-04E2-4B4E-A9BF-D80FF63973B0}" srcOrd="0" destOrd="0" presId="urn:microsoft.com/office/officeart/2005/8/layout/radial2"/>
    <dgm:cxn modelId="{ED720C94-BA97-2842-8E9B-95878B3892FD}" type="presParOf" srcId="{035E73CB-4129-ED4B-AE03-FE60E05AB7B3}" destId="{F7FD8E82-0A50-DF43-B586-D5323B68DB89}" srcOrd="1" destOrd="0" presId="urn:microsoft.com/office/officeart/2005/8/layout/radial2"/>
    <dgm:cxn modelId="{B25B72D1-4BEB-0243-8CEC-B6E67D9593D5}" type="presParOf" srcId="{4F5845DE-91A1-7544-A4EF-E618FCD40E06}" destId="{3B293FB8-FA25-E746-B074-65A6ED209550}" srcOrd="3" destOrd="0" presId="urn:microsoft.com/office/officeart/2005/8/layout/radial2"/>
    <dgm:cxn modelId="{DE529088-4D24-EA4A-8467-A0AB5BF4913A}" type="presParOf" srcId="{4F5845DE-91A1-7544-A4EF-E618FCD40E06}" destId="{E9CEC4E7-1E0B-7242-BE22-F99C6012BBC8}" srcOrd="4" destOrd="0" presId="urn:microsoft.com/office/officeart/2005/8/layout/radial2"/>
    <dgm:cxn modelId="{9A0CEA7E-C44F-B949-A27F-04DE9F398CA2}" type="presParOf" srcId="{E9CEC4E7-1E0B-7242-BE22-F99C6012BBC8}" destId="{1261DBCA-3A80-2E42-A9B5-2A5C044F33E8}" srcOrd="0" destOrd="0" presId="urn:microsoft.com/office/officeart/2005/8/layout/radial2"/>
    <dgm:cxn modelId="{F5237AEB-AF0E-3248-BC13-F17F6B51170B}" type="presParOf" srcId="{E9CEC4E7-1E0B-7242-BE22-F99C6012BBC8}" destId="{EF8C2324-468B-BD42-A341-657ACE120C15}" srcOrd="1" destOrd="0" presId="urn:microsoft.com/office/officeart/2005/8/layout/radial2"/>
    <dgm:cxn modelId="{7651FAC8-55BA-C943-8DFC-5F43A0857386}" type="presParOf" srcId="{4F5845DE-91A1-7544-A4EF-E618FCD40E06}" destId="{3E8B77BF-7A19-274F-B3F9-751FCE8754ED}" srcOrd="5" destOrd="0" presId="urn:microsoft.com/office/officeart/2005/8/layout/radial2"/>
    <dgm:cxn modelId="{D4261D89-11F1-BF40-8C33-317A76A6F744}" type="presParOf" srcId="{4F5845DE-91A1-7544-A4EF-E618FCD40E06}" destId="{525356A2-C6EE-C94A-85B5-094D39321D65}" srcOrd="6" destOrd="0" presId="urn:microsoft.com/office/officeart/2005/8/layout/radial2"/>
    <dgm:cxn modelId="{7E33A12A-1301-9647-992F-8AD77F525409}" type="presParOf" srcId="{525356A2-C6EE-C94A-85B5-094D39321D65}" destId="{AA7A449A-0EE1-A74C-ABAB-566BA75047A9}" srcOrd="0" destOrd="0" presId="urn:microsoft.com/office/officeart/2005/8/layout/radial2"/>
    <dgm:cxn modelId="{5D3A6591-D9E9-524A-BF9C-5A3755C88F45}" type="presParOf" srcId="{525356A2-C6EE-C94A-85B5-094D39321D65}" destId="{5B85B1EF-B327-464E-A815-7D00E2D7F768}" srcOrd="1" destOrd="0" presId="urn:microsoft.com/office/officeart/2005/8/layout/radial2"/>
    <dgm:cxn modelId="{9F9406F9-067E-3745-89F9-DE2F22174530}" type="presParOf" srcId="{4F5845DE-91A1-7544-A4EF-E618FCD40E06}" destId="{9CDCAA3A-17AF-1245-AAA9-2F2DA907F4F1}" srcOrd="7" destOrd="0" presId="urn:microsoft.com/office/officeart/2005/8/layout/radial2"/>
    <dgm:cxn modelId="{5525FFC6-F9B3-5640-BF37-EB708D858F58}" type="presParOf" srcId="{4F5845DE-91A1-7544-A4EF-E618FCD40E06}" destId="{2AD3D04A-FD79-C847-A58A-6F3777697FCA}" srcOrd="8" destOrd="0" presId="urn:microsoft.com/office/officeart/2005/8/layout/radial2"/>
    <dgm:cxn modelId="{38C4AF0A-EAAD-F24A-A867-6F582B388012}" type="presParOf" srcId="{2AD3D04A-FD79-C847-A58A-6F3777697FCA}" destId="{0614F96E-A08F-4F47-96EA-FC12791DAD00}" srcOrd="0" destOrd="0" presId="urn:microsoft.com/office/officeart/2005/8/layout/radial2"/>
    <dgm:cxn modelId="{23D257B3-1274-CE49-ACAE-B73C34553D29}" type="presParOf" srcId="{2AD3D04A-FD79-C847-A58A-6F3777697FCA}" destId="{533C7A0C-8FA7-9A4B-A64F-E8A107489B50}" srcOrd="1" destOrd="0" presId="urn:microsoft.com/office/officeart/2005/8/layout/radial2"/>
    <dgm:cxn modelId="{E981E6CF-C390-6849-A2D7-38FD5AEBA3A5}" type="presParOf" srcId="{4F5845DE-91A1-7544-A4EF-E618FCD40E06}" destId="{1806B401-3117-BA4F-A04E-E5EC8654D6C5}" srcOrd="9" destOrd="0" presId="urn:microsoft.com/office/officeart/2005/8/layout/radial2"/>
    <dgm:cxn modelId="{587D0C3F-37E5-DE4A-A4A9-A5B60C1C2C7B}" type="presParOf" srcId="{4F5845DE-91A1-7544-A4EF-E618FCD40E06}" destId="{9D1DD23E-3760-D645-AC2D-0A67E305D112}" srcOrd="10" destOrd="0" presId="urn:microsoft.com/office/officeart/2005/8/layout/radial2"/>
    <dgm:cxn modelId="{B6A7EC03-9FF3-A847-BB2B-97E94FD446E4}" type="presParOf" srcId="{9D1DD23E-3760-D645-AC2D-0A67E305D112}" destId="{E8952B6A-03F7-0149-8239-8DC0E632DFF9}" srcOrd="0" destOrd="0" presId="urn:microsoft.com/office/officeart/2005/8/layout/radial2"/>
    <dgm:cxn modelId="{9E541CB4-B616-FA4E-87FE-85B320D51F71}" type="presParOf" srcId="{9D1DD23E-3760-D645-AC2D-0A67E305D112}" destId="{4FABFCD7-1A92-D047-8EEE-EEE219D7DB37}" srcOrd="1" destOrd="0" presId="urn:microsoft.com/office/officeart/2005/8/layout/radial2"/>
    <dgm:cxn modelId="{9FC34829-D013-6541-AD86-D4E16D2367A7}" type="presParOf" srcId="{4F5845DE-91A1-7544-A4EF-E618FCD40E06}" destId="{29A34E9F-2356-8A4F-89DA-EBFA1DE05D91}" srcOrd="11" destOrd="0" presId="urn:microsoft.com/office/officeart/2005/8/layout/radial2"/>
    <dgm:cxn modelId="{2B61A947-745A-AD4E-A664-B8E5925C2402}" type="presParOf" srcId="{4F5845DE-91A1-7544-A4EF-E618FCD40E06}" destId="{F6EEA3A7-51D0-3B4C-BE78-79288301F445}" srcOrd="12" destOrd="0" presId="urn:microsoft.com/office/officeart/2005/8/layout/radial2"/>
    <dgm:cxn modelId="{DAA5AC84-0D71-2442-BFA5-767344F2F31D}" type="presParOf" srcId="{F6EEA3A7-51D0-3B4C-BE78-79288301F445}" destId="{2C10A871-A6CD-024E-9C32-EFEAEF87F9D8}" srcOrd="0" destOrd="0" presId="urn:microsoft.com/office/officeart/2005/8/layout/radial2"/>
    <dgm:cxn modelId="{87FFD07E-507E-864D-B84F-8B703173FE8B}" type="presParOf" srcId="{F6EEA3A7-51D0-3B4C-BE78-79288301F445}" destId="{549AE8AB-5028-6C4A-A67A-B1D28568632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4E9F-2356-8A4F-89DA-EBFA1DE05D91}">
      <dsp:nvSpPr>
        <dsp:cNvPr id="0" name=""/>
        <dsp:cNvSpPr/>
      </dsp:nvSpPr>
      <dsp:spPr>
        <a:xfrm rot="3205444">
          <a:off x="869424" y="3369734"/>
          <a:ext cx="1702994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702994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6B401-3117-BA4F-A04E-E5EC8654D6C5}">
      <dsp:nvSpPr>
        <dsp:cNvPr id="0" name=""/>
        <dsp:cNvSpPr/>
      </dsp:nvSpPr>
      <dsp:spPr>
        <a:xfrm rot="1958866">
          <a:off x="1183262" y="2985894"/>
          <a:ext cx="161427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614272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AA3A-17AF-1245-AAA9-2F2DA907F4F1}">
      <dsp:nvSpPr>
        <dsp:cNvPr id="0" name=""/>
        <dsp:cNvSpPr/>
      </dsp:nvSpPr>
      <dsp:spPr>
        <a:xfrm rot="659617">
          <a:off x="1295942" y="2536413"/>
          <a:ext cx="1617808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617808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B77BF-7A19-274F-B3F9-751FCE8754ED}">
      <dsp:nvSpPr>
        <dsp:cNvPr id="0" name=""/>
        <dsp:cNvSpPr/>
      </dsp:nvSpPr>
      <dsp:spPr>
        <a:xfrm rot="20940383">
          <a:off x="1295942" y="2081419"/>
          <a:ext cx="1617808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617808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93FB8-FA25-E746-B074-65A6ED209550}">
      <dsp:nvSpPr>
        <dsp:cNvPr id="0" name=""/>
        <dsp:cNvSpPr/>
      </dsp:nvSpPr>
      <dsp:spPr>
        <a:xfrm rot="19641134">
          <a:off x="1183262" y="1631938"/>
          <a:ext cx="161427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614272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9109F-789C-4946-BA8D-A120C7A199E6}">
      <dsp:nvSpPr>
        <dsp:cNvPr id="0" name=""/>
        <dsp:cNvSpPr/>
      </dsp:nvSpPr>
      <dsp:spPr>
        <a:xfrm rot="18394556">
          <a:off x="869424" y="1248097"/>
          <a:ext cx="1702994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702994" y="195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EBDFC-569F-6048-890F-FCBAA4C8F7B2}">
      <dsp:nvSpPr>
        <dsp:cNvPr id="0" name=""/>
        <dsp:cNvSpPr/>
      </dsp:nvSpPr>
      <dsp:spPr>
        <a:xfrm>
          <a:off x="395195" y="1789844"/>
          <a:ext cx="1077166" cy="10771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B8FBEA-04E2-4B4E-A9BF-D80FF63973B0}">
      <dsp:nvSpPr>
        <dsp:cNvPr id="0" name=""/>
        <dsp:cNvSpPr/>
      </dsp:nvSpPr>
      <dsp:spPr>
        <a:xfrm>
          <a:off x="2097729" y="1138"/>
          <a:ext cx="646299" cy="646299"/>
        </a:xfrm>
        <a:prstGeom prst="ellipse">
          <a:avLst/>
        </a:prstGeom>
        <a:solidFill>
          <a:schemeClr val="accent4">
            <a:hueOff val="-744129"/>
            <a:satOff val="4483"/>
            <a:lumOff val="3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CERIC-ERIC</a:t>
          </a:r>
          <a:endParaRPr lang="en-US" sz="1000" kern="1200" dirty="0"/>
        </a:p>
      </dsp:txBody>
      <dsp:txXfrm>
        <a:off x="2192377" y="95786"/>
        <a:ext cx="457003" cy="457003"/>
      </dsp:txXfrm>
    </dsp:sp>
    <dsp:sp modelId="{1261DBCA-3A80-2E42-A9B5-2A5C044F33E8}">
      <dsp:nvSpPr>
        <dsp:cNvPr id="0" name=""/>
        <dsp:cNvSpPr/>
      </dsp:nvSpPr>
      <dsp:spPr>
        <a:xfrm>
          <a:off x="2618952" y="718541"/>
          <a:ext cx="646299" cy="646299"/>
        </a:xfrm>
        <a:prstGeom prst="ellips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ELI</a:t>
          </a:r>
          <a:endParaRPr lang="en-US" sz="1000" kern="1200" dirty="0"/>
        </a:p>
      </dsp:txBody>
      <dsp:txXfrm>
        <a:off x="2713600" y="813189"/>
        <a:ext cx="457003" cy="457003"/>
      </dsp:txXfrm>
    </dsp:sp>
    <dsp:sp modelId="{AA7A449A-0EE1-A74C-ABAB-566BA75047A9}">
      <dsp:nvSpPr>
        <dsp:cNvPr id="0" name=""/>
        <dsp:cNvSpPr/>
      </dsp:nvSpPr>
      <dsp:spPr>
        <a:xfrm>
          <a:off x="2892976" y="1561898"/>
          <a:ext cx="646299" cy="646299"/>
        </a:xfrm>
        <a:prstGeom prst="ellipse">
          <a:avLst/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ESRF</a:t>
          </a:r>
          <a:endParaRPr lang="en-US" sz="1000" kern="1200" dirty="0"/>
        </a:p>
      </dsp:txBody>
      <dsp:txXfrm>
        <a:off x="2987624" y="1656546"/>
        <a:ext cx="457003" cy="457003"/>
      </dsp:txXfrm>
    </dsp:sp>
    <dsp:sp modelId="{0614F96E-A08F-4F47-96EA-FC12791DAD00}">
      <dsp:nvSpPr>
        <dsp:cNvPr id="0" name=""/>
        <dsp:cNvSpPr/>
      </dsp:nvSpPr>
      <dsp:spPr>
        <a:xfrm>
          <a:off x="2892976" y="2448657"/>
          <a:ext cx="646299" cy="646299"/>
        </a:xfrm>
        <a:prstGeom prst="ellipse">
          <a:avLst/>
        </a:prstGeom>
        <a:solidFill>
          <a:schemeClr val="accent4">
            <a:hueOff val="-2976514"/>
            <a:satOff val="17933"/>
            <a:lumOff val="143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ESS</a:t>
          </a:r>
          <a:endParaRPr lang="en-US" sz="1000" kern="1200" dirty="0"/>
        </a:p>
      </dsp:txBody>
      <dsp:txXfrm>
        <a:off x="2987624" y="2543305"/>
        <a:ext cx="457003" cy="457003"/>
      </dsp:txXfrm>
    </dsp:sp>
    <dsp:sp modelId="{E8952B6A-03F7-0149-8239-8DC0E632DFF9}">
      <dsp:nvSpPr>
        <dsp:cNvPr id="0" name=""/>
        <dsp:cNvSpPr/>
      </dsp:nvSpPr>
      <dsp:spPr>
        <a:xfrm>
          <a:off x="2618952" y="3292014"/>
          <a:ext cx="646299" cy="646299"/>
        </a:xfrm>
        <a:prstGeom prst="ellipse">
          <a:avLst/>
        </a:prstGeom>
        <a:solidFill>
          <a:schemeClr val="accent4">
            <a:hueOff val="-3720643"/>
            <a:satOff val="22416"/>
            <a:lumOff val="179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ILL</a:t>
          </a:r>
          <a:endParaRPr lang="en-US" sz="1000" kern="1200" dirty="0"/>
        </a:p>
      </dsp:txBody>
      <dsp:txXfrm>
        <a:off x="2713600" y="3386662"/>
        <a:ext cx="457003" cy="457003"/>
      </dsp:txXfrm>
    </dsp:sp>
    <dsp:sp modelId="{2C10A871-A6CD-024E-9C32-EFEAEF87F9D8}">
      <dsp:nvSpPr>
        <dsp:cNvPr id="0" name=""/>
        <dsp:cNvSpPr/>
      </dsp:nvSpPr>
      <dsp:spPr>
        <a:xfrm>
          <a:off x="2097729" y="4009417"/>
          <a:ext cx="646299" cy="646299"/>
        </a:xfrm>
        <a:prstGeom prst="ellipse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XFEL</a:t>
          </a:r>
          <a:endParaRPr lang="en-US" sz="1000" kern="1200" dirty="0"/>
        </a:p>
      </dsp:txBody>
      <dsp:txXfrm>
        <a:off x="2192377" y="4104065"/>
        <a:ext cx="457003" cy="45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6/5/20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‹#›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6/5/20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smtClean="0"/>
              <a:t>Overview of the existing literature (e.g. documents from other projects or initiatives) to identify the list of stakeholders</a:t>
            </a:r>
          </a:p>
          <a:p>
            <a:pPr marL="0" indent="0" fontAlgn="t">
              <a:buNone/>
            </a:pPr>
            <a:r>
              <a:rPr lang="en-US" dirty="0" smtClean="0"/>
              <a:t>Discussion with the partners on the relevance of every stakeholder for </a:t>
            </a:r>
            <a:r>
              <a:rPr lang="en-US" dirty="0" err="1" smtClean="0"/>
              <a:t>PaNOSC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 Black"/>
                <a:cs typeface="Muli Black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6/5/20</a:t>
            </a:fld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=""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=""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6/5/20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=""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90" dirty="0" smtClean="0"/>
              <a:t>WP 7 -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828432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Muli"/>
              </a:rPr>
              <a:t>16</a:t>
            </a:r>
            <a:r>
              <a:rPr lang="en-US" spc="75" baseline="30000" dirty="0" smtClean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Muli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Muli"/>
              </a:rPr>
              <a:t>2020</a:t>
            </a:r>
          </a:p>
          <a:p>
            <a:pPr>
              <a:spcBef>
                <a:spcPts val="690"/>
              </a:spcBef>
            </a:pPr>
            <a:r>
              <a:rPr lang="en-US" spc="90" dirty="0" smtClean="0">
                <a:solidFill>
                  <a:srgbClr val="4C4D4F"/>
                </a:solidFill>
                <a:cs typeface="Muli"/>
              </a:rPr>
              <a:t>CERIC-ERIC, ELI, ESRF, ESS, ILL, XFEL.EU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60648"/>
            <a:ext cx="11543456" cy="1103784"/>
          </a:xfrm>
        </p:spPr>
        <p:txBody>
          <a:bodyPr/>
          <a:lstStyle/>
          <a:p>
            <a:r>
              <a:rPr lang="en-US" dirty="0" smtClean="0"/>
              <a:t>Task 7.2</a:t>
            </a:r>
            <a:br>
              <a:rPr lang="en-US" dirty="0" smtClean="0"/>
            </a:br>
            <a:r>
              <a:rPr lang="en-US" dirty="0" smtClean="0"/>
              <a:t>Metrics </a:t>
            </a:r>
            <a:r>
              <a:rPr lang="en-US" dirty="0"/>
              <a:t>and cost for the Photon and Neutron community EOSC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37216315"/>
              </p:ext>
            </p:extLst>
          </p:nvPr>
        </p:nvGraphicFramePr>
        <p:xfrm>
          <a:off x="263352" y="1436440"/>
          <a:ext cx="4968552" cy="465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79776" y="1556792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Collect </a:t>
            </a:r>
            <a:r>
              <a:rPr lang="en-US" sz="2200" dirty="0" smtClean="0"/>
              <a:t>already incurred investment costs </a:t>
            </a:r>
            <a:r>
              <a:rPr lang="en-US" sz="2200" dirty="0" smtClean="0"/>
              <a:t>for the existing infrastructure and services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Estimate necessary expenditure until the end of the project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err="1" smtClean="0"/>
              <a:t>Analyse</a:t>
            </a:r>
            <a:r>
              <a:rPr lang="en-US" sz="2200" dirty="0" smtClean="0"/>
              <a:t> the </a:t>
            </a:r>
            <a:r>
              <a:rPr lang="en-US" sz="2200" dirty="0" smtClean="0"/>
              <a:t>main cost drivers </a:t>
            </a:r>
            <a:r>
              <a:rPr lang="en-US" sz="2200" dirty="0" smtClean="0"/>
              <a:t>for the different facilities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Define the minimum level of services to be offered by RIs and costs related to the integration </a:t>
            </a:r>
            <a:r>
              <a:rPr lang="en-US" sz="2200" dirty="0" smtClean="0"/>
              <a:t>into EOSC</a:t>
            </a: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Identify metrics for added value and draft business plan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92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 smtClean="0"/>
              <a:t>Following steps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4696" y="1340768"/>
            <a:ext cx="11401944" cy="4104456"/>
          </a:xfrm>
        </p:spPr>
        <p:txBody>
          <a:bodyPr numCol="2" spcCol="144000"/>
          <a:lstStyle/>
          <a:p>
            <a:pPr marL="0" indent="0" fontAlgn="t">
              <a:buNone/>
            </a:pPr>
            <a:r>
              <a:rPr lang="en-US" dirty="0" smtClean="0"/>
              <a:t>7.3 </a:t>
            </a:r>
            <a:r>
              <a:rPr lang="en-US" dirty="0"/>
              <a:t>- Business models for Photon and Neutron </a:t>
            </a:r>
            <a:r>
              <a:rPr lang="en-US" dirty="0" smtClean="0"/>
              <a:t>EOSC </a:t>
            </a:r>
            <a:r>
              <a:rPr lang="mr-IN" dirty="0" smtClean="0"/>
              <a:t>–</a:t>
            </a:r>
            <a:r>
              <a:rPr lang="en-US" dirty="0" smtClean="0"/>
              <a:t> May 2022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Development </a:t>
            </a:r>
            <a:r>
              <a:rPr lang="en-US" dirty="0"/>
              <a:t>of advanced business and funding </a:t>
            </a:r>
            <a:r>
              <a:rPr lang="en-US" dirty="0" smtClean="0"/>
              <a:t>models based on the output of task 7.2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7.4 </a:t>
            </a:r>
            <a:r>
              <a:rPr lang="en-US" dirty="0"/>
              <a:t>- Sustainability plan for the Photon and </a:t>
            </a:r>
            <a:r>
              <a:rPr lang="en-US" dirty="0" smtClean="0"/>
              <a:t>Neutron </a:t>
            </a:r>
            <a:r>
              <a:rPr lang="en-US" dirty="0" smtClean="0"/>
              <a:t>EOSC </a:t>
            </a:r>
            <a:r>
              <a:rPr lang="mr-IN" dirty="0" smtClean="0"/>
              <a:t>–</a:t>
            </a:r>
            <a:r>
              <a:rPr lang="en-US" dirty="0" smtClean="0"/>
              <a:t>July 2020 to November 2022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Development of a formal long-term mission and vision for the sustainability of the </a:t>
            </a:r>
            <a:r>
              <a:rPr lang="en-US" dirty="0" err="1"/>
              <a:t>PaNOSC</a:t>
            </a:r>
            <a:r>
              <a:rPr lang="en-US" dirty="0"/>
              <a:t> infrastructure and software developed </a:t>
            </a:r>
            <a:r>
              <a:rPr lang="en-US" dirty="0" smtClean="0"/>
              <a:t>taking into account the </a:t>
            </a:r>
            <a:r>
              <a:rPr lang="en-US" dirty="0"/>
              <a:t>viewpoints of the different </a:t>
            </a:r>
            <a:r>
              <a:rPr lang="en-US" dirty="0" smtClean="0"/>
              <a:t>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wp7@panosc.eu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1916832"/>
            <a:ext cx="11737304" cy="2952328"/>
          </a:xfrm>
        </p:spPr>
        <p:txBody>
          <a:bodyPr numCol="2" spcCol="144000"/>
          <a:lstStyle/>
          <a:p>
            <a:pPr marL="0" indent="0" fontAlgn="t">
              <a:buNone/>
            </a:pPr>
            <a:r>
              <a:rPr lang="en-US" b="1" dirty="0" smtClean="0"/>
              <a:t>7.1 </a:t>
            </a:r>
            <a:r>
              <a:rPr lang="en-US" b="1" dirty="0"/>
              <a:t>- Stakeholders for the Photon and Neutron community </a:t>
            </a:r>
            <a:r>
              <a:rPr lang="en-US" b="1" dirty="0" smtClean="0"/>
              <a:t>EOSC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closed</a:t>
            </a:r>
          </a:p>
          <a:p>
            <a:pPr marL="0" indent="0" fontAlgn="t">
              <a:buNone/>
            </a:pPr>
            <a:endParaRPr lang="en-US" b="1" dirty="0"/>
          </a:p>
          <a:p>
            <a:pPr marL="0" indent="0" fontAlgn="t">
              <a:buNone/>
            </a:pPr>
            <a:r>
              <a:rPr lang="en-US" b="1" dirty="0" smtClean="0"/>
              <a:t>7.2 </a:t>
            </a:r>
            <a:r>
              <a:rPr lang="en-US" b="1" dirty="0"/>
              <a:t>- Metrics and cost for the Photon and Neutron community </a:t>
            </a:r>
            <a:r>
              <a:rPr lang="en-US" b="1" dirty="0" smtClean="0"/>
              <a:t>EOSC </a:t>
            </a:r>
            <a:r>
              <a:rPr lang="mr-IN" b="1" dirty="0" smtClean="0"/>
              <a:t>–</a:t>
            </a:r>
            <a:r>
              <a:rPr lang="en-US" b="1" dirty="0" smtClean="0"/>
              <a:t> Nov 2021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 smtClean="0"/>
              <a:t>7.3 </a:t>
            </a:r>
            <a:r>
              <a:rPr lang="en-US" dirty="0"/>
              <a:t>- Business models for Photon and Neutron </a:t>
            </a:r>
            <a:r>
              <a:rPr lang="en-US" dirty="0" smtClean="0"/>
              <a:t>EOSC </a:t>
            </a:r>
            <a:r>
              <a:rPr lang="mr-IN" dirty="0" smtClean="0"/>
              <a:t>–</a:t>
            </a:r>
            <a:r>
              <a:rPr lang="en-US" dirty="0" smtClean="0"/>
              <a:t> May 2022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 smtClean="0"/>
              <a:t>7.4 </a:t>
            </a:r>
            <a:r>
              <a:rPr lang="en-US" dirty="0"/>
              <a:t>- Sustainability plan for the Photon and Neutron </a:t>
            </a:r>
            <a:r>
              <a:rPr lang="en-US" dirty="0" smtClean="0"/>
              <a:t>EOSC </a:t>
            </a:r>
            <a:r>
              <a:rPr lang="mr-IN" dirty="0" smtClean="0"/>
              <a:t>–</a:t>
            </a:r>
            <a:r>
              <a:rPr lang="en-US" dirty="0" smtClean="0"/>
              <a:t> November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2816" y="116632"/>
            <a:ext cx="11737304" cy="1296144"/>
          </a:xfrm>
        </p:spPr>
        <p:txBody>
          <a:bodyPr/>
          <a:lstStyle/>
          <a:p>
            <a:r>
              <a:rPr lang="en-US" dirty="0" smtClean="0"/>
              <a:t>Task 7.1</a:t>
            </a:r>
            <a:br>
              <a:rPr lang="en-US" dirty="0" smtClean="0"/>
            </a:br>
            <a:r>
              <a:rPr lang="en-US" dirty="0" smtClean="0"/>
              <a:t>Stakeholders </a:t>
            </a:r>
            <a:r>
              <a:rPr lang="en-US" dirty="0"/>
              <a:t>for the Photon and Neutron community </a:t>
            </a:r>
            <a:r>
              <a:rPr lang="en-US" dirty="0" smtClean="0"/>
              <a:t>EOSC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463372" y="2204864"/>
            <a:ext cx="7503891" cy="3240360"/>
          </a:xfrm>
        </p:spPr>
        <p:txBody>
          <a:bodyPr numCol="1"/>
          <a:lstStyle/>
          <a:p>
            <a:pPr marL="0" indent="0" fontAlgn="t">
              <a:buNone/>
            </a:pPr>
            <a:r>
              <a:rPr lang="en-US" dirty="0" smtClean="0"/>
              <a:t>Definition </a:t>
            </a:r>
            <a:r>
              <a:rPr lang="en-US" dirty="0"/>
              <a:t>of a database of </a:t>
            </a:r>
            <a:r>
              <a:rPr lang="en-US" dirty="0" smtClean="0"/>
              <a:t>stakeholders. </a:t>
            </a:r>
            <a:r>
              <a:rPr lang="en-US" dirty="0">
                <a:solidFill>
                  <a:schemeClr val="tx1"/>
                </a:solidFill>
              </a:rPr>
              <a:t>The database will be used as a reference to ensure proper interaction with key stakeholders, including other clusters, and collection of feedback from them during the project execution.</a:t>
            </a:r>
          </a:p>
          <a:p>
            <a:pPr marL="0" indent="0" fontAlgn="t">
              <a:buNone/>
            </a:pPr>
            <a:r>
              <a:rPr lang="en-US" dirty="0">
                <a:solidFill>
                  <a:schemeClr val="tx1"/>
                </a:solidFill>
              </a:rPr>
              <a:t>This will be done via dedicated surveys and meetings organized partly in conjunction with WP8 and WP9.</a:t>
            </a:r>
          </a:p>
          <a:p>
            <a:pPr marL="0" indent="0" fontAlgn="t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" y="1214503"/>
            <a:ext cx="3896960" cy="56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3096" cy="446276"/>
          </a:xfrm>
        </p:spPr>
        <p:txBody>
          <a:bodyPr>
            <a:normAutofit/>
          </a:bodyPr>
          <a:lstStyle/>
          <a:p>
            <a:r>
              <a:rPr lang="en-US" smtClean="0"/>
              <a:t>Stakeholders identification: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446336" y="4722012"/>
            <a:ext cx="2448272" cy="122413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/>
              <a:t>Research funding </a:t>
            </a:r>
            <a:r>
              <a:rPr lang="en-GB" b="1" smtClean="0"/>
              <a:t>organisations</a:t>
            </a:r>
            <a:endParaRPr lang="en-GB" b="1"/>
          </a:p>
        </p:txBody>
      </p:sp>
      <p:sp>
        <p:nvSpPr>
          <p:cNvPr id="7" name="Oval 6"/>
          <p:cNvSpPr/>
          <p:nvPr/>
        </p:nvSpPr>
        <p:spPr>
          <a:xfrm>
            <a:off x="4758236" y="3072907"/>
            <a:ext cx="1797001" cy="8779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PaNOSC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256772" y="1077635"/>
            <a:ext cx="2799928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/>
              <a:t>Users, Research Communities and </a:t>
            </a:r>
            <a:r>
              <a:rPr lang="en-GB" b="1" smtClean="0"/>
              <a:t>Institutions</a:t>
            </a:r>
            <a:endParaRPr lang="en-GB" b="1"/>
          </a:p>
        </p:txBody>
      </p:sp>
      <p:sp>
        <p:nvSpPr>
          <p:cNvPr id="13" name="Oval 12"/>
          <p:cNvSpPr/>
          <p:nvPr/>
        </p:nvSpPr>
        <p:spPr>
          <a:xfrm>
            <a:off x="7767243" y="3109259"/>
            <a:ext cx="2866752" cy="828350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e-Infrastructures </a:t>
            </a:r>
          </a:p>
        </p:txBody>
      </p:sp>
      <p:sp>
        <p:nvSpPr>
          <p:cNvPr id="14" name="Oval 13"/>
          <p:cNvSpPr/>
          <p:nvPr/>
        </p:nvSpPr>
        <p:spPr>
          <a:xfrm>
            <a:off x="7290017" y="4335577"/>
            <a:ext cx="1743539" cy="10049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Cloud providers</a:t>
            </a:r>
          </a:p>
        </p:txBody>
      </p:sp>
      <p:sp>
        <p:nvSpPr>
          <p:cNvPr id="15" name="Oval 14"/>
          <p:cNvSpPr/>
          <p:nvPr/>
        </p:nvSpPr>
        <p:spPr>
          <a:xfrm>
            <a:off x="2168637" y="4311342"/>
            <a:ext cx="1584914" cy="8293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Policy makers</a:t>
            </a:r>
            <a:endParaRPr lang="en-GB" b="1" dirty="0"/>
          </a:p>
        </p:txBody>
      </p:sp>
      <p:sp>
        <p:nvSpPr>
          <p:cNvPr id="19" name="Oval 18"/>
          <p:cNvSpPr/>
          <p:nvPr/>
        </p:nvSpPr>
        <p:spPr>
          <a:xfrm>
            <a:off x="1005071" y="3072907"/>
            <a:ext cx="2846234" cy="90105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Data/ Research Initiatives</a:t>
            </a: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5656736" y="2301771"/>
            <a:ext cx="0" cy="7668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7"/>
          </p:cNvCxnSpPr>
          <p:nvPr/>
        </p:nvCxnSpPr>
        <p:spPr>
          <a:xfrm flipH="1">
            <a:off x="6292072" y="2089313"/>
            <a:ext cx="1484937" cy="111217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7" idx="6"/>
          </p:cNvCxnSpPr>
          <p:nvPr/>
        </p:nvCxnSpPr>
        <p:spPr>
          <a:xfrm flipH="1" flipV="1">
            <a:off x="6555237" y="3511892"/>
            <a:ext cx="1212006" cy="1154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7" idx="5"/>
          </p:cNvCxnSpPr>
          <p:nvPr/>
        </p:nvCxnSpPr>
        <p:spPr>
          <a:xfrm flipH="1" flipV="1">
            <a:off x="6292072" y="3822300"/>
            <a:ext cx="1253280" cy="66045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0"/>
            <a:endCxn id="7" idx="4"/>
          </p:cNvCxnSpPr>
          <p:nvPr/>
        </p:nvCxnSpPr>
        <p:spPr>
          <a:xfrm flipH="1" flipV="1">
            <a:off x="5656737" y="3950876"/>
            <a:ext cx="13735" cy="77113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7" idx="3"/>
          </p:cNvCxnSpPr>
          <p:nvPr/>
        </p:nvCxnSpPr>
        <p:spPr>
          <a:xfrm flipV="1">
            <a:off x="3753551" y="3822300"/>
            <a:ext cx="1267850" cy="90370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6"/>
            <a:endCxn id="7" idx="2"/>
          </p:cNvCxnSpPr>
          <p:nvPr/>
        </p:nvCxnSpPr>
        <p:spPr>
          <a:xfrm flipV="1">
            <a:off x="3851305" y="3511892"/>
            <a:ext cx="906931" cy="1154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7" idx="1"/>
          </p:cNvCxnSpPr>
          <p:nvPr/>
        </p:nvCxnSpPr>
        <p:spPr>
          <a:xfrm>
            <a:off x="3669301" y="2126973"/>
            <a:ext cx="1352100" cy="10800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57692" y="4960904"/>
            <a:ext cx="174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the full list of stakeholders categories, please see D7.1</a:t>
            </a:r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1221029" y="1514905"/>
            <a:ext cx="2448272" cy="12241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/>
              <a:t>RIs shareholders and funding </a:t>
            </a:r>
            <a:r>
              <a:rPr lang="en-GB" b="1" smtClean="0"/>
              <a:t>bodies</a:t>
            </a:r>
            <a:endParaRPr lang="en-GB" b="1"/>
          </a:p>
        </p:txBody>
      </p:sp>
      <p:sp>
        <p:nvSpPr>
          <p:cNvPr id="60" name="Oval 59"/>
          <p:cNvSpPr/>
          <p:nvPr/>
        </p:nvSpPr>
        <p:spPr>
          <a:xfrm>
            <a:off x="7687269" y="1487155"/>
            <a:ext cx="2448272" cy="12241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European projects related to the EOSC</a:t>
            </a:r>
          </a:p>
        </p:txBody>
      </p:sp>
    </p:spTree>
    <p:extLst>
      <p:ext uri="{BB962C8B-B14F-4D97-AF65-F5344CB8AC3E}">
        <p14:creationId xmlns:p14="http://schemas.microsoft.com/office/powerpoint/2010/main" val="20374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list (some examples)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432600" y="4656306"/>
            <a:ext cx="2448272" cy="122413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European projects related to the EOSC</a:t>
            </a:r>
          </a:p>
        </p:txBody>
      </p:sp>
      <p:sp>
        <p:nvSpPr>
          <p:cNvPr id="7" name="Oval 6"/>
          <p:cNvSpPr/>
          <p:nvPr/>
        </p:nvSpPr>
        <p:spPr>
          <a:xfrm>
            <a:off x="4758236" y="3072907"/>
            <a:ext cx="1797001" cy="8779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PaNOSC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256772" y="1143341"/>
            <a:ext cx="2799928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/>
              <a:t>Users, Research Communities and </a:t>
            </a:r>
            <a:r>
              <a:rPr lang="en-GB" b="1" smtClean="0"/>
              <a:t>Institutions</a:t>
            </a:r>
            <a:endParaRPr lang="en-GB" b="1"/>
          </a:p>
        </p:txBody>
      </p:sp>
      <p:sp>
        <p:nvSpPr>
          <p:cNvPr id="13" name="Oval 12"/>
          <p:cNvSpPr/>
          <p:nvPr/>
        </p:nvSpPr>
        <p:spPr>
          <a:xfrm>
            <a:off x="7056700" y="3097716"/>
            <a:ext cx="2924888" cy="828350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e-Infrastructures </a:t>
            </a:r>
          </a:p>
        </p:txBody>
      </p:sp>
      <p:sp>
        <p:nvSpPr>
          <p:cNvPr id="19" name="Oval 18"/>
          <p:cNvSpPr/>
          <p:nvPr/>
        </p:nvSpPr>
        <p:spPr>
          <a:xfrm>
            <a:off x="1605243" y="3053686"/>
            <a:ext cx="2651529" cy="90105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/>
              <a:t>Data/ Research Initiatives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5656736" y="2367477"/>
            <a:ext cx="0" cy="7668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7" idx="6"/>
          </p:cNvCxnSpPr>
          <p:nvPr/>
        </p:nvCxnSpPr>
        <p:spPr>
          <a:xfrm flipH="1">
            <a:off x="6555237" y="3511891"/>
            <a:ext cx="501463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0"/>
            <a:endCxn id="7" idx="4"/>
          </p:cNvCxnSpPr>
          <p:nvPr/>
        </p:nvCxnSpPr>
        <p:spPr>
          <a:xfrm flipV="1">
            <a:off x="5656736" y="3950876"/>
            <a:ext cx="1" cy="70543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6"/>
            <a:endCxn id="7" idx="2"/>
          </p:cNvCxnSpPr>
          <p:nvPr/>
        </p:nvCxnSpPr>
        <p:spPr>
          <a:xfrm>
            <a:off x="4256772" y="3504213"/>
            <a:ext cx="501464" cy="767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57692" y="4960904"/>
            <a:ext cx="1742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the full list of stakeholders, please see D7.1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539755" y="827276"/>
            <a:ext cx="22589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uli" charset="0"/>
                <a:ea typeface="Verdana" charset="0"/>
                <a:cs typeface="Verdana" charset="0"/>
              </a:rPr>
              <a:t>Project </a:t>
            </a:r>
            <a:r>
              <a:rPr lang="en-US" dirty="0" smtClean="0">
                <a:latin typeface="Muli" charset="0"/>
                <a:ea typeface="Verdana" charset="0"/>
                <a:cs typeface="Verdana" charset="0"/>
              </a:rPr>
              <a:t>Partners</a:t>
            </a:r>
          </a:p>
          <a:p>
            <a:r>
              <a:rPr lang="en-US" dirty="0" err="1"/>
              <a:t>PaN</a:t>
            </a:r>
            <a:r>
              <a:rPr lang="en-US" dirty="0"/>
              <a:t> Community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US" dirty="0"/>
              <a:t>Users communities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US" dirty="0"/>
              <a:t>Managers of </a:t>
            </a:r>
            <a:r>
              <a:rPr lang="en-US" dirty="0" err="1" smtClean="0"/>
              <a:t>Ris</a:t>
            </a:r>
            <a:endParaRPr lang="en-US" dirty="0" smtClean="0"/>
          </a:p>
          <a:p>
            <a:r>
              <a:rPr lang="en-US" dirty="0" smtClean="0"/>
              <a:t>RDA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095073" y="3132775"/>
            <a:ext cx="1814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uli" charset="0"/>
                <a:ea typeface="Verdana" charset="0"/>
                <a:cs typeface="Verdana" charset="0"/>
              </a:rPr>
              <a:t>EGI </a:t>
            </a:r>
            <a:r>
              <a:rPr lang="en-GB" dirty="0" smtClean="0">
                <a:latin typeface="Muli" charset="0"/>
                <a:ea typeface="Verdana" charset="0"/>
                <a:cs typeface="Verdana" charset="0"/>
              </a:rPr>
              <a:t>Foundation</a:t>
            </a:r>
          </a:p>
          <a:p>
            <a:r>
              <a:rPr lang="en-GB" dirty="0"/>
              <a:t>GÉANT 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2173" y="4945208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Muli" charset="0"/>
                <a:ea typeface="Verdana" charset="0"/>
                <a:cs typeface="Verdana" charset="0"/>
              </a:rPr>
              <a:t>EOSC Hub</a:t>
            </a:r>
          </a:p>
          <a:p>
            <a:r>
              <a:rPr lang="en-GB" dirty="0" smtClean="0"/>
              <a:t>ESFRI Cluster projects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3485" y="3042548"/>
            <a:ext cx="1491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Muli" charset="0"/>
                <a:ea typeface="Verdana" charset="0"/>
                <a:cs typeface="Verdana" charset="0"/>
              </a:rPr>
              <a:t>GO </a:t>
            </a:r>
            <a:r>
              <a:rPr lang="en-GB" dirty="0" smtClean="0">
                <a:latin typeface="Muli" charset="0"/>
                <a:ea typeface="Verdana" charset="0"/>
                <a:cs typeface="Verdana" charset="0"/>
              </a:rPr>
              <a:t>FAIR</a:t>
            </a:r>
            <a:r>
              <a:rPr lang="en-GB" dirty="0">
                <a:latin typeface="Muli" charset="0"/>
                <a:ea typeface="Verdana" charset="0"/>
                <a:cs typeface="Verdana" charset="0"/>
              </a:rPr>
              <a:t/>
            </a:r>
            <a:br>
              <a:rPr lang="en-GB" dirty="0">
                <a:latin typeface="Muli" charset="0"/>
                <a:ea typeface="Verdana" charset="0"/>
                <a:cs typeface="Verdana" charset="0"/>
              </a:rPr>
            </a:br>
            <a:r>
              <a:rPr lang="en-GB" dirty="0">
                <a:latin typeface="Muli" charset="0"/>
                <a:ea typeface="Verdana" charset="0"/>
                <a:cs typeface="Verdana" charset="0"/>
              </a:rPr>
              <a:t>FORCE </a:t>
            </a:r>
            <a:r>
              <a:rPr lang="en-GB" dirty="0" smtClean="0">
                <a:latin typeface="Muli" charset="0"/>
                <a:ea typeface="Verdana" charset="0"/>
                <a:cs typeface="Verdana" charset="0"/>
              </a:rPr>
              <a:t>11</a:t>
            </a:r>
            <a:r>
              <a:rPr lang="en-GB" dirty="0">
                <a:latin typeface="Muli" charset="0"/>
                <a:ea typeface="Verdana" charset="0"/>
                <a:cs typeface="Verdana" charset="0"/>
              </a:rPr>
              <a:t/>
            </a:r>
            <a:br>
              <a:rPr lang="en-GB" dirty="0">
                <a:latin typeface="Muli" charset="0"/>
                <a:ea typeface="Verdana" charset="0"/>
                <a:cs typeface="Verdana" charset="0"/>
              </a:rPr>
            </a:br>
            <a:r>
              <a:rPr lang="en-GB" dirty="0" err="1" smtClean="0">
                <a:latin typeface="Muli" charset="0"/>
                <a:ea typeface="Verdana" charset="0"/>
                <a:cs typeface="Verdana" charset="0"/>
              </a:rPr>
              <a:t>OpenAIRE</a:t>
            </a:r>
            <a:endParaRPr lang="en-GB" dirty="0" smtClean="0">
              <a:latin typeface="Muli" charset="0"/>
              <a:ea typeface="Verdana" charset="0"/>
              <a:cs typeface="Verdana" charset="0"/>
            </a:endParaRPr>
          </a:p>
          <a:p>
            <a:r>
              <a:rPr lang="en-GB" dirty="0" err="1"/>
              <a:t>FAIRsFAIR</a:t>
            </a:r>
            <a:r>
              <a:rPr lang="en-GB" dirty="0"/>
              <a:t> </a:t>
            </a:r>
            <a:endParaRPr lang="en-GB" dirty="0" smtClean="0">
              <a:latin typeface="Muli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55424" cy="887760"/>
          </a:xfrm>
        </p:spPr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7</a:t>
            </a:r>
            <a:r>
              <a:rPr lang="en-US" dirty="0" smtClean="0"/>
              <a:t>.1 </a:t>
            </a:r>
            <a:br>
              <a:rPr lang="en-US" dirty="0" smtClean="0"/>
            </a:br>
            <a:r>
              <a:rPr lang="en-US" dirty="0" smtClean="0"/>
              <a:t>Stakeholders </a:t>
            </a:r>
            <a:r>
              <a:rPr lang="en-US" dirty="0"/>
              <a:t>for the Photon and Neutron community EOSC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1412776"/>
            <a:ext cx="11449272" cy="792088"/>
          </a:xfrm>
        </p:spPr>
        <p:txBody>
          <a:bodyPr/>
          <a:lstStyle/>
          <a:p>
            <a:pPr marL="0" indent="0" fontAlgn="t">
              <a:buNone/>
            </a:pPr>
            <a:r>
              <a:rPr lang="en-US" smtClean="0"/>
              <a:t>Continuous </a:t>
            </a:r>
            <a:r>
              <a:rPr lang="en-US" dirty="0" smtClean="0"/>
              <a:t>interaction with stakeholders through active participation in events and consultations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2708920"/>
            <a:ext cx="11737303" cy="4072488"/>
          </a:xfrm>
        </p:spPr>
        <p:txBody>
          <a:bodyPr numCol="2" spcCol="180000"/>
          <a:lstStyle/>
          <a:p>
            <a:pPr marL="0" indent="0">
              <a:buNone/>
            </a:pPr>
            <a:r>
              <a:rPr lang="en-US" b="1" dirty="0" smtClean="0"/>
              <a:t>EOSC </a:t>
            </a:r>
            <a:r>
              <a:rPr lang="en-US" b="1" dirty="0"/>
              <a:t>consultation events, </a:t>
            </a:r>
            <a:r>
              <a:rPr lang="en-US" b="1" dirty="0" smtClean="0"/>
              <a:t>sessions </a:t>
            </a:r>
            <a:r>
              <a:rPr lang="en-US" b="1" dirty="0"/>
              <a:t>related to </a:t>
            </a:r>
            <a:r>
              <a:rPr lang="en-US" b="1" dirty="0" smtClean="0"/>
              <a:t>sustainability, e.g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International Research Data Community contributing to EOSC, Helsinki 22/10/2019 </a:t>
            </a:r>
            <a:endParaRPr lang="en-US" sz="2200" dirty="0" smtClean="0"/>
          </a:p>
          <a:p>
            <a:r>
              <a:rPr lang="en-US" sz="2200" dirty="0" smtClean="0"/>
              <a:t>EOSC </a:t>
            </a:r>
            <a:r>
              <a:rPr lang="en-US" sz="2200" dirty="0"/>
              <a:t>Coordination Day, Budapest 28-29/11/2019; </a:t>
            </a:r>
            <a:endParaRPr lang="en-US" sz="2200" dirty="0" smtClean="0"/>
          </a:p>
          <a:p>
            <a:r>
              <a:rPr lang="en-US" sz="2200" dirty="0" smtClean="0"/>
              <a:t>EOSC Validation workshop, 27/04/2020</a:t>
            </a:r>
          </a:p>
          <a:p>
            <a:r>
              <a:rPr lang="en-US" sz="2200" dirty="0" smtClean="0"/>
              <a:t>EOSC </a:t>
            </a:r>
            <a:r>
              <a:rPr lang="en-US" sz="2200" dirty="0"/>
              <a:t>Consultation Day, </a:t>
            </a:r>
            <a:r>
              <a:rPr lang="en-US" sz="2200" dirty="0" smtClean="0"/>
              <a:t>online, 18/05/2020</a:t>
            </a:r>
          </a:p>
          <a:p>
            <a:pPr marL="0" indent="0">
              <a:buNone/>
            </a:pPr>
            <a:r>
              <a:rPr lang="en-US" b="1" dirty="0" smtClean="0"/>
              <a:t>Meetings of </a:t>
            </a:r>
            <a:r>
              <a:rPr lang="en-US" b="1" dirty="0"/>
              <a:t>other </a:t>
            </a:r>
            <a:r>
              <a:rPr lang="en-US" b="1" dirty="0" smtClean="0"/>
              <a:t>data initiatives and projects </a:t>
            </a:r>
            <a:r>
              <a:rPr lang="en-US" dirty="0"/>
              <a:t> </a:t>
            </a:r>
            <a:r>
              <a:rPr lang="en-US" dirty="0" smtClean="0"/>
              <a:t>such as RDA</a:t>
            </a:r>
            <a:r>
              <a:rPr lang="en-US" dirty="0"/>
              <a:t>, </a:t>
            </a:r>
            <a:r>
              <a:rPr lang="en-US" dirty="0" err="1"/>
              <a:t>FAIRsFAIR</a:t>
            </a:r>
            <a:r>
              <a:rPr lang="en-US" dirty="0"/>
              <a:t>, EOSC-hub, etc</a:t>
            </a:r>
            <a:r>
              <a:rPr lang="en-US" dirty="0" smtClean="0"/>
              <a:t>., where </a:t>
            </a:r>
            <a:r>
              <a:rPr lang="en-US" dirty="0" err="1"/>
              <a:t>PaNOSC</a:t>
            </a:r>
            <a:r>
              <a:rPr lang="en-US" dirty="0"/>
              <a:t> </a:t>
            </a:r>
            <a:r>
              <a:rPr lang="en-US" dirty="0" smtClean="0"/>
              <a:t>participated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discussions on topics of joint interest and </a:t>
            </a:r>
            <a:r>
              <a:rPr lang="en-US" dirty="0" smtClean="0"/>
              <a:t>established </a:t>
            </a:r>
            <a:r>
              <a:rPr lang="en-US" dirty="0"/>
              <a:t>collaborations that contribute to the sustainability of the services developed in </a:t>
            </a:r>
            <a:r>
              <a:rPr lang="en-US" dirty="0" err="1"/>
              <a:t>PaNOSC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0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55424" cy="887760"/>
          </a:xfrm>
        </p:spPr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7</a:t>
            </a:r>
            <a:r>
              <a:rPr lang="en-US" dirty="0" smtClean="0"/>
              <a:t>.1 </a:t>
            </a:r>
            <a:br>
              <a:rPr lang="en-US" dirty="0" smtClean="0"/>
            </a:br>
            <a:r>
              <a:rPr lang="en-US" dirty="0" smtClean="0"/>
              <a:t>Stakeholders </a:t>
            </a:r>
            <a:r>
              <a:rPr lang="en-US" dirty="0"/>
              <a:t>for the Photon and Neutron community EOSC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57596" y="1556792"/>
            <a:ext cx="11449272" cy="1008112"/>
          </a:xfrm>
        </p:spPr>
        <p:txBody>
          <a:bodyPr/>
          <a:lstStyle/>
          <a:p>
            <a:pPr marL="0" indent="0" fontAlgn="t">
              <a:buNone/>
            </a:pPr>
            <a:r>
              <a:rPr lang="en-US" smtClean="0"/>
              <a:t>Continuous </a:t>
            </a:r>
            <a:r>
              <a:rPr lang="en-US" dirty="0" smtClean="0"/>
              <a:t>interaction with stakeholders through active participation in events and consultations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57453" y="2564904"/>
            <a:ext cx="5262483" cy="3600400"/>
          </a:xfrm>
        </p:spPr>
        <p:txBody>
          <a:bodyPr numCol="1"/>
          <a:lstStyle/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eedback to </a:t>
            </a:r>
            <a:r>
              <a:rPr lang="en-US" b="1" dirty="0"/>
              <a:t>different documents</a:t>
            </a:r>
            <a:r>
              <a:rPr lang="en-US" dirty="0"/>
              <a:t>, as requested by the EOSC </a:t>
            </a:r>
            <a:r>
              <a:rPr lang="en-US" dirty="0" smtClean="0"/>
              <a:t>Secretariat and EOSC Executive Board Working groups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Sustainability WG, </a:t>
            </a:r>
            <a:r>
              <a:rPr lang="en-US" dirty="0" err="1" smtClean="0"/>
              <a:t>Strawman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Tinman</a:t>
            </a:r>
            <a:r>
              <a:rPr lang="en-US" dirty="0" smtClean="0"/>
              <a:t> </a:t>
            </a:r>
            <a:r>
              <a:rPr lang="en-US" dirty="0" smtClean="0"/>
              <a:t>documents; Rules of Participation WG, Draft EOSC </a:t>
            </a:r>
            <a:r>
              <a:rPr lang="en-US" dirty="0" err="1" smtClean="0"/>
              <a:t>RoP</a:t>
            </a:r>
            <a:r>
              <a:rPr lang="en-US" dirty="0" smtClean="0"/>
              <a:t> V0.2,  WG Landscape, </a:t>
            </a:r>
            <a:r>
              <a:rPr lang="en-US" dirty="0"/>
              <a:t>Report from the Landscape Working Group </a:t>
            </a:r>
            <a:r>
              <a:rPr lang="en-US" dirty="0" smtClean="0"/>
              <a:t>etc</a:t>
            </a:r>
            <a:r>
              <a:rPr lang="en-US" dirty="0"/>
              <a:t>.).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52" y="2436650"/>
            <a:ext cx="4076700" cy="1054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27" y="3645024"/>
            <a:ext cx="41656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52" y="4724524"/>
            <a:ext cx="3351970" cy="11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543456" cy="1103784"/>
          </a:xfrm>
        </p:spPr>
        <p:txBody>
          <a:bodyPr/>
          <a:lstStyle/>
          <a:p>
            <a:r>
              <a:rPr lang="en-US" dirty="0" smtClean="0"/>
              <a:t>Task 7.2</a:t>
            </a:r>
            <a:br>
              <a:rPr lang="en-US" dirty="0" smtClean="0"/>
            </a:br>
            <a:r>
              <a:rPr lang="en-US" dirty="0" smtClean="0"/>
              <a:t>Metrics </a:t>
            </a:r>
            <a:r>
              <a:rPr lang="en-US" dirty="0"/>
              <a:t>and cost for the Photon and Neutron community EOSC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2132856"/>
            <a:ext cx="11521280" cy="2952328"/>
          </a:xfrm>
        </p:spPr>
        <p:txBody>
          <a:bodyPr numCol="2" spcCol="144000"/>
          <a:lstStyle/>
          <a:p>
            <a:pPr marL="0" indent="0" fontAlgn="t">
              <a:buNone/>
            </a:pPr>
            <a:r>
              <a:rPr lang="en-US" b="1" dirty="0" smtClean="0"/>
              <a:t>7.2 </a:t>
            </a:r>
            <a:r>
              <a:rPr lang="en-US" b="1" dirty="0"/>
              <a:t>- Metrics and cost for the Photon and Neutron community </a:t>
            </a:r>
            <a:r>
              <a:rPr lang="en-US" b="1" dirty="0" smtClean="0"/>
              <a:t>EOSC </a:t>
            </a:r>
          </a:p>
          <a:p>
            <a:pPr marL="0" indent="0" fontAlgn="t">
              <a:buNone/>
            </a:pPr>
            <a:endParaRPr lang="en-US" b="1" dirty="0" smtClean="0"/>
          </a:p>
          <a:p>
            <a:pPr marL="0" indent="0" fontAlgn="t">
              <a:buNone/>
            </a:pPr>
            <a:r>
              <a:rPr lang="en-US" b="1" dirty="0" smtClean="0"/>
              <a:t>Ongoing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/>
              <a:t>Completion by Nov </a:t>
            </a:r>
            <a:r>
              <a:rPr lang="en-US" b="1" dirty="0" smtClean="0"/>
              <a:t>2021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dirty="0" smtClean="0"/>
              <a:t>Analysis and development of metrics for the evaluation of costs and added value of the services provided to the community. This clearly depends </a:t>
            </a:r>
            <a:r>
              <a:rPr lang="en-US" dirty="0" smtClean="0"/>
              <a:t>on and related to </a:t>
            </a:r>
            <a:r>
              <a:rPr lang="en-US" dirty="0" smtClean="0"/>
              <a:t>the </a:t>
            </a:r>
            <a:r>
              <a:rPr lang="en-US" dirty="0" smtClean="0"/>
              <a:t>data </a:t>
            </a:r>
            <a:r>
              <a:rPr lang="en-US" dirty="0" smtClean="0"/>
              <a:t>policies </a:t>
            </a:r>
            <a:r>
              <a:rPr lang="en-US" dirty="0" smtClean="0"/>
              <a:t>in place </a:t>
            </a:r>
            <a:r>
              <a:rPr lang="en-US" dirty="0" smtClean="0"/>
              <a:t>and </a:t>
            </a:r>
            <a:r>
              <a:rPr lang="en-US" dirty="0"/>
              <a:t>on the overall architectural choices for the Photon and Neutron community EOSC.</a:t>
            </a:r>
            <a:endParaRPr lang="it-IT" dirty="0"/>
          </a:p>
          <a:p>
            <a:pPr marL="0" indent="0" fontAlgn="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0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32591"/>
            <a:ext cx="11543456" cy="1103784"/>
          </a:xfrm>
        </p:spPr>
        <p:txBody>
          <a:bodyPr/>
          <a:lstStyle/>
          <a:p>
            <a:r>
              <a:rPr lang="en-US" dirty="0" smtClean="0"/>
              <a:t>Task 7.2</a:t>
            </a:r>
            <a:br>
              <a:rPr lang="en-US" dirty="0" smtClean="0"/>
            </a:br>
            <a:r>
              <a:rPr lang="en-US" dirty="0" smtClean="0"/>
              <a:t>Metrics </a:t>
            </a:r>
            <a:r>
              <a:rPr lang="en-US" dirty="0"/>
              <a:t>and cost for the Photon and Neutron community EOSC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3352" y="1844824"/>
            <a:ext cx="11737304" cy="4536504"/>
          </a:xfrm>
        </p:spPr>
        <p:txBody>
          <a:bodyPr wrap="square" numCol="2" spcCol="144000">
            <a:noAutofit/>
          </a:bodyPr>
          <a:lstStyle/>
          <a:p>
            <a:pPr marL="0" indent="0" fontAlgn="t">
              <a:buNone/>
            </a:pPr>
            <a:r>
              <a:rPr lang="en-US" b="1" dirty="0" smtClean="0"/>
              <a:t>Goal</a:t>
            </a:r>
            <a:r>
              <a:rPr lang="en-US" b="1" dirty="0" smtClean="0"/>
              <a:t>: </a:t>
            </a:r>
            <a:r>
              <a:rPr lang="en-US" dirty="0">
                <a:solidFill>
                  <a:schemeClr val="tx1"/>
                </a:solidFill>
              </a:rPr>
              <a:t>Estimate and understand the costs involved in </a:t>
            </a:r>
            <a:r>
              <a:rPr lang="en-US" dirty="0" smtClean="0">
                <a:solidFill>
                  <a:schemeClr val="tx1"/>
                </a:solidFill>
              </a:rPr>
              <a:t>providing FAIR data 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making it, as well as all related services, available in the </a:t>
            </a:r>
            <a:r>
              <a:rPr lang="en-US" dirty="0">
                <a:solidFill>
                  <a:schemeClr val="tx1"/>
                </a:solidFill>
              </a:rPr>
              <a:t>EOSC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b="1" dirty="0" smtClean="0"/>
              <a:t>Objectives</a:t>
            </a:r>
            <a:r>
              <a:rPr lang="en-US" dirty="0" smtClean="0"/>
              <a:t>: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E</a:t>
            </a:r>
            <a:r>
              <a:rPr lang="en-GB" dirty="0" err="1" smtClean="0"/>
              <a:t>stimate</a:t>
            </a:r>
            <a:r>
              <a:rPr lang="en-GB" dirty="0" smtClean="0"/>
              <a:t> the costs for the </a:t>
            </a:r>
            <a:r>
              <a:rPr lang="en-GB" dirty="0" smtClean="0">
                <a:solidFill>
                  <a:schemeClr val="tx1"/>
                </a:solidFill>
              </a:rPr>
              <a:t>whole </a:t>
            </a:r>
            <a:r>
              <a:rPr lang="en-GB" dirty="0">
                <a:solidFill>
                  <a:schemeClr val="tx1"/>
                </a:solidFill>
              </a:rPr>
              <a:t>data workflow from acquisition to remote access and use </a:t>
            </a:r>
            <a:r>
              <a:rPr lang="en-GB" dirty="0" smtClean="0">
                <a:solidFill>
                  <a:schemeClr val="tx1"/>
                </a:solidFill>
              </a:rPr>
              <a:t>and identify </a:t>
            </a:r>
            <a:r>
              <a:rPr lang="en-GB" dirty="0" smtClean="0"/>
              <a:t>additional </a:t>
            </a:r>
            <a:r>
              <a:rPr lang="en-GB" dirty="0"/>
              <a:t>costs </a:t>
            </a:r>
            <a:r>
              <a:rPr lang="en-GB" dirty="0"/>
              <a:t>involved in the </a:t>
            </a:r>
            <a:r>
              <a:rPr lang="en-GB" dirty="0" smtClean="0"/>
              <a:t>integration </a:t>
            </a:r>
            <a:r>
              <a:rPr lang="en-GB" dirty="0" smtClean="0"/>
              <a:t>in </a:t>
            </a:r>
            <a:r>
              <a:rPr lang="en-GB" dirty="0"/>
              <a:t>the </a:t>
            </a:r>
            <a:r>
              <a:rPr lang="en-GB" dirty="0" smtClean="0"/>
              <a:t>EOSC</a:t>
            </a:r>
            <a:endParaRPr lang="en-GB" dirty="0"/>
          </a:p>
          <a:p>
            <a:pPr marL="285750" lvl="0" indent="-285750">
              <a:buFont typeface="Arial" charset="0"/>
              <a:buChar char="•"/>
            </a:pPr>
            <a:r>
              <a:rPr lang="en-GB" dirty="0" smtClean="0"/>
              <a:t>Feed </a:t>
            </a:r>
            <a:r>
              <a:rPr lang="en-GB" dirty="0"/>
              <a:t>these costs into the business model and </a:t>
            </a:r>
            <a:r>
              <a:rPr lang="en-GB" dirty="0" smtClean="0"/>
              <a:t>analyse conditions </a:t>
            </a:r>
            <a:r>
              <a:rPr lang="en-GB" dirty="0"/>
              <a:t>for </a:t>
            </a:r>
            <a:r>
              <a:rPr lang="en-GB" dirty="0" smtClean="0"/>
              <a:t>their </a:t>
            </a:r>
            <a:r>
              <a:rPr lang="en-GB" dirty="0"/>
              <a:t>Sustainability </a:t>
            </a:r>
            <a:endParaRPr lang="en-GB" dirty="0" smtClean="0"/>
          </a:p>
          <a:p>
            <a:pPr marL="285750" lvl="0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Reference for </a:t>
            </a:r>
            <a:r>
              <a:rPr lang="en-GB" dirty="0"/>
              <a:t>RIs aiming at providing FAIR data, with a description of the services and resources adopted by our facilities, as well as with an estimation of the costs of our RIs’ data management </a:t>
            </a:r>
            <a:r>
              <a:rPr lang="en-GB" dirty="0" smtClean="0"/>
              <a:t>infrastructure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35360" y="1336374"/>
            <a:ext cx="7222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1"/>
              <a:t>Metrics for the evaluation of costs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2365209"/>
      </p:ext>
    </p:extLst>
  </p:cSld>
  <p:clrMapOvr>
    <a:masterClrMapping/>
  </p:clrMapOvr>
</p:sld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894</TotalTime>
  <Words>740</Words>
  <Application>Microsoft Macintosh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Courier New</vt:lpstr>
      <vt:lpstr>Muli</vt:lpstr>
      <vt:lpstr>Muli Black</vt:lpstr>
      <vt:lpstr>Muli Bold</vt:lpstr>
      <vt:lpstr>Muli Regular</vt:lpstr>
      <vt:lpstr>Verdana</vt:lpstr>
      <vt:lpstr>Wingdings</vt:lpstr>
      <vt:lpstr>Arial</vt:lpstr>
      <vt:lpstr>PaNOSC_ppt_template_2020</vt:lpstr>
      <vt:lpstr>Logo+EUtext</vt:lpstr>
      <vt:lpstr>PaNOSC_EUflag+bar</vt:lpstr>
      <vt:lpstr>PaNOSC_LOGO-only</vt:lpstr>
      <vt:lpstr>WP 7 - Sustainability</vt:lpstr>
      <vt:lpstr>Tasks</vt:lpstr>
      <vt:lpstr>Task 7.1 Stakeholders for the Photon and Neutron community EOSC</vt:lpstr>
      <vt:lpstr>Stakeholders identification: methodology</vt:lpstr>
      <vt:lpstr>Stakeholders list (some examples)</vt:lpstr>
      <vt:lpstr>Task 7.1  Stakeholders for the Photon and Neutron community EOSC </vt:lpstr>
      <vt:lpstr>Task 7.1  Stakeholders for the Photon and Neutron community EOSC </vt:lpstr>
      <vt:lpstr>Task 7.2 Metrics and cost for the Photon and Neutron community EOSC </vt:lpstr>
      <vt:lpstr>Task 7.2 Metrics and cost for the Photon and Neutron community EOSC </vt:lpstr>
      <vt:lpstr>Task 7.2 Metrics and cost for the Photon and Neutron community EOSC </vt:lpstr>
      <vt:lpstr>Following steps</vt:lpstr>
      <vt:lpstr>Thank you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on one or more lines</dc:title>
  <dc:creator>loveriot</dc:creator>
  <cp:lastModifiedBy>Ornela</cp:lastModifiedBy>
  <cp:revision>109</cp:revision>
  <dcterms:created xsi:type="dcterms:W3CDTF">2020-05-05T08:39:56Z</dcterms:created>
  <dcterms:modified xsi:type="dcterms:W3CDTF">2020-06-05T09:12:52Z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