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0"/>
  </p:notesMasterIdLst>
  <p:sldIdLst>
    <p:sldId id="264" r:id="rId5"/>
    <p:sldId id="268" r:id="rId6"/>
    <p:sldId id="267" r:id="rId7"/>
    <p:sldId id="271" r:id="rId8"/>
    <p:sldId id="275" r:id="rId9"/>
    <p:sldId id="274" r:id="rId10"/>
    <p:sldId id="269" r:id="rId11"/>
    <p:sldId id="279" r:id="rId12"/>
    <p:sldId id="280" r:id="rId13"/>
    <p:sldId id="281" r:id="rId14"/>
    <p:sldId id="282" r:id="rId15"/>
    <p:sldId id="272" r:id="rId16"/>
    <p:sldId id="278" r:id="rId17"/>
    <p:sldId id="277" r:id="rId18"/>
    <p:sldId id="266" r:id="rId1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4"/>
  </p:normalViewPr>
  <p:slideViewPr>
    <p:cSldViewPr>
      <p:cViewPr varScale="1">
        <p:scale>
          <a:sx n="95" d="100"/>
          <a:sy n="95" d="100"/>
        </p:scale>
        <p:origin x="642" y="72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11/4/2019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11/4/2019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11/4/2019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8648104" cy="1077218"/>
          </a:xfrm>
        </p:spPr>
        <p:txBody>
          <a:bodyPr/>
          <a:lstStyle/>
          <a:p>
            <a:r>
              <a:rPr lang="en-US" spc="90" smtClean="0"/>
              <a:t>A few thoughts on Cloud Procurement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smtClean="0">
                <a:solidFill>
                  <a:srgbClr val="4C4D4F"/>
                </a:solidFill>
                <a:cs typeface="Arial"/>
              </a:rPr>
              <a:t>04 November</a:t>
            </a:r>
            <a:r>
              <a:rPr lang="en-US" spc="-6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25" smtClean="0">
                <a:solidFill>
                  <a:srgbClr val="4C4D4F"/>
                </a:solidFill>
                <a:cs typeface="Arial"/>
              </a:rPr>
              <a:t>Rudolf Dimper – ESRF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7" y="413916"/>
            <a:ext cx="8816044" cy="5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8035940" cy="57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527964"/>
            <a:ext cx="9519424" cy="446276"/>
          </a:xfrm>
        </p:spPr>
        <p:txBody>
          <a:bodyPr/>
          <a:lstStyle/>
          <a:p>
            <a:pPr algn="l"/>
            <a:r>
              <a:rPr lang="en-US" smtClean="0"/>
              <a:t>OCRE – Open Clouds for Research Environments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4" y="152400"/>
            <a:ext cx="10249799" cy="59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1119624" cy="4368039"/>
          </a:xfrm>
        </p:spPr>
        <p:txBody>
          <a:bodyPr/>
          <a:lstStyle/>
          <a:p>
            <a:r>
              <a:rPr lang="en-US" sz="2000" dirty="0" smtClean="0"/>
              <a:t>OCRE is considered of strategic </a:t>
            </a:r>
            <a:r>
              <a:rPr lang="en-US" sz="2000" dirty="0" smtClean="0"/>
              <a:t>relevance in the context of the EOSC</a:t>
            </a:r>
          </a:p>
          <a:p>
            <a:pPr lvl="1"/>
            <a:r>
              <a:rPr lang="en-US" sz="2400" dirty="0" smtClean="0"/>
              <a:t>OCRE and ARCHIVER key to engage commercial service providers</a:t>
            </a:r>
          </a:p>
          <a:p>
            <a:pPr lvl="1"/>
            <a:r>
              <a:rPr lang="en-US" sz="2400" dirty="0" smtClean="0"/>
              <a:t>OCRE targets </a:t>
            </a:r>
            <a:r>
              <a:rPr lang="en-US" sz="2400" dirty="0" err="1" smtClean="0"/>
              <a:t>LongTail</a:t>
            </a:r>
            <a:r>
              <a:rPr lang="en-US" sz="2400" dirty="0" smtClean="0"/>
              <a:t> of Science and EARTH Observation as priorities</a:t>
            </a:r>
          </a:p>
          <a:p>
            <a:pPr lvl="1"/>
            <a:r>
              <a:rPr lang="en-US" sz="2400" dirty="0" smtClean="0"/>
              <a:t>500k vouchers contracted via three providers: </a:t>
            </a:r>
            <a:r>
              <a:rPr lang="en-US" sz="2400" dirty="0" err="1" smtClean="0"/>
              <a:t>CloudSigma</a:t>
            </a:r>
            <a:r>
              <a:rPr lang="en-US" sz="2400" dirty="0" smtClean="0"/>
              <a:t> and resellers of AWS &amp; Azure</a:t>
            </a:r>
          </a:p>
          <a:p>
            <a:r>
              <a:rPr lang="en-US" sz="2000" dirty="0" smtClean="0"/>
              <a:t>Next Steps</a:t>
            </a:r>
          </a:p>
          <a:p>
            <a:pPr lvl="1"/>
            <a:r>
              <a:rPr lang="en-US" sz="2400" dirty="0" smtClean="0"/>
              <a:t>Te</a:t>
            </a:r>
            <a:r>
              <a:rPr lang="en-US" sz="2400" dirty="0" smtClean="0"/>
              <a:t>nder material must be formally approved by EC before publication: publication probably delayed Jan/Feb 2020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2778"/>
          <a:stretch/>
        </p:blipFill>
        <p:spPr>
          <a:xfrm>
            <a:off x="304800" y="228600"/>
            <a:ext cx="1110228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47"/>
          <a:stretch/>
        </p:blipFill>
        <p:spPr>
          <a:xfrm>
            <a:off x="569044" y="215714"/>
            <a:ext cx="10860956" cy="5889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66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 for your attention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smtClean="0"/>
              <a:t>dimper@esrf.eu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From the proposal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Task 6.8 Procurement of commercial Cloud Services </a:t>
            </a:r>
            <a:r>
              <a:rPr lang="en-US" smtClean="0">
                <a:solidFill>
                  <a:srgbClr val="FF0000"/>
                </a:solidFill>
              </a:rPr>
              <a:t>(M30-M42)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61017"/>
              </p:ext>
            </p:extLst>
          </p:nvPr>
        </p:nvGraphicFramePr>
        <p:xfrm>
          <a:off x="462776" y="1676400"/>
          <a:ext cx="11195824" cy="4017600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11195824">
                  <a:extLst>
                    <a:ext uri="{9D8B030D-6E8A-4147-A177-3AD203B41FA5}">
                      <a16:colId xmlns:a16="http://schemas.microsoft.com/office/drawing/2014/main" val="2410941327"/>
                    </a:ext>
                  </a:extLst>
                </a:gridCol>
              </a:tblGrid>
              <a:tr h="1219201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cloud services may constitute an important alternative “scale-out” solution for peak demands of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analysis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needs in the RIs.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However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as of today the RIs do not have adequate mechanisms in place to procure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cloud services in a flexible and secure manner. </a:t>
                      </a:r>
                      <a:endParaRPr lang="en-US" sz="2000" b="0" i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will allow to tender commercial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cloud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services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 all partners in a mutualised manner and acquire practical experience of how to allocate resources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individual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scientists. </a:t>
                      </a:r>
                      <a:endParaRPr lang="en-US" sz="2000" b="0" i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Although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initially targeted at “in-house” scientists it may at a later stage allow to enlarge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service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offering of the RIs. </a:t>
                      </a:r>
                      <a:endParaRPr lang="en-US" sz="2000" b="0" i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procurement activity will profit from experience with the e-Infrastructures,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but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also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from the PCP procurement project HNSciCloud led by CERN. </a:t>
                      </a:r>
                      <a:endParaRPr lang="en-US" sz="2000" b="0" i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will require to work in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close</a:t>
                      </a:r>
                      <a:r>
                        <a:rPr lang="en-US" sz="2000" b="0" i="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relationship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the purchasing departments of the partner RIs.</a:t>
                      </a:r>
                      <a:endParaRPr lang="en-US" sz="4400">
                        <a:effectLst/>
                      </a:endParaRPr>
                    </a:p>
                  </a:txBody>
                  <a:tcPr marL="180000" marR="180000" marT="180000" marB="180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83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80037" y="1502460"/>
            <a:ext cx="4244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2776" y="527964"/>
            <a:ext cx="7310043" cy="5388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latin typeface="Muli"/>
              </a:rPr>
              <a:t>The easy way – just buy IaaS</a:t>
            </a:r>
            <a:endParaRPr lang="en-GB" sz="3200" b="1">
              <a:latin typeface="Mul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776" y="1194560"/>
            <a:ext cx="10130713" cy="45204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Contact a broker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Conclude a contract for 20k€ for AWS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Ask the broker to install an individual AWS account for each partner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Each partner designates a technical contact to help internal users access the cloud resources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Each partner monitors the AWS cloud usage, the broker makes the accounting, the ESRF sends orders to the broker when required until the 100k€ are exhausted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Each partner acquires experience with AWS and reports problems for sharing between partners</a:t>
            </a:r>
            <a:endParaRPr lang="en-GB" sz="2400" b="1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0962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2776" y="527964"/>
            <a:ext cx="7310043" cy="53883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latin typeface="Muli"/>
              </a:rPr>
              <a:t>To be checked</a:t>
            </a:r>
            <a:endParaRPr lang="en-GB" sz="3200" b="1">
              <a:latin typeface="Muli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776" y="1194560"/>
            <a:ext cx="10130713" cy="42918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Is a broker still required/useful? (costs ~5% more)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Can we procure avoiding the EU procurement rules? (EU tendering rules normally only kick in &gt;144k€)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Does it make sense to tender?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Why Amazon and not Azure or Google?</a:t>
            </a:r>
          </a:p>
          <a:p>
            <a:r>
              <a:rPr 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Is it OK for partners to deal with a non EU cloud provider?</a:t>
            </a:r>
          </a:p>
          <a:p>
            <a:endParaRPr lang="en-US" sz="2400" b="1" smtClean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097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The more complicated way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for a full tender exercise</a:t>
            </a:r>
          </a:p>
          <a:p>
            <a:r>
              <a:rPr lang="en-US"/>
              <a:t>Contact CERN to use the specifications for HNSciCloud as a starting point</a:t>
            </a:r>
          </a:p>
          <a:p>
            <a:r>
              <a:rPr lang="en-US"/>
              <a:t>Which rules to apply? EU tender rules or ESRF financial rules?</a:t>
            </a:r>
          </a:p>
          <a:p>
            <a:r>
              <a:rPr lang="en-US"/>
              <a:t>Would most likely only interest small EU cloud providers</a:t>
            </a:r>
          </a:p>
          <a:p>
            <a:r>
              <a:rPr lang="en-US"/>
              <a:t>Same usage mechanism, i.e. one cloud account per </a:t>
            </a:r>
            <a:r>
              <a:rPr lang="en-US" smtClean="0"/>
              <a:t>partner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My take on this:</a:t>
            </a:r>
          </a:p>
          <a:p>
            <a:r>
              <a:rPr lang="en-US" smtClean="0">
                <a:solidFill>
                  <a:srgbClr val="FF0000"/>
                </a:solidFill>
              </a:rPr>
              <a:t>No tendering for 100k€, AWS has a mature and rich portal, OK to anticipate task 6.8</a:t>
            </a:r>
            <a:endParaRPr lang="en-US">
              <a:solidFill>
                <a:srgbClr val="FF0000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3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More on task 6.8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738624" cy="1853439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The statement “work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in close relationship with the purchasing departments of the partner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RIs” requires a more structural work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One way to approach this would be to draft joint specifications for future cloud tendering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This would allow addressing all functional and operational issues such as monitoring, accounting, access, data transfer, vendor lock-in, etc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. and prepare the ground for cloud procurement “beyond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PaNOSC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”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0065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EU procurement projects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130713" cy="4368039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HNSCiCloud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 Commercial Procurement</a:t>
            </a:r>
          </a:p>
          <a:p>
            <a:r>
              <a:rPr lang="en-US" dirty="0" smtClean="0"/>
              <a:t>Initiated by ESA, EMBL and CERN, then managed by CERN</a:t>
            </a:r>
          </a:p>
          <a:p>
            <a:r>
              <a:rPr lang="en-US" dirty="0" smtClean="0"/>
              <a:t>1/3 financed by partners, 2/3 by EU</a:t>
            </a:r>
          </a:p>
          <a:p>
            <a:r>
              <a:rPr lang="en-US" dirty="0" smtClean="0"/>
              <a:t>Had to include a significant development component</a:t>
            </a:r>
          </a:p>
          <a:p>
            <a:r>
              <a:rPr lang="en-US" dirty="0" smtClean="0"/>
              <a:t>Had to follow EU </a:t>
            </a:r>
            <a:r>
              <a:rPr lang="en-US" dirty="0" smtClean="0"/>
              <a:t>tendering </a:t>
            </a:r>
            <a:r>
              <a:rPr lang="en-US" dirty="0" smtClean="0"/>
              <a:t>procedure </a:t>
            </a:r>
            <a:r>
              <a:rPr lang="en-US" dirty="0" smtClean="0">
                <a:sym typeface="Wingdings" panose="05000000000000000000" pitchFamily="2" charset="2"/>
              </a:rPr>
              <a:t> required a derogation from the CERN council for not following CERN tendering rules!</a:t>
            </a:r>
            <a:endParaRPr lang="en-US" dirty="0" smtClean="0"/>
          </a:p>
          <a:p>
            <a:r>
              <a:rPr lang="en-US" dirty="0" smtClean="0"/>
              <a:t>Ended 31/12/2018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3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929769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166232"/>
            <a:ext cx="8960729" cy="60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95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611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Muli</vt:lpstr>
      <vt:lpstr>Times New Roman</vt:lpstr>
      <vt:lpstr>Wingdings</vt:lpstr>
      <vt:lpstr>First Slide</vt:lpstr>
      <vt:lpstr>Logo+EUtext</vt:lpstr>
      <vt:lpstr>PaNOSC_EUflag+bar</vt:lpstr>
      <vt:lpstr>PaNOSC_LOGO-only</vt:lpstr>
      <vt:lpstr>A few thoughts on Cloud Procurement</vt:lpstr>
      <vt:lpstr>From the proposal</vt:lpstr>
      <vt:lpstr>PowerPoint Presentation</vt:lpstr>
      <vt:lpstr>PowerPoint Presentation</vt:lpstr>
      <vt:lpstr>The more complicated way</vt:lpstr>
      <vt:lpstr>More on task 6.8</vt:lpstr>
      <vt:lpstr>EU procurement projects</vt:lpstr>
      <vt:lpstr>PowerPoint Presentation</vt:lpstr>
      <vt:lpstr>PowerPoint Presentation</vt:lpstr>
      <vt:lpstr>PowerPoint Presentation</vt:lpstr>
      <vt:lpstr>PowerPoint Presentation</vt:lpstr>
      <vt:lpstr>OCRE – Open Clouds for Research Environments</vt:lpstr>
      <vt:lpstr>PowerPoint Presentation</vt:lpstr>
      <vt:lpstr>PowerPoint Presentation</vt:lpstr>
      <vt:lpstr>Thank you for your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DIMPER Rudolf</dc:creator>
  <cp:keywords/>
  <dc:description/>
  <cp:lastModifiedBy>DIMPER Rudolf</cp:lastModifiedBy>
  <cp:revision>59</cp:revision>
  <dcterms:created xsi:type="dcterms:W3CDTF">2019-04-23T08:59:57Z</dcterms:created>
  <dcterms:modified xsi:type="dcterms:W3CDTF">2019-11-04T09:11:23Z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