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>
      <p:cViewPr varScale="1">
        <p:scale>
          <a:sx n="102" d="100"/>
          <a:sy n="102" d="100"/>
        </p:scale>
        <p:origin x="132" y="132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6/24/2019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B0B3840B-4F8F-5D4A-BE4D-515BFFFA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D1CB468B-6234-D04B-A2D7-7545AE22986B}" type="datetime1">
              <a:t>6/24/2019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6/24/2019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C758A41A-99D0-E84B-8FE2-857A4FB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38BED5E8-9089-174C-BF11-B7DF163EB547}" type="datetime1">
              <a:t>6/24/2019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6/24/2019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71999AC-979D-ED49-902A-8F01B0F4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2805CA99-DB71-1E43-AE65-640926A8E210}" type="datetime1">
              <a:t>6/24/2019</a:t>
            </a:fld>
            <a:endParaRPr lang="it-IT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3">
            <a:extLst>
              <a:ext uri="{FF2B5EF4-FFF2-40B4-BE49-F238E27FC236}">
                <a16:creationId xmlns:a16="http://schemas.microsoft.com/office/drawing/2014/main" id="{380D4A8A-2D9C-8E40-8A5E-CE0E53191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B5162847-88AC-BC49-B42C-068C475CD287}" type="datetime1">
              <a:t>6/24/2019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D5072787-58E8-A44E-8753-E474F5E4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C50C29C9-981D-204A-8B2E-A989B168FDE9}" type="datetime1">
              <a:t>6/24/2019</a:t>
            </a:fld>
            <a:endParaRPr lang="it-IT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635" y="527964"/>
            <a:ext cx="731004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635" y="1194561"/>
            <a:ext cx="1013071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3" name="Segnaposto numero diapositiva 16">
            <a:extLst>
              <a:ext uri="{FF2B5EF4-FFF2-40B4-BE49-F238E27FC236}">
                <a16:creationId xmlns:a16="http://schemas.microsoft.com/office/drawing/2014/main" id="{AB7B06D6-260D-8048-8C9A-352F4826FF65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sldNum="0" hdr="0" ftr="0" dt="0"/>
  <p:txStyles>
    <p:titleStyle>
      <a:lvl1pPr>
        <a:defRPr>
          <a:latin typeface="Muli" pitchFamily="2" charset="77"/>
          <a:ea typeface="+mj-ea"/>
          <a:cs typeface="+mj-cs"/>
        </a:defRPr>
      </a:lvl1pPr>
    </p:titleStyle>
    <p:bodyStyle>
      <a:lvl1pPr marL="0">
        <a:defRPr>
          <a:latin typeface="Muli" pitchFamily="2" charset="7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ant.org/Services/Trust_identity_and_security/Pages/eduTEAMS.aspx" TargetMode="External"/><Relationship Id="rId2" Type="http://schemas.openxmlformats.org/officeDocument/2006/relationships/hyperlink" Target="https://umbrellai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ts.web.cern.ch/" TargetMode="External"/><Relationship Id="rId5" Type="http://schemas.openxmlformats.org/officeDocument/2006/relationships/hyperlink" Target="https://rucio.cern.ch/" TargetMode="External"/><Relationship Id="rId4" Type="http://schemas.openxmlformats.org/officeDocument/2006/relationships/hyperlink" Target="https://one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15096" y="2875508"/>
            <a:ext cx="8724304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299"/>
              </a:lnSpc>
            </a:pPr>
            <a:r>
              <a:rPr lang="en-GB" sz="3500" kern="1200" spc="90" dirty="0" smtClean="0">
                <a:latin typeface="Muli" pitchFamily="2" charset="77"/>
              </a:rPr>
              <a:t>WP6: AAI and Data transfer status</a:t>
            </a:r>
            <a:endParaRPr lang="en-GB" sz="3500" kern="1200" dirty="0">
              <a:latin typeface="Muli" pitchFamily="2" charset="7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5096" y="4219478"/>
            <a:ext cx="6320155" cy="780983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fr-FR" sz="2000" b="1" spc="5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25th </a:t>
            </a:r>
            <a:r>
              <a:rPr lang="fr-FR" sz="2000" b="1" spc="50" dirty="0" err="1" smtClean="0">
                <a:solidFill>
                  <a:srgbClr val="4C4D4F"/>
                </a:solidFill>
                <a:latin typeface="Muli" pitchFamily="2" charset="77"/>
                <a:cs typeface="Arial"/>
              </a:rPr>
              <a:t>June</a:t>
            </a:r>
            <a:r>
              <a:rPr sz="2000" b="1" spc="1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,</a:t>
            </a:r>
            <a:r>
              <a:rPr sz="2000" b="1" spc="-6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000" b="1" spc="90" dirty="0">
                <a:solidFill>
                  <a:srgbClr val="4C4D4F"/>
                </a:solidFill>
                <a:latin typeface="Muli" pitchFamily="2" charset="77"/>
                <a:cs typeface="Arial"/>
              </a:rPr>
              <a:t>2019</a:t>
            </a:r>
            <a:endParaRPr sz="2000" dirty="0">
              <a:latin typeface="Muli" pitchFamily="2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Author: </a:t>
            </a:r>
            <a:r>
              <a:rPr lang="fr-FR" sz="2000" b="1" spc="25" dirty="0" err="1" smtClean="0">
                <a:solidFill>
                  <a:srgbClr val="4C4D4F"/>
                </a:solidFill>
                <a:latin typeface="Muli" pitchFamily="2" charset="77"/>
                <a:cs typeface="Arial"/>
              </a:rPr>
              <a:t>J.Hall</a:t>
            </a:r>
            <a:r>
              <a:rPr lang="fr-FR" sz="2000" b="1" spc="25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, J-F. Perrin (ILL)</a:t>
            </a:r>
            <a:endParaRPr sz="2000" dirty="0">
              <a:latin typeface="Muli" pitchFamily="2" charset="77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8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UmbrellaID: sustainable infrastructure for Joining EOSC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62776" y="1981200"/>
            <a:ext cx="11272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UmbrellaID up to now: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 productions since 2012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1500 users, 15 </a:t>
            </a:r>
            <a:r>
              <a:rPr lang="en-GB" dirty="0"/>
              <a:t>partners </a:t>
            </a: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Core infrastructure: 2 SAML </a:t>
            </a:r>
            <a:r>
              <a:rPr lang="en-GB" dirty="0" err="1" smtClean="0"/>
              <a:t>IdPs</a:t>
            </a:r>
            <a:r>
              <a:rPr lang="en-GB" dirty="0"/>
              <a:t> </a:t>
            </a:r>
            <a:r>
              <a:rPr lang="en-GB" dirty="0" smtClean="0"/>
              <a:t>(PSI &amp; ILL) + Resource registry</a:t>
            </a:r>
          </a:p>
          <a:p>
            <a:pPr marL="285750" indent="-285750">
              <a:buFontTx/>
              <a:buChar char="-"/>
            </a:pPr>
            <a:r>
              <a:rPr lang="en-GB" dirty="0"/>
              <a:t>Protocols: SAML 2.0, </a:t>
            </a:r>
            <a:r>
              <a:rPr lang="en-GB" dirty="0" smtClean="0"/>
              <a:t>ABFAB (</a:t>
            </a:r>
            <a:r>
              <a:rPr lang="en-GB" dirty="0" err="1" smtClean="0"/>
              <a:t>Moonshot</a:t>
            </a:r>
            <a:r>
              <a:rPr lang="en-GB" dirty="0" smtClean="0"/>
              <a:t>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 smtClean="0"/>
              <a:t>Partnership with GÉANT (</a:t>
            </a:r>
            <a:r>
              <a:rPr lang="en-GB" dirty="0" err="1" smtClean="0"/>
              <a:t>EDUTeams</a:t>
            </a:r>
            <a:r>
              <a:rPr lang="en-GB" dirty="0" smtClean="0"/>
              <a:t>) in order to: 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re-inforce the community AAI infrastructure &amp; services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prepare the ground for EOSC Services</a:t>
            </a:r>
            <a:endParaRPr lang="en-GB" dirty="0"/>
          </a:p>
          <a:p>
            <a:r>
              <a:rPr lang="en-GB" dirty="0" smtClean="0"/>
              <a:t>Formal vote of the UmbrellaID management comity until 3</a:t>
            </a:r>
            <a:r>
              <a:rPr lang="en-GB" baseline="30000" dirty="0" smtClean="0"/>
              <a:t>rd</a:t>
            </a:r>
            <a:r>
              <a:rPr lang="en-GB" dirty="0" smtClean="0"/>
              <a:t> of July 2019.</a:t>
            </a:r>
          </a:p>
          <a:p>
            <a:endParaRPr lang="en-GB" dirty="0"/>
          </a:p>
          <a:p>
            <a:r>
              <a:rPr lang="en-GB" dirty="0" smtClean="0"/>
              <a:t>For WP4 what does it means:</a:t>
            </a:r>
          </a:p>
        </p:txBody>
      </p:sp>
    </p:spTree>
    <p:extLst>
      <p:ext uri="{BB962C8B-B14F-4D97-AF65-F5344CB8AC3E}">
        <p14:creationId xmlns:p14="http://schemas.microsoft.com/office/powerpoint/2010/main" val="314150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8600" y="533400"/>
            <a:ext cx="4191419" cy="446276"/>
          </a:xfrm>
        </p:spPr>
        <p:txBody>
          <a:bodyPr/>
          <a:lstStyle/>
          <a:p>
            <a:r>
              <a:rPr lang="en-GB" dirty="0" smtClean="0"/>
              <a:t>For WP4 in practice: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43800" cy="59501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32889" y="1295400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Implementation of the AARC BPA (Blue Print Architecture)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New protocols available at the SP level (SAML 2.0, </a:t>
            </a:r>
            <a:r>
              <a:rPr lang="en-GB" dirty="0" err="1" smtClean="0"/>
              <a:t>Oauth</a:t>
            </a:r>
            <a:r>
              <a:rPr lang="en-GB" dirty="0" smtClean="0"/>
              <a:t> / OIDC, X509)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The </a:t>
            </a:r>
            <a:r>
              <a:rPr lang="en-GB" dirty="0" err="1"/>
              <a:t>eduTEAMS</a:t>
            </a:r>
            <a:r>
              <a:rPr lang="en-GB" dirty="0"/>
              <a:t> Proxy is responsible for aggregating the user </a:t>
            </a:r>
            <a:r>
              <a:rPr lang="en-GB" dirty="0" smtClean="0"/>
              <a:t>attributes (</a:t>
            </a:r>
            <a:r>
              <a:rPr lang="en-GB" dirty="0" err="1" smtClean="0"/>
              <a:t>EAAHash</a:t>
            </a:r>
            <a:r>
              <a:rPr lang="en-GB" dirty="0" smtClean="0"/>
              <a:t>, email, affiliation, …).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GB" dirty="0" smtClean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A small pilot is available.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In case of positive vote, preparation of the migration in Sep 2019, Rollout end of the year.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GB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36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transfer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 uses cases 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39995" y="1804639"/>
            <a:ext cx="11272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Archiving (cold storage):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Storage provided by STFC (1PB / year)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Initial evaluation: ILL data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Transfer tech candidates: S3, </a:t>
            </a:r>
            <a:r>
              <a:rPr lang="en-GB" dirty="0" err="1" smtClean="0"/>
              <a:t>GridFTP</a:t>
            </a:r>
            <a:r>
              <a:rPr lang="en-GB" dirty="0" smtClean="0"/>
              <a:t>, HTTP, FTS3 to control the data transfer 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Status: set up ongoing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 smtClean="0"/>
              <a:t>Data transfer </a:t>
            </a:r>
            <a:r>
              <a:rPr lang="en-GB" dirty="0"/>
              <a:t>b</a:t>
            </a:r>
            <a:r>
              <a:rPr lang="en-GB" dirty="0" smtClean="0"/>
              <a:t>etween partner datacentres: 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EGI Notebook use case 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User access to experimental data when using EGI notebook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Storing the results of the analysis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Transfer tech candidates: ONEDATA</a:t>
            </a:r>
            <a:r>
              <a:rPr lang="en-GB" dirty="0"/>
              <a:t>, FTS3 to control the data transfer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U</a:t>
            </a:r>
            <a:r>
              <a:rPr lang="en-GB" dirty="0" smtClean="0"/>
              <a:t>ser data transfer: </a:t>
            </a:r>
            <a:endParaRPr lang="en-GB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Download data locally (including on users’ computer)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GB" dirty="0" smtClean="0"/>
              <a:t>Transfer tech candidates: Globus online, </a:t>
            </a:r>
            <a:r>
              <a:rPr lang="en-GB" dirty="0" err="1" smtClean="0"/>
              <a:t>ruccio</a:t>
            </a:r>
            <a:r>
              <a:rPr lang="en-GB" dirty="0" smtClean="0"/>
              <a:t> and </a:t>
            </a:r>
            <a:r>
              <a:rPr lang="en-GB" dirty="0"/>
              <a:t>FTS3 to control the data transfer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43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10891024" cy="446276"/>
          </a:xfrm>
        </p:spPr>
        <p:txBody>
          <a:bodyPr/>
          <a:lstStyle/>
          <a:p>
            <a:r>
              <a:rPr lang="en-GB" dirty="0"/>
              <a:t>WP6 Meetings and notes 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62776" y="1143000"/>
            <a:ext cx="1127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https://github.com/panosc-eu/panosc/tree/master/Work%20Packages/WP6%20EOSC%20Integration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7200" y="1828800"/>
            <a:ext cx="112720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References:</a:t>
            </a:r>
          </a:p>
          <a:p>
            <a:endParaRPr lang="en-GB" dirty="0"/>
          </a:p>
          <a:p>
            <a:pPr lvl="1"/>
            <a:r>
              <a:rPr lang="en-GB" dirty="0" smtClean="0"/>
              <a:t>UmbrellaID: </a:t>
            </a:r>
            <a:r>
              <a:rPr lang="en-GB" dirty="0" smtClean="0">
                <a:hlinkClick r:id="rId2"/>
              </a:rPr>
              <a:t>https://umbrellaid.org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err="1" smtClean="0"/>
              <a:t>EDUTeams</a:t>
            </a:r>
            <a:r>
              <a:rPr lang="en-GB" dirty="0" smtClean="0"/>
              <a:t>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www.geant.org/Services/Trust_identity_and_security/Pages/eduTEAMS.aspx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ONEDATA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https://onedata.org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/>
              <a:t>RUCCIO: </a:t>
            </a:r>
            <a:r>
              <a:rPr lang="en-GB" dirty="0">
                <a:hlinkClick r:id="rId5"/>
              </a:rPr>
              <a:t>https://rucio.cern.ch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/>
              <a:t>FTS3: </a:t>
            </a:r>
            <a:r>
              <a:rPr lang="en-GB" dirty="0">
                <a:hlinkClick r:id="rId6"/>
              </a:rPr>
              <a:t>https://fts.web.cern.ch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68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i 5">
      <a:dk1>
        <a:srgbClr val="404140"/>
      </a:dk1>
      <a:lt1>
        <a:srgbClr val="FFFFFF"/>
      </a:lt1>
      <a:dk2>
        <a:srgbClr val="1F497D"/>
      </a:dk2>
      <a:lt2>
        <a:srgbClr val="D6D7D6"/>
      </a:lt2>
      <a:accent1>
        <a:srgbClr val="666EAE"/>
      </a:accent1>
      <a:accent2>
        <a:srgbClr val="A34773"/>
      </a:accent2>
      <a:accent3>
        <a:srgbClr val="9BBB59"/>
      </a:accent3>
      <a:accent4>
        <a:srgbClr val="8064A2"/>
      </a:accent4>
      <a:accent5>
        <a:srgbClr val="95B8E3"/>
      </a:accent5>
      <a:accent6>
        <a:srgbClr val="F79646"/>
      </a:accent6>
      <a:hlink>
        <a:srgbClr val="0000FF"/>
      </a:hlink>
      <a:folHlink>
        <a:srgbClr val="A347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355</Words>
  <Application>Microsoft Office PowerPoint</Application>
  <PresentationFormat>Grand écran</PresentationFormat>
  <Paragraphs>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Muli</vt:lpstr>
      <vt:lpstr>Office Theme</vt:lpstr>
      <vt:lpstr>WP6: AAI and Data transfer status</vt:lpstr>
      <vt:lpstr>AAI</vt:lpstr>
      <vt:lpstr>For WP4 in practice:</vt:lpstr>
      <vt:lpstr>Data transfer</vt:lpstr>
      <vt:lpstr>WP6 Meetings and notes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creator>Jean-Francois Perrin</dc:creator>
  <cp:lastModifiedBy>Jean-François Perrin</cp:lastModifiedBy>
  <cp:revision>40</cp:revision>
  <dcterms:created xsi:type="dcterms:W3CDTF">2019-04-23T08:59:57Z</dcterms:created>
  <dcterms:modified xsi:type="dcterms:W3CDTF">2019-06-24T14:33:07Z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2019-04-23T00:00:00Z</vt:filetime>
  </property>
</Properties>
</file>