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75" r:id="rId4"/>
    <p:sldId id="276" r:id="rId5"/>
    <p:sldId id="263" r:id="rId6"/>
    <p:sldId id="270" r:id="rId7"/>
    <p:sldId id="267" r:id="rId8"/>
    <p:sldId id="274" r:id="rId9"/>
    <p:sldId id="277" r:id="rId10"/>
    <p:sldId id="273" r:id="rId11"/>
    <p:sldId id="259" r:id="rId12"/>
    <p:sldId id="278" r:id="rId13"/>
    <p:sldId id="271" r:id="rId14"/>
    <p:sldId id="279" r:id="rId15"/>
    <p:sldId id="258" r:id="rId16"/>
    <p:sldId id="280" r:id="rId17"/>
    <p:sldId id="261" r:id="rId18"/>
    <p:sldId id="281" r:id="rId19"/>
    <p:sldId id="260" r:id="rId20"/>
    <p:sldId id="282" r:id="rId21"/>
    <p:sldId id="283" r:id="rId22"/>
    <p:sldId id="262" r:id="rId23"/>
    <p:sldId id="265" r:id="rId24"/>
    <p:sldId id="264" r:id="rId25"/>
    <p:sldId id="272" r:id="rId26"/>
    <p:sldId id="268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73" d="100"/>
          <a:sy n="73" d="100"/>
        </p:scale>
        <p:origin x="11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3B4AC0-CD4C-4B5B-B25F-C3BB0CCCD79B}" type="datetimeFigureOut">
              <a:rPr lang="fr-FR" smtClean="0"/>
              <a:t>24/09/2018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94F0F-5BC3-46C0-8911-96A05615410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222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3042435"/>
            <a:ext cx="7772400" cy="1006476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99" y="4184542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 August 2018 – PaNOSC + National RIs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72075" y="6356351"/>
            <a:ext cx="5101389" cy="365125"/>
          </a:xfrm>
        </p:spPr>
        <p:txBody>
          <a:bodyPr/>
          <a:lstStyle/>
          <a:p>
            <a:r>
              <a:rPr lang="en-US" smtClean="0"/>
              <a:t>A.Götz  on behalf of the PaNOSC cluster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12D3-3556-41BE-8D0F-0D9B6312090F}" type="slidenum">
              <a:rPr lang="fr-FR" smtClean="0"/>
              <a:t>‹#›</a:t>
            </a:fld>
            <a:endParaRPr lang="fr-FR" dirty="0"/>
          </a:p>
        </p:txBody>
      </p:sp>
      <p:sp>
        <p:nvSpPr>
          <p:cNvPr id="7" name="Rectangle 6"/>
          <p:cNvSpPr/>
          <p:nvPr userDrawn="1"/>
        </p:nvSpPr>
        <p:spPr>
          <a:xfrm>
            <a:off x="6833937" y="77002"/>
            <a:ext cx="2242686" cy="924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050" name="Picture 2" descr="https://lh5.googleusercontent.com/ZmJgH0SoqxQJ0LA-v3Rb7WqRt9KO5MW6Z34Oe3WUvt_3nWcLDwQpmnBxjSTv3sQreW90kJou3O_z01RBBIdgyCNf-_rXDm7Ive_nnmIearfz_GCdO9h5BUk63mDr-JE4FVu0qz4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274" y="35662"/>
            <a:ext cx="6124575" cy="220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/>
          <p:cNvSpPr txBox="1"/>
          <p:nvPr userDrawn="1"/>
        </p:nvSpPr>
        <p:spPr>
          <a:xfrm>
            <a:off x="3576306" y="2166649"/>
            <a:ext cx="404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</a:t>
            </a:r>
            <a:r>
              <a:rPr lang="en-US" dirty="0" smtClean="0"/>
              <a:t>hoton </a:t>
            </a:r>
            <a:r>
              <a:rPr lang="en-US" b="1" dirty="0" smtClean="0"/>
              <a:t>a</a:t>
            </a:r>
            <a:r>
              <a:rPr lang="en-US" dirty="0" smtClean="0"/>
              <a:t>nd </a:t>
            </a:r>
            <a:r>
              <a:rPr lang="en-US" b="1" dirty="0" smtClean="0"/>
              <a:t>N</a:t>
            </a:r>
            <a:r>
              <a:rPr lang="en-US" dirty="0" smtClean="0"/>
              <a:t>eutron </a:t>
            </a:r>
            <a:r>
              <a:rPr lang="en-US" b="1" dirty="0" smtClean="0"/>
              <a:t>O</a:t>
            </a:r>
            <a:r>
              <a:rPr lang="en-US" dirty="0" smtClean="0"/>
              <a:t>pen </a:t>
            </a:r>
            <a:r>
              <a:rPr lang="en-US" b="1" dirty="0" smtClean="0"/>
              <a:t>S</a:t>
            </a:r>
            <a:r>
              <a:rPr lang="en-US" dirty="0" smtClean="0"/>
              <a:t>cience </a:t>
            </a:r>
            <a:r>
              <a:rPr lang="en-US" b="1" dirty="0" smtClean="0"/>
              <a:t>C</a:t>
            </a:r>
            <a:r>
              <a:rPr lang="en-US" dirty="0" smtClean="0"/>
              <a:t>loud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752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 August 2018 – PaNOSC + National RIs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A.Götz  on behalf of the PaNOSC cluster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12D3-3556-41BE-8D0F-0D9B6312090F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5343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 August 2018 – PaNOSC + National RIs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A.Götz  on behalf of the PaNOSC cluster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12D3-3556-41BE-8D0F-0D9B6312090F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164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 August 2018 – PaNOSC + National RIs</a:t>
            </a:r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A.Götz  on behalf of the PaNOSC cluster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12D3-3556-41BE-8D0F-0D9B6312090F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4901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 August 2018 – PaNOSC + National RIs</a:t>
            </a:r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A.Götz  on behalf of the PaNOSC cluster</a:t>
            </a:r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12D3-3556-41BE-8D0F-0D9B6312090F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6047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 August 2018 – PaNOSC + National RIs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A.Götz  on behalf of the PaNOSC cluster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12D3-3556-41BE-8D0F-0D9B6312090F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847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 August 2018 – PaNOSC + National RIs</a:t>
            </a:r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A.Götz  on behalf of the PaNOSC cluster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12D3-3556-41BE-8D0F-0D9B6312090F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2540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 August 2018 – PaNOSC + National RIs</a:t>
            </a:r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A.Götz  on behalf of the PaNOSC cluster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12D3-3556-41BE-8D0F-0D9B6312090F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8026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 August 2018 – PaNOSC + National RIs</a:t>
            </a:r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A.Götz  on behalf of the PaNOSC cluster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12D3-3556-41BE-8D0F-0D9B6312090F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5413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620528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749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22 August 2018 – PaNOSC + National RIs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78466" y="6356351"/>
            <a:ext cx="4485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A.Götz  on behalf of the PaNOSC cluster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50466" y="6356351"/>
            <a:ext cx="564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F12D3-3556-41BE-8D0F-0D9B6312090F}" type="slidenum">
              <a:rPr lang="fr-FR" smtClean="0"/>
              <a:t>‹#›</a:t>
            </a:fld>
            <a:endParaRPr lang="fr-FR" dirty="0"/>
          </a:p>
        </p:txBody>
      </p:sp>
      <p:pic>
        <p:nvPicPr>
          <p:cNvPr id="3074" name="Picture 2" descr="https://lh5.googleusercontent.com/ZmJgH0SoqxQJ0LA-v3Rb7WqRt9KO5MW6Z34Oe3WUvt_3nWcLDwQpmnBxjSTv3sQreW90kJou3O_z01RBBIdgyCNf-_rXDm7Ive_nnmIearfz_GCdO9h5BUk63mDr-JE4FVu0qz41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8691" y="182246"/>
            <a:ext cx="2032535" cy="733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7484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07/S1600576714027575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ill.eu/" TargetMode="External"/><Relationship Id="rId2" Type="http://schemas.openxmlformats.org/officeDocument/2006/relationships/hyperlink" Target="https://icat.esrf.fr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pan-data.eu/" TargetMode="External"/><Relationship Id="rId7" Type="http://schemas.openxmlformats.org/officeDocument/2006/relationships/hyperlink" Target="https://www.leaps-initiative.eu/" TargetMode="External"/><Relationship Id="rId2" Type="http://schemas.openxmlformats.org/officeDocument/2006/relationships/hyperlink" Target="http://pan-data.eu/sites/pan-data.eu/files/PaN-data-D2-1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ucall.eu/" TargetMode="External"/><Relationship Id="rId5" Type="http://schemas.openxmlformats.org/officeDocument/2006/relationships/hyperlink" Target="http://www.calipsoplus.eu/" TargetMode="External"/><Relationship Id="rId4" Type="http://schemas.openxmlformats.org/officeDocument/2006/relationships/hyperlink" Target="http://sine2020.eu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oi.esrf.fr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96644" y="2678818"/>
            <a:ext cx="8775906" cy="1135536"/>
          </a:xfrm>
        </p:spPr>
        <p:txBody>
          <a:bodyPr>
            <a:noAutofit/>
          </a:bodyPr>
          <a:lstStyle/>
          <a:p>
            <a:r>
              <a:rPr lang="en-US" sz="4400" b="1" dirty="0" smtClean="0"/>
              <a:t>Photon </a:t>
            </a:r>
            <a:r>
              <a:rPr lang="en-US" sz="4400" dirty="0" smtClean="0"/>
              <a:t>and</a:t>
            </a:r>
            <a:r>
              <a:rPr lang="en-US" sz="4400" b="1" dirty="0" smtClean="0"/>
              <a:t> Neutron facilities </a:t>
            </a:r>
            <a:r>
              <a:rPr lang="en-US" sz="4400" dirty="0" smtClean="0"/>
              <a:t>in</a:t>
            </a:r>
            <a:r>
              <a:rPr lang="en-US" sz="4400" b="1" dirty="0" smtClean="0"/>
              <a:t> EOSC</a:t>
            </a:r>
            <a:endParaRPr lang="en-US" sz="44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02418" y="4935794"/>
            <a:ext cx="8012931" cy="1264981"/>
          </a:xfrm>
        </p:spPr>
        <p:txBody>
          <a:bodyPr>
            <a:normAutofit/>
          </a:bodyPr>
          <a:lstStyle/>
          <a:p>
            <a:r>
              <a:rPr lang="en-US" sz="4000" b="1" dirty="0" err="1">
                <a:solidFill>
                  <a:srgbClr val="0070C0"/>
                </a:solidFill>
              </a:rPr>
              <a:t>PaNOSC</a:t>
            </a:r>
            <a:r>
              <a:rPr lang="en-US" sz="4000" b="1" dirty="0">
                <a:solidFill>
                  <a:srgbClr val="0070C0"/>
                </a:solidFill>
              </a:rPr>
              <a:t> and National </a:t>
            </a:r>
            <a:r>
              <a:rPr lang="en-US" sz="4000" b="1" dirty="0" smtClean="0">
                <a:solidFill>
                  <a:srgbClr val="0070C0"/>
                </a:solidFill>
              </a:rPr>
              <a:t>RIs</a:t>
            </a:r>
            <a:endParaRPr lang="en-GB" sz="4000" dirty="0">
              <a:solidFill>
                <a:srgbClr val="0070C0"/>
              </a:solidFill>
            </a:endParaRPr>
          </a:p>
        </p:txBody>
      </p:sp>
      <p:pic>
        <p:nvPicPr>
          <p:cNvPr id="1026" name="Picture 2" descr="https://lh5.googleusercontent.com/ZmJgH0SoqxQJ0LA-v3Rb7WqRt9KO5MW6Z34Oe3WUvt_3nWcLDwQpmnBxjSTv3sQreW90kJou3O_z01RBBIdgyCNf-_rXDm7Ive_nnmIearfz_GCdO9h5BUk63mDr-JE4FVu0qz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802" y="58096"/>
            <a:ext cx="6124575" cy="220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 August 2018 – PaNOSC + National RIs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12D3-3556-41BE-8D0F-0D9B6312090F}" type="slidenum">
              <a:rPr lang="fr-FR" smtClean="0"/>
              <a:t>1</a:t>
            </a:fld>
            <a:endParaRPr lang="fr-FR" dirty="0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378466" y="6356351"/>
            <a:ext cx="4485373" cy="365125"/>
          </a:xfrm>
        </p:spPr>
        <p:txBody>
          <a:bodyPr/>
          <a:lstStyle/>
          <a:p>
            <a:r>
              <a:rPr lang="en-US" smtClean="0"/>
              <a:t>A.Götz  on behalf of the PaNOSC cluster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250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all" spc="-1" dirty="0" err="1" smtClean="0">
                <a:solidFill>
                  <a:srgbClr val="000000"/>
                </a:solidFill>
                <a:latin typeface="Century Gothic"/>
              </a:rPr>
              <a:t>PaNOSC</a:t>
            </a:r>
            <a:r>
              <a:rPr lang="en-US" b="1" cap="all" spc="-1" dirty="0" smtClean="0">
                <a:solidFill>
                  <a:srgbClr val="000000"/>
                </a:solidFill>
                <a:latin typeface="Century Gothic"/>
              </a:rPr>
              <a:t> Work packages effort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59278" y="1969318"/>
            <a:ext cx="6673487" cy="3778341"/>
          </a:xfrm>
        </p:spPr>
        <p:txBody>
          <a:bodyPr>
            <a:normAutofit fontScale="92500" lnSpcReduction="20000"/>
          </a:bodyPr>
          <a:lstStyle/>
          <a:p>
            <a:pPr indent="-22788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 smtClean="0">
                <a:solidFill>
                  <a:srgbClr val="000000"/>
                </a:solidFill>
              </a:rPr>
              <a:t>WP1 – Management (64)</a:t>
            </a:r>
          </a:p>
          <a:p>
            <a:pPr indent="-22788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 smtClean="0">
                <a:solidFill>
                  <a:srgbClr val="000000"/>
                </a:solidFill>
              </a:rPr>
              <a:t>WP2 – Data policy and stewardship (76)</a:t>
            </a:r>
          </a:p>
          <a:p>
            <a:pPr indent="-22788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 smtClean="0">
                <a:solidFill>
                  <a:srgbClr val="000000"/>
                </a:solidFill>
              </a:rPr>
              <a:t>WP3 – Data catalogue services </a:t>
            </a:r>
            <a:r>
              <a:rPr lang="en-US" spc="-1" dirty="0">
                <a:solidFill>
                  <a:srgbClr val="000000"/>
                </a:solidFill>
              </a:rPr>
              <a:t>(</a:t>
            </a:r>
            <a:r>
              <a:rPr lang="en-US" spc="-1" dirty="0" smtClean="0">
                <a:solidFill>
                  <a:srgbClr val="000000"/>
                </a:solidFill>
              </a:rPr>
              <a:t>291)</a:t>
            </a:r>
          </a:p>
          <a:p>
            <a:pPr indent="-22788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 smtClean="0">
                <a:solidFill>
                  <a:srgbClr val="000000"/>
                </a:solidFill>
              </a:rPr>
              <a:t>WP4 – Data analysis services (309)</a:t>
            </a:r>
          </a:p>
          <a:p>
            <a:pPr indent="-22788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 smtClean="0">
                <a:solidFill>
                  <a:srgbClr val="000000"/>
                </a:solidFill>
              </a:rPr>
              <a:t>WP5 </a:t>
            </a:r>
            <a:r>
              <a:rPr lang="en-US" spc="-1" dirty="0">
                <a:solidFill>
                  <a:srgbClr val="000000"/>
                </a:solidFill>
              </a:rPr>
              <a:t>–</a:t>
            </a:r>
            <a:r>
              <a:rPr lang="en-US" spc="-1" dirty="0" smtClean="0">
                <a:solidFill>
                  <a:srgbClr val="000000"/>
                </a:solidFill>
              </a:rPr>
              <a:t> Virtual Neutron and X-ray lab </a:t>
            </a:r>
            <a:r>
              <a:rPr lang="en-US" spc="-1" dirty="0">
                <a:solidFill>
                  <a:srgbClr val="000000"/>
                </a:solidFill>
              </a:rPr>
              <a:t>(</a:t>
            </a:r>
            <a:r>
              <a:rPr lang="en-US" spc="-1" dirty="0" smtClean="0">
                <a:solidFill>
                  <a:srgbClr val="000000"/>
                </a:solidFill>
              </a:rPr>
              <a:t>219)</a:t>
            </a:r>
          </a:p>
          <a:p>
            <a:pPr indent="-22788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 smtClean="0">
                <a:solidFill>
                  <a:srgbClr val="000000"/>
                </a:solidFill>
              </a:rPr>
              <a:t>WP6 – EOSC integration (192)</a:t>
            </a:r>
          </a:p>
          <a:p>
            <a:pPr indent="-22788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 smtClean="0">
                <a:solidFill>
                  <a:srgbClr val="000000"/>
                </a:solidFill>
              </a:rPr>
              <a:t>WP7 – Sustainability </a:t>
            </a:r>
            <a:r>
              <a:rPr lang="en-US" spc="-1" dirty="0">
                <a:solidFill>
                  <a:srgbClr val="000000"/>
                </a:solidFill>
              </a:rPr>
              <a:t>(</a:t>
            </a:r>
            <a:r>
              <a:rPr lang="en-US" spc="-1" dirty="0" smtClean="0">
                <a:solidFill>
                  <a:srgbClr val="000000"/>
                </a:solidFill>
              </a:rPr>
              <a:t>56)</a:t>
            </a:r>
          </a:p>
          <a:p>
            <a:pPr indent="-22788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 smtClean="0">
                <a:solidFill>
                  <a:srgbClr val="000000"/>
                </a:solidFill>
              </a:rPr>
              <a:t>WP8 – User training (108)</a:t>
            </a:r>
          </a:p>
          <a:p>
            <a:pPr indent="-22788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 smtClean="0">
                <a:solidFill>
                  <a:srgbClr val="000000"/>
                </a:solidFill>
              </a:rPr>
              <a:t>WP9 – Outreach </a:t>
            </a:r>
            <a:r>
              <a:rPr lang="en-US" spc="-1" dirty="0">
                <a:solidFill>
                  <a:srgbClr val="000000"/>
                </a:solidFill>
              </a:rPr>
              <a:t>(</a:t>
            </a:r>
            <a:r>
              <a:rPr lang="en-US" spc="-1" dirty="0" smtClean="0">
                <a:solidFill>
                  <a:srgbClr val="000000"/>
                </a:solidFill>
              </a:rPr>
              <a:t>70)</a:t>
            </a:r>
            <a:endParaRPr lang="en-US" spc="-1" dirty="0">
              <a:solidFill>
                <a:srgbClr val="000000"/>
              </a:solidFill>
            </a:endParaRPr>
          </a:p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12D3-3556-41BE-8D0F-0D9B6312090F}" type="slidenum">
              <a:rPr lang="fr-FR" smtClean="0"/>
              <a:t>10</a:t>
            </a:fld>
            <a:endParaRPr lang="fr-FR" dirty="0"/>
          </a:p>
        </p:txBody>
      </p:sp>
      <p:sp>
        <p:nvSpPr>
          <p:cNvPr id="8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749816" cy="365125"/>
          </a:xfrm>
        </p:spPr>
        <p:txBody>
          <a:bodyPr/>
          <a:lstStyle/>
          <a:p>
            <a:r>
              <a:rPr lang="en-US" smtClean="0"/>
              <a:t>22 August 2018 – PaNOSC + National RIs</a:t>
            </a:r>
            <a:endParaRPr lang="fr-FR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378466" y="6317162"/>
            <a:ext cx="4485373" cy="365125"/>
          </a:xfrm>
        </p:spPr>
        <p:txBody>
          <a:bodyPr/>
          <a:lstStyle/>
          <a:p>
            <a:r>
              <a:rPr lang="en-US" smtClean="0"/>
              <a:t>A.Götz  on behalf of the PaNOSC cluster</a:t>
            </a:r>
            <a:endParaRPr lang="fr-FR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384" y="4101739"/>
            <a:ext cx="3615574" cy="264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65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28650" y="3087329"/>
            <a:ext cx="7886699" cy="3175818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latin typeface="Century Gothic" panose="020B0502020202020204" pitchFamily="34" charset="0"/>
              </a:rPr>
              <a:t>Data </a:t>
            </a:r>
            <a:r>
              <a:rPr lang="fr-FR" b="1" dirty="0" err="1" smtClean="0">
                <a:latin typeface="Century Gothic" panose="020B0502020202020204" pitchFamily="34" charset="0"/>
              </a:rPr>
              <a:t>Policies</a:t>
            </a:r>
            <a:endParaRPr lang="fr-FR" b="1" dirty="0">
              <a:latin typeface="Century Gothic" panose="020B0502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43752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 smtClean="0"/>
              <a:t>2008 – </a:t>
            </a:r>
            <a:r>
              <a:rPr lang="en-GB" dirty="0" err="1" smtClean="0"/>
              <a:t>PaNData</a:t>
            </a:r>
            <a:r>
              <a:rPr lang="en-GB" dirty="0" smtClean="0"/>
              <a:t> policy framework</a:t>
            </a:r>
          </a:p>
          <a:p>
            <a:pPr lvl="1"/>
            <a:r>
              <a:rPr lang="en-GB" dirty="0" smtClean="0"/>
              <a:t>Adoption by several facilities (ILL, ESRF, PSI, ELETTRA, HZB, …)</a:t>
            </a:r>
          </a:p>
          <a:p>
            <a:pPr lvl="1"/>
            <a:r>
              <a:rPr lang="en-GB" dirty="0" smtClean="0"/>
              <a:t>Align user experience about policy</a:t>
            </a:r>
          </a:p>
          <a:p>
            <a:pPr lvl="1"/>
            <a:endParaRPr lang="en-GB" dirty="0" smtClean="0"/>
          </a:p>
          <a:p>
            <a:r>
              <a:rPr lang="en-GB" dirty="0" err="1" smtClean="0"/>
              <a:t>PaNOSC</a:t>
            </a:r>
            <a:r>
              <a:rPr lang="en-GB" dirty="0" smtClean="0"/>
              <a:t>: updated Data Policy framework:</a:t>
            </a:r>
          </a:p>
          <a:p>
            <a:pPr lvl="1"/>
            <a:r>
              <a:rPr lang="en-GB" dirty="0" smtClean="0"/>
              <a:t>Lessons learned from the community</a:t>
            </a:r>
          </a:p>
          <a:p>
            <a:pPr lvl="1"/>
            <a:r>
              <a:rPr lang="en-GB" dirty="0" smtClean="0"/>
              <a:t>Better understanding of FAIR </a:t>
            </a:r>
          </a:p>
          <a:p>
            <a:pPr lvl="1"/>
            <a:r>
              <a:rPr lang="en-GB" dirty="0" smtClean="0"/>
              <a:t>Align with other EOSC projects/clusters work on DP.</a:t>
            </a:r>
          </a:p>
          <a:p>
            <a:r>
              <a:rPr lang="en-GB" dirty="0" smtClean="0"/>
              <a:t>Common guidelines</a:t>
            </a:r>
          </a:p>
          <a:p>
            <a:pPr lvl="1"/>
            <a:r>
              <a:rPr lang="en-GB" dirty="0" smtClean="0"/>
              <a:t>Minting DOIs, long term archiving, downloading and citing data, ….</a:t>
            </a:r>
          </a:p>
          <a:p>
            <a:r>
              <a:rPr lang="en-GB" dirty="0" smtClean="0"/>
              <a:t>Implementing DMP template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12D3-3556-41BE-8D0F-0D9B6312090F}" type="slidenum">
              <a:rPr lang="fr-FR" smtClean="0"/>
              <a:t>11</a:t>
            </a:fld>
            <a:endParaRPr lang="fr-FR" dirty="0"/>
          </a:p>
        </p:txBody>
      </p:sp>
      <p:sp>
        <p:nvSpPr>
          <p:cNvPr id="9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749816" cy="365125"/>
          </a:xfrm>
        </p:spPr>
        <p:txBody>
          <a:bodyPr/>
          <a:lstStyle/>
          <a:p>
            <a:r>
              <a:rPr lang="en-US" smtClean="0"/>
              <a:t>22 August 2018 – PaNOSC + National RIs</a:t>
            </a:r>
            <a:endParaRPr lang="fr-FR" dirty="0"/>
          </a:p>
        </p:txBody>
      </p:sp>
      <p:sp>
        <p:nvSpPr>
          <p:cNvPr id="10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378466" y="6317162"/>
            <a:ext cx="4485373" cy="365125"/>
          </a:xfrm>
        </p:spPr>
        <p:txBody>
          <a:bodyPr/>
          <a:lstStyle/>
          <a:p>
            <a:r>
              <a:rPr lang="en-US" smtClean="0"/>
              <a:t>A.Götz  on behalf of the PaNOSC cluster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7051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28650" y="3087329"/>
            <a:ext cx="7886699" cy="3175818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latin typeface="Century Gothic" panose="020B0502020202020204" pitchFamily="34" charset="0"/>
              </a:rPr>
              <a:t>Data </a:t>
            </a:r>
            <a:r>
              <a:rPr lang="fr-FR" b="1" dirty="0" err="1" smtClean="0">
                <a:latin typeface="Century Gothic" panose="020B0502020202020204" pitchFamily="34" charset="0"/>
              </a:rPr>
              <a:t>Policies</a:t>
            </a:r>
            <a:endParaRPr lang="fr-FR" b="1" dirty="0">
              <a:latin typeface="Century Gothic" panose="020B0502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4375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err="1" smtClean="0"/>
              <a:t>PaNOSC</a:t>
            </a:r>
            <a:r>
              <a:rPr lang="en-GB" dirty="0" smtClean="0"/>
              <a:t> and National RIs collaboration </a:t>
            </a:r>
          </a:p>
          <a:p>
            <a:pPr marL="0" indent="0">
              <a:buNone/>
            </a:pPr>
            <a:endParaRPr lang="en-GB" dirty="0" smtClean="0"/>
          </a:p>
          <a:p>
            <a:pPr lvl="1"/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IDEAS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Adapt and adopt </a:t>
            </a:r>
            <a:r>
              <a:rPr lang="en-GB" dirty="0" err="1" smtClean="0"/>
              <a:t>PaNOSC</a:t>
            </a:r>
            <a:r>
              <a:rPr lang="en-GB" dirty="0" smtClean="0"/>
              <a:t> Open Data policy</a:t>
            </a:r>
          </a:p>
          <a:p>
            <a:r>
              <a:rPr lang="en-GB" dirty="0" smtClean="0"/>
              <a:t>Implement long term archiving, DOIs,</a:t>
            </a:r>
          </a:p>
          <a:p>
            <a:r>
              <a:rPr lang="en-GB" dirty="0" smtClean="0"/>
              <a:t>Adopt DMP template 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12D3-3556-41BE-8D0F-0D9B6312090F}" type="slidenum">
              <a:rPr lang="fr-FR" smtClean="0"/>
              <a:t>12</a:t>
            </a:fld>
            <a:endParaRPr lang="fr-FR" dirty="0"/>
          </a:p>
        </p:txBody>
      </p:sp>
      <p:sp>
        <p:nvSpPr>
          <p:cNvPr id="9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749816" cy="365125"/>
          </a:xfrm>
        </p:spPr>
        <p:txBody>
          <a:bodyPr/>
          <a:lstStyle/>
          <a:p>
            <a:r>
              <a:rPr lang="en-US" smtClean="0"/>
              <a:t>22 August 2018 – PaNOSC + National RIs</a:t>
            </a:r>
            <a:endParaRPr lang="fr-FR" dirty="0"/>
          </a:p>
        </p:txBody>
      </p:sp>
      <p:sp>
        <p:nvSpPr>
          <p:cNvPr id="10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378466" y="6317162"/>
            <a:ext cx="4485373" cy="365125"/>
          </a:xfrm>
        </p:spPr>
        <p:txBody>
          <a:bodyPr/>
          <a:lstStyle/>
          <a:p>
            <a:r>
              <a:rPr lang="en-US" smtClean="0"/>
              <a:t>A.Götz  on behalf of the PaNOSC cluster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677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0244" y="3265710"/>
            <a:ext cx="8205106" cy="2850476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latin typeface="Century Gothic" panose="020B0502020202020204" pitchFamily="34" charset="0"/>
              </a:rPr>
              <a:t>Data + </a:t>
            </a:r>
            <a:r>
              <a:rPr lang="fr-FR" b="1" dirty="0" err="1" smtClean="0">
                <a:latin typeface="Century Gothic" panose="020B0502020202020204" pitchFamily="34" charset="0"/>
              </a:rPr>
              <a:t>Metadata</a:t>
            </a:r>
            <a:endParaRPr lang="fr-FR" b="1" dirty="0">
              <a:latin typeface="Century Gothic" panose="020B0502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10243" y="1825624"/>
            <a:ext cx="8539843" cy="453072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 smtClean="0"/>
              <a:t>2015 – Nexus data </a:t>
            </a:r>
            <a:r>
              <a:rPr lang="en-GB" dirty="0"/>
              <a:t>format </a:t>
            </a:r>
            <a:r>
              <a:rPr lang="en-GB" sz="2200" dirty="0" smtClean="0">
                <a:hlinkClick r:id="rId2"/>
              </a:rPr>
              <a:t>https</a:t>
            </a:r>
            <a:r>
              <a:rPr lang="en-GB" sz="2200" dirty="0">
                <a:hlinkClick r:id="rId2"/>
              </a:rPr>
              <a:t>://</a:t>
            </a:r>
            <a:r>
              <a:rPr lang="en-GB" sz="2200" dirty="0" smtClean="0">
                <a:hlinkClick r:id="rId2"/>
              </a:rPr>
              <a:t>doi.org/10.1107/S1600576714027575</a:t>
            </a:r>
            <a:endParaRPr lang="en-GB" dirty="0" smtClean="0"/>
          </a:p>
          <a:p>
            <a:pPr lvl="1"/>
            <a:r>
              <a:rPr lang="en-GB" dirty="0" smtClean="0"/>
              <a:t>Nexus is the de facto standard (</a:t>
            </a:r>
            <a:r>
              <a:rPr lang="en-GB" i="1" dirty="0" smtClean="0"/>
              <a:t>What else ?)</a:t>
            </a:r>
          </a:p>
          <a:p>
            <a:pPr lvl="1"/>
            <a:r>
              <a:rPr lang="en-US" dirty="0" smtClean="0"/>
              <a:t>Adopted by most synchrotrons</a:t>
            </a:r>
            <a:endParaRPr lang="en-GB" dirty="0" smtClean="0"/>
          </a:p>
          <a:p>
            <a:pPr lvl="1"/>
            <a:r>
              <a:rPr lang="en-US" dirty="0" smtClean="0"/>
              <a:t>Not perfect but continuously improving</a:t>
            </a:r>
            <a:endParaRPr lang="en-GB" dirty="0" smtClean="0"/>
          </a:p>
          <a:p>
            <a:pPr lvl="1"/>
            <a:endParaRPr lang="en-GB" dirty="0" smtClean="0"/>
          </a:p>
          <a:p>
            <a:r>
              <a:rPr lang="en-GB" dirty="0" err="1" smtClean="0"/>
              <a:t>PaNOSC</a:t>
            </a:r>
            <a:r>
              <a:rPr lang="en-GB" dirty="0" smtClean="0"/>
              <a:t>: adopted Nexus as standard:</a:t>
            </a:r>
          </a:p>
          <a:p>
            <a:pPr lvl="1"/>
            <a:r>
              <a:rPr lang="en-GB" dirty="0" smtClean="0"/>
              <a:t>Lessons learned from the community</a:t>
            </a:r>
          </a:p>
          <a:p>
            <a:pPr lvl="1"/>
            <a:r>
              <a:rPr lang="en-US" dirty="0" smtClean="0"/>
              <a:t>Work closely with Nexus Committee (NIAC)</a:t>
            </a:r>
            <a:endParaRPr lang="en-GB" dirty="0" smtClean="0"/>
          </a:p>
          <a:p>
            <a:pPr lvl="1"/>
            <a:r>
              <a:rPr lang="en-GB" dirty="0" smtClean="0"/>
              <a:t>Collect rich metadata on all experiments</a:t>
            </a:r>
          </a:p>
          <a:p>
            <a:pPr lvl="1"/>
            <a:r>
              <a:rPr lang="en-US" dirty="0"/>
              <a:t>FAIR principles require rich </a:t>
            </a:r>
            <a:r>
              <a:rPr lang="en-US" dirty="0" smtClean="0"/>
              <a:t>metadata</a:t>
            </a:r>
            <a:endParaRPr lang="en-GB" dirty="0" smtClean="0"/>
          </a:p>
          <a:p>
            <a:r>
              <a:rPr lang="en-GB" dirty="0" smtClean="0"/>
              <a:t>Common guidelines</a:t>
            </a:r>
          </a:p>
          <a:p>
            <a:pPr lvl="1"/>
            <a:r>
              <a:rPr lang="en-GB" dirty="0" smtClean="0"/>
              <a:t>Define new metadata standards where missing, share metadata catalogues or definitions based on Nexus, ….</a:t>
            </a:r>
          </a:p>
          <a:p>
            <a:r>
              <a:rPr lang="en-GB" dirty="0" smtClean="0"/>
              <a:t>Store data in HDF5 with Nexus conventions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12D3-3556-41BE-8D0F-0D9B6312090F}" type="slidenum">
              <a:rPr lang="fr-FR" smtClean="0"/>
              <a:t>13</a:t>
            </a:fld>
            <a:endParaRPr lang="fr-FR" dirty="0"/>
          </a:p>
        </p:txBody>
      </p:sp>
      <p:sp>
        <p:nvSpPr>
          <p:cNvPr id="9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749816" cy="365125"/>
          </a:xfrm>
        </p:spPr>
        <p:txBody>
          <a:bodyPr/>
          <a:lstStyle/>
          <a:p>
            <a:r>
              <a:rPr lang="en-US" smtClean="0"/>
              <a:t>22 August 2018 – PaNOSC + National RIs</a:t>
            </a:r>
            <a:endParaRPr lang="fr-FR" dirty="0"/>
          </a:p>
        </p:txBody>
      </p:sp>
      <p:sp>
        <p:nvSpPr>
          <p:cNvPr id="10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378466" y="6317162"/>
            <a:ext cx="4485373" cy="365125"/>
          </a:xfrm>
        </p:spPr>
        <p:txBody>
          <a:bodyPr/>
          <a:lstStyle/>
          <a:p>
            <a:r>
              <a:rPr lang="en-US" smtClean="0"/>
              <a:t>A.Götz  on behalf of the PaNOSC cluster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037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0244" y="3265710"/>
            <a:ext cx="8205106" cy="2850476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latin typeface="Century Gothic" panose="020B0502020202020204" pitchFamily="34" charset="0"/>
              </a:rPr>
              <a:t>Data + </a:t>
            </a:r>
            <a:r>
              <a:rPr lang="fr-FR" b="1" dirty="0" err="1" smtClean="0">
                <a:latin typeface="Century Gothic" panose="020B0502020202020204" pitchFamily="34" charset="0"/>
              </a:rPr>
              <a:t>Metadata</a:t>
            </a:r>
            <a:endParaRPr lang="fr-FR" b="1" dirty="0">
              <a:latin typeface="Century Gothic" panose="020B0502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10243" y="1825624"/>
            <a:ext cx="8539843" cy="45307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err="1"/>
              <a:t>PaNOSC</a:t>
            </a:r>
            <a:r>
              <a:rPr lang="en-GB" dirty="0"/>
              <a:t> and National RIs collaboration </a:t>
            </a:r>
          </a:p>
          <a:p>
            <a:pPr marL="457200" lvl="1" indent="0">
              <a:buNone/>
            </a:pPr>
            <a:endParaRPr lang="en-GB" dirty="0" smtClean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US" dirty="0" smtClean="0"/>
              <a:t>IDEAS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Adopt </a:t>
            </a:r>
            <a:r>
              <a:rPr lang="en-US" dirty="0" err="1" smtClean="0"/>
              <a:t>NeXus</a:t>
            </a:r>
            <a:r>
              <a:rPr lang="en-US" dirty="0" smtClean="0"/>
              <a:t>, collect metadata</a:t>
            </a:r>
          </a:p>
          <a:p>
            <a:r>
              <a:rPr lang="en-US" dirty="0" smtClean="0"/>
              <a:t>Contribute to </a:t>
            </a:r>
            <a:r>
              <a:rPr lang="en-US" dirty="0" err="1" smtClean="0"/>
              <a:t>NeXus</a:t>
            </a:r>
            <a:r>
              <a:rPr lang="en-US" dirty="0" smtClean="0"/>
              <a:t> definitions</a:t>
            </a:r>
          </a:p>
          <a:p>
            <a:r>
              <a:rPr lang="en-US" dirty="0" err="1" smtClean="0"/>
              <a:t>Generalise</a:t>
            </a:r>
            <a:r>
              <a:rPr lang="en-US" dirty="0" smtClean="0"/>
              <a:t> the use of HDF5 + tools e.g. web browser</a:t>
            </a:r>
            <a:endParaRPr lang="en-GB" dirty="0" smtClean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12D3-3556-41BE-8D0F-0D9B6312090F}" type="slidenum">
              <a:rPr lang="fr-FR" smtClean="0"/>
              <a:t>14</a:t>
            </a:fld>
            <a:endParaRPr lang="fr-FR" dirty="0"/>
          </a:p>
        </p:txBody>
      </p:sp>
      <p:sp>
        <p:nvSpPr>
          <p:cNvPr id="9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749816" cy="365125"/>
          </a:xfrm>
        </p:spPr>
        <p:txBody>
          <a:bodyPr/>
          <a:lstStyle/>
          <a:p>
            <a:r>
              <a:rPr lang="en-US" smtClean="0"/>
              <a:t>22 August 2018 – PaNOSC + National RIs</a:t>
            </a:r>
            <a:endParaRPr lang="fr-FR" dirty="0"/>
          </a:p>
        </p:txBody>
      </p:sp>
      <p:sp>
        <p:nvSpPr>
          <p:cNvPr id="10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378466" y="6317162"/>
            <a:ext cx="4485373" cy="365125"/>
          </a:xfrm>
        </p:spPr>
        <p:txBody>
          <a:bodyPr/>
          <a:lstStyle/>
          <a:p>
            <a:r>
              <a:rPr lang="en-US" smtClean="0"/>
              <a:t>A.Götz  on behalf of the PaNOSC cluster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285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8650" y="3443591"/>
            <a:ext cx="7886699" cy="2733372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latin typeface="Century Gothic" panose="020B0502020202020204" pitchFamily="34" charset="0"/>
              </a:rPr>
              <a:t>Data Catalogues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 smtClean="0">
                <a:hlinkClick r:id="rId2"/>
              </a:rPr>
              <a:t>https://icat.esrf.fr</a:t>
            </a:r>
            <a:r>
              <a:rPr lang="en-GB" dirty="0" smtClean="0"/>
              <a:t> </a:t>
            </a:r>
          </a:p>
          <a:p>
            <a:pPr marL="0" indent="0">
              <a:buNone/>
            </a:pPr>
            <a:r>
              <a:rPr lang="en-GB" dirty="0" smtClean="0">
                <a:hlinkClick r:id="rId3"/>
              </a:rPr>
              <a:t>https://data.ill.eu</a:t>
            </a:r>
            <a:r>
              <a:rPr lang="en-GB" dirty="0" smtClean="0"/>
              <a:t> …</a:t>
            </a:r>
          </a:p>
          <a:p>
            <a:pPr marL="0" indent="0">
              <a:buNone/>
            </a:pPr>
            <a:r>
              <a:rPr lang="en-GB" dirty="0" smtClean="0"/>
              <a:t>Standard metadata available via OAI-PMH (service provided by </a:t>
            </a:r>
            <a:r>
              <a:rPr lang="en-GB" dirty="0" err="1" smtClean="0"/>
              <a:t>DataCite</a:t>
            </a:r>
            <a:r>
              <a:rPr lang="en-GB" dirty="0" smtClean="0"/>
              <a:t>) indexed by </a:t>
            </a:r>
            <a:r>
              <a:rPr lang="en-GB" dirty="0" err="1" smtClean="0"/>
              <a:t>OpenAIRE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Development of an API to allow federation of metadata catalogues and exposure of metadata relevant for the area.</a:t>
            </a:r>
          </a:p>
          <a:p>
            <a:r>
              <a:rPr lang="en-GB" dirty="0"/>
              <a:t>Provisioning Federated </a:t>
            </a:r>
            <a:r>
              <a:rPr lang="en-GB" dirty="0" smtClean="0"/>
              <a:t>Search</a:t>
            </a:r>
          </a:p>
          <a:p>
            <a:pPr lvl="1"/>
            <a:r>
              <a:rPr lang="en-GB" dirty="0" smtClean="0"/>
              <a:t>Linked with EOSC-Hub data catalogue(s)</a:t>
            </a:r>
          </a:p>
          <a:p>
            <a:pPr lvl="1"/>
            <a:r>
              <a:rPr lang="en-GB" dirty="0"/>
              <a:t>S</a:t>
            </a:r>
            <a:r>
              <a:rPr lang="en-GB" dirty="0" smtClean="0"/>
              <a:t>earching </a:t>
            </a:r>
            <a:r>
              <a:rPr lang="en-GB" dirty="0"/>
              <a:t>all </a:t>
            </a:r>
            <a:r>
              <a:rPr lang="en-GB" dirty="0" err="1"/>
              <a:t>PaNOSC</a:t>
            </a:r>
            <a:r>
              <a:rPr lang="en-GB" dirty="0"/>
              <a:t> partner sites for available </a:t>
            </a:r>
            <a:r>
              <a:rPr lang="en-GB" dirty="0" smtClean="0"/>
              <a:t>datasets</a:t>
            </a:r>
          </a:p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12D3-3556-41BE-8D0F-0D9B6312090F}" type="slidenum">
              <a:rPr lang="fr-FR" smtClean="0"/>
              <a:t>15</a:t>
            </a:fld>
            <a:endParaRPr lang="fr-FR" dirty="0"/>
          </a:p>
        </p:txBody>
      </p:sp>
      <p:sp>
        <p:nvSpPr>
          <p:cNvPr id="10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749816" cy="365125"/>
          </a:xfrm>
        </p:spPr>
        <p:txBody>
          <a:bodyPr/>
          <a:lstStyle/>
          <a:p>
            <a:r>
              <a:rPr lang="en-US" smtClean="0"/>
              <a:t>22 August 2018 – PaNOSC + National RIs</a:t>
            </a:r>
            <a:endParaRPr lang="fr-FR" dirty="0"/>
          </a:p>
        </p:txBody>
      </p:sp>
      <p:sp>
        <p:nvSpPr>
          <p:cNvPr id="11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378466" y="6317162"/>
            <a:ext cx="4485373" cy="365125"/>
          </a:xfrm>
        </p:spPr>
        <p:txBody>
          <a:bodyPr/>
          <a:lstStyle/>
          <a:p>
            <a:r>
              <a:rPr lang="en-US" smtClean="0"/>
              <a:t>A.Götz  on behalf of the PaNOSC cluster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378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8650" y="3443591"/>
            <a:ext cx="7886699" cy="2733372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latin typeface="Century Gothic" panose="020B0502020202020204" pitchFamily="34" charset="0"/>
              </a:rPr>
              <a:t>Data Catalogues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 err="1"/>
              <a:t>PaNOSC</a:t>
            </a:r>
            <a:r>
              <a:rPr lang="en-GB" dirty="0"/>
              <a:t> and National RIs collaboration 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IDEAS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Contribute to and adopt common cross-site API</a:t>
            </a:r>
          </a:p>
          <a:p>
            <a:r>
              <a:rPr lang="en-GB" dirty="0" smtClean="0"/>
              <a:t>Port and deploy common API on top of local catalogues</a:t>
            </a:r>
          </a:p>
          <a:p>
            <a:r>
              <a:rPr lang="en-GB" dirty="0" smtClean="0"/>
              <a:t>Share solutions for catalogues e.g. ICAT, </a:t>
            </a:r>
            <a:r>
              <a:rPr lang="en-GB" dirty="0" err="1" smtClean="0"/>
              <a:t>SciCat</a:t>
            </a:r>
            <a:r>
              <a:rPr lang="en-GB" dirty="0" smtClean="0"/>
              <a:t>, ISPYB, …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12D3-3556-41BE-8D0F-0D9B6312090F}" type="slidenum">
              <a:rPr lang="fr-FR" smtClean="0"/>
              <a:t>16</a:t>
            </a:fld>
            <a:endParaRPr lang="fr-FR" dirty="0"/>
          </a:p>
        </p:txBody>
      </p:sp>
      <p:sp>
        <p:nvSpPr>
          <p:cNvPr id="10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749816" cy="365125"/>
          </a:xfrm>
        </p:spPr>
        <p:txBody>
          <a:bodyPr/>
          <a:lstStyle/>
          <a:p>
            <a:r>
              <a:rPr lang="en-US" smtClean="0"/>
              <a:t>22 August 2018 – PaNOSC + National RIs</a:t>
            </a:r>
            <a:endParaRPr lang="fr-FR" dirty="0"/>
          </a:p>
        </p:txBody>
      </p:sp>
      <p:sp>
        <p:nvSpPr>
          <p:cNvPr id="11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378466" y="6317162"/>
            <a:ext cx="4485373" cy="365125"/>
          </a:xfrm>
        </p:spPr>
        <p:txBody>
          <a:bodyPr/>
          <a:lstStyle/>
          <a:p>
            <a:r>
              <a:rPr lang="en-US" smtClean="0"/>
              <a:t>A.Götz  on behalf of the PaNOSC cluster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899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28650" y="3205316"/>
            <a:ext cx="7886699" cy="2971647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6472541" cy="1325563"/>
          </a:xfrm>
        </p:spPr>
        <p:txBody>
          <a:bodyPr/>
          <a:lstStyle/>
          <a:p>
            <a:r>
              <a:rPr lang="fr-FR" b="1" dirty="0" smtClean="0">
                <a:latin typeface="Century Gothic" panose="020B0502020202020204" pitchFamily="34" charset="0"/>
              </a:rPr>
              <a:t>Data </a:t>
            </a:r>
            <a:r>
              <a:rPr lang="fr-FR" b="1" dirty="0" err="1" smtClean="0">
                <a:latin typeface="Century Gothic" panose="020B0502020202020204" pitchFamily="34" charset="0"/>
              </a:rPr>
              <a:t>Analysis</a:t>
            </a:r>
            <a:r>
              <a:rPr lang="fr-FR" b="1" dirty="0" smtClean="0">
                <a:latin typeface="Century Gothic" panose="020B0502020202020204" pitchFamily="34" charset="0"/>
              </a:rPr>
              <a:t> Services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Enabling transition from measurements to insight and new science </a:t>
            </a: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sz="2000" dirty="0" smtClean="0"/>
              <a:t>Providing raw data is not enough … we also need to provide specific services for extracting scientific knowledge.</a:t>
            </a:r>
          </a:p>
          <a:p>
            <a:r>
              <a:rPr lang="en-US" dirty="0" smtClean="0"/>
              <a:t>Web remote desktop based analysis services</a:t>
            </a:r>
          </a:p>
          <a:p>
            <a:pPr lvl="1"/>
            <a:r>
              <a:rPr lang="en-US" dirty="0" smtClean="0"/>
              <a:t>Provide generic solution for analysis software </a:t>
            </a:r>
          </a:p>
          <a:p>
            <a:r>
              <a:rPr lang="en-US" dirty="0" smtClean="0"/>
              <a:t>Web notebook based analysis services</a:t>
            </a:r>
          </a:p>
          <a:p>
            <a:pPr lvl="1"/>
            <a:r>
              <a:rPr lang="en-US" dirty="0" smtClean="0"/>
              <a:t>Focus on reproducible and publishable data analysis 	</a:t>
            </a:r>
          </a:p>
          <a:p>
            <a:r>
              <a:rPr lang="en-US" dirty="0" smtClean="0"/>
              <a:t>Integration into EOSC service portfolio</a:t>
            </a:r>
          </a:p>
          <a:p>
            <a:r>
              <a:rPr lang="en-US" dirty="0" smtClean="0"/>
              <a:t>Moving from single facility to EOSC scope</a:t>
            </a:r>
          </a:p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12D3-3556-41BE-8D0F-0D9B6312090F}" type="slidenum">
              <a:rPr lang="fr-FR" smtClean="0"/>
              <a:t>17</a:t>
            </a:fld>
            <a:endParaRPr lang="fr-FR" dirty="0"/>
          </a:p>
        </p:txBody>
      </p:sp>
      <p:sp>
        <p:nvSpPr>
          <p:cNvPr id="9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749816" cy="365125"/>
          </a:xfrm>
        </p:spPr>
        <p:txBody>
          <a:bodyPr/>
          <a:lstStyle/>
          <a:p>
            <a:r>
              <a:rPr lang="en-US" smtClean="0"/>
              <a:t>22 August 2018 – PaNOSC + National RIs</a:t>
            </a:r>
            <a:endParaRPr lang="fr-FR" dirty="0"/>
          </a:p>
        </p:txBody>
      </p:sp>
      <p:sp>
        <p:nvSpPr>
          <p:cNvPr id="10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378466" y="6317162"/>
            <a:ext cx="4485373" cy="365125"/>
          </a:xfrm>
        </p:spPr>
        <p:txBody>
          <a:bodyPr/>
          <a:lstStyle/>
          <a:p>
            <a:r>
              <a:rPr lang="en-US" smtClean="0"/>
              <a:t>A.Götz  on behalf of the PaNOSC cluster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013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28650" y="3205316"/>
            <a:ext cx="7886699" cy="2971647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6472541" cy="1325563"/>
          </a:xfrm>
        </p:spPr>
        <p:txBody>
          <a:bodyPr/>
          <a:lstStyle/>
          <a:p>
            <a:r>
              <a:rPr lang="fr-FR" b="1" dirty="0" smtClean="0">
                <a:latin typeface="Century Gothic" panose="020B0502020202020204" pitchFamily="34" charset="0"/>
              </a:rPr>
              <a:t>Data </a:t>
            </a:r>
            <a:r>
              <a:rPr lang="fr-FR" b="1" dirty="0" err="1" smtClean="0">
                <a:latin typeface="Century Gothic" panose="020B0502020202020204" pitchFamily="34" charset="0"/>
              </a:rPr>
              <a:t>Analysis</a:t>
            </a:r>
            <a:r>
              <a:rPr lang="fr-FR" b="1" dirty="0" smtClean="0">
                <a:latin typeface="Century Gothic" panose="020B0502020202020204" pitchFamily="34" charset="0"/>
              </a:rPr>
              <a:t> Services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err="1"/>
              <a:t>PaNOSC</a:t>
            </a:r>
            <a:r>
              <a:rPr lang="en-GB" dirty="0"/>
              <a:t> and National RIs collaboration 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US" dirty="0" smtClean="0"/>
              <a:t>IDEAS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Develop new data analysis services</a:t>
            </a:r>
          </a:p>
          <a:p>
            <a:r>
              <a:rPr lang="en-US" dirty="0" smtClean="0"/>
              <a:t>Deploy common data services e.g. </a:t>
            </a:r>
            <a:r>
              <a:rPr lang="en-US" dirty="0" err="1" smtClean="0"/>
              <a:t>Jupyter</a:t>
            </a:r>
            <a:r>
              <a:rPr lang="en-US" dirty="0" smtClean="0"/>
              <a:t>, VMs</a:t>
            </a:r>
          </a:p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12D3-3556-41BE-8D0F-0D9B6312090F}" type="slidenum">
              <a:rPr lang="fr-FR" smtClean="0"/>
              <a:t>18</a:t>
            </a:fld>
            <a:endParaRPr lang="fr-FR" dirty="0"/>
          </a:p>
        </p:txBody>
      </p:sp>
      <p:sp>
        <p:nvSpPr>
          <p:cNvPr id="9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749816" cy="365125"/>
          </a:xfrm>
        </p:spPr>
        <p:txBody>
          <a:bodyPr/>
          <a:lstStyle/>
          <a:p>
            <a:r>
              <a:rPr lang="en-US" smtClean="0"/>
              <a:t>22 August 2018 – PaNOSC + National RIs</a:t>
            </a:r>
            <a:endParaRPr lang="fr-FR" dirty="0"/>
          </a:p>
        </p:txBody>
      </p:sp>
      <p:sp>
        <p:nvSpPr>
          <p:cNvPr id="10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378466" y="6317162"/>
            <a:ext cx="4485373" cy="365125"/>
          </a:xfrm>
        </p:spPr>
        <p:txBody>
          <a:bodyPr/>
          <a:lstStyle/>
          <a:p>
            <a:r>
              <a:rPr lang="en-US" smtClean="0"/>
              <a:t>A.Götz  on behalf of the PaNOSC cluster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518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entury Gothic" panose="020B0502020202020204" pitchFamily="34" charset="0"/>
              </a:rPr>
              <a:t>Simulation Services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65499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Simulations of the various parts and processes involved in complex experiments play an increasingly important role in the entire lifecycle of scientific data generated at RIs.</a:t>
            </a:r>
          </a:p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12D3-3556-41BE-8D0F-0D9B6312090F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628649" y="3615554"/>
            <a:ext cx="7886700" cy="2303465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Expose source, beamlines optics and scattering  simulations as cloud services </a:t>
            </a:r>
          </a:p>
          <a:p>
            <a:r>
              <a:rPr lang="en-US" dirty="0" smtClean="0"/>
              <a:t>Expose simulation data services in data analysis frameworks accessed via </a:t>
            </a:r>
            <a:r>
              <a:rPr lang="en-US" dirty="0" err="1" smtClean="0"/>
              <a:t>Jupyter</a:t>
            </a:r>
            <a:r>
              <a:rPr lang="en-US" dirty="0" smtClean="0"/>
              <a:t> notebooks or remote desktop solutions.</a:t>
            </a:r>
          </a:p>
          <a:p>
            <a:r>
              <a:rPr lang="en-US" dirty="0" smtClean="0"/>
              <a:t>Integration into EOSC service portfolio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749816" cy="365125"/>
          </a:xfrm>
        </p:spPr>
        <p:txBody>
          <a:bodyPr/>
          <a:lstStyle/>
          <a:p>
            <a:r>
              <a:rPr lang="en-US" smtClean="0"/>
              <a:t>22 August 2018 – PaNOSC + National RIs</a:t>
            </a:r>
            <a:endParaRPr lang="en-US" dirty="0"/>
          </a:p>
        </p:txBody>
      </p:sp>
      <p:sp>
        <p:nvSpPr>
          <p:cNvPr id="10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378466" y="6317162"/>
            <a:ext cx="4485373" cy="365125"/>
          </a:xfrm>
        </p:spPr>
        <p:txBody>
          <a:bodyPr/>
          <a:lstStyle/>
          <a:p>
            <a:r>
              <a:rPr lang="en-US" smtClean="0"/>
              <a:t>A.Götz  on behalf of the PaNOSC cluster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12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all" spc="-1" dirty="0" err="1" smtClean="0">
                <a:solidFill>
                  <a:srgbClr val="000000"/>
                </a:solidFill>
                <a:latin typeface="Century Gothic"/>
              </a:rPr>
              <a:t>PaNOSC</a:t>
            </a:r>
            <a:r>
              <a:rPr lang="en-US" b="1" cap="all" spc="-1" dirty="0" smtClean="0">
                <a:solidFill>
                  <a:srgbClr val="000000"/>
                </a:solidFill>
                <a:latin typeface="Century Gothic"/>
              </a:rPr>
              <a:t> Proposal</a:t>
            </a:r>
            <a:r>
              <a:rPr lang="en-US" b="1" spc="-1" dirty="0">
                <a:latin typeface="Arial"/>
              </a:rPr>
              <a:t/>
            </a:r>
            <a:br>
              <a:rPr lang="en-US" b="1" spc="-1" dirty="0">
                <a:latin typeface="Arial"/>
              </a:rPr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825625"/>
            <a:ext cx="8058150" cy="4653552"/>
          </a:xfrm>
        </p:spPr>
        <p:txBody>
          <a:bodyPr>
            <a:normAutofit fontScale="92500" lnSpcReduction="20000"/>
          </a:bodyPr>
          <a:lstStyle/>
          <a:p>
            <a:r>
              <a:rPr lang="en-US" b="1" spc="-1" dirty="0" smtClean="0">
                <a:solidFill>
                  <a:srgbClr val="000000"/>
                </a:solidFill>
              </a:rPr>
              <a:t>Partners : </a:t>
            </a:r>
            <a:r>
              <a:rPr lang="en-GB" u="sng" dirty="0" smtClean="0">
                <a:solidFill>
                  <a:srgbClr val="0070C0"/>
                </a:solidFill>
              </a:rPr>
              <a:t>ESRF</a:t>
            </a:r>
            <a:r>
              <a:rPr lang="en-GB" dirty="0" smtClean="0">
                <a:solidFill>
                  <a:srgbClr val="0070C0"/>
                </a:solidFill>
              </a:rPr>
              <a:t>, </a:t>
            </a:r>
            <a:r>
              <a:rPr lang="en-GB" dirty="0">
                <a:solidFill>
                  <a:srgbClr val="0070C0"/>
                </a:solidFill>
              </a:rPr>
              <a:t>ILL, XFEL.EU, ESS, CERIC-ERIC, ELI, </a:t>
            </a:r>
            <a:r>
              <a:rPr lang="en-GB" dirty="0" smtClean="0">
                <a:solidFill>
                  <a:srgbClr val="0070C0"/>
                </a:solidFill>
              </a:rPr>
              <a:t>EGI</a:t>
            </a:r>
          </a:p>
          <a:p>
            <a:r>
              <a:rPr lang="en-GB" b="1" dirty="0" smtClean="0"/>
              <a:t>Collaborations</a:t>
            </a:r>
            <a:r>
              <a:rPr lang="en-GB" dirty="0">
                <a:solidFill>
                  <a:srgbClr val="0070C0"/>
                </a:solidFill>
              </a:rPr>
              <a:t>:  GÉANT, EUDAT, national </a:t>
            </a:r>
            <a:r>
              <a:rPr lang="en-GB" dirty="0" err="1" smtClean="0">
                <a:solidFill>
                  <a:srgbClr val="0070C0"/>
                </a:solidFill>
              </a:rPr>
              <a:t>Ris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GB" b="1" dirty="0" smtClean="0"/>
              <a:t>Linked </a:t>
            </a:r>
            <a:r>
              <a:rPr lang="en-GB" b="1" dirty="0"/>
              <a:t>3</a:t>
            </a:r>
            <a:r>
              <a:rPr lang="en-GB" b="1" baseline="30000" dirty="0"/>
              <a:t>rd</a:t>
            </a:r>
            <a:r>
              <a:rPr lang="en-GB" b="1" dirty="0"/>
              <a:t> Parties</a:t>
            </a:r>
            <a:r>
              <a:rPr lang="en-GB" dirty="0">
                <a:solidFill>
                  <a:srgbClr val="0070C0"/>
                </a:solidFill>
              </a:rPr>
              <a:t>:  DESY, </a:t>
            </a:r>
            <a:r>
              <a:rPr lang="en-GB" dirty="0" smtClean="0">
                <a:solidFill>
                  <a:srgbClr val="0070C0"/>
                </a:solidFill>
              </a:rPr>
              <a:t>STFC</a:t>
            </a:r>
            <a:br>
              <a:rPr lang="en-GB" dirty="0" smtClean="0">
                <a:solidFill>
                  <a:srgbClr val="0070C0"/>
                </a:solidFill>
              </a:rPr>
            </a:br>
            <a:endParaRPr lang="en-US" spc="-1" dirty="0" smtClean="0"/>
          </a:p>
          <a:p>
            <a:pPr indent="-22788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b="1" spc="-1" dirty="0" smtClean="0">
                <a:solidFill>
                  <a:srgbClr val="000000"/>
                </a:solidFill>
              </a:rPr>
              <a:t>Submitted : </a:t>
            </a:r>
            <a:r>
              <a:rPr lang="en-US" spc="-1" dirty="0" smtClean="0">
                <a:solidFill>
                  <a:srgbClr val="0070C0"/>
                </a:solidFill>
              </a:rPr>
              <a:t>22 March 2018</a:t>
            </a:r>
            <a:endParaRPr lang="en-US" spc="-1" dirty="0">
              <a:solidFill>
                <a:srgbClr val="0070C0"/>
              </a:solidFill>
            </a:endParaRPr>
          </a:p>
          <a:p>
            <a:pPr indent="-22788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b="1" spc="-1" dirty="0" smtClean="0">
                <a:solidFill>
                  <a:srgbClr val="000000"/>
                </a:solidFill>
              </a:rPr>
              <a:t>Budget : </a:t>
            </a:r>
            <a:r>
              <a:rPr lang="en-US" spc="-1" dirty="0" smtClean="0">
                <a:solidFill>
                  <a:srgbClr val="0070C0"/>
                </a:solidFill>
              </a:rPr>
              <a:t>12 million euros</a:t>
            </a:r>
            <a:endParaRPr lang="en-US" spc="-1" dirty="0">
              <a:solidFill>
                <a:srgbClr val="0070C0"/>
              </a:solidFill>
            </a:endParaRPr>
          </a:p>
          <a:p>
            <a:pPr indent="-22788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b="1" spc="-1" dirty="0" smtClean="0">
                <a:solidFill>
                  <a:srgbClr val="000000"/>
                </a:solidFill>
              </a:rPr>
              <a:t>Start Date : </a:t>
            </a:r>
            <a:r>
              <a:rPr lang="en-US" spc="-1" dirty="0" smtClean="0">
                <a:solidFill>
                  <a:srgbClr val="0070C0"/>
                </a:solidFill>
              </a:rPr>
              <a:t>1/1/2019</a:t>
            </a:r>
          </a:p>
          <a:p>
            <a:pPr indent="-22788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b="1" spc="-1" dirty="0" smtClean="0">
                <a:solidFill>
                  <a:srgbClr val="000000"/>
                </a:solidFill>
              </a:rPr>
              <a:t>Length : </a:t>
            </a:r>
            <a:r>
              <a:rPr lang="en-US" spc="-1" dirty="0" smtClean="0">
                <a:solidFill>
                  <a:srgbClr val="0070C0"/>
                </a:solidFill>
              </a:rPr>
              <a:t>4 years</a:t>
            </a:r>
          </a:p>
          <a:p>
            <a:pPr indent="-22788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pc="-1" dirty="0"/>
          </a:p>
          <a:p>
            <a:pPr indent="-2278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lang="en-US" b="1" spc="-1" dirty="0" smtClean="0">
                <a:solidFill>
                  <a:srgbClr val="000000"/>
                </a:solidFill>
              </a:rPr>
              <a:t>Decision </a:t>
            </a:r>
            <a:r>
              <a:rPr lang="en-US" b="1" spc="-1" smtClean="0">
                <a:solidFill>
                  <a:srgbClr val="000000"/>
                </a:solidFill>
              </a:rPr>
              <a:t>: </a:t>
            </a:r>
            <a:r>
              <a:rPr lang="en-US" b="1" spc="-1" smtClean="0">
                <a:solidFill>
                  <a:srgbClr val="0070C0"/>
                </a:solidFill>
              </a:rPr>
              <a:t>Accepted on 13/8/2018</a:t>
            </a:r>
            <a:endParaRPr lang="en-US" b="1" spc="-1" dirty="0" smtClean="0">
              <a:solidFill>
                <a:srgbClr val="0070C0"/>
              </a:solidFill>
            </a:endParaRPr>
          </a:p>
          <a:p>
            <a:pPr indent="-2278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lang="en-US" b="1" spc="-1" dirty="0" smtClean="0">
                <a:solidFill>
                  <a:srgbClr val="000000"/>
                </a:solidFill>
              </a:rPr>
              <a:t>Status : </a:t>
            </a:r>
            <a:r>
              <a:rPr lang="en-US" b="1" spc="-1" dirty="0" smtClean="0">
                <a:solidFill>
                  <a:srgbClr val="0070C0"/>
                </a:solidFill>
              </a:rPr>
              <a:t>preparing Grant Agreement</a:t>
            </a:r>
            <a:endParaRPr lang="en-US" spc="-1" dirty="0">
              <a:solidFill>
                <a:srgbClr val="0070C0"/>
              </a:solidFill>
            </a:endParaRPr>
          </a:p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12D3-3556-41BE-8D0F-0D9B6312090F}" type="slidenum">
              <a:rPr lang="fr-FR" smtClean="0"/>
              <a:t>2</a:t>
            </a:fld>
            <a:endParaRPr lang="fr-FR" dirty="0"/>
          </a:p>
        </p:txBody>
      </p:sp>
      <p:sp>
        <p:nvSpPr>
          <p:cNvPr id="8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749816" cy="365125"/>
          </a:xfrm>
        </p:spPr>
        <p:txBody>
          <a:bodyPr/>
          <a:lstStyle/>
          <a:p>
            <a:r>
              <a:rPr lang="en-US" smtClean="0"/>
              <a:t>22 August 2018 – PaNOSC + National RIs</a:t>
            </a:r>
            <a:endParaRPr lang="fr-FR" dirty="0"/>
          </a:p>
        </p:txBody>
      </p:sp>
      <p:sp>
        <p:nvSpPr>
          <p:cNvPr id="10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378466" y="6317162"/>
            <a:ext cx="4485373" cy="365125"/>
          </a:xfrm>
        </p:spPr>
        <p:txBody>
          <a:bodyPr/>
          <a:lstStyle/>
          <a:p>
            <a:r>
              <a:rPr lang="en-US" smtClean="0"/>
              <a:t>A.Götz  on behalf of the PaNOSC cluster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290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entury Gothic" panose="020B0502020202020204" pitchFamily="34" charset="0"/>
              </a:rPr>
              <a:t>Simulation Services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654994"/>
          </a:xfrm>
        </p:spPr>
        <p:txBody>
          <a:bodyPr/>
          <a:lstStyle/>
          <a:p>
            <a:pPr marL="0" indent="0">
              <a:buNone/>
            </a:pPr>
            <a:r>
              <a:rPr lang="en-GB" dirty="0" err="1"/>
              <a:t>PaNOSC</a:t>
            </a:r>
            <a:r>
              <a:rPr lang="en-GB" dirty="0"/>
              <a:t> and National RIs collaboration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12D3-3556-41BE-8D0F-0D9B6312090F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628649" y="3615554"/>
            <a:ext cx="7886700" cy="2303465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IDEAS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Deploy </a:t>
            </a:r>
            <a:r>
              <a:rPr lang="en-US" dirty="0" err="1" smtClean="0"/>
              <a:t>PaNOSC</a:t>
            </a:r>
            <a:r>
              <a:rPr lang="en-US" dirty="0" smtClean="0"/>
              <a:t> simulation services (OASYS, VYNIL)</a:t>
            </a:r>
          </a:p>
          <a:p>
            <a:r>
              <a:rPr lang="en-US" dirty="0" smtClean="0"/>
              <a:t>Develop new simulation services e.g. for specific scientific domains like MX, Spectroscopy, CDI, …</a:t>
            </a:r>
          </a:p>
          <a:p>
            <a:endParaRPr lang="en-US" dirty="0"/>
          </a:p>
        </p:txBody>
      </p:sp>
      <p:sp>
        <p:nvSpPr>
          <p:cNvPr id="9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749816" cy="365125"/>
          </a:xfrm>
        </p:spPr>
        <p:txBody>
          <a:bodyPr/>
          <a:lstStyle/>
          <a:p>
            <a:r>
              <a:rPr lang="en-US" smtClean="0"/>
              <a:t>22 August 2018 – PaNOSC + National RIs</a:t>
            </a:r>
            <a:endParaRPr lang="en-US" dirty="0"/>
          </a:p>
        </p:txBody>
      </p:sp>
      <p:sp>
        <p:nvSpPr>
          <p:cNvPr id="10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378466" y="6317162"/>
            <a:ext cx="4485373" cy="365125"/>
          </a:xfrm>
        </p:spPr>
        <p:txBody>
          <a:bodyPr/>
          <a:lstStyle/>
          <a:p>
            <a:r>
              <a:rPr lang="en-US" smtClean="0"/>
              <a:t>A.Götz  on behalf of the PaNOSC cluster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41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330339"/>
            <a:ext cx="6205287" cy="1325563"/>
          </a:xfrm>
        </p:spPr>
        <p:txBody>
          <a:bodyPr/>
          <a:lstStyle/>
          <a:p>
            <a:r>
              <a:rPr lang="en-US" b="1" dirty="0" smtClean="0">
                <a:latin typeface="Century Gothic" panose="020B0502020202020204" pitchFamily="34" charset="0"/>
              </a:rPr>
              <a:t>Support &amp; Training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0546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Expanding from facilities’ users specific support and training to </a:t>
            </a:r>
            <a:r>
              <a:rPr lang="en-US" dirty="0" err="1" smtClean="0"/>
              <a:t>PaN</a:t>
            </a:r>
            <a:r>
              <a:rPr lang="en-US" dirty="0" smtClean="0"/>
              <a:t> cluster and EOSC users.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12D3-3556-41BE-8D0F-0D9B6312090F}" type="slidenum">
              <a:rPr lang="en-US" smtClean="0"/>
              <a:t>21</a:t>
            </a:fld>
            <a:endParaRPr lang="en-US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628649" y="2931091"/>
            <a:ext cx="7886700" cy="2899438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Integrated technical and scientific Helpdesk that will give support to data scientists</a:t>
            </a:r>
          </a:p>
          <a:p>
            <a:r>
              <a:rPr lang="en-US" dirty="0" smtClean="0"/>
              <a:t>E-learning platform (à la e-neutrons)</a:t>
            </a:r>
          </a:p>
          <a:p>
            <a:r>
              <a:rPr lang="en-US" dirty="0" smtClean="0"/>
              <a:t>Staff training in data stewardship 	</a:t>
            </a:r>
          </a:p>
          <a:p>
            <a:r>
              <a:rPr lang="en-US" dirty="0" smtClean="0"/>
              <a:t>Participate in scientific schools (Hercules) to promote FAIR principles and introduce the use of EOSC services	</a:t>
            </a:r>
          </a:p>
          <a:p>
            <a:endParaRPr lang="en-US" dirty="0"/>
          </a:p>
        </p:txBody>
      </p:sp>
      <p:sp>
        <p:nvSpPr>
          <p:cNvPr id="9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749816" cy="365125"/>
          </a:xfrm>
        </p:spPr>
        <p:txBody>
          <a:bodyPr/>
          <a:lstStyle/>
          <a:p>
            <a:r>
              <a:rPr lang="en-US" dirty="0" smtClean="0"/>
              <a:t>2 May – </a:t>
            </a:r>
            <a:r>
              <a:rPr lang="en-US" dirty="0" err="1" smtClean="0"/>
              <a:t>PaNOSC</a:t>
            </a:r>
            <a:r>
              <a:rPr lang="en-US" dirty="0" smtClean="0"/>
              <a:t> Overview</a:t>
            </a:r>
            <a:endParaRPr lang="en-US" dirty="0"/>
          </a:p>
        </p:txBody>
      </p:sp>
      <p:sp>
        <p:nvSpPr>
          <p:cNvPr id="10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378466" y="6317162"/>
            <a:ext cx="4485373" cy="365125"/>
          </a:xfrm>
        </p:spPr>
        <p:txBody>
          <a:bodyPr/>
          <a:lstStyle/>
          <a:p>
            <a:r>
              <a:rPr lang="en-US" dirty="0" err="1" smtClean="0"/>
              <a:t>A.Götz</a:t>
            </a:r>
            <a:r>
              <a:rPr lang="en-US" dirty="0" smtClean="0"/>
              <a:t>  + J-F. Perrin  on behalf of the </a:t>
            </a:r>
            <a:r>
              <a:rPr lang="en-US" dirty="0" err="1" smtClean="0"/>
              <a:t>PaNOSC</a:t>
            </a:r>
            <a:r>
              <a:rPr lang="en-US" dirty="0" smtClean="0"/>
              <a:t> cluster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00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330339"/>
            <a:ext cx="6205287" cy="1325563"/>
          </a:xfrm>
        </p:spPr>
        <p:txBody>
          <a:bodyPr/>
          <a:lstStyle/>
          <a:p>
            <a:r>
              <a:rPr lang="en-US" b="1" dirty="0" smtClean="0">
                <a:latin typeface="Century Gothic" panose="020B0502020202020204" pitchFamily="34" charset="0"/>
              </a:rPr>
              <a:t>Support &amp; Training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05466"/>
          </a:xfrm>
        </p:spPr>
        <p:txBody>
          <a:bodyPr/>
          <a:lstStyle/>
          <a:p>
            <a:pPr marL="0" indent="0">
              <a:buNone/>
            </a:pPr>
            <a:r>
              <a:rPr lang="en-GB" dirty="0" err="1"/>
              <a:t>PaNOSC</a:t>
            </a:r>
            <a:r>
              <a:rPr lang="en-GB" dirty="0"/>
              <a:t> and National RIs collaboration 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12D3-3556-41BE-8D0F-0D9B6312090F}" type="slidenum">
              <a:rPr lang="en-US" smtClean="0"/>
              <a:t>22</a:t>
            </a:fld>
            <a:endParaRPr lang="en-US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628649" y="2931091"/>
            <a:ext cx="7886700" cy="2899438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IDEAS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Adopt e-learning platform and develop training</a:t>
            </a:r>
          </a:p>
          <a:p>
            <a:r>
              <a:rPr lang="en-US" dirty="0" smtClean="0"/>
              <a:t>Participate in training for data management and software development e.g. as part of Hercules</a:t>
            </a:r>
            <a:endParaRPr lang="en-US" dirty="0"/>
          </a:p>
        </p:txBody>
      </p:sp>
      <p:sp>
        <p:nvSpPr>
          <p:cNvPr id="9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749816" cy="365125"/>
          </a:xfrm>
        </p:spPr>
        <p:txBody>
          <a:bodyPr/>
          <a:lstStyle/>
          <a:p>
            <a:r>
              <a:rPr lang="en-US" smtClean="0"/>
              <a:t>22 August 2018 – PaNOSC + National RIs</a:t>
            </a:r>
            <a:endParaRPr lang="en-US" dirty="0"/>
          </a:p>
        </p:txBody>
      </p:sp>
      <p:sp>
        <p:nvSpPr>
          <p:cNvPr id="10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378466" y="6317162"/>
            <a:ext cx="4485373" cy="365125"/>
          </a:xfrm>
        </p:spPr>
        <p:txBody>
          <a:bodyPr/>
          <a:lstStyle/>
          <a:p>
            <a:r>
              <a:rPr lang="en-US" smtClean="0"/>
              <a:t>A.Götz  on behalf of the PaNOSC cluster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41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623888" y="332693"/>
            <a:ext cx="7886700" cy="1276652"/>
          </a:xfrm>
        </p:spPr>
        <p:txBody>
          <a:bodyPr/>
          <a:lstStyle/>
          <a:p>
            <a:r>
              <a:rPr lang="fr-FR" b="1" dirty="0" err="1" smtClean="0"/>
              <a:t>Working</a:t>
            </a:r>
            <a:r>
              <a:rPr lang="fr-FR" b="1" dirty="0" smtClean="0"/>
              <a:t> </a:t>
            </a:r>
            <a:r>
              <a:rPr lang="fr-FR" b="1" dirty="0" err="1" smtClean="0"/>
              <a:t>with</a:t>
            </a:r>
            <a:endParaRPr lang="fr-FR" b="1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idx="1"/>
          </p:nvPr>
        </p:nvSpPr>
        <p:spPr>
          <a:xfrm>
            <a:off x="623887" y="2053482"/>
            <a:ext cx="8105775" cy="4475906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Active </a:t>
            </a:r>
            <a:r>
              <a:rPr lang="en-GB" dirty="0"/>
              <a:t>participation in </a:t>
            </a:r>
            <a:r>
              <a:rPr lang="en-GB" dirty="0" smtClean="0"/>
              <a:t>governance.</a:t>
            </a:r>
            <a:endParaRPr lang="en-GB" dirty="0"/>
          </a:p>
          <a:p>
            <a:r>
              <a:rPr lang="en-GB" dirty="0" smtClean="0"/>
              <a:t>Active </a:t>
            </a:r>
            <a:r>
              <a:rPr lang="en-GB" dirty="0"/>
              <a:t>Participation in open policies </a:t>
            </a:r>
            <a:r>
              <a:rPr lang="en-GB" dirty="0" smtClean="0"/>
              <a:t>activities.</a:t>
            </a:r>
          </a:p>
          <a:p>
            <a:r>
              <a:rPr lang="en-GB" dirty="0" smtClean="0"/>
              <a:t>Integration </a:t>
            </a:r>
            <a:r>
              <a:rPr lang="en-GB" dirty="0"/>
              <a:t>of our data catalogues into the EOSC data </a:t>
            </a:r>
            <a:r>
              <a:rPr lang="en-GB" dirty="0" smtClean="0"/>
              <a:t>catalogue.</a:t>
            </a:r>
          </a:p>
          <a:p>
            <a:r>
              <a:rPr lang="en-GB" dirty="0" smtClean="0"/>
              <a:t>Use </a:t>
            </a:r>
            <a:r>
              <a:rPr lang="en-GB" dirty="0"/>
              <a:t>of E-Infra IT services to deploy more specific services targeted at Photon and Neutron data type and users.</a:t>
            </a:r>
          </a:p>
          <a:p>
            <a:r>
              <a:rPr lang="en-GB" dirty="0" smtClean="0"/>
              <a:t>Provisioning </a:t>
            </a:r>
            <a:r>
              <a:rPr lang="en-GB" dirty="0"/>
              <a:t>of models and solutions to bring small datasets to the compute resources and vice versa for very large datasets.</a:t>
            </a:r>
          </a:p>
          <a:p>
            <a:r>
              <a:rPr lang="en-GB" dirty="0" smtClean="0"/>
              <a:t>Commonly </a:t>
            </a:r>
            <a:r>
              <a:rPr lang="en-GB" dirty="0"/>
              <a:t>defined service quality levels (Service Level Agreements) and if necessary upgrade the services to reach and maintain reliably this level of quality.</a:t>
            </a:r>
          </a:p>
          <a:p>
            <a:r>
              <a:rPr lang="en-GB" dirty="0" smtClean="0"/>
              <a:t>Commonly </a:t>
            </a:r>
            <a:r>
              <a:rPr lang="en-GB" dirty="0"/>
              <a:t>defined usage metrics and the adoption of the necessary tools to collect and publish </a:t>
            </a:r>
            <a:r>
              <a:rPr lang="en-GB" dirty="0" smtClean="0"/>
              <a:t>them.</a:t>
            </a:r>
            <a:endParaRPr lang="en-GB" dirty="0"/>
          </a:p>
          <a:p>
            <a:r>
              <a:rPr lang="en-GB" dirty="0" smtClean="0"/>
              <a:t>Harmonization </a:t>
            </a:r>
            <a:r>
              <a:rPr lang="en-GB" dirty="0"/>
              <a:t>of solutions for federated identity provisioning, authentication and authorization.</a:t>
            </a:r>
          </a:p>
          <a:p>
            <a:r>
              <a:rPr lang="en-GB" dirty="0" smtClean="0"/>
              <a:t>Set </a:t>
            </a:r>
            <a:r>
              <a:rPr lang="en-GB" dirty="0"/>
              <a:t>up a technical and scientific support structure for handling data scientist (not necessarily facility users) requests</a:t>
            </a:r>
          </a:p>
          <a:p>
            <a:r>
              <a:rPr lang="en-GB" dirty="0" smtClean="0"/>
              <a:t>Promoting </a:t>
            </a:r>
            <a:r>
              <a:rPr lang="en-GB" dirty="0"/>
              <a:t>FAIR data culture.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12D3-3556-41BE-8D0F-0D9B6312090F}" type="slidenum">
              <a:rPr lang="fr-FR" smtClean="0"/>
              <a:t>23</a:t>
            </a:fld>
            <a:endParaRPr lang="fr-FR" dirty="0"/>
          </a:p>
        </p:txBody>
      </p:sp>
      <p:sp>
        <p:nvSpPr>
          <p:cNvPr id="10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749816" cy="365125"/>
          </a:xfrm>
        </p:spPr>
        <p:txBody>
          <a:bodyPr/>
          <a:lstStyle/>
          <a:p>
            <a:r>
              <a:rPr lang="en-US" smtClean="0"/>
              <a:t>22 August 2018 – PaNOSC + National RIs</a:t>
            </a:r>
            <a:endParaRPr lang="fr-F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937" y="705392"/>
            <a:ext cx="3242348" cy="914676"/>
          </a:xfrm>
          <a:prstGeom prst="rect">
            <a:avLst/>
          </a:prstGeom>
        </p:spPr>
      </p:pic>
      <p:sp>
        <p:nvSpPr>
          <p:cNvPr id="11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378466" y="6317162"/>
            <a:ext cx="4485373" cy="365125"/>
          </a:xfrm>
        </p:spPr>
        <p:txBody>
          <a:bodyPr/>
          <a:lstStyle/>
          <a:p>
            <a:r>
              <a:rPr lang="en-US" smtClean="0"/>
              <a:t>A.Götz  on behalf of the PaNOSC cluster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369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699" cy="1325563"/>
          </a:xfrm>
        </p:spPr>
        <p:txBody>
          <a:bodyPr>
            <a:normAutofit/>
          </a:bodyPr>
          <a:lstStyle/>
          <a:p>
            <a:r>
              <a:rPr lang="fr-FR" sz="3600" b="1" dirty="0" smtClean="0">
                <a:latin typeface="Century Gothic" panose="020B0502020202020204" pitchFamily="34" charset="0"/>
              </a:rPr>
              <a:t>Key challenges </a:t>
            </a:r>
            <a:r>
              <a:rPr lang="fr-FR" sz="3600" b="1" dirty="0" err="1" smtClean="0">
                <a:latin typeface="Century Gothic" panose="020B0502020202020204" pitchFamily="34" charset="0"/>
              </a:rPr>
              <a:t>with</a:t>
            </a:r>
            <a:r>
              <a:rPr lang="fr-FR" sz="3600" b="1" dirty="0" smtClean="0">
                <a:latin typeface="Century Gothic" panose="020B0502020202020204" pitchFamily="34" charset="0"/>
              </a:rPr>
              <a:t> </a:t>
            </a:r>
            <a:br>
              <a:rPr lang="fr-FR" sz="3600" b="1" dirty="0" smtClean="0">
                <a:latin typeface="Century Gothic" panose="020B0502020202020204" pitchFamily="34" charset="0"/>
              </a:rPr>
            </a:br>
            <a:r>
              <a:rPr lang="fr-FR" sz="3600" b="1" dirty="0" smtClean="0">
                <a:latin typeface="Century Gothic" panose="020B0502020202020204" pitchFamily="34" charset="0"/>
              </a:rPr>
              <a:t>e-infrastructures</a:t>
            </a:r>
            <a:endParaRPr lang="fr-FR" sz="3600" b="1" dirty="0">
              <a:latin typeface="Century Gothic" panose="020B0502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chemeClr val="accent1">
                  <a:lumMod val="75000"/>
                  <a:tint val="66000"/>
                  <a:satMod val="160000"/>
                </a:schemeClr>
              </a:gs>
              <a:gs pos="50000">
                <a:schemeClr val="accent1">
                  <a:lumMod val="75000"/>
                  <a:tint val="44500"/>
                  <a:satMod val="160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solidFill>
              <a:schemeClr val="accent1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Integrating our services into EOSC Hub Service Catalogue </a:t>
            </a:r>
          </a:p>
          <a:p>
            <a:pPr lvl="1"/>
            <a:r>
              <a:rPr lang="en-GB" dirty="0" smtClean="0"/>
              <a:t>SLA Standards</a:t>
            </a:r>
          </a:p>
          <a:p>
            <a:pPr lvl="1"/>
            <a:r>
              <a:rPr lang="en-GB" dirty="0" smtClean="0"/>
              <a:t>Metrics</a:t>
            </a:r>
            <a:r>
              <a:rPr lang="en-GB" dirty="0"/>
              <a:t> </a:t>
            </a:r>
            <a:r>
              <a:rPr lang="en-GB" dirty="0" smtClean="0"/>
              <a:t>and monitoring</a:t>
            </a:r>
          </a:p>
          <a:p>
            <a:r>
              <a:rPr lang="en-GB" dirty="0" smtClean="0"/>
              <a:t>Providing compute capacity for DAAS services </a:t>
            </a:r>
            <a:r>
              <a:rPr lang="fr-FR" dirty="0"/>
              <a:t>	</a:t>
            </a:r>
          </a:p>
          <a:p>
            <a:r>
              <a:rPr lang="en-GB" dirty="0"/>
              <a:t>Data availability for the </a:t>
            </a:r>
            <a:r>
              <a:rPr lang="en-GB" dirty="0" smtClean="0"/>
              <a:t>services</a:t>
            </a:r>
          </a:p>
          <a:p>
            <a:pPr lvl="1"/>
            <a:r>
              <a:rPr lang="en-GB" dirty="0" smtClean="0"/>
              <a:t>Moving data to the services (FTS3)</a:t>
            </a:r>
          </a:p>
          <a:p>
            <a:pPr lvl="1"/>
            <a:r>
              <a:rPr lang="en-GB" dirty="0" smtClean="0"/>
              <a:t>Moving the computing capacity to the data</a:t>
            </a:r>
          </a:p>
          <a:p>
            <a:r>
              <a:rPr lang="en-GB" dirty="0" smtClean="0"/>
              <a:t>Integrate </a:t>
            </a:r>
            <a:r>
              <a:rPr lang="en-GB" dirty="0" err="1" smtClean="0"/>
              <a:t>PaN</a:t>
            </a:r>
            <a:r>
              <a:rPr lang="en-GB" dirty="0" smtClean="0"/>
              <a:t> </a:t>
            </a:r>
            <a:r>
              <a:rPr lang="en-GB" dirty="0"/>
              <a:t>Software </a:t>
            </a:r>
            <a:r>
              <a:rPr lang="en-GB" dirty="0" smtClean="0"/>
              <a:t>catalogue into </a:t>
            </a:r>
            <a:r>
              <a:rPr lang="fr-FR" dirty="0" smtClean="0"/>
              <a:t>EOSC </a:t>
            </a:r>
            <a:r>
              <a:rPr lang="fr-FR" dirty="0" err="1" smtClean="0"/>
              <a:t>marketplace</a:t>
            </a:r>
            <a:r>
              <a:rPr lang="fr-FR" dirty="0" smtClean="0"/>
              <a:t> </a:t>
            </a:r>
            <a:endParaRPr lang="en-GB" dirty="0" smtClean="0"/>
          </a:p>
          <a:p>
            <a:r>
              <a:rPr lang="en-GB" dirty="0" smtClean="0"/>
              <a:t>Models for AAI integration (GEANT)</a:t>
            </a:r>
          </a:p>
          <a:p>
            <a:r>
              <a:rPr lang="en-GB" dirty="0" smtClean="0"/>
              <a:t>Data archiving pilot (EUDAT)</a:t>
            </a:r>
          </a:p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12D3-3556-41BE-8D0F-0D9B6312090F}" type="slidenum">
              <a:rPr lang="fr-FR" smtClean="0"/>
              <a:t>24</a:t>
            </a:fld>
            <a:endParaRPr lang="fr-FR" dirty="0"/>
          </a:p>
        </p:txBody>
      </p:sp>
      <p:sp>
        <p:nvSpPr>
          <p:cNvPr id="8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749816" cy="365125"/>
          </a:xfrm>
        </p:spPr>
        <p:txBody>
          <a:bodyPr/>
          <a:lstStyle/>
          <a:p>
            <a:r>
              <a:rPr lang="en-US" smtClean="0"/>
              <a:t>22 August 2018 – PaNOSC + National RIs</a:t>
            </a:r>
            <a:endParaRPr lang="fr-FR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378466" y="6317162"/>
            <a:ext cx="4485373" cy="365125"/>
          </a:xfrm>
        </p:spPr>
        <p:txBody>
          <a:bodyPr/>
          <a:lstStyle/>
          <a:p>
            <a:r>
              <a:rPr lang="en-US" smtClean="0"/>
              <a:t>A.Götz  on behalf of the PaNOSC cluster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573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235189" cy="1325563"/>
          </a:xfrm>
        </p:spPr>
        <p:txBody>
          <a:bodyPr>
            <a:normAutofit fontScale="90000"/>
          </a:bodyPr>
          <a:lstStyle/>
          <a:p>
            <a:r>
              <a:rPr lang="en-US" cap="all" spc="-1" dirty="0" smtClean="0">
                <a:solidFill>
                  <a:srgbClr val="000000"/>
                </a:solidFill>
                <a:latin typeface="Century Gothic"/>
              </a:rPr>
              <a:t>Together we represent </a:t>
            </a:r>
            <a:br>
              <a:rPr lang="en-US" cap="all" spc="-1" dirty="0" smtClean="0">
                <a:solidFill>
                  <a:srgbClr val="000000"/>
                </a:solidFill>
                <a:latin typeface="Century Gothic"/>
              </a:rPr>
            </a:br>
            <a:r>
              <a:rPr lang="en-US" cap="all" spc="-1" dirty="0" smtClean="0">
                <a:solidFill>
                  <a:srgbClr val="000000"/>
                </a:solidFill>
                <a:latin typeface="Century Gothic"/>
              </a:rPr>
              <a:t>a large </a:t>
            </a:r>
            <a:r>
              <a:rPr lang="en-US" b="1" cap="all" spc="-1" dirty="0" smtClean="0">
                <a:solidFill>
                  <a:srgbClr val="000000"/>
                </a:solidFill>
                <a:latin typeface="Century Gothic"/>
              </a:rPr>
              <a:t> </a:t>
            </a:r>
            <a:r>
              <a:rPr lang="en-US" b="1" cap="all" spc="-1" dirty="0">
                <a:solidFill>
                  <a:srgbClr val="000000"/>
                </a:solidFill>
                <a:latin typeface="Century Gothic"/>
              </a:rPr>
              <a:t>community</a:t>
            </a:r>
            <a:r>
              <a:rPr lang="en-US" b="1" spc="-1" dirty="0">
                <a:latin typeface="Arial"/>
              </a:rPr>
              <a:t/>
            </a:r>
            <a:br>
              <a:rPr lang="en-US" b="1" spc="-1" dirty="0">
                <a:latin typeface="Arial"/>
              </a:rPr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825625"/>
            <a:ext cx="7931690" cy="4351338"/>
          </a:xfrm>
        </p:spPr>
        <p:txBody>
          <a:bodyPr>
            <a:normAutofit fontScale="85000" lnSpcReduction="20000"/>
          </a:bodyPr>
          <a:lstStyle/>
          <a:p>
            <a:pPr indent="-22788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b="1" spc="-1" dirty="0" smtClean="0">
                <a:solidFill>
                  <a:srgbClr val="000000"/>
                </a:solidFill>
              </a:rPr>
              <a:t>50,000 </a:t>
            </a:r>
            <a:r>
              <a:rPr lang="en-US" b="1" spc="-1" dirty="0">
                <a:solidFill>
                  <a:srgbClr val="000000"/>
                </a:solidFill>
              </a:rPr>
              <a:t>users </a:t>
            </a:r>
            <a:r>
              <a:rPr lang="en-US" spc="-1" dirty="0">
                <a:solidFill>
                  <a:srgbClr val="000000"/>
                </a:solidFill>
              </a:rPr>
              <a:t>– Biology, Medicine, Materials, Chemistry, Nuclear Physics, Particle Physics, Cultural heritage, Geology … and </a:t>
            </a:r>
            <a:r>
              <a:rPr lang="en-US" b="1" spc="-1" dirty="0">
                <a:solidFill>
                  <a:srgbClr val="000000"/>
                </a:solidFill>
              </a:rPr>
              <a:t>industrial</a:t>
            </a:r>
            <a:r>
              <a:rPr lang="en-US" spc="-1" dirty="0">
                <a:solidFill>
                  <a:srgbClr val="000000"/>
                </a:solidFill>
              </a:rPr>
              <a:t> applications.</a:t>
            </a:r>
            <a:endParaRPr lang="en-US" spc="-1" dirty="0"/>
          </a:p>
          <a:p>
            <a:pPr indent="-22788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b="1" spc="-1" dirty="0">
                <a:solidFill>
                  <a:srgbClr val="000000"/>
                </a:solidFill>
              </a:rPr>
              <a:t>State of the art Large Scale Facilities </a:t>
            </a:r>
            <a:r>
              <a:rPr lang="en-US" spc="-1" dirty="0">
                <a:solidFill>
                  <a:srgbClr val="000000"/>
                </a:solidFill>
              </a:rPr>
              <a:t>– 5 ESFRI + 25 national RIs (</a:t>
            </a:r>
            <a:r>
              <a:rPr lang="en-US" b="1" spc="-1" dirty="0" err="1">
                <a:solidFill>
                  <a:srgbClr val="000000"/>
                </a:solidFill>
              </a:rPr>
              <a:t>PaNs</a:t>
            </a:r>
            <a:r>
              <a:rPr lang="en-US" spc="-1" dirty="0">
                <a:solidFill>
                  <a:srgbClr val="000000"/>
                </a:solidFill>
              </a:rPr>
              <a:t>)</a:t>
            </a:r>
            <a:endParaRPr lang="en-US" spc="-1" dirty="0"/>
          </a:p>
          <a:p>
            <a:pPr indent="-22788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b="1" spc="-1" dirty="0">
                <a:solidFill>
                  <a:srgbClr val="000000"/>
                </a:solidFill>
              </a:rPr>
              <a:t>Data policies </a:t>
            </a:r>
            <a:r>
              <a:rPr lang="en-US" spc="-1" dirty="0">
                <a:solidFill>
                  <a:srgbClr val="000000"/>
                </a:solidFill>
              </a:rPr>
              <a:t>implementing FAIR principles – </a:t>
            </a:r>
            <a:r>
              <a:rPr lang="en-US" spc="-1" dirty="0" err="1">
                <a:solidFill>
                  <a:srgbClr val="000000"/>
                </a:solidFill>
                <a:hlinkClick r:id="rId2"/>
              </a:rPr>
              <a:t>PaNdata</a:t>
            </a:r>
            <a:r>
              <a:rPr lang="en-US" spc="-1" dirty="0">
                <a:solidFill>
                  <a:srgbClr val="000000"/>
                </a:solidFill>
                <a:hlinkClick r:id="rId2"/>
              </a:rPr>
              <a:t> data policy</a:t>
            </a:r>
            <a:endParaRPr lang="en-US" spc="-1" dirty="0"/>
          </a:p>
          <a:p>
            <a:pPr indent="-22788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b="1" spc="-1" dirty="0">
                <a:solidFill>
                  <a:srgbClr val="000000"/>
                </a:solidFill>
              </a:rPr>
              <a:t>10s of Petabytes </a:t>
            </a:r>
            <a:r>
              <a:rPr lang="en-US" spc="-1" dirty="0">
                <a:solidFill>
                  <a:srgbClr val="000000"/>
                </a:solidFill>
              </a:rPr>
              <a:t>of scientific data, curated and archived for 5-10+ years</a:t>
            </a:r>
            <a:endParaRPr lang="en-US" spc="-1" dirty="0"/>
          </a:p>
          <a:p>
            <a:pPr indent="-2278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lang="en-US" b="1" spc="-1" dirty="0" err="1">
                <a:solidFill>
                  <a:srgbClr val="000000"/>
                </a:solidFill>
              </a:rPr>
              <a:t>PaNs</a:t>
            </a:r>
            <a:r>
              <a:rPr lang="en-US" spc="-1" dirty="0">
                <a:solidFill>
                  <a:srgbClr val="000000"/>
                </a:solidFill>
              </a:rPr>
              <a:t> manage and provide access to data from experiments across Europe</a:t>
            </a:r>
          </a:p>
          <a:p>
            <a:pPr indent="-22788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b="1" spc="-1" dirty="0">
                <a:solidFill>
                  <a:srgbClr val="000000"/>
                </a:solidFill>
              </a:rPr>
              <a:t>Working together </a:t>
            </a:r>
            <a:r>
              <a:rPr lang="en-US" spc="-1" dirty="0">
                <a:solidFill>
                  <a:srgbClr val="000000"/>
                </a:solidFill>
              </a:rPr>
              <a:t>in past and ongoing projects – </a:t>
            </a:r>
            <a:r>
              <a:rPr lang="en-US" spc="-1" dirty="0" err="1">
                <a:solidFill>
                  <a:srgbClr val="000000"/>
                </a:solidFill>
                <a:hlinkClick r:id="rId3"/>
              </a:rPr>
              <a:t>PaNData</a:t>
            </a:r>
            <a:r>
              <a:rPr lang="en-US" spc="-1" dirty="0">
                <a:solidFill>
                  <a:srgbClr val="000000"/>
                </a:solidFill>
              </a:rPr>
              <a:t>, </a:t>
            </a:r>
            <a:r>
              <a:rPr lang="en-US" spc="-1" dirty="0">
                <a:solidFill>
                  <a:srgbClr val="000000"/>
                </a:solidFill>
                <a:hlinkClick r:id="rId4"/>
              </a:rPr>
              <a:t>SINE2020</a:t>
            </a:r>
            <a:r>
              <a:rPr lang="en-US" spc="-1" dirty="0">
                <a:solidFill>
                  <a:srgbClr val="000000"/>
                </a:solidFill>
              </a:rPr>
              <a:t>, </a:t>
            </a:r>
            <a:r>
              <a:rPr lang="en-US" spc="-1" dirty="0" err="1" smtClean="0">
                <a:solidFill>
                  <a:srgbClr val="000000"/>
                </a:solidFill>
                <a:hlinkClick r:id="rId5"/>
              </a:rPr>
              <a:t>CALIPSOPlus</a:t>
            </a:r>
            <a:r>
              <a:rPr lang="en-US" spc="-1" dirty="0">
                <a:solidFill>
                  <a:srgbClr val="000000"/>
                </a:solidFill>
              </a:rPr>
              <a:t>, </a:t>
            </a:r>
            <a:r>
              <a:rPr lang="en-US" spc="-1" dirty="0">
                <a:solidFill>
                  <a:srgbClr val="000000"/>
                </a:solidFill>
                <a:hlinkClick r:id="rId6"/>
              </a:rPr>
              <a:t>EUCALL</a:t>
            </a:r>
            <a:r>
              <a:rPr lang="en-US" spc="-1" dirty="0">
                <a:solidFill>
                  <a:srgbClr val="000000"/>
                </a:solidFill>
              </a:rPr>
              <a:t>, </a:t>
            </a:r>
            <a:r>
              <a:rPr lang="en-US" spc="-1" dirty="0" smtClean="0">
                <a:solidFill>
                  <a:srgbClr val="000000"/>
                </a:solidFill>
                <a:sym typeface="Wingdings" panose="05000000000000000000" pitchFamily="2" charset="2"/>
              </a:rPr>
              <a:t> </a:t>
            </a:r>
            <a:r>
              <a:rPr lang="en-US" spc="-1" dirty="0" smtClean="0">
                <a:solidFill>
                  <a:srgbClr val="000000"/>
                </a:solidFill>
                <a:hlinkClick r:id="rId7"/>
              </a:rPr>
              <a:t>LEAPS</a:t>
            </a:r>
            <a:r>
              <a:rPr lang="en-US" spc="-1" dirty="0">
                <a:solidFill>
                  <a:srgbClr val="000000"/>
                </a:solidFill>
              </a:rPr>
              <a:t>, …</a:t>
            </a:r>
            <a:endParaRPr lang="en-US" spc="-1" dirty="0"/>
          </a:p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12D3-3556-41BE-8D0F-0D9B6312090F}" type="slidenum">
              <a:rPr lang="fr-FR" smtClean="0"/>
              <a:t>25</a:t>
            </a:fld>
            <a:endParaRPr lang="fr-FR" dirty="0"/>
          </a:p>
        </p:txBody>
      </p:sp>
      <p:sp>
        <p:nvSpPr>
          <p:cNvPr id="8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749816" cy="365125"/>
          </a:xfrm>
        </p:spPr>
        <p:txBody>
          <a:bodyPr/>
          <a:lstStyle/>
          <a:p>
            <a:r>
              <a:rPr lang="en-US" smtClean="0"/>
              <a:t>22 August 2018 – PaNOSC + National RIs</a:t>
            </a:r>
            <a:endParaRPr lang="fr-FR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378466" y="6317162"/>
            <a:ext cx="4485373" cy="365125"/>
          </a:xfrm>
        </p:spPr>
        <p:txBody>
          <a:bodyPr/>
          <a:lstStyle/>
          <a:p>
            <a:r>
              <a:rPr lang="en-US" smtClean="0"/>
              <a:t>A.Götz  on behalf of the PaNOSC cluster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192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12D3-3556-41BE-8D0F-0D9B6312090F}" type="slidenum">
              <a:rPr lang="fr-FR" smtClean="0"/>
              <a:t>26</a:t>
            </a:fld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470850" y="469475"/>
            <a:ext cx="8226932" cy="71096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Century Gothic" panose="020B0502020202020204" pitchFamily="34" charset="0"/>
              </a:rPr>
              <a:t>We seek Collaboration </a:t>
            </a:r>
            <a:r>
              <a:rPr lang="en-US" sz="3200" dirty="0" smtClean="0">
                <a:latin typeface="Century Gothic" panose="020B0502020202020204" pitchFamily="34" charset="0"/>
              </a:rPr>
              <a:t>with </a:t>
            </a:r>
          </a:p>
          <a:p>
            <a:r>
              <a:rPr lang="en-US" sz="3200" b="1" dirty="0" smtClean="0">
                <a:latin typeface="Century Gothic" panose="020B0502020202020204" pitchFamily="34" charset="0"/>
              </a:rPr>
              <a:t>National RIs </a:t>
            </a:r>
            <a:r>
              <a:rPr lang="en-US" sz="3200" dirty="0" smtClean="0">
                <a:latin typeface="Century Gothic" panose="020B0502020202020204" pitchFamily="34" charset="0"/>
              </a:rPr>
              <a:t>on</a:t>
            </a:r>
          </a:p>
          <a:p>
            <a:r>
              <a:rPr lang="en-US" sz="3200" b="1" dirty="0">
                <a:latin typeface="Century Gothic" panose="020B0502020202020204" pitchFamily="34" charset="0"/>
              </a:rPr>
              <a:t>Data </a:t>
            </a:r>
            <a:r>
              <a:rPr lang="en-US" sz="3200" b="1" dirty="0" smtClean="0">
                <a:latin typeface="Century Gothic" panose="020B0502020202020204" pitchFamily="34" charset="0"/>
              </a:rPr>
              <a:t>Management, </a:t>
            </a:r>
            <a:br>
              <a:rPr lang="en-US" sz="3200" b="1" dirty="0" smtClean="0">
                <a:latin typeface="Century Gothic" panose="020B0502020202020204" pitchFamily="34" charset="0"/>
              </a:rPr>
            </a:br>
            <a:r>
              <a:rPr lang="en-US" sz="3200" b="1" dirty="0" smtClean="0">
                <a:latin typeface="Century Gothic" panose="020B0502020202020204" pitchFamily="34" charset="0"/>
              </a:rPr>
              <a:t>Open Data,</a:t>
            </a:r>
            <a:br>
              <a:rPr lang="en-US" sz="3200" b="1" dirty="0" smtClean="0">
                <a:latin typeface="Century Gothic" panose="020B0502020202020204" pitchFamily="34" charset="0"/>
              </a:rPr>
            </a:br>
            <a:r>
              <a:rPr lang="en-US" sz="3200" b="1" dirty="0" smtClean="0">
                <a:latin typeface="Century Gothic" panose="020B0502020202020204" pitchFamily="34" charset="0"/>
              </a:rPr>
              <a:t>EOSC </a:t>
            </a:r>
            <a:r>
              <a:rPr lang="en-US" sz="3200" dirty="0" smtClean="0">
                <a:latin typeface="Century Gothic" panose="020B0502020202020204" pitchFamily="34" charset="0"/>
              </a:rPr>
              <a:t>and</a:t>
            </a:r>
          </a:p>
          <a:p>
            <a:r>
              <a:rPr lang="en-US" sz="3200" b="1" dirty="0" smtClean="0">
                <a:latin typeface="Century Gothic" panose="020B0502020202020204" pitchFamily="34" charset="0"/>
              </a:rPr>
              <a:t>Data Analysis + </a:t>
            </a:r>
            <a:br>
              <a:rPr lang="en-US" sz="3200" b="1" dirty="0" smtClean="0">
                <a:latin typeface="Century Gothic" panose="020B0502020202020204" pitchFamily="34" charset="0"/>
              </a:rPr>
            </a:br>
            <a:r>
              <a:rPr lang="en-US" sz="3200" b="1" dirty="0" smtClean="0">
                <a:latin typeface="Century Gothic" panose="020B0502020202020204" pitchFamily="34" charset="0"/>
              </a:rPr>
              <a:t>Simulation as a</a:t>
            </a:r>
          </a:p>
          <a:p>
            <a:r>
              <a:rPr lang="en-US" sz="3200" b="1" dirty="0" smtClean="0">
                <a:latin typeface="Century Gothic" panose="020B0502020202020204" pitchFamily="34" charset="0"/>
              </a:rPr>
              <a:t>Service !</a:t>
            </a:r>
            <a:br>
              <a:rPr lang="en-US" sz="3200" b="1" dirty="0" smtClean="0">
                <a:latin typeface="Century Gothic" panose="020B0502020202020204" pitchFamily="34" charset="0"/>
              </a:rPr>
            </a:br>
            <a:endParaRPr lang="en-US" sz="3200" b="1" dirty="0" smtClean="0">
              <a:latin typeface="Century Gothic" panose="020B0502020202020204" pitchFamily="34" charset="0"/>
            </a:endParaRPr>
          </a:p>
          <a:p>
            <a:r>
              <a:rPr lang="en-US" sz="3200" dirty="0" smtClean="0">
                <a:latin typeface="Century Gothic" panose="020B0502020202020204" pitchFamily="34" charset="0"/>
              </a:rPr>
              <a:t>There is still a long way</a:t>
            </a:r>
          </a:p>
          <a:p>
            <a:r>
              <a:rPr lang="en-US" sz="3200" dirty="0">
                <a:latin typeface="Century Gothic" panose="020B0502020202020204" pitchFamily="34" charset="0"/>
              </a:rPr>
              <a:t>t</a:t>
            </a:r>
            <a:r>
              <a:rPr lang="en-US" sz="3200" dirty="0" smtClean="0">
                <a:latin typeface="Century Gothic" panose="020B0502020202020204" pitchFamily="34" charset="0"/>
              </a:rPr>
              <a:t>o go before </a:t>
            </a:r>
            <a:r>
              <a:rPr lang="en-US" sz="3200" dirty="0" err="1" smtClean="0">
                <a:latin typeface="Century Gothic" panose="020B0502020202020204" pitchFamily="34" charset="0"/>
              </a:rPr>
              <a:t>PaN</a:t>
            </a:r>
            <a:r>
              <a:rPr lang="en-US" sz="3200" dirty="0" smtClean="0">
                <a:latin typeface="Century Gothic" panose="020B0502020202020204" pitchFamily="34" charset="0"/>
              </a:rPr>
              <a:t> Data</a:t>
            </a:r>
          </a:p>
          <a:p>
            <a:r>
              <a:rPr lang="en-US" sz="3200" dirty="0" smtClean="0">
                <a:latin typeface="Century Gothic" panose="020B0502020202020204" pitchFamily="34" charset="0"/>
              </a:rPr>
              <a:t>Management can be considered solved</a:t>
            </a:r>
          </a:p>
          <a:p>
            <a:endParaRPr lang="en-US" sz="2400" b="1" dirty="0" smtClean="0">
              <a:latin typeface="Century Gothic" panose="020B0502020202020204" pitchFamily="34" charset="0"/>
            </a:endParaRPr>
          </a:p>
          <a:p>
            <a:endParaRPr lang="en-US" sz="2400" b="1" dirty="0" smtClean="0">
              <a:latin typeface="Century Gothic" panose="020B0502020202020204" pitchFamily="34" charset="0"/>
            </a:endParaRPr>
          </a:p>
          <a:p>
            <a:endParaRPr lang="en-US" sz="2400" b="1" dirty="0">
              <a:latin typeface="Century Gothic" panose="020B0502020202020204" pitchFamily="34" charset="0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171" y="1873404"/>
            <a:ext cx="3589506" cy="2692129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5037171" y="4636842"/>
            <a:ext cx="36895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Q: “Is the bird in my hand dead or alive?”  </a:t>
            </a:r>
          </a:p>
          <a:p>
            <a:r>
              <a:rPr lang="en-GB" sz="1600" dirty="0" smtClean="0"/>
              <a:t>A: “It is what you want it to be!”</a:t>
            </a:r>
            <a:endParaRPr lang="fr-FR" sz="1600" dirty="0"/>
          </a:p>
        </p:txBody>
      </p:sp>
      <p:sp>
        <p:nvSpPr>
          <p:cNvPr id="12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749816" cy="365125"/>
          </a:xfrm>
        </p:spPr>
        <p:txBody>
          <a:bodyPr/>
          <a:lstStyle/>
          <a:p>
            <a:r>
              <a:rPr lang="en-US" smtClean="0"/>
              <a:t>22 August 2018 – PaNOSC + National RIs</a:t>
            </a:r>
            <a:endParaRPr lang="fr-FR" dirty="0"/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378466" y="6317162"/>
            <a:ext cx="4485373" cy="365125"/>
          </a:xfrm>
        </p:spPr>
        <p:txBody>
          <a:bodyPr/>
          <a:lstStyle/>
          <a:p>
            <a:r>
              <a:rPr lang="en-US" smtClean="0"/>
              <a:t>A.Götz  on behalf of the PaNOSC cluster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154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all" spc="-1" dirty="0" err="1" smtClean="0">
                <a:solidFill>
                  <a:srgbClr val="000000"/>
                </a:solidFill>
                <a:latin typeface="Century Gothic"/>
              </a:rPr>
              <a:t>PaNOSC</a:t>
            </a:r>
            <a:r>
              <a:rPr lang="en-US" b="1" cap="all" spc="-1" dirty="0" smtClean="0">
                <a:solidFill>
                  <a:srgbClr val="000000"/>
                </a:solidFill>
                <a:latin typeface="Century Gothic"/>
              </a:rPr>
              <a:t> OBJECTIVES</a:t>
            </a:r>
            <a:r>
              <a:rPr lang="en-US" b="1" spc="-1" dirty="0">
                <a:latin typeface="Arial"/>
              </a:rPr>
              <a:t/>
            </a:r>
            <a:br>
              <a:rPr lang="en-US" b="1" spc="-1" dirty="0">
                <a:latin typeface="Arial"/>
              </a:rPr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502229"/>
            <a:ext cx="7931690" cy="4674734"/>
          </a:xfrm>
        </p:spPr>
        <p:txBody>
          <a:bodyPr>
            <a:normAutofit lnSpcReduction="10000"/>
          </a:bodyPr>
          <a:lstStyle/>
          <a:p>
            <a:r>
              <a:rPr lang="en-US" b="1" spc="-1" dirty="0" smtClean="0">
                <a:solidFill>
                  <a:srgbClr val="000000"/>
                </a:solidFill>
              </a:rPr>
              <a:t>For Photon </a:t>
            </a:r>
            <a:r>
              <a:rPr lang="en-US" b="1" spc="-1" dirty="0">
                <a:solidFill>
                  <a:srgbClr val="000000"/>
                </a:solidFill>
              </a:rPr>
              <a:t>and Neutron </a:t>
            </a:r>
            <a:r>
              <a:rPr lang="en-US" b="1" spc="-1" dirty="0" smtClean="0">
                <a:solidFill>
                  <a:srgbClr val="000000"/>
                </a:solidFill>
              </a:rPr>
              <a:t>(</a:t>
            </a:r>
            <a:r>
              <a:rPr lang="en-US" b="1" spc="-1" dirty="0" err="1" smtClean="0">
                <a:solidFill>
                  <a:srgbClr val="000000"/>
                </a:solidFill>
              </a:rPr>
              <a:t>PaN</a:t>
            </a:r>
            <a:r>
              <a:rPr lang="en-US" b="1" spc="-1" dirty="0" smtClean="0">
                <a:solidFill>
                  <a:srgbClr val="000000"/>
                </a:solidFill>
              </a:rPr>
              <a:t>) sources </a:t>
            </a:r>
            <a:r>
              <a:rPr lang="en-US" b="1" spc="-1" dirty="0">
                <a:solidFill>
                  <a:srgbClr val="000000"/>
                </a:solidFill>
              </a:rPr>
              <a:t>on the ESFRI </a:t>
            </a:r>
            <a:r>
              <a:rPr lang="en-US" b="1" spc="-1" dirty="0" smtClean="0">
                <a:solidFill>
                  <a:srgbClr val="000000"/>
                </a:solidFill>
              </a:rPr>
              <a:t>roadmap :</a:t>
            </a:r>
          </a:p>
          <a:p>
            <a:pPr lvl="1"/>
            <a:r>
              <a:rPr lang="en-US" spc="-1" dirty="0" err="1" smtClean="0">
                <a:solidFill>
                  <a:srgbClr val="000000"/>
                </a:solidFill>
              </a:rPr>
              <a:t>Generalise</a:t>
            </a:r>
            <a:r>
              <a:rPr lang="en-US" spc="-1" dirty="0" smtClean="0">
                <a:solidFill>
                  <a:srgbClr val="000000"/>
                </a:solidFill>
              </a:rPr>
              <a:t> data management complying to the FAIR principles to provide Open Data</a:t>
            </a:r>
          </a:p>
          <a:p>
            <a:pPr lvl="1"/>
            <a:r>
              <a:rPr lang="en-US" spc="-1" dirty="0" smtClean="0">
                <a:solidFill>
                  <a:srgbClr val="000000"/>
                </a:solidFill>
              </a:rPr>
              <a:t>Provide data analysis and simulation services for local and remote users to make maximum use of their data</a:t>
            </a:r>
          </a:p>
          <a:p>
            <a:pPr lvl="1"/>
            <a:r>
              <a:rPr lang="en-US" spc="-1" dirty="0" smtClean="0">
                <a:solidFill>
                  <a:srgbClr val="000000"/>
                </a:solidFill>
              </a:rPr>
              <a:t>Integrate </a:t>
            </a:r>
            <a:r>
              <a:rPr lang="en-US" spc="-1" dirty="0" err="1" smtClean="0">
                <a:solidFill>
                  <a:srgbClr val="000000"/>
                </a:solidFill>
              </a:rPr>
              <a:t>PaN</a:t>
            </a:r>
            <a:r>
              <a:rPr lang="en-US" spc="-1" dirty="0" smtClean="0">
                <a:solidFill>
                  <a:srgbClr val="000000"/>
                </a:solidFill>
              </a:rPr>
              <a:t> data catalogues and services into the EOSC with help of the e-Infrastructures (EGI, GEANT, EUDAT)</a:t>
            </a:r>
          </a:p>
          <a:p>
            <a:r>
              <a:rPr lang="en-US" b="1" spc="-1" dirty="0" smtClean="0">
                <a:solidFill>
                  <a:srgbClr val="000000"/>
                </a:solidFill>
              </a:rPr>
              <a:t>For national RIs </a:t>
            </a:r>
            <a:r>
              <a:rPr lang="en-US" b="1" spc="-1" dirty="0" err="1">
                <a:solidFill>
                  <a:srgbClr val="000000"/>
                </a:solidFill>
              </a:rPr>
              <a:t>PaNs</a:t>
            </a:r>
            <a:endParaRPr lang="en-US" b="1" spc="-1" dirty="0" smtClean="0">
              <a:solidFill>
                <a:srgbClr val="000000"/>
              </a:solidFill>
            </a:endParaRPr>
          </a:p>
          <a:p>
            <a:pPr lvl="1"/>
            <a:r>
              <a:rPr lang="en-US" spc="-1" dirty="0" smtClean="0">
                <a:solidFill>
                  <a:srgbClr val="000000"/>
                </a:solidFill>
              </a:rPr>
              <a:t>Share policies and </a:t>
            </a:r>
            <a:r>
              <a:rPr lang="en-US" spc="-1" dirty="0">
                <a:solidFill>
                  <a:srgbClr val="000000"/>
                </a:solidFill>
              </a:rPr>
              <a:t>solutions of </a:t>
            </a:r>
            <a:r>
              <a:rPr lang="en-US" spc="-1" dirty="0" err="1">
                <a:solidFill>
                  <a:srgbClr val="000000"/>
                </a:solidFill>
              </a:rPr>
              <a:t>PaNOSC</a:t>
            </a:r>
            <a:r>
              <a:rPr lang="en-US" spc="-1" dirty="0">
                <a:solidFill>
                  <a:srgbClr val="000000"/>
                </a:solidFill>
              </a:rPr>
              <a:t> (</a:t>
            </a:r>
            <a:r>
              <a:rPr lang="en-US" spc="-1" dirty="0" smtClean="0">
                <a:solidFill>
                  <a:srgbClr val="000000"/>
                </a:solidFill>
              </a:rPr>
              <a:t>e.g. catalogues, data analysis + simulation services) with national RIs</a:t>
            </a:r>
          </a:p>
          <a:p>
            <a:pPr lvl="1"/>
            <a:r>
              <a:rPr lang="en-US" spc="-1" dirty="0" smtClean="0">
                <a:solidFill>
                  <a:srgbClr val="000000"/>
                </a:solidFill>
              </a:rPr>
              <a:t>Strive to have common approaches, policies and solutions for data management</a:t>
            </a:r>
            <a:endParaRPr lang="en-US" spc="-1" dirty="0">
              <a:solidFill>
                <a:srgbClr val="0070C0"/>
              </a:solidFill>
            </a:endParaRPr>
          </a:p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12D3-3556-41BE-8D0F-0D9B6312090F}" type="slidenum">
              <a:rPr lang="fr-FR" smtClean="0"/>
              <a:t>3</a:t>
            </a:fld>
            <a:endParaRPr lang="fr-FR" dirty="0"/>
          </a:p>
        </p:txBody>
      </p:sp>
      <p:sp>
        <p:nvSpPr>
          <p:cNvPr id="8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749816" cy="365125"/>
          </a:xfrm>
        </p:spPr>
        <p:txBody>
          <a:bodyPr/>
          <a:lstStyle/>
          <a:p>
            <a:r>
              <a:rPr lang="en-US" smtClean="0"/>
              <a:t>22 August 2018 – PaNOSC + National RIs</a:t>
            </a:r>
            <a:endParaRPr lang="fr-FR" dirty="0"/>
          </a:p>
        </p:txBody>
      </p:sp>
      <p:sp>
        <p:nvSpPr>
          <p:cNvPr id="10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378466" y="6317162"/>
            <a:ext cx="4485373" cy="365125"/>
          </a:xfrm>
        </p:spPr>
        <p:txBody>
          <a:bodyPr/>
          <a:lstStyle/>
          <a:p>
            <a:r>
              <a:rPr lang="en-US" smtClean="0"/>
              <a:t>A.Götz  on behalf of the PaNOSC cluster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891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all" spc="-1" dirty="0" smtClean="0">
                <a:solidFill>
                  <a:srgbClr val="FF0000"/>
                </a:solidFill>
                <a:latin typeface="Century Gothic"/>
              </a:rPr>
              <a:t>What </a:t>
            </a:r>
            <a:r>
              <a:rPr lang="en-US" b="1" cap="all" spc="-1" dirty="0" err="1" smtClean="0">
                <a:solidFill>
                  <a:srgbClr val="FF0000"/>
                </a:solidFill>
                <a:latin typeface="Century Gothic"/>
              </a:rPr>
              <a:t>PaNOSC</a:t>
            </a:r>
            <a:r>
              <a:rPr lang="en-US" b="1" cap="all" spc="-1" dirty="0" smtClean="0">
                <a:solidFill>
                  <a:srgbClr val="FF0000"/>
                </a:solidFill>
                <a:latin typeface="Century Gothic"/>
              </a:rPr>
              <a:t> is NOT</a:t>
            </a:r>
            <a:r>
              <a:rPr lang="en-US" b="1" spc="-1" dirty="0">
                <a:latin typeface="Arial"/>
              </a:rPr>
              <a:t/>
            </a:r>
            <a:br>
              <a:rPr lang="en-US" b="1" spc="-1" dirty="0">
                <a:latin typeface="Arial"/>
              </a:rPr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502229"/>
            <a:ext cx="7931690" cy="4674734"/>
          </a:xfrm>
        </p:spPr>
        <p:txBody>
          <a:bodyPr>
            <a:normAutofit fontScale="92500" lnSpcReduction="20000"/>
          </a:bodyPr>
          <a:lstStyle/>
          <a:p>
            <a:r>
              <a:rPr lang="en-US" b="1" spc="-1" dirty="0" smtClean="0">
                <a:solidFill>
                  <a:srgbClr val="000000"/>
                </a:solidFill>
              </a:rPr>
              <a:t>For Photon </a:t>
            </a:r>
            <a:r>
              <a:rPr lang="en-US" b="1" spc="-1" dirty="0">
                <a:solidFill>
                  <a:srgbClr val="000000"/>
                </a:solidFill>
              </a:rPr>
              <a:t>and Neutron </a:t>
            </a:r>
            <a:r>
              <a:rPr lang="en-US" b="1" spc="-1" dirty="0" smtClean="0">
                <a:solidFill>
                  <a:srgbClr val="000000"/>
                </a:solidFill>
              </a:rPr>
              <a:t>(</a:t>
            </a:r>
            <a:r>
              <a:rPr lang="en-US" b="1" spc="-1" dirty="0" err="1" smtClean="0">
                <a:solidFill>
                  <a:srgbClr val="000000"/>
                </a:solidFill>
              </a:rPr>
              <a:t>PaN</a:t>
            </a:r>
            <a:r>
              <a:rPr lang="en-US" b="1" spc="-1" dirty="0" smtClean="0">
                <a:solidFill>
                  <a:srgbClr val="000000"/>
                </a:solidFill>
              </a:rPr>
              <a:t>) sources </a:t>
            </a:r>
            <a:r>
              <a:rPr lang="en-US" b="1" spc="-1" dirty="0">
                <a:solidFill>
                  <a:srgbClr val="000000"/>
                </a:solidFill>
              </a:rPr>
              <a:t>on the ESFRI </a:t>
            </a:r>
            <a:r>
              <a:rPr lang="en-US" b="1" spc="-1" dirty="0" smtClean="0">
                <a:solidFill>
                  <a:srgbClr val="000000"/>
                </a:solidFill>
              </a:rPr>
              <a:t>roadmap :</a:t>
            </a:r>
          </a:p>
          <a:p>
            <a:pPr lvl="1"/>
            <a:r>
              <a:rPr lang="en-US" spc="-1" dirty="0" smtClean="0">
                <a:solidFill>
                  <a:srgbClr val="000000"/>
                </a:solidFill>
              </a:rPr>
              <a:t>NOT Providing all resources for data management – partners still have to provide infrastructure and additional manpower to implement and sustain data management</a:t>
            </a:r>
          </a:p>
          <a:p>
            <a:pPr lvl="1"/>
            <a:r>
              <a:rPr lang="en-US" spc="-1" dirty="0" smtClean="0">
                <a:solidFill>
                  <a:srgbClr val="000000"/>
                </a:solidFill>
              </a:rPr>
              <a:t>NOT Implementing all </a:t>
            </a:r>
            <a:r>
              <a:rPr lang="en-US" spc="-1" dirty="0" err="1" smtClean="0">
                <a:solidFill>
                  <a:srgbClr val="000000"/>
                </a:solidFill>
              </a:rPr>
              <a:t>PaN</a:t>
            </a:r>
            <a:r>
              <a:rPr lang="en-US" spc="-1" dirty="0" smtClean="0">
                <a:solidFill>
                  <a:srgbClr val="000000"/>
                </a:solidFill>
              </a:rPr>
              <a:t> data analysis and simulation services </a:t>
            </a:r>
            <a:br>
              <a:rPr lang="en-US" spc="-1" dirty="0" smtClean="0">
                <a:solidFill>
                  <a:srgbClr val="000000"/>
                </a:solidFill>
              </a:rPr>
            </a:br>
            <a:endParaRPr lang="en-US" spc="-1" dirty="0" smtClean="0">
              <a:solidFill>
                <a:srgbClr val="000000"/>
              </a:solidFill>
            </a:endParaRPr>
          </a:p>
          <a:p>
            <a:r>
              <a:rPr lang="en-US" b="1" spc="-1" dirty="0" smtClean="0">
                <a:solidFill>
                  <a:srgbClr val="000000"/>
                </a:solidFill>
              </a:rPr>
              <a:t>For </a:t>
            </a:r>
            <a:r>
              <a:rPr lang="en-US" b="1" spc="-1" dirty="0" err="1" smtClean="0">
                <a:solidFill>
                  <a:srgbClr val="000000"/>
                </a:solidFill>
              </a:rPr>
              <a:t>PaNs</a:t>
            </a:r>
            <a:r>
              <a:rPr lang="en-US" b="1" spc="-1" dirty="0" smtClean="0">
                <a:solidFill>
                  <a:srgbClr val="000000"/>
                </a:solidFill>
              </a:rPr>
              <a:t> which are national RIs</a:t>
            </a:r>
          </a:p>
          <a:p>
            <a:pPr lvl="1"/>
            <a:r>
              <a:rPr lang="en-US" spc="-1" dirty="0" smtClean="0">
                <a:solidFill>
                  <a:srgbClr val="000000"/>
                </a:solidFill>
              </a:rPr>
              <a:t>NOT Providing resources or infrastructure for implementing FAIR data management and integrating the EOSC</a:t>
            </a:r>
            <a:r>
              <a:rPr lang="en-US" spc="-1" dirty="0">
                <a:solidFill>
                  <a:srgbClr val="000000"/>
                </a:solidFill>
              </a:rPr>
              <a:t/>
            </a:r>
            <a:br>
              <a:rPr lang="en-US" spc="-1" dirty="0">
                <a:solidFill>
                  <a:srgbClr val="000000"/>
                </a:solidFill>
              </a:rPr>
            </a:br>
            <a:endParaRPr lang="en-US" spc="-1" dirty="0" smtClean="0">
              <a:solidFill>
                <a:srgbClr val="000000"/>
              </a:solidFill>
            </a:endParaRPr>
          </a:p>
          <a:p>
            <a:r>
              <a:rPr lang="en-US" b="1" spc="-1" dirty="0" smtClean="0">
                <a:solidFill>
                  <a:srgbClr val="000000"/>
                </a:solidFill>
              </a:rPr>
              <a:t>Bottom line</a:t>
            </a:r>
          </a:p>
          <a:p>
            <a:pPr lvl="1"/>
            <a:r>
              <a:rPr lang="en-US" spc="-1" dirty="0" smtClean="0">
                <a:solidFill>
                  <a:srgbClr val="000000"/>
                </a:solidFill>
              </a:rPr>
              <a:t>National RIs should apply for additional funds to implement FAIR data management, integrating data services, developing missing data services + integrating EOSC</a:t>
            </a:r>
            <a:endParaRPr lang="en-US" spc="-1" dirty="0">
              <a:solidFill>
                <a:srgbClr val="0070C0"/>
              </a:solidFill>
            </a:endParaRPr>
          </a:p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12D3-3556-41BE-8D0F-0D9B6312090F}" type="slidenum">
              <a:rPr lang="fr-FR" smtClean="0"/>
              <a:t>4</a:t>
            </a:fld>
            <a:endParaRPr lang="fr-FR" dirty="0"/>
          </a:p>
        </p:txBody>
      </p:sp>
      <p:sp>
        <p:nvSpPr>
          <p:cNvPr id="8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749816" cy="365125"/>
          </a:xfrm>
        </p:spPr>
        <p:txBody>
          <a:bodyPr/>
          <a:lstStyle/>
          <a:p>
            <a:r>
              <a:rPr lang="en-US" smtClean="0"/>
              <a:t>22 August 2018 – PaNOSC + National RIs</a:t>
            </a:r>
            <a:endParaRPr lang="fr-FR" dirty="0"/>
          </a:p>
        </p:txBody>
      </p:sp>
      <p:sp>
        <p:nvSpPr>
          <p:cNvPr id="10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378466" y="6317162"/>
            <a:ext cx="4485373" cy="365125"/>
          </a:xfrm>
        </p:spPr>
        <p:txBody>
          <a:bodyPr/>
          <a:lstStyle/>
          <a:p>
            <a:r>
              <a:rPr lang="en-US" smtClean="0"/>
              <a:t>A.Götz  on behalf of the PaNOSC cluster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605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Capture d’écra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18" y="280415"/>
            <a:ext cx="5279331" cy="2482882"/>
          </a:xfrm>
          <a:prstGeom prst="rect">
            <a:avLst/>
          </a:prstGeom>
        </p:spPr>
      </p:pic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486849" y="2630290"/>
            <a:ext cx="8028499" cy="1026080"/>
          </a:xfrm>
        </p:spPr>
        <p:txBody>
          <a:bodyPr/>
          <a:lstStyle/>
          <a:p>
            <a:r>
              <a:rPr lang="fr-FR" b="1" dirty="0" err="1" smtClean="0"/>
              <a:t>What</a:t>
            </a:r>
            <a:r>
              <a:rPr lang="fr-FR" b="1" dirty="0" smtClean="0"/>
              <a:t> </a:t>
            </a:r>
            <a:r>
              <a:rPr lang="fr-FR" b="1" dirty="0" err="1" smtClean="0"/>
              <a:t>we</a:t>
            </a:r>
            <a:r>
              <a:rPr lang="fr-FR" b="1" dirty="0" smtClean="0"/>
              <a:t> </a:t>
            </a:r>
            <a:r>
              <a:rPr lang="fr-FR" b="1" dirty="0" err="1" smtClean="0"/>
              <a:t>want</a:t>
            </a:r>
            <a:r>
              <a:rPr lang="fr-FR" b="1" dirty="0" smtClean="0"/>
              <a:t> to </a:t>
            </a:r>
            <a:r>
              <a:rPr lang="fr-FR" b="1" dirty="0" err="1" smtClean="0"/>
              <a:t>provide</a:t>
            </a:r>
            <a:endParaRPr lang="fr-FR" b="1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idx="1"/>
          </p:nvPr>
        </p:nvSpPr>
        <p:spPr>
          <a:xfrm>
            <a:off x="486850" y="3729936"/>
            <a:ext cx="8160762" cy="2788429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Curated </a:t>
            </a:r>
            <a:r>
              <a:rPr lang="en-GB" dirty="0"/>
              <a:t>Open Data and metadata of the highest quality</a:t>
            </a:r>
          </a:p>
          <a:p>
            <a:r>
              <a:rPr lang="en-GB" dirty="0" smtClean="0"/>
              <a:t>Reliable </a:t>
            </a:r>
            <a:r>
              <a:rPr lang="en-GB" dirty="0"/>
              <a:t>services dedicated to understanding and to further exploiting these data</a:t>
            </a:r>
          </a:p>
          <a:p>
            <a:r>
              <a:rPr lang="en-GB" dirty="0" smtClean="0"/>
              <a:t>Technical </a:t>
            </a:r>
            <a:r>
              <a:rPr lang="en-GB" dirty="0"/>
              <a:t>and scientific support on these data and data </a:t>
            </a:r>
            <a:r>
              <a:rPr lang="en-GB" dirty="0" smtClean="0"/>
              <a:t>services</a:t>
            </a:r>
          </a:p>
          <a:p>
            <a:r>
              <a:rPr lang="en-GB" dirty="0" smtClean="0"/>
              <a:t>Our </a:t>
            </a:r>
            <a:r>
              <a:rPr lang="en-GB" dirty="0"/>
              <a:t>experience on FAIR data policies and FAIR implementation guidelines for Photon and Neutron science</a:t>
            </a:r>
          </a:p>
          <a:p>
            <a:r>
              <a:rPr lang="en-GB" dirty="0" smtClean="0"/>
              <a:t>Our </a:t>
            </a:r>
            <a:r>
              <a:rPr lang="en-GB" dirty="0"/>
              <a:t>knowledge and understanding of our scientific community</a:t>
            </a:r>
          </a:p>
          <a:p>
            <a:r>
              <a:rPr lang="en-GB" dirty="0" smtClean="0"/>
              <a:t>Our </a:t>
            </a:r>
            <a:r>
              <a:rPr lang="en-GB" dirty="0"/>
              <a:t>ability to promote FAIR culture amongst our </a:t>
            </a:r>
            <a:r>
              <a:rPr lang="en-GB" dirty="0" smtClean="0"/>
              <a:t>community</a:t>
            </a:r>
          </a:p>
          <a:p>
            <a:r>
              <a:rPr lang="en-GB" dirty="0" smtClean="0"/>
              <a:t>Help to build the EOSC and make it useful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12D3-3556-41BE-8D0F-0D9B6312090F}" type="slidenum">
              <a:rPr lang="fr-FR" smtClean="0"/>
              <a:t>5</a:t>
            </a:fld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794" y="342440"/>
            <a:ext cx="2216771" cy="2496165"/>
          </a:xfrm>
          <a:prstGeom prst="rect">
            <a:avLst/>
          </a:prstGeom>
        </p:spPr>
      </p:pic>
      <p:sp>
        <p:nvSpPr>
          <p:cNvPr id="10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749816" cy="365125"/>
          </a:xfrm>
        </p:spPr>
        <p:txBody>
          <a:bodyPr/>
          <a:lstStyle/>
          <a:p>
            <a:r>
              <a:rPr lang="en-US" smtClean="0"/>
              <a:t>22 August 2018 – PaNOSC + National RIs</a:t>
            </a:r>
            <a:endParaRPr lang="fr-FR" dirty="0"/>
          </a:p>
        </p:txBody>
      </p:sp>
      <p:sp>
        <p:nvSpPr>
          <p:cNvPr id="11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378466" y="6317162"/>
            <a:ext cx="4485373" cy="365125"/>
          </a:xfrm>
        </p:spPr>
        <p:txBody>
          <a:bodyPr/>
          <a:lstStyle/>
          <a:p>
            <a:r>
              <a:rPr lang="en-US" smtClean="0"/>
              <a:t>A.Götz  on behalf of the PaNOSC cluster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980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12D3-3556-41BE-8D0F-0D9B6312090F}" type="slidenum">
              <a:rPr lang="fr-FR" smtClean="0"/>
              <a:t>6</a:t>
            </a:fld>
            <a:endParaRPr lang="fr-FR" dirty="0"/>
          </a:p>
        </p:txBody>
      </p:sp>
      <p:sp>
        <p:nvSpPr>
          <p:cNvPr id="12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749816" cy="365125"/>
          </a:xfrm>
        </p:spPr>
        <p:txBody>
          <a:bodyPr/>
          <a:lstStyle/>
          <a:p>
            <a:r>
              <a:rPr lang="en-US" smtClean="0"/>
              <a:t>22 August 2018 – PaNOSC + National RIs</a:t>
            </a:r>
            <a:endParaRPr lang="fr-FR" dirty="0"/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378466" y="6317162"/>
            <a:ext cx="4485373" cy="365125"/>
          </a:xfrm>
        </p:spPr>
        <p:txBody>
          <a:bodyPr/>
          <a:lstStyle/>
          <a:p>
            <a:r>
              <a:rPr lang="en-US" smtClean="0"/>
              <a:t>A.Götz  on behalf of the PaNOSC cluster</a:t>
            </a:r>
            <a:endParaRPr lang="fr-FR" dirty="0"/>
          </a:p>
        </p:txBody>
      </p:sp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462140" y="143111"/>
            <a:ext cx="7770767" cy="1325563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Century Gothic" panose="020B0502020202020204" pitchFamily="34" charset="0"/>
              </a:rPr>
              <a:t>Goal of </a:t>
            </a:r>
            <a:r>
              <a:rPr lang="en-US" b="1" dirty="0" err="1" smtClean="0">
                <a:latin typeface="Century Gothic" panose="020B0502020202020204" pitchFamily="34" charset="0"/>
              </a:rPr>
              <a:t>PaNOSC</a:t>
            </a:r>
            <a:r>
              <a:rPr lang="en-US" b="1" dirty="0" smtClean="0">
                <a:latin typeface="Century Gothic" panose="020B0502020202020204" pitchFamily="34" charset="0"/>
              </a:rPr>
              <a:t> is to </a:t>
            </a:r>
            <a:br>
              <a:rPr lang="en-US" b="1" dirty="0" smtClean="0">
                <a:latin typeface="Century Gothic" panose="020B0502020202020204" pitchFamily="34" charset="0"/>
              </a:rPr>
            </a:br>
            <a:r>
              <a:rPr lang="en-US" b="1" dirty="0" smtClean="0">
                <a:latin typeface="Century Gothic" panose="020B0502020202020204" pitchFamily="34" charset="0"/>
              </a:rPr>
              <a:t>have 100% FAIR data … 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22" y="1468674"/>
            <a:ext cx="6751529" cy="538932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 rot="16200000">
            <a:off x="7130686" y="4171797"/>
            <a:ext cx="2787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-Roman"/>
              </a:rPr>
              <a:t>DOI 10.3233/ISU-170824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96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4957" y="365126"/>
            <a:ext cx="7770767" cy="132556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Century Gothic" panose="020B0502020202020204" pitchFamily="34" charset="0"/>
              </a:rPr>
              <a:t>Goal of </a:t>
            </a:r>
            <a:r>
              <a:rPr lang="en-US" b="1" dirty="0" err="1" smtClean="0">
                <a:latin typeface="Century Gothic" panose="020B0502020202020204" pitchFamily="34" charset="0"/>
              </a:rPr>
              <a:t>PaNOSC</a:t>
            </a:r>
            <a:r>
              <a:rPr lang="en-US" b="1" dirty="0" smtClean="0">
                <a:latin typeface="Century Gothic" panose="020B0502020202020204" pitchFamily="34" charset="0"/>
              </a:rPr>
              <a:t> is 50% of users to cite data using DOIs compared to 0 – 12 % today… 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12D3-3556-41BE-8D0F-0D9B6312090F}" type="slidenum">
              <a:rPr lang="fr-FR" smtClean="0"/>
              <a:t>7</a:t>
            </a:fld>
            <a:endParaRPr lang="fr-FR" dirty="0"/>
          </a:p>
        </p:txBody>
      </p:sp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628650" y="2009775"/>
            <a:ext cx="7886700" cy="3983038"/>
            <a:chOff x="396" y="1266"/>
            <a:chExt cx="4968" cy="2509"/>
          </a:xfrm>
          <a:solidFill>
            <a:schemeClr val="bg1">
              <a:lumMod val="95000"/>
            </a:schemeClr>
          </a:solidFill>
        </p:grpSpPr>
        <p:sp>
          <p:nvSpPr>
            <p:cNvPr id="9" name="AutoShape 3"/>
            <p:cNvSpPr>
              <a:spLocks noChangeAspect="1" noChangeArrowheads="1" noTextEdit="1"/>
            </p:cNvSpPr>
            <p:nvPr/>
          </p:nvSpPr>
          <p:spPr bwMode="auto">
            <a:xfrm>
              <a:off x="396" y="1266"/>
              <a:ext cx="4968" cy="250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" y="1266"/>
              <a:ext cx="4973" cy="2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749816" cy="365125"/>
          </a:xfrm>
        </p:spPr>
        <p:txBody>
          <a:bodyPr/>
          <a:lstStyle/>
          <a:p>
            <a:r>
              <a:rPr lang="en-US" smtClean="0"/>
              <a:t>22 August 2018 – PaNOSC + National RIs</a:t>
            </a:r>
            <a:endParaRPr lang="fr-FR" dirty="0"/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378466" y="6317162"/>
            <a:ext cx="4485373" cy="365125"/>
          </a:xfrm>
        </p:spPr>
        <p:txBody>
          <a:bodyPr/>
          <a:lstStyle/>
          <a:p>
            <a:r>
              <a:rPr lang="en-US" smtClean="0"/>
              <a:t>A.Götz  on behalf of the PaNOSC cluster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182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1" y="-157394"/>
            <a:ext cx="3055076" cy="1325563"/>
          </a:xfrm>
        </p:spPr>
        <p:txBody>
          <a:bodyPr/>
          <a:lstStyle/>
          <a:p>
            <a:r>
              <a:rPr lang="fr-FR" b="1" dirty="0" smtClean="0">
                <a:latin typeface="Century Gothic" panose="020B0502020202020204" pitchFamily="34" charset="0"/>
              </a:rPr>
              <a:t>ESRF </a:t>
            </a:r>
            <a:r>
              <a:rPr lang="fr-FR" b="1" dirty="0" err="1" smtClean="0">
                <a:latin typeface="Century Gothic" panose="020B0502020202020204" pitchFamily="34" charset="0"/>
              </a:rPr>
              <a:t>DOIs</a:t>
            </a:r>
            <a:endParaRPr lang="fr-FR" b="1" dirty="0">
              <a:latin typeface="Century Gothic" panose="020B0502020202020204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12D3-3556-41BE-8D0F-0D9B6312090F}" type="slidenum">
              <a:rPr lang="fr-FR" smtClean="0"/>
              <a:t>8</a:t>
            </a:fld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554476" y="1326423"/>
            <a:ext cx="473598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service</a:t>
            </a:r>
          </a:p>
          <a:p>
            <a:r>
              <a:rPr lang="en-US" dirty="0" smtClean="0"/>
              <a:t>implemented as</a:t>
            </a:r>
          </a:p>
          <a:p>
            <a:r>
              <a:rPr lang="en-US" dirty="0" smtClean="0"/>
              <a:t>part of data policy</a:t>
            </a:r>
          </a:p>
          <a:p>
            <a:r>
              <a:rPr lang="en-US" dirty="0" smtClean="0"/>
              <a:t>and long term </a:t>
            </a:r>
          </a:p>
          <a:p>
            <a:r>
              <a:rPr lang="en-US" dirty="0" smtClean="0"/>
              <a:t>data archiving</a:t>
            </a:r>
          </a:p>
          <a:p>
            <a:endParaRPr lang="en-US" dirty="0" smtClean="0"/>
          </a:p>
          <a:p>
            <a:r>
              <a:rPr lang="en-US" b="1" dirty="0" smtClean="0">
                <a:hlinkClick r:id="rId2"/>
              </a:rPr>
              <a:t>https://doi.esrf.fr/</a:t>
            </a:r>
            <a:r>
              <a:rPr lang="en-US" b="1" dirty="0" smtClean="0"/>
              <a:t> </a:t>
            </a:r>
          </a:p>
          <a:p>
            <a:endParaRPr lang="en-US" b="1" dirty="0" smtClean="0"/>
          </a:p>
          <a:p>
            <a:r>
              <a:rPr lang="en-US" dirty="0" smtClean="0"/>
              <a:t>An essential step</a:t>
            </a:r>
          </a:p>
          <a:p>
            <a:r>
              <a:rPr lang="en-US" dirty="0" smtClean="0"/>
              <a:t>for </a:t>
            </a:r>
            <a:r>
              <a:rPr lang="en-US" b="1" dirty="0" smtClean="0"/>
              <a:t>Open Data</a:t>
            </a:r>
          </a:p>
          <a:p>
            <a:endParaRPr lang="en-US" b="1" dirty="0"/>
          </a:p>
        </p:txBody>
      </p:sp>
      <p:sp>
        <p:nvSpPr>
          <p:cNvPr id="12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749816" cy="365125"/>
          </a:xfrm>
        </p:spPr>
        <p:txBody>
          <a:bodyPr/>
          <a:lstStyle/>
          <a:p>
            <a:r>
              <a:rPr lang="en-US" smtClean="0"/>
              <a:t>22 August 2018 – PaNOSC + National RIs</a:t>
            </a:r>
            <a:endParaRPr lang="fr-F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783" y="1292368"/>
            <a:ext cx="6494124" cy="4801993"/>
          </a:xfrm>
          <a:prstGeom prst="rect">
            <a:avLst/>
          </a:prstGeom>
        </p:spPr>
      </p:pic>
      <p:sp>
        <p:nvSpPr>
          <p:cNvPr id="1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378466" y="6317162"/>
            <a:ext cx="4485373" cy="365125"/>
          </a:xfrm>
        </p:spPr>
        <p:txBody>
          <a:bodyPr/>
          <a:lstStyle/>
          <a:p>
            <a:r>
              <a:rPr lang="en-US" smtClean="0"/>
              <a:t>A.Götz  on behalf of the PaNOSC cluster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367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Capture d’écra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18" y="280415"/>
            <a:ext cx="5279331" cy="2482882"/>
          </a:xfrm>
          <a:prstGeom prst="rect">
            <a:avLst/>
          </a:prstGeom>
        </p:spPr>
      </p:pic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486849" y="2630290"/>
            <a:ext cx="8028499" cy="1026080"/>
          </a:xfrm>
        </p:spPr>
        <p:txBody>
          <a:bodyPr/>
          <a:lstStyle/>
          <a:p>
            <a:r>
              <a:rPr lang="fr-FR" b="1" dirty="0" smtClean="0"/>
              <a:t>Our Goals</a:t>
            </a:r>
            <a:endParaRPr lang="fr-FR" b="1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idx="1"/>
          </p:nvPr>
        </p:nvSpPr>
        <p:spPr>
          <a:xfrm>
            <a:off x="486849" y="3795251"/>
            <a:ext cx="8185203" cy="26708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i="1" dirty="0" smtClean="0"/>
              <a:t>Better use of data from </a:t>
            </a:r>
            <a:r>
              <a:rPr lang="en-US" sz="4000" i="1" dirty="0" err="1" smtClean="0"/>
              <a:t>PaN</a:t>
            </a:r>
            <a:r>
              <a:rPr lang="en-US" sz="4000" i="1" dirty="0" smtClean="0"/>
              <a:t> sources for all users (no-expert to expert)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i="1" dirty="0" smtClean="0"/>
              <a:t>Create a new class of virtual users of Open Data from </a:t>
            </a:r>
            <a:r>
              <a:rPr lang="en-US" sz="4000" i="1" dirty="0" err="1" smtClean="0"/>
              <a:t>PaNs</a:t>
            </a:r>
            <a:r>
              <a:rPr lang="en-US" sz="4000" i="1" dirty="0" smtClean="0"/>
              <a:t> with EOSC</a:t>
            </a:r>
            <a:endParaRPr lang="fr-FR" sz="4000" i="1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12D3-3556-41BE-8D0F-0D9B6312090F}" type="slidenum">
              <a:rPr lang="fr-FR" smtClean="0"/>
              <a:t>9</a:t>
            </a:fld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794" y="342440"/>
            <a:ext cx="2216771" cy="2496165"/>
          </a:xfrm>
          <a:prstGeom prst="rect">
            <a:avLst/>
          </a:prstGeom>
        </p:spPr>
      </p:pic>
      <p:sp>
        <p:nvSpPr>
          <p:cNvPr id="10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749816" cy="365125"/>
          </a:xfrm>
        </p:spPr>
        <p:txBody>
          <a:bodyPr/>
          <a:lstStyle/>
          <a:p>
            <a:r>
              <a:rPr lang="en-US" smtClean="0"/>
              <a:t>22 August 2018 – PaNOSC + National RIs</a:t>
            </a:r>
            <a:endParaRPr lang="fr-FR" dirty="0"/>
          </a:p>
        </p:txBody>
      </p:sp>
      <p:sp>
        <p:nvSpPr>
          <p:cNvPr id="11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378466" y="6317162"/>
            <a:ext cx="4485373" cy="365125"/>
          </a:xfrm>
        </p:spPr>
        <p:txBody>
          <a:bodyPr/>
          <a:lstStyle/>
          <a:p>
            <a:r>
              <a:rPr lang="en-US" smtClean="0"/>
              <a:t>A.Götz  on behalf of the PaNOSC cluster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055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8-04-09 PaNOSC template.potx" id="{34169CBD-DE21-4F81-A9FD-3237DE712868}" vid="{0FD38405-D844-4D03-AD64-78EBB7C14DF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2018-04-09 PaNOSC template</Template>
  <TotalTime>0</TotalTime>
  <Words>1545</Words>
  <Application>Microsoft Office PowerPoint</Application>
  <PresentationFormat>On-screen Show (4:3)</PresentationFormat>
  <Paragraphs>282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Century Gothic</vt:lpstr>
      <vt:lpstr>Times-Roman</vt:lpstr>
      <vt:lpstr>Wingdings</vt:lpstr>
      <vt:lpstr>Thème Office</vt:lpstr>
      <vt:lpstr>Photon and Neutron facilities in EOSC</vt:lpstr>
      <vt:lpstr>PaNOSC Proposal </vt:lpstr>
      <vt:lpstr>PaNOSC OBJECTIVES </vt:lpstr>
      <vt:lpstr>What PaNOSC is NOT </vt:lpstr>
      <vt:lpstr>What we want to provide</vt:lpstr>
      <vt:lpstr>Goal of PaNOSC is to  have 100% FAIR data … </vt:lpstr>
      <vt:lpstr>Goal of PaNOSC is 50% of users to cite data using DOIs compared to 0 – 12 % today… </vt:lpstr>
      <vt:lpstr>ESRF DOIs</vt:lpstr>
      <vt:lpstr>Our Goals</vt:lpstr>
      <vt:lpstr>PaNOSC Work packages effort</vt:lpstr>
      <vt:lpstr>Data Policies</vt:lpstr>
      <vt:lpstr>Data Policies</vt:lpstr>
      <vt:lpstr>Data + Metadata</vt:lpstr>
      <vt:lpstr>Data + Metadata</vt:lpstr>
      <vt:lpstr>Data Catalogues </vt:lpstr>
      <vt:lpstr>Data Catalogues </vt:lpstr>
      <vt:lpstr>Data Analysis Services </vt:lpstr>
      <vt:lpstr>Data Analysis Services </vt:lpstr>
      <vt:lpstr>Simulation Services</vt:lpstr>
      <vt:lpstr>Simulation Services</vt:lpstr>
      <vt:lpstr>Support &amp; Training </vt:lpstr>
      <vt:lpstr>Support &amp; Training </vt:lpstr>
      <vt:lpstr>Working with</vt:lpstr>
      <vt:lpstr>Key challenges with  e-infrastructures</vt:lpstr>
      <vt:lpstr>Together we represent  a large  community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>GOETZ Andrew</cp:lastModifiedBy>
  <cp:revision>120</cp:revision>
  <dcterms:created xsi:type="dcterms:W3CDTF">2018-04-09T07:06:48Z</dcterms:created>
  <dcterms:modified xsi:type="dcterms:W3CDTF">2018-09-24T04:41:25Z</dcterms:modified>
</cp:coreProperties>
</file>